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6858000" cx="12192000"/>
  <p:notesSz cx="6858000" cy="9144000"/>
  <p:embeddedFontLst>
    <p:embeddedFont>
      <p:font typeface="DM Sans"/>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i66lpfX2cuHWMJrewjntF6DIlg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73C541-0F64-4670-A0D7-20EE8A14EF66}">
  <a:tblStyle styleId="{EE73C541-0F64-4670-A0D7-20EE8A14EF66}"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BE9F0"/>
          </a:solidFill>
        </a:fill>
      </a:tcStyle>
    </a:wholeTbl>
    <a:band1H>
      <a:tcTxStyle b="off" i="off"/>
      <a:tcStyle>
        <a:fill>
          <a:solidFill>
            <a:srgbClr val="D4D0E0"/>
          </a:solidFill>
        </a:fill>
      </a:tcStyle>
    </a:band1H>
    <a:band2H>
      <a:tcTxStyle b="off" i="off"/>
    </a:band2H>
    <a:band1V>
      <a:tcTxStyle b="off" i="off"/>
      <a:tcStyle>
        <a:fill>
          <a:solidFill>
            <a:srgbClr val="D4D0E0"/>
          </a:solidFill>
        </a:fill>
      </a:tcStyle>
    </a:band1V>
    <a:band2V>
      <a:tcTxStyle b="off" i="off"/>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BE9F0"/>
          </a:solidFill>
        </a:fill>
      </a:tcStyle>
    </a:lastRow>
    <a:seCell>
      <a:tcTxStyle b="off" i="off"/>
    </a:seCell>
    <a:swCell>
      <a:tcTxStyle b="off" i="off"/>
    </a:swCell>
    <a:firstRow>
      <a:tcTxStyle b="on" i="off"/>
      <a:tcStyle>
        <a:fill>
          <a:solidFill>
            <a:srgbClr val="EBE9F0"/>
          </a:solidFill>
        </a:fill>
      </a:tcStyle>
    </a:firstRow>
    <a:neCell>
      <a:tcTxStyle b="off" i="off"/>
    </a:neCell>
    <a:nwCell>
      <a:tcTxStyle b="off" i="off"/>
    </a:nwCell>
  </a:tblStyle>
  <a:tblStyle styleId="{E796AC0F-B8D6-4A10-9751-5ECD78631185}"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E9F0"/>
          </a:solidFill>
        </a:fill>
      </a:tcStyle>
    </a:wholeTbl>
    <a:band1H>
      <a:tcTxStyle b="off" i="off"/>
      <a:tcStyle>
        <a:fill>
          <a:solidFill>
            <a:srgbClr val="D4D0E0"/>
          </a:solidFill>
        </a:fill>
      </a:tcStyle>
    </a:band1H>
    <a:band2H>
      <a:tcTxStyle b="off" i="off"/>
    </a:band2H>
    <a:band1V>
      <a:tcTxStyle b="off" i="off"/>
      <a:tcStyle>
        <a:fill>
          <a:solidFill>
            <a:srgbClr val="D4D0E0"/>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3.xml"/><Relationship Id="rId41"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DMSans-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DMSans-italic.fntdata"/><Relationship Id="rId12" Type="http://schemas.openxmlformats.org/officeDocument/2006/relationships/slide" Target="slides/slide5.xml"/><Relationship Id="rId34" Type="http://schemas.openxmlformats.org/officeDocument/2006/relationships/font" Target="fonts/DMSans-bold.fntdata"/><Relationship Id="rId15" Type="http://schemas.openxmlformats.org/officeDocument/2006/relationships/slide" Target="slides/slide8.xml"/><Relationship Id="rId37" Type="http://schemas.openxmlformats.org/officeDocument/2006/relationships/font" Target="fonts/OpenSans-regular.fntdata"/><Relationship Id="rId14" Type="http://schemas.openxmlformats.org/officeDocument/2006/relationships/slide" Target="slides/slide7.xml"/><Relationship Id="rId36" Type="http://schemas.openxmlformats.org/officeDocument/2006/relationships/font" Target="fonts/DMSans-boldItalic.fntdata"/><Relationship Id="rId17" Type="http://schemas.openxmlformats.org/officeDocument/2006/relationships/slide" Target="slides/slide10.xml"/><Relationship Id="rId39" Type="http://schemas.openxmlformats.org/officeDocument/2006/relationships/font" Target="fonts/OpenSans-italic.fntdata"/><Relationship Id="rId16" Type="http://schemas.openxmlformats.org/officeDocument/2006/relationships/slide" Target="slides/slide9.xml"/><Relationship Id="rId38" Type="http://schemas.openxmlformats.org/officeDocument/2006/relationships/font" Target="fonts/Open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Εισαγωγή στην έννοια (5 λεπτά)</a:t>
            </a:r>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Δώστε το παράδειγμα (3 λεπτά)</a:t>
            </a:r>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Συνεισφορά των μαθητών (5 λεπτά)</a:t>
            </a:r>
            <a:endParaRPr/>
          </a:p>
        </p:txBody>
      </p:sp>
      <p:sp>
        <p:nvSpPr>
          <p:cNvPr id="254" name="Google Shape;254;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3" name="Google Shape;26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Βήματα/Χρονική κατανομή</a:t>
            </a:r>
            <a:endParaRPr/>
          </a:p>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Εισαγωγή. </a:t>
            </a:r>
            <a:r>
              <a:rPr b="0" i="0" lang="en-US" sz="1200" u="none" cap="none" strike="noStrike">
                <a:solidFill>
                  <a:schemeClr val="dk1"/>
                </a:solidFill>
                <a:latin typeface="Calibri"/>
                <a:ea typeface="Calibri"/>
                <a:cs typeface="Calibri"/>
                <a:sym typeface="Calibri"/>
              </a:rPr>
              <a:t>2 λεπτά</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Διαβάστε τις οδηγίες, επιλέξτε δύο σενάρια και εξετάστε τις ερωτήσεις αναδιαμόρφωσης.</a:t>
            </a:r>
            <a:endParaRPr/>
          </a:p>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Συζήτηση. </a:t>
            </a:r>
            <a:r>
              <a:rPr b="0" i="0" lang="en-US" sz="1200" u="none" cap="none" strike="noStrike">
                <a:solidFill>
                  <a:schemeClr val="dk1"/>
                </a:solidFill>
                <a:latin typeface="Calibri"/>
                <a:ea typeface="Calibri"/>
                <a:cs typeface="Calibri"/>
                <a:sym typeface="Calibri"/>
              </a:rPr>
              <a:t>8 λεπτά</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Εργαστείτε σε ζευγάρια/ομάδες για να συζητήσετε και να αναδιαμορφώσετε τα δύο επιλεγμένα σενάρια (4 λεπτά ανά σενάριο).</a:t>
            </a:r>
            <a:endParaRPr/>
          </a:p>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Ανασκόπηση και ανταλλαγή απόψεων</a:t>
            </a:r>
            <a:r>
              <a:rPr b="0" i="0" lang="en-US" sz="1200" u="none" cap="none" strike="noStrike">
                <a:solidFill>
                  <a:schemeClr val="dk1"/>
                </a:solidFill>
                <a:latin typeface="Calibri"/>
                <a:ea typeface="Calibri"/>
                <a:cs typeface="Calibri"/>
                <a:sym typeface="Calibri"/>
              </a:rPr>
              <a:t>. 5 λεπτά</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Ο εκπαιδευτής διευκολύνει μια σύντομη συζήτηση ζητώντας από 2-3 ομάδες να μοιραστούν μια αναδιαμορφωμένη προοπτική με όλους τους συμμετέχοντες.</a:t>
            </a:r>
            <a:endParaRPr/>
          </a:p>
        </p:txBody>
      </p:sp>
      <p:sp>
        <p:nvSpPr>
          <p:cNvPr id="288" name="Google Shape;288;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Θα τονίσετε </a:t>
            </a:r>
            <a:r>
              <a:rPr b="0" lang="en-US"/>
              <a:t>ότι ο στόχος είναι να επαναπροσανατολίσετε την εξήγηση από την προσωπική αποτυχία (μόνιμη) σε προσωρινές, συγκεκριμένες και επιλύσιμες αιτίες, συνδέοντας άμεσα τον μαθησιακό στόχο με την εφαρμογή τεχνικών αναδιαμόρφωσης.</a:t>
            </a:r>
            <a:endParaRPr/>
          </a:p>
          <a:p>
            <a:pPr indent="-228600" lvl="0" marL="457200" marR="0" rtl="0" algn="l">
              <a:lnSpc>
                <a:spcPct val="100000"/>
              </a:lnSpc>
              <a:spcBef>
                <a:spcPts val="0"/>
              </a:spcBef>
              <a:spcAft>
                <a:spcPts val="0"/>
              </a:spcAft>
              <a:buClr>
                <a:srgbClr val="000000"/>
              </a:buClr>
              <a:buSzPts val="1400"/>
              <a:buFont typeface="Arial"/>
              <a:buNone/>
            </a:pPr>
            <a:r>
              <a:rPr b="1" lang="en-US"/>
              <a:t>Κατά τη διάρκεια της 8λεπτης συζήτησης</a:t>
            </a:r>
            <a:r>
              <a:rPr b="0" lang="en-US"/>
              <a:t>, περιηγηθείτε και ακούστε τις ομάδες που αλλάζουν επιτυχώς την προοπτική τους και σημειώστε ποιες ομάδες θα ζητήσετε να μοιραστούν τις απόψεις τους κατά τη διάρκεια της ανασκόπησης.</a:t>
            </a:r>
            <a:endParaRPr/>
          </a:p>
          <a:p>
            <a:pPr indent="-228600" lvl="0" marL="457200" marR="0" rtl="0" algn="l">
              <a:lnSpc>
                <a:spcPct val="100000"/>
              </a:lnSpc>
              <a:spcBef>
                <a:spcPts val="0"/>
              </a:spcBef>
              <a:spcAft>
                <a:spcPts val="0"/>
              </a:spcAft>
              <a:buClr>
                <a:srgbClr val="000000"/>
              </a:buClr>
              <a:buSzPts val="1400"/>
              <a:buFont typeface="Arial"/>
              <a:buNone/>
            </a:pPr>
            <a:r>
              <a:rPr b="1" lang="en-US"/>
              <a:t>Κατά τη διάρκεια της 5λεπτης ανασκόπησης, </a:t>
            </a:r>
            <a:r>
              <a:rPr b="0" lang="en-US"/>
              <a:t>ρωτήστε: «Ποιο σενάριο σας φάνηκε πιο δύσκολο να αναδιαμορφώσετε και ποια ερώτηση αναδιαμόρφωσης σας βοήθησε τελικά να αλλάξετε τον τρόπο σκέψης σας;» Αυτό ενισχύει την ιδέα ότι η αναδιαμόρφωση είναι μια δύσκολη, αλλά εφικτή </a:t>
            </a:r>
            <a:r>
              <a:rPr b="1" lang="en-US"/>
              <a:t>δεξιότητα</a:t>
            </a:r>
            <a:r>
              <a:rPr b="0" lang="en-US"/>
              <a:t>.</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98" name="Google Shape;298;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This is for speaker use only — examples of possible answers.</a:t>
            </a:r>
            <a:endParaRPr b="0" i="0" sz="1200" u="none" cap="none" strike="noStrike">
              <a:solidFill>
                <a:schemeClr val="dk1"/>
              </a:solidFill>
              <a:latin typeface="Calibri"/>
              <a:ea typeface="Calibri"/>
              <a:cs typeface="Calibri"/>
              <a:sym typeface="Calibri"/>
            </a:endParaRPr>
          </a:p>
        </p:txBody>
      </p:sp>
      <p:sp>
        <p:nvSpPr>
          <p:cNvPr id="307" name="Google Shape;307;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This is for speaker use only — examples of possible answers.</a:t>
            </a:r>
            <a:endParaRPr b="0" i="0" sz="1200" u="none" cap="none" strike="noStrike">
              <a:solidFill>
                <a:schemeClr val="dk1"/>
              </a:solidFill>
              <a:latin typeface="Calibri"/>
              <a:ea typeface="Calibri"/>
              <a:cs typeface="Calibri"/>
              <a:sym typeface="Calibri"/>
            </a:endParaRPr>
          </a:p>
        </p:txBody>
      </p:sp>
      <p:sp>
        <p:nvSpPr>
          <p:cNvPr id="316" name="Google Shape;316;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Θα εξηγήσετε ότι η χαρά είναι το «καύσιμο» για τα άλλα συστατικά της θετικότητας — κάνει την ευγνωμοσύνη ευκολότερη και τις προκλήσεις πιο διαχειρίσιμες.</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Η χαρά στη μάθηση είναι κρίσιμη επειδή:</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25" name="Google Shape;32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Θα τονίσετε ότι αυτές οι στρατηγικές δεν είναι χάσιμο χρόνου, αλλά εξαιρετικά αποτελεσματικά </a:t>
            </a:r>
            <a:r>
              <a:rPr b="1" i="0" lang="en-US" sz="1200" u="none" cap="none" strike="noStrike">
                <a:solidFill>
                  <a:schemeClr val="dk1"/>
                </a:solidFill>
                <a:latin typeface="Calibri"/>
                <a:ea typeface="Calibri"/>
                <a:cs typeface="Calibri"/>
                <a:sym typeface="Calibri"/>
              </a:rPr>
              <a:t>παιδαγωγικά εργαλεία </a:t>
            </a:r>
            <a:r>
              <a:rPr b="0" i="0" lang="en-US" sz="1200" u="none" cap="none" strike="noStrike">
                <a:solidFill>
                  <a:schemeClr val="dk1"/>
                </a:solidFill>
                <a:latin typeface="Calibri"/>
                <a:ea typeface="Calibri"/>
                <a:cs typeface="Calibri"/>
                <a:sym typeface="Calibri"/>
              </a:rPr>
              <a:t>για την αύξηση της συμμετοχής των μαθητών και της διατήρησης της μνήμης.</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Θα προκαλέσετε τους εκπαιδευτικούς: «Πώς μπορείτε να προσθέσετε σκόπιμα ένα μικρό στοιχείο </a:t>
            </a:r>
            <a:r>
              <a:rPr b="1" i="0" lang="en-US" sz="1200" u="none" cap="none" strike="noStrike">
                <a:solidFill>
                  <a:schemeClr val="dk1"/>
                </a:solidFill>
                <a:latin typeface="Calibri"/>
                <a:ea typeface="Calibri"/>
                <a:cs typeface="Calibri"/>
                <a:sym typeface="Calibri"/>
              </a:rPr>
              <a:t>έκπληξης ή παιχνιδιού </a:t>
            </a:r>
            <a:r>
              <a:rPr b="0" i="0" lang="en-US" sz="1200" u="none" cap="none" strike="noStrike">
                <a:solidFill>
                  <a:schemeClr val="dk1"/>
                </a:solidFill>
                <a:latin typeface="Calibri"/>
                <a:ea typeface="Calibri"/>
                <a:cs typeface="Calibri"/>
                <a:sym typeface="Calibri"/>
              </a:rPr>
              <a:t>στα μαθήματά σας την επόμενη εβδομάδα, ώστε να προκαλέσετε γνήσια χαρά;»</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351" name="Google Shape;351;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AutoNum type="arabicPeriod"/>
            </a:pPr>
            <a:r>
              <a:rPr b="1" i="0" lang="en-US" sz="1200" u="none" cap="none" strike="noStrike">
                <a:solidFill>
                  <a:schemeClr val="dk1"/>
                </a:solidFill>
                <a:latin typeface="Calibri"/>
                <a:ea typeface="Calibri"/>
                <a:cs typeface="Calibri"/>
                <a:sym typeface="Calibri"/>
              </a:rPr>
              <a:t>Θα παρουσιάσετε τη δραστηριότητα </a:t>
            </a:r>
            <a:r>
              <a:rPr b="0" i="0" lang="en-US" sz="1200" u="none" cap="none" strike="noStrike">
                <a:solidFill>
                  <a:schemeClr val="dk1"/>
                </a:solidFill>
                <a:latin typeface="Calibri"/>
                <a:ea typeface="Calibri"/>
                <a:cs typeface="Calibri"/>
                <a:sym typeface="Calibri"/>
              </a:rPr>
              <a:t>αναφέροντας τον σκοπό της: να αποτυπώσετε μια στιγμή ενεργού, θετικής συμμετοχής.</a:t>
            </a:r>
            <a:endParaRPr/>
          </a:p>
          <a:p>
            <a:pPr indent="-228600" lvl="0" marL="228600" rtl="0" algn="l">
              <a:lnSpc>
                <a:spcPct val="100000"/>
              </a:lnSpc>
              <a:spcBef>
                <a:spcPts val="0"/>
              </a:spcBef>
              <a:spcAft>
                <a:spcPts val="0"/>
              </a:spcAft>
              <a:buSzPts val="1400"/>
              <a:buAutoNum type="arabicPeriod"/>
            </a:pPr>
            <a:r>
              <a:rPr b="1" i="0" lang="en-US" sz="1200" u="none" cap="none" strike="noStrike">
                <a:solidFill>
                  <a:schemeClr val="dk1"/>
                </a:solidFill>
                <a:latin typeface="Calibri"/>
                <a:ea typeface="Calibri"/>
                <a:cs typeface="Calibri"/>
                <a:sym typeface="Calibri"/>
              </a:rPr>
              <a:t>Θα δώσετε έμφαση </a:t>
            </a:r>
            <a:r>
              <a:rPr b="0" i="0" lang="en-US" sz="1200" u="none" cap="none" strike="noStrike">
                <a:solidFill>
                  <a:schemeClr val="dk1"/>
                </a:solidFill>
                <a:latin typeface="Calibri"/>
                <a:ea typeface="Calibri"/>
                <a:cs typeface="Calibri"/>
                <a:sym typeface="Calibri"/>
              </a:rPr>
              <a:t>στην αποτύπωση των αισθητηριακών λεπτομερειών, όχι μόνο του γεγονότος. (π.χ. «Η μυρωδιά του φρεσκοκομμένου γρασιδιού», όχι μόνο «διάλειμμα»). Θα διαχειριστείτε τον χρόνο με ακρίβεια.</a:t>
            </a:r>
            <a:endParaRPr/>
          </a:p>
          <a:p>
            <a:pPr indent="-228600" lvl="0" marL="228600" rtl="0" algn="l">
              <a:lnSpc>
                <a:spcPct val="100000"/>
              </a:lnSpc>
              <a:spcBef>
                <a:spcPts val="0"/>
              </a:spcBef>
              <a:spcAft>
                <a:spcPts val="0"/>
              </a:spcAft>
              <a:buSzPts val="1400"/>
              <a:buAutoNum type="arabicPeriod"/>
            </a:pPr>
            <a:r>
              <a:rPr b="1" i="0" lang="en-US" sz="1200" u="none" cap="none" strike="noStrike">
                <a:solidFill>
                  <a:schemeClr val="dk1"/>
                </a:solidFill>
                <a:latin typeface="Calibri"/>
                <a:ea typeface="Calibri"/>
                <a:cs typeface="Calibri"/>
                <a:sym typeface="Calibri"/>
              </a:rPr>
              <a:t>Θα ζητήσετε </a:t>
            </a:r>
            <a:r>
              <a:rPr b="0" i="0" lang="en-US" sz="1200" u="none" cap="none" strike="noStrike">
                <a:solidFill>
                  <a:schemeClr val="dk1"/>
                </a:solidFill>
                <a:latin typeface="Calibri"/>
                <a:ea typeface="Calibri"/>
                <a:cs typeface="Calibri"/>
                <a:sym typeface="Calibri"/>
              </a:rPr>
              <a:t>από τους εκπαιδευτικούς να σηκωθούν και να βρουν έναν συνεργάτη για μια σύντομη, ενεργητική ανταλλαγή απόψεων.</a:t>
            </a:r>
            <a:endParaRPr/>
          </a:p>
          <a:p>
            <a:pPr indent="-228600" lvl="0" marL="228600" rtl="0" algn="l">
              <a:lnSpc>
                <a:spcPct val="100000"/>
              </a:lnSpc>
              <a:spcBef>
                <a:spcPts val="0"/>
              </a:spcBef>
              <a:spcAft>
                <a:spcPts val="0"/>
              </a:spcAft>
              <a:buSzPts val="1400"/>
              <a:buAutoNum type="arabicPeriod"/>
            </a:pPr>
            <a:r>
              <a:rPr b="1" i="0" lang="en-US" sz="1200" u="none" cap="none" strike="noStrike">
                <a:solidFill>
                  <a:schemeClr val="dk1"/>
                </a:solidFill>
                <a:latin typeface="Calibri"/>
                <a:ea typeface="Calibri"/>
                <a:cs typeface="Calibri"/>
                <a:sym typeface="Calibri"/>
              </a:rPr>
              <a:t>Θα ενθαρρύνετε </a:t>
            </a:r>
            <a:r>
              <a:rPr b="0" i="0" lang="en-US" sz="1200" u="none" cap="none" strike="noStrike">
                <a:solidFill>
                  <a:schemeClr val="dk1"/>
                </a:solidFill>
                <a:latin typeface="Calibri"/>
                <a:ea typeface="Calibri"/>
                <a:cs typeface="Calibri"/>
                <a:sym typeface="Calibri"/>
              </a:rPr>
              <a:t>τους εκπαιδευτικούς να μεταβούν από την προσωπική τους αντίληψη στη δράση της τάξης, συνδέοντας την προσωπική ευημερία (χαρά) άμεσα με την πρακτική στην τάξη (εμπλοκή). </a:t>
            </a:r>
            <a:endParaRPr/>
          </a:p>
          <a:p>
            <a:pPr indent="-228600" lvl="0" marL="228600" rtl="0" algn="l">
              <a:lnSpc>
                <a:spcPct val="100000"/>
              </a:lnSpc>
              <a:spcBef>
                <a:spcPts val="0"/>
              </a:spcBef>
              <a:spcAft>
                <a:spcPts val="0"/>
              </a:spcAft>
              <a:buSzPts val="1400"/>
              <a:buAutoNum type="arabicPeriod"/>
            </a:pPr>
            <a:r>
              <a:rPr b="1" i="0" lang="en-US" sz="1200" u="none" cap="none" strike="noStrike">
                <a:solidFill>
                  <a:schemeClr val="dk1"/>
                </a:solidFill>
                <a:latin typeface="Calibri"/>
                <a:ea typeface="Calibri"/>
                <a:cs typeface="Calibri"/>
                <a:sym typeface="Calibri"/>
              </a:rPr>
              <a:t>Θα ολοκληρώσετε </a:t>
            </a:r>
            <a:r>
              <a:rPr b="0" i="0" lang="en-US" sz="1200" u="none" cap="none" strike="noStrike">
                <a:solidFill>
                  <a:schemeClr val="dk1"/>
                </a:solidFill>
                <a:latin typeface="Calibri"/>
                <a:ea typeface="Calibri"/>
                <a:cs typeface="Calibri"/>
                <a:sym typeface="Calibri"/>
              </a:rPr>
              <a:t>ζητώντας από δύο ομάδες να μοιραστούν την καλύτερη ιδέα τους για την τάξη.</a:t>
            </a:r>
            <a:endParaRPr/>
          </a:p>
        </p:txBody>
      </p:sp>
      <p:sp>
        <p:nvSpPr>
          <p:cNvPr id="359" name="Google Shape;359;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sz="1200">
                <a:solidFill>
                  <a:schemeClr val="dk1"/>
                </a:solidFill>
                <a:latin typeface="Calibri"/>
                <a:ea typeface="Calibri"/>
                <a:cs typeface="Calibri"/>
                <a:sym typeface="Calibri"/>
              </a:rPr>
              <a:t>Η ελπίδα ορίζεται επιστημονικά ως ο συνδυασμός δύο κρίσιμων στοιχείων που επιτρέπουν στα άτομα να επιτύχουν τους στόχους τους:</a:t>
            </a:r>
            <a:endParaRPr/>
          </a:p>
        </p:txBody>
      </p:sp>
      <p:sp>
        <p:nvSpPr>
          <p:cNvPr id="368" name="Google Shape;36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d7aed087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37d7aed087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Θα παρουσιάσετε τη δραστηριότητα </a:t>
            </a:r>
            <a:r>
              <a:rPr b="0" lang="en-US"/>
              <a:t>εξηγώντας ότι η ελπίδα δεν είναι απλώς ευχή, αλλά σχεδιασμός. Απαιτεί τόσο πίστη (Willpower) όσο και πορεία (Waypower).</a:t>
            </a:r>
            <a:endParaRPr/>
          </a:p>
          <a:p>
            <a:pPr indent="-228600" lvl="0" marL="457200" marR="0" rtl="0" algn="l">
              <a:lnSpc>
                <a:spcPct val="100000"/>
              </a:lnSpc>
              <a:spcBef>
                <a:spcPts val="0"/>
              </a:spcBef>
              <a:spcAft>
                <a:spcPts val="0"/>
              </a:spcAft>
              <a:buClr>
                <a:srgbClr val="000000"/>
              </a:buClr>
              <a:buSzPts val="1400"/>
              <a:buFont typeface="Arial"/>
              <a:buNone/>
            </a:pPr>
            <a:r>
              <a:rPr b="1" lang="en-US"/>
              <a:t>Θα τονίσετε </a:t>
            </a:r>
            <a:r>
              <a:rPr b="0" lang="en-US"/>
              <a:t>ότι ο στόχος πρέπει να είναι μικρός, συγκεκριμένος και εφικτός μέσα στον επόμενο μήνα.</a:t>
            </a:r>
            <a:endParaRPr/>
          </a:p>
          <a:p>
            <a:pPr indent="-228600" lvl="0" marL="457200" marR="0" rtl="0" algn="l">
              <a:lnSpc>
                <a:spcPct val="100000"/>
              </a:lnSpc>
              <a:spcBef>
                <a:spcPts val="0"/>
              </a:spcBef>
              <a:spcAft>
                <a:spcPts val="0"/>
              </a:spcAft>
              <a:buClr>
                <a:srgbClr val="000000"/>
              </a:buClr>
              <a:buSzPts val="1400"/>
              <a:buFont typeface="Arial"/>
              <a:buNone/>
            </a:pPr>
            <a:r>
              <a:rPr b="1" lang="en-US"/>
              <a:t>Θα διαχειριστείτε τον χρόνο με ακρίβεια</a:t>
            </a:r>
            <a:r>
              <a:rPr b="0" lang="en-US"/>
              <a:t>, δίνοντας σαφή σήματα για τις μεταβάσεις μεταξύ των βημάτων.</a:t>
            </a:r>
            <a:endParaRPr/>
          </a:p>
          <a:p>
            <a:pPr indent="-228600" lvl="0" marL="457200" marR="0" rtl="0" algn="l">
              <a:lnSpc>
                <a:spcPct val="100000"/>
              </a:lnSpc>
              <a:spcBef>
                <a:spcPts val="0"/>
              </a:spcBef>
              <a:spcAft>
                <a:spcPts val="0"/>
              </a:spcAft>
              <a:buClr>
                <a:srgbClr val="000000"/>
              </a:buClr>
              <a:buSzPts val="1400"/>
              <a:buFont typeface="Arial"/>
              <a:buNone/>
            </a:pPr>
            <a:r>
              <a:rPr b="1" lang="en-US"/>
              <a:t>Προτροπή (Κλείσιμο): </a:t>
            </a:r>
            <a:r>
              <a:rPr b="0" lang="en-US"/>
              <a:t>Θα ζητήσετε από μερικούς εκπαιδευτικούς να μοιραστούν εν συντομία </a:t>
            </a:r>
            <a:r>
              <a:rPr b="1" lang="en-US"/>
              <a:t>τη δύναμη της θέλησής τους </a:t>
            </a:r>
            <a:r>
              <a:rPr b="0" lang="en-US"/>
              <a:t>και το </a:t>
            </a:r>
            <a:r>
              <a:rPr b="1" lang="en-US"/>
              <a:t>πρώτο βήμα της δύναμης της δράσης τους</a:t>
            </a:r>
            <a:r>
              <a:rPr b="0" lang="en-US"/>
              <a:t>. Θα ολοκληρώσετε δηλώνοντας ότι με αυτόν τον τρόπο έχουν χαρτογραφήσει με επιτυχία την ελπίδα τους για ένα καλύτερο μέλλον, ενισχύοντας τη δική τους δύναμη.</a:t>
            </a:r>
            <a:endParaRPr/>
          </a:p>
        </p:txBody>
      </p:sp>
      <p:sp>
        <p:nvSpPr>
          <p:cNvPr id="395" name="Google Shape;395;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7e4f5a712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g37e4f5a712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7e4f5a712b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Θα χρησιμοποιήσετε την κλίμακα ερωτήσεων 1-10 </a:t>
            </a:r>
            <a:r>
              <a:rPr b="0" i="0" lang="en-US" sz="1200" u="none" cap="none" strike="noStrike">
                <a:solidFill>
                  <a:schemeClr val="dk1"/>
                </a:solidFill>
                <a:latin typeface="Calibri"/>
                <a:ea typeface="Calibri"/>
                <a:cs typeface="Calibri"/>
                <a:sym typeface="Calibri"/>
              </a:rPr>
              <a:t>για να ξεκινήσετε μια σύντομη, ανώνυμη </a:t>
            </a:r>
            <a:r>
              <a:rPr b="0" i="1" lang="en-US" sz="1200" u="none" cap="none" strike="noStrike">
                <a:solidFill>
                  <a:schemeClr val="dk1"/>
                </a:solidFill>
                <a:latin typeface="Calibri"/>
                <a:ea typeface="Calibri"/>
                <a:cs typeface="Calibri"/>
                <a:sym typeface="Calibri"/>
              </a:rPr>
              <a:t>ψυχολογική</a:t>
            </a:r>
            <a:r>
              <a:rPr b="0" i="0" lang="en-US" sz="1200" u="none" cap="none" strike="noStrike">
                <a:solidFill>
                  <a:schemeClr val="dk1"/>
                </a:solidFill>
                <a:latin typeface="Calibri"/>
                <a:ea typeface="Calibri"/>
                <a:cs typeface="Calibri"/>
                <a:sym typeface="Calibri"/>
              </a:rPr>
              <a:t> αξιολόγηση — δεν χρειάζεται να μοιραστείτε τον αριθμό, απλώς για να ενθαρρύνετε την εσωτερική μέτρηση.</a:t>
            </a:r>
            <a:endParaRPr/>
          </a:p>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Θα ολοκληρώσετε </a:t>
            </a:r>
            <a:r>
              <a:rPr b="0" i="0" lang="en-US" sz="1200" u="none" cap="none" strike="noStrike">
                <a:solidFill>
                  <a:schemeClr val="dk1"/>
                </a:solidFill>
                <a:latin typeface="Calibri"/>
                <a:ea typeface="Calibri"/>
                <a:cs typeface="Calibri"/>
                <a:sym typeface="Calibri"/>
              </a:rPr>
              <a:t>ευχαριστώντας τους για την ενεργή συμμετοχή τους και ενισχύοντας τη δέσμευσή τους για την δική τους ευημερία και των μαθητών τους.</a:t>
            </a:r>
            <a:endParaRPr/>
          </a:p>
          <a:p>
            <a:pPr indent="-228600" lvl="0" marL="45720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p:txBody>
      </p:sp>
      <p:sp>
        <p:nvSpPr>
          <p:cNvPr id="411" name="Google Shape;411;g37e4f5a712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7dcb061d18_0_2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g37dcb061d18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7dcb061d18_0_2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g37dcb061d18_0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50000"/>
              </a:lnSpc>
              <a:spcBef>
                <a:spcPts val="0"/>
              </a:spcBef>
              <a:spcAft>
                <a:spcPts val="0"/>
              </a:spcAft>
              <a:buSzPts val="1400"/>
              <a:buNone/>
            </a:pPr>
            <a:r>
              <a:rPr lang="en-US" sz="1200">
                <a:solidFill>
                  <a:schemeClr val="dk1"/>
                </a:solidFill>
                <a:latin typeface="Calibri"/>
                <a:ea typeface="Calibri"/>
                <a:cs typeface="Calibri"/>
                <a:sym typeface="Calibri"/>
              </a:rPr>
              <a:t>Αυτό το πρόγραμμα στοχεύει στην ταυτόχρονη επίτευξη τριών κρίσιμων στόχων:</a:t>
            </a:r>
            <a:endParaRPr/>
          </a:p>
          <a:p>
            <a:pPr indent="-342900" lvl="0" marL="342900" rtl="0" algn="l">
              <a:lnSpc>
                <a:spcPct val="150000"/>
              </a:lnSpc>
              <a:spcBef>
                <a:spcPts val="0"/>
              </a:spcBef>
              <a:spcAft>
                <a:spcPts val="0"/>
              </a:spcAft>
              <a:buSzPts val="1400"/>
              <a:buFont typeface="Arial"/>
              <a:buAutoNum type="arabicPeriod"/>
            </a:pPr>
            <a:r>
              <a:rPr b="1" lang="en-US" sz="1200">
                <a:solidFill>
                  <a:schemeClr val="dk1"/>
                </a:solidFill>
                <a:latin typeface="Calibri"/>
                <a:ea typeface="Calibri"/>
                <a:cs typeface="Calibri"/>
                <a:sym typeface="Calibri"/>
              </a:rPr>
              <a:t>Ανάπτυξη ανθεκτικότητας: </a:t>
            </a:r>
            <a:r>
              <a:rPr b="0" lang="en-US" sz="1200">
                <a:solidFill>
                  <a:schemeClr val="dk1"/>
                </a:solidFill>
                <a:latin typeface="Calibri"/>
                <a:ea typeface="Calibri"/>
                <a:cs typeface="Calibri"/>
                <a:sym typeface="Calibri"/>
              </a:rPr>
              <a:t>Να παρέχει στους εκπαιδευτικούς εργαλεία αυτορρύθμισης, όπως η Άσκηση Αναδιαμόρφωσης του Οπτιμισμού και η Επαναφορά με 3 Αναπνοές, που τους επιτρέπουν να διαχειρίζονται αποτελεσματικά το επαγγελματικό άγχος και να μετατοπίζουν την εστίασή τους από τις προκλήσεις στην ανάπτυξη.</a:t>
            </a:r>
            <a:endParaRPr/>
          </a:p>
          <a:p>
            <a:pPr indent="-342900" lvl="0" marL="342900" rtl="0" algn="l">
              <a:lnSpc>
                <a:spcPct val="150000"/>
              </a:lnSpc>
              <a:spcBef>
                <a:spcPts val="0"/>
              </a:spcBef>
              <a:spcAft>
                <a:spcPts val="0"/>
              </a:spcAft>
              <a:buSzPts val="1400"/>
              <a:buFont typeface="Arial"/>
              <a:buAutoNum type="arabicPeriod"/>
            </a:pPr>
            <a:r>
              <a:rPr b="1" lang="en-US" sz="1200">
                <a:solidFill>
                  <a:schemeClr val="dk1"/>
                </a:solidFill>
                <a:latin typeface="Calibri"/>
                <a:ea typeface="Calibri"/>
                <a:cs typeface="Calibri"/>
                <a:sym typeface="Calibri"/>
              </a:rPr>
              <a:t>Βελτίωση του σχολικού κλίματος (σεβασμός προς τους άλλους): </a:t>
            </a:r>
            <a:r>
              <a:rPr b="0" lang="en-US" sz="1200">
                <a:solidFill>
                  <a:schemeClr val="dk1"/>
                </a:solidFill>
                <a:latin typeface="Calibri"/>
                <a:ea typeface="Calibri"/>
                <a:cs typeface="Calibri"/>
                <a:sym typeface="Calibri"/>
              </a:rPr>
              <a:t>Με την εισαγωγή απλών, βιώσιμων δραστηριοτήτων (π.χ. τοίχοι ευγνωμοσύνης, στιγμιότυπα χαράς), το πρόγραμμα προάγει μια κουλτούρα </a:t>
            </a:r>
            <a:r>
              <a:rPr b="1" lang="en-US" sz="1200">
                <a:solidFill>
                  <a:schemeClr val="dk1"/>
                </a:solidFill>
                <a:latin typeface="Calibri"/>
                <a:ea typeface="Calibri"/>
                <a:cs typeface="Calibri"/>
                <a:sym typeface="Calibri"/>
              </a:rPr>
              <a:t>αμοιβαίας αναγνώρισης και θετικής σύνδεσης </a:t>
            </a:r>
            <a:r>
              <a:rPr b="0" lang="en-US" sz="1200">
                <a:solidFill>
                  <a:schemeClr val="dk1"/>
                </a:solidFill>
                <a:latin typeface="Calibri"/>
                <a:ea typeface="Calibri"/>
                <a:cs typeface="Calibri"/>
                <a:sym typeface="Calibri"/>
              </a:rPr>
              <a:t>μεταξύ των μαθητών, η οποία βελτιώνει τη συμπεριφορά και την εμπλοκή τους.</a:t>
            </a:r>
            <a:endParaRPr/>
          </a:p>
          <a:p>
            <a:pPr indent="-342900" lvl="0" marL="342900" rtl="0" algn="l">
              <a:lnSpc>
                <a:spcPct val="150000"/>
              </a:lnSpc>
              <a:spcBef>
                <a:spcPts val="0"/>
              </a:spcBef>
              <a:spcAft>
                <a:spcPts val="0"/>
              </a:spcAft>
              <a:buSzPts val="1400"/>
              <a:buFont typeface="Arial"/>
              <a:buAutoNum type="arabicPeriod"/>
            </a:pPr>
            <a:r>
              <a:rPr b="1" lang="en-US" sz="1200">
                <a:solidFill>
                  <a:schemeClr val="dk1"/>
                </a:solidFill>
                <a:latin typeface="Calibri"/>
                <a:ea typeface="Calibri"/>
                <a:cs typeface="Calibri"/>
                <a:sym typeface="Calibri"/>
              </a:rPr>
              <a:t>Τροφοδότηση της μάθησης: </a:t>
            </a:r>
            <a:r>
              <a:rPr b="0" lang="en-US" sz="1200">
                <a:solidFill>
                  <a:schemeClr val="dk1"/>
                </a:solidFill>
                <a:latin typeface="Calibri"/>
                <a:ea typeface="Calibri"/>
                <a:cs typeface="Calibri"/>
                <a:sym typeface="Calibri"/>
              </a:rPr>
              <a:t>Εστιάζοντας σε συναισθήματα όπως </a:t>
            </a:r>
            <a:r>
              <a:rPr b="1" lang="en-US" sz="1200">
                <a:solidFill>
                  <a:schemeClr val="dk1"/>
                </a:solidFill>
                <a:latin typeface="Calibri"/>
                <a:ea typeface="Calibri"/>
                <a:cs typeface="Calibri"/>
                <a:sym typeface="Calibri"/>
              </a:rPr>
              <a:t>η χαρά και η ελπίδα</a:t>
            </a:r>
            <a:r>
              <a:rPr b="0" lang="en-US" sz="1200">
                <a:solidFill>
                  <a:schemeClr val="dk1"/>
                </a:solidFill>
                <a:latin typeface="Calibri"/>
                <a:ea typeface="Calibri"/>
                <a:cs typeface="Calibri"/>
                <a:sym typeface="Calibri"/>
              </a:rPr>
              <a:t>, το πρόγραμμα προετοιμάζει τον εγκέφαλο των μαθητών για μάθηση, δημιουργικότητα και επιμονή, ενισχύοντας άμεσα την ολιστική προσέγγιση του σχολείου όσον αφορά την ψυχική υγεία και την ακαδημαϊκή επιτυχία.</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14" name="Google Shape;11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7dcb061d18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37dcb061d18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i="1" lang="en-US"/>
              <a:t>Θα ξεκινήσετε εξηγώντας εν συντομία ότι αυτή είναι η πρώτη εμβάθυνση στο μοντέλο </a:t>
            </a:r>
            <a:r>
              <a:rPr b="1" i="1" lang="en-US"/>
              <a:t>PERMA</a:t>
            </a:r>
            <a:r>
              <a:rPr i="1" lang="en-US"/>
              <a:t>, με έμφαση στο </a:t>
            </a:r>
            <a:r>
              <a:rPr b="1" i="1" lang="en-US"/>
              <a:t>P για τη Θετικότητα</a:t>
            </a:r>
            <a:r>
              <a:rPr i="1" lang="en-US"/>
              <a:t>.</a:t>
            </a:r>
            <a:endParaRPr i="1"/>
          </a:p>
          <a:p>
            <a:pPr indent="-228600" lvl="0" marL="457200" marR="0" rtl="0" algn="l">
              <a:lnSpc>
                <a:spcPct val="100000"/>
              </a:lnSpc>
              <a:spcBef>
                <a:spcPts val="0"/>
              </a:spcBef>
              <a:spcAft>
                <a:spcPts val="0"/>
              </a:spcAft>
              <a:buClr>
                <a:srgbClr val="000000"/>
              </a:buClr>
              <a:buSzPts val="1400"/>
              <a:buFont typeface="Arial"/>
              <a:buNone/>
            </a:pPr>
            <a:r>
              <a:rPr i="1" lang="en-US"/>
              <a:t>Τονίστε ότι αυτή η ενότητα έχει </a:t>
            </a:r>
            <a:r>
              <a:rPr b="1" i="1" lang="en-US"/>
              <a:t>διπλό στόχο</a:t>
            </a:r>
            <a:r>
              <a:rPr i="1" lang="en-US"/>
              <a:t>: την αυτοφροντίδα των εκπαιδευτικών και την εφαρμογή στην τάξη, καθώς η προσωπική εμπειρία είναι το κλειδί για την αποτελεσματική εφαρμογή.</a:t>
            </a:r>
            <a:endParaRPr i="1"/>
          </a:p>
          <a:p>
            <a:pPr indent="-228600" lvl="0" marL="457200" marR="0" rtl="0" algn="l">
              <a:lnSpc>
                <a:spcPct val="100000"/>
              </a:lnSpc>
              <a:spcBef>
                <a:spcPts val="0"/>
              </a:spcBef>
              <a:spcAft>
                <a:spcPts val="0"/>
              </a:spcAft>
              <a:buClr>
                <a:srgbClr val="000000"/>
              </a:buClr>
              <a:buSzPts val="1400"/>
              <a:buFont typeface="Arial"/>
              <a:buNone/>
            </a:pPr>
            <a:r>
              <a:rPr b="1" i="1" lang="en-US"/>
              <a:t>Ερώτηση/Δραστηριότητα: </a:t>
            </a:r>
            <a:r>
              <a:rPr i="1" lang="en-US"/>
              <a:t>Κάντε μια γρήγορη ερώτηση που θα τραβήξει το ενδιαφέρον: «Σκεφτείτε μια στιγμή αυτή την εβδομάδα που ένας μαθητής σας έκανε να χαμογελάσετε ειλικρινά. Κρατήστε αυτό το συναίσθημα για μια στιγμή».</a:t>
            </a:r>
            <a:endParaRPr i="1"/>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39" name="Google Shape;139;g37dcb061d18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Θα καθοδηγήσετε τους εκπαιδευτικούς ώστε να κατανοήσουν ότι αυτοί οι στόχοι είναι εξαιρετικά πρακτικοί, συνδέοντας τη θεωρία με την άμεση χρήση στην τάξη αλλά και την προσωπική.</a:t>
            </a:r>
            <a:endParaRPr/>
          </a:p>
          <a:p>
            <a:pPr indent="-228600" lvl="0" marL="457200" marR="0" rtl="0" algn="l">
              <a:lnSpc>
                <a:spcPct val="100000"/>
              </a:lnSpc>
              <a:spcBef>
                <a:spcPts val="0"/>
              </a:spcBef>
              <a:spcAft>
                <a:spcPts val="0"/>
              </a:spcAft>
              <a:buClr>
                <a:srgbClr val="000000"/>
              </a:buClr>
              <a:buSzPts val="1400"/>
              <a:buFont typeface="Arial"/>
              <a:buNone/>
            </a:pPr>
            <a:r>
              <a:rPr lang="en-US"/>
              <a:t>Ενισχύστε τη σύνδεση με τα στοιχεία του </a:t>
            </a:r>
            <a:r>
              <a:rPr b="1" lang="en-US"/>
              <a:t>SWPBS: Σεβασμός στον εαυτό σας και σεβασμός στους άλλους.</a:t>
            </a:r>
            <a:endParaRPr b="1"/>
          </a:p>
          <a:p>
            <a:pPr indent="-228600" lvl="0" marL="457200" marR="0" rtl="0" algn="l">
              <a:lnSpc>
                <a:spcPct val="100000"/>
              </a:lnSpc>
              <a:spcBef>
                <a:spcPts val="0"/>
              </a:spcBef>
              <a:spcAft>
                <a:spcPts val="0"/>
              </a:spcAft>
              <a:buClr>
                <a:srgbClr val="000000"/>
              </a:buClr>
              <a:buSzPts val="1400"/>
              <a:buFont typeface="Arial"/>
              <a:buNone/>
            </a:pPr>
            <a:r>
              <a:rPr b="1" lang="en-US"/>
              <a:t>Ερώτηση/Δραστηριότητα:</a:t>
            </a:r>
            <a:r>
              <a:rPr lang="en-US"/>
              <a:t> «2</a:t>
            </a:r>
            <a:r>
              <a:rPr b="1" lang="en-US"/>
              <a:t> λεπτά προβληματισμού</a:t>
            </a:r>
            <a:r>
              <a:rPr lang="en-US"/>
              <a:t>: Ποιος από αυτούς τους τρεις στόχους θεωρείτε πιο σημαντικό για την τάξη σας αυτή τη στιγμή;»</a:t>
            </a:r>
            <a:endParaRPr/>
          </a:p>
          <a:p>
            <a:pPr indent="0" lvl="0" marL="0" rtl="0" algn="l">
              <a:lnSpc>
                <a:spcPct val="100000"/>
              </a:lnSpc>
              <a:spcBef>
                <a:spcPts val="0"/>
              </a:spcBef>
              <a:spcAft>
                <a:spcPts val="0"/>
              </a:spcAft>
              <a:buSzPts val="1400"/>
              <a:buNone/>
            </a:pPr>
            <a:r>
              <a:t/>
            </a:r>
            <a:endParaRPr/>
          </a:p>
        </p:txBody>
      </p:sp>
      <p:sp>
        <p:nvSpPr>
          <p:cNvPr id="160" name="Google Shape;1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i="1" lang="en-US"/>
              <a:t>Θα ξεκινήσετε εξηγώντας ότι οι έρευνες δείχνουν ότι η θετικότητα είναι το κλειδί για την ευημερία και όχι απλώς ένα αποτέλεσμα αυτής.</a:t>
            </a:r>
            <a:endParaRPr/>
          </a:p>
          <a:p>
            <a:pPr indent="-228600" lvl="0" marL="457200" marR="0" rtl="0" algn="l">
              <a:lnSpc>
                <a:spcPct val="100000"/>
              </a:lnSpc>
              <a:spcBef>
                <a:spcPts val="0"/>
              </a:spcBef>
              <a:spcAft>
                <a:spcPts val="0"/>
              </a:spcAft>
              <a:buClr>
                <a:srgbClr val="000000"/>
              </a:buClr>
              <a:buSzPts val="1400"/>
              <a:buFont typeface="Arial"/>
              <a:buNone/>
            </a:pPr>
            <a:r>
              <a:rPr i="1" lang="en-US"/>
              <a:t>Θα παρουσιάσετε τη θεωρία </a:t>
            </a:r>
            <a:r>
              <a:rPr b="1" i="1" lang="en-US"/>
              <a:t>«Broaden-and-Build» («της διεύρυνσης και της ανάπτυξης»)</a:t>
            </a:r>
            <a:r>
              <a:rPr b="0" i="1" lang="en-US"/>
              <a:t> (</a:t>
            </a:r>
            <a:r>
              <a:rPr i="1" lang="en-US"/>
              <a:t>Fredrickson, 2001) ως την επιστημονική αιτιολόγηση για το γιατί αυτές οι πρακτικές είναι σημαντικές.</a:t>
            </a:r>
            <a:endParaRPr/>
          </a:p>
          <a:p>
            <a:pPr indent="-228600" lvl="0" marL="457200" marR="0" rtl="0" algn="l">
              <a:lnSpc>
                <a:spcPct val="100000"/>
              </a:lnSpc>
              <a:spcBef>
                <a:spcPts val="0"/>
              </a:spcBef>
              <a:spcAft>
                <a:spcPts val="0"/>
              </a:spcAft>
              <a:buClr>
                <a:srgbClr val="000000"/>
              </a:buClr>
              <a:buSzPts val="1400"/>
              <a:buFont typeface="Arial"/>
              <a:buNone/>
            </a:pPr>
            <a:r>
              <a:rPr i="1" lang="en-US"/>
              <a:t>Χρησιμοποιήστε την αναλογία: «Σκεφτείτε τα αρνητικά συναισθήματα ως μια ακτίνα φακού, που εστιάζει μόνο στην άμεση απειλή. Τα θετικά συναισθήματα είναι σαν ένας προβολέας, που φωτίζει πολλές δυνατότητες και λύσεις».</a:t>
            </a:r>
            <a:endParaRPr/>
          </a:p>
          <a:p>
            <a:pPr indent="-228600" lvl="0" marL="457200" marR="0" rtl="0" algn="l">
              <a:lnSpc>
                <a:spcPct val="100000"/>
              </a:lnSpc>
              <a:spcBef>
                <a:spcPts val="0"/>
              </a:spcBef>
              <a:spcAft>
                <a:spcPts val="0"/>
              </a:spcAft>
              <a:buClr>
                <a:srgbClr val="000000"/>
              </a:buClr>
              <a:buSzPts val="1400"/>
              <a:buFont typeface="Arial"/>
              <a:buNone/>
            </a:pPr>
            <a:r>
              <a:rPr i="1" lang="en-US"/>
              <a:t>Θα </a:t>
            </a:r>
            <a:r>
              <a:rPr b="1" i="1" lang="en-US"/>
              <a:t>τονίσετε</a:t>
            </a:r>
            <a:r>
              <a:rPr i="1" lang="en-US"/>
              <a:t> το βασικό συμπέρασμα: επειδή η θετικότητα είναι μια </a:t>
            </a:r>
            <a:r>
              <a:rPr b="1" i="1" lang="en-US"/>
              <a:t>δεξιότητα</a:t>
            </a:r>
            <a:r>
              <a:rPr i="1" lang="en-US"/>
              <a:t>, έχουμε τη δύναμη να τη διδάσκουμε και να την ασκούμε καθημερινά στην τάξη, ξεπερνώντας την ιδέα ότι μερικοί άνθρωποι είναι απλά «ευτυχισμένοι» από τη φύση τους.</a:t>
            </a:r>
            <a:endParaRPr/>
          </a:p>
        </p:txBody>
      </p:sp>
      <p:sp>
        <p:nvSpPr>
          <p:cNvPr id="168" name="Google Shape;16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i="1" lang="en-US"/>
              <a:t>Θα διευκρινίσετε ότι η ευγνωμοσύνη είναι κάτι περισσότερο από το να λες απλά «ευχαριστώ». Πρόκειται για το να σταματάς για να αναγνωρίσεις την πηγή του καλού.</a:t>
            </a:r>
            <a:endParaRPr/>
          </a:p>
          <a:p>
            <a:pPr indent="-228600" lvl="0" marL="457200" marR="0" rtl="0" algn="l">
              <a:lnSpc>
                <a:spcPct val="100000"/>
              </a:lnSpc>
              <a:spcBef>
                <a:spcPts val="0"/>
              </a:spcBef>
              <a:spcAft>
                <a:spcPts val="0"/>
              </a:spcAft>
              <a:buClr>
                <a:srgbClr val="000000"/>
              </a:buClr>
              <a:buSzPts val="1400"/>
              <a:buFont typeface="Arial"/>
              <a:buNone/>
            </a:pPr>
            <a:r>
              <a:rPr i="1" lang="en-US"/>
              <a:t>Τονίστε τη σύνδεση με το πλαίσιο SWPBS: «Η ευγνωμοσύνη κάνει την αφηρημένη έννοια του «Σεβασμός προς τους άλλους» ορατή και συγκεκριμένη στο σχολείο μας».</a:t>
            </a:r>
            <a:endParaRPr/>
          </a:p>
          <a:p>
            <a:pPr indent="-228600" lvl="0" marL="457200" marR="0" rtl="0" algn="l">
              <a:lnSpc>
                <a:spcPct val="100000"/>
              </a:lnSpc>
              <a:spcBef>
                <a:spcPts val="0"/>
              </a:spcBef>
              <a:spcAft>
                <a:spcPts val="0"/>
              </a:spcAft>
              <a:buClr>
                <a:srgbClr val="000000"/>
              </a:buClr>
              <a:buSzPts val="1400"/>
              <a:buFont typeface="Arial"/>
              <a:buNone/>
            </a:pPr>
            <a:r>
              <a:rPr i="1" lang="en-US"/>
              <a:t>Παρώθηση: «Σκεφτείτε την τελευταία φορά που ένας μαθητής σας ευχαρίστησε ειλικρινά. Πώς σας έκανε να νιώσετε εκείνη η στιγμή; Αυτή είναι η δύναμη που φέρνουμε σε ολόκληρη την τάξη».</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08" name="Google Shape;20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Θα καθοδηγήσετε τους εκπαιδευτικούς μέσω ενός παραδείγματος του ελέγχου «3 Καλά Πράγματα» για να το κάνετε πιο κατανοητό.</a:t>
            </a:r>
            <a:endParaRPr/>
          </a:p>
          <a:p>
            <a:pPr indent="-228600" lvl="0" marL="457200" marR="0" rtl="0" algn="l">
              <a:lnSpc>
                <a:spcPct val="100000"/>
              </a:lnSpc>
              <a:spcBef>
                <a:spcPts val="0"/>
              </a:spcBef>
              <a:spcAft>
                <a:spcPts val="0"/>
              </a:spcAft>
              <a:buClr>
                <a:srgbClr val="000000"/>
              </a:buClr>
              <a:buSzPts val="1400"/>
              <a:buFont typeface="Arial"/>
              <a:buNone/>
            </a:pPr>
            <a:r>
              <a:rPr lang="en-US"/>
              <a:t>Δείξτε οι ίδιοι τη δραστηριότητα «3 Καλά Πράγματα» μοιράζοντας τα τρία καλά πράγματα της ημέρας σας.</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Συμβουλή δραστηριότητας για εκπαιδευτικούς πρωτοβάθμιας εκπαίδευσης (Οδηγίες για τον ομιλητή): </a:t>
            </a:r>
            <a:endParaRPr/>
          </a:p>
          <a:p>
            <a:pPr indent="-228600" lvl="0" marL="457200" marR="0" rtl="0" algn="l">
              <a:lnSpc>
                <a:spcPct val="100000"/>
              </a:lnSpc>
              <a:spcBef>
                <a:spcPts val="0"/>
              </a:spcBef>
              <a:spcAft>
                <a:spcPts val="0"/>
              </a:spcAft>
              <a:buClr>
                <a:srgbClr val="000000"/>
              </a:buClr>
              <a:buSzPts val="1400"/>
              <a:buFont typeface="Arial"/>
              <a:buNone/>
            </a:pPr>
            <a:r>
              <a:rPr b="1" lang="en-US"/>
              <a:t>Για μικρότερους μαθητές (1η-2η τάξη): </a:t>
            </a:r>
            <a:r>
              <a:rPr lang="en-US"/>
              <a:t>Χρησιμοποιήστε ζωγραφική ή απλή προφορική ανταλλαγή απόψεων αντί για γραφή. Ο εκπαιδευτικός μπορεί να καταγράψει τις απαντήσεις.</a:t>
            </a:r>
            <a:endParaRPr/>
          </a:p>
          <a:p>
            <a:pPr indent="-228600" lvl="0" marL="457200" marR="0" rtl="0" algn="l">
              <a:lnSpc>
                <a:spcPct val="100000"/>
              </a:lnSpc>
              <a:spcBef>
                <a:spcPts val="0"/>
              </a:spcBef>
              <a:spcAft>
                <a:spcPts val="0"/>
              </a:spcAft>
              <a:buClr>
                <a:srgbClr val="000000"/>
              </a:buClr>
              <a:buSzPts val="1400"/>
              <a:buFont typeface="Arial"/>
              <a:buNone/>
            </a:pPr>
            <a:r>
              <a:rPr b="1" lang="en-US"/>
              <a:t>Για μεγαλύτερους μαθητές (τάξεις 3-6): </a:t>
            </a:r>
            <a:r>
              <a:rPr lang="en-US"/>
              <a:t>Ενθαρρύνετέ τους να συμπληρώσουν τη στήλη </a:t>
            </a:r>
            <a:r>
              <a:rPr b="1" lang="en-US"/>
              <a:t>«Αναστοχασμός»</a:t>
            </a:r>
            <a:r>
              <a:rPr lang="en-US"/>
              <a:t>. Αυτό συνδέεται άμεσα με τον στόχο της </a:t>
            </a:r>
            <a:r>
              <a:rPr b="1" lang="en-US"/>
              <a:t>αισιοδοξία</a:t>
            </a:r>
            <a:r>
              <a:rPr lang="en-US"/>
              <a:t>ς, βοηθώντας τους να κατανοήσουν τις αιτίες των θετικών γεγονότων, δημιουργώντας ένα αίσθημα ικανότητας και δράσης.</a:t>
            </a:r>
            <a:endParaRPr/>
          </a:p>
          <a:p>
            <a:pPr indent="-228600" lvl="0" marL="457200" marR="0" rtl="0" algn="l">
              <a:lnSpc>
                <a:spcPct val="100000"/>
              </a:lnSpc>
              <a:spcBef>
                <a:spcPts val="0"/>
              </a:spcBef>
              <a:spcAft>
                <a:spcPts val="0"/>
              </a:spcAft>
              <a:buClr>
                <a:srgbClr val="000000"/>
              </a:buClr>
              <a:buSzPts val="1400"/>
              <a:buFont typeface="Arial"/>
              <a:buNone/>
            </a:pPr>
            <a:r>
              <a:t/>
            </a:r>
            <a:endParaRPr i="1"/>
          </a:p>
          <a:p>
            <a:pPr indent="0" lvl="0" marL="0" rtl="0" algn="l">
              <a:lnSpc>
                <a:spcPct val="100000"/>
              </a:lnSpc>
              <a:spcBef>
                <a:spcPts val="0"/>
              </a:spcBef>
              <a:spcAft>
                <a:spcPts val="0"/>
              </a:spcAft>
              <a:buSzPts val="1400"/>
              <a:buNone/>
            </a:pPr>
            <a:r>
              <a:t/>
            </a:r>
            <a:endParaRPr/>
          </a:p>
        </p:txBody>
      </p:sp>
      <p:sp>
        <p:nvSpPr>
          <p:cNvPr id="234" name="Google Shape;234;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i="1" lang="en-US"/>
              <a:t>Θα καθοδηγήσετε τους εκπαιδευτικούς να κατανοήσουν ότι η </a:t>
            </a:r>
            <a:r>
              <a:rPr b="1" i="1" lang="en-US"/>
              <a:t>απλότητα </a:t>
            </a:r>
            <a:r>
              <a:rPr i="1" lang="en-US"/>
              <a:t>αυτής της δραστηριότητας είναι και η δύναμή της. Απαιτεί ελάχιστη προσπάθεια, αλλά αποδίδει υψηλή ορατότητα θετικής συμπεριφοράς.</a:t>
            </a:r>
            <a:endParaRPr/>
          </a:p>
          <a:p>
            <a:pPr indent="-228600" lvl="0" marL="457200" marR="0" rtl="0" algn="l">
              <a:lnSpc>
                <a:spcPct val="100000"/>
              </a:lnSpc>
              <a:spcBef>
                <a:spcPts val="0"/>
              </a:spcBef>
              <a:spcAft>
                <a:spcPts val="0"/>
              </a:spcAft>
              <a:buClr>
                <a:srgbClr val="000000"/>
              </a:buClr>
              <a:buSzPts val="1400"/>
              <a:buFont typeface="Arial"/>
              <a:buNone/>
            </a:pPr>
            <a:r>
              <a:rPr i="1" lang="en-US"/>
              <a:t>Τονίστε την </a:t>
            </a:r>
            <a:r>
              <a:rPr b="1" i="1" lang="en-US"/>
              <a:t>ιδιαιτερότητα</a:t>
            </a:r>
            <a:r>
              <a:rPr i="1" lang="en-US"/>
              <a:t> των σημειώσεων: για να είναι αποτελεσματικές, πρέπει να αναφέρουν το όνομα του ατόμου ή την ενέργεια. Αυτό διδάσκει στους μαθητές πώς να εκφράζουν πραγματικά την εκτίμησή τους.</a:t>
            </a:r>
            <a:endParaRPr/>
          </a:p>
          <a:p>
            <a:pPr indent="-228600" lvl="0" marL="457200" marR="0" rtl="0" algn="l">
              <a:lnSpc>
                <a:spcPct val="100000"/>
              </a:lnSpc>
              <a:spcBef>
                <a:spcPts val="0"/>
              </a:spcBef>
              <a:spcAft>
                <a:spcPts val="0"/>
              </a:spcAft>
              <a:buClr>
                <a:srgbClr val="000000"/>
              </a:buClr>
              <a:buSzPts val="1400"/>
              <a:buFont typeface="Arial"/>
              <a:buNone/>
            </a:pPr>
            <a:r>
              <a:rPr i="1" lang="en-US"/>
              <a:t>Ρωτήστε τους εκπαιδευτικούς: </a:t>
            </a:r>
            <a:r>
              <a:rPr b="1" i="1" lang="en-US"/>
              <a:t>«Πώς η ορατή εκδήλωση καλοσύνης ενισχύει τον κανόνα SWPBS «Σεβασμός στους άλλους»; </a:t>
            </a:r>
            <a:r>
              <a:rPr i="1" lang="en-US"/>
              <a:t>(Απάντηση: Παρέχει συγκεκριμένα παραδείγματα για το πώς εκφράζεται ο σεβασμός στην πράξη.)</a:t>
            </a:r>
            <a:endParaRPr/>
          </a:p>
          <a:p>
            <a:pPr indent="0" lvl="0" marL="0" rtl="0" algn="l">
              <a:lnSpc>
                <a:spcPct val="100000"/>
              </a:lnSpc>
              <a:spcBef>
                <a:spcPts val="0"/>
              </a:spcBef>
              <a:spcAft>
                <a:spcPts val="0"/>
              </a:spcAft>
              <a:buSzPts val="1400"/>
              <a:buNone/>
            </a:pPr>
            <a:r>
              <a:t/>
            </a:r>
            <a:endParaRPr/>
          </a:p>
        </p:txBody>
      </p:sp>
      <p:sp>
        <p:nvSpPr>
          <p:cNvPr id="243" name="Google Shape;243;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74" name="Shape 74"/>
        <p:cNvGrpSpPr/>
        <p:nvPr/>
      </p:nvGrpSpPr>
      <p:grpSpPr>
        <a:xfrm>
          <a:off x="0" y="0"/>
          <a:ext cx="0" cy="0"/>
          <a:chOff x="0" y="0"/>
          <a:chExt cx="0" cy="0"/>
        </a:xfrm>
      </p:grpSpPr>
      <p:sp>
        <p:nvSpPr>
          <p:cNvPr id="75" name="Google Shape;75;g37dcb061d18_0_272"/>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g37dcb061d18_0_272"/>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g37dcb061d18_0_272"/>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g37dcb061d18_0_272"/>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9" name="Google Shape;79;g37dcb061d18_0_272"/>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0" name="Google Shape;80;g37dcb061d18_0_27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81" name="Google Shape;81;g37dcb061d18_0_272"/>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82" name="Google Shape;82;g37dcb061d18_0_272"/>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83" name="Google Shape;83;g37dcb061d18_0_272"/>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84" name="Shape 84"/>
        <p:cNvGrpSpPr/>
        <p:nvPr/>
      </p:nvGrpSpPr>
      <p:grpSpPr>
        <a:xfrm>
          <a:off x="0" y="0"/>
          <a:ext cx="0" cy="0"/>
          <a:chOff x="0" y="0"/>
          <a:chExt cx="0" cy="0"/>
        </a:xfrm>
      </p:grpSpPr>
      <p:sp>
        <p:nvSpPr>
          <p:cNvPr id="85" name="Google Shape;85;g37dcb061d18_0_286"/>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86" name="Google Shape;86;g37dcb061d18_0_286"/>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7" name="Google Shape;87;g37dcb061d18_0_286"/>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88" name="Google Shape;88;g37dcb061d18_0_286"/>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89" name="Shape 89"/>
        <p:cNvGrpSpPr/>
        <p:nvPr/>
      </p:nvGrpSpPr>
      <p:grpSpPr>
        <a:xfrm>
          <a:off x="0" y="0"/>
          <a:ext cx="0" cy="0"/>
          <a:chOff x="0" y="0"/>
          <a:chExt cx="0" cy="0"/>
        </a:xfrm>
      </p:grpSpPr>
      <p:sp>
        <p:nvSpPr>
          <p:cNvPr id="90" name="Google Shape;90;g37dcb061d18_0_291"/>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g37dcb061d18_0_291"/>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g37dcb061d18_0_291"/>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g37dcb061d18_0_291"/>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4" name="Google Shape;94;g37dcb061d18_0_291"/>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5" name="Google Shape;95;g37dcb061d18_0_29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96" name="Google Shape;96;g37dcb061d18_0_291"/>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97" name="Google Shape;97;g37dcb061d18_0_291"/>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98" name="Google Shape;98;g37dcb061d18_0_291"/>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5" name="Shape 25"/>
        <p:cNvGrpSpPr/>
        <p:nvPr/>
      </p:nvGrpSpPr>
      <p:grpSpPr>
        <a:xfrm>
          <a:off x="0" y="0"/>
          <a:ext cx="0" cy="0"/>
          <a:chOff x="0" y="0"/>
          <a:chExt cx="0" cy="0"/>
        </a:xfrm>
      </p:grpSpPr>
      <p:sp>
        <p:nvSpPr>
          <p:cNvPr id="26" name="Google Shape;26;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27" name="Google Shape;27;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8" name="Google Shape;28;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29" name="Google Shape;29;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0" name="Shape 30"/>
        <p:cNvGrpSpPr/>
        <p:nvPr/>
      </p:nvGrpSpPr>
      <p:grpSpPr>
        <a:xfrm>
          <a:off x="0" y="0"/>
          <a:ext cx="0" cy="0"/>
          <a:chOff x="0" y="0"/>
          <a:chExt cx="0" cy="0"/>
        </a:xfrm>
      </p:grpSpPr>
      <p:sp>
        <p:nvSpPr>
          <p:cNvPr id="31" name="Google Shape;31;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2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2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51" name="Shape 51"/>
        <p:cNvGrpSpPr/>
        <p:nvPr/>
      </p:nvGrpSpPr>
      <p:grpSpPr>
        <a:xfrm>
          <a:off x="0" y="0"/>
          <a:ext cx="0" cy="0"/>
          <a:chOff x="0" y="0"/>
          <a:chExt cx="0" cy="0"/>
        </a:xfrm>
      </p:grpSpPr>
      <p:sp>
        <p:nvSpPr>
          <p:cNvPr id="52" name="Google Shape;52;g37dcb061d18_0_25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37dcb061d18_0_25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g37dcb061d18_0_25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5" name="Shape 55"/>
        <p:cNvGrpSpPr/>
        <p:nvPr/>
      </p:nvGrpSpPr>
      <p:grpSpPr>
        <a:xfrm>
          <a:off x="0" y="0"/>
          <a:ext cx="0" cy="0"/>
          <a:chOff x="0" y="0"/>
          <a:chExt cx="0" cy="0"/>
        </a:xfrm>
      </p:grpSpPr>
      <p:sp>
        <p:nvSpPr>
          <p:cNvPr id="56" name="Google Shape;56;g37dcb061d18_0_25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37dcb061d18_0_257"/>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g37dcb061d18_0_257"/>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g37dcb061d18_0_257"/>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60" name="Shape 60"/>
        <p:cNvGrpSpPr/>
        <p:nvPr/>
      </p:nvGrpSpPr>
      <p:grpSpPr>
        <a:xfrm>
          <a:off x="0" y="0"/>
          <a:ext cx="0" cy="0"/>
          <a:chOff x="0" y="0"/>
          <a:chExt cx="0" cy="0"/>
        </a:xfrm>
      </p:grpSpPr>
      <p:sp>
        <p:nvSpPr>
          <p:cNvPr id="61" name="Google Shape;61;g37dcb061d18_0_26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g37dcb061d18_0_262"/>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g37dcb061d18_0_262"/>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70" name="Shape 70"/>
        <p:cNvGrpSpPr/>
        <p:nvPr/>
      </p:nvGrpSpPr>
      <p:grpSpPr>
        <a:xfrm>
          <a:off x="0" y="0"/>
          <a:ext cx="0" cy="0"/>
          <a:chOff x="0" y="0"/>
          <a:chExt cx="0" cy="0"/>
        </a:xfrm>
      </p:grpSpPr>
      <p:sp>
        <p:nvSpPr>
          <p:cNvPr id="71" name="Google Shape;71;g37dcb061d18_0_282"/>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g37dcb061d18_0_282"/>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37dcb061d18_0_282"/>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450"/>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g37dcb061d18_0_247"/>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g37dcb061d18_0_24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64" name="Shape 64"/>
        <p:cNvGrpSpPr/>
        <p:nvPr/>
      </p:nvGrpSpPr>
      <p:grpSpPr>
        <a:xfrm>
          <a:off x="0" y="0"/>
          <a:ext cx="0" cy="0"/>
          <a:chOff x="0" y="0"/>
          <a:chExt cx="0" cy="0"/>
        </a:xfrm>
      </p:grpSpPr>
      <p:sp>
        <p:nvSpPr>
          <p:cNvPr id="65" name="Google Shape;65;g37dcb061d18_0_266"/>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g37dcb061d18_0_26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g37dcb061d18_0_266"/>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g37dcb061d18_0_266"/>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g37dcb061d18_0_266"/>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thrivingschools.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Ευημερεύοντα Σχολεία: Μια Συστημική, Ολιστική Σχολική Προσέγγιση στην Ψυχική Υγεία και Ευζωία</a:t>
            </a:r>
            <a:endParaRPr sz="2200"/>
          </a:p>
        </p:txBody>
      </p:sp>
      <p:sp>
        <p:nvSpPr>
          <p:cNvPr id="104" name="Google Shape;104;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Διάρκεια του έργου: 36 μήνες (Μαρ 2025 - Φεβ 2028)</a:t>
            </a:r>
            <a:endParaRPr b="0" i="0" sz="1400">
              <a:solidFill>
                <a:srgbClr val="000000"/>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Αρ. Έργου: 101196057</a:t>
            </a:r>
            <a:endParaRPr b="0" i="0" sz="1400">
              <a:solidFill>
                <a:srgbClr val="000000"/>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Αναφορά: ERASMUS-EDU-2024-POL-EXP</a:t>
            </a:r>
            <a:endParaRPr b="0" i="0" sz="1400">
              <a:solidFill>
                <a:srgbClr val="000000"/>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Πρακτική στρατηγική 1: Ευγνωμοσύνη</a:t>
            </a:r>
            <a:endParaRPr b="0" i="0" sz="1400" u="none" cap="none" strike="noStrike">
              <a:solidFill>
                <a:srgbClr val="000000"/>
              </a:solidFill>
              <a:latin typeface="Arial"/>
              <a:ea typeface="Arial"/>
              <a:cs typeface="Arial"/>
              <a:sym typeface="Arial"/>
            </a:endParaRPr>
          </a:p>
        </p:txBody>
      </p:sp>
      <p:sp>
        <p:nvSpPr>
          <p:cNvPr id="257" name="Google Shape;257;p14"/>
          <p:cNvSpPr txBox="1"/>
          <p:nvPr>
            <p:ph type="title"/>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2</a:t>
            </a:r>
            <a:endParaRPr/>
          </a:p>
        </p:txBody>
      </p:sp>
      <p:sp>
        <p:nvSpPr>
          <p:cNvPr id="258" name="Google Shape;258;p14"/>
          <p:cNvSpPr txBox="1"/>
          <p:nvPr/>
        </p:nvSpPr>
        <p:spPr>
          <a:xfrm>
            <a:off x="182494" y="1334695"/>
            <a:ext cx="11827012" cy="54937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Δραστηριότητα 2: Τοίχος ευγνωμοσύνης ή βάζο ευγνωμοσύνης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1" lang="en-US" sz="1800" u="none" cap="none" strike="noStrike">
                <a:solidFill>
                  <a:schemeClr val="accent4"/>
                </a:solidFill>
                <a:latin typeface="Calibri"/>
                <a:ea typeface="Calibri"/>
                <a:cs typeface="Calibri"/>
                <a:sym typeface="Calibri"/>
              </a:rPr>
              <a:t>Βήματα δραστηριότητας για την τάξη</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Εισαγωγή της έννοιας:</a:t>
            </a:r>
            <a:r>
              <a:rPr b="0" i="0" lang="en-US" sz="1800" u="none" cap="none" strike="noStrike">
                <a:solidFill>
                  <a:schemeClr val="dk1"/>
                </a:solidFill>
                <a:latin typeface="Calibri"/>
                <a:ea typeface="Calibri"/>
                <a:cs typeface="Calibri"/>
                <a:sym typeface="Calibri"/>
              </a:rPr>
              <a:t> Εξηγήστε ότι ο Τοίχος/Βάζο της Ευγνωμοσύνης είναι ένα μέρος όπου μπορείτε να εκφράσετε την εκτίμησή σας για ανθρώπους, γεγονότα ή ευκαιρίες μάθησης. Τονίστε ότι η ευγνωμοσύνη επικεντρώνεται </a:t>
            </a:r>
            <a:r>
              <a:rPr b="1" i="0" lang="en-US" sz="1800" u="none" cap="none" strike="noStrike">
                <a:solidFill>
                  <a:schemeClr val="dk1"/>
                </a:solidFill>
                <a:latin typeface="Calibri"/>
                <a:ea typeface="Calibri"/>
                <a:cs typeface="Calibri"/>
                <a:sym typeface="Calibri"/>
              </a:rPr>
              <a:t>στους άλλους </a:t>
            </a:r>
            <a:r>
              <a:rPr b="0" i="0" lang="en-US" sz="1800" u="none" cap="none" strike="noStrike">
                <a:solidFill>
                  <a:schemeClr val="dk1"/>
                </a:solidFill>
                <a:latin typeface="Calibri"/>
                <a:ea typeface="Calibri"/>
                <a:cs typeface="Calibri"/>
                <a:sym typeface="Calibri"/>
              </a:rPr>
              <a:t>(ευγένεια από έναν συμμαθητή, βοήθεια από έναν δάσκαλο) ή σε κάτι καλό που συνέβη (ένα διασκεδαστικό μάθημα, ένα ηλιόλουστο διάλειμμα).</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Δώστε το παράδειγμα: </a:t>
            </a:r>
            <a:r>
              <a:rPr b="0" i="0" lang="en-US" sz="1800" u="none" cap="none" strike="noStrike">
                <a:solidFill>
                  <a:schemeClr val="dk1"/>
                </a:solidFill>
                <a:latin typeface="Calibri"/>
                <a:ea typeface="Calibri"/>
                <a:cs typeface="Calibri"/>
                <a:sym typeface="Calibri"/>
              </a:rPr>
              <a:t>Ο δάσκαλος δίνει το παράδειγμα γράφοντας τις δύο πρώτες σημειώσεις:</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Παράδειγμα 1 (Συμμαθητής): </a:t>
            </a:r>
            <a:r>
              <a:rPr b="0" i="0" lang="en-US" sz="1800" u="none" cap="none" strike="noStrike">
                <a:solidFill>
                  <a:schemeClr val="dk1"/>
                </a:solidFill>
                <a:latin typeface="Calibri"/>
                <a:ea typeface="Calibri"/>
                <a:cs typeface="Calibri"/>
                <a:sym typeface="Calibri"/>
              </a:rPr>
              <a:t>«Σ' ευχαριστώ, Μαρία, που μοιράστηκες τα μολύβια σου σήμερα».</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Παράδειγμα 2 (Μάθηση): </a:t>
            </a:r>
            <a:r>
              <a:rPr b="0" i="0" lang="en-US" sz="1800" u="none" cap="none" strike="noStrike">
                <a:solidFill>
                  <a:schemeClr val="dk1"/>
                </a:solidFill>
                <a:latin typeface="Calibri"/>
                <a:ea typeface="Calibri"/>
                <a:cs typeface="Calibri"/>
                <a:sym typeface="Calibri"/>
              </a:rPr>
              <a:t>«Είμαι ευγνώμων για την ευκαιρία να εργαστώ στην ομάδα μου στο έργο ιστορίας».</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1" lang="en-US" sz="1800" u="none" cap="none" strike="noStrike">
                <a:solidFill>
                  <a:schemeClr val="dk1"/>
                </a:solidFill>
                <a:latin typeface="Calibri"/>
                <a:ea typeface="Calibri"/>
                <a:cs typeface="Calibri"/>
                <a:sym typeface="Calibri"/>
              </a:rPr>
              <a:t>Συνεισφορά των μαθητών: </a:t>
            </a:r>
            <a:r>
              <a:rPr b="0" i="0" lang="en-US" sz="1800" u="none" cap="none" strike="noStrike">
                <a:solidFill>
                  <a:schemeClr val="dk1"/>
                </a:solidFill>
                <a:latin typeface="Calibri"/>
                <a:ea typeface="Calibri"/>
                <a:cs typeface="Calibri"/>
                <a:sym typeface="Calibri"/>
              </a:rPr>
              <a:t>Μοιράστε μικρά σημειώματα/λωρίδες στους μαθητές και ζητήστε τους να γράψουν (ή να ζωγραφίσουν) ένα συγκεκριμένο ευχαριστήριο σημείωμα και να το τοποθετήσουν στο βάζο ή στον τοίχο</a:t>
            </a:r>
            <a:r>
              <a:rPr b="0" i="1"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Ενσωμάτωση στη ρουτίνα: </a:t>
            </a:r>
            <a:r>
              <a:rPr b="0" i="0" lang="en-US" sz="1800" u="none" cap="none" strike="noStrike">
                <a:solidFill>
                  <a:schemeClr val="dk1"/>
                </a:solidFill>
                <a:latin typeface="Calibri"/>
                <a:ea typeface="Calibri"/>
                <a:cs typeface="Calibri"/>
                <a:sym typeface="Calibri"/>
              </a:rPr>
              <a:t>Καθιερώστε αυτό ως μια ρουτίνα 5 λεπτών, ίσως τις </a:t>
            </a:r>
            <a:r>
              <a:rPr b="1" i="0" lang="en-US" sz="1800" u="none" cap="none" strike="noStrike">
                <a:solidFill>
                  <a:schemeClr val="dk1"/>
                </a:solidFill>
                <a:latin typeface="Calibri"/>
                <a:ea typeface="Calibri"/>
                <a:cs typeface="Calibri"/>
                <a:sym typeface="Calibri"/>
              </a:rPr>
              <a:t>Δευτέρες </a:t>
            </a:r>
            <a:r>
              <a:rPr b="0" i="0" lang="en-US" sz="1800" u="none" cap="none" strike="noStrike">
                <a:solidFill>
                  <a:schemeClr val="dk1"/>
                </a:solidFill>
                <a:latin typeface="Calibri"/>
                <a:ea typeface="Calibri"/>
                <a:cs typeface="Calibri"/>
                <a:sym typeface="Calibri"/>
              </a:rPr>
              <a:t>(για να ξεκινήσετε τη βδομάδα θετικά) ή τις </a:t>
            </a:r>
            <a:r>
              <a:rPr b="1" i="0" lang="en-US" sz="1800" u="none" cap="none" strike="noStrike">
                <a:solidFill>
                  <a:schemeClr val="dk1"/>
                </a:solidFill>
                <a:latin typeface="Calibri"/>
                <a:ea typeface="Calibri"/>
                <a:cs typeface="Calibri"/>
                <a:sym typeface="Calibri"/>
              </a:rPr>
              <a:t>Παρασκευές</a:t>
            </a:r>
            <a:r>
              <a:rPr b="0" i="0" lang="en-US" sz="1800" u="none" cap="none" strike="noStrike">
                <a:solidFill>
                  <a:schemeClr val="dk1"/>
                </a:solidFill>
                <a:latin typeface="Calibri"/>
                <a:ea typeface="Calibri"/>
                <a:cs typeface="Calibri"/>
                <a:sym typeface="Calibri"/>
              </a:rPr>
              <a:t> (για να την τελειώσετε με ευγνωμοσύνη).</a:t>
            </a:r>
            <a:endParaRPr b="0" i="0" sz="1400" u="none" cap="none" strike="noStrike">
              <a:solidFill>
                <a:srgbClr val="000000"/>
              </a:solidFill>
              <a:latin typeface="Arial"/>
              <a:ea typeface="Arial"/>
              <a:cs typeface="Arial"/>
              <a:sym typeface="Arial"/>
            </a:endParaRPr>
          </a:p>
        </p:txBody>
      </p:sp>
      <p:sp>
        <p:nvSpPr>
          <p:cNvPr id="259" name="Google Shape;259;p14"/>
          <p:cNvSpPr/>
          <p:nvPr/>
        </p:nvSpPr>
        <p:spPr>
          <a:xfrm>
            <a:off x="7254780" y="220436"/>
            <a:ext cx="4937220" cy="3529008"/>
          </a:xfrm>
          <a:prstGeom prst="cloud">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Εφαρμογή για εκπαιδευτικούς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Το σχολείο μπορεί να δημιουργήσει ένα </a:t>
            </a:r>
            <a:r>
              <a:rPr b="1" i="0" lang="en-US" sz="1400" u="none" cap="none" strike="noStrike">
                <a:solidFill>
                  <a:schemeClr val="dk1"/>
                </a:solidFill>
                <a:latin typeface="Calibri"/>
                <a:ea typeface="Calibri"/>
                <a:cs typeface="Calibri"/>
                <a:sym typeface="Calibri"/>
              </a:rPr>
              <a:t>«Βάζο Ευγνωμοσύνης Προσωπικού» </a:t>
            </a:r>
            <a:r>
              <a:rPr b="0" i="0" lang="en-US" sz="1400" u="none" cap="none" strike="noStrike">
                <a:solidFill>
                  <a:schemeClr val="dk1"/>
                </a:solidFill>
                <a:latin typeface="Calibri"/>
                <a:ea typeface="Calibri"/>
                <a:cs typeface="Calibri"/>
                <a:sym typeface="Calibri"/>
              </a:rPr>
              <a:t>στο γραφείο εκπαιδευτικών ή προσωπικού. Αυτό επιτρέπει στους εκπαιδευτικούς να αναγνωρίζουν στους συναδέλφους τους μικρές πράξεις υποστήριξης, καθοδήγησης ή ομαδικής εργασίας, ανταποκρινόμενοι άμεσα στον στόχο της μονάδας για τη ζωή του προσωπικού.</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15"/>
          <p:cNvGrpSpPr/>
          <p:nvPr/>
        </p:nvGrpSpPr>
        <p:grpSpPr>
          <a:xfrm>
            <a:off x="7685514" y="2366747"/>
            <a:ext cx="4287005" cy="2201302"/>
            <a:chOff x="0" y="-38100"/>
            <a:chExt cx="2065940" cy="1022743"/>
          </a:xfrm>
        </p:grpSpPr>
        <p:sp>
          <p:nvSpPr>
            <p:cNvPr id="266" name="Google Shape;266;p15"/>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67" name="Google Shape;267;p15"/>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268" name="Google Shape;268;p15"/>
          <p:cNvGrpSpPr/>
          <p:nvPr/>
        </p:nvGrpSpPr>
        <p:grpSpPr>
          <a:xfrm>
            <a:off x="219481" y="902862"/>
            <a:ext cx="4455767" cy="1843974"/>
            <a:chOff x="0" y="-38100"/>
            <a:chExt cx="2065940" cy="1022743"/>
          </a:xfrm>
        </p:grpSpPr>
        <p:sp>
          <p:nvSpPr>
            <p:cNvPr id="269" name="Google Shape;269;p15"/>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70" name="Google Shape;270;p15"/>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271" name="Google Shape;271;p15"/>
          <p:cNvGrpSpPr/>
          <p:nvPr/>
        </p:nvGrpSpPr>
        <p:grpSpPr>
          <a:xfrm>
            <a:off x="219481" y="2758422"/>
            <a:ext cx="4455767" cy="1843974"/>
            <a:chOff x="0" y="-38100"/>
            <a:chExt cx="2065940" cy="1022743"/>
          </a:xfrm>
        </p:grpSpPr>
        <p:sp>
          <p:nvSpPr>
            <p:cNvPr id="272" name="Google Shape;272;p15"/>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73" name="Google Shape;273;p15"/>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274" name="Google Shape;274;p15"/>
          <p:cNvGrpSpPr/>
          <p:nvPr/>
        </p:nvGrpSpPr>
        <p:grpSpPr>
          <a:xfrm>
            <a:off x="219481" y="4616253"/>
            <a:ext cx="4455767" cy="1843974"/>
            <a:chOff x="0" y="-38100"/>
            <a:chExt cx="2065940" cy="1022743"/>
          </a:xfrm>
        </p:grpSpPr>
        <p:sp>
          <p:nvSpPr>
            <p:cNvPr id="275" name="Google Shape;275;p15"/>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76" name="Google Shape;276;p15"/>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sp>
        <p:nvSpPr>
          <p:cNvPr id="277" name="Google Shape;277;p15"/>
          <p:cNvSpPr/>
          <p:nvPr/>
        </p:nvSpPr>
        <p:spPr>
          <a:xfrm rot="-7900054">
            <a:off x="4907129" y="1689840"/>
            <a:ext cx="675321" cy="324826"/>
          </a:xfrm>
          <a:custGeom>
            <a:rect b="b" l="l" r="r" t="t"/>
            <a:pathLst>
              <a:path extrusionOk="0" h="454921" w="1012981">
                <a:moveTo>
                  <a:pt x="0" y="0"/>
                </a:moveTo>
                <a:lnTo>
                  <a:pt x="1012982" y="0"/>
                </a:lnTo>
                <a:lnTo>
                  <a:pt x="1012982" y="454921"/>
                </a:lnTo>
                <a:lnTo>
                  <a:pt x="0" y="45492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78" name="Google Shape;278;p15"/>
          <p:cNvSpPr/>
          <p:nvPr/>
        </p:nvSpPr>
        <p:spPr>
          <a:xfrm rot="7866361">
            <a:off x="4836984" y="5392370"/>
            <a:ext cx="675321" cy="324827"/>
          </a:xfrm>
          <a:custGeom>
            <a:rect b="b" l="l" r="r" t="t"/>
            <a:pathLst>
              <a:path extrusionOk="0" h="454921" w="1012981">
                <a:moveTo>
                  <a:pt x="0" y="0"/>
                </a:moveTo>
                <a:lnTo>
                  <a:pt x="1012982" y="0"/>
                </a:lnTo>
                <a:lnTo>
                  <a:pt x="1012982" y="454921"/>
                </a:lnTo>
                <a:lnTo>
                  <a:pt x="0" y="45492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79" name="Google Shape;279;p15"/>
          <p:cNvSpPr txBox="1"/>
          <p:nvPr/>
        </p:nvSpPr>
        <p:spPr>
          <a:xfrm>
            <a:off x="7834292" y="2769736"/>
            <a:ext cx="3989448" cy="147732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Calibri"/>
                <a:ea typeface="Calibri"/>
                <a:cs typeface="Calibri"/>
                <a:sym typeface="Calibri"/>
              </a:rPr>
              <a:t>Η αισιοδοξία είναι η πεποίθηση ότι θα συμβούν καλά πράγματα στο μέλλον και ότι τα αρνητικά γεγονότα είναι </a:t>
            </a:r>
            <a:r>
              <a:rPr b="1" i="1" lang="en-US" sz="1600" u="none" cap="none" strike="noStrike">
                <a:solidFill>
                  <a:schemeClr val="dk1"/>
                </a:solidFill>
                <a:latin typeface="Calibri"/>
                <a:ea typeface="Calibri"/>
                <a:cs typeface="Calibri"/>
                <a:sym typeface="Calibri"/>
              </a:rPr>
              <a:t>προσωρινά</a:t>
            </a:r>
            <a:r>
              <a:rPr b="0" i="1" lang="en-US" sz="1600" u="none" cap="none" strike="noStrike">
                <a:solidFill>
                  <a:schemeClr val="dk1"/>
                </a:solidFill>
                <a:latin typeface="Calibri"/>
                <a:ea typeface="Calibri"/>
                <a:cs typeface="Calibri"/>
                <a:sym typeface="Calibri"/>
              </a:rPr>
              <a:t> και </a:t>
            </a:r>
            <a:r>
              <a:rPr b="1" i="1" lang="en-US" sz="1600" u="none" cap="none" strike="noStrike">
                <a:solidFill>
                  <a:schemeClr val="dk1"/>
                </a:solidFill>
                <a:latin typeface="Calibri"/>
                <a:ea typeface="Calibri"/>
                <a:cs typeface="Calibri"/>
                <a:sym typeface="Calibri"/>
              </a:rPr>
              <a:t>συγκεκριμένα</a:t>
            </a:r>
            <a:r>
              <a:rPr b="0" i="1" lang="en-US" sz="1600" u="none" cap="none" strike="noStrike">
                <a:solidFill>
                  <a:schemeClr val="dk1"/>
                </a:solidFill>
                <a:latin typeface="Calibri"/>
                <a:ea typeface="Calibri"/>
                <a:cs typeface="Calibri"/>
                <a:sym typeface="Calibri"/>
              </a:rPr>
              <a:t>. Εστιάζει στον τρόπο με τον οποίο εξηγεί κανείς τις αιτίες τόσο των θετικών όσο και των αρνητικών γεγονότων (επεξηγηματικός τρόπος).</a:t>
            </a:r>
            <a:endParaRPr b="0" i="0" sz="1400" u="none" cap="none" strike="noStrike">
              <a:solidFill>
                <a:srgbClr val="000000"/>
              </a:solidFill>
              <a:latin typeface="Arial"/>
              <a:ea typeface="Arial"/>
              <a:cs typeface="Arial"/>
              <a:sym typeface="Arial"/>
            </a:endParaRPr>
          </a:p>
        </p:txBody>
      </p:sp>
      <p:sp>
        <p:nvSpPr>
          <p:cNvPr id="280" name="Google Shape;280;p15"/>
          <p:cNvSpPr txBox="1"/>
          <p:nvPr/>
        </p:nvSpPr>
        <p:spPr>
          <a:xfrm>
            <a:off x="337745" y="1120531"/>
            <a:ext cx="4337503" cy="14773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chemeClr val="dk1"/>
                </a:solidFill>
                <a:latin typeface="Calibri"/>
                <a:ea typeface="Calibri"/>
                <a:cs typeface="Calibri"/>
                <a:sym typeface="Calibri"/>
              </a:rPr>
              <a:t>Αναδιαμόρφωση των προκλήσεων: </a:t>
            </a:r>
            <a:r>
              <a:rPr b="0" i="0" lang="en-US" sz="1600" u="none" cap="none" strike="noStrike">
                <a:solidFill>
                  <a:schemeClr val="dk1"/>
                </a:solidFill>
                <a:latin typeface="Calibri"/>
                <a:ea typeface="Calibri"/>
                <a:cs typeface="Calibri"/>
                <a:sym typeface="Calibri"/>
              </a:rPr>
              <a:t>Αλλάξτε την οπτική σας για ένα αρνητικό γεγονός, ώστε να το δείτε με λιγότερο καταστροφικό ή πιο εποικοδομητικό τρόπο (π.χ. «Απέτυχα στο τεστ» γίνεται «Βρήκα έναν νέο τρόπο που δεν λειτουργεί και έμαθα ότι πρέπει να μελετήσω νωρίτερα»).</a:t>
            </a:r>
            <a:endParaRPr b="0" i="0" sz="1400" u="none" cap="none" strike="noStrike">
              <a:solidFill>
                <a:srgbClr val="000000"/>
              </a:solidFill>
              <a:latin typeface="Arial"/>
              <a:ea typeface="Arial"/>
              <a:cs typeface="Arial"/>
              <a:sym typeface="Arial"/>
            </a:endParaRPr>
          </a:p>
        </p:txBody>
      </p:sp>
      <p:sp>
        <p:nvSpPr>
          <p:cNvPr id="281" name="Google Shape;281;p15"/>
          <p:cNvSpPr txBox="1"/>
          <p:nvPr/>
        </p:nvSpPr>
        <p:spPr>
          <a:xfrm>
            <a:off x="296830" y="3174183"/>
            <a:ext cx="4352726" cy="1107996"/>
          </a:xfrm>
          <a:prstGeom prst="rect">
            <a:avLst/>
          </a:prstGeom>
          <a:solidFill>
            <a:srgbClr val="FCDDD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4F4F50"/>
                </a:solidFill>
                <a:latin typeface="Calibri"/>
                <a:ea typeface="Calibri"/>
                <a:cs typeface="Calibri"/>
                <a:sym typeface="Calibri"/>
              </a:rPr>
              <a:t>Εφαρμογή στην τάξη: </a:t>
            </a:r>
            <a:r>
              <a:rPr b="0" i="0" lang="en-US" sz="1800" u="none" cap="none" strike="noStrike">
                <a:solidFill>
                  <a:srgbClr val="4F4F50"/>
                </a:solidFill>
                <a:latin typeface="Calibri"/>
                <a:ea typeface="Calibri"/>
                <a:cs typeface="Calibri"/>
                <a:sym typeface="Calibri"/>
              </a:rPr>
              <a:t>Διδάξτε στους μαθητές να χρησιμοποιούν φράσεις που εκφράζουν Νοοτροπία Ανάπτυξης (π.χ. «Δεν μπορώ να το κάνω αυτό ακόμα»).</a:t>
            </a:r>
            <a:endParaRPr b="0" i="0" sz="1400" u="none" cap="none" strike="noStrike">
              <a:solidFill>
                <a:srgbClr val="000000"/>
              </a:solidFill>
              <a:latin typeface="Arial"/>
              <a:ea typeface="Arial"/>
              <a:cs typeface="Arial"/>
              <a:sym typeface="Arial"/>
            </a:endParaRPr>
          </a:p>
        </p:txBody>
      </p:sp>
      <p:sp>
        <p:nvSpPr>
          <p:cNvPr id="282" name="Google Shape;282;p15"/>
          <p:cNvSpPr txBox="1"/>
          <p:nvPr/>
        </p:nvSpPr>
        <p:spPr>
          <a:xfrm>
            <a:off x="271001" y="4741589"/>
            <a:ext cx="4352726" cy="166199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Άσκηση για εκπαιδευτικούς: </a:t>
            </a:r>
            <a:r>
              <a:rPr b="0" i="0" lang="en-US" sz="1800" u="none" cap="none" strike="noStrike">
                <a:solidFill>
                  <a:schemeClr val="dk1"/>
                </a:solidFill>
                <a:latin typeface="Calibri"/>
                <a:ea typeface="Calibri"/>
                <a:cs typeface="Calibri"/>
                <a:sym typeface="Calibri"/>
              </a:rPr>
              <a:t>Άσκηση αναδιαμόρφωσης αισιοδοξίας - Σκεφτείτε μια πρόσφατη πρόκληση στο σχολείο. Αναδιαμορφώστε την ρωτώντας: Τι είναι προσωρινό σε αυτό; Τι μπορώ να μάθω από αυτό;</a:t>
            </a:r>
            <a:endParaRPr b="0" i="0" sz="1400" u="none" cap="none" strike="noStrike">
              <a:solidFill>
                <a:srgbClr val="000000"/>
              </a:solidFill>
              <a:latin typeface="Arial"/>
              <a:ea typeface="Arial"/>
              <a:cs typeface="Arial"/>
              <a:sym typeface="Arial"/>
            </a:endParaRPr>
          </a:p>
        </p:txBody>
      </p:sp>
      <p:sp>
        <p:nvSpPr>
          <p:cNvPr id="283" name="Google Shape;283;p15"/>
          <p:cNvSpPr txBox="1"/>
          <p:nvPr/>
        </p:nvSpPr>
        <p:spPr>
          <a:xfrm>
            <a:off x="4710507" y="3024075"/>
            <a:ext cx="3068545" cy="709105"/>
          </a:xfrm>
          <a:prstGeom prst="rect">
            <a:avLst/>
          </a:prstGeom>
          <a:noFill/>
          <a:ln>
            <a:noFill/>
          </a:ln>
        </p:spPr>
        <p:txBody>
          <a:bodyPr anchorCtr="0" anchor="t" bIns="0" lIns="0" spcFirstLastPara="1" rIns="0" wrap="square" tIns="0">
            <a:spAutoFit/>
          </a:bodyPr>
          <a:lstStyle/>
          <a:p>
            <a:pPr indent="0" lvl="1" marL="0" marR="0" rtl="0" algn="ctr">
              <a:lnSpc>
                <a:spcPct val="95814"/>
              </a:lnSpc>
              <a:spcBef>
                <a:spcPts val="0"/>
              </a:spcBef>
              <a:spcAft>
                <a:spcPts val="0"/>
              </a:spcAft>
              <a:buClr>
                <a:srgbClr val="000000"/>
              </a:buClr>
              <a:buSzPts val="4800"/>
              <a:buFont typeface="Arial"/>
              <a:buNone/>
            </a:pPr>
            <a:r>
              <a:rPr b="1" i="0" lang="en-US" sz="4800" u="none" cap="none" strike="noStrike">
                <a:solidFill>
                  <a:schemeClr val="dk1"/>
                </a:solidFill>
                <a:latin typeface="Calibri"/>
                <a:ea typeface="Calibri"/>
                <a:cs typeface="Calibri"/>
                <a:sym typeface="Calibri"/>
              </a:rPr>
              <a:t>Αισιοδοξία</a:t>
            </a:r>
            <a:endParaRPr b="1" i="0" sz="4800" u="none" cap="none" strike="noStrike">
              <a:solidFill>
                <a:schemeClr val="dk1"/>
              </a:solidFill>
              <a:latin typeface="DM Sans"/>
              <a:ea typeface="DM Sans"/>
              <a:cs typeface="DM Sans"/>
              <a:sym typeface="DM Sans"/>
            </a:endParaRPr>
          </a:p>
        </p:txBody>
      </p:sp>
      <p:sp>
        <p:nvSpPr>
          <p:cNvPr id="284" name="Google Shape;284;p15"/>
          <p:cNvSpPr txBox="1"/>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Εκπαίδευση εκπαιδευτικών - Ενότητα 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6"/>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Πρακτική στρατηγική 2: Αισιοδοξία και Αναδιαμόρφωση</a:t>
            </a:r>
            <a:endParaRPr b="1" i="0" sz="2400" u="none" cap="none" strike="noStrike">
              <a:solidFill>
                <a:srgbClr val="F05A22"/>
              </a:solidFill>
              <a:latin typeface="Calibri"/>
              <a:ea typeface="Calibri"/>
              <a:cs typeface="Calibri"/>
              <a:sym typeface="Calibri"/>
            </a:endParaRPr>
          </a:p>
        </p:txBody>
      </p:sp>
      <p:sp>
        <p:nvSpPr>
          <p:cNvPr id="291" name="Google Shape;291;p16"/>
          <p:cNvSpPr txBox="1"/>
          <p:nvPr>
            <p:ph type="title"/>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2</a:t>
            </a:r>
            <a:endParaRPr/>
          </a:p>
        </p:txBody>
      </p:sp>
      <p:sp>
        <p:nvSpPr>
          <p:cNvPr id="292" name="Google Shape;292;p16"/>
          <p:cNvSpPr txBox="1"/>
          <p:nvPr/>
        </p:nvSpPr>
        <p:spPr>
          <a:xfrm>
            <a:off x="215309" y="1314726"/>
            <a:ext cx="11827012" cy="50779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Δραστηριότητα 3: Άσκηση Αναδιαμόρφωσης της Αισιοδοξίας (συζήτηση σε ζευγάρια/μικρές ομάδες) (20 λεπτά)</a:t>
            </a:r>
            <a:endParaRPr b="0" i="0" sz="1400" u="none" cap="none" strike="noStrike">
              <a:solidFill>
                <a:srgbClr val="000000"/>
              </a:solidFill>
              <a:latin typeface="Arial"/>
              <a:ea typeface="Arial"/>
              <a:cs typeface="Arial"/>
              <a:sym typeface="Arial"/>
            </a:endParaRPr>
          </a:p>
        </p:txBody>
      </p:sp>
      <p:sp>
        <p:nvSpPr>
          <p:cNvPr id="293" name="Google Shape;293;p16"/>
          <p:cNvSpPr txBox="1"/>
          <p:nvPr/>
        </p:nvSpPr>
        <p:spPr>
          <a:xfrm>
            <a:off x="215160" y="1769664"/>
            <a:ext cx="11600454" cy="507827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Οδηγίες:</a:t>
            </a:r>
            <a:endParaRPr b="0" i="0" sz="1800" u="none" cap="none" strike="noStrike">
              <a:solidFill>
                <a:schemeClr val="dk1"/>
              </a:solidFill>
              <a:latin typeface="Calibri"/>
              <a:ea typeface="Calibri"/>
              <a:cs typeface="Calibri"/>
              <a:sym typeface="Calibri"/>
            </a:endParaRPr>
          </a:p>
          <a:p>
            <a:pPr indent="-114300" lvl="0" marL="0" marR="0" rtl="0" algn="l">
              <a:lnSpc>
                <a:spcPct val="15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Διαβάστε την κοινή καθημερινή πρόκληση.</a:t>
            </a:r>
            <a:endParaRPr b="0" i="0" sz="1400" u="none" cap="none" strike="noStrike">
              <a:solidFill>
                <a:srgbClr val="000000"/>
              </a:solidFill>
              <a:latin typeface="Arial"/>
              <a:ea typeface="Arial"/>
              <a:cs typeface="Arial"/>
              <a:sym typeface="Arial"/>
            </a:endParaRPr>
          </a:p>
          <a:p>
            <a:pPr indent="-114300" lvl="0" marL="0" marR="0" rtl="0" algn="l">
              <a:lnSpc>
                <a:spcPct val="15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Στο ζευγάρι ή στη μικρή ομάδα (3-4 άτομα), επιλέξτε δύο σενάρια που σας αγγίζουν περισσότερο.</a:t>
            </a:r>
            <a:endParaRPr b="0" i="0" sz="1400" u="none" cap="none" strike="noStrike">
              <a:solidFill>
                <a:srgbClr val="000000"/>
              </a:solidFill>
              <a:latin typeface="Arial"/>
              <a:ea typeface="Arial"/>
              <a:cs typeface="Arial"/>
              <a:sym typeface="Arial"/>
            </a:endParaRPr>
          </a:p>
          <a:p>
            <a:pPr indent="-114300" lvl="0" marL="0" marR="0" rtl="0" algn="l">
              <a:lnSpc>
                <a:spcPct val="15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Συζητήστε την αρχική, κοινή αρνητική αντίδραση (το «πεσιμιστικό πλαίσιο»).</a:t>
            </a:r>
            <a:endParaRPr b="0" i="0" sz="1400" u="none" cap="none" strike="noStrike">
              <a:solidFill>
                <a:srgbClr val="000000"/>
              </a:solidFill>
              <a:latin typeface="Arial"/>
              <a:ea typeface="Arial"/>
              <a:cs typeface="Arial"/>
              <a:sym typeface="Arial"/>
            </a:endParaRPr>
          </a:p>
          <a:p>
            <a:pPr indent="-114300" lvl="0" marL="0" marR="0" rtl="0" algn="l">
              <a:lnSpc>
                <a:spcPct val="15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Χρησιμοποιήστε μία από τις </a:t>
            </a:r>
            <a:r>
              <a:rPr b="1" i="0" lang="en-US" sz="1800" u="none" cap="none" strike="noStrike">
                <a:solidFill>
                  <a:schemeClr val="dk1"/>
                </a:solidFill>
                <a:latin typeface="Calibri"/>
                <a:ea typeface="Calibri"/>
                <a:cs typeface="Calibri"/>
                <a:sym typeface="Calibri"/>
              </a:rPr>
              <a:t>Ερωτήσεις Αισιόδοξης Αναδιαμόρφωσης </a:t>
            </a:r>
            <a:r>
              <a:rPr b="0" i="0" lang="en-US" sz="1800" u="none" cap="none" strike="noStrike">
                <a:solidFill>
                  <a:schemeClr val="dk1"/>
                </a:solidFill>
                <a:latin typeface="Calibri"/>
                <a:ea typeface="Calibri"/>
                <a:cs typeface="Calibri"/>
                <a:sym typeface="Calibri"/>
              </a:rPr>
              <a:t>για να μετατοπίσετε από κοινού την προοπτική σε μια νοοτροπία ανάπτυξης («το Αναδιαμορφωμένο/Αναπτυξιακό Πλαίσιο»).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Ερωτήσεις Αισιόδοξης Αναδιαμόρφωσης </a:t>
            </a:r>
            <a:endParaRPr b="0" i="0" sz="1400" u="none" cap="none" strike="noStrike">
              <a:solidFill>
                <a:srgbClr val="000000"/>
              </a:solidFill>
              <a:latin typeface="Arial"/>
              <a:ea typeface="Arial"/>
              <a:cs typeface="Arial"/>
              <a:sym typeface="Arial"/>
            </a:endParaRPr>
          </a:p>
          <a:p>
            <a:pPr indent="-114300" lvl="0" marL="0" marR="0" rtl="0" algn="l">
              <a:lnSpc>
                <a:spcPct val="15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Τι μπορώ να μάθω από αυτό;</a:t>
            </a:r>
            <a:endParaRPr b="0" i="0" sz="1400" u="none" cap="none" strike="noStrike">
              <a:solidFill>
                <a:srgbClr val="000000"/>
              </a:solidFill>
              <a:latin typeface="Arial"/>
              <a:ea typeface="Arial"/>
              <a:cs typeface="Arial"/>
              <a:sym typeface="Arial"/>
            </a:endParaRPr>
          </a:p>
          <a:p>
            <a:pPr indent="-114300" lvl="0" marL="0" marR="0" rtl="0" algn="l">
              <a:lnSpc>
                <a:spcPct val="15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Τι είναι προσωρινό σε αυτή την κατάσταση;</a:t>
            </a:r>
            <a:endParaRPr b="0" i="0" sz="1400" u="none" cap="none" strike="noStrike">
              <a:solidFill>
                <a:srgbClr val="000000"/>
              </a:solidFill>
              <a:latin typeface="Arial"/>
              <a:ea typeface="Arial"/>
              <a:cs typeface="Arial"/>
              <a:sym typeface="Arial"/>
            </a:endParaRPr>
          </a:p>
          <a:p>
            <a:pPr indent="-114300" lvl="0" marL="0" marR="0" rtl="0" algn="l">
              <a:lnSpc>
                <a:spcPct val="15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Τι είναι το ένα πράγμα που μπορώ να ελέγξω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αυτή τη στιγμή;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4.Ποιο είναι το «ακόμα» σε αυτή την κατάσταση;</a:t>
            </a:r>
            <a:endParaRPr b="0" i="0" sz="1800" u="none" cap="none" strike="noStrike">
              <a:solidFill>
                <a:schemeClr val="dk1"/>
              </a:solidFill>
              <a:latin typeface="Calibri"/>
              <a:ea typeface="Calibri"/>
              <a:cs typeface="Calibri"/>
              <a:sym typeface="Calibri"/>
            </a:endParaRPr>
          </a:p>
        </p:txBody>
      </p:sp>
      <p:graphicFrame>
        <p:nvGraphicFramePr>
          <p:cNvPr id="294" name="Google Shape;294;p16"/>
          <p:cNvGraphicFramePr/>
          <p:nvPr/>
        </p:nvGraphicFramePr>
        <p:xfrm>
          <a:off x="4963885" y="4304469"/>
          <a:ext cx="3000000" cy="3000000"/>
        </p:xfrm>
        <a:graphic>
          <a:graphicData uri="http://schemas.openxmlformats.org/drawingml/2006/table">
            <a:tbl>
              <a:tblPr bandRow="1" firstCol="1" firstRow="1">
                <a:noFill/>
                <a:tableStyleId>{E796AC0F-B8D6-4A10-9751-5ECD78631185}</a:tableStyleId>
              </a:tblPr>
              <a:tblGrid>
                <a:gridCol w="2526125"/>
                <a:gridCol w="4610325"/>
              </a:tblGrid>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lt1"/>
                          </a:solidFill>
                          <a:latin typeface="Calibri"/>
                          <a:ea typeface="Calibri"/>
                          <a:cs typeface="Calibri"/>
                          <a:sym typeface="Calibri"/>
                        </a:rPr>
                        <a:t>Παράδειγμα</a:t>
                      </a:r>
                      <a:endParaRPr sz="1800" u="none" cap="none" strike="noStrike">
                        <a:solidFill>
                          <a:schemeClr val="lt1"/>
                        </a:solidFill>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Καθημερινή Πρόκληση (απαισιόδοξη προσέγγιση)</a:t>
                      </a:r>
                      <a:endParaRPr sz="16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Αναδιαμόρφωση/Πλαίσιο ανάπτυξης (χρησιμοποιώντας μια αισιόδοξη ερώτηση)</a:t>
                      </a:r>
                      <a:endParaRPr sz="18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Calibri"/>
                          <a:ea typeface="Calibri"/>
                          <a:cs typeface="Calibri"/>
                          <a:sym typeface="Calibri"/>
                        </a:rPr>
                        <a:t>1. Το βιαστικό μάθημα: «Είχα σχεδιάσει ένα φανταστικό μάθημα διάρκειας 60 λεπτών, αλλά καταφέραμε να καλύψουμε μόνο τα πρώτα 15 λεπτά. Είμαι κακός στο σχεδιασμό».</a:t>
                      </a:r>
                      <a:endParaRPr sz="14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Αναδιαμόρφωση: «Τι είναι προσωρινό σε αυτή την κατάσταση; Ο βιαστικός ρυθμός ήταν προσωρινός. Έμαθα ότι την επόμενη φορά πρέπει να χωρίσω το περιεχόμενο σε μικρότερα βήματα, εστιάζοντας στην εμπλοκή παρά στην ταχύτητα».</a:t>
                      </a:r>
                      <a:endParaRPr sz="1800" u="none" cap="none" strike="noStrike">
                        <a:latin typeface="Calibri"/>
                        <a:ea typeface="Calibri"/>
                        <a:cs typeface="Calibri"/>
                        <a:sym typeface="Calibri"/>
                      </a:endParaRPr>
                    </a:p>
                  </a:txBody>
                  <a:tcPr marT="9525" marB="9525" marR="9525" marL="9525" anchor="ct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7"/>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Πρακτική στρατηγική 2: Αισιοδοξία και Αναδιαμόρφωση</a:t>
            </a:r>
            <a:endParaRPr b="0" i="0" sz="1400" u="none" cap="none" strike="noStrike">
              <a:solidFill>
                <a:srgbClr val="000000"/>
              </a:solidFill>
              <a:latin typeface="Arial"/>
              <a:ea typeface="Arial"/>
              <a:cs typeface="Arial"/>
              <a:sym typeface="Arial"/>
            </a:endParaRPr>
          </a:p>
        </p:txBody>
      </p:sp>
      <p:sp>
        <p:nvSpPr>
          <p:cNvPr id="301" name="Google Shape;301;p17"/>
          <p:cNvSpPr txBox="1"/>
          <p:nvPr>
            <p:ph type="title"/>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2</a:t>
            </a:r>
            <a:endParaRPr/>
          </a:p>
        </p:txBody>
      </p:sp>
      <p:sp>
        <p:nvSpPr>
          <p:cNvPr id="302" name="Google Shape;302;p17"/>
          <p:cNvSpPr txBox="1"/>
          <p:nvPr/>
        </p:nvSpPr>
        <p:spPr>
          <a:xfrm>
            <a:off x="102030" y="1231085"/>
            <a:ext cx="11827012" cy="50779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Δραστηριότητα 3: Άσκηση Αναδιαμόρφωσης της Αισιοδοξίας (συζήτηση σε ζευγάρια/μικρές ομάδες) </a:t>
            </a:r>
            <a:r>
              <a:rPr b="0" i="0" lang="en-US" sz="1800" u="none" cap="none" strike="noStrike">
                <a:solidFill>
                  <a:schemeClr val="accent1"/>
                </a:solidFill>
                <a:latin typeface="Calibri"/>
                <a:ea typeface="Calibri"/>
                <a:cs typeface="Calibri"/>
                <a:sym typeface="Calibri"/>
              </a:rPr>
              <a:t>(20 λεπτά)</a:t>
            </a:r>
            <a:endParaRPr b="0" i="0" sz="1400" u="none" cap="none" strike="noStrike">
              <a:solidFill>
                <a:srgbClr val="000000"/>
              </a:solidFill>
              <a:latin typeface="Arial"/>
              <a:ea typeface="Arial"/>
              <a:cs typeface="Arial"/>
              <a:sym typeface="Arial"/>
            </a:endParaRPr>
          </a:p>
        </p:txBody>
      </p:sp>
      <p:graphicFrame>
        <p:nvGraphicFramePr>
          <p:cNvPr id="303" name="Google Shape;303;p17"/>
          <p:cNvGraphicFramePr/>
          <p:nvPr/>
        </p:nvGraphicFramePr>
        <p:xfrm>
          <a:off x="182500" y="1678757"/>
          <a:ext cx="3000000" cy="3000000"/>
        </p:xfrm>
        <a:graphic>
          <a:graphicData uri="http://schemas.openxmlformats.org/drawingml/2006/table">
            <a:tbl>
              <a:tblPr bandRow="1" firstCol="1" firstRow="1">
                <a:noFill/>
                <a:tableStyleId>{E796AC0F-B8D6-4A10-9751-5ECD78631185}</a:tableStyleId>
              </a:tblPr>
              <a:tblGrid>
                <a:gridCol w="6902900"/>
                <a:gridCol w="4924100"/>
              </a:tblGrid>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Καθημερινή Πρόκληση (απαισιόδοξη προσέγγιση)</a:t>
                      </a:r>
                      <a:endParaRPr sz="1400" u="none" cap="none" strike="noStrike"/>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Αναδιαμόρφωση/Πλαίσιο ανάπτυξης (χρησιμοποιώντας μια αισιόδοξη ερώτηση)</a:t>
                      </a:r>
                      <a:endParaRPr sz="18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libri"/>
                          <a:ea typeface="Calibri"/>
                          <a:cs typeface="Calibri"/>
                          <a:sym typeface="Calibri"/>
                        </a:rPr>
                        <a:t>1. Εργασίες για το σπίτι: </a:t>
                      </a:r>
                      <a:r>
                        <a:rPr b="0" lang="en-US" sz="1700" u="none" cap="none" strike="noStrike">
                          <a:latin typeface="Calibri"/>
                          <a:ea typeface="Calibri"/>
                          <a:cs typeface="Calibri"/>
                          <a:sym typeface="Calibri"/>
                        </a:rPr>
                        <a:t>«Τέσσερις μαθητές της τάξης μου παρέδωσαν και πάλι κενές εργασίες για το σπίτι. Απλά δεν ενδιαφέρονται για τη δουλειά τους».</a:t>
                      </a:r>
                      <a:endParaRPr b="0" sz="17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libri"/>
                          <a:ea typeface="Calibri"/>
                          <a:cs typeface="Calibri"/>
                          <a:sym typeface="Calibri"/>
                        </a:rPr>
                        <a:t>2. Ο κύκλος πειθαρχίας:</a:t>
                      </a:r>
                      <a:r>
                        <a:rPr b="0" lang="en-US" sz="1700" u="none" cap="none" strike="noStrike">
                          <a:latin typeface="Calibri"/>
                          <a:ea typeface="Calibri"/>
                          <a:cs typeface="Calibri"/>
                          <a:sym typeface="Calibri"/>
                        </a:rPr>
                        <a:t> «Έβαλα τον ίδιο μαθητή «τιμωρία» τρεις φορές πριν το μεσημεριανό γεύμα. Τίποτα από όσα κάνω δεν έχει αποτέλεσμα με αυτόν τον μαθητή».</a:t>
                      </a:r>
                      <a:endParaRPr b="0" sz="17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libri"/>
                          <a:ea typeface="Calibri"/>
                          <a:cs typeface="Calibri"/>
                          <a:sym typeface="Calibri"/>
                        </a:rPr>
                        <a:t>3. Η ένταση στο γραφείο εκπαιδευτικών: </a:t>
                      </a:r>
                      <a:r>
                        <a:rPr b="0" lang="en-US" sz="1700" u="none" cap="none" strike="noStrike">
                          <a:latin typeface="Calibri"/>
                          <a:ea typeface="Calibri"/>
                          <a:cs typeface="Calibri"/>
                          <a:sym typeface="Calibri"/>
                        </a:rPr>
                        <a:t>«Ο συνάδελφός μου επέκρινε σήμερα στο γραφείο για τις μεθόδους μετάβασης που χρησιμοποιώ στην τάξη. Νιώθω εντελώς αβοήθητος».</a:t>
                      </a:r>
                      <a:endParaRPr b="0" sz="17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libri"/>
                          <a:ea typeface="Calibri"/>
                          <a:cs typeface="Calibri"/>
                          <a:sym typeface="Calibri"/>
                        </a:rPr>
                        <a:t>4. Η αποτυχία του έργου: </a:t>
                      </a:r>
                      <a:r>
                        <a:rPr b="0" lang="en-US" sz="1700" u="none" cap="none" strike="noStrike">
                          <a:latin typeface="Calibri"/>
                          <a:ea typeface="Calibri"/>
                          <a:cs typeface="Calibri"/>
                          <a:sym typeface="Calibri"/>
                        </a:rPr>
                        <a:t>«Το ομαδικό έργο για την τοπική ιστορία κατέληξε να είναι μπερδεμένο και κακώς παρουσιασμένο. Ήταν χάσιμο χρόνου».</a:t>
                      </a:r>
                      <a:endParaRPr b="0" sz="17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libri"/>
                          <a:ea typeface="Calibri"/>
                          <a:cs typeface="Calibri"/>
                          <a:sym typeface="Calibri"/>
                        </a:rPr>
                        <a:t>5. Το email του γονέα: </a:t>
                      </a:r>
                      <a:r>
                        <a:rPr b="0" lang="en-US" sz="1700" u="none" cap="none" strike="noStrike">
                          <a:latin typeface="Calibri"/>
                          <a:ea typeface="Calibri"/>
                          <a:cs typeface="Calibri"/>
                          <a:sym typeface="Calibri"/>
                        </a:rPr>
                        <a:t>«Σήμερα το πρωί έλαβα ένα επικριτικό email από έναν γονέα, ο οποίος αμφισβητούσε την πολιτική βαθμολόγησης που ακολουθώ. Είναι προφανές ότι με θεωρούν άδικο και δεν με εμπιστεύονται».</a:t>
                      </a:r>
                      <a:endParaRPr b="0" sz="17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700" u="none" cap="none" strike="noStrike">
                          <a:latin typeface="Calibri"/>
                          <a:ea typeface="Calibri"/>
                          <a:cs typeface="Calibri"/>
                          <a:sym typeface="Calibri"/>
                        </a:rPr>
                        <a:t>6. Η διακοπή της ρουτίνας: </a:t>
                      </a:r>
                      <a:r>
                        <a:rPr b="0" lang="en-US" sz="1700" u="none" cap="none" strike="noStrike">
                          <a:latin typeface="Calibri"/>
                          <a:ea typeface="Calibri"/>
                          <a:cs typeface="Calibri"/>
                          <a:sym typeface="Calibri"/>
                        </a:rPr>
                        <a:t>«Ο διευθυντής άλλαξε το πρόγραμμα των διαλειμμάτων χωρίς προειδοποίηση, διαταράσσοντας εντελώς το προγραμματισμένο κύκλο ανάγνωσης. Τώρα όλη η μέρα έχει χαλάσει».</a:t>
                      </a:r>
                      <a:endParaRPr b="0" sz="17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9525" marB="9525" marR="9525" marL="9525"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8" name="Shape 308"/>
        <p:cNvGrpSpPr/>
        <p:nvPr/>
      </p:nvGrpSpPr>
      <p:grpSpPr>
        <a:xfrm>
          <a:off x="0" y="0"/>
          <a:ext cx="0" cy="0"/>
          <a:chOff x="0" y="0"/>
          <a:chExt cx="0" cy="0"/>
        </a:xfrm>
      </p:grpSpPr>
      <p:sp>
        <p:nvSpPr>
          <p:cNvPr id="309" name="Google Shape;309;p20"/>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Πρακτική στρατηγική 2: Αισιοδοξία και Αναδιαμόρφωση</a:t>
            </a:r>
            <a:endParaRPr b="0" i="0" sz="1400" u="none" cap="none" strike="noStrike">
              <a:solidFill>
                <a:srgbClr val="000000"/>
              </a:solidFill>
              <a:latin typeface="Arial"/>
              <a:ea typeface="Arial"/>
              <a:cs typeface="Arial"/>
              <a:sym typeface="Arial"/>
            </a:endParaRPr>
          </a:p>
        </p:txBody>
      </p:sp>
      <p:sp>
        <p:nvSpPr>
          <p:cNvPr id="310" name="Google Shape;310;p20"/>
          <p:cNvSpPr txBox="1"/>
          <p:nvPr>
            <p:ph type="title"/>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2</a:t>
            </a:r>
            <a:endParaRPr/>
          </a:p>
        </p:txBody>
      </p:sp>
      <p:sp>
        <p:nvSpPr>
          <p:cNvPr id="311" name="Google Shape;311;p20"/>
          <p:cNvSpPr txBox="1"/>
          <p:nvPr/>
        </p:nvSpPr>
        <p:spPr>
          <a:xfrm>
            <a:off x="102030" y="1231085"/>
            <a:ext cx="11827012" cy="50779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Δραστηριότητα 3: Άσκηση Αναδιαμόρφωσης της Αισιοδοξίας (συζήτηση σε ζευγάρια/μικρές ομάδες) (20 λεπτά)</a:t>
            </a:r>
            <a:endParaRPr b="0" i="0" sz="1400" u="none" cap="none" strike="noStrike">
              <a:solidFill>
                <a:srgbClr val="000000"/>
              </a:solidFill>
              <a:latin typeface="Arial"/>
              <a:ea typeface="Arial"/>
              <a:cs typeface="Arial"/>
              <a:sym typeface="Arial"/>
            </a:endParaRPr>
          </a:p>
        </p:txBody>
      </p:sp>
      <p:graphicFrame>
        <p:nvGraphicFramePr>
          <p:cNvPr id="312" name="Google Shape;312;p20"/>
          <p:cNvGraphicFramePr/>
          <p:nvPr/>
        </p:nvGraphicFramePr>
        <p:xfrm>
          <a:off x="97970" y="1781885"/>
          <a:ext cx="3000000" cy="3000000"/>
        </p:xfrm>
        <a:graphic>
          <a:graphicData uri="http://schemas.openxmlformats.org/drawingml/2006/table">
            <a:tbl>
              <a:tblPr bandRow="1" firstCol="1" firstRow="1">
                <a:noFill/>
                <a:tableStyleId>{E796AC0F-B8D6-4A10-9751-5ECD78631185}</a:tableStyleId>
              </a:tblPr>
              <a:tblGrid>
                <a:gridCol w="5913500"/>
                <a:gridCol w="5913500"/>
              </a:tblGrid>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Καθημερινή Πρόκληση (απαισιόδοξη προσέγγιση)</a:t>
                      </a:r>
                      <a:endParaRPr sz="1400" u="none" cap="none" strike="noStrike"/>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Αναδιαμόρφωση/Πλαίσιο ανάπτυξης (χρησιμοποιώντας μια αισιόδοξη ερώτηση)</a:t>
                      </a:r>
                      <a:endParaRPr sz="1400" u="none" cap="none" strike="noStrike"/>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1. Εργασίες για το σπίτι: </a:t>
                      </a:r>
                      <a:r>
                        <a:rPr b="0" lang="en-US" sz="1800" u="none" cap="none" strike="noStrike">
                          <a:latin typeface="Calibri"/>
                          <a:ea typeface="Calibri"/>
                          <a:cs typeface="Calibri"/>
                          <a:sym typeface="Calibri"/>
                        </a:rPr>
                        <a:t>«Τέσσερις μαθητές της τάξης μου παρέδωσαν και πάλι κενές εργασίες για το σπίτι. Απλά δεν ενδιαφέρονται για τη δουλειά τους».</a:t>
                      </a:r>
                      <a:endParaRPr sz="1400" u="none" cap="none" strike="noStrike"/>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Αναδιαμόρφωση: «Τι σημαίνει το «ακόμα» σε αυτή την περίπτωση; Οι μαθητές δεν έχουν ολοκληρώσει ακόμα με επιτυχία την εργασία. Πρέπει να ανακαλύψω ποια είναι τα συγκεκριμένα εμπόδια που αντιμετωπίζουν —έλλειψη κατανόησης, πόρων ή υποστήριξης— πριν κρίνω το κίνητρό τους».</a:t>
                      </a:r>
                      <a:endParaRPr sz="16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2. Ο κύκλος πειθαρχίας: </a:t>
                      </a:r>
                      <a:r>
                        <a:rPr b="0" lang="en-US" sz="1800" u="none" cap="none" strike="noStrike">
                          <a:latin typeface="Calibri"/>
                          <a:ea typeface="Calibri"/>
                          <a:cs typeface="Calibri"/>
                          <a:sym typeface="Calibri"/>
                        </a:rPr>
                        <a:t>«Έβαλα τον ίδιο μαθητή «τιμωρία» τρεις φορές πριν το μεσημεριανό γεύμα. Τίποτα από όσα κάνω δεν έχει αποτέλεσμα με αυτόν τον μαθητή».</a:t>
                      </a:r>
                      <a:endParaRPr sz="1400" u="none" cap="none" strike="noStrike"/>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Αναδιαμόρφωση: «Τι μπορώ να μάθω από αυτό; Έμαθα ότι η τρέχουσα στρατηγική μου είναι αναποτελεσματική για αυτόν τον μαθητή. Μπορώ να συλλέξω δεδομένα σχετικά με το πότε εμφανίζεται η συμπεριφορά και να συμβουλευτώ έναν συνάδελφο ή τον υπεύθυνο για την ευημερία των μαθητών, προκειμένου να βρω μια νέα, προσέγγιση πρόληψης».</a:t>
                      </a:r>
                      <a:endParaRPr sz="16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3. Η ένταση στο γραφείο εκπαιδευτικών: </a:t>
                      </a:r>
                      <a:r>
                        <a:rPr b="0" lang="en-US" sz="1800" u="none" cap="none" strike="noStrike">
                          <a:latin typeface="Calibri"/>
                          <a:ea typeface="Calibri"/>
                          <a:cs typeface="Calibri"/>
                          <a:sym typeface="Calibri"/>
                        </a:rPr>
                        <a:t>«Ο συνάδελφός μου επέκρινε σήμερα στο γραφείο για τις μεθόδους μετάβασης που χρησιμοποιώ στην τάξη. Νιώθω εντελώς αβοήθητος».</a:t>
                      </a:r>
                      <a:endParaRPr sz="1400" u="none" cap="none" strike="noStrike"/>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Αναδιαμόρφωση: «Τι είναι αυτό που μπορώ να ελέγξω αυτή τη στιγμή; Μπορώ να ελέγξω την αντίδρασή μου. Μπορώ να προγραμματίσω μια ιδιωτική, επαγγελματική συζήτηση για να διευκρινίσω τις προθέσεις τους και να ζητήσω εποικοδομητικές, συγκεκριμένες προτάσεις, αντί να επικεντρώνομαι στον συναισθηματικό αντίκτυπο».</a:t>
                      </a:r>
                      <a:endParaRPr sz="1600" u="none" cap="none" strike="noStrike">
                        <a:latin typeface="Calibri"/>
                        <a:ea typeface="Calibri"/>
                        <a:cs typeface="Calibri"/>
                        <a:sym typeface="Calibri"/>
                      </a:endParaRPr>
                    </a:p>
                  </a:txBody>
                  <a:tcPr marT="9525" marB="9525" marR="9525" marL="9525"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7" name="Shape 317"/>
        <p:cNvGrpSpPr/>
        <p:nvPr/>
      </p:nvGrpSpPr>
      <p:grpSpPr>
        <a:xfrm>
          <a:off x="0" y="0"/>
          <a:ext cx="0" cy="0"/>
          <a:chOff x="0" y="0"/>
          <a:chExt cx="0" cy="0"/>
        </a:xfrm>
      </p:grpSpPr>
      <p:sp>
        <p:nvSpPr>
          <p:cNvPr id="318" name="Google Shape;318;p21"/>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Πρακτική στρατηγική 2: Αισιοδοξία και Αναδιαμόρφωση</a:t>
            </a:r>
            <a:endParaRPr b="0" i="0" sz="1400" u="none" cap="none" strike="noStrike">
              <a:solidFill>
                <a:srgbClr val="000000"/>
              </a:solidFill>
              <a:latin typeface="Arial"/>
              <a:ea typeface="Arial"/>
              <a:cs typeface="Arial"/>
              <a:sym typeface="Arial"/>
            </a:endParaRPr>
          </a:p>
        </p:txBody>
      </p:sp>
      <p:sp>
        <p:nvSpPr>
          <p:cNvPr id="319" name="Google Shape;319;p21"/>
          <p:cNvSpPr txBox="1"/>
          <p:nvPr>
            <p:ph type="title"/>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2</a:t>
            </a:r>
            <a:endParaRPr/>
          </a:p>
        </p:txBody>
      </p:sp>
      <p:sp>
        <p:nvSpPr>
          <p:cNvPr id="320" name="Google Shape;320;p21"/>
          <p:cNvSpPr txBox="1"/>
          <p:nvPr/>
        </p:nvSpPr>
        <p:spPr>
          <a:xfrm>
            <a:off x="102030" y="1231085"/>
            <a:ext cx="11827012" cy="50779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Δραστηριότητα 3: Άσκηση Αναδιαμόρφωσης της Αισιοδοξίας (συζήτηση σε ζευγάρια/μικρές ομάδες) (20 λεπτά)</a:t>
            </a:r>
            <a:endParaRPr b="0" i="0" sz="1400" u="none" cap="none" strike="noStrike">
              <a:solidFill>
                <a:srgbClr val="000000"/>
              </a:solidFill>
              <a:latin typeface="Arial"/>
              <a:ea typeface="Arial"/>
              <a:cs typeface="Arial"/>
              <a:sym typeface="Arial"/>
            </a:endParaRPr>
          </a:p>
        </p:txBody>
      </p:sp>
      <p:graphicFrame>
        <p:nvGraphicFramePr>
          <p:cNvPr id="321" name="Google Shape;321;p21"/>
          <p:cNvGraphicFramePr/>
          <p:nvPr/>
        </p:nvGraphicFramePr>
        <p:xfrm>
          <a:off x="97969" y="1694160"/>
          <a:ext cx="3000000" cy="3000000"/>
        </p:xfrm>
        <a:graphic>
          <a:graphicData uri="http://schemas.openxmlformats.org/drawingml/2006/table">
            <a:tbl>
              <a:tblPr bandRow="1" firstCol="1" firstRow="1">
                <a:noFill/>
                <a:tableStyleId>{E796AC0F-B8D6-4A10-9751-5ECD78631185}</a:tableStyleId>
              </a:tblPr>
              <a:tblGrid>
                <a:gridCol w="5913500"/>
                <a:gridCol w="5913500"/>
              </a:tblGrid>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Καθημερινή Πρόκληση (απαισιόδοξη προσέγγιση)</a:t>
                      </a:r>
                      <a:endParaRPr sz="1400" u="none" cap="none" strike="noStrike"/>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Αναδιαμόρφωση/Πλαίσιο ανάπτυξης (χρησιμοποιώντας μια αισιόδοξη ερώτηση)</a:t>
                      </a:r>
                      <a:endParaRPr sz="1400" u="none" cap="none" strike="noStrike"/>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4. Η αποτυχία του έργου: </a:t>
                      </a:r>
                      <a:r>
                        <a:rPr b="0" lang="en-US" sz="1800" u="none" cap="none" strike="noStrike">
                          <a:latin typeface="Calibri"/>
                          <a:ea typeface="Calibri"/>
                          <a:cs typeface="Calibri"/>
                          <a:sym typeface="Calibri"/>
                        </a:rPr>
                        <a:t>«Το ομαδικό έργο για την τοπική ιστορία κατέληξε να είναι μπερδεμένο και κακώς παρουσιασμένο. Ήταν χάσιμο χρόνου».</a:t>
                      </a:r>
                      <a:endParaRPr sz="1400" u="none" cap="none" strike="noStrike"/>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Αναδιαμόρφωση: «Τι είναι προσωρινό σε αυτή την κατάσταση; Η σύγχυση και η κακή παρουσίαση ήταν προσωρινά αποτελέσματα. Όσα μάθαμε για τη συνεργασία και την επίλυση προβλημάτων είναι μόνιμα. Την επόμενη φορά, θα ενσωματώσω περισσότερα σημεία ελέγχου και ανατροφοδότησης για καλύτερη οργάνωση».</a:t>
                      </a:r>
                      <a:endParaRPr sz="16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5. Το email του γονέα: </a:t>
                      </a:r>
                      <a:r>
                        <a:rPr b="0" lang="en-US" sz="1800" u="none" cap="none" strike="noStrike">
                          <a:latin typeface="Calibri"/>
                          <a:ea typeface="Calibri"/>
                          <a:cs typeface="Calibri"/>
                          <a:sym typeface="Calibri"/>
                        </a:rPr>
                        <a:t>«Σήμερα το πρωί έλαβα ένα επικριτικό email από έναν γονέα, ο οποίος αμφισβητούσε την πολιτική βαθμολόγησης που ακολουθώ. Είναι προφανές ότι με θεωρούν άδικο και δεν με εμπιστεύονται».</a:t>
                      </a:r>
                      <a:endParaRPr sz="1400" u="none" cap="none" strike="noStrike"/>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Αναδιαμόρφωση: «Τι είναι προσωρινό σε αυτή την κατάσταση; Τα έντονα συναισθήματα των γονιών είναι προσωρινά και η πεποίθησή τους βασίζεται σε ελλιπείς πληροφορίες. Μπορώ να ελέγξω την επαγγελματική μου αντίδραση (αυτό που μπορώ να ελέγξω) προγραμματίζοντας μια τηλεφωνική κλήση για να ακούσω και να εξηγήσω την πολιτική μου με ηρεμία».</a:t>
                      </a:r>
                      <a:endParaRPr sz="16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6. Η διακοπή της ρουτίνας: </a:t>
                      </a:r>
                      <a:r>
                        <a:rPr b="0" lang="en-US" sz="1800" u="none" cap="none" strike="noStrike">
                          <a:latin typeface="Calibri"/>
                          <a:ea typeface="Calibri"/>
                          <a:cs typeface="Calibri"/>
                          <a:sym typeface="Calibri"/>
                        </a:rPr>
                        <a:t>«Ο διευθυντής άλλαξε το πρόγραμμα των διαλειμμάτων χωρίς προειδοποίηση, διαταράσσοντας εντελώς το προγραμματισμένο κύκλο ανάγνωσης. Τώρα όλη η μέρα έχει χαλάσει».</a:t>
                      </a:r>
                      <a:endParaRPr sz="1400" u="none" cap="none" strike="noStrike"/>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Αναδιαμόρφωση: «Τι μπορώ να μάθω από αυτό; Έμαθα ότι το τρέχον σχέδιό μου είναι πολύ άκαμπτο και βασίζεται υπερβολικά σε σταθερά χρονοδιαγράμματα. Μπορώ να μάθω να σχεδιάζω ένα πρόγραμμα εκμάθησης ανάγνωσης που να είναι πιο ευέλικτο και να μπορεί να διακοπεί ή να προσαρμοστεί όταν προκύπτουν απρόσμενες (προσωρινές) αλλαγές».</a:t>
                      </a:r>
                      <a:endParaRPr sz="1600" u="none" cap="none" strike="noStrike">
                        <a:latin typeface="Calibri"/>
                        <a:ea typeface="Calibri"/>
                        <a:cs typeface="Calibri"/>
                        <a:sym typeface="Calibri"/>
                      </a:endParaRPr>
                    </a:p>
                  </a:txBody>
                  <a:tcPr marT="9525" marB="9525" marR="9525" marL="9525"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pSp>
        <p:nvGrpSpPr>
          <p:cNvPr id="327" name="Google Shape;327;p22"/>
          <p:cNvGrpSpPr/>
          <p:nvPr/>
        </p:nvGrpSpPr>
        <p:grpSpPr>
          <a:xfrm>
            <a:off x="7554446" y="4448814"/>
            <a:ext cx="4418073" cy="2201302"/>
            <a:chOff x="0" y="-38100"/>
            <a:chExt cx="2065940" cy="1022743"/>
          </a:xfrm>
        </p:grpSpPr>
        <p:sp>
          <p:nvSpPr>
            <p:cNvPr id="328" name="Google Shape;328;p22"/>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29" name="Google Shape;329;p22"/>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330" name="Google Shape;330;p22"/>
          <p:cNvGrpSpPr/>
          <p:nvPr/>
        </p:nvGrpSpPr>
        <p:grpSpPr>
          <a:xfrm>
            <a:off x="245174" y="2588518"/>
            <a:ext cx="4418073" cy="1843974"/>
            <a:chOff x="0" y="-38100"/>
            <a:chExt cx="2065940" cy="1022743"/>
          </a:xfrm>
        </p:grpSpPr>
        <p:sp>
          <p:nvSpPr>
            <p:cNvPr id="331" name="Google Shape;331;p22"/>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32" name="Google Shape;332;p22"/>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333" name="Google Shape;333;p22"/>
          <p:cNvGrpSpPr/>
          <p:nvPr/>
        </p:nvGrpSpPr>
        <p:grpSpPr>
          <a:xfrm>
            <a:off x="7554446" y="661994"/>
            <a:ext cx="4418073" cy="1843974"/>
            <a:chOff x="0" y="-38100"/>
            <a:chExt cx="2065940" cy="1022743"/>
          </a:xfrm>
        </p:grpSpPr>
        <p:sp>
          <p:nvSpPr>
            <p:cNvPr id="334" name="Google Shape;334;p22"/>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35" name="Google Shape;335;p22"/>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336" name="Google Shape;336;p22"/>
          <p:cNvGrpSpPr/>
          <p:nvPr/>
        </p:nvGrpSpPr>
        <p:grpSpPr>
          <a:xfrm>
            <a:off x="7554446" y="2519825"/>
            <a:ext cx="4418073" cy="1843974"/>
            <a:chOff x="0" y="-38100"/>
            <a:chExt cx="2065940" cy="1022743"/>
          </a:xfrm>
        </p:grpSpPr>
        <p:sp>
          <p:nvSpPr>
            <p:cNvPr id="337" name="Google Shape;337;p22"/>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38" name="Google Shape;338;p22"/>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sp>
        <p:nvSpPr>
          <p:cNvPr id="339" name="Google Shape;339;p22"/>
          <p:cNvSpPr/>
          <p:nvPr/>
        </p:nvSpPr>
        <p:spPr>
          <a:xfrm rot="-2213624">
            <a:off x="6221162" y="1784409"/>
            <a:ext cx="675321" cy="359724"/>
          </a:xfrm>
          <a:custGeom>
            <a:rect b="b" l="l" r="r" t="t"/>
            <a:pathLst>
              <a:path extrusionOk="0" h="454921" w="1012981">
                <a:moveTo>
                  <a:pt x="0" y="0"/>
                </a:moveTo>
                <a:lnTo>
                  <a:pt x="1012982" y="0"/>
                </a:lnTo>
                <a:lnTo>
                  <a:pt x="1012982" y="454921"/>
                </a:lnTo>
                <a:lnTo>
                  <a:pt x="0" y="45492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40" name="Google Shape;340;p22"/>
          <p:cNvSpPr/>
          <p:nvPr/>
        </p:nvSpPr>
        <p:spPr>
          <a:xfrm rot="2200861">
            <a:off x="6054993" y="5318467"/>
            <a:ext cx="675321" cy="359726"/>
          </a:xfrm>
          <a:custGeom>
            <a:rect b="b" l="l" r="r" t="t"/>
            <a:pathLst>
              <a:path extrusionOk="0" h="454921" w="1012981">
                <a:moveTo>
                  <a:pt x="0" y="0"/>
                </a:moveTo>
                <a:lnTo>
                  <a:pt x="1012982" y="0"/>
                </a:lnTo>
                <a:lnTo>
                  <a:pt x="1012982" y="454921"/>
                </a:lnTo>
                <a:lnTo>
                  <a:pt x="0" y="45492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41" name="Google Shape;341;p22"/>
          <p:cNvSpPr txBox="1"/>
          <p:nvPr/>
        </p:nvSpPr>
        <p:spPr>
          <a:xfrm>
            <a:off x="7774522" y="4765801"/>
            <a:ext cx="4028703" cy="16619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4F4F50"/>
                </a:solidFill>
                <a:latin typeface="Calibri"/>
                <a:ea typeface="Calibri"/>
                <a:cs typeface="Calibri"/>
                <a:sym typeface="Calibri"/>
              </a:rPr>
              <a:t>Αυξάνει τα κίνητρα: Όταν η μαθησιακή διαδικασία είναι ευχάριστη, οι μαθητές παρακινούνται από την ίδια τη διαδικασία και όχι μόνο από την εξωτερική ανταμοιβή (όπως οι βαθμοί). Αυτό τροφοδοτεί την εγγενή επιθυμία τους για μάθηση.</a:t>
            </a:r>
            <a:endParaRPr b="0" i="0" sz="1400" u="none" cap="none" strike="noStrike">
              <a:solidFill>
                <a:srgbClr val="000000"/>
              </a:solidFill>
              <a:latin typeface="Arial"/>
              <a:ea typeface="Arial"/>
              <a:cs typeface="Arial"/>
              <a:sym typeface="Arial"/>
            </a:endParaRPr>
          </a:p>
        </p:txBody>
      </p:sp>
      <p:sp>
        <p:nvSpPr>
          <p:cNvPr id="342" name="Google Shape;342;p22"/>
          <p:cNvSpPr txBox="1"/>
          <p:nvPr/>
        </p:nvSpPr>
        <p:spPr>
          <a:xfrm>
            <a:off x="323114" y="2738844"/>
            <a:ext cx="4300810" cy="16619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Ενώ η ευγνωμοσύνη εστιάζει στην εκτίμηση και η αισιοδοξία στην προοπτική, η χαρά είναι η άμεση, θετική συναισθηματική εμπειρία που κάνει τη μάθηση εγγενώς ικανοποιητική και το σχολικό περιβάλλον βαθιά ελκυστικό.</a:t>
            </a:r>
            <a:endParaRPr b="0" i="0" sz="1400" u="none" cap="none" strike="noStrike">
              <a:solidFill>
                <a:srgbClr val="000000"/>
              </a:solidFill>
              <a:latin typeface="Arial"/>
              <a:ea typeface="Arial"/>
              <a:cs typeface="Arial"/>
              <a:sym typeface="Arial"/>
            </a:endParaRPr>
          </a:p>
        </p:txBody>
      </p:sp>
      <p:sp>
        <p:nvSpPr>
          <p:cNvPr id="343" name="Google Shape;343;p22"/>
          <p:cNvSpPr txBox="1"/>
          <p:nvPr/>
        </p:nvSpPr>
        <p:spPr>
          <a:xfrm>
            <a:off x="7630922" y="925829"/>
            <a:ext cx="4315904" cy="1477328"/>
          </a:xfrm>
          <a:prstGeom prst="rect">
            <a:avLst/>
          </a:prstGeom>
          <a:solidFill>
            <a:srgbClr val="FCDDD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Διευρύνει την προσοχή: Η χαρά ενεργοποιεί το σύστημα ανταμοιβής του εγκεφάλου, καθιστώντας τους μαθητές πιο ανοιχτούς σε νέες ιδέες, περίεργους και πρόθυμους να αναλάβουν ακαδημαϊκά ρίσκα (όπως εξηγείται από τη θεωρία Broaden-and-Build).</a:t>
            </a:r>
            <a:endParaRPr b="0" i="0" sz="1600" u="none" cap="none" strike="noStrike">
              <a:solidFill>
                <a:srgbClr val="000000"/>
              </a:solidFill>
              <a:latin typeface="Arial"/>
              <a:ea typeface="Arial"/>
              <a:cs typeface="Arial"/>
              <a:sym typeface="Arial"/>
            </a:endParaRPr>
          </a:p>
        </p:txBody>
      </p:sp>
      <p:sp>
        <p:nvSpPr>
          <p:cNvPr id="344" name="Google Shape;344;p22"/>
          <p:cNvSpPr txBox="1"/>
          <p:nvPr/>
        </p:nvSpPr>
        <p:spPr>
          <a:xfrm>
            <a:off x="7630922" y="2770499"/>
            <a:ext cx="4315904" cy="147732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Βελτιώνει τη μνήμη: Οι θετικές συναισθηματικές εμπειρίες συνδέονται στενά με την εδραίωση της μνήμης, πράγμα που σημαίνει ότι οι μαθητές είναι πιο πιθανό να θυμούνται το περιεχόμενο που έμαθαν σε κατάσταση χαράς ή ενεργού ενδιαφέροντος.</a:t>
            </a:r>
            <a:endParaRPr b="0" i="0" sz="1600" u="none" cap="none" strike="noStrike">
              <a:solidFill>
                <a:schemeClr val="dk1"/>
              </a:solidFill>
              <a:latin typeface="Calibri"/>
              <a:ea typeface="Calibri"/>
              <a:cs typeface="Calibri"/>
              <a:sym typeface="Calibri"/>
            </a:endParaRPr>
          </a:p>
        </p:txBody>
      </p:sp>
      <p:sp>
        <p:nvSpPr>
          <p:cNvPr id="345" name="Google Shape;345;p22"/>
          <p:cNvSpPr txBox="1"/>
          <p:nvPr/>
        </p:nvSpPr>
        <p:spPr>
          <a:xfrm>
            <a:off x="4380825" y="3024075"/>
            <a:ext cx="3398228" cy="797782"/>
          </a:xfrm>
          <a:prstGeom prst="rect">
            <a:avLst/>
          </a:prstGeom>
          <a:noFill/>
          <a:ln>
            <a:noFill/>
          </a:ln>
        </p:spPr>
        <p:txBody>
          <a:bodyPr anchorCtr="0" anchor="t" bIns="0" lIns="0" spcFirstLastPara="1" rIns="0" wrap="square" tIns="0">
            <a:spAutoFit/>
          </a:bodyPr>
          <a:lstStyle/>
          <a:p>
            <a:pPr indent="0" lvl="1" marL="0" marR="0" rtl="0" algn="ctr">
              <a:lnSpc>
                <a:spcPct val="95814"/>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Χαρά</a:t>
            </a:r>
            <a:endParaRPr b="1" i="0" sz="5334" u="none" cap="none" strike="noStrike">
              <a:solidFill>
                <a:schemeClr val="dk1"/>
              </a:solidFill>
              <a:latin typeface="DM Sans"/>
              <a:ea typeface="DM Sans"/>
              <a:cs typeface="DM Sans"/>
              <a:sym typeface="DM Sans"/>
            </a:endParaRPr>
          </a:p>
        </p:txBody>
      </p:sp>
      <p:sp>
        <p:nvSpPr>
          <p:cNvPr id="346" name="Google Shape;346;p22"/>
          <p:cNvSpPr txBox="1"/>
          <p:nvPr/>
        </p:nvSpPr>
        <p:spPr>
          <a:xfrm>
            <a:off x="4803973" y="3854360"/>
            <a:ext cx="2420947" cy="640175"/>
          </a:xfrm>
          <a:prstGeom prst="rect">
            <a:avLst/>
          </a:prstGeom>
          <a:noFill/>
          <a:ln>
            <a:noFill/>
          </a:ln>
        </p:spPr>
        <p:txBody>
          <a:bodyPr anchorCtr="0" anchor="t" bIns="0" lIns="0" spcFirstLastPara="1" rIns="0" wrap="square" tIns="0">
            <a:spAutoFit/>
          </a:bodyPr>
          <a:lstStyle/>
          <a:p>
            <a:pPr indent="0" lvl="0" marL="0" marR="0" rtl="0" algn="ctr">
              <a:lnSpc>
                <a:spcPct val="104400"/>
              </a:lnSpc>
              <a:spcBef>
                <a:spcPts val="0"/>
              </a:spcBef>
              <a:spcAft>
                <a:spcPts val="0"/>
              </a:spcAft>
              <a:buClr>
                <a:srgbClr val="000000"/>
              </a:buClr>
              <a:buSzPts val="2000"/>
              <a:buFont typeface="Arial"/>
              <a:buNone/>
            </a:pPr>
            <a:r>
              <a:rPr b="1" i="0" lang="en-US" sz="2000" u="none" cap="none" strike="noStrike">
                <a:solidFill>
                  <a:srgbClr val="F05A22"/>
                </a:solidFill>
                <a:latin typeface="Calibri"/>
                <a:ea typeface="Calibri"/>
                <a:cs typeface="Calibri"/>
                <a:sym typeface="Calibri"/>
              </a:rPr>
              <a:t>Καλλιεργώντας τη χαρά της μάθησης</a:t>
            </a:r>
            <a:endParaRPr b="0" i="0" sz="1933" u="none" cap="none" strike="noStrike">
              <a:solidFill>
                <a:srgbClr val="000000"/>
              </a:solidFill>
              <a:latin typeface="DM Sans"/>
              <a:ea typeface="DM Sans"/>
              <a:cs typeface="DM Sans"/>
              <a:sym typeface="DM Sans"/>
            </a:endParaRPr>
          </a:p>
        </p:txBody>
      </p:sp>
      <p:sp>
        <p:nvSpPr>
          <p:cNvPr id="347" name="Google Shape;347;p22"/>
          <p:cNvSpPr txBox="1"/>
          <p:nvPr/>
        </p:nvSpPr>
        <p:spPr>
          <a:xfrm>
            <a:off x="0" y="48363"/>
            <a:ext cx="13227648" cy="715879"/>
          </a:xfrm>
          <a:prstGeom prst="rect">
            <a:avLst/>
          </a:prstGeom>
          <a:noFill/>
          <a:ln>
            <a:noFill/>
          </a:ln>
        </p:spPr>
        <p:txBody>
          <a:bodyPr anchorCtr="0" anchor="ctr" bIns="54000" lIns="91425" spcFirstLastPara="1" rIns="54000" wrap="square" tIns="5400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Εκπαίδευση εκπαιδευτικών - Ενότητα 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3"/>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Πρακτικές στρατηγικές 3 για την καλλιέργεια της χαράς</a:t>
            </a:r>
            <a:endParaRPr b="1" i="0" sz="2400" u="none" cap="none" strike="noStrike">
              <a:solidFill>
                <a:srgbClr val="F05A22"/>
              </a:solidFill>
              <a:latin typeface="Calibri"/>
              <a:ea typeface="Calibri"/>
              <a:cs typeface="Calibri"/>
              <a:sym typeface="Calibri"/>
            </a:endParaRPr>
          </a:p>
        </p:txBody>
      </p:sp>
      <p:sp>
        <p:nvSpPr>
          <p:cNvPr id="354" name="Google Shape;354;p23"/>
          <p:cNvSpPr txBox="1"/>
          <p:nvPr>
            <p:ph type="title"/>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2</a:t>
            </a:r>
            <a:endParaRPr/>
          </a:p>
        </p:txBody>
      </p:sp>
      <p:graphicFrame>
        <p:nvGraphicFramePr>
          <p:cNvPr id="355" name="Google Shape;355;p23"/>
          <p:cNvGraphicFramePr/>
          <p:nvPr/>
        </p:nvGraphicFramePr>
        <p:xfrm>
          <a:off x="212270" y="1607820"/>
          <a:ext cx="3000000" cy="3000000"/>
        </p:xfrm>
        <a:graphic>
          <a:graphicData uri="http://schemas.openxmlformats.org/drawingml/2006/table">
            <a:tbl>
              <a:tblPr bandRow="1" firstCol="1" firstRow="1">
                <a:noFill/>
                <a:tableStyleId>{E796AC0F-B8D6-4A10-9751-5ECD78631185}</a:tableStyleId>
              </a:tblPr>
              <a:tblGrid>
                <a:gridCol w="2373775"/>
                <a:gridCol w="4636625"/>
                <a:gridCol w="3505200"/>
              </a:tblGrid>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στρατηγική</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Εφαρμογή στην τάξη</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Εφαρμογή στη ζωή του προσωπικού</a:t>
                      </a:r>
                      <a:endParaRPr sz="18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Παιχνίδι &amp; κίνηση</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Ενσωματώστε σύντομα διαλείμματα για ξεκούραση του μυαλού, δραστηριότητες κίνησης ή στοιχεία παιχνιδιού στα μαθήματα για να χαλαρώσετε την ένταση και να ανανεώσετε την συγκέντρωση.</a:t>
                      </a:r>
                      <a:endParaRPr sz="16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Οργανώστε ανεπίσημα διαλείμματα για το προσωπικό, «αστείες» ημέρες μεταμφίεσης (προαιρετικά) ή σύντομα, διασκεδαστικά παιχνίδια για να σπάσει ο πάγος στις συναντήσεις του προσωπικού.</a:t>
                      </a:r>
                      <a:endParaRPr sz="16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Περιέργεια και δέος</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Ξεκινήστε τα μαθήματα με μια «ερώτηση-έκπληξη», μια επίδειξη –έκπληξη ή μια πρακτική δραστηριότητα που θα προκαλέσει γνήσια περιέργεια και αίσθηση ανακάλυψης.</a:t>
                      </a:r>
                      <a:endParaRPr sz="16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Μοιραστείτε επαγγελματικές επιτυχίες ή αστείες, σχετικές με τη διδασκαλία στιγμές κατά τη διάρκεια των συναντήσεων, για να καλλιεργήσετε κοινά θετικά συναισθήματα.</a:t>
                      </a:r>
                      <a:endParaRPr sz="1600" u="none" cap="none" strike="noStrike">
                        <a:latin typeface="Calibri"/>
                        <a:ea typeface="Calibri"/>
                        <a:cs typeface="Calibri"/>
                        <a:sym typeface="Calibri"/>
                      </a:endParaRPr>
                    </a:p>
                  </a:txBody>
                  <a:tcPr marT="9525" marB="9525" marR="9525" marL="9525"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Creative Expression</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Δώστε στους μαθητές τη δυνατότητα να επιλέξουν τη μορφή των έργων, χρησιμοποιήστε την τέχνη/μουσική/θέατρο για την επεξεργασία του περιεχομένου και επιβραβεύστε τους μοναδικούς τρόπους έκφρασης της κατανόησης.</a:t>
                      </a:r>
                      <a:endParaRPr sz="16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Calibri"/>
                          <a:ea typeface="Calibri"/>
                          <a:cs typeface="Calibri"/>
                          <a:sym typeface="Calibri"/>
                        </a:rPr>
                        <a:t>Διοργανώστε συνεδρίες συνεργατικού σχεδιασμού, όπου οι εκπαιδευτικοί μπορούν να ανταλλάξουν δημιουργικά ιδέες για νέες ενότητες ή να μοιραστούν καινοτόμες τεχνικές διδασκαλίας.</a:t>
                      </a:r>
                      <a:endParaRPr sz="1600" u="none" cap="none" strike="noStrike">
                        <a:latin typeface="Calibri"/>
                        <a:ea typeface="Calibri"/>
                        <a:cs typeface="Calibri"/>
                        <a:sym typeface="Calibri"/>
                      </a:endParaRPr>
                    </a:p>
                  </a:txBody>
                  <a:tcPr marT="9525" marB="9525" marR="9525" marL="9525"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4"/>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Πρακτική στρατηγική 3: Καλλιεργώντας τη Χαρά</a:t>
            </a:r>
            <a:endParaRPr b="1" i="0" sz="2400" u="none" cap="none" strike="noStrike">
              <a:solidFill>
                <a:srgbClr val="F05A22"/>
              </a:solidFill>
              <a:latin typeface="Calibri"/>
              <a:ea typeface="Calibri"/>
              <a:cs typeface="Calibri"/>
              <a:sym typeface="Calibri"/>
            </a:endParaRPr>
          </a:p>
        </p:txBody>
      </p:sp>
      <p:sp>
        <p:nvSpPr>
          <p:cNvPr id="362" name="Google Shape;362;p24"/>
          <p:cNvSpPr txBox="1"/>
          <p:nvPr>
            <p:ph type="title"/>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2</a:t>
            </a:r>
            <a:endParaRPr/>
          </a:p>
        </p:txBody>
      </p:sp>
      <p:sp>
        <p:nvSpPr>
          <p:cNvPr id="363" name="Google Shape;363;p24"/>
          <p:cNvSpPr txBox="1"/>
          <p:nvPr/>
        </p:nvSpPr>
        <p:spPr>
          <a:xfrm>
            <a:off x="149530" y="1405472"/>
            <a:ext cx="11944351" cy="54937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Δραστηριότητα 4:  Η στιγμιαία χαρά </a:t>
            </a:r>
            <a:r>
              <a:rPr b="0" i="0" lang="en-US" sz="1800" u="none" cap="none" strike="noStrike">
                <a:solidFill>
                  <a:schemeClr val="accent1"/>
                </a:solidFill>
                <a:latin typeface="Calibri"/>
                <a:ea typeface="Calibri"/>
                <a:cs typeface="Calibri"/>
                <a:sym typeface="Calibri"/>
              </a:rPr>
              <a:t>(10 λεπτά)</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Βήμα 1: Καθοδηγούμενος αναστοχασμός (5 λεπτά)</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AutoNum type="arabicPeriod"/>
            </a:pPr>
            <a:r>
              <a:rPr b="1" i="0" lang="en-US" sz="1800" u="none" cap="none" strike="noStrike">
                <a:solidFill>
                  <a:schemeClr val="dk1"/>
                </a:solidFill>
                <a:latin typeface="Calibri"/>
                <a:ea typeface="Calibri"/>
                <a:cs typeface="Calibri"/>
                <a:sym typeface="Calibri"/>
              </a:rPr>
              <a:t>Θυμηθείτε μια στιγμή: </a:t>
            </a:r>
            <a:r>
              <a:rPr b="0" i="0" lang="en-US" sz="1800" u="none" cap="none" strike="noStrike">
                <a:solidFill>
                  <a:schemeClr val="dk1"/>
                </a:solidFill>
                <a:latin typeface="Calibri"/>
                <a:ea typeface="Calibri"/>
                <a:cs typeface="Calibri"/>
                <a:sym typeface="Calibri"/>
              </a:rPr>
              <a:t>Κλείστε τα μάτια σας ή κοιτάξτε προς τα κάτω. Θυμηθείτε μια πρόσφατη στιγμή γνήσιας χαράς — είτε στην προσωπική σας ζωή είτε στην τάξη.</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AutoNum type="arabicPeriod"/>
            </a:pPr>
            <a:r>
              <a:rPr b="1" i="0" lang="en-US" sz="1800" u="none" cap="none" strike="noStrike">
                <a:solidFill>
                  <a:schemeClr val="dk1"/>
                </a:solidFill>
                <a:latin typeface="Calibri"/>
                <a:ea typeface="Calibri"/>
                <a:cs typeface="Calibri"/>
                <a:sym typeface="Calibri"/>
              </a:rPr>
              <a:t>Εστίαση και σημειώσεις: </a:t>
            </a:r>
            <a:r>
              <a:rPr b="0" i="0" lang="en-US" sz="1800" u="none" cap="none" strike="noStrike">
                <a:solidFill>
                  <a:schemeClr val="dk1"/>
                </a:solidFill>
                <a:latin typeface="Calibri"/>
                <a:ea typeface="Calibri"/>
                <a:cs typeface="Calibri"/>
                <a:sym typeface="Calibri"/>
              </a:rPr>
              <a:t>Σημειώστε γρήγορα λέξεις-κλειδιά ή σκιαγραφήστε τη στιγμή χρησιμοποιώντας τις παρακάτω υποδείξεις: </a:t>
            </a:r>
            <a:r>
              <a:rPr b="1" i="0" lang="en-US" sz="1800" u="none" cap="none" strike="noStrike">
                <a:solidFill>
                  <a:schemeClr val="dk1"/>
                </a:solidFill>
                <a:latin typeface="Calibri"/>
                <a:ea typeface="Calibri"/>
                <a:cs typeface="Calibri"/>
                <a:sym typeface="Calibri"/>
              </a:rPr>
              <a:t>Α. </a:t>
            </a:r>
            <a:r>
              <a:rPr b="0" i="0" lang="en-US" sz="1800" u="none" cap="none" strike="noStrike">
                <a:solidFill>
                  <a:schemeClr val="dk1"/>
                </a:solidFill>
                <a:latin typeface="Calibri"/>
                <a:ea typeface="Calibri"/>
                <a:cs typeface="Calibri"/>
                <a:sym typeface="Calibri"/>
              </a:rPr>
              <a:t>Πώς </a:t>
            </a:r>
            <a:r>
              <a:rPr b="1" i="0" lang="en-US" sz="1800" u="none" cap="none" strike="noStrike">
                <a:solidFill>
                  <a:schemeClr val="dk1"/>
                </a:solidFill>
                <a:latin typeface="Calibri"/>
                <a:ea typeface="Calibri"/>
                <a:cs typeface="Calibri"/>
                <a:sym typeface="Calibri"/>
              </a:rPr>
              <a:t>νιώσατε </a:t>
            </a:r>
            <a:r>
              <a:rPr b="0" i="0" lang="en-US" sz="1800" u="none" cap="none" strike="noStrike">
                <a:solidFill>
                  <a:schemeClr val="dk1"/>
                </a:solidFill>
                <a:latin typeface="Calibri"/>
                <a:ea typeface="Calibri"/>
                <a:cs typeface="Calibri"/>
                <a:sym typeface="Calibri"/>
              </a:rPr>
              <a:t>(π.χ. ηρεμία, ενθουσιασμός); </a:t>
            </a:r>
            <a:r>
              <a:rPr b="1" i="0" lang="en-US" sz="1800" u="none" cap="none" strike="noStrike">
                <a:solidFill>
                  <a:schemeClr val="dk1"/>
                </a:solidFill>
                <a:latin typeface="Calibri"/>
                <a:ea typeface="Calibri"/>
                <a:cs typeface="Calibri"/>
                <a:sym typeface="Calibri"/>
              </a:rPr>
              <a:t>Β. </a:t>
            </a:r>
            <a:r>
              <a:rPr b="0" i="0" lang="en-US" sz="1800" u="none" cap="none" strike="noStrike">
                <a:solidFill>
                  <a:schemeClr val="dk1"/>
                </a:solidFill>
                <a:latin typeface="Calibri"/>
                <a:ea typeface="Calibri"/>
                <a:cs typeface="Calibri"/>
                <a:sym typeface="Calibri"/>
              </a:rPr>
              <a:t>Ποια </a:t>
            </a:r>
            <a:r>
              <a:rPr b="1" i="0" lang="en-US" sz="1800" u="none" cap="none" strike="noStrike">
                <a:solidFill>
                  <a:schemeClr val="dk1"/>
                </a:solidFill>
                <a:latin typeface="Calibri"/>
                <a:ea typeface="Calibri"/>
                <a:cs typeface="Calibri"/>
                <a:sym typeface="Calibri"/>
              </a:rPr>
              <a:t>αίσθηση</a:t>
            </a:r>
            <a:r>
              <a:rPr b="0" i="0" lang="en-US" sz="1800" u="none" cap="none" strike="noStrike">
                <a:solidFill>
                  <a:schemeClr val="dk1"/>
                </a:solidFill>
                <a:latin typeface="Calibri"/>
                <a:ea typeface="Calibri"/>
                <a:cs typeface="Calibri"/>
                <a:sym typeface="Calibri"/>
              </a:rPr>
              <a:t> ήταν πιο έντονη (π.χ. ο ήχος ενός συγκεκριμένου τραγουδιού, το χρώμα του ουρανού);</a:t>
            </a:r>
            <a:r>
              <a:rPr b="1" i="0" lang="en-US" sz="1800" u="none" cap="none" strike="noStrike">
                <a:solidFill>
                  <a:schemeClr val="dk1"/>
                </a:solidFill>
                <a:latin typeface="Calibri"/>
                <a:ea typeface="Calibri"/>
                <a:cs typeface="Calibri"/>
                <a:sym typeface="Calibri"/>
              </a:rPr>
              <a:t> Γ. </a:t>
            </a:r>
            <a:r>
              <a:rPr b="0" i="0" lang="en-US" sz="1800" u="none" cap="none" strike="noStrike">
                <a:solidFill>
                  <a:schemeClr val="dk1"/>
                </a:solidFill>
                <a:latin typeface="Calibri"/>
                <a:ea typeface="Calibri"/>
                <a:cs typeface="Calibri"/>
                <a:sym typeface="Calibri"/>
              </a:rPr>
              <a:t>Ποιο ήταν το στοιχείο της </a:t>
            </a:r>
            <a:r>
              <a:rPr b="1" i="0" lang="en-US" sz="1800" u="none" cap="none" strike="noStrike">
                <a:solidFill>
                  <a:schemeClr val="dk1"/>
                </a:solidFill>
                <a:latin typeface="Calibri"/>
                <a:ea typeface="Calibri"/>
                <a:cs typeface="Calibri"/>
                <a:sym typeface="Calibri"/>
              </a:rPr>
              <a:t>έκπληξης</a:t>
            </a:r>
            <a:r>
              <a:rPr b="0" i="0" lang="en-US" sz="1800" u="none" cap="none" strike="noStrike">
                <a:solidFill>
                  <a:schemeClr val="dk1"/>
                </a:solidFill>
                <a:latin typeface="Calibri"/>
                <a:ea typeface="Calibri"/>
                <a:cs typeface="Calibri"/>
                <a:sym typeface="Calibri"/>
              </a:rPr>
              <a:t> ή της </a:t>
            </a:r>
            <a:r>
              <a:rPr b="1" i="0" lang="en-US" sz="1800" u="none" cap="none" strike="noStrike">
                <a:solidFill>
                  <a:schemeClr val="dk1"/>
                </a:solidFill>
                <a:latin typeface="Calibri"/>
                <a:ea typeface="Calibri"/>
                <a:cs typeface="Calibri"/>
                <a:sym typeface="Calibri"/>
              </a:rPr>
              <a:t>ανακάλυψης</a:t>
            </a: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Βήμα 2: Μοιραστείτε και συνδεθείτε (5 λεπτά)</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AutoNum type="arabicPeriod"/>
            </a:pPr>
            <a:r>
              <a:rPr b="1" i="0" lang="en-US" sz="1800" u="none" cap="none" strike="noStrike">
                <a:solidFill>
                  <a:schemeClr val="dk1"/>
                </a:solidFill>
                <a:latin typeface="Calibri"/>
                <a:ea typeface="Calibri"/>
                <a:cs typeface="Calibri"/>
                <a:sym typeface="Calibri"/>
              </a:rPr>
              <a:t>Μοιραστείτε: </a:t>
            </a:r>
            <a:r>
              <a:rPr b="0" i="0" lang="en-US" sz="1800" u="none" cap="none" strike="noStrike">
                <a:solidFill>
                  <a:schemeClr val="dk1"/>
                </a:solidFill>
                <a:latin typeface="Calibri"/>
                <a:ea typeface="Calibri"/>
                <a:cs typeface="Calibri"/>
                <a:sym typeface="Calibri"/>
              </a:rPr>
              <a:t>Μοιραστείτε το «Στιγμιότυπο χαράς» σας με έναν συνεργάτη, εστιάζοντας στο συναίσθημα και τις αισθητηριακές λεπτομέρειες.</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AutoNum type="arabicPeriod"/>
            </a:pPr>
            <a:r>
              <a:rPr b="1" i="0" lang="en-US" sz="1800" u="none" cap="none" strike="noStrike">
                <a:solidFill>
                  <a:schemeClr val="dk1"/>
                </a:solidFill>
                <a:latin typeface="Calibri"/>
                <a:ea typeface="Calibri"/>
                <a:cs typeface="Calibri"/>
                <a:sym typeface="Calibri"/>
              </a:rPr>
              <a:t>Σκεφτείτε: </a:t>
            </a:r>
            <a:r>
              <a:rPr b="0" i="0" lang="en-US" sz="1800" u="none" cap="none" strike="noStrike">
                <a:solidFill>
                  <a:schemeClr val="dk1"/>
                </a:solidFill>
                <a:latin typeface="Calibri"/>
                <a:ea typeface="Calibri"/>
                <a:cs typeface="Calibri"/>
                <a:sym typeface="Calibri"/>
              </a:rPr>
              <a:t>Ρωτήστε τον συνεργάτη σας: «Πώς θα μπορούσα να χρησιμοποιήσω αυτό το συναίσθημα ή αυτή την αισθητηριακή λεπτομέρεια για να προκαλέσω χαρά σε ένα μάθημα την επόμενη εβδομάδα;» (π.χ. αν η χαρά προήλθε από τη μουσική, σχεδιάστε μια δραστηριότητα ακρόασης. Αν προήλθε από το φως, διδάξτε κοντά σε ένα παράθυρο).</a:t>
            </a:r>
            <a:endParaRPr b="0" i="0" sz="1400" u="none" cap="none" strike="noStrike">
              <a:solidFill>
                <a:srgbClr val="000000"/>
              </a:solidFill>
              <a:latin typeface="Arial"/>
              <a:ea typeface="Arial"/>
              <a:cs typeface="Arial"/>
              <a:sym typeface="Arial"/>
            </a:endParaRPr>
          </a:p>
        </p:txBody>
      </p:sp>
      <p:sp>
        <p:nvSpPr>
          <p:cNvPr id="364" name="Google Shape;364;p24"/>
          <p:cNvSpPr/>
          <p:nvPr/>
        </p:nvSpPr>
        <p:spPr>
          <a:xfrm>
            <a:off x="9434513" y="0"/>
            <a:ext cx="2757487" cy="2398321"/>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Σκοπός: </a:t>
            </a:r>
            <a:r>
              <a:rPr b="0" i="0" lang="en-US" sz="1600" u="none" cap="none" strike="noStrike">
                <a:solidFill>
                  <a:schemeClr val="dk1"/>
                </a:solidFill>
                <a:latin typeface="Calibri"/>
                <a:ea typeface="Calibri"/>
                <a:cs typeface="Calibri"/>
                <a:sym typeface="Calibri"/>
              </a:rPr>
              <a:t>Να εστιάσετε σκόπιμα και να αποτυπώσετε μια πρόσφατη στιγμή </a:t>
            </a:r>
            <a:r>
              <a:rPr b="1" i="0" lang="en-US" sz="1600" u="none" cap="none" strike="noStrike">
                <a:solidFill>
                  <a:schemeClr val="dk1"/>
                </a:solidFill>
                <a:latin typeface="Calibri"/>
                <a:ea typeface="Calibri"/>
                <a:cs typeface="Calibri"/>
                <a:sym typeface="Calibri"/>
              </a:rPr>
              <a:t>χαρούμενης ενασχόλησης </a:t>
            </a:r>
            <a:r>
              <a:rPr b="0" i="0" lang="en-US" sz="1600" u="none" cap="none" strike="noStrike">
                <a:solidFill>
                  <a:schemeClr val="dk1"/>
                </a:solidFill>
                <a:latin typeface="Calibri"/>
                <a:ea typeface="Calibri"/>
                <a:cs typeface="Calibri"/>
                <a:sym typeface="Calibri"/>
              </a:rPr>
              <a:t>ή </a:t>
            </a:r>
            <a:r>
              <a:rPr b="1" i="0" lang="en-US" sz="1600" u="none" cap="none" strike="noStrike">
                <a:solidFill>
                  <a:schemeClr val="dk1"/>
                </a:solidFill>
                <a:latin typeface="Calibri"/>
                <a:ea typeface="Calibri"/>
                <a:cs typeface="Calibri"/>
                <a:sym typeface="Calibri"/>
              </a:rPr>
              <a:t>ανακάλυψης</a:t>
            </a:r>
            <a:r>
              <a:rPr b="0" i="0" lang="en-US" sz="1600" u="none" cap="none" strike="noStrike">
                <a:solidFill>
                  <a:schemeClr val="dk1"/>
                </a:solidFill>
                <a:latin typeface="Calibri"/>
                <a:ea typeface="Calibri"/>
                <a:cs typeface="Calibri"/>
                <a:sym typeface="Calibri"/>
              </a:rPr>
              <a:t>, προετοιμάζοντάς σας να αναδημιουργήσετε αυτή τη θετική συναισθηματική κατάσταση στην τάξη σας.</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pSp>
        <p:nvGrpSpPr>
          <p:cNvPr id="370" name="Google Shape;370;p25"/>
          <p:cNvGrpSpPr/>
          <p:nvPr/>
        </p:nvGrpSpPr>
        <p:grpSpPr>
          <a:xfrm>
            <a:off x="7685514" y="2366747"/>
            <a:ext cx="4287005" cy="2388148"/>
            <a:chOff x="0" y="-38100"/>
            <a:chExt cx="2065940" cy="1022743"/>
          </a:xfrm>
        </p:grpSpPr>
        <p:sp>
          <p:nvSpPr>
            <p:cNvPr id="371" name="Google Shape;371;p25"/>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72" name="Google Shape;372;p25"/>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373" name="Google Shape;373;p25"/>
          <p:cNvGrpSpPr/>
          <p:nvPr/>
        </p:nvGrpSpPr>
        <p:grpSpPr>
          <a:xfrm>
            <a:off x="456527" y="873318"/>
            <a:ext cx="4414838" cy="1843974"/>
            <a:chOff x="0" y="-38100"/>
            <a:chExt cx="2065940" cy="1022743"/>
          </a:xfrm>
        </p:grpSpPr>
        <p:sp>
          <p:nvSpPr>
            <p:cNvPr id="374" name="Google Shape;374;p25"/>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75" name="Google Shape;375;p25"/>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376" name="Google Shape;376;p25"/>
          <p:cNvGrpSpPr/>
          <p:nvPr/>
        </p:nvGrpSpPr>
        <p:grpSpPr>
          <a:xfrm>
            <a:off x="456527" y="2728878"/>
            <a:ext cx="4414838" cy="1843974"/>
            <a:chOff x="0" y="-38100"/>
            <a:chExt cx="2065940" cy="1022743"/>
          </a:xfrm>
        </p:grpSpPr>
        <p:sp>
          <p:nvSpPr>
            <p:cNvPr id="377" name="Google Shape;377;p25"/>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78" name="Google Shape;378;p25"/>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379" name="Google Shape;379;p25"/>
          <p:cNvGrpSpPr/>
          <p:nvPr/>
        </p:nvGrpSpPr>
        <p:grpSpPr>
          <a:xfrm>
            <a:off x="456527" y="4586709"/>
            <a:ext cx="4414838" cy="1843974"/>
            <a:chOff x="0" y="-38100"/>
            <a:chExt cx="2065940" cy="1022743"/>
          </a:xfrm>
        </p:grpSpPr>
        <p:sp>
          <p:nvSpPr>
            <p:cNvPr id="380" name="Google Shape;380;p25"/>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81" name="Google Shape;381;p25"/>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sp>
        <p:nvSpPr>
          <p:cNvPr id="382" name="Google Shape;382;p25"/>
          <p:cNvSpPr/>
          <p:nvPr/>
        </p:nvSpPr>
        <p:spPr>
          <a:xfrm rot="-7900054">
            <a:off x="4907129" y="1689840"/>
            <a:ext cx="675321" cy="324826"/>
          </a:xfrm>
          <a:custGeom>
            <a:rect b="b" l="l" r="r" t="t"/>
            <a:pathLst>
              <a:path extrusionOk="0" h="454921" w="1012981">
                <a:moveTo>
                  <a:pt x="0" y="0"/>
                </a:moveTo>
                <a:lnTo>
                  <a:pt x="1012982" y="0"/>
                </a:lnTo>
                <a:lnTo>
                  <a:pt x="1012982" y="454921"/>
                </a:lnTo>
                <a:lnTo>
                  <a:pt x="0" y="45492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83" name="Google Shape;383;p25"/>
          <p:cNvSpPr/>
          <p:nvPr/>
        </p:nvSpPr>
        <p:spPr>
          <a:xfrm rot="7866361">
            <a:off x="4836984" y="5392370"/>
            <a:ext cx="675321" cy="324827"/>
          </a:xfrm>
          <a:custGeom>
            <a:rect b="b" l="l" r="r" t="t"/>
            <a:pathLst>
              <a:path extrusionOk="0" h="454921" w="1012981">
                <a:moveTo>
                  <a:pt x="0" y="0"/>
                </a:moveTo>
                <a:lnTo>
                  <a:pt x="1012982" y="0"/>
                </a:lnTo>
                <a:lnTo>
                  <a:pt x="1012982" y="454921"/>
                </a:lnTo>
                <a:lnTo>
                  <a:pt x="0" y="45492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384" name="Google Shape;384;p25"/>
          <p:cNvSpPr txBox="1"/>
          <p:nvPr/>
        </p:nvSpPr>
        <p:spPr>
          <a:xfrm>
            <a:off x="7834292" y="2538904"/>
            <a:ext cx="3989448" cy="221599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Η ελπίδα, όπως ορίζεται στην Θετική Ψυχολογία, είναι ένα θετικό συναίσθημα προσανατολισμένο στο μέλλον και μια ζωτική ψυχολογική δεξιότητα τόσο για τους μαθητές όσο και για τους εκπαιδευτικούς όταν αντιμετωπίζουν προκλήσεις. Είναι η πρακτική εφαρμογή της αισιοδοξίας, μετατοπίζοντας την εστίαση από το τρέχον άγχος στις μελλοντικές δυνατότητες.</a:t>
            </a:r>
            <a:endParaRPr b="0" i="0" sz="1600" u="none" cap="none" strike="noStrike">
              <a:solidFill>
                <a:srgbClr val="000000"/>
              </a:solidFill>
              <a:latin typeface="Arial"/>
              <a:ea typeface="Arial"/>
              <a:cs typeface="Arial"/>
              <a:sym typeface="Arial"/>
            </a:endParaRPr>
          </a:p>
        </p:txBody>
      </p:sp>
      <p:sp>
        <p:nvSpPr>
          <p:cNvPr id="385" name="Google Shape;385;p25"/>
          <p:cNvSpPr txBox="1"/>
          <p:nvPr/>
        </p:nvSpPr>
        <p:spPr>
          <a:xfrm>
            <a:off x="523090" y="992437"/>
            <a:ext cx="4297660" cy="150810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1. Θέληση (Δράση): </a:t>
            </a:r>
            <a:r>
              <a:rPr b="0" i="0" lang="en-US" sz="1600" u="none" cap="none" strike="noStrike">
                <a:solidFill>
                  <a:schemeClr val="dk1"/>
                </a:solidFill>
                <a:latin typeface="Calibri"/>
                <a:ea typeface="Calibri"/>
                <a:cs typeface="Calibri"/>
                <a:sym typeface="Calibri"/>
              </a:rPr>
              <a:t>Πρόκειται για την κινητοποίηση και την πεποίθηση ότι μπορείτε να επιτύχετε τον στόχο («Έχω την ενέργεια και την πεποίθηση να προσπαθήσω»). Στην τάξη, αυτό οδηγεί στην επιμονή και μειώνει τα συναισθήματα ανικανότητας.</a:t>
            </a:r>
            <a:endParaRPr b="0" i="0" sz="1600" u="none" cap="none" strike="noStrike">
              <a:solidFill>
                <a:srgbClr val="000000"/>
              </a:solidFill>
              <a:latin typeface="Arial"/>
              <a:ea typeface="Arial"/>
              <a:cs typeface="Arial"/>
              <a:sym typeface="Arial"/>
            </a:endParaRPr>
          </a:p>
        </p:txBody>
      </p:sp>
      <p:sp>
        <p:nvSpPr>
          <p:cNvPr id="386" name="Google Shape;386;p25"/>
          <p:cNvSpPr txBox="1"/>
          <p:nvPr/>
        </p:nvSpPr>
        <p:spPr>
          <a:xfrm>
            <a:off x="523090" y="2846478"/>
            <a:ext cx="4312744" cy="1569660"/>
          </a:xfrm>
          <a:prstGeom prst="rect">
            <a:avLst/>
          </a:prstGeom>
          <a:solidFill>
            <a:srgbClr val="FCDDD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 </a:t>
            </a:r>
            <a:r>
              <a:rPr b="1" i="0" lang="en-US" sz="1800" u="none" cap="none" strike="noStrike">
                <a:solidFill>
                  <a:schemeClr val="dk1"/>
                </a:solidFill>
                <a:latin typeface="Calibri"/>
                <a:ea typeface="Calibri"/>
                <a:cs typeface="Calibri"/>
                <a:sym typeface="Calibri"/>
              </a:rPr>
              <a:t>Δύναμη του Τρόπου (Διαδρομές): </a:t>
            </a:r>
            <a:r>
              <a:rPr b="0" i="0" lang="en-US" sz="1400" u="none" cap="none" strike="noStrike">
                <a:solidFill>
                  <a:schemeClr val="dk1"/>
                </a:solidFill>
                <a:latin typeface="Calibri"/>
                <a:ea typeface="Calibri"/>
                <a:cs typeface="Calibri"/>
                <a:sym typeface="Calibri"/>
              </a:rPr>
              <a:t>Αυτή είναι η ικανότητα να δημιουργήσετε πολλαπλές στρατηγικές ή διαδρομές για την επίτευξη του στόχου («Ξέρω πώς να προσπαθήσω» ή «Ξέρω ποια βήματα να κάνω στη συνέχεια»). Αυτό καλλιεργεί βασικές δεξιότητες επίλυσης προβλημάτων και ανθεκτικότητα όταν οι αρχικές προσπάθειες αποτυγχάνουν.</a:t>
            </a:r>
            <a:endParaRPr b="0" i="0" sz="1400" u="none" cap="none" strike="noStrike">
              <a:solidFill>
                <a:srgbClr val="000000"/>
              </a:solidFill>
              <a:latin typeface="Arial"/>
              <a:ea typeface="Arial"/>
              <a:cs typeface="Arial"/>
              <a:sym typeface="Arial"/>
            </a:endParaRPr>
          </a:p>
        </p:txBody>
      </p:sp>
      <p:sp>
        <p:nvSpPr>
          <p:cNvPr id="387" name="Google Shape;387;p25"/>
          <p:cNvSpPr txBox="1"/>
          <p:nvPr/>
        </p:nvSpPr>
        <p:spPr>
          <a:xfrm>
            <a:off x="523090" y="4734975"/>
            <a:ext cx="4312744" cy="17235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Η καλλιέργεια της ελπίδας ενισχύει άμεσα το </a:t>
            </a:r>
            <a:r>
              <a:rPr b="1" i="0" lang="en-US" sz="1600" u="none" cap="none" strike="noStrike">
                <a:solidFill>
                  <a:schemeClr val="dk1"/>
                </a:solidFill>
                <a:latin typeface="Calibri"/>
                <a:ea typeface="Calibri"/>
                <a:cs typeface="Calibri"/>
                <a:sym typeface="Calibri"/>
              </a:rPr>
              <a:t>στοιχείο SWPBS: Σεβασμός στον εαυτό σου </a:t>
            </a:r>
            <a:r>
              <a:rPr b="0" i="0" lang="en-US" sz="1600" u="none" cap="none" strike="noStrike">
                <a:solidFill>
                  <a:schemeClr val="dk1"/>
                </a:solidFill>
                <a:latin typeface="Calibri"/>
                <a:ea typeface="Calibri"/>
                <a:cs typeface="Calibri"/>
                <a:sym typeface="Calibri"/>
              </a:rPr>
              <a:t>μέσω της ανάπτυξης της </a:t>
            </a:r>
            <a:r>
              <a:rPr b="1" i="0" lang="en-US" sz="1600" u="none" cap="none" strike="noStrike">
                <a:solidFill>
                  <a:schemeClr val="dk1"/>
                </a:solidFill>
                <a:latin typeface="Calibri"/>
                <a:ea typeface="Calibri"/>
                <a:cs typeface="Calibri"/>
                <a:sym typeface="Calibri"/>
              </a:rPr>
              <a:t>αυτοαποτελεσματικότητας</a:t>
            </a:r>
            <a:r>
              <a:rPr b="0" i="0" lang="en-US" sz="1600" u="none" cap="none" strike="noStrike">
                <a:solidFill>
                  <a:schemeClr val="dk1"/>
                </a:solidFill>
                <a:latin typeface="Calibri"/>
                <a:ea typeface="Calibri"/>
                <a:cs typeface="Calibri"/>
                <a:sym typeface="Calibri"/>
              </a:rPr>
              <a:t> — της πίστης στη δική σου δύναμη να ξεπερνάς εμπόδια και να επιτυγχάνεις στόχους. Μετατρέπει την ευημερία από μια παθητική κατάσταση σε μια απτή, προληπτική δεξιότητα.</a:t>
            </a:r>
            <a:endParaRPr b="0" i="0" sz="1400" u="none" cap="none" strike="noStrike">
              <a:solidFill>
                <a:srgbClr val="000000"/>
              </a:solidFill>
              <a:latin typeface="Arial"/>
              <a:ea typeface="Arial"/>
              <a:cs typeface="Arial"/>
              <a:sym typeface="Arial"/>
            </a:endParaRPr>
          </a:p>
        </p:txBody>
      </p:sp>
      <p:sp>
        <p:nvSpPr>
          <p:cNvPr id="388" name="Google Shape;388;p25"/>
          <p:cNvSpPr txBox="1"/>
          <p:nvPr/>
        </p:nvSpPr>
        <p:spPr>
          <a:xfrm>
            <a:off x="4690336" y="3003640"/>
            <a:ext cx="3068545" cy="797782"/>
          </a:xfrm>
          <a:prstGeom prst="rect">
            <a:avLst/>
          </a:prstGeom>
          <a:noFill/>
          <a:ln>
            <a:noFill/>
          </a:ln>
        </p:spPr>
        <p:txBody>
          <a:bodyPr anchorCtr="0" anchor="t" bIns="0" lIns="0" spcFirstLastPara="1" rIns="0" wrap="square" tIns="0">
            <a:spAutoFit/>
          </a:bodyPr>
          <a:lstStyle/>
          <a:p>
            <a:pPr indent="0" lvl="1" marL="0" marR="0" rtl="0" algn="ctr">
              <a:lnSpc>
                <a:spcPct val="95814"/>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Ελπίδα</a:t>
            </a:r>
            <a:endParaRPr b="1" i="0" sz="5334" u="none" cap="none" strike="noStrike">
              <a:solidFill>
                <a:schemeClr val="dk1"/>
              </a:solidFill>
              <a:latin typeface="DM Sans"/>
              <a:ea typeface="DM Sans"/>
              <a:cs typeface="DM Sans"/>
              <a:sym typeface="DM Sans"/>
            </a:endParaRPr>
          </a:p>
        </p:txBody>
      </p:sp>
      <p:sp>
        <p:nvSpPr>
          <p:cNvPr id="389" name="Google Shape;389;p25"/>
          <p:cNvSpPr txBox="1"/>
          <p:nvPr/>
        </p:nvSpPr>
        <p:spPr>
          <a:xfrm>
            <a:off x="4908243" y="3854360"/>
            <a:ext cx="2544276" cy="640175"/>
          </a:xfrm>
          <a:prstGeom prst="rect">
            <a:avLst/>
          </a:prstGeom>
          <a:noFill/>
          <a:ln>
            <a:noFill/>
          </a:ln>
        </p:spPr>
        <p:txBody>
          <a:bodyPr anchorCtr="0" anchor="t" bIns="0" lIns="0" spcFirstLastPara="1" rIns="0" wrap="square" tIns="0">
            <a:spAutoFit/>
          </a:bodyPr>
          <a:lstStyle/>
          <a:p>
            <a:pPr indent="0" lvl="0" marL="0" marR="0" rtl="0" algn="ctr">
              <a:lnSpc>
                <a:spcPct val="104400"/>
              </a:lnSpc>
              <a:spcBef>
                <a:spcPts val="0"/>
              </a:spcBef>
              <a:spcAft>
                <a:spcPts val="0"/>
              </a:spcAft>
              <a:buClr>
                <a:srgbClr val="000000"/>
              </a:buClr>
              <a:buSzPts val="2000"/>
              <a:buFont typeface="Arial"/>
              <a:buNone/>
            </a:pPr>
            <a:r>
              <a:rPr b="1" i="0" lang="en-US" sz="2000" u="none" cap="none" strike="noStrike">
                <a:solidFill>
                  <a:srgbClr val="F05A22"/>
                </a:solidFill>
                <a:latin typeface="Calibri"/>
                <a:ea typeface="Calibri"/>
                <a:cs typeface="Calibri"/>
                <a:sym typeface="Calibri"/>
              </a:rPr>
              <a:t>Προσανατολισμός στο μέλλον</a:t>
            </a:r>
            <a:endParaRPr b="0" i="0" sz="1933" u="none" cap="none" strike="noStrike">
              <a:solidFill>
                <a:srgbClr val="000000"/>
              </a:solidFill>
              <a:latin typeface="DM Sans"/>
              <a:ea typeface="DM Sans"/>
              <a:cs typeface="DM Sans"/>
              <a:sym typeface="DM Sans"/>
            </a:endParaRPr>
          </a:p>
        </p:txBody>
      </p:sp>
      <p:sp>
        <p:nvSpPr>
          <p:cNvPr id="390" name="Google Shape;390;p25"/>
          <p:cNvSpPr txBox="1"/>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Εκπαίδευση εκπαιδευτικών - Ενότητα 2</a:t>
            </a:r>
            <a:endParaRPr b="0" i="0" sz="1400" u="none" cap="none" strike="noStrike">
              <a:solidFill>
                <a:srgbClr val="000000"/>
              </a:solidFill>
              <a:latin typeface="Arial"/>
              <a:ea typeface="Arial"/>
              <a:cs typeface="Arial"/>
              <a:sym typeface="Arial"/>
            </a:endParaRPr>
          </a:p>
        </p:txBody>
      </p:sp>
      <p:sp>
        <p:nvSpPr>
          <p:cNvPr id="391" name="Google Shape;391;p25"/>
          <p:cNvSpPr txBox="1"/>
          <p:nvPr/>
        </p:nvSpPr>
        <p:spPr>
          <a:xfrm>
            <a:off x="10759527" y="6497976"/>
            <a:ext cx="16610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(Snyder, 2000)</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7d7aed0874_0_0"/>
          <p:cNvSpPr txBox="1"/>
          <p:nvPr/>
        </p:nvSpPr>
        <p:spPr>
          <a:xfrm>
            <a:off x="374726" y="2184268"/>
            <a:ext cx="6914700" cy="13341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7916"/>
              </a:lnSpc>
              <a:spcBef>
                <a:spcPts val="0"/>
              </a:spcBef>
              <a:spcAft>
                <a:spcPts val="0"/>
              </a:spcAft>
              <a:buClr>
                <a:srgbClr val="000000"/>
              </a:buClr>
              <a:buSzPts val="2400"/>
              <a:buFont typeface="Arial"/>
              <a:buNone/>
            </a:pPr>
            <a:r>
              <a:rPr b="1" i="0" lang="en-US" sz="2400" u="none" cap="none" strike="noStrike">
                <a:solidFill>
                  <a:srgbClr val="4F4F50"/>
                </a:solidFill>
                <a:latin typeface="Arial"/>
                <a:ea typeface="Arial"/>
                <a:cs typeface="Arial"/>
                <a:sym typeface="Arial"/>
              </a:rPr>
              <a:t>WP3 Εκπαίδευση και ανάπτυξη ικανοτήτων</a:t>
            </a:r>
            <a:endParaRPr b="1" i="0" sz="2400" u="none" cap="none" strike="noStrike">
              <a:solidFill>
                <a:srgbClr val="4F4F50"/>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D3.1. Μάθημα για Εκπαιδευτές (Κύριοι Εκπαιδευτές) και ερευνητές</a:t>
            </a:r>
            <a:endParaRPr b="1" i="0" sz="2300" u="none" cap="none" strike="noStrike">
              <a:solidFill>
                <a:srgbClr val="4F4F50"/>
              </a:solidFill>
              <a:latin typeface="Arial"/>
              <a:ea typeface="Arial"/>
              <a:cs typeface="Arial"/>
              <a:sym typeface="Arial"/>
            </a:endParaRPr>
          </a:p>
        </p:txBody>
      </p:sp>
      <p:sp>
        <p:nvSpPr>
          <p:cNvPr id="110" name="Google Shape;110;g37d7aed0874_0_0"/>
          <p:cNvSpPr txBox="1"/>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marR="0" rtl="0" algn="l">
              <a:lnSpc>
                <a:spcPct val="107916"/>
              </a:lnSpc>
              <a:spcBef>
                <a:spcPts val="0"/>
              </a:spcBef>
              <a:spcAft>
                <a:spcPts val="0"/>
              </a:spcAft>
              <a:buClr>
                <a:srgbClr val="000000"/>
              </a:buClr>
              <a:buSzPts val="1800"/>
              <a:buFont typeface="Arial"/>
              <a:buNone/>
            </a:pPr>
            <a:r>
              <a:rPr b="1" i="1" lang="en-US" sz="1800" u="none" cap="none" strike="noStrike">
                <a:solidFill>
                  <a:srgbClr val="735AA5"/>
                </a:solidFill>
                <a:latin typeface="Calibri"/>
                <a:ea typeface="Calibri"/>
                <a:cs typeface="Calibri"/>
                <a:sym typeface="Calibri"/>
                <a:extLst>
                  <a:ext uri="http://customooxmlschemas.google.com/">
                    <go:slidesCustomData xmlns:go="http://customooxmlschemas.google.com/" textRoundtripDataId="0"/>
                  </a:ext>
                </a:extLst>
              </a:rPr>
              <a:t>Ενότητα 2 - Καλλιεργώντας τη Θετικότητα (P στο PERMA)</a:t>
            </a:r>
            <a:endParaRPr b="1" i="1" sz="1800" u="none" cap="none" strike="noStrike">
              <a:solidFill>
                <a:srgbClr val="735AA5"/>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6"/>
          <p:cNvSpPr txBox="1"/>
          <p:nvPr/>
        </p:nvSpPr>
        <p:spPr>
          <a:xfrm>
            <a:off x="97821" y="850591"/>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Πρακτική στρατηγική 4: Καλλιεργώντας την Ελπίδα</a:t>
            </a:r>
            <a:endParaRPr b="0" i="0" sz="1400" u="none" cap="none" strike="noStrike">
              <a:solidFill>
                <a:srgbClr val="000000"/>
              </a:solidFill>
              <a:latin typeface="Arial"/>
              <a:ea typeface="Arial"/>
              <a:cs typeface="Arial"/>
              <a:sym typeface="Arial"/>
            </a:endParaRPr>
          </a:p>
        </p:txBody>
      </p:sp>
      <p:sp>
        <p:nvSpPr>
          <p:cNvPr id="398" name="Google Shape;398;p26"/>
          <p:cNvSpPr txBox="1"/>
          <p:nvPr>
            <p:ph type="title"/>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2</a:t>
            </a:r>
            <a:endParaRPr/>
          </a:p>
        </p:txBody>
      </p:sp>
      <p:sp>
        <p:nvSpPr>
          <p:cNvPr id="399" name="Google Shape;399;p26"/>
          <p:cNvSpPr txBox="1"/>
          <p:nvPr/>
        </p:nvSpPr>
        <p:spPr>
          <a:xfrm>
            <a:off x="215309" y="1401391"/>
            <a:ext cx="11827012" cy="50779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Δραστηριότητα 5: </a:t>
            </a:r>
            <a:r>
              <a:rPr b="0" i="0" lang="en-US" sz="1800" u="none" cap="none" strike="noStrike">
                <a:solidFill>
                  <a:schemeClr val="accent1"/>
                </a:solidFill>
                <a:latin typeface="Calibri"/>
                <a:ea typeface="Calibri"/>
                <a:cs typeface="Calibri"/>
                <a:sym typeface="Calibri"/>
              </a:rPr>
              <a:t>Ο χάρτης ελπίδας του εκπαιδευτικού (10 λεπτά)</a:t>
            </a:r>
            <a:endParaRPr b="0" i="0" sz="2400" u="none" cap="none" strike="noStrike">
              <a:solidFill>
                <a:schemeClr val="accent1"/>
              </a:solidFill>
              <a:latin typeface="Calibri"/>
              <a:ea typeface="Calibri"/>
              <a:cs typeface="Calibri"/>
              <a:sym typeface="Calibri"/>
            </a:endParaRPr>
          </a:p>
        </p:txBody>
      </p:sp>
      <p:sp>
        <p:nvSpPr>
          <p:cNvPr id="400" name="Google Shape;400;p26"/>
          <p:cNvSpPr/>
          <p:nvPr/>
        </p:nvSpPr>
        <p:spPr>
          <a:xfrm>
            <a:off x="8829675" y="-7105"/>
            <a:ext cx="3362325" cy="2164518"/>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Σκοπός: </a:t>
            </a:r>
            <a:r>
              <a:rPr b="0" i="0" lang="en-US" sz="1600" u="none" cap="none" strike="noStrike">
                <a:solidFill>
                  <a:schemeClr val="dk1"/>
                </a:solidFill>
                <a:latin typeface="Calibri"/>
                <a:ea typeface="Calibri"/>
                <a:cs typeface="Calibri"/>
                <a:sym typeface="Calibri"/>
              </a:rPr>
              <a:t>Να εφαρμόσουμε τις αρχές της Θεωρίας της Ελπίδας (Θέληση + Δύναμη πορείας) σε έναν εφικτό επαγγελματικό στόχο, μετατρέποντας μια μελλοντική επιθυμία σε ένα δομημένο σχέδιο δράσης παράλληλα ενισχύοντας </a:t>
            </a:r>
            <a:r>
              <a:rPr b="1" i="0" lang="en-US" sz="1600" u="none" cap="none" strike="noStrike">
                <a:solidFill>
                  <a:schemeClr val="dk1"/>
                </a:solidFill>
                <a:latin typeface="Calibri"/>
                <a:ea typeface="Calibri"/>
                <a:cs typeface="Calibri"/>
                <a:sym typeface="Calibri"/>
              </a:rPr>
              <a:t>τον σεβασμό προς τον εαυτό μας.</a:t>
            </a:r>
            <a:endParaRPr b="0" i="0" sz="1600" u="none" cap="none" strike="noStrike">
              <a:solidFill>
                <a:schemeClr val="dk1"/>
              </a:solidFill>
              <a:latin typeface="Calibri"/>
              <a:ea typeface="Calibri"/>
              <a:cs typeface="Calibri"/>
              <a:sym typeface="Calibri"/>
            </a:endParaRPr>
          </a:p>
        </p:txBody>
      </p:sp>
      <p:sp>
        <p:nvSpPr>
          <p:cNvPr id="401" name="Google Shape;401;p26"/>
          <p:cNvSpPr txBox="1"/>
          <p:nvPr/>
        </p:nvSpPr>
        <p:spPr>
          <a:xfrm>
            <a:off x="215309" y="1866262"/>
            <a:ext cx="11944499" cy="47704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chemeClr val="dk1"/>
                </a:solidFill>
                <a:latin typeface="Calibri"/>
                <a:ea typeface="Calibri"/>
                <a:cs typeface="Calibri"/>
                <a:sym typeface="Calibri"/>
              </a:rPr>
              <a:t>Βήμα 1: Ορίστε τον στόχο σας (2 λεπτά)</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chemeClr val="dk1"/>
                </a:solidFill>
                <a:latin typeface="Calibri"/>
                <a:ea typeface="Calibri"/>
                <a:cs typeface="Calibri"/>
                <a:sym typeface="Calibri"/>
              </a:rPr>
              <a:t>Οδηγίες: </a:t>
            </a:r>
            <a:r>
              <a:rPr b="0" i="0" lang="en-US" sz="1600" u="none" cap="none" strike="noStrike">
                <a:solidFill>
                  <a:schemeClr val="dk1"/>
                </a:solidFill>
                <a:latin typeface="Calibri"/>
                <a:ea typeface="Calibri"/>
                <a:cs typeface="Calibri"/>
                <a:sym typeface="Calibri"/>
              </a:rPr>
              <a:t>Σκεφτείτε έναν μικρό επαγγελματικό ή σχολικό στόχο που θέλετε να επιτύχετε τον επόμενο μήνα (π.χ. να ενσωματώσετε ένα νέο ψηφιακό εργαλείο, να μειώσετε τις μεταβάσεις κατά 2 λεπτά ή να οργανώσετε τη γωνιά ανάγνωσης). Γράψτε αυτόν τον στόχο με σαφήνεια.</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chemeClr val="dk1"/>
                </a:solidFill>
                <a:latin typeface="Calibri"/>
                <a:ea typeface="Calibri"/>
                <a:cs typeface="Calibri"/>
                <a:sym typeface="Calibri"/>
              </a:rPr>
              <a:t>Βήμα 2: Αξιολογήστε τη δύναμη της θέλησής σας (3 λεπτά)</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chemeClr val="dk1"/>
                </a:solidFill>
                <a:latin typeface="Calibri"/>
                <a:ea typeface="Calibri"/>
                <a:cs typeface="Calibri"/>
                <a:sym typeface="Calibri"/>
              </a:rPr>
              <a:t>Οδηγίες: </a:t>
            </a:r>
            <a:r>
              <a:rPr b="0" i="0" lang="en-US" sz="1600" u="none" cap="none" strike="noStrike">
                <a:solidFill>
                  <a:schemeClr val="dk1"/>
                </a:solidFill>
                <a:latin typeface="Calibri"/>
                <a:ea typeface="Calibri"/>
                <a:cs typeface="Calibri"/>
                <a:sym typeface="Calibri"/>
              </a:rPr>
              <a:t>Τώρα, αξιολογήστε τη δύναμη της θέλησής σας (δράση) — την πεποίθησή σας ότι μπορείτε να επιτύχετε αυτόν τον στόχο.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AutoNum type="arabicPeriod"/>
            </a:pPr>
            <a:r>
              <a:rPr b="0" i="0" lang="en-US" sz="1600" u="none" cap="none" strike="noStrike">
                <a:solidFill>
                  <a:schemeClr val="dk1"/>
                </a:solidFill>
                <a:latin typeface="Calibri"/>
                <a:ea typeface="Calibri"/>
                <a:cs typeface="Calibri"/>
                <a:sym typeface="Calibri"/>
              </a:rPr>
              <a:t> Ρωτήστε τον εαυτό σας: </a:t>
            </a:r>
            <a:r>
              <a:rPr b="0" i="1" lang="en-US" sz="1600" u="none" cap="none" strike="noStrike">
                <a:solidFill>
                  <a:schemeClr val="dk1"/>
                </a:solidFill>
                <a:latin typeface="Calibri"/>
                <a:ea typeface="Calibri"/>
                <a:cs typeface="Calibri"/>
                <a:sym typeface="Calibri"/>
              </a:rPr>
              <a:t>Πόσο πραγματικά πιστεύω ότι μπορώ να το επιτύχω αυτό; (Κλίμακα από 1 έως 10).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AutoNum type="arabicPeriod"/>
            </a:pPr>
            <a:r>
              <a:rPr b="1" i="0" lang="en-US" sz="1600" u="none" cap="none" strike="noStrike">
                <a:solidFill>
                  <a:schemeClr val="dk1"/>
                </a:solidFill>
                <a:latin typeface="Calibri"/>
                <a:ea typeface="Calibri"/>
                <a:cs typeface="Calibri"/>
                <a:sym typeface="Calibri"/>
              </a:rPr>
              <a:t> Εάν η βαθμολογία σας είναι κάτω από 7, αναδιαμορφώστε αμέσως τον στόχο σας, </a:t>
            </a:r>
            <a:r>
              <a:rPr b="0" i="0" lang="en-US" sz="1600" u="none" cap="none" strike="noStrike">
                <a:solidFill>
                  <a:schemeClr val="dk1"/>
                </a:solidFill>
                <a:latin typeface="Calibri"/>
                <a:ea typeface="Calibri"/>
                <a:cs typeface="Calibri"/>
                <a:sym typeface="Calibri"/>
              </a:rPr>
              <a:t>καθιστώντας τον μικρότερο ή πιο συγκεκριμένο, έως ότου αυξηθεί το επίπεδο αυτοπεποίθησής σας.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AutoNum type="arabicPeriod"/>
            </a:pPr>
            <a:r>
              <a:rPr b="0" i="0" lang="en-US" sz="1600" u="none" cap="none" strike="noStrike">
                <a:solidFill>
                  <a:schemeClr val="dk1"/>
                </a:solidFill>
                <a:latin typeface="Calibri"/>
                <a:ea typeface="Calibri"/>
                <a:cs typeface="Calibri"/>
                <a:sym typeface="Calibri"/>
              </a:rPr>
              <a:t> Γράψτε </a:t>
            </a:r>
            <a:r>
              <a:rPr b="1" i="0" lang="en-US" sz="1600" u="none" cap="none" strike="noStrike">
                <a:solidFill>
                  <a:schemeClr val="dk1"/>
                </a:solidFill>
                <a:latin typeface="Calibri"/>
                <a:ea typeface="Calibri"/>
                <a:cs typeface="Calibri"/>
                <a:sym typeface="Calibri"/>
              </a:rPr>
              <a:t>ένα προσωπικό πλεονέκτημα </a:t>
            </a:r>
            <a:r>
              <a:rPr b="0" i="0" lang="en-US" sz="1600" u="none" cap="none" strike="noStrike">
                <a:solidFill>
                  <a:schemeClr val="dk1"/>
                </a:solidFill>
                <a:latin typeface="Calibri"/>
                <a:ea typeface="Calibri"/>
                <a:cs typeface="Calibri"/>
                <a:sym typeface="Calibri"/>
              </a:rPr>
              <a:t>(π.χ. την επιμονή μου, την προσοχή μου στη λεπτομέρεια, τις δεξιότητές μου στη συνεργασία) που θα χρησιμοποιήσετε ως συναισθηματική άγκυρα για να προωθήσετε αυτόν τον στόχο.</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chemeClr val="dk1"/>
                </a:solidFill>
                <a:latin typeface="Calibri"/>
                <a:ea typeface="Calibri"/>
                <a:cs typeface="Calibri"/>
                <a:sym typeface="Calibri"/>
              </a:rPr>
              <a:t>Βήμα 3: Σχεδιάστε τη δύναμη της πορείας σας (5 λεπτά)</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chemeClr val="dk1"/>
                </a:solidFill>
                <a:latin typeface="Calibri"/>
                <a:ea typeface="Calibri"/>
                <a:cs typeface="Calibri"/>
                <a:sym typeface="Calibri"/>
              </a:rPr>
              <a:t>Οδηγίες: </a:t>
            </a:r>
            <a:r>
              <a:rPr b="0" i="0" lang="en-US" sz="1600" u="none" cap="none" strike="noStrike">
                <a:solidFill>
                  <a:schemeClr val="dk1"/>
                </a:solidFill>
                <a:latin typeface="Calibri"/>
                <a:ea typeface="Calibri"/>
                <a:cs typeface="Calibri"/>
                <a:sym typeface="Calibri"/>
              </a:rPr>
              <a:t>Τώρα, σχεδιάστε τη δύναμη της πορείας σας (Διαδρομές) — τα συγκεκριμένα βήματα που θα κάνετε.</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AutoNum type="arabicPeriod"/>
            </a:pPr>
            <a:r>
              <a:rPr b="0" i="0" lang="en-US" sz="1600" u="none" cap="none" strike="noStrike">
                <a:solidFill>
                  <a:schemeClr val="dk1"/>
                </a:solidFill>
                <a:latin typeface="Calibri"/>
                <a:ea typeface="Calibri"/>
                <a:cs typeface="Calibri"/>
                <a:sym typeface="Calibri"/>
              </a:rPr>
              <a:t>Καταγράψτε </a:t>
            </a:r>
            <a:r>
              <a:rPr b="1" i="0" lang="en-US" sz="1600" u="none" cap="none" strike="noStrike">
                <a:solidFill>
                  <a:schemeClr val="dk1"/>
                </a:solidFill>
                <a:latin typeface="Calibri"/>
                <a:ea typeface="Calibri"/>
                <a:cs typeface="Calibri"/>
                <a:sym typeface="Calibri"/>
              </a:rPr>
              <a:t>τρία συγκεκριμένα, εφικτά βήματα </a:t>
            </a:r>
            <a:r>
              <a:rPr b="0" i="0" lang="en-US" sz="1600" u="none" cap="none" strike="noStrike">
                <a:solidFill>
                  <a:schemeClr val="dk1"/>
                </a:solidFill>
                <a:latin typeface="Calibri"/>
                <a:ea typeface="Calibri"/>
                <a:cs typeface="Calibri"/>
                <a:sym typeface="Calibri"/>
              </a:rPr>
              <a:t>που θα κάνετε </a:t>
            </a:r>
            <a:r>
              <a:rPr b="1" i="0" lang="en-US" sz="1600" u="none" cap="none" strike="noStrike">
                <a:solidFill>
                  <a:schemeClr val="dk1"/>
                </a:solidFill>
                <a:latin typeface="Calibri"/>
                <a:ea typeface="Calibri"/>
                <a:cs typeface="Calibri"/>
                <a:sym typeface="Calibri"/>
              </a:rPr>
              <a:t>αυτή την εβδομάδα </a:t>
            </a:r>
            <a:r>
              <a:rPr b="0" i="0" lang="en-US" sz="1600" u="none" cap="none" strike="noStrike">
                <a:solidFill>
                  <a:schemeClr val="dk1"/>
                </a:solidFill>
                <a:latin typeface="Calibri"/>
                <a:ea typeface="Calibri"/>
                <a:cs typeface="Calibri"/>
                <a:sym typeface="Calibri"/>
              </a:rPr>
              <a:t>για να προχωρήσετε προς τον στόχο σας (π.χ. «Προγραμματίστε 15 λεπτά για να τακτοποιήσετε το συρτάρι», «Παρακολουθήστε ένα 5λεπτο εκπαιδευτικό βίντεο», «Ζητήστε από έναν συνάδελφο την καλύτερη συμβουλή του»).</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AutoNum type="arabicPeriod"/>
            </a:pPr>
            <a:r>
              <a:rPr b="0" i="0" lang="en-US" sz="1600" u="none" cap="none" strike="noStrike">
                <a:solidFill>
                  <a:schemeClr val="dk1"/>
                </a:solidFill>
                <a:latin typeface="Calibri"/>
                <a:ea typeface="Calibri"/>
                <a:cs typeface="Calibri"/>
                <a:sym typeface="Calibri"/>
              </a:rPr>
              <a:t>Καταγράψτε </a:t>
            </a:r>
            <a:r>
              <a:rPr b="1" i="0" lang="en-US" sz="1600" u="none" cap="none" strike="noStrike">
                <a:solidFill>
                  <a:schemeClr val="dk1"/>
                </a:solidFill>
                <a:latin typeface="Calibri"/>
                <a:ea typeface="Calibri"/>
                <a:cs typeface="Calibri"/>
                <a:sym typeface="Calibri"/>
              </a:rPr>
              <a:t>ένα πιθανό εμπόδιο </a:t>
            </a:r>
            <a:r>
              <a:rPr b="0" i="0" lang="en-US" sz="1600" u="none" cap="none" strike="noStrike">
                <a:solidFill>
                  <a:schemeClr val="dk1"/>
                </a:solidFill>
                <a:latin typeface="Calibri"/>
                <a:ea typeface="Calibri"/>
                <a:cs typeface="Calibri"/>
                <a:sym typeface="Calibri"/>
              </a:rPr>
              <a:t>που μπορεί να αντιμετωπίσετε (π.χ. έλλειψη χρόνου) και ένα </a:t>
            </a:r>
            <a:r>
              <a:rPr b="1" i="0" lang="en-US" sz="1600" u="none" cap="none" strike="noStrike">
                <a:solidFill>
                  <a:schemeClr val="dk1"/>
                </a:solidFill>
                <a:latin typeface="Calibri"/>
                <a:ea typeface="Calibri"/>
                <a:cs typeface="Calibri"/>
                <a:sym typeface="Calibri"/>
              </a:rPr>
              <a:t>εφεδρικό βήμα (Σχέδιο Β) </a:t>
            </a:r>
            <a:r>
              <a:rPr b="0" i="0" lang="en-US" sz="1600" u="none" cap="none" strike="noStrike">
                <a:solidFill>
                  <a:schemeClr val="dk1"/>
                </a:solidFill>
                <a:latin typeface="Calibri"/>
                <a:ea typeface="Calibri"/>
                <a:cs typeface="Calibri"/>
                <a:sym typeface="Calibri"/>
              </a:rPr>
              <a:t>για να το παρακάμψετε.</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37e4f5a712b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Συμπέρασμα</a:t>
            </a:r>
            <a:endParaRPr/>
          </a:p>
        </p:txBody>
      </p:sp>
      <p:sp>
        <p:nvSpPr>
          <p:cNvPr id="407" name="Google Shape;407;g37e4f5a712b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Βελτίωση της ευημερούσας τάξης</a:t>
            </a:r>
            <a:endParaRPr/>
          </a:p>
        </p:txBody>
      </p:sp>
      <p:sp>
        <p:nvSpPr>
          <p:cNvPr id="408" name="Google Shape;408;g37e4f5a712b_0_0"/>
          <p:cNvSpPr txBox="1"/>
          <p:nvPr>
            <p:ph idx="2" type="body"/>
          </p:nvPr>
        </p:nvSpPr>
        <p:spPr>
          <a:xfrm>
            <a:off x="149530" y="1310756"/>
            <a:ext cx="11944500" cy="5289300"/>
          </a:xfrm>
          <a:prstGeom prst="rect">
            <a:avLst/>
          </a:prstGeom>
          <a:noFill/>
          <a:ln>
            <a:noFill/>
          </a:ln>
        </p:spPr>
        <p:txBody>
          <a:bodyPr anchorCtr="0" anchor="t" bIns="45700" lIns="91425" spcFirstLastPara="1" rIns="91425" wrap="square" tIns="45700">
            <a:noAutofit/>
          </a:bodyPr>
          <a:lstStyle/>
          <a:p>
            <a:pPr indent="-228600" lvl="0" marL="457200" rtl="0" algn="l">
              <a:lnSpc>
                <a:spcPct val="150000"/>
              </a:lnSpc>
              <a:spcBef>
                <a:spcPts val="1000"/>
              </a:spcBef>
              <a:spcAft>
                <a:spcPts val="0"/>
              </a:spcAft>
              <a:buSzPts val="1800"/>
              <a:buNone/>
            </a:pPr>
            <a:r>
              <a:rPr b="1" lang="en-US" sz="1400"/>
              <a:t>Τα Θετικά Συναισθήματα είναι ένας πόρος, όχι απλώς ένα συναίσθημα. </a:t>
            </a:r>
            <a:r>
              <a:rPr lang="en-US" sz="1400"/>
              <a:t>Τα θετικά συναισθήματα (χαρά, ευγνωμοσύνη, αισιοδοξία) αποτελούν τη βάση για την ανάπτυξη διαρκών πνευματικών, κοινωνικών και ψυχολογικών πόρων, όπως η ανθεκτικότητα και οι δεξιότητες επίλυσης προβλημάτων.</a:t>
            </a:r>
            <a:endParaRPr/>
          </a:p>
          <a:p>
            <a:pPr indent="-228600" lvl="0" marL="457200" rtl="0" algn="l">
              <a:lnSpc>
                <a:spcPct val="150000"/>
              </a:lnSpc>
              <a:spcBef>
                <a:spcPts val="1000"/>
              </a:spcBef>
              <a:spcAft>
                <a:spcPts val="0"/>
              </a:spcAft>
              <a:buSzPts val="1800"/>
              <a:buNone/>
            </a:pPr>
            <a:r>
              <a:rPr b="1" lang="en-US" sz="1400"/>
              <a:t>Η Θετικότητα είναι μια δεξιότητα που μπορεί να καλλιεργηθεί. </a:t>
            </a:r>
            <a:r>
              <a:rPr lang="en-US" sz="1400"/>
              <a:t>Όπως κάθε άλλη δεξιότητα που αποκτάται στην τάξη, μπορεί να καλλιεργηθεί ενεργά μέσω της σκόπιμης εξάσκησης.</a:t>
            </a:r>
            <a:endParaRPr/>
          </a:p>
          <a:p>
            <a:pPr indent="-228600" lvl="0" marL="457200" rtl="0" algn="l">
              <a:lnSpc>
                <a:spcPct val="150000"/>
              </a:lnSpc>
              <a:spcBef>
                <a:spcPts val="1000"/>
              </a:spcBef>
              <a:spcAft>
                <a:spcPts val="0"/>
              </a:spcAft>
              <a:buSzPts val="1800"/>
              <a:buNone/>
            </a:pPr>
            <a:r>
              <a:rPr b="1" lang="en-US" sz="1400"/>
              <a:t>Οι πυλώνες της Θετικότητας: </a:t>
            </a:r>
            <a:r>
              <a:rPr lang="en-US" sz="1400"/>
              <a:t>Εξερευνήσαμε τέσσερις βασικές πρακτικές για την υποστήριξη της ευημερίας τόσο των εκπαιδευτικών όσο και των μαθητών:</a:t>
            </a:r>
            <a:endParaRPr/>
          </a:p>
          <a:p>
            <a:pPr indent="-357188" lvl="0" marL="1076325" rtl="0" algn="l">
              <a:lnSpc>
                <a:spcPct val="150000"/>
              </a:lnSpc>
              <a:spcBef>
                <a:spcPts val="1000"/>
              </a:spcBef>
              <a:spcAft>
                <a:spcPts val="0"/>
              </a:spcAft>
              <a:buSzPts val="1800"/>
              <a:buFont typeface="Noto Sans Symbols"/>
              <a:buChar char="⮚"/>
            </a:pPr>
            <a:r>
              <a:rPr b="1" lang="en-US" sz="1400"/>
              <a:t>Ευγνωμοσύνη: </a:t>
            </a:r>
            <a:r>
              <a:rPr lang="en-US" sz="1400"/>
              <a:t>Μετατοπίζει την εστίαση σε αυτό που έχουμε, ενισχύει τις σχέσεις και το στοιχείο SWPBS του </a:t>
            </a:r>
            <a:r>
              <a:rPr b="1" lang="en-US" sz="1400"/>
              <a:t>Σεβασμού προς τους άλλους</a:t>
            </a:r>
            <a:r>
              <a:rPr lang="en-US" sz="1400"/>
              <a:t>.</a:t>
            </a:r>
            <a:endParaRPr/>
          </a:p>
          <a:p>
            <a:pPr indent="-357188" lvl="0" marL="1076325" rtl="0" algn="l">
              <a:lnSpc>
                <a:spcPct val="150000"/>
              </a:lnSpc>
              <a:spcBef>
                <a:spcPts val="1000"/>
              </a:spcBef>
              <a:spcAft>
                <a:spcPts val="0"/>
              </a:spcAft>
              <a:buSzPts val="1800"/>
              <a:buFont typeface="Noto Sans Symbols"/>
              <a:buChar char="⮚"/>
            </a:pPr>
            <a:r>
              <a:rPr b="1" lang="en-US" sz="1400"/>
              <a:t>Αισιοδοξία/αναδιαμόρφωση: </a:t>
            </a:r>
            <a:r>
              <a:rPr lang="en-US" sz="1400"/>
              <a:t>Εστιάζει στην πεποίθηση ότι τα αρνητικά γεγονότα είναι </a:t>
            </a:r>
            <a:r>
              <a:rPr b="1" lang="en-US" sz="1400"/>
              <a:t>προσωρινά</a:t>
            </a:r>
            <a:r>
              <a:rPr lang="en-US" sz="1400"/>
              <a:t> και σε μια αλλαγή προοπτικής που οδηγεί σε μια </a:t>
            </a:r>
            <a:r>
              <a:rPr b="1" lang="en-US" sz="1400"/>
              <a:t>Νοοτροπία Ανάπτυξης</a:t>
            </a:r>
            <a:r>
              <a:rPr lang="en-US" sz="1400"/>
              <a:t>.</a:t>
            </a:r>
            <a:endParaRPr/>
          </a:p>
          <a:p>
            <a:pPr indent="-357188" lvl="0" marL="1076325" rtl="0" algn="l">
              <a:lnSpc>
                <a:spcPct val="150000"/>
              </a:lnSpc>
              <a:spcBef>
                <a:spcPts val="1000"/>
              </a:spcBef>
              <a:spcAft>
                <a:spcPts val="0"/>
              </a:spcAft>
              <a:buSzPts val="1800"/>
              <a:buFont typeface="Noto Sans Symbols"/>
              <a:buChar char="⮚"/>
            </a:pPr>
            <a:r>
              <a:rPr b="1" lang="en-US" sz="1400"/>
              <a:t>Χαρά: </a:t>
            </a:r>
            <a:r>
              <a:rPr lang="en-US" sz="1400"/>
              <a:t>Ενεργοποιεί το σύστημα ανταμοιβής του εγκεφάλου, αυξάνοντας την περιέργεια, ενισχύοντας τη μνήμη και τροφοδοτώντας το </a:t>
            </a:r>
            <a:r>
              <a:rPr b="1" lang="en-US" sz="1400"/>
              <a:t>εγγενές κίνητρο για μάθηση</a:t>
            </a:r>
            <a:r>
              <a:rPr lang="en-US" sz="1400"/>
              <a:t>.</a:t>
            </a:r>
            <a:endParaRPr/>
          </a:p>
          <a:p>
            <a:pPr indent="-357188" lvl="0" marL="1076325" rtl="0" algn="l">
              <a:lnSpc>
                <a:spcPct val="150000"/>
              </a:lnSpc>
              <a:spcBef>
                <a:spcPts val="1000"/>
              </a:spcBef>
              <a:spcAft>
                <a:spcPts val="0"/>
              </a:spcAft>
              <a:buSzPts val="1800"/>
              <a:buFont typeface="Noto Sans Symbols"/>
              <a:buChar char="⮚"/>
            </a:pPr>
            <a:r>
              <a:rPr b="1" lang="en-US" sz="1400"/>
              <a:t>Ελπίδα: </a:t>
            </a:r>
            <a:r>
              <a:rPr lang="en-US" sz="1400"/>
              <a:t>Συνδυάζει τη </a:t>
            </a:r>
            <a:r>
              <a:rPr b="1" lang="en-US" sz="1400"/>
              <a:t>Δύναμη της Θέλησης </a:t>
            </a:r>
            <a:r>
              <a:rPr lang="en-US" sz="1400"/>
              <a:t>(δράση/πεποίθηση) και τη </a:t>
            </a:r>
            <a:r>
              <a:rPr b="1" lang="en-US" sz="1400"/>
              <a:t>Δύναμη του Τρόπου </a:t>
            </a:r>
            <a:r>
              <a:rPr lang="en-US" sz="1400"/>
              <a:t>(διαδρομές/στρατηγικές) για την επίτευξη στόχων, ενισχύοντας το στοιχείο του SWPBS </a:t>
            </a:r>
            <a:r>
              <a:rPr b="1" lang="en-US" sz="1400"/>
              <a:t>Σεβασμού στον εαυτό σου.</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37e4f5a712b_0_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Αναστοχασμός</a:t>
            </a:r>
            <a:endParaRPr/>
          </a:p>
        </p:txBody>
      </p:sp>
      <p:sp>
        <p:nvSpPr>
          <p:cNvPr id="414" name="Google Shape;414;g37e4f5a712b_0_6"/>
          <p:cNvSpPr txBox="1"/>
          <p:nvPr>
            <p:ph idx="2" type="body"/>
          </p:nvPr>
        </p:nvSpPr>
        <p:spPr>
          <a:xfrm>
            <a:off x="97970" y="900112"/>
            <a:ext cx="11944500" cy="5957887"/>
          </a:xfrm>
          <a:prstGeom prst="rect">
            <a:avLst/>
          </a:prstGeom>
          <a:noFill/>
          <a:ln>
            <a:noFill/>
          </a:ln>
        </p:spPr>
        <p:txBody>
          <a:bodyPr anchorCtr="0" anchor="t" bIns="45700" lIns="91425" spcFirstLastPara="1" rIns="91425" wrap="square" tIns="45700">
            <a:noAutofit/>
          </a:bodyPr>
          <a:lstStyle/>
          <a:p>
            <a:pPr indent="-228600" lvl="0" marL="457200" rtl="0" algn="l">
              <a:lnSpc>
                <a:spcPct val="150000"/>
              </a:lnSpc>
              <a:spcBef>
                <a:spcPts val="1000"/>
              </a:spcBef>
              <a:spcAft>
                <a:spcPts val="0"/>
              </a:spcAft>
              <a:buSzPts val="1800"/>
              <a:buNone/>
            </a:pPr>
            <a:r>
              <a:rPr b="1" lang="en-US" sz="1600"/>
              <a:t>Προσωπικός αντίκτυπος</a:t>
            </a:r>
            <a:endParaRPr/>
          </a:p>
          <a:p>
            <a:pPr indent="-285750" lvl="0" marL="514350" rtl="0" algn="l">
              <a:lnSpc>
                <a:spcPct val="150000"/>
              </a:lnSpc>
              <a:spcBef>
                <a:spcPts val="1000"/>
              </a:spcBef>
              <a:spcAft>
                <a:spcPts val="0"/>
              </a:spcAft>
              <a:buSzPts val="1800"/>
              <a:buFont typeface="Arial"/>
              <a:buChar char="•"/>
            </a:pPr>
            <a:r>
              <a:rPr lang="en-US" sz="1600"/>
              <a:t>Σε κλίμακα από 1 έως 10, πώς επηρέασε την αίσθηση ευημερίας σας η καλλιέργεια της θετικής στάσης κατά τη διάρκεια αυτού του μαθήματος;</a:t>
            </a:r>
            <a:endParaRPr/>
          </a:p>
          <a:p>
            <a:pPr indent="-285750" lvl="0" marL="514350" rtl="0" algn="l">
              <a:lnSpc>
                <a:spcPct val="150000"/>
              </a:lnSpc>
              <a:spcBef>
                <a:spcPts val="1000"/>
              </a:spcBef>
              <a:spcAft>
                <a:spcPts val="0"/>
              </a:spcAft>
              <a:buSzPts val="1800"/>
              <a:buFont typeface="Arial"/>
              <a:buChar char="•"/>
            </a:pPr>
            <a:r>
              <a:rPr lang="en-US" sz="1600"/>
              <a:t>Ποια </a:t>
            </a:r>
            <a:r>
              <a:rPr b="1" lang="en-US" sz="1600"/>
              <a:t>συγκεκριμένη στρατηγική </a:t>
            </a:r>
            <a:r>
              <a:rPr lang="en-US" sz="1600"/>
              <a:t>(Τείχος Ευγνωμοσύνης, Αναδιαμόρφωση Ερωτήματος, Χάρτης Ελπίδας) σκοπεύετε να ενσωματώσετε στην </a:t>
            </a:r>
            <a:r>
              <a:rPr b="1" lang="en-US" sz="1600"/>
              <a:t>προσωπική σας ζωή </a:t>
            </a:r>
            <a:r>
              <a:rPr lang="en-US" sz="1600"/>
              <a:t>αυτή την εβδομάδα;</a:t>
            </a:r>
            <a:endParaRPr/>
          </a:p>
          <a:p>
            <a:pPr indent="0" lvl="0" marL="228600" rtl="0" algn="l">
              <a:lnSpc>
                <a:spcPct val="150000"/>
              </a:lnSpc>
              <a:spcBef>
                <a:spcPts val="1000"/>
              </a:spcBef>
              <a:spcAft>
                <a:spcPts val="0"/>
              </a:spcAft>
              <a:buSzPts val="1800"/>
              <a:buNone/>
            </a:pPr>
            <a:r>
              <a:rPr b="1" lang="en-US" sz="1600"/>
              <a:t>Εφαρμογή στην τάξη</a:t>
            </a:r>
            <a:endParaRPr/>
          </a:p>
          <a:p>
            <a:pPr indent="-285750" lvl="0" marL="514350" rtl="0" algn="l">
              <a:lnSpc>
                <a:spcPct val="150000"/>
              </a:lnSpc>
              <a:spcBef>
                <a:spcPts val="1000"/>
              </a:spcBef>
              <a:spcAft>
                <a:spcPts val="0"/>
              </a:spcAft>
              <a:buSzPts val="1800"/>
              <a:buFont typeface="Arial"/>
              <a:buChar char="•"/>
            </a:pPr>
            <a:r>
              <a:rPr lang="en-US" sz="1600"/>
              <a:t>Πώς θα εφαρμόσετε τις </a:t>
            </a:r>
            <a:r>
              <a:rPr b="1" lang="en-US" sz="1600"/>
              <a:t>τεχνικές αναδιαμόρφωσης </a:t>
            </a:r>
            <a:r>
              <a:rPr lang="en-US" sz="1600"/>
              <a:t>για να αντιμετωπίσετε μια κοινή πρόκληση στην τάξη αυτό το μήνα;</a:t>
            </a:r>
            <a:endParaRPr/>
          </a:p>
          <a:p>
            <a:pPr indent="-285750" lvl="0" marL="514350" rtl="0" algn="l">
              <a:lnSpc>
                <a:spcPct val="150000"/>
              </a:lnSpc>
              <a:spcBef>
                <a:spcPts val="1000"/>
              </a:spcBef>
              <a:spcAft>
                <a:spcPts val="0"/>
              </a:spcAft>
              <a:buSzPts val="1800"/>
              <a:buFont typeface="Arial"/>
              <a:buChar char="•"/>
            </a:pPr>
            <a:r>
              <a:rPr lang="en-US" sz="1600"/>
              <a:t>Μοιραστείτε ένα «Στιγμιότυπο χαράς» που σκοπεύετε να χρησιμοποιήσετε για να προωθήσετε την περιέργεια ή τη δημιουργική έκφραση στο επόμενο μάθημά σας.</a:t>
            </a:r>
            <a:endParaRPr/>
          </a:p>
          <a:p>
            <a:pPr indent="0" lvl="0" marL="228600" rtl="0" algn="l">
              <a:lnSpc>
                <a:spcPct val="150000"/>
              </a:lnSpc>
              <a:spcBef>
                <a:spcPts val="1000"/>
              </a:spcBef>
              <a:spcAft>
                <a:spcPts val="0"/>
              </a:spcAft>
              <a:buSzPts val="1800"/>
              <a:buNone/>
            </a:pPr>
            <a:r>
              <a:rPr b="1" lang="en-US" sz="1600"/>
              <a:t>Ανατροφοδότηση</a:t>
            </a:r>
            <a:endParaRPr/>
          </a:p>
          <a:p>
            <a:pPr indent="-285750" lvl="0" marL="514350" rtl="0" algn="l">
              <a:lnSpc>
                <a:spcPct val="150000"/>
              </a:lnSpc>
              <a:spcBef>
                <a:spcPts val="1000"/>
              </a:spcBef>
              <a:spcAft>
                <a:spcPts val="0"/>
              </a:spcAft>
              <a:buSzPts val="1800"/>
              <a:buFont typeface="Arial"/>
              <a:buChar char="•"/>
            </a:pPr>
            <a:r>
              <a:rPr lang="en-US" sz="1600"/>
              <a:t>Ποιο ήταν το πιο </a:t>
            </a:r>
            <a:r>
              <a:rPr b="1" lang="en-US" sz="1600"/>
              <a:t>σαφές</a:t>
            </a:r>
            <a:r>
              <a:rPr lang="en-US" sz="1600"/>
              <a:t> μέρος του περιεχομένου αυτού του μαθήματος;</a:t>
            </a:r>
            <a:endParaRPr/>
          </a:p>
          <a:p>
            <a:pPr indent="-285750" lvl="0" marL="514350" rtl="0" algn="l">
              <a:lnSpc>
                <a:spcPct val="150000"/>
              </a:lnSpc>
              <a:spcBef>
                <a:spcPts val="1000"/>
              </a:spcBef>
              <a:spcAft>
                <a:spcPts val="0"/>
              </a:spcAft>
              <a:buSzPts val="1800"/>
              <a:buFont typeface="Arial"/>
              <a:buChar char="•"/>
            </a:pPr>
            <a:r>
              <a:rPr lang="en-US" sz="1600"/>
              <a:t>Ποιο μέρος του περιεχομένου ή της παράδοσης του μαθήματος θα μπορούσε να βελτιωθεί;</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7dcb061d18_0_23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Βιβλιογραφία</a:t>
            </a:r>
            <a:endParaRPr/>
          </a:p>
        </p:txBody>
      </p:sp>
      <p:sp>
        <p:nvSpPr>
          <p:cNvPr id="420" name="Google Shape;420;g37dcb061d18_0_237"/>
          <p:cNvSpPr txBox="1"/>
          <p:nvPr>
            <p:ph idx="2" type="body"/>
          </p:nvPr>
        </p:nvSpPr>
        <p:spPr>
          <a:xfrm>
            <a:off x="97970" y="934047"/>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Fredrickson, B. L. (2001). The role of positive emotions in positive psychology: The broaden-and-build theory of positive emotions. </a:t>
            </a:r>
            <a:r>
              <a:rPr i="1" lang="en-US"/>
              <a:t>American psychologist</a:t>
            </a:r>
            <a:r>
              <a:rPr lang="en-US"/>
              <a:t>, </a:t>
            </a:r>
            <a:r>
              <a:rPr i="1" lang="en-US"/>
              <a:t>56</a:t>
            </a:r>
            <a:r>
              <a:rPr lang="en-US"/>
              <a:t>(3), 218.</a:t>
            </a:r>
            <a:endParaRPr/>
          </a:p>
          <a:p>
            <a:pPr indent="-228600" lvl="0" marL="457200" marR="0" rtl="0" algn="l">
              <a:lnSpc>
                <a:spcPct val="90000"/>
              </a:lnSpc>
              <a:spcBef>
                <a:spcPts val="1000"/>
              </a:spcBef>
              <a:spcAft>
                <a:spcPts val="0"/>
              </a:spcAft>
              <a:buClr>
                <a:schemeClr val="dk1"/>
              </a:buClr>
              <a:buSzPts val="1800"/>
              <a:buFont typeface="Arial"/>
              <a:buNone/>
            </a:pPr>
            <a:r>
              <a:rPr lang="en-US"/>
              <a:t>Fredrickson, B. L. (2004). The broaden–and–build theory of positive emotions. </a:t>
            </a:r>
            <a:r>
              <a:rPr i="1" lang="en-US"/>
              <a:t>Philosophical transactions of the royal society of London. Series B: Biological Sciences</a:t>
            </a:r>
            <a:r>
              <a:rPr lang="en-US"/>
              <a:t>, </a:t>
            </a:r>
            <a:r>
              <a:rPr i="1" lang="en-US"/>
              <a:t>359</a:t>
            </a:r>
            <a:r>
              <a:rPr lang="en-US"/>
              <a:t>(1449), 1367-1377.</a:t>
            </a:r>
            <a:endParaRPr/>
          </a:p>
          <a:p>
            <a:pPr indent="-228600" lvl="0" marL="457200" marR="0" rtl="0" algn="l">
              <a:lnSpc>
                <a:spcPct val="90000"/>
              </a:lnSpc>
              <a:spcBef>
                <a:spcPts val="1000"/>
              </a:spcBef>
              <a:spcAft>
                <a:spcPts val="0"/>
              </a:spcAft>
              <a:buClr>
                <a:schemeClr val="dk1"/>
              </a:buClr>
              <a:buSzPts val="1800"/>
              <a:buFont typeface="Arial"/>
              <a:buNone/>
            </a:pPr>
            <a:r>
              <a:rPr lang="en-US"/>
              <a:t>Marques, S. C., Lopez, S. J., &amp; Pais-Ribeiro, J. L. (2011). “Building hope for the future”: A program to foster strengths in middle-school students. </a:t>
            </a:r>
            <a:r>
              <a:rPr i="1" lang="en-US"/>
              <a:t>Journal of happiness studies</a:t>
            </a:r>
            <a:r>
              <a:rPr lang="en-US"/>
              <a:t>, </a:t>
            </a:r>
            <a:r>
              <a:rPr i="1" lang="en-US"/>
              <a:t>12</a:t>
            </a:r>
            <a:r>
              <a:rPr lang="en-US"/>
              <a:t>(1), 139-152.</a:t>
            </a:r>
            <a:endParaRPr/>
          </a:p>
          <a:p>
            <a:pPr indent="-228600" lvl="0" marL="457200" marR="0" rtl="0" algn="l">
              <a:lnSpc>
                <a:spcPct val="90000"/>
              </a:lnSpc>
              <a:spcBef>
                <a:spcPts val="1000"/>
              </a:spcBef>
              <a:spcAft>
                <a:spcPts val="0"/>
              </a:spcAft>
              <a:buClr>
                <a:schemeClr val="dk1"/>
              </a:buClr>
              <a:buSzPts val="1800"/>
              <a:buFont typeface="Arial"/>
              <a:buNone/>
            </a:pPr>
            <a:r>
              <a:rPr lang="en-US"/>
              <a:t>Peterson, C., &amp; Seligman, M. E. (2004). </a:t>
            </a:r>
            <a:r>
              <a:rPr i="1" lang="en-US"/>
              <a:t>Character strengths and virtues: A handbook and classification</a:t>
            </a:r>
            <a:r>
              <a:rPr lang="en-US"/>
              <a:t> (Vol. 1). Oxford university press.</a:t>
            </a:r>
            <a:endParaRPr/>
          </a:p>
          <a:p>
            <a:pPr indent="-228600" lvl="0" marL="457200" marR="0" rtl="0" algn="l">
              <a:lnSpc>
                <a:spcPct val="90000"/>
              </a:lnSpc>
              <a:spcBef>
                <a:spcPts val="1000"/>
              </a:spcBef>
              <a:spcAft>
                <a:spcPts val="0"/>
              </a:spcAft>
              <a:buClr>
                <a:schemeClr val="dk1"/>
              </a:buClr>
              <a:buSzPts val="1800"/>
              <a:buFont typeface="Arial"/>
              <a:buNone/>
            </a:pPr>
            <a:r>
              <a:rPr lang="en-US"/>
              <a:t>Seligman, M. E. (2011). </a:t>
            </a:r>
            <a:r>
              <a:rPr i="1" lang="en-US"/>
              <a:t>Flourish: A visionary new understanding of happiness and well-being</a:t>
            </a:r>
            <a:r>
              <a:rPr lang="en-US"/>
              <a:t>. Simon and Schuster.</a:t>
            </a:r>
            <a:endParaRPr/>
          </a:p>
          <a:p>
            <a:pPr indent="-228600" lvl="0" marL="457200" marR="0" rtl="0" algn="l">
              <a:lnSpc>
                <a:spcPct val="90000"/>
              </a:lnSpc>
              <a:spcBef>
                <a:spcPts val="1000"/>
              </a:spcBef>
              <a:spcAft>
                <a:spcPts val="0"/>
              </a:spcAft>
              <a:buClr>
                <a:schemeClr val="dk1"/>
              </a:buClr>
              <a:buSzPts val="1800"/>
              <a:buFont typeface="Arial"/>
              <a:buNone/>
            </a:pPr>
            <a:r>
              <a:rPr lang="en-US"/>
              <a:t>Snyder, C. R. (2002). Hope theory: Rainbows in the mind. </a:t>
            </a:r>
            <a:r>
              <a:rPr i="1" lang="en-US"/>
              <a:t>Psychological inquiry</a:t>
            </a:r>
            <a:r>
              <a:rPr lang="en-US"/>
              <a:t>, </a:t>
            </a:r>
            <a:r>
              <a:rPr i="1" lang="en-US"/>
              <a:t>13</a:t>
            </a:r>
            <a:r>
              <a:rPr lang="en-US"/>
              <a:t>(4), 249-275.</a:t>
            </a:r>
            <a:endParaRPr/>
          </a:p>
          <a:p>
            <a:pPr indent="-228600" lvl="0" marL="457200" marR="0" rtl="0" algn="l">
              <a:lnSpc>
                <a:spcPct val="90000"/>
              </a:lnSpc>
              <a:spcBef>
                <a:spcPts val="1000"/>
              </a:spcBef>
              <a:spcAft>
                <a:spcPts val="0"/>
              </a:spcAft>
              <a:buClr>
                <a:schemeClr val="dk1"/>
              </a:buClr>
              <a:buSzPts val="1800"/>
              <a:buFont typeface="Arial"/>
              <a:buNone/>
            </a:pPr>
            <a:r>
              <a:rPr lang="en-US"/>
              <a:t>Snyder, C. R., Lopez, S. J., Edwards, L. M., &amp; Marques, S. C. (Eds.). (2020). </a:t>
            </a:r>
            <a:r>
              <a:rPr i="1" lang="en-US"/>
              <a:t>The Oxford handbook of positive psychology</a:t>
            </a:r>
            <a:r>
              <a:rPr lang="en-US"/>
              <a:t>. Oxford university press.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37dcb061d18_0_243"/>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Ευχαριστούμε για την προσοχή σας!</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val="tx"/>
                    </a:ext>
                  </a:extLst>
                </a:hlinkClick>
              </a:rPr>
              <a:t>https://thrivingschools.eu/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2"/>
          <p:cNvGrpSpPr/>
          <p:nvPr/>
        </p:nvGrpSpPr>
        <p:grpSpPr>
          <a:xfrm>
            <a:off x="6722090" y="1077827"/>
            <a:ext cx="4553809" cy="1418990"/>
            <a:chOff x="0" y="0"/>
            <a:chExt cx="2286638" cy="712528"/>
          </a:xfrm>
        </p:grpSpPr>
        <p:sp>
          <p:nvSpPr>
            <p:cNvPr id="117" name="Google Shape;117;p2"/>
            <p:cNvSpPr/>
            <p:nvPr/>
          </p:nvSpPr>
          <p:spPr>
            <a:xfrm>
              <a:off x="0" y="0"/>
              <a:ext cx="2286638" cy="712528"/>
            </a:xfrm>
            <a:custGeom>
              <a:rect b="b" l="l" r="r" t="t"/>
              <a:pathLst>
                <a:path extrusionOk="0" h="712528" w="228663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FCDD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18" name="Google Shape;118;p2"/>
            <p:cNvSpPr txBox="1"/>
            <p:nvPr/>
          </p:nvSpPr>
          <p:spPr>
            <a:xfrm>
              <a:off x="0" y="85725"/>
              <a:ext cx="2286638" cy="626803"/>
            </a:xfrm>
            <a:prstGeom prst="rect">
              <a:avLst/>
            </a:prstGeom>
            <a:noFill/>
            <a:ln>
              <a:noFill/>
            </a:ln>
          </p:spPr>
          <p:txBody>
            <a:bodyPr anchorCtr="0" anchor="ctr" bIns="33850" lIns="33850" spcFirstLastPara="1" rIns="33850" wrap="square" tIns="33850">
              <a:noAutofit/>
            </a:bodyPr>
            <a:lstStyle/>
            <a:p>
              <a:pPr indent="0" lvl="0" marL="0" marR="0" rtl="0" algn="ctr">
                <a:lnSpc>
                  <a:spcPct val="137513"/>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sp>
        <p:nvSpPr>
          <p:cNvPr id="119" name="Google Shape;119;p2"/>
          <p:cNvSpPr/>
          <p:nvPr/>
        </p:nvSpPr>
        <p:spPr>
          <a:xfrm>
            <a:off x="7123868" y="1516760"/>
            <a:ext cx="682548" cy="559689"/>
          </a:xfrm>
          <a:custGeom>
            <a:rect b="b" l="l" r="r" t="t"/>
            <a:pathLst>
              <a:path extrusionOk="0" h="839534" w="1023822">
                <a:moveTo>
                  <a:pt x="0" y="0"/>
                </a:moveTo>
                <a:lnTo>
                  <a:pt x="1023822" y="0"/>
                </a:lnTo>
                <a:lnTo>
                  <a:pt x="1023822" y="839533"/>
                </a:lnTo>
                <a:lnTo>
                  <a:pt x="0" y="83953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nvGrpSpPr>
          <p:cNvPr id="120" name="Google Shape;120;p2"/>
          <p:cNvGrpSpPr/>
          <p:nvPr/>
        </p:nvGrpSpPr>
        <p:grpSpPr>
          <a:xfrm>
            <a:off x="6722090" y="2718178"/>
            <a:ext cx="4553809" cy="1418990"/>
            <a:chOff x="0" y="0"/>
            <a:chExt cx="2286638" cy="712528"/>
          </a:xfrm>
        </p:grpSpPr>
        <p:sp>
          <p:nvSpPr>
            <p:cNvPr id="121" name="Google Shape;121;p2"/>
            <p:cNvSpPr/>
            <p:nvPr/>
          </p:nvSpPr>
          <p:spPr>
            <a:xfrm>
              <a:off x="0" y="0"/>
              <a:ext cx="2286638" cy="712528"/>
            </a:xfrm>
            <a:custGeom>
              <a:rect b="b" l="l" r="r" t="t"/>
              <a:pathLst>
                <a:path extrusionOk="0" h="712528" w="228663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FCDD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22" name="Google Shape;122;p2"/>
            <p:cNvSpPr txBox="1"/>
            <p:nvPr/>
          </p:nvSpPr>
          <p:spPr>
            <a:xfrm>
              <a:off x="0" y="85725"/>
              <a:ext cx="2286638" cy="626803"/>
            </a:xfrm>
            <a:prstGeom prst="rect">
              <a:avLst/>
            </a:prstGeom>
            <a:solidFill>
              <a:srgbClr val="FCDDD1"/>
            </a:solidFill>
            <a:ln>
              <a:noFill/>
            </a:ln>
          </p:spPr>
          <p:txBody>
            <a:bodyPr anchorCtr="0" anchor="ctr" bIns="33850" lIns="33850" spcFirstLastPara="1" rIns="33850" wrap="square" tIns="33850">
              <a:noAutofit/>
            </a:bodyPr>
            <a:lstStyle/>
            <a:p>
              <a:pPr indent="0" lvl="0" marL="0" marR="0" rtl="0" algn="ctr">
                <a:lnSpc>
                  <a:spcPct val="137513"/>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123" name="Google Shape;123;p2"/>
          <p:cNvGrpSpPr/>
          <p:nvPr/>
        </p:nvGrpSpPr>
        <p:grpSpPr>
          <a:xfrm>
            <a:off x="6722090" y="4361183"/>
            <a:ext cx="4553809" cy="1418990"/>
            <a:chOff x="0" y="0"/>
            <a:chExt cx="2286638" cy="712528"/>
          </a:xfrm>
        </p:grpSpPr>
        <p:sp>
          <p:nvSpPr>
            <p:cNvPr id="124" name="Google Shape;124;p2"/>
            <p:cNvSpPr/>
            <p:nvPr/>
          </p:nvSpPr>
          <p:spPr>
            <a:xfrm>
              <a:off x="0" y="0"/>
              <a:ext cx="2286638" cy="712528"/>
            </a:xfrm>
            <a:custGeom>
              <a:rect b="b" l="l" r="r" t="t"/>
              <a:pathLst>
                <a:path extrusionOk="0" h="712528" w="228663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FCDD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25" name="Google Shape;125;p2"/>
            <p:cNvSpPr txBox="1"/>
            <p:nvPr/>
          </p:nvSpPr>
          <p:spPr>
            <a:xfrm>
              <a:off x="0" y="85725"/>
              <a:ext cx="2286638" cy="626803"/>
            </a:xfrm>
            <a:prstGeom prst="rect">
              <a:avLst/>
            </a:prstGeom>
            <a:solidFill>
              <a:srgbClr val="FCDDD1"/>
            </a:solidFill>
            <a:ln>
              <a:noFill/>
            </a:ln>
          </p:spPr>
          <p:txBody>
            <a:bodyPr anchorCtr="0" anchor="ctr" bIns="33850" lIns="33850" spcFirstLastPara="1" rIns="33850" wrap="square" tIns="33850">
              <a:noAutofit/>
            </a:bodyPr>
            <a:lstStyle/>
            <a:p>
              <a:pPr indent="0" lvl="0" marL="0" marR="0" rtl="0" algn="ctr">
                <a:lnSpc>
                  <a:spcPct val="137513"/>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sp>
        <p:nvSpPr>
          <p:cNvPr id="126" name="Google Shape;126;p2"/>
          <p:cNvSpPr/>
          <p:nvPr/>
        </p:nvSpPr>
        <p:spPr>
          <a:xfrm>
            <a:off x="6998184" y="4872293"/>
            <a:ext cx="933917" cy="616385"/>
          </a:xfrm>
          <a:custGeom>
            <a:rect b="b" l="l" r="r" t="t"/>
            <a:pathLst>
              <a:path extrusionOk="0" h="924578" w="1400875">
                <a:moveTo>
                  <a:pt x="0" y="0"/>
                </a:moveTo>
                <a:lnTo>
                  <a:pt x="1400875" y="0"/>
                </a:lnTo>
                <a:lnTo>
                  <a:pt x="1400875" y="924577"/>
                </a:lnTo>
                <a:lnTo>
                  <a:pt x="0" y="92457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27" name="Google Shape;127;p2"/>
          <p:cNvSpPr txBox="1"/>
          <p:nvPr/>
        </p:nvSpPr>
        <p:spPr>
          <a:xfrm>
            <a:off x="261257" y="797521"/>
            <a:ext cx="6059053" cy="6001643"/>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2000"/>
              <a:buFont typeface="Arial"/>
              <a:buNone/>
            </a:pPr>
            <a:r>
              <a:rPr b="0" i="1" lang="en-US" sz="2000" u="none" cap="none" strike="noStrike">
                <a:solidFill>
                  <a:schemeClr val="accent2"/>
                </a:solidFill>
                <a:latin typeface="Calibri"/>
                <a:ea typeface="Calibri"/>
                <a:cs typeface="Calibri"/>
                <a:sym typeface="Calibri"/>
              </a:rPr>
              <a:t>Σκοπός αυτής της ενότητας είναι να εξοπλίσει τους εκπαιδευτικούς της πρωτοβάθμιας εκπαίδευσης με στρατηγικές βασισμένες σε επιστημονικά ευρήματα, ώστε να καλλιεργήσουν ενεργά την προσωπική τους ευημερία, ενισχύοντας δεξιότητες της ευγνωμοσύνης, της αισιοδοξίας, της χαράς και της ελπίδας. Εστιάζοντας στο «Σεβασμός στον εαυτό σου», οι εκπαιδευτικοί θα ενισχύσουν την ψυχολογική τους ανθεκτικότητα, θα αποτρέψουν την συναισθηματική εξάντληση και θα αποκτήσουν την αυτοπεποίθηση που απαιτείται για να διατηρήσουν μια προσωπική θετική στάση, την οποία μπορούν στη συνέχεια να προβάλλουν ως πρότυπο στην τάξη.</a:t>
            </a:r>
            <a:endParaRPr b="0" i="0" sz="2000" u="none" cap="none" strike="noStrike">
              <a:solidFill>
                <a:srgbClr val="000000"/>
              </a:solidFill>
              <a:latin typeface="Arial"/>
              <a:ea typeface="Arial"/>
              <a:cs typeface="Arial"/>
              <a:sym typeface="Arial"/>
            </a:endParaRPr>
          </a:p>
        </p:txBody>
      </p:sp>
      <p:sp>
        <p:nvSpPr>
          <p:cNvPr id="128" name="Google Shape;128;p2"/>
          <p:cNvSpPr txBox="1"/>
          <p:nvPr/>
        </p:nvSpPr>
        <p:spPr>
          <a:xfrm>
            <a:off x="8208195" y="1276185"/>
            <a:ext cx="3067704" cy="10156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Ανάπτυξη ανθεκτικότητας: </a:t>
            </a:r>
            <a:r>
              <a:rPr b="0" i="0" lang="en-US" sz="1600" u="none" cap="none" strike="noStrike">
                <a:solidFill>
                  <a:schemeClr val="dk1"/>
                </a:solidFill>
                <a:latin typeface="Calibri"/>
                <a:ea typeface="Calibri"/>
                <a:cs typeface="Calibri"/>
                <a:sym typeface="Calibri"/>
              </a:rPr>
              <a:t>Παροχή εργαλείων αυτορρύθμισης στους εκπαιδευτικούς, όπως η «Αναδιαμόρφωση της αισιοδοξίας».</a:t>
            </a:r>
            <a:endParaRPr b="0" i="0" sz="1600" u="none" cap="none" strike="noStrike">
              <a:solidFill>
                <a:srgbClr val="000000"/>
              </a:solidFill>
              <a:latin typeface="Arial"/>
              <a:ea typeface="Arial"/>
              <a:cs typeface="Arial"/>
              <a:sym typeface="Arial"/>
            </a:endParaRPr>
          </a:p>
        </p:txBody>
      </p:sp>
      <p:sp>
        <p:nvSpPr>
          <p:cNvPr id="129" name="Google Shape;129;p2"/>
          <p:cNvSpPr txBox="1"/>
          <p:nvPr/>
        </p:nvSpPr>
        <p:spPr>
          <a:xfrm>
            <a:off x="8207423" y="2857533"/>
            <a:ext cx="3068476" cy="10156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Βελτίωση σχολικού κλίματος: </a:t>
            </a:r>
            <a:r>
              <a:rPr b="0" i="0" lang="en-US" sz="1600" u="none" cap="none" strike="noStrike">
                <a:solidFill>
                  <a:schemeClr val="dk1"/>
                </a:solidFill>
                <a:latin typeface="Calibri"/>
                <a:ea typeface="Calibri"/>
                <a:cs typeface="Calibri"/>
                <a:sym typeface="Calibri"/>
              </a:rPr>
              <a:t>Με την εισαγωγή απλών, βιώσιμων δραστηριοτήτων (π.χ. Τοίχοι Ευγνωμοσύνης, Στιγμιότυπα Χαράς).</a:t>
            </a:r>
            <a:endParaRPr b="0" i="0" sz="1600" u="none" cap="none" strike="noStrike">
              <a:solidFill>
                <a:srgbClr val="000000"/>
              </a:solidFill>
              <a:latin typeface="Arial"/>
              <a:ea typeface="Arial"/>
              <a:cs typeface="Arial"/>
              <a:sym typeface="Arial"/>
            </a:endParaRPr>
          </a:p>
        </p:txBody>
      </p:sp>
      <p:sp>
        <p:nvSpPr>
          <p:cNvPr id="130" name="Google Shape;130;p2"/>
          <p:cNvSpPr txBox="1"/>
          <p:nvPr/>
        </p:nvSpPr>
        <p:spPr>
          <a:xfrm>
            <a:off x="8178289" y="4378180"/>
            <a:ext cx="3126526" cy="138499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Τροφοδότηση της μάθησης: </a:t>
            </a:r>
            <a:r>
              <a:rPr b="0" i="0" lang="en-US" sz="1500" u="none" cap="none" strike="noStrike">
                <a:solidFill>
                  <a:schemeClr val="dk1"/>
                </a:solidFill>
                <a:latin typeface="Calibri"/>
                <a:ea typeface="Calibri"/>
                <a:cs typeface="Calibri"/>
                <a:sym typeface="Calibri"/>
              </a:rPr>
              <a:t>Εστιάζοντας σε συναισθήματα όπως </a:t>
            </a:r>
            <a:r>
              <a:rPr b="1" i="0" lang="en-US" sz="1500" u="none" cap="none" strike="noStrike">
                <a:solidFill>
                  <a:schemeClr val="dk1"/>
                </a:solidFill>
                <a:latin typeface="Calibri"/>
                <a:ea typeface="Calibri"/>
                <a:cs typeface="Calibri"/>
                <a:sym typeface="Calibri"/>
              </a:rPr>
              <a:t>η χαρά και η ελπίδα</a:t>
            </a:r>
            <a:r>
              <a:rPr b="0" i="0" lang="en-US" sz="1500" u="none" cap="none" strike="noStrike">
                <a:solidFill>
                  <a:schemeClr val="dk1"/>
                </a:solidFill>
                <a:latin typeface="Calibri"/>
                <a:ea typeface="Calibri"/>
                <a:cs typeface="Calibri"/>
                <a:sym typeface="Calibri"/>
              </a:rPr>
              <a:t>, η ενότητα προετοιμάζει τον εγκέφαλο των μαθητών για μάθηση, δημιουργικότητα και επιμονή.</a:t>
            </a:r>
            <a:endParaRPr b="0" i="0" sz="1500" u="none" cap="none" strike="noStrike">
              <a:solidFill>
                <a:srgbClr val="000000"/>
              </a:solidFill>
              <a:latin typeface="Arial"/>
              <a:ea typeface="Arial"/>
              <a:cs typeface="Arial"/>
              <a:sym typeface="Arial"/>
            </a:endParaRPr>
          </a:p>
        </p:txBody>
      </p:sp>
      <p:cxnSp>
        <p:nvCxnSpPr>
          <p:cNvPr id="131" name="Google Shape;131;p2"/>
          <p:cNvCxnSpPr/>
          <p:nvPr/>
        </p:nvCxnSpPr>
        <p:spPr>
          <a:xfrm rot="10800000">
            <a:off x="8078841" y="1583918"/>
            <a:ext cx="0" cy="492531"/>
          </a:xfrm>
          <a:prstGeom prst="straightConnector1">
            <a:avLst/>
          </a:prstGeom>
          <a:noFill/>
          <a:ln cap="flat" cmpd="sng" w="38100">
            <a:solidFill>
              <a:srgbClr val="000000"/>
            </a:solidFill>
            <a:prstDash val="solid"/>
            <a:round/>
            <a:headEnd len="sm" w="sm" type="none"/>
            <a:tailEnd len="sm" w="sm" type="none"/>
          </a:ln>
        </p:spPr>
      </p:cxnSp>
      <p:cxnSp>
        <p:nvCxnSpPr>
          <p:cNvPr id="132" name="Google Shape;132;p2"/>
          <p:cNvCxnSpPr/>
          <p:nvPr/>
        </p:nvCxnSpPr>
        <p:spPr>
          <a:xfrm rot="10800000">
            <a:off x="8078841" y="3183173"/>
            <a:ext cx="0" cy="492531"/>
          </a:xfrm>
          <a:prstGeom prst="straightConnector1">
            <a:avLst/>
          </a:prstGeom>
          <a:noFill/>
          <a:ln cap="flat" cmpd="sng" w="38100">
            <a:solidFill>
              <a:srgbClr val="000000"/>
            </a:solidFill>
            <a:prstDash val="solid"/>
            <a:round/>
            <a:headEnd len="sm" w="sm" type="none"/>
            <a:tailEnd len="sm" w="sm" type="none"/>
          </a:ln>
        </p:spPr>
      </p:cxnSp>
      <p:cxnSp>
        <p:nvCxnSpPr>
          <p:cNvPr id="133" name="Google Shape;133;p2"/>
          <p:cNvCxnSpPr/>
          <p:nvPr/>
        </p:nvCxnSpPr>
        <p:spPr>
          <a:xfrm rot="10800000">
            <a:off x="8091541" y="4867274"/>
            <a:ext cx="0" cy="492531"/>
          </a:xfrm>
          <a:prstGeom prst="straightConnector1">
            <a:avLst/>
          </a:prstGeom>
          <a:noFill/>
          <a:ln cap="flat" cmpd="sng" w="38100">
            <a:solidFill>
              <a:srgbClr val="000000"/>
            </a:solidFill>
            <a:prstDash val="solid"/>
            <a:round/>
            <a:headEnd len="sm" w="sm" type="none"/>
            <a:tailEnd len="sm" w="sm" type="none"/>
          </a:ln>
        </p:spPr>
      </p:cxnSp>
      <p:sp>
        <p:nvSpPr>
          <p:cNvPr id="134" name="Google Shape;134;p2"/>
          <p:cNvSpPr txBox="1"/>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Εκπαίδευση εκπαιδευτικών - Ενότητα 2</a:t>
            </a:r>
            <a:endParaRPr b="0" i="0" sz="1400" u="none" cap="none" strike="noStrike">
              <a:solidFill>
                <a:srgbClr val="000000"/>
              </a:solidFill>
              <a:latin typeface="Arial"/>
              <a:ea typeface="Arial"/>
              <a:cs typeface="Arial"/>
              <a:sym typeface="Arial"/>
            </a:endParaRPr>
          </a:p>
        </p:txBody>
      </p:sp>
      <p:sp>
        <p:nvSpPr>
          <p:cNvPr id="135" name="Google Shape;135;p2"/>
          <p:cNvSpPr/>
          <p:nvPr/>
        </p:nvSpPr>
        <p:spPr>
          <a:xfrm>
            <a:off x="6954627" y="2959006"/>
            <a:ext cx="1093356" cy="843517"/>
          </a:xfrm>
          <a:custGeom>
            <a:rect b="b" l="l" r="r" t="t"/>
            <a:pathLst>
              <a:path extrusionOk="0" h="1215337" w="1459466">
                <a:moveTo>
                  <a:pt x="0" y="0"/>
                </a:moveTo>
                <a:lnTo>
                  <a:pt x="1459466" y="0"/>
                </a:lnTo>
                <a:lnTo>
                  <a:pt x="1459466" y="1215337"/>
                </a:lnTo>
                <a:lnTo>
                  <a:pt x="0" y="121533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7dcb061d18_0_9"/>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Εισαγωγή</a:t>
            </a:r>
            <a:endParaRPr b="1" i="0" sz="2400" u="none" cap="none" strike="noStrike">
              <a:solidFill>
                <a:srgbClr val="F05A22"/>
              </a:solidFill>
              <a:latin typeface="Calibri"/>
              <a:ea typeface="Calibri"/>
              <a:cs typeface="Calibri"/>
              <a:sym typeface="Calibri"/>
            </a:endParaRPr>
          </a:p>
        </p:txBody>
      </p:sp>
      <p:sp>
        <p:nvSpPr>
          <p:cNvPr id="142" name="Google Shape;142;g37dcb061d18_0_9"/>
          <p:cNvSpPr txBox="1"/>
          <p:nvPr/>
        </p:nvSpPr>
        <p:spPr>
          <a:xfrm>
            <a:off x="1542899" y="1647631"/>
            <a:ext cx="10034917" cy="116021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4F4F50"/>
                </a:solidFill>
                <a:latin typeface="Calibri"/>
                <a:ea typeface="Calibri"/>
                <a:cs typeface="Calibri"/>
                <a:sym typeface="Calibri"/>
              </a:rPr>
              <a:t>Αυτή η ενότητα διερευνά τη δύναμη των θετικών συναισθημάτων — ευγνωμοσύνη, αισιοδοξία και χαρά — ως βάση για την ευημερία τόσο των εκπαιδευτικών όσο και των μαθητών. </a:t>
            </a:r>
            <a:endParaRPr b="0" i="0" sz="1400" u="none" cap="none" strike="noStrike">
              <a:solidFill>
                <a:srgbClr val="000000"/>
              </a:solidFill>
              <a:latin typeface="Arial"/>
              <a:ea typeface="Arial"/>
              <a:cs typeface="Arial"/>
              <a:sym typeface="Arial"/>
            </a:endParaRPr>
          </a:p>
        </p:txBody>
      </p:sp>
      <p:sp>
        <p:nvSpPr>
          <p:cNvPr id="143" name="Google Shape;143;g37dcb061d18_0_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Καλώς ήρθατε στη Θετικότητα: Το «P» στο PERMA</a:t>
            </a:r>
            <a:endParaRPr/>
          </a:p>
        </p:txBody>
      </p:sp>
      <p:grpSp>
        <p:nvGrpSpPr>
          <p:cNvPr id="144" name="Google Shape;144;g37dcb061d18_0_9"/>
          <p:cNvGrpSpPr/>
          <p:nvPr/>
        </p:nvGrpSpPr>
        <p:grpSpPr>
          <a:xfrm>
            <a:off x="664550" y="1767316"/>
            <a:ext cx="606639" cy="606639"/>
            <a:chOff x="0" y="0"/>
            <a:chExt cx="812800" cy="812800"/>
          </a:xfrm>
        </p:grpSpPr>
        <p:sp>
          <p:nvSpPr>
            <p:cNvPr id="145" name="Google Shape;145;g37dcb061d18_0_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46" name="Google Shape;146;g37dcb061d18_0_9"/>
            <p:cNvSpPr txBox="1"/>
            <p:nvPr/>
          </p:nvSpPr>
          <p:spPr>
            <a:xfrm>
              <a:off x="76200" y="28575"/>
              <a:ext cx="660400" cy="708025"/>
            </a:xfrm>
            <a:prstGeom prst="rect">
              <a:avLst/>
            </a:prstGeom>
            <a:noFill/>
            <a:ln>
              <a:noFill/>
            </a:ln>
          </p:spPr>
          <p:txBody>
            <a:bodyPr anchorCtr="0" anchor="ctr" bIns="33850" lIns="33850" spcFirstLastPara="1" rIns="33850" wrap="square" tIns="33850">
              <a:noAutofit/>
            </a:bodyPr>
            <a:lstStyle/>
            <a:p>
              <a:pPr indent="0" lvl="0" marL="0" marR="0" rtl="0" algn="ctr">
                <a:lnSpc>
                  <a:spcPct val="239978"/>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sp>
        <p:nvSpPr>
          <p:cNvPr id="147" name="Google Shape;147;g37dcb061d18_0_9"/>
          <p:cNvSpPr txBox="1"/>
          <p:nvPr/>
        </p:nvSpPr>
        <p:spPr>
          <a:xfrm>
            <a:off x="682829" y="1832722"/>
            <a:ext cx="544682" cy="399212"/>
          </a:xfrm>
          <a:prstGeom prst="rect">
            <a:avLst/>
          </a:prstGeom>
          <a:noFill/>
          <a:ln>
            <a:noFill/>
          </a:ln>
        </p:spPr>
        <p:txBody>
          <a:bodyPr anchorCtr="0" anchor="t" bIns="0" lIns="0" spcFirstLastPara="1" rIns="0" wrap="square" tIns="0">
            <a:spAutoFit/>
          </a:bodyPr>
          <a:lstStyle/>
          <a:p>
            <a:pPr indent="0" lvl="0" marL="0" marR="0" rtl="0" algn="ctr">
              <a:lnSpc>
                <a:spcPct val="160056"/>
              </a:lnSpc>
              <a:spcBef>
                <a:spcPts val="0"/>
              </a:spcBef>
              <a:spcAft>
                <a:spcPts val="0"/>
              </a:spcAft>
              <a:buClr>
                <a:srgbClr val="000000"/>
              </a:buClr>
              <a:buSzPts val="2133"/>
              <a:buFont typeface="Arial"/>
              <a:buNone/>
            </a:pPr>
            <a:r>
              <a:rPr b="1" i="0" lang="en-US" sz="2133"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grpSp>
        <p:nvGrpSpPr>
          <p:cNvPr id="148" name="Google Shape;148;g37dcb061d18_0_9"/>
          <p:cNvGrpSpPr/>
          <p:nvPr/>
        </p:nvGrpSpPr>
        <p:grpSpPr>
          <a:xfrm>
            <a:off x="664550" y="3103767"/>
            <a:ext cx="606639" cy="606639"/>
            <a:chOff x="0" y="0"/>
            <a:chExt cx="812800" cy="812800"/>
          </a:xfrm>
        </p:grpSpPr>
        <p:sp>
          <p:nvSpPr>
            <p:cNvPr id="149" name="Google Shape;149;g37dcb061d18_0_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50" name="Google Shape;150;g37dcb061d18_0_9"/>
            <p:cNvSpPr txBox="1"/>
            <p:nvPr/>
          </p:nvSpPr>
          <p:spPr>
            <a:xfrm>
              <a:off x="76200" y="28575"/>
              <a:ext cx="660400" cy="708025"/>
            </a:xfrm>
            <a:prstGeom prst="rect">
              <a:avLst/>
            </a:prstGeom>
            <a:noFill/>
            <a:ln>
              <a:noFill/>
            </a:ln>
          </p:spPr>
          <p:txBody>
            <a:bodyPr anchorCtr="0" anchor="ctr" bIns="33850" lIns="33850" spcFirstLastPara="1" rIns="33850" wrap="square" tIns="33850">
              <a:noAutofit/>
            </a:bodyPr>
            <a:lstStyle/>
            <a:p>
              <a:pPr indent="0" lvl="0" marL="0" marR="0" rtl="0" algn="ctr">
                <a:lnSpc>
                  <a:spcPct val="239978"/>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sp>
        <p:nvSpPr>
          <p:cNvPr id="151" name="Google Shape;151;g37dcb061d18_0_9"/>
          <p:cNvSpPr txBox="1"/>
          <p:nvPr/>
        </p:nvSpPr>
        <p:spPr>
          <a:xfrm>
            <a:off x="689179" y="3169173"/>
            <a:ext cx="544682" cy="399212"/>
          </a:xfrm>
          <a:prstGeom prst="rect">
            <a:avLst/>
          </a:prstGeom>
          <a:noFill/>
          <a:ln>
            <a:noFill/>
          </a:ln>
        </p:spPr>
        <p:txBody>
          <a:bodyPr anchorCtr="0" anchor="t" bIns="0" lIns="0" spcFirstLastPara="1" rIns="0" wrap="square" tIns="0">
            <a:spAutoFit/>
          </a:bodyPr>
          <a:lstStyle/>
          <a:p>
            <a:pPr indent="0" lvl="0" marL="0" marR="0" rtl="0" algn="ctr">
              <a:lnSpc>
                <a:spcPct val="160056"/>
              </a:lnSpc>
              <a:spcBef>
                <a:spcPts val="0"/>
              </a:spcBef>
              <a:spcAft>
                <a:spcPts val="0"/>
              </a:spcAft>
              <a:buClr>
                <a:srgbClr val="000000"/>
              </a:buClr>
              <a:buSzPts val="2133"/>
              <a:buFont typeface="Arial"/>
              <a:buNone/>
            </a:pPr>
            <a:r>
              <a:rPr b="1" i="0" lang="en-US" sz="2133"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grpSp>
        <p:nvGrpSpPr>
          <p:cNvPr id="152" name="Google Shape;152;g37dcb061d18_0_9"/>
          <p:cNvGrpSpPr/>
          <p:nvPr/>
        </p:nvGrpSpPr>
        <p:grpSpPr>
          <a:xfrm>
            <a:off x="664550" y="4441077"/>
            <a:ext cx="606639" cy="606639"/>
            <a:chOff x="0" y="0"/>
            <a:chExt cx="812800" cy="812800"/>
          </a:xfrm>
        </p:grpSpPr>
        <p:sp>
          <p:nvSpPr>
            <p:cNvPr id="153" name="Google Shape;153;g37dcb061d18_0_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54" name="Google Shape;154;g37dcb061d18_0_9"/>
            <p:cNvSpPr txBox="1"/>
            <p:nvPr/>
          </p:nvSpPr>
          <p:spPr>
            <a:xfrm>
              <a:off x="76200" y="28575"/>
              <a:ext cx="660400" cy="708025"/>
            </a:xfrm>
            <a:prstGeom prst="rect">
              <a:avLst/>
            </a:prstGeom>
            <a:noFill/>
            <a:ln>
              <a:noFill/>
            </a:ln>
          </p:spPr>
          <p:txBody>
            <a:bodyPr anchorCtr="0" anchor="ctr" bIns="33850" lIns="33850" spcFirstLastPara="1" rIns="33850" wrap="square" tIns="33850">
              <a:noAutofit/>
            </a:bodyPr>
            <a:lstStyle/>
            <a:p>
              <a:pPr indent="0" lvl="0" marL="0" marR="0" rtl="0" algn="ctr">
                <a:lnSpc>
                  <a:spcPct val="239978"/>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sp>
        <p:nvSpPr>
          <p:cNvPr id="155" name="Google Shape;155;g37dcb061d18_0_9"/>
          <p:cNvSpPr txBox="1"/>
          <p:nvPr/>
        </p:nvSpPr>
        <p:spPr>
          <a:xfrm>
            <a:off x="682829" y="4506484"/>
            <a:ext cx="544682" cy="399212"/>
          </a:xfrm>
          <a:prstGeom prst="rect">
            <a:avLst/>
          </a:prstGeom>
          <a:noFill/>
          <a:ln>
            <a:noFill/>
          </a:ln>
        </p:spPr>
        <p:txBody>
          <a:bodyPr anchorCtr="0" anchor="t" bIns="0" lIns="0" spcFirstLastPara="1" rIns="0" wrap="square" tIns="0">
            <a:spAutoFit/>
          </a:bodyPr>
          <a:lstStyle/>
          <a:p>
            <a:pPr indent="0" lvl="0" marL="0" marR="0" rtl="0" algn="ctr">
              <a:lnSpc>
                <a:spcPct val="160056"/>
              </a:lnSpc>
              <a:spcBef>
                <a:spcPts val="0"/>
              </a:spcBef>
              <a:spcAft>
                <a:spcPts val="0"/>
              </a:spcAft>
              <a:buClr>
                <a:srgbClr val="000000"/>
              </a:buClr>
              <a:buSzPts val="2133"/>
              <a:buFont typeface="Arial"/>
              <a:buNone/>
            </a:pPr>
            <a:r>
              <a:rPr b="1" i="0" lang="en-US" sz="2133"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56" name="Google Shape;156;g37dcb061d18_0_9"/>
          <p:cNvSpPr txBox="1"/>
          <p:nvPr/>
        </p:nvSpPr>
        <p:spPr>
          <a:xfrm>
            <a:off x="1542900" y="4265905"/>
            <a:ext cx="8229750" cy="92328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4F4F50"/>
                </a:solidFill>
                <a:latin typeface="Calibri"/>
                <a:ea typeface="Calibri"/>
                <a:cs typeface="Calibri"/>
                <a:sym typeface="Calibri"/>
              </a:rPr>
              <a:t>Η θετικότητα τροφοδοτεί τη μάθηση και τη σύνδεση.</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4F4F50"/>
                </a:solidFill>
                <a:latin typeface="Calibri"/>
                <a:ea typeface="Calibri"/>
                <a:cs typeface="Calibri"/>
                <a:sym typeface="Calibri"/>
              </a:rPr>
              <a:t>PERMA «P» = Θετικά συναισθήματα → χαρά, ευγνωμοσύνη, ελπίδα, αισιοδοξία.</a:t>
            </a:r>
            <a:endParaRPr b="0" i="0" sz="1400" u="none" cap="none" strike="noStrike">
              <a:solidFill>
                <a:srgbClr val="000000"/>
              </a:solidFill>
              <a:latin typeface="Arial"/>
              <a:ea typeface="Arial"/>
              <a:cs typeface="Arial"/>
              <a:sym typeface="Arial"/>
            </a:endParaRPr>
          </a:p>
        </p:txBody>
      </p:sp>
      <p:sp>
        <p:nvSpPr>
          <p:cNvPr id="157" name="Google Shape;157;g37dcb061d18_0_9"/>
          <p:cNvSpPr txBox="1"/>
          <p:nvPr/>
        </p:nvSpPr>
        <p:spPr>
          <a:xfrm>
            <a:off x="1542899" y="2950026"/>
            <a:ext cx="10220548" cy="133878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4F4F50"/>
                </a:solidFill>
                <a:latin typeface="Calibri"/>
                <a:ea typeface="Calibri"/>
                <a:cs typeface="Calibri"/>
                <a:sym typeface="Calibri"/>
              </a:rPr>
              <a:t>Τα θετικά συναισθήματα δεν είναι απλώς «ωραία να τα έχεις», αλλά είναι ζωτικά εργαλεία που ενισχύουν τη μάθηση, χτίζουν ανθεκτικότητα στους μαθητές μας και βελτιώνουν τη δική μας επαγγελματική ευημερία.</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Μαθησιακοί στόχοι</a:t>
            </a:r>
            <a:endParaRPr b="1" i="0" sz="2400" u="none" cap="none" strike="noStrike">
              <a:solidFill>
                <a:srgbClr val="F05A22"/>
              </a:solidFill>
              <a:latin typeface="Calibri"/>
              <a:ea typeface="Calibri"/>
              <a:cs typeface="Calibri"/>
              <a:sym typeface="Calibri"/>
            </a:endParaRPr>
          </a:p>
        </p:txBody>
      </p:sp>
      <p:sp>
        <p:nvSpPr>
          <p:cNvPr id="163" name="Google Shape;163;p4"/>
          <p:cNvSpPr txBox="1"/>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4F4F50"/>
                </a:solidFill>
                <a:latin typeface="Calibri"/>
                <a:ea typeface="Calibri"/>
                <a:cs typeface="Calibri"/>
                <a:sym typeface="Calibri"/>
              </a:rPr>
              <a:t>Μέχρι το τέλος αυτής της ενότητας, θα είστε σε θέση να:</a:t>
            </a:r>
            <a:endParaRPr b="0" i="0" sz="1800" u="none" cap="none" strike="noStrike">
              <a:solidFill>
                <a:srgbClr val="4F4F5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4F4F50"/>
              </a:solidFill>
              <a:latin typeface="Calibri"/>
              <a:ea typeface="Calibri"/>
              <a:cs typeface="Calibri"/>
              <a:sym typeface="Calibri"/>
            </a:endParaRPr>
          </a:p>
          <a:p>
            <a:pPr indent="-342900" lvl="0" marL="457200" marR="0" rtl="0" algn="l">
              <a:lnSpc>
                <a:spcPct val="150000"/>
              </a:lnSpc>
              <a:spcBef>
                <a:spcPts val="0"/>
              </a:spcBef>
              <a:spcAft>
                <a:spcPts val="0"/>
              </a:spcAft>
              <a:buClr>
                <a:srgbClr val="4F4F50"/>
              </a:buClr>
              <a:buSzPts val="1800"/>
              <a:buFont typeface="Arial"/>
              <a:buChar char="●"/>
            </a:pPr>
            <a:r>
              <a:rPr b="1" i="0" lang="en-US" sz="1800" u="none" cap="none" strike="noStrike">
                <a:solidFill>
                  <a:srgbClr val="4F4F50"/>
                </a:solidFill>
                <a:latin typeface="Calibri"/>
                <a:ea typeface="Calibri"/>
                <a:cs typeface="Calibri"/>
                <a:sym typeface="Calibri"/>
                <a:extLst>
                  <a:ext uri="http://customooxmlschemas.google.com/">
                    <go:slidesCustomData xmlns:go="http://customooxmlschemas.google.com/" textRoundtripDataId="1"/>
                  </a:ext>
                </a:extLst>
              </a:rPr>
              <a:t>Να εξασκείτε </a:t>
            </a:r>
            <a:r>
              <a:rPr b="0" i="0" lang="en-US" sz="1800" u="none" cap="none" strike="noStrike">
                <a:solidFill>
                  <a:srgbClr val="4F4F50"/>
                </a:solidFill>
                <a:latin typeface="Calibri"/>
                <a:ea typeface="Calibri"/>
                <a:cs typeface="Calibri"/>
                <a:sym typeface="Calibri"/>
                <a:extLst>
                  <a:ext uri="http://customooxmlschemas.google.com/">
                    <go:slidesCustomData xmlns:go="http://customooxmlschemas.google.com/" textRoundtripDataId="2"/>
                  </a:ext>
                </a:extLst>
              </a:rPr>
              <a:t>τουλάχιστον μία δραστηριότητα ευγνωμοσύνης και/ή αισιοδοξίας.</a:t>
            </a:r>
            <a:endParaRPr b="0" i="0" sz="1400" u="none" cap="none" strike="noStrike">
              <a:solidFill>
                <a:srgbClr val="000000"/>
              </a:solidFill>
              <a:latin typeface="Arial"/>
              <a:ea typeface="Arial"/>
              <a:cs typeface="Arial"/>
              <a:sym typeface="Arial"/>
            </a:endParaRPr>
          </a:p>
          <a:p>
            <a:pPr indent="-342900" lvl="0" marL="457200" marR="0" rtl="0" algn="l">
              <a:lnSpc>
                <a:spcPct val="150000"/>
              </a:lnSpc>
              <a:spcBef>
                <a:spcPts val="0"/>
              </a:spcBef>
              <a:spcAft>
                <a:spcPts val="0"/>
              </a:spcAft>
              <a:buClr>
                <a:srgbClr val="4F4F50"/>
              </a:buClr>
              <a:buSzPts val="1800"/>
              <a:buFont typeface="Arial"/>
              <a:buChar char="●"/>
            </a:pPr>
            <a:r>
              <a:rPr b="0" i="0" lang="en-US" sz="1800" u="none" cap="none" strike="noStrike">
                <a:solidFill>
                  <a:srgbClr val="4F4F50"/>
                </a:solidFill>
                <a:latin typeface="Calibri"/>
                <a:ea typeface="Calibri"/>
                <a:cs typeface="Calibri"/>
                <a:sym typeface="Calibri"/>
              </a:rPr>
              <a:t>Εφαρμόζετε τεχνικές αναδιαμόρφωσης για να αντιμετωπίσετε κοινές προκλήσεις στην τάξη.</a:t>
            </a:r>
            <a:endParaRPr b="0" i="0" sz="1400" u="none" cap="none" strike="noStrike">
              <a:solidFill>
                <a:srgbClr val="000000"/>
              </a:solidFill>
              <a:latin typeface="Arial"/>
              <a:ea typeface="Arial"/>
              <a:cs typeface="Arial"/>
              <a:sym typeface="Arial"/>
            </a:endParaRPr>
          </a:p>
          <a:p>
            <a:pPr indent="-342900" lvl="0" marL="457200" marR="0" rtl="0" algn="l">
              <a:lnSpc>
                <a:spcPct val="150000"/>
              </a:lnSpc>
              <a:spcBef>
                <a:spcPts val="0"/>
              </a:spcBef>
              <a:spcAft>
                <a:spcPts val="0"/>
              </a:spcAft>
              <a:buClr>
                <a:srgbClr val="4F4F50"/>
              </a:buClr>
              <a:buSzPts val="1800"/>
              <a:buFont typeface="Arial"/>
              <a:buChar char="●"/>
            </a:pPr>
            <a:r>
              <a:rPr b="0" i="0" lang="en-US" sz="1800" u="none" cap="none" strike="noStrike">
                <a:solidFill>
                  <a:srgbClr val="4F4F50"/>
                </a:solidFill>
                <a:latin typeface="Calibri"/>
                <a:ea typeface="Calibri"/>
                <a:cs typeface="Calibri"/>
                <a:sym typeface="Calibri"/>
              </a:rPr>
              <a:t>Αναστοχάζεστε για τον προσωπικό αντίκτυπο που έχει η καλλιέργεια της θετικής στάσης στην ευημερία σας.</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0"/>
              </a:spcBef>
              <a:spcAft>
                <a:spcPts val="0"/>
              </a:spcAft>
              <a:buClr>
                <a:srgbClr val="4F4F50"/>
              </a:buClr>
              <a:buSzPts val="1800"/>
              <a:buFont typeface="Arial"/>
              <a:buNone/>
            </a:pPr>
            <a:r>
              <a:t/>
            </a:r>
            <a:endParaRPr b="0" i="0" sz="1800" u="none" cap="none" strike="noStrike">
              <a:solidFill>
                <a:srgbClr val="4F4F50"/>
              </a:solidFill>
              <a:latin typeface="Calibri"/>
              <a:ea typeface="Calibri"/>
              <a:cs typeface="Calibri"/>
              <a:sym typeface="Calibri"/>
            </a:endParaRPr>
          </a:p>
        </p:txBody>
      </p:sp>
      <p:sp>
        <p:nvSpPr>
          <p:cNvPr id="164" name="Google Shape;164;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5"/>
          <p:cNvGrpSpPr/>
          <p:nvPr/>
        </p:nvGrpSpPr>
        <p:grpSpPr>
          <a:xfrm>
            <a:off x="571496" y="1304991"/>
            <a:ext cx="3358714" cy="2494864"/>
            <a:chOff x="0" y="-38100"/>
            <a:chExt cx="1048738" cy="779006"/>
          </a:xfrm>
        </p:grpSpPr>
        <p:sp>
          <p:nvSpPr>
            <p:cNvPr id="171" name="Google Shape;171;p5"/>
            <p:cNvSpPr/>
            <p:nvPr/>
          </p:nvSpPr>
          <p:spPr>
            <a:xfrm>
              <a:off x="0" y="0"/>
              <a:ext cx="1048738" cy="740906"/>
            </a:xfrm>
            <a:custGeom>
              <a:rect b="b" l="l" r="r" t="t"/>
              <a:pathLst>
                <a:path extrusionOk="0" h="740906" w="1048738">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FCDDD1"/>
            </a:solidFill>
            <a:ln cap="rnd"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72" name="Google Shape;172;p5"/>
            <p:cNvSpPr txBox="1"/>
            <p:nvPr/>
          </p:nvSpPr>
          <p:spPr>
            <a:xfrm>
              <a:off x="0" y="-38100"/>
              <a:ext cx="1048738" cy="779006"/>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173" name="Google Shape;173;p5"/>
          <p:cNvGrpSpPr/>
          <p:nvPr/>
        </p:nvGrpSpPr>
        <p:grpSpPr>
          <a:xfrm>
            <a:off x="571496" y="4044211"/>
            <a:ext cx="3358714" cy="2494864"/>
            <a:chOff x="0" y="-38100"/>
            <a:chExt cx="1048738" cy="779006"/>
          </a:xfrm>
        </p:grpSpPr>
        <p:sp>
          <p:nvSpPr>
            <p:cNvPr id="174" name="Google Shape;174;p5"/>
            <p:cNvSpPr/>
            <p:nvPr/>
          </p:nvSpPr>
          <p:spPr>
            <a:xfrm>
              <a:off x="0" y="0"/>
              <a:ext cx="1048738" cy="740906"/>
            </a:xfrm>
            <a:custGeom>
              <a:rect b="b" l="l" r="r" t="t"/>
              <a:pathLst>
                <a:path extrusionOk="0" h="740906" w="1048738">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FCDDD1"/>
            </a:solidFill>
            <a:ln cap="rnd"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75" name="Google Shape;175;p5"/>
            <p:cNvSpPr txBox="1"/>
            <p:nvPr/>
          </p:nvSpPr>
          <p:spPr>
            <a:xfrm>
              <a:off x="0" y="-38100"/>
              <a:ext cx="1048738" cy="779006"/>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176" name="Google Shape;176;p5"/>
          <p:cNvGrpSpPr/>
          <p:nvPr/>
        </p:nvGrpSpPr>
        <p:grpSpPr>
          <a:xfrm>
            <a:off x="4347384" y="1304990"/>
            <a:ext cx="3358714" cy="2494864"/>
            <a:chOff x="0" y="-38100"/>
            <a:chExt cx="1048738" cy="779006"/>
          </a:xfrm>
        </p:grpSpPr>
        <p:sp>
          <p:nvSpPr>
            <p:cNvPr id="177" name="Google Shape;177;p5"/>
            <p:cNvSpPr/>
            <p:nvPr/>
          </p:nvSpPr>
          <p:spPr>
            <a:xfrm>
              <a:off x="0" y="0"/>
              <a:ext cx="1048738" cy="740906"/>
            </a:xfrm>
            <a:custGeom>
              <a:rect b="b" l="l" r="r" t="t"/>
              <a:pathLst>
                <a:path extrusionOk="0" h="740906" w="1048738">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FCDDD1"/>
            </a:solidFill>
            <a:ln cap="rnd"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78" name="Google Shape;178;p5"/>
            <p:cNvSpPr txBox="1"/>
            <p:nvPr/>
          </p:nvSpPr>
          <p:spPr>
            <a:xfrm>
              <a:off x="0" y="-38100"/>
              <a:ext cx="1048738" cy="779006"/>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179" name="Google Shape;179;p5"/>
          <p:cNvGrpSpPr/>
          <p:nvPr/>
        </p:nvGrpSpPr>
        <p:grpSpPr>
          <a:xfrm>
            <a:off x="4347384" y="4044211"/>
            <a:ext cx="3358714" cy="2494864"/>
            <a:chOff x="0" y="-38100"/>
            <a:chExt cx="1048738" cy="779006"/>
          </a:xfrm>
        </p:grpSpPr>
        <p:sp>
          <p:nvSpPr>
            <p:cNvPr id="180" name="Google Shape;180;p5"/>
            <p:cNvSpPr/>
            <p:nvPr/>
          </p:nvSpPr>
          <p:spPr>
            <a:xfrm>
              <a:off x="0" y="0"/>
              <a:ext cx="1048738" cy="740906"/>
            </a:xfrm>
            <a:custGeom>
              <a:rect b="b" l="l" r="r" t="t"/>
              <a:pathLst>
                <a:path extrusionOk="0" h="740906" w="1048738">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FCDDD1"/>
            </a:solidFill>
            <a:ln cap="rnd"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81" name="Google Shape;181;p5"/>
            <p:cNvSpPr txBox="1"/>
            <p:nvPr/>
          </p:nvSpPr>
          <p:spPr>
            <a:xfrm>
              <a:off x="0" y="-38100"/>
              <a:ext cx="1048738" cy="779006"/>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182" name="Google Shape;182;p5"/>
          <p:cNvGrpSpPr/>
          <p:nvPr/>
        </p:nvGrpSpPr>
        <p:grpSpPr>
          <a:xfrm>
            <a:off x="571496" y="1304991"/>
            <a:ext cx="3358714" cy="567844"/>
            <a:chOff x="0" y="-38100"/>
            <a:chExt cx="1048738" cy="177306"/>
          </a:xfrm>
        </p:grpSpPr>
        <p:sp>
          <p:nvSpPr>
            <p:cNvPr id="183" name="Google Shape;183;p5"/>
            <p:cNvSpPr/>
            <p:nvPr/>
          </p:nvSpPr>
          <p:spPr>
            <a:xfrm>
              <a:off x="0" y="0"/>
              <a:ext cx="1048738" cy="139206"/>
            </a:xfrm>
            <a:custGeom>
              <a:rect b="b" l="l" r="r" t="t"/>
              <a:pathLst>
                <a:path extrusionOk="0" h="139206" w="1048738">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cap="sq" cmpd="sng" w="1905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84" name="Google Shape;184;p5"/>
            <p:cNvSpPr txBox="1"/>
            <p:nvPr/>
          </p:nvSpPr>
          <p:spPr>
            <a:xfrm>
              <a:off x="0" y="-38100"/>
              <a:ext cx="1048738" cy="177306"/>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185" name="Google Shape;185;p5"/>
          <p:cNvGrpSpPr/>
          <p:nvPr/>
        </p:nvGrpSpPr>
        <p:grpSpPr>
          <a:xfrm>
            <a:off x="571496" y="4044211"/>
            <a:ext cx="3358714" cy="567844"/>
            <a:chOff x="0" y="-38100"/>
            <a:chExt cx="1048738" cy="177306"/>
          </a:xfrm>
        </p:grpSpPr>
        <p:sp>
          <p:nvSpPr>
            <p:cNvPr id="186" name="Google Shape;186;p5"/>
            <p:cNvSpPr/>
            <p:nvPr/>
          </p:nvSpPr>
          <p:spPr>
            <a:xfrm>
              <a:off x="0" y="0"/>
              <a:ext cx="1048738" cy="139206"/>
            </a:xfrm>
            <a:custGeom>
              <a:rect b="b" l="l" r="r" t="t"/>
              <a:pathLst>
                <a:path extrusionOk="0" h="139206" w="1048738">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cap="sq" cmpd="sng" w="1905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87" name="Google Shape;187;p5"/>
            <p:cNvSpPr txBox="1"/>
            <p:nvPr/>
          </p:nvSpPr>
          <p:spPr>
            <a:xfrm>
              <a:off x="0" y="-38100"/>
              <a:ext cx="1048738" cy="177306"/>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188" name="Google Shape;188;p5"/>
          <p:cNvGrpSpPr/>
          <p:nvPr/>
        </p:nvGrpSpPr>
        <p:grpSpPr>
          <a:xfrm>
            <a:off x="4347384" y="1304990"/>
            <a:ext cx="3358714" cy="567844"/>
            <a:chOff x="0" y="-38100"/>
            <a:chExt cx="1048738" cy="177306"/>
          </a:xfrm>
        </p:grpSpPr>
        <p:sp>
          <p:nvSpPr>
            <p:cNvPr id="189" name="Google Shape;189;p5"/>
            <p:cNvSpPr/>
            <p:nvPr/>
          </p:nvSpPr>
          <p:spPr>
            <a:xfrm>
              <a:off x="0" y="0"/>
              <a:ext cx="1048738" cy="139206"/>
            </a:xfrm>
            <a:custGeom>
              <a:rect b="b" l="l" r="r" t="t"/>
              <a:pathLst>
                <a:path extrusionOk="0" h="139206" w="1048738">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cap="sq" cmpd="sng" w="1905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90" name="Google Shape;190;p5"/>
            <p:cNvSpPr txBox="1"/>
            <p:nvPr/>
          </p:nvSpPr>
          <p:spPr>
            <a:xfrm>
              <a:off x="0" y="-38100"/>
              <a:ext cx="1048738" cy="177306"/>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191" name="Google Shape;191;p5"/>
          <p:cNvGrpSpPr/>
          <p:nvPr/>
        </p:nvGrpSpPr>
        <p:grpSpPr>
          <a:xfrm>
            <a:off x="4347384" y="4044211"/>
            <a:ext cx="3358714" cy="567844"/>
            <a:chOff x="0" y="-38100"/>
            <a:chExt cx="1048738" cy="177306"/>
          </a:xfrm>
        </p:grpSpPr>
        <p:sp>
          <p:nvSpPr>
            <p:cNvPr id="192" name="Google Shape;192;p5"/>
            <p:cNvSpPr/>
            <p:nvPr/>
          </p:nvSpPr>
          <p:spPr>
            <a:xfrm>
              <a:off x="0" y="0"/>
              <a:ext cx="1048738" cy="139206"/>
            </a:xfrm>
            <a:custGeom>
              <a:rect b="b" l="l" r="r" t="t"/>
              <a:pathLst>
                <a:path extrusionOk="0" h="139206" w="1048738">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cap="sq" cmpd="sng" w="1905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193" name="Google Shape;193;p5"/>
            <p:cNvSpPr txBox="1"/>
            <p:nvPr/>
          </p:nvSpPr>
          <p:spPr>
            <a:xfrm>
              <a:off x="0" y="-38100"/>
              <a:ext cx="1048738" cy="177306"/>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sp>
        <p:nvSpPr>
          <p:cNvPr id="194" name="Google Shape;194;p5"/>
          <p:cNvSpPr txBox="1"/>
          <p:nvPr/>
        </p:nvSpPr>
        <p:spPr>
          <a:xfrm>
            <a:off x="782837" y="1554148"/>
            <a:ext cx="2492948" cy="254813"/>
          </a:xfrm>
          <a:prstGeom prst="rect">
            <a:avLst/>
          </a:prstGeom>
          <a:noFill/>
          <a:ln>
            <a:noFill/>
          </a:ln>
        </p:spPr>
        <p:txBody>
          <a:bodyPr anchorCtr="0" anchor="t" bIns="0" lIns="0" spcFirstLastPara="1" rIns="0" wrap="square" tIns="0">
            <a:spAutoFit/>
          </a:bodyPr>
          <a:lstStyle/>
          <a:p>
            <a:pPr indent="0" lvl="0" marL="0" marR="0" rtl="0" algn="l">
              <a:lnSpc>
                <a:spcPct val="92388"/>
              </a:lnSpc>
              <a:spcBef>
                <a:spcPts val="0"/>
              </a:spcBef>
              <a:spcAft>
                <a:spcPts val="0"/>
              </a:spcAft>
              <a:buClr>
                <a:srgbClr val="000000"/>
              </a:buClr>
              <a:buSzPts val="1800"/>
              <a:buFont typeface="Arial"/>
              <a:buNone/>
            </a:pPr>
            <a:r>
              <a:rPr b="1" i="0" lang="en-US" sz="1800" u="none" cap="none" strike="noStrike">
                <a:solidFill>
                  <a:srgbClr val="4F4F50"/>
                </a:solidFill>
                <a:latin typeface="Calibri"/>
                <a:ea typeface="Calibri"/>
                <a:cs typeface="Calibri"/>
                <a:sym typeface="Calibri"/>
              </a:rPr>
              <a:t>Ορισμός</a:t>
            </a:r>
            <a:endParaRPr b="0" i="0" sz="1600" u="none" cap="none" strike="noStrike">
              <a:solidFill>
                <a:srgbClr val="000000"/>
              </a:solidFill>
              <a:latin typeface="DM Sans"/>
              <a:ea typeface="DM Sans"/>
              <a:cs typeface="DM Sans"/>
              <a:sym typeface="DM Sans"/>
            </a:endParaRPr>
          </a:p>
        </p:txBody>
      </p:sp>
      <p:sp>
        <p:nvSpPr>
          <p:cNvPr id="195" name="Google Shape;195;p5"/>
          <p:cNvSpPr txBox="1"/>
          <p:nvPr/>
        </p:nvSpPr>
        <p:spPr>
          <a:xfrm>
            <a:off x="4403736" y="1561045"/>
            <a:ext cx="3340067" cy="198196"/>
          </a:xfrm>
          <a:prstGeom prst="rect">
            <a:avLst/>
          </a:prstGeom>
          <a:noFill/>
          <a:ln>
            <a:noFill/>
          </a:ln>
        </p:spPr>
        <p:txBody>
          <a:bodyPr anchorCtr="0" anchor="t" bIns="0" lIns="0" spcFirstLastPara="1" rIns="0" wrap="square" tIns="0">
            <a:spAutoFit/>
          </a:bodyPr>
          <a:lstStyle/>
          <a:p>
            <a:pPr indent="0" lvl="0" marL="0" marR="0" rtl="0" algn="l">
              <a:lnSpc>
                <a:spcPct val="92388"/>
              </a:lnSpc>
              <a:spcBef>
                <a:spcPts val="0"/>
              </a:spcBef>
              <a:spcAft>
                <a:spcPts val="0"/>
              </a:spcAft>
              <a:buClr>
                <a:srgbClr val="000000"/>
              </a:buClr>
              <a:buSzPts val="1400"/>
              <a:buFont typeface="Arial"/>
              <a:buNone/>
            </a:pPr>
            <a:r>
              <a:rPr b="1" i="0" lang="en-US" sz="1400" u="none" cap="none" strike="noStrike">
                <a:solidFill>
                  <a:srgbClr val="4F4F50"/>
                </a:solidFill>
                <a:latin typeface="Calibri"/>
                <a:ea typeface="Calibri"/>
                <a:cs typeface="Calibri"/>
                <a:sym typeface="Calibri"/>
              </a:rPr>
              <a:t>Η θεωρία της διεύρυνσης και της ανάπτυξης</a:t>
            </a:r>
            <a:endParaRPr b="0" i="0" sz="1400" u="none" cap="none" strike="noStrike">
              <a:solidFill>
                <a:srgbClr val="000000"/>
              </a:solidFill>
              <a:latin typeface="DM Sans"/>
              <a:ea typeface="DM Sans"/>
              <a:cs typeface="DM Sans"/>
              <a:sym typeface="DM Sans"/>
            </a:endParaRPr>
          </a:p>
        </p:txBody>
      </p:sp>
      <p:sp>
        <p:nvSpPr>
          <p:cNvPr id="196" name="Google Shape;196;p5"/>
          <p:cNvSpPr txBox="1"/>
          <p:nvPr/>
        </p:nvSpPr>
        <p:spPr>
          <a:xfrm>
            <a:off x="636382" y="4303560"/>
            <a:ext cx="3358714" cy="198196"/>
          </a:xfrm>
          <a:prstGeom prst="rect">
            <a:avLst/>
          </a:prstGeom>
          <a:noFill/>
          <a:ln>
            <a:noFill/>
          </a:ln>
        </p:spPr>
        <p:txBody>
          <a:bodyPr anchorCtr="0" anchor="t" bIns="0" lIns="0" spcFirstLastPara="1" rIns="0" wrap="square" tIns="0">
            <a:spAutoFit/>
          </a:bodyPr>
          <a:lstStyle/>
          <a:p>
            <a:pPr indent="0" lvl="0" marL="0" marR="0" rtl="0" algn="l">
              <a:lnSpc>
                <a:spcPct val="92388"/>
              </a:lnSpc>
              <a:spcBef>
                <a:spcPts val="0"/>
              </a:spcBef>
              <a:spcAft>
                <a:spcPts val="0"/>
              </a:spcAft>
              <a:buClr>
                <a:srgbClr val="000000"/>
              </a:buClr>
              <a:buSzPts val="1400"/>
              <a:buFont typeface="Arial"/>
              <a:buNone/>
            </a:pPr>
            <a:r>
              <a:rPr b="1" i="0" lang="en-US" sz="1400" u="none" cap="none" strike="noStrike">
                <a:solidFill>
                  <a:srgbClr val="4F4F50"/>
                </a:solidFill>
                <a:latin typeface="Calibri"/>
                <a:ea typeface="Calibri"/>
                <a:cs typeface="Calibri"/>
                <a:sym typeface="Calibri"/>
              </a:rPr>
              <a:t>Μια δεξιότητα που μπορεί να καλλιεργηθεί </a:t>
            </a:r>
            <a:endParaRPr b="0" i="0" sz="1400" u="none" cap="none" strike="noStrike">
              <a:solidFill>
                <a:srgbClr val="000000"/>
              </a:solidFill>
              <a:latin typeface="DM Sans"/>
              <a:ea typeface="DM Sans"/>
              <a:cs typeface="DM Sans"/>
              <a:sym typeface="DM Sans"/>
            </a:endParaRPr>
          </a:p>
        </p:txBody>
      </p:sp>
      <p:sp>
        <p:nvSpPr>
          <p:cNvPr id="197" name="Google Shape;197;p5"/>
          <p:cNvSpPr txBox="1"/>
          <p:nvPr/>
        </p:nvSpPr>
        <p:spPr>
          <a:xfrm>
            <a:off x="4594247" y="4288492"/>
            <a:ext cx="2372017" cy="254813"/>
          </a:xfrm>
          <a:prstGeom prst="rect">
            <a:avLst/>
          </a:prstGeom>
          <a:noFill/>
          <a:ln>
            <a:noFill/>
          </a:ln>
        </p:spPr>
        <p:txBody>
          <a:bodyPr anchorCtr="0" anchor="t" bIns="0" lIns="0" spcFirstLastPara="1" rIns="0" wrap="square" tIns="0">
            <a:spAutoFit/>
          </a:bodyPr>
          <a:lstStyle/>
          <a:p>
            <a:pPr indent="0" lvl="0" marL="0" marR="0" rtl="0" algn="l">
              <a:lnSpc>
                <a:spcPct val="92388"/>
              </a:lnSpc>
              <a:spcBef>
                <a:spcPts val="0"/>
              </a:spcBef>
              <a:spcAft>
                <a:spcPts val="0"/>
              </a:spcAft>
              <a:buClr>
                <a:srgbClr val="000000"/>
              </a:buClr>
              <a:buSzPts val="1800"/>
              <a:buFont typeface="Arial"/>
              <a:buNone/>
            </a:pPr>
            <a:r>
              <a:rPr b="1" i="0" lang="en-US" sz="1800" u="none" cap="none" strike="noStrike">
                <a:solidFill>
                  <a:srgbClr val="4F4F50"/>
                </a:solidFill>
                <a:latin typeface="Calibri"/>
                <a:ea typeface="Calibri"/>
                <a:cs typeface="Calibri"/>
                <a:sym typeface="Calibri"/>
              </a:rPr>
              <a:t>Οφέλος στο σχολείο</a:t>
            </a:r>
            <a:endParaRPr b="0" i="0" sz="1600" u="none" cap="none" strike="noStrike">
              <a:solidFill>
                <a:srgbClr val="000000"/>
              </a:solidFill>
              <a:latin typeface="DM Sans"/>
              <a:ea typeface="DM Sans"/>
              <a:cs typeface="DM Sans"/>
              <a:sym typeface="DM Sans"/>
            </a:endParaRPr>
          </a:p>
        </p:txBody>
      </p:sp>
      <p:sp>
        <p:nvSpPr>
          <p:cNvPr id="198" name="Google Shape;198;p5"/>
          <p:cNvSpPr txBox="1"/>
          <p:nvPr/>
        </p:nvSpPr>
        <p:spPr>
          <a:xfrm>
            <a:off x="701269" y="1928788"/>
            <a:ext cx="3228941" cy="17235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4F4F50"/>
                </a:solidFill>
                <a:latin typeface="Calibri"/>
                <a:ea typeface="Calibri"/>
                <a:cs typeface="Calibri"/>
                <a:sym typeface="Calibri"/>
              </a:rPr>
              <a:t>Τα θετικά συναισθήματα (όπως η χαρά, η ευγνωμοσύνη, το ενδιαφέρον...) είναι κάτι περισσότερο από απλά στιγμιαία ευχάριστα συναισθήματα. Αποτελούν το θεμέλιο για την ανάπτυξη πνευματικών, κοινωνικών και ψυχολογικών πόρων.</a:t>
            </a:r>
            <a:endParaRPr b="0" i="0" sz="1600" u="none" cap="none" strike="noStrike">
              <a:solidFill>
                <a:srgbClr val="000000"/>
              </a:solidFill>
              <a:latin typeface="DM Sans"/>
              <a:ea typeface="DM Sans"/>
              <a:cs typeface="DM Sans"/>
              <a:sym typeface="DM Sans"/>
            </a:endParaRPr>
          </a:p>
        </p:txBody>
      </p:sp>
      <p:sp>
        <p:nvSpPr>
          <p:cNvPr id="199" name="Google Shape;199;p5"/>
          <p:cNvSpPr txBox="1"/>
          <p:nvPr/>
        </p:nvSpPr>
        <p:spPr>
          <a:xfrm>
            <a:off x="4403736" y="1904500"/>
            <a:ext cx="3302361" cy="17235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4F4F50"/>
                </a:solidFill>
                <a:latin typeface="Calibri"/>
                <a:ea typeface="Calibri"/>
                <a:cs typeface="Calibri"/>
                <a:sym typeface="Calibri"/>
              </a:rPr>
              <a:t>Όταν βιώνουμε θετικά συναισθήματα, η σκέψη μας διευρύνεται προσωρινά. Αντί να περιορίζουμε την προσοχή μας σε μια απειλή (όπως κάνουν τα αρνητικά συναισθήματα), γινόμαστε πιο δημιουργικοί, ανοιχτοί και ευέλικτοι στοχαστές. </a:t>
            </a:r>
            <a:endParaRPr b="0" i="0" sz="1600" u="none" cap="none" strike="noStrike">
              <a:solidFill>
                <a:srgbClr val="000000"/>
              </a:solidFill>
              <a:latin typeface="Arial"/>
              <a:ea typeface="Arial"/>
              <a:cs typeface="Arial"/>
              <a:sym typeface="Arial"/>
            </a:endParaRPr>
          </a:p>
        </p:txBody>
      </p:sp>
      <p:sp>
        <p:nvSpPr>
          <p:cNvPr id="200" name="Google Shape;200;p5"/>
          <p:cNvSpPr txBox="1"/>
          <p:nvPr/>
        </p:nvSpPr>
        <p:spPr>
          <a:xfrm>
            <a:off x="4594247" y="4734075"/>
            <a:ext cx="2947834" cy="17235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4F4F50"/>
                </a:solidFill>
                <a:latin typeface="Calibri"/>
                <a:ea typeface="Calibri"/>
                <a:cs typeface="Calibri"/>
                <a:sym typeface="Calibri"/>
              </a:rPr>
              <a:t>Η πρακτική της θετικότητας αντισταθμίζει τη φυσική τάση του εγκεφάλου προς την αρνητικότητα, βελτιώνει τη συγκέντρωση των μαθητών και ενισχύει τους κοινούς πόρους της μαθησιακής κοινότητας.</a:t>
            </a:r>
            <a:endParaRPr b="0" i="0" sz="1600" u="none" cap="none" strike="noStrike">
              <a:solidFill>
                <a:srgbClr val="000000"/>
              </a:solidFill>
              <a:latin typeface="DM Sans"/>
              <a:ea typeface="DM Sans"/>
              <a:cs typeface="DM Sans"/>
              <a:sym typeface="DM Sans"/>
            </a:endParaRPr>
          </a:p>
        </p:txBody>
      </p:sp>
      <p:sp>
        <p:nvSpPr>
          <p:cNvPr id="201" name="Google Shape;201;p5"/>
          <p:cNvSpPr txBox="1"/>
          <p:nvPr/>
        </p:nvSpPr>
        <p:spPr>
          <a:xfrm>
            <a:off x="701269" y="4645829"/>
            <a:ext cx="3188156" cy="1723549"/>
          </a:xfrm>
          <a:prstGeom prst="rect">
            <a:avLst/>
          </a:prstGeom>
          <a:solidFill>
            <a:srgbClr val="FCDDD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Calibri"/>
                <a:ea typeface="Calibri"/>
                <a:cs typeface="Calibri"/>
                <a:sym typeface="Calibri"/>
              </a:rPr>
              <a:t>Η θετικότητα δεν είναι απλώς ένα χαρακτηριστικό της προσωπικότητας ή ένα συναίσθημα· είναι μια δεξιότητα που μπορεί να καλλιεργηθεί και να ενισχυθεί ενεργά μέσω εξάσκησης, όπως και κάθε άλλη δεξιότητα που αποκτάται στην τάξη.</a:t>
            </a:r>
            <a:endParaRPr b="0" i="0" sz="1600" u="none" cap="none" strike="noStrike">
              <a:solidFill>
                <a:srgbClr val="000000"/>
              </a:solidFill>
              <a:latin typeface="Arial"/>
              <a:ea typeface="Arial"/>
              <a:cs typeface="Arial"/>
              <a:sym typeface="Arial"/>
            </a:endParaRPr>
          </a:p>
        </p:txBody>
      </p:sp>
      <p:sp>
        <p:nvSpPr>
          <p:cNvPr id="202" name="Google Shape;202;p5"/>
          <p:cNvSpPr txBox="1"/>
          <p:nvPr/>
        </p:nvSpPr>
        <p:spPr>
          <a:xfrm>
            <a:off x="343279" y="41932"/>
            <a:ext cx="10622645" cy="6770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Εκπαίδευση εκπαιδευτικών - Ενότητα 2</a:t>
            </a:r>
            <a:endParaRPr b="0" i="0" sz="3800" u="none" cap="none" strike="noStrike">
              <a:solidFill>
                <a:srgbClr val="FFFFFF"/>
              </a:solidFill>
              <a:latin typeface="Calibri"/>
              <a:ea typeface="Calibri"/>
              <a:cs typeface="Calibri"/>
              <a:sym typeface="Calibri"/>
            </a:endParaRPr>
          </a:p>
        </p:txBody>
      </p:sp>
      <p:sp>
        <p:nvSpPr>
          <p:cNvPr id="203" name="Google Shape;203;p5"/>
          <p:cNvSpPr txBox="1"/>
          <p:nvPr/>
        </p:nvSpPr>
        <p:spPr>
          <a:xfrm>
            <a:off x="10348136" y="6497976"/>
            <a:ext cx="21025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(Fredrickson, 2001)</a:t>
            </a:r>
            <a:endParaRPr b="0" i="0" sz="1600" u="none" cap="none" strike="noStrike">
              <a:solidFill>
                <a:schemeClr val="dk1"/>
              </a:solidFill>
              <a:latin typeface="Calibri"/>
              <a:ea typeface="Calibri"/>
              <a:cs typeface="Calibri"/>
              <a:sym typeface="Calibri"/>
            </a:endParaRPr>
          </a:p>
        </p:txBody>
      </p:sp>
      <p:sp>
        <p:nvSpPr>
          <p:cNvPr id="204" name="Google Shape;204;p5"/>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Το «P» στο PERMA</a:t>
            </a:r>
            <a:endParaRPr b="1" i="0" sz="2400" u="none" cap="none" strike="noStrike">
              <a:solidFill>
                <a:srgbClr val="F05A2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pSp>
        <p:nvGrpSpPr>
          <p:cNvPr id="210" name="Google Shape;210;p6"/>
          <p:cNvGrpSpPr/>
          <p:nvPr/>
        </p:nvGrpSpPr>
        <p:grpSpPr>
          <a:xfrm>
            <a:off x="7685514" y="2366747"/>
            <a:ext cx="4287005" cy="2201302"/>
            <a:chOff x="0" y="-38100"/>
            <a:chExt cx="2065940" cy="1022743"/>
          </a:xfrm>
        </p:grpSpPr>
        <p:sp>
          <p:nvSpPr>
            <p:cNvPr id="211" name="Google Shape;211;p6"/>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12" name="Google Shape;212;p6"/>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213" name="Google Shape;213;p6"/>
          <p:cNvGrpSpPr/>
          <p:nvPr/>
        </p:nvGrpSpPr>
        <p:grpSpPr>
          <a:xfrm>
            <a:off x="685800" y="902862"/>
            <a:ext cx="3989448" cy="1843974"/>
            <a:chOff x="0" y="-38100"/>
            <a:chExt cx="2065940" cy="1022743"/>
          </a:xfrm>
        </p:grpSpPr>
        <p:sp>
          <p:nvSpPr>
            <p:cNvPr id="214" name="Google Shape;214;p6"/>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15" name="Google Shape;215;p6"/>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216" name="Google Shape;216;p6"/>
          <p:cNvGrpSpPr/>
          <p:nvPr/>
        </p:nvGrpSpPr>
        <p:grpSpPr>
          <a:xfrm>
            <a:off x="685800" y="2758422"/>
            <a:ext cx="3989448" cy="1843974"/>
            <a:chOff x="0" y="-38100"/>
            <a:chExt cx="2065940" cy="1022743"/>
          </a:xfrm>
        </p:grpSpPr>
        <p:sp>
          <p:nvSpPr>
            <p:cNvPr id="217" name="Google Shape;217;p6"/>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18" name="Google Shape;218;p6"/>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grpSp>
        <p:nvGrpSpPr>
          <p:cNvPr id="219" name="Google Shape;219;p6"/>
          <p:cNvGrpSpPr/>
          <p:nvPr/>
        </p:nvGrpSpPr>
        <p:grpSpPr>
          <a:xfrm>
            <a:off x="685800" y="4616253"/>
            <a:ext cx="3989448" cy="1843974"/>
            <a:chOff x="0" y="-38100"/>
            <a:chExt cx="2065940" cy="1022743"/>
          </a:xfrm>
        </p:grpSpPr>
        <p:sp>
          <p:nvSpPr>
            <p:cNvPr id="220" name="Google Shape;220;p6"/>
            <p:cNvSpPr/>
            <p:nvPr/>
          </p:nvSpPr>
          <p:spPr>
            <a:xfrm>
              <a:off x="0" y="0"/>
              <a:ext cx="2065940" cy="984643"/>
            </a:xfrm>
            <a:custGeom>
              <a:rect b="b" l="l" r="r" t="t"/>
              <a:pathLst>
                <a:path extrusionOk="0"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21" name="Google Shape;221;p6"/>
            <p:cNvSpPr txBox="1"/>
            <p:nvPr/>
          </p:nvSpPr>
          <p:spPr>
            <a:xfrm>
              <a:off x="0" y="-38100"/>
              <a:ext cx="2065940" cy="1022743"/>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grpSp>
      <p:sp>
        <p:nvSpPr>
          <p:cNvPr id="222" name="Google Shape;222;p6"/>
          <p:cNvSpPr/>
          <p:nvPr/>
        </p:nvSpPr>
        <p:spPr>
          <a:xfrm rot="-7900054">
            <a:off x="4907129" y="1689840"/>
            <a:ext cx="675321" cy="324826"/>
          </a:xfrm>
          <a:custGeom>
            <a:rect b="b" l="l" r="r" t="t"/>
            <a:pathLst>
              <a:path extrusionOk="0" h="454921" w="1012981">
                <a:moveTo>
                  <a:pt x="0" y="0"/>
                </a:moveTo>
                <a:lnTo>
                  <a:pt x="1012982" y="0"/>
                </a:lnTo>
                <a:lnTo>
                  <a:pt x="1012982" y="454921"/>
                </a:lnTo>
                <a:lnTo>
                  <a:pt x="0" y="45492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23" name="Google Shape;223;p6"/>
          <p:cNvSpPr/>
          <p:nvPr/>
        </p:nvSpPr>
        <p:spPr>
          <a:xfrm rot="7866361">
            <a:off x="4836984" y="5392370"/>
            <a:ext cx="675321" cy="324827"/>
          </a:xfrm>
          <a:custGeom>
            <a:rect b="b" l="l" r="r" t="t"/>
            <a:pathLst>
              <a:path extrusionOk="0" h="454921" w="1012981">
                <a:moveTo>
                  <a:pt x="0" y="0"/>
                </a:moveTo>
                <a:lnTo>
                  <a:pt x="1012982" y="0"/>
                </a:lnTo>
                <a:lnTo>
                  <a:pt x="1012982" y="454921"/>
                </a:lnTo>
                <a:lnTo>
                  <a:pt x="0" y="45492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Arial"/>
              <a:buNone/>
            </a:pPr>
            <a:r>
              <a:t/>
            </a:r>
            <a:endParaRPr b="0" i="0" sz="933" u="none" cap="none" strike="noStrike">
              <a:solidFill>
                <a:srgbClr val="000000"/>
              </a:solidFill>
              <a:latin typeface="Arial"/>
              <a:ea typeface="Arial"/>
              <a:cs typeface="Arial"/>
              <a:sym typeface="Arial"/>
            </a:endParaRPr>
          </a:p>
        </p:txBody>
      </p:sp>
      <p:sp>
        <p:nvSpPr>
          <p:cNvPr id="224" name="Google Shape;224;p6"/>
          <p:cNvSpPr txBox="1"/>
          <p:nvPr/>
        </p:nvSpPr>
        <p:spPr>
          <a:xfrm>
            <a:off x="7834292" y="2538904"/>
            <a:ext cx="3989448" cy="200054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Άμεσα οφέλη:</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Αυξάνει την ευτυχία τόσο για αυτόν που εκφράζει την ευγνωμοσύνη όσο και για αυτόν που την δέχεται. Ενισχύει τις θετικές σχέσεις, οι οποίες είναι καθοριστικές για το κλίμα στην τάξη. Λειτουργεί ως άμεση παρέμβαση για την καλλιέργεια της χαράς στην τάξη και στην ζωή του προσωπικού.</a:t>
            </a:r>
            <a:endParaRPr b="0" i="0" sz="1600" u="none" cap="none" strike="noStrike">
              <a:solidFill>
                <a:srgbClr val="000000"/>
              </a:solidFill>
              <a:latin typeface="Arial"/>
              <a:ea typeface="Arial"/>
              <a:cs typeface="Arial"/>
              <a:sym typeface="Arial"/>
            </a:endParaRPr>
          </a:p>
        </p:txBody>
      </p:sp>
      <p:sp>
        <p:nvSpPr>
          <p:cNvPr id="225" name="Google Shape;225;p6"/>
          <p:cNvSpPr txBox="1"/>
          <p:nvPr/>
        </p:nvSpPr>
        <p:spPr>
          <a:xfrm>
            <a:off x="738743" y="1226226"/>
            <a:ext cx="3883561" cy="138499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Τι είναι η Ευγνωμοσύνη;</a:t>
            </a:r>
            <a:r>
              <a:rPr b="0" i="0" lang="en-US" sz="1800" u="none" cap="none" strike="noStrike">
                <a:solidFill>
                  <a:schemeClr val="dk1"/>
                </a:solidFill>
                <a:latin typeface="Calibri"/>
                <a:ea typeface="Calibri"/>
                <a:cs typeface="Calibri"/>
                <a:sym typeface="Calibri"/>
              </a:rPr>
              <a:t> Είναι η εκτίμηση όσων είναι πολύτιμα και σημαντικά για τον εαυτό μας. Είναι ένα γενικό αίσθημα ευγνωμοσύνης και θαυμασμού για τη ζωή.</a:t>
            </a:r>
            <a:endParaRPr b="0" i="0" sz="1400" u="none" cap="none" strike="noStrike">
              <a:solidFill>
                <a:srgbClr val="000000"/>
              </a:solidFill>
              <a:latin typeface="Arial"/>
              <a:ea typeface="Arial"/>
              <a:cs typeface="Arial"/>
              <a:sym typeface="Arial"/>
            </a:endParaRPr>
          </a:p>
        </p:txBody>
      </p:sp>
      <p:sp>
        <p:nvSpPr>
          <p:cNvPr id="226" name="Google Shape;226;p6"/>
          <p:cNvSpPr txBox="1"/>
          <p:nvPr/>
        </p:nvSpPr>
        <p:spPr>
          <a:xfrm>
            <a:off x="752363" y="2919913"/>
            <a:ext cx="3897191" cy="1661993"/>
          </a:xfrm>
          <a:prstGeom prst="rect">
            <a:avLst/>
          </a:prstGeom>
          <a:solidFill>
            <a:srgbClr val="FCDDD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Η δύναμη της αναγνώρισης: </a:t>
            </a:r>
            <a:r>
              <a:rPr b="0" i="0" lang="en-US" sz="1800" u="none" cap="none" strike="noStrike">
                <a:solidFill>
                  <a:schemeClr val="dk1"/>
                </a:solidFill>
                <a:latin typeface="Calibri"/>
                <a:ea typeface="Calibri"/>
                <a:cs typeface="Calibri"/>
                <a:sym typeface="Calibri"/>
              </a:rPr>
              <a:t>Η ευγνωμοσύνη στο θεμέλιο της είναι μια πρακτική που αφορά τις σχέσεις. Μετατοπίζει την προσοχή από αυτά που μας λείπουν σε αυτά που έχουμε και, κυρίως, σε </a:t>
            </a:r>
            <a:r>
              <a:rPr b="1" i="0" lang="en-US" sz="1800" u="none" cap="none" strike="noStrike">
                <a:solidFill>
                  <a:schemeClr val="dk1"/>
                </a:solidFill>
                <a:latin typeface="Calibri"/>
                <a:ea typeface="Calibri"/>
                <a:cs typeface="Calibri"/>
                <a:sym typeface="Calibri"/>
              </a:rPr>
              <a:t>όσους</a:t>
            </a:r>
            <a:r>
              <a:rPr b="0" i="0" lang="en-US" sz="1800" u="none" cap="none" strike="noStrike">
                <a:solidFill>
                  <a:schemeClr val="dk1"/>
                </a:solidFill>
                <a:latin typeface="Calibri"/>
                <a:ea typeface="Calibri"/>
                <a:cs typeface="Calibri"/>
                <a:sym typeface="Calibri"/>
              </a:rPr>
              <a:t> μας βοήθησαν.</a:t>
            </a:r>
            <a:endParaRPr b="0" i="0" sz="1400" u="none" cap="none" strike="noStrike">
              <a:solidFill>
                <a:srgbClr val="000000"/>
              </a:solidFill>
              <a:latin typeface="Arial"/>
              <a:ea typeface="Arial"/>
              <a:cs typeface="Arial"/>
              <a:sym typeface="Arial"/>
            </a:endParaRPr>
          </a:p>
        </p:txBody>
      </p:sp>
      <p:sp>
        <p:nvSpPr>
          <p:cNvPr id="227" name="Google Shape;227;p6"/>
          <p:cNvSpPr txBox="1"/>
          <p:nvPr/>
        </p:nvSpPr>
        <p:spPr>
          <a:xfrm>
            <a:off x="725113" y="4741589"/>
            <a:ext cx="3897191" cy="16619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Σύνδεση με το </a:t>
            </a:r>
            <a:r>
              <a:rPr b="1" i="0" lang="en-US"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3"/>
                  </a:ext>
                </a:extLst>
              </a:rPr>
              <a:t>SWPBS:</a:t>
            </a:r>
            <a:r>
              <a:rPr b="0" i="0" lang="en-US" sz="1800" u="none" cap="none" strike="noStrike">
                <a:solidFill>
                  <a:schemeClr val="dk1"/>
                </a:solidFill>
                <a:latin typeface="Calibri"/>
                <a:ea typeface="Calibri"/>
                <a:cs typeface="Calibri"/>
                <a:sym typeface="Calibri"/>
              </a:rPr>
              <a:t>  Διδάσκουμε στους μαθητές να αναγνωρίζουν και να εκτιμούν την καλοσύνη, τις προσπάθειες και την υποστήριξη που λαμβάνουν από τους συμμαθητές, τους δασκάλους και το προσωπικό.</a:t>
            </a:r>
            <a:endParaRPr b="0" i="0" sz="1400" u="none" cap="none" strike="noStrike">
              <a:solidFill>
                <a:srgbClr val="000000"/>
              </a:solidFill>
              <a:latin typeface="Arial"/>
              <a:ea typeface="Arial"/>
              <a:cs typeface="Arial"/>
              <a:sym typeface="Arial"/>
            </a:endParaRPr>
          </a:p>
        </p:txBody>
      </p:sp>
      <p:sp>
        <p:nvSpPr>
          <p:cNvPr id="228" name="Google Shape;228;p6"/>
          <p:cNvSpPr txBox="1"/>
          <p:nvPr/>
        </p:nvSpPr>
        <p:spPr>
          <a:xfrm>
            <a:off x="4710507" y="3024075"/>
            <a:ext cx="3068545" cy="531812"/>
          </a:xfrm>
          <a:prstGeom prst="rect">
            <a:avLst/>
          </a:prstGeom>
          <a:noFill/>
          <a:ln>
            <a:noFill/>
          </a:ln>
        </p:spPr>
        <p:txBody>
          <a:bodyPr anchorCtr="0" anchor="t" bIns="0" lIns="0" spcFirstLastPara="1" rIns="0" wrap="square" tIns="0">
            <a:spAutoFit/>
          </a:bodyPr>
          <a:lstStyle/>
          <a:p>
            <a:pPr indent="0" lvl="1" marL="0" marR="0" rtl="0" algn="ctr">
              <a:lnSpc>
                <a:spcPct val="95814"/>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Ευγνωμοσύνη</a:t>
            </a:r>
            <a:endParaRPr b="1" i="0" sz="3600" u="none" cap="none" strike="noStrike">
              <a:solidFill>
                <a:schemeClr val="dk1"/>
              </a:solidFill>
              <a:latin typeface="DM Sans"/>
              <a:ea typeface="DM Sans"/>
              <a:cs typeface="DM Sans"/>
              <a:sym typeface="DM Sans"/>
            </a:endParaRPr>
          </a:p>
        </p:txBody>
      </p:sp>
      <p:sp>
        <p:nvSpPr>
          <p:cNvPr id="229" name="Google Shape;229;p6"/>
          <p:cNvSpPr txBox="1"/>
          <p:nvPr/>
        </p:nvSpPr>
        <p:spPr>
          <a:xfrm>
            <a:off x="4908243" y="3854360"/>
            <a:ext cx="2544276" cy="640175"/>
          </a:xfrm>
          <a:prstGeom prst="rect">
            <a:avLst/>
          </a:prstGeom>
          <a:noFill/>
          <a:ln>
            <a:noFill/>
          </a:ln>
        </p:spPr>
        <p:txBody>
          <a:bodyPr anchorCtr="0" anchor="t" bIns="0" lIns="0" spcFirstLastPara="1" rIns="0" wrap="square" tIns="0">
            <a:spAutoFit/>
          </a:bodyPr>
          <a:lstStyle/>
          <a:p>
            <a:pPr indent="0" lvl="0" marL="0" marR="0" rtl="0" algn="ctr">
              <a:lnSpc>
                <a:spcPct val="104400"/>
              </a:lnSpc>
              <a:spcBef>
                <a:spcPts val="0"/>
              </a:spcBef>
              <a:spcAft>
                <a:spcPts val="0"/>
              </a:spcAft>
              <a:buClr>
                <a:srgbClr val="000000"/>
              </a:buClr>
              <a:buSzPts val="2000"/>
              <a:buFont typeface="Arial"/>
              <a:buNone/>
            </a:pPr>
            <a:r>
              <a:rPr b="1" i="0" lang="en-US" sz="2000" u="none" cap="none" strike="noStrike">
                <a:solidFill>
                  <a:srgbClr val="F05A22"/>
                </a:solidFill>
                <a:latin typeface="Calibri"/>
                <a:ea typeface="Calibri"/>
                <a:cs typeface="Calibri"/>
                <a:sym typeface="Calibri"/>
              </a:rPr>
              <a:t>Τα θεμέλια των θετικών σχέσεων</a:t>
            </a:r>
            <a:endParaRPr b="0" i="0" sz="1933" u="none" cap="none" strike="noStrike">
              <a:solidFill>
                <a:srgbClr val="000000"/>
              </a:solidFill>
              <a:latin typeface="DM Sans"/>
              <a:ea typeface="DM Sans"/>
              <a:cs typeface="DM Sans"/>
              <a:sym typeface="DM Sans"/>
            </a:endParaRPr>
          </a:p>
        </p:txBody>
      </p:sp>
      <p:sp>
        <p:nvSpPr>
          <p:cNvPr id="230" name="Google Shape;230;p6"/>
          <p:cNvSpPr txBox="1"/>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Εκπαίδευση εκπαιδευτικών - Ενότητα 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7"/>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Πρακτική στρατηγική 1: Ευγνωμοσύνη</a:t>
            </a:r>
            <a:endParaRPr b="0" i="0" sz="2400" u="none" cap="none" strike="noStrike">
              <a:solidFill>
                <a:srgbClr val="F05A22"/>
              </a:solidFill>
              <a:latin typeface="Calibri"/>
              <a:ea typeface="Calibri"/>
              <a:cs typeface="Calibri"/>
              <a:sym typeface="Calibri"/>
            </a:endParaRPr>
          </a:p>
        </p:txBody>
      </p:sp>
      <p:sp>
        <p:nvSpPr>
          <p:cNvPr id="237" name="Google Shape;237;p7"/>
          <p:cNvSpPr txBox="1"/>
          <p:nvPr>
            <p:ph type="title"/>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2</a:t>
            </a:r>
            <a:endParaRPr/>
          </a:p>
        </p:txBody>
      </p:sp>
      <p:sp>
        <p:nvSpPr>
          <p:cNvPr id="238" name="Google Shape;238;p7"/>
          <p:cNvSpPr txBox="1"/>
          <p:nvPr/>
        </p:nvSpPr>
        <p:spPr>
          <a:xfrm>
            <a:off x="182494" y="1334695"/>
            <a:ext cx="11827012" cy="466277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Ευγνωμοσύνη στην τάξη (Εστίαση: Σεβασμός προς τους άλλους με βάση το SWPBS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Δραστηριότητα 1: «3 καλά πράγματα» ελέγχου </a:t>
            </a:r>
            <a:r>
              <a:rPr b="0" i="0" lang="en-US" sz="1800" u="none" cap="none" strike="noStrike">
                <a:solidFill>
                  <a:schemeClr val="accent1"/>
                </a:solidFill>
                <a:latin typeface="Calibri"/>
                <a:ea typeface="Calibri"/>
                <a:cs typeface="Calibri"/>
                <a:sym typeface="Calibri"/>
              </a:rPr>
              <a:t>(10 λεπτά) </a:t>
            </a:r>
            <a:endParaRPr b="0" i="0" sz="1800" u="none" cap="none" strike="noStrike">
              <a:solidFill>
                <a:schemeClr val="accent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Στο τέλος της ημέρας, οι μαθητές μοιράζονται/γράφουν τρία θετικά πράγματα που συνέβησαν (π.χ. επιτυχία, καλοσύνη που έλαβαν, διασκεδαστική στιγμή).</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239" name="Google Shape;239;p7"/>
          <p:cNvGraphicFramePr/>
          <p:nvPr/>
        </p:nvGraphicFramePr>
        <p:xfrm>
          <a:off x="328717" y="3312477"/>
          <a:ext cx="3000000" cy="3000000"/>
        </p:xfrm>
        <a:graphic>
          <a:graphicData uri="http://schemas.openxmlformats.org/drawingml/2006/table">
            <a:tbl>
              <a:tblPr bandRow="1" firstRow="1">
                <a:noFill/>
                <a:tableStyleId>{EE73C541-0F64-4670-A0D7-20EE8A14EF66}</a:tableStyleId>
              </a:tblPr>
              <a:tblGrid>
                <a:gridCol w="1405650"/>
                <a:gridCol w="2226775"/>
                <a:gridCol w="8048350"/>
              </a:tblGrid>
              <a:tr h="178500">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chemeClr val="dk1"/>
                          </a:solidFill>
                          <a:latin typeface="Calibri"/>
                          <a:ea typeface="Calibri"/>
                          <a:cs typeface="Calibri"/>
                          <a:sym typeface="Calibri"/>
                        </a:rPr>
                        <a:t>Καλό πράγμα</a:t>
                      </a:r>
                      <a:endParaRPr sz="18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chemeClr val="dk1"/>
                          </a:solidFill>
                          <a:latin typeface="Calibri"/>
                          <a:ea typeface="Calibri"/>
                          <a:cs typeface="Calibri"/>
                          <a:sym typeface="Calibri"/>
                        </a:rPr>
                        <a:t>Περιγραφή: Τι συνέβη;</a:t>
                      </a:r>
                      <a:endParaRPr sz="18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chemeClr val="dk1"/>
                          </a:solidFill>
                          <a:latin typeface="Calibri"/>
                          <a:ea typeface="Calibri"/>
                          <a:cs typeface="Calibri"/>
                          <a:sym typeface="Calibri"/>
                        </a:rPr>
                        <a:t>Αναστοχασμός: Γιατί πιστεύω ότι συνέβη αυτό το καλό πράγμα; (Ήταν η δική μου προσπάθεια; Η καλοσύνη κάποιου; Καλή τύχη;)</a:t>
                      </a:r>
                      <a:endParaRPr sz="1800" u="none" cap="none" strike="noStrike">
                        <a:solidFill>
                          <a:schemeClr val="dk1"/>
                        </a:solidFill>
                        <a:latin typeface="Calibri"/>
                        <a:ea typeface="Calibri"/>
                        <a:cs typeface="Calibri"/>
                        <a:sym typeface="Calibri"/>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1</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2</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3</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3"/>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Πρακτική στρατηγική 1: Ευγνωμοσύνη</a:t>
            </a:r>
            <a:endParaRPr b="0" i="0" sz="1400" u="none" cap="none" strike="noStrike">
              <a:solidFill>
                <a:srgbClr val="000000"/>
              </a:solidFill>
              <a:latin typeface="Arial"/>
              <a:ea typeface="Arial"/>
              <a:cs typeface="Arial"/>
              <a:sym typeface="Arial"/>
            </a:endParaRPr>
          </a:p>
        </p:txBody>
      </p:sp>
      <p:sp>
        <p:nvSpPr>
          <p:cNvPr id="246" name="Google Shape;246;p13"/>
          <p:cNvSpPr txBox="1"/>
          <p:nvPr>
            <p:ph type="title"/>
          </p:nvPr>
        </p:nvSpPr>
        <p:spPr>
          <a:xfrm>
            <a:off x="97970" y="21470"/>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2</a:t>
            </a:r>
            <a:endParaRPr/>
          </a:p>
        </p:txBody>
      </p:sp>
      <p:sp>
        <p:nvSpPr>
          <p:cNvPr id="247" name="Google Shape;247;p13"/>
          <p:cNvSpPr txBox="1"/>
          <p:nvPr/>
        </p:nvSpPr>
        <p:spPr>
          <a:xfrm>
            <a:off x="182495" y="1405472"/>
            <a:ext cx="8557965" cy="23544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Δραστηριότητα 2: Τοίχος ευγνωμοσύνης ή βάζο ευγνωμοσύνης (15 λεπτά)</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Ένας ορατός, συλλογικός χώρος όπου οι μαθητές (και οι εκπαιδευτικοί!) μπορούν να αναρτούν ευχαριστήριες σημειώσεις για τους συμμαθητές, το προσωπικό ή τις ευκαιρίες μάθησης.</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Σκοπός:  </a:t>
            </a:r>
            <a:r>
              <a:rPr b="0" i="0" lang="en-US" sz="1600" u="none" cap="none" strike="noStrike">
                <a:solidFill>
                  <a:schemeClr val="dk1"/>
                </a:solidFill>
                <a:latin typeface="Calibri"/>
                <a:ea typeface="Calibri"/>
                <a:cs typeface="Calibri"/>
                <a:sym typeface="Calibri"/>
              </a:rPr>
              <a:t>Να δημιουργηθεί ένας ορατός, συλλογικός χώρος που θα προάγει μια κουλτούρα αναγνώρισης, ευγνωμοσύνης και θετικών σχέσεων μεταξύ μαθητών και προσωπικού, ενισχύοντας το στοιχείο «Σεβασμός προς τους άλλους» του SWPBS.</a:t>
            </a:r>
            <a:endParaRPr b="0" i="0" sz="1400" u="none" cap="none" strike="noStrike">
              <a:solidFill>
                <a:srgbClr val="000000"/>
              </a:solidFill>
              <a:latin typeface="Arial"/>
              <a:ea typeface="Arial"/>
              <a:cs typeface="Arial"/>
              <a:sym typeface="Arial"/>
            </a:endParaRPr>
          </a:p>
        </p:txBody>
      </p:sp>
      <p:graphicFrame>
        <p:nvGraphicFramePr>
          <p:cNvPr id="248" name="Google Shape;248;p13"/>
          <p:cNvGraphicFramePr/>
          <p:nvPr/>
        </p:nvGraphicFramePr>
        <p:xfrm>
          <a:off x="97968" y="4288865"/>
          <a:ext cx="3000000" cy="3000000"/>
        </p:xfrm>
        <a:graphic>
          <a:graphicData uri="http://schemas.openxmlformats.org/drawingml/2006/table">
            <a:tbl>
              <a:tblPr bandRow="1" firstRow="1">
                <a:noFill/>
                <a:tableStyleId>{E796AC0F-B8D6-4A10-9751-5ECD78631185}</a:tableStyleId>
              </a:tblPr>
              <a:tblGrid>
                <a:gridCol w="2402350"/>
                <a:gridCol w="3371850"/>
                <a:gridCol w="2971800"/>
                <a:gridCol w="325007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Επιλογή</a:t>
                      </a:r>
                      <a:endParaRPr b="1" sz="18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Μέθοδος</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Υλικά</a:t>
                      </a:r>
                      <a:endParaRPr b="1" sz="18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Σημαντική συμβουλή</a:t>
                      </a:r>
                      <a:endParaRPr b="1" sz="1800" u="none" cap="none" strike="noStrike">
                        <a:solidFill>
                          <a:schemeClr val="lt1"/>
                        </a:solidFill>
                        <a:latin typeface="Calibri"/>
                        <a:ea typeface="Calibri"/>
                        <a:cs typeface="Calibri"/>
                        <a:sym typeface="Calibri"/>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Τοίχος Ευγνωμοσύνης </a:t>
                      </a:r>
                      <a:r>
                        <a:rPr b="0" i="0" lang="en-US" sz="1800" u="none" cap="none" strike="noStrike">
                          <a:solidFill>
                            <a:schemeClr val="dk1"/>
                          </a:solidFill>
                          <a:latin typeface="Calibri"/>
                          <a:ea typeface="Calibri"/>
                          <a:cs typeface="Calibri"/>
                          <a:sym typeface="Calibri"/>
                        </a:rPr>
                        <a:t>(Πλέον ορατός)</a:t>
                      </a:r>
                      <a:endParaRPr b="1" sz="18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Αφιερώστε ένα τμήμα του πίνακα ανακοινώσεων της τάξης ή του διαδρόμου.</a:t>
                      </a:r>
                      <a:endParaRPr b="1" sz="18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Πολύχρωμες λωρίδες χαρτιού ή αυτοκόλλητα σημειώματα, μαρκαδόροι, περίγραμμα/τίτλος (π.χ. «Ο χώρος της ευγνωμοσύνης μας»).</a:t>
                      </a:r>
                      <a:endParaRPr b="1" sz="14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Διαβάστε 2-3 σημειώσεις δυνατά κατά τη διάρκεια της πρωινής συνάντησης για να τονίσετε την καλοσύνη.</a:t>
                      </a:r>
                      <a:endParaRPr b="1" sz="1400" u="none" cap="none" strike="noStrike">
                        <a:solidFill>
                          <a:schemeClr val="lt1"/>
                        </a:solidFill>
                        <a:latin typeface="Calibri"/>
                        <a:ea typeface="Calibri"/>
                        <a:cs typeface="Calibri"/>
                        <a:sym typeface="Calibri"/>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Βάζο /Κουτί Ευγνωμοσύνης </a:t>
                      </a:r>
                      <a:r>
                        <a:rPr b="0" i="0" lang="en-US" sz="1800" u="none" cap="none" strike="noStrike">
                          <a:solidFill>
                            <a:schemeClr val="dk1"/>
                          </a:solidFill>
                          <a:latin typeface="Calibri"/>
                          <a:ea typeface="Calibri"/>
                          <a:cs typeface="Calibri"/>
                          <a:sym typeface="Calibri"/>
                        </a:rPr>
                        <a:t>(Πλέον ιδιωτικό)</a:t>
                      </a:r>
                      <a:endParaRPr b="1" sz="18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Χρησιμοποιήστε ένα διακοσμημένο βάζο ή κουτί παπουτσιών τοποθετημένο σε ένα προσβάσιμο σημείο.</a:t>
                      </a:r>
                      <a:endParaRPr b="1" sz="14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Μικρές κάρτες ευρετηρίου, βάζο/κουτί, στυλό.</a:t>
                      </a:r>
                      <a:endParaRPr b="1" sz="18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Ανοίξτε και διαβάστε τις σημειώσεις ως τάξη μία φορά την εβδομάδα (π.χ. κάθε Παρασκευή).</a:t>
                      </a:r>
                      <a:endParaRPr b="1" sz="1400" u="none" cap="none" strike="noStrike">
                        <a:solidFill>
                          <a:schemeClr val="lt1"/>
                        </a:solidFill>
                        <a:latin typeface="Calibri"/>
                        <a:ea typeface="Calibri"/>
                        <a:cs typeface="Calibri"/>
                        <a:sym typeface="Calibri"/>
                      </a:endParaRPr>
                    </a:p>
                  </a:txBody>
                  <a:tcPr marT="45725" marB="45725" marR="91450" marL="91450"/>
                </a:tc>
              </a:tr>
            </a:tbl>
          </a:graphicData>
        </a:graphic>
      </p:graphicFrame>
      <p:sp>
        <p:nvSpPr>
          <p:cNvPr id="249" name="Google Shape;249;p13"/>
          <p:cNvSpPr txBox="1"/>
          <p:nvPr/>
        </p:nvSpPr>
        <p:spPr>
          <a:xfrm>
            <a:off x="97968" y="3823994"/>
            <a:ext cx="6150768" cy="50779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Πίνακας. Επιλογές εφαρμογής (τάξη)</a:t>
            </a:r>
            <a:endParaRPr b="1" i="1" sz="1800" u="none" cap="none" strike="noStrike">
              <a:solidFill>
                <a:schemeClr val="dk1"/>
              </a:solidFill>
              <a:latin typeface="Calibri"/>
              <a:ea typeface="Calibri"/>
              <a:cs typeface="Calibri"/>
              <a:sym typeface="Calibri"/>
            </a:endParaRPr>
          </a:p>
        </p:txBody>
      </p:sp>
      <p:pic>
        <p:nvPicPr>
          <p:cNvPr descr="Εικόνα που περιέχει ρουχισμός, εσωτερικός χώρος, άτομο, Μάθηση&#10;&#10;Το περιεχόμενο που δημιουργείται από AI ενδέχεται να είναι εσφαλμένο." id="250" name="Google Shape;250;p13"/>
          <p:cNvPicPr preferRelativeResize="0"/>
          <p:nvPr/>
        </p:nvPicPr>
        <p:blipFill rotWithShape="1">
          <a:blip r:embed="rId3">
            <a:alphaModFix/>
          </a:blip>
          <a:srcRect b="0" l="0" r="0" t="0"/>
          <a:stretch/>
        </p:blipFill>
        <p:spPr>
          <a:xfrm>
            <a:off x="8773425" y="854672"/>
            <a:ext cx="3236080" cy="32360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