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embeddedFontLs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Q2cQTs7iKiPCPlNVqCit1FzZa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FEB3E-0569-4BBF-97EC-AC4EF20A7599}">
  <a:tblStyle styleId="{85FFEB3E-0569-4BBF-97EC-AC4EF20A7599}" styleName="Table_0">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wholeTbl>
    <a:band1H>
      <a:tcTxStyle/>
      <a:tcStyle>
        <a:tcBdr/>
        <a:fill>
          <a:solidFill>
            <a:srgbClr val="5B4782"/>
          </a:solidFill>
        </a:fill>
      </a:tcStyle>
    </a:band1H>
    <a:band2H>
      <a:tcTxStyle/>
      <a:tcStyle>
        <a:tcBdr/>
      </a:tcStyle>
    </a:band2H>
    <a:band1V>
      <a:tcTxStyle/>
      <a:tcStyle>
        <a:tcBdr/>
        <a:fill>
          <a:solidFill>
            <a:srgbClr val="5B4782"/>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5B4782"/>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5B4782"/>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4B3B6C"/>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 styleId="{6A42B846-1ECA-4D83-A885-77CC1BBA6F0C}" styleName="Table_1">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wholeTbl>
    <a:band1H>
      <a:tcTxStyle/>
      <a:tcStyle>
        <a:tcBdr/>
        <a:fill>
          <a:solidFill>
            <a:srgbClr val="C65A41"/>
          </a:solidFill>
        </a:fill>
      </a:tcStyle>
    </a:band1H>
    <a:band2H>
      <a:tcTxStyle/>
      <a:tcStyle>
        <a:tcBdr/>
      </a:tcStyle>
    </a:band2H>
    <a:band1V>
      <a:tcTxStyle/>
      <a:tcStyle>
        <a:tcBdr/>
        <a:fill>
          <a:solidFill>
            <a:srgbClr val="C65A41"/>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C65A41"/>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C65A41"/>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A44B36"/>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90"/>
  </p:normalViewPr>
  <p:slideViewPr>
    <p:cSldViewPr snapToGrid="0">
      <p:cViewPr varScale="1">
        <p:scale>
          <a:sx n="151" d="100"/>
          <a:sy n="151"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d86c856e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37d86c856e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572f9794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67" name="Google Shape;167;g3a572f97943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a572f97943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a572f9794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75" name="Google Shape;175;g3a572f9794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a572f9794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a572f9794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86" name="Google Shape;186;g3a572f9794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a572f97943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aed08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aed08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d86c856e5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7d86c856e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e4f69af7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7e4f69af7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e4f69af7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7e4f69af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d86c856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37d86c856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a572f9794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95" name="Google Shape;95;g3a572f9794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a572f97943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572f9794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103" name="Google Shape;103;g3a572f9794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3a572f9794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7d86c856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7d86c856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casel.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doi.org/10.1111/cdev.12864" TargetMode="External"/><Relationship Id="rId5" Type="http://schemas.openxmlformats.org/officeDocument/2006/relationships/hyperlink" Target="https://doi.org/10.1080/17439760.2018.1437466" TargetMode="External"/><Relationship Id="rId4" Type="http://schemas.openxmlformats.org/officeDocument/2006/relationships/hyperlink" Target="https://doi.org/10.1111/j.1467-8624.2010.01564.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rivingschools.e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el-GR" sz="2400" dirty="0"/>
              <a:t>Ευημερεύοντα σχολεία</a:t>
            </a:r>
            <a:r>
              <a:rPr lang="el-GR" sz="2200" dirty="0"/>
              <a:t>- Μια συστημική, ολιστική προσέγγιση της ψυχικής υγείας και ευημερίας στα σχολεία</a:t>
            </a:r>
            <a:endParaRPr sz="2200" dirty="0"/>
          </a:p>
        </p:txBody>
      </p:sp>
      <p:sp>
        <p:nvSpPr>
          <p:cNvPr id="68" name="Google Shape;68;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40011"/>
              </a:lnSpc>
              <a:spcBef>
                <a:spcPts val="0"/>
              </a:spcBef>
              <a:spcAft>
                <a:spcPts val="0"/>
              </a:spcAft>
              <a:buClr>
                <a:srgbClr val="000000"/>
              </a:buClr>
              <a:buSzPct val="100000"/>
              <a:buFont typeface="Arial"/>
              <a:buNone/>
            </a:pPr>
            <a:r>
              <a:rPr lang="el-GR" sz="3599" b="0" i="0" dirty="0">
                <a:solidFill>
                  <a:srgbClr val="545454"/>
                </a:solidFill>
              </a:rPr>
              <a:t>Διάρκεια μαθήματος: 36 μήνες (Μάρτιος 2025 - Φεβρουάριος 2028)</a:t>
            </a:r>
          </a:p>
          <a:p>
            <a:pPr marL="0" lvl="0" indent="0" algn="l" rtl="0">
              <a:lnSpc>
                <a:spcPct val="140011"/>
              </a:lnSpc>
              <a:spcBef>
                <a:spcPts val="0"/>
              </a:spcBef>
              <a:spcAft>
                <a:spcPts val="0"/>
              </a:spcAft>
              <a:buClr>
                <a:srgbClr val="000000"/>
              </a:buClr>
              <a:buSzPct val="100000"/>
              <a:buFont typeface="Arial"/>
              <a:buNone/>
            </a:pPr>
            <a:r>
              <a:rPr lang="el-GR" sz="3599" b="0" i="0" dirty="0">
                <a:solidFill>
                  <a:srgbClr val="545454"/>
                </a:solidFill>
              </a:rPr>
              <a:t>Αριθμός μαθήματος: 101196057</a:t>
            </a:r>
          </a:p>
          <a:p>
            <a:pPr marL="0" lvl="0" indent="0" algn="l" rtl="0">
              <a:lnSpc>
                <a:spcPct val="140011"/>
              </a:lnSpc>
              <a:spcBef>
                <a:spcPts val="0"/>
              </a:spcBef>
              <a:spcAft>
                <a:spcPts val="0"/>
              </a:spcAft>
              <a:buClr>
                <a:srgbClr val="000000"/>
              </a:buClr>
              <a:buSzPct val="100000"/>
              <a:buFont typeface="Arial"/>
              <a:buNone/>
            </a:pPr>
            <a:r>
              <a:rPr lang="el-GR" sz="3599" b="0" i="0" dirty="0">
                <a:solidFill>
                  <a:srgbClr val="545454"/>
                </a:solidFill>
              </a:rPr>
              <a:t>Πρόσκληση: ERASMUS-EDU-2024-POL-EXP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38" name="Google Shape;138;p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a:solidFill>
                  <a:schemeClr val="accent1"/>
                </a:solidFill>
              </a:rPr>
              <a:t>PERMA </a:t>
            </a:r>
            <a:r>
              <a:rPr lang="el-GR" dirty="0">
                <a:solidFill>
                  <a:schemeClr val="accent1"/>
                </a:solidFill>
              </a:rPr>
              <a:t>Στοιχείο </a:t>
            </a:r>
            <a:r>
              <a:rPr lang="en-US" dirty="0">
                <a:solidFill>
                  <a:schemeClr val="accent1"/>
                </a:solidFill>
              </a:rPr>
              <a:t>3: </a:t>
            </a:r>
            <a:r>
              <a:rPr lang="el-GR" dirty="0">
                <a:solidFill>
                  <a:schemeClr val="accent1"/>
                </a:solidFill>
              </a:rPr>
              <a:t>Σχέσεις (</a:t>
            </a:r>
            <a:r>
              <a:rPr lang="en-US" dirty="0">
                <a:solidFill>
                  <a:schemeClr val="accent1"/>
                </a:solidFill>
              </a:rPr>
              <a:t>Relationships</a:t>
            </a:r>
            <a:r>
              <a:rPr lang="el-GR" dirty="0">
                <a:solidFill>
                  <a:schemeClr val="accent1"/>
                </a:solidFill>
              </a:rPr>
              <a:t>)</a:t>
            </a:r>
          </a:p>
        </p:txBody>
      </p:sp>
      <p:sp>
        <p:nvSpPr>
          <p:cNvPr id="139" name="Google Shape;139;p6"/>
          <p:cNvSpPr txBox="1">
            <a:spLocks noGrp="1"/>
          </p:cNvSpPr>
          <p:nvPr>
            <p:ph type="body" idx="2"/>
          </p:nvPr>
        </p:nvSpPr>
        <p:spPr>
          <a:xfrm>
            <a:off x="0" y="1295978"/>
            <a:ext cx="7184572" cy="5289300"/>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1800"/>
              <a:buFont typeface="Arial"/>
              <a:buChar char="•"/>
            </a:pPr>
            <a:r>
              <a:rPr lang="el-GR" sz="1600" b="1" dirty="0"/>
              <a:t>Τι σημαίνει αυτό στην εκπαίδευση</a:t>
            </a:r>
          </a:p>
          <a:p>
            <a:pPr marL="228600" lvl="0" indent="0"/>
            <a:r>
              <a:rPr lang="el-GR" sz="1600" dirty="0"/>
              <a:t>Οι μαθητές /</a:t>
            </a:r>
            <a:r>
              <a:rPr lang="el-GR" sz="1600" dirty="0" err="1"/>
              <a:t>τριες</a:t>
            </a:r>
            <a:r>
              <a:rPr lang="el-GR" sz="1600" dirty="0"/>
              <a:t> αισθάνονται ότι τους εκτιμούν στην τάξη. Εμπιστεύονται τον/την εκπαιδευτικό και τους συμμαθητές τους. Αισθάνονται ότι ανήκουν στην ομάδα.</a:t>
            </a:r>
          </a:p>
          <a:p>
            <a:pPr marL="571500" lvl="0" indent="-342900" algn="l" rtl="0">
              <a:lnSpc>
                <a:spcPct val="90000"/>
              </a:lnSpc>
              <a:spcBef>
                <a:spcPts val="1000"/>
              </a:spcBef>
              <a:spcAft>
                <a:spcPts val="0"/>
              </a:spcAft>
              <a:buSzPts val="1800"/>
              <a:buFont typeface="Arial"/>
              <a:buChar char="•"/>
            </a:pPr>
            <a:r>
              <a:rPr lang="el-GR" sz="1600" b="1" dirty="0"/>
              <a:t>Γιατί είναι σημαντικό</a:t>
            </a:r>
          </a:p>
          <a:p>
            <a:pPr marL="228600" lvl="0" indent="0"/>
            <a:r>
              <a:rPr lang="el-GR" sz="1600" dirty="0"/>
              <a:t>Όταν οι μαθητές /</a:t>
            </a:r>
            <a:r>
              <a:rPr lang="el-GR" sz="1600" dirty="0" err="1"/>
              <a:t>τριες</a:t>
            </a:r>
            <a:r>
              <a:rPr lang="el-GR" sz="1600" dirty="0"/>
              <a:t> αισθάνονται ότι τους δίνουν σημασία, συμμετέχουν περισσότερο. Οι υγιείς σχέσεις μειώνουν τις συγκρούσεις και τον εκφοβισμό. Το αίσθημα του «</a:t>
            </a:r>
            <a:r>
              <a:rPr lang="el-GR" sz="1600" dirty="0" err="1"/>
              <a:t>ανήκειν</a:t>
            </a:r>
            <a:r>
              <a:rPr lang="el-GR" sz="1600" dirty="0"/>
              <a:t>» βελτιώνει τα ακαδημαϊκά αποτελέσματα.</a:t>
            </a:r>
          </a:p>
          <a:p>
            <a:pPr marL="571500" lvl="0" indent="-342900" algn="l" rtl="0">
              <a:lnSpc>
                <a:spcPct val="90000"/>
              </a:lnSpc>
              <a:spcBef>
                <a:spcPts val="1000"/>
              </a:spcBef>
              <a:spcAft>
                <a:spcPts val="0"/>
              </a:spcAft>
              <a:buSzPts val="1800"/>
              <a:buFont typeface="Arial"/>
              <a:buChar char="•"/>
            </a:pPr>
            <a:r>
              <a:rPr lang="el-GR" sz="1600" b="1" dirty="0"/>
              <a:t>Γρήγορο σχολικό παράδειγμα</a:t>
            </a:r>
          </a:p>
          <a:p>
            <a:pPr marL="228600" lvl="0" indent="0" algn="l" rtl="0">
              <a:lnSpc>
                <a:spcPct val="90000"/>
              </a:lnSpc>
              <a:spcBef>
                <a:spcPts val="1000"/>
              </a:spcBef>
              <a:spcAft>
                <a:spcPts val="0"/>
              </a:spcAft>
              <a:buSzPts val="1800"/>
            </a:pPr>
            <a:r>
              <a:rPr lang="el-GR" sz="1600" dirty="0"/>
              <a:t>Συνεργάτης/</a:t>
            </a:r>
            <a:r>
              <a:rPr lang="el-GR" sz="1600" dirty="0" err="1"/>
              <a:t>τιδα</a:t>
            </a:r>
            <a:r>
              <a:rPr lang="el-GR" sz="1600" dirty="0"/>
              <a:t> της εβδομάδας. </a:t>
            </a:r>
          </a:p>
          <a:p>
            <a:pPr marL="228600" lvl="0" indent="0"/>
            <a:r>
              <a:rPr lang="el-GR" sz="1600" dirty="0"/>
              <a:t>Οι μαθητές /</a:t>
            </a:r>
            <a:r>
              <a:rPr lang="el-GR" sz="1600" dirty="0" err="1"/>
              <a:t>τριες</a:t>
            </a:r>
            <a:r>
              <a:rPr lang="el-GR" sz="1600" dirty="0"/>
              <a:t> εναλλάσσονται με τους συνεργάτες/</a:t>
            </a:r>
            <a:r>
              <a:rPr lang="el-GR" sz="1600" dirty="0" err="1"/>
              <a:t>τιδες</a:t>
            </a:r>
            <a:r>
              <a:rPr lang="el-GR" sz="1600" dirty="0"/>
              <a:t> τους. Αυτό βελτιώνει τη συνεργασία και τις θετικές σχέσεις μεταξύ των συμμαθητών/τριών.</a:t>
            </a:r>
          </a:p>
          <a:p>
            <a:pPr marL="571500" lvl="0" indent="-342900">
              <a:buFont typeface="Arial"/>
              <a:buChar char="•"/>
            </a:pPr>
            <a:r>
              <a:rPr lang="el-GR" sz="1600" b="1" dirty="0"/>
              <a:t>Πώς να το παρουσιάσετε στους μαθητές /</a:t>
            </a:r>
            <a:r>
              <a:rPr lang="el-GR" sz="1600" b="1" dirty="0" err="1"/>
              <a:t>τριες</a:t>
            </a:r>
            <a:r>
              <a:rPr lang="el-GR" sz="1600" b="1" dirty="0"/>
              <a:t> </a:t>
            </a:r>
          </a:p>
          <a:p>
            <a:pPr marL="228600" lvl="0" indent="0" algn="l" rtl="0">
              <a:lnSpc>
                <a:spcPct val="90000"/>
              </a:lnSpc>
              <a:spcBef>
                <a:spcPts val="1000"/>
              </a:spcBef>
              <a:spcAft>
                <a:spcPts val="0"/>
              </a:spcAft>
              <a:buSzPts val="1800"/>
            </a:pPr>
            <a:r>
              <a:rPr lang="el-GR" sz="1600" dirty="0"/>
              <a:t>Μπορείτε να πείτε: «Θα συνεργαστούμε με διαφορετικούς συμμαθητές/</a:t>
            </a:r>
            <a:r>
              <a:rPr lang="el-GR" sz="1600" dirty="0" err="1"/>
              <a:t>τριες</a:t>
            </a:r>
            <a:r>
              <a:rPr lang="el-GR" sz="1600" dirty="0"/>
              <a:t>, ώστε να μαθαίνουμε μαζί και να υποστηρίζουμε ο ένας/η μια τον άλλον/η».</a:t>
            </a:r>
          </a:p>
          <a:p>
            <a:pPr marL="571500" lvl="0" indent="-342900">
              <a:buFont typeface="Arial"/>
              <a:buChar char="•"/>
            </a:pPr>
            <a:r>
              <a:rPr lang="el-GR" sz="1600" b="1" dirty="0"/>
              <a:t>Πώς ταιριάζει το </a:t>
            </a:r>
            <a:r>
              <a:rPr lang="el-GR" sz="1600" b="1" dirty="0" err="1"/>
              <a:t>Perma</a:t>
            </a:r>
            <a:r>
              <a:rPr lang="el-GR" sz="1600" b="1" dirty="0"/>
              <a:t> στο πρόγραμμα των Ευημερευόντων σχολείων</a:t>
            </a:r>
          </a:p>
          <a:p>
            <a:pPr marL="228600" lvl="0" indent="0"/>
            <a:r>
              <a:rPr lang="el-GR" sz="1600" dirty="0"/>
              <a:t>Οι </a:t>
            </a:r>
            <a:r>
              <a:rPr lang="el-GR" sz="1600" dirty="0" err="1"/>
              <a:t>ρουτίνες</a:t>
            </a:r>
            <a:r>
              <a:rPr lang="el-GR" sz="1600" dirty="0"/>
              <a:t> στις σχέσεις δημιουργούν ένα ασφαλέστερο σχολικό περιβάλλον. Αυτές οι ενέργειες υποστηρίζουν την Ολιστική Σχολική Προσέγγιση.</a:t>
            </a:r>
            <a:endParaRPr sz="1600" dirty="0"/>
          </a:p>
        </p:txBody>
      </p:sp>
      <p:pic>
        <p:nvPicPr>
          <p:cNvPr id="140" name="Google Shape;140;p6"/>
          <p:cNvPicPr preferRelativeResize="0"/>
          <p:nvPr/>
        </p:nvPicPr>
        <p:blipFill rotWithShape="1">
          <a:blip r:embed="rId3">
            <a:alphaModFix/>
          </a:blip>
          <a:srcRect/>
          <a:stretch/>
        </p:blipFill>
        <p:spPr>
          <a:xfrm>
            <a:off x="7776013" y="1141296"/>
            <a:ext cx="3675017" cy="528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46" name="Google Shape;146;p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a:solidFill>
                  <a:schemeClr val="accent4"/>
                </a:solidFill>
              </a:rPr>
              <a:t>PERMA</a:t>
            </a:r>
            <a:r>
              <a:rPr lang="en-US" dirty="0">
                <a:solidFill>
                  <a:schemeClr val="accent1"/>
                </a:solidFill>
              </a:rPr>
              <a:t> </a:t>
            </a:r>
            <a:r>
              <a:rPr lang="el-GR" dirty="0">
                <a:solidFill>
                  <a:schemeClr val="accent4"/>
                </a:solidFill>
              </a:rPr>
              <a:t>Στοιχείο </a:t>
            </a:r>
            <a:r>
              <a:rPr lang="en-US" dirty="0">
                <a:solidFill>
                  <a:schemeClr val="accent4"/>
                </a:solidFill>
              </a:rPr>
              <a:t>4: </a:t>
            </a:r>
            <a:r>
              <a:rPr lang="el-GR" dirty="0">
                <a:solidFill>
                  <a:schemeClr val="accent4"/>
                </a:solidFill>
              </a:rPr>
              <a:t>Νόημα (</a:t>
            </a:r>
            <a:r>
              <a:rPr lang="en-US" dirty="0">
                <a:solidFill>
                  <a:schemeClr val="accent4"/>
                </a:solidFill>
              </a:rPr>
              <a:t>Meaning</a:t>
            </a:r>
            <a:r>
              <a:rPr lang="el-GR" dirty="0">
                <a:solidFill>
                  <a:schemeClr val="accent4"/>
                </a:solidFill>
              </a:rPr>
              <a:t>)</a:t>
            </a:r>
          </a:p>
        </p:txBody>
      </p:sp>
      <p:sp>
        <p:nvSpPr>
          <p:cNvPr id="147" name="Google Shape;147;p9"/>
          <p:cNvSpPr txBox="1">
            <a:spLocks noGrp="1"/>
          </p:cNvSpPr>
          <p:nvPr>
            <p:ph type="body" idx="2"/>
          </p:nvPr>
        </p:nvSpPr>
        <p:spPr>
          <a:xfrm>
            <a:off x="0" y="1295978"/>
            <a:ext cx="7184572" cy="5480380"/>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1800"/>
              <a:buFont typeface="Arial"/>
              <a:buChar char="•"/>
            </a:pPr>
            <a:r>
              <a:rPr lang="el-GR" b="1" dirty="0"/>
              <a:t>Τι σημαίνει αυτό στην εκπαίδευση</a:t>
            </a:r>
          </a:p>
          <a:p>
            <a:pPr marL="228600" lvl="0" indent="0"/>
            <a:r>
              <a:rPr lang="el-GR" dirty="0"/>
              <a:t>Οι μαθητές/</a:t>
            </a:r>
            <a:r>
              <a:rPr lang="el-GR" dirty="0" err="1"/>
              <a:t>τριες</a:t>
            </a:r>
            <a:r>
              <a:rPr lang="el-GR" dirty="0"/>
              <a:t> κατανοούν τον σκοπό της μάθησης. Καταλαβαίνουν το νόημα μιας εργασίας.</a:t>
            </a:r>
          </a:p>
          <a:p>
            <a:pPr marL="571500" lvl="0" indent="-342900" algn="l" rtl="0">
              <a:lnSpc>
                <a:spcPct val="90000"/>
              </a:lnSpc>
              <a:spcBef>
                <a:spcPts val="1000"/>
              </a:spcBef>
              <a:spcAft>
                <a:spcPts val="0"/>
              </a:spcAft>
              <a:buSzPts val="1800"/>
              <a:buFont typeface="Arial"/>
              <a:buChar char="•"/>
            </a:pPr>
            <a:r>
              <a:rPr lang="el-GR" b="1" dirty="0"/>
              <a:t>Γιατί είναι σημαντικό</a:t>
            </a:r>
          </a:p>
          <a:p>
            <a:pPr marL="228600" lvl="0" indent="0"/>
            <a:r>
              <a:rPr lang="el-GR" dirty="0"/>
              <a:t>Οι μαθητές /</a:t>
            </a:r>
            <a:r>
              <a:rPr lang="el-GR" dirty="0" err="1"/>
              <a:t>τριες</a:t>
            </a:r>
            <a:r>
              <a:rPr lang="el-GR" dirty="0"/>
              <a:t> προσπαθούν περισσότερο όταν η εργασία τους φαίνεται σημαντική και όχι απλώς «υποχρεωτική». Ο σκοπός δημιουργεί εσωτερική κινητοποίηση.</a:t>
            </a:r>
          </a:p>
          <a:p>
            <a:pPr marL="571500" lvl="0" indent="-342900" algn="l" rtl="0">
              <a:lnSpc>
                <a:spcPct val="90000"/>
              </a:lnSpc>
              <a:spcBef>
                <a:spcPts val="1000"/>
              </a:spcBef>
              <a:spcAft>
                <a:spcPts val="0"/>
              </a:spcAft>
              <a:buSzPts val="1800"/>
              <a:buFont typeface="Arial"/>
              <a:buChar char="•"/>
            </a:pPr>
            <a:r>
              <a:rPr lang="el-GR" b="1" dirty="0"/>
              <a:t>Γρήγορο σχολικό παράδειγμα </a:t>
            </a:r>
          </a:p>
          <a:p>
            <a:pPr marL="228600" indent="0"/>
            <a:r>
              <a:rPr lang="el-GR" dirty="0"/>
              <a:t>Πριν ξεκινήσετε μια εργασία, ρωτήστε: «Γιατί είναι σημαντικό για εμάς;» Αφήστε 2 μαθητές /</a:t>
            </a:r>
            <a:r>
              <a:rPr lang="el-GR" dirty="0" err="1"/>
              <a:t>τριες</a:t>
            </a:r>
            <a:r>
              <a:rPr lang="el-GR" dirty="0"/>
              <a:t> να απαντήσουν.</a:t>
            </a:r>
          </a:p>
          <a:p>
            <a:pPr marL="571500" indent="-342900">
              <a:buFont typeface="Arial" panose="020B0604020202020204" pitchFamily="34" charset="0"/>
              <a:buChar char="•"/>
            </a:pPr>
            <a:r>
              <a:rPr lang="el-GR" b="1" dirty="0"/>
              <a:t>Πώς να το παρουσιάσετε στους μαθητές/</a:t>
            </a:r>
            <a:r>
              <a:rPr lang="el-GR" b="1" dirty="0" err="1"/>
              <a:t>τριες</a:t>
            </a:r>
            <a:endParaRPr lang="el-GR" b="1" dirty="0"/>
          </a:p>
          <a:p>
            <a:pPr marL="228600" lvl="0" indent="0" algn="l" rtl="0">
              <a:lnSpc>
                <a:spcPct val="90000"/>
              </a:lnSpc>
              <a:spcBef>
                <a:spcPts val="1000"/>
              </a:spcBef>
              <a:spcAft>
                <a:spcPts val="0"/>
              </a:spcAft>
              <a:buSzPts val="1800"/>
            </a:pPr>
            <a:r>
              <a:rPr lang="el-GR" dirty="0"/>
              <a:t>Πείτε: «Όταν γνωρίζουμε γιατί κάτι είναι σημαντικό, ο εγκέφαλός μας δίνει μεγαλύτερη προσοχή».</a:t>
            </a:r>
          </a:p>
          <a:p>
            <a:pPr marL="571500" lvl="0" indent="-342900" algn="l" rtl="0">
              <a:lnSpc>
                <a:spcPct val="90000"/>
              </a:lnSpc>
              <a:spcBef>
                <a:spcPts val="1000"/>
              </a:spcBef>
              <a:spcAft>
                <a:spcPts val="0"/>
              </a:spcAft>
              <a:buSzPts val="1800"/>
              <a:buFont typeface="Arial" panose="020B0604020202020204" pitchFamily="34" charset="0"/>
              <a:buChar char="•"/>
            </a:pPr>
            <a:r>
              <a:rPr lang="el-GR" b="1" dirty="0"/>
              <a:t>Σύνδεσμος του προγράμματος</a:t>
            </a:r>
          </a:p>
          <a:p>
            <a:pPr marL="228600" lvl="0" indent="0"/>
            <a:r>
              <a:rPr lang="el-GR" dirty="0"/>
              <a:t>Το νόημα βοηθά τους μαθητές/</a:t>
            </a:r>
            <a:r>
              <a:rPr lang="el-GR" dirty="0" err="1"/>
              <a:t>τριες</a:t>
            </a:r>
            <a:r>
              <a:rPr lang="el-GR" dirty="0"/>
              <a:t> να συνδέσουν τις σχολικές εργασίες με την πραγματική ζωή. Κατά τη διάρκεια της υλοποίησης, δημιουργείτε μια ρουτίνα εξήγησης του σκοπού.</a:t>
            </a:r>
            <a:endParaRPr dirty="0"/>
          </a:p>
        </p:txBody>
      </p:sp>
      <p:pic>
        <p:nvPicPr>
          <p:cNvPr id="148" name="Google Shape;148;p9"/>
          <p:cNvPicPr preferRelativeResize="0"/>
          <p:nvPr/>
        </p:nvPicPr>
        <p:blipFill rotWithShape="1">
          <a:blip r:embed="rId3">
            <a:alphaModFix/>
          </a:blip>
          <a:srcRect/>
          <a:stretch/>
        </p:blipFill>
        <p:spPr>
          <a:xfrm>
            <a:off x="7572821" y="1405472"/>
            <a:ext cx="4081400" cy="4930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54" name="Google Shape;154;p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a:solidFill>
                  <a:srgbClr val="00B050"/>
                </a:solidFill>
              </a:rPr>
              <a:t>PERMA </a:t>
            </a:r>
            <a:r>
              <a:rPr lang="el-GR" dirty="0">
                <a:solidFill>
                  <a:srgbClr val="00B050"/>
                </a:solidFill>
              </a:rPr>
              <a:t>Στοιχείο</a:t>
            </a:r>
            <a:r>
              <a:rPr lang="en-US" dirty="0">
                <a:solidFill>
                  <a:srgbClr val="00B050"/>
                </a:solidFill>
              </a:rPr>
              <a:t> 5: </a:t>
            </a:r>
            <a:r>
              <a:rPr lang="el-GR" dirty="0">
                <a:solidFill>
                  <a:srgbClr val="00B050"/>
                </a:solidFill>
              </a:rPr>
              <a:t>Επίτευγμα (</a:t>
            </a:r>
            <a:r>
              <a:rPr lang="en-US" dirty="0">
                <a:solidFill>
                  <a:srgbClr val="00B050"/>
                </a:solidFill>
              </a:rPr>
              <a:t>Accomplishment</a:t>
            </a:r>
            <a:r>
              <a:rPr lang="el-GR" dirty="0">
                <a:solidFill>
                  <a:srgbClr val="00B050"/>
                </a:solidFill>
              </a:rPr>
              <a:t>)</a:t>
            </a:r>
          </a:p>
        </p:txBody>
      </p:sp>
      <p:sp>
        <p:nvSpPr>
          <p:cNvPr id="155" name="Google Shape;155;p20"/>
          <p:cNvSpPr txBox="1">
            <a:spLocks noGrp="1"/>
          </p:cNvSpPr>
          <p:nvPr>
            <p:ph type="body" idx="2"/>
          </p:nvPr>
        </p:nvSpPr>
        <p:spPr>
          <a:xfrm>
            <a:off x="0" y="1295978"/>
            <a:ext cx="7184572" cy="5480380"/>
          </a:xfrm>
          <a:prstGeom prst="rect">
            <a:avLst/>
          </a:prstGeom>
          <a:noFill/>
          <a:ln>
            <a:noFill/>
          </a:ln>
        </p:spPr>
        <p:txBody>
          <a:bodyPr spcFirstLastPara="1" wrap="square" lIns="91425" tIns="45700" rIns="91425" bIns="45700" anchor="t" anchorCtr="0">
            <a:noAutofit/>
          </a:bodyPr>
          <a:lstStyle/>
          <a:p>
            <a:pPr marL="571500" lvl="0" indent="-342900">
              <a:buFont typeface="Arial" panose="020B0604020202020204" pitchFamily="34" charset="0"/>
              <a:buChar char="•"/>
            </a:pPr>
            <a:r>
              <a:rPr lang="el-GR" b="1" dirty="0"/>
              <a:t>Τι σημαίνει αυτό στην εκπαίδευση</a:t>
            </a:r>
          </a:p>
          <a:p>
            <a:pPr marL="228600" indent="0"/>
            <a:r>
              <a:rPr lang="el-GR" dirty="0"/>
              <a:t>Οι μαθητές/</a:t>
            </a:r>
            <a:r>
              <a:rPr lang="el-GR" dirty="0" err="1"/>
              <a:t>τριες</a:t>
            </a:r>
            <a:r>
              <a:rPr lang="el-GR" dirty="0"/>
              <a:t> θέτουν στόχους και παρακολουθούν την πρόοδό τους. Γιορτάζουν τα επιτεύγματά τους.</a:t>
            </a:r>
          </a:p>
          <a:p>
            <a:pPr marL="571500" indent="-342900">
              <a:buFont typeface="Arial" panose="020B0604020202020204" pitchFamily="34" charset="0"/>
              <a:buChar char="•"/>
            </a:pPr>
            <a:r>
              <a:rPr lang="el-GR" b="1" dirty="0"/>
              <a:t>Γιατί είναι σημαντικό</a:t>
            </a:r>
          </a:p>
          <a:p>
            <a:pPr marL="228600" indent="0"/>
            <a:r>
              <a:rPr lang="el-GR" dirty="0"/>
              <a:t>Η πρόοδος ενισχύει την αυτοπεποίθηση. Οι μαθητές/</a:t>
            </a:r>
            <a:r>
              <a:rPr lang="el-GR" dirty="0" err="1"/>
              <a:t>τριες</a:t>
            </a:r>
            <a:r>
              <a:rPr lang="el-GR" dirty="0"/>
              <a:t> πιστεύουν ότι μπορούν να πετύχουν. Αυτό ενισχύει την ανθεκτικότητα.</a:t>
            </a:r>
          </a:p>
          <a:p>
            <a:pPr marL="571500" indent="-342900">
              <a:buFont typeface="Arial" panose="020B0604020202020204" pitchFamily="34" charset="0"/>
              <a:buChar char="•"/>
            </a:pPr>
            <a:r>
              <a:rPr lang="el-GR" b="1" dirty="0"/>
              <a:t>Γρήγορο σχολικό παράδειγμα</a:t>
            </a:r>
          </a:p>
          <a:p>
            <a:pPr marL="228600" indent="0"/>
            <a:r>
              <a:rPr lang="el-GR" dirty="0"/>
              <a:t>Κάρτα εβδομαδιαίων στόχων. </a:t>
            </a:r>
          </a:p>
          <a:p>
            <a:pPr marL="228600" indent="0"/>
            <a:r>
              <a:rPr lang="el-GR" dirty="0"/>
              <a:t>Οι μαθητές/</a:t>
            </a:r>
            <a:r>
              <a:rPr lang="el-GR" dirty="0" err="1"/>
              <a:t>τριες</a:t>
            </a:r>
            <a:r>
              <a:rPr lang="el-GR" dirty="0"/>
              <a:t> γράφουν έναν στόχο τη Δευτέρα και ελέγχουν την πρόοδό τους την Παρασκευή.</a:t>
            </a:r>
          </a:p>
          <a:p>
            <a:pPr marL="571500" indent="-342900">
              <a:buFont typeface="Arial" panose="020B0604020202020204" pitchFamily="34" charset="0"/>
              <a:buChar char="•"/>
            </a:pPr>
            <a:r>
              <a:rPr lang="el-GR" b="1" dirty="0"/>
              <a:t>Πώς να το παρουσιάσετε στους μαθητές</a:t>
            </a:r>
          </a:p>
          <a:p>
            <a:pPr marL="228600" indent="0"/>
            <a:r>
              <a:rPr lang="el-GR" dirty="0"/>
              <a:t>Πείτε: «Αυτό μάς βοηθά να παρατηρούμε την πρόοδο, ακόμα και αν είναι μικρή».</a:t>
            </a:r>
          </a:p>
          <a:p>
            <a:pPr marL="571500" indent="-342900">
              <a:buFont typeface="Arial" panose="020B0604020202020204" pitchFamily="34" charset="0"/>
              <a:buChar char="•"/>
            </a:pPr>
            <a:r>
              <a:rPr lang="el-GR" b="1" dirty="0"/>
              <a:t>Σύνδεσμος του προγράμματος</a:t>
            </a:r>
          </a:p>
          <a:p>
            <a:pPr marL="228600" indent="0"/>
            <a:r>
              <a:rPr lang="el-GR" dirty="0"/>
              <a:t>Οι </a:t>
            </a:r>
            <a:r>
              <a:rPr lang="el-GR" dirty="0" err="1"/>
              <a:t>ρουτίνες</a:t>
            </a:r>
            <a:r>
              <a:rPr lang="el-GR" dirty="0"/>
              <a:t> εκπλήρωσης επιτρέπουν ορατές αλλαγές. Οι μαθητές/</a:t>
            </a:r>
            <a:r>
              <a:rPr lang="el-GR" dirty="0" err="1"/>
              <a:t>τριες</a:t>
            </a:r>
            <a:r>
              <a:rPr lang="el-GR" dirty="0"/>
              <a:t> βλέπουν ότι τα μικρά βήματα οδηγούν στην πρόοδο.</a:t>
            </a:r>
          </a:p>
          <a:p>
            <a:pPr marL="228600" indent="0"/>
            <a:endParaRPr sz="2000" dirty="0"/>
          </a:p>
        </p:txBody>
      </p:sp>
      <p:pic>
        <p:nvPicPr>
          <p:cNvPr id="156" name="Google Shape;156;p20"/>
          <p:cNvPicPr preferRelativeResize="0"/>
          <p:nvPr/>
        </p:nvPicPr>
        <p:blipFill rotWithShape="1">
          <a:blip r:embed="rId3">
            <a:alphaModFix/>
          </a:blip>
          <a:srcRect/>
          <a:stretch/>
        </p:blipFill>
        <p:spPr>
          <a:xfrm>
            <a:off x="7485735" y="1405472"/>
            <a:ext cx="4081400" cy="47523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7d86c856e5_0_3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2800" b="1" dirty="0"/>
              <a:t>Κατάρτιση Εκπαιδευτών - Ενότητα 1</a:t>
            </a:r>
            <a:endParaRPr dirty="0"/>
          </a:p>
        </p:txBody>
      </p:sp>
      <p:sp>
        <p:nvSpPr>
          <p:cNvPr id="162" name="Google Shape;162;g37d86c856e5_0_3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Τι είναι η Κοινωνική και Συναισθηματική Μάθηση (SEL);</a:t>
            </a:r>
            <a:endParaRPr dirty="0"/>
          </a:p>
        </p:txBody>
      </p:sp>
      <p:sp>
        <p:nvSpPr>
          <p:cNvPr id="163" name="Google Shape;163;g37d86c856e5_0_30"/>
          <p:cNvSpPr txBox="1">
            <a:spLocks noGrp="1"/>
          </p:cNvSpPr>
          <p:nvPr>
            <p:ph type="body" idx="2"/>
          </p:nvPr>
        </p:nvSpPr>
        <p:spPr>
          <a:xfrm>
            <a:off x="97971" y="1462685"/>
            <a:ext cx="7057209" cy="5289300"/>
          </a:xfrm>
          <a:prstGeom prst="rect">
            <a:avLst/>
          </a:prstGeom>
          <a:noFill/>
          <a:ln>
            <a:noFill/>
          </a:ln>
        </p:spPr>
        <p:txBody>
          <a:bodyPr spcFirstLastPara="1" wrap="square" lIns="91425" tIns="45700" rIns="91425" bIns="45700" anchor="t" anchorCtr="0">
            <a:noAutofit/>
          </a:bodyPr>
          <a:lstStyle/>
          <a:p>
            <a:pPr marL="263525" lvl="0" indent="-34925"/>
            <a:r>
              <a:rPr lang="el-GR" sz="1600" dirty="0">
                <a:solidFill>
                  <a:srgbClr val="181818"/>
                </a:solidFill>
              </a:rPr>
              <a:t>Η Κοινωνική και Συναισθηματική Μάθηση (SEL -</a:t>
            </a:r>
            <a:r>
              <a:rPr lang="en-US" sz="1600" dirty="0"/>
              <a:t> </a:t>
            </a:r>
            <a:r>
              <a:rPr lang="en-US" sz="1600" dirty="0">
                <a:solidFill>
                  <a:srgbClr val="181818"/>
                </a:solidFill>
              </a:rPr>
              <a:t>Social and Emotional Learning</a:t>
            </a:r>
            <a:r>
              <a:rPr lang="el-GR" sz="1600" dirty="0">
                <a:solidFill>
                  <a:srgbClr val="181818"/>
                </a:solidFill>
              </a:rPr>
              <a:t> ) αναφέρεται στη διαδικασία κατά την οποία οι μαθητές/</a:t>
            </a:r>
            <a:r>
              <a:rPr lang="el-GR" sz="1600" dirty="0" err="1">
                <a:solidFill>
                  <a:srgbClr val="181818"/>
                </a:solidFill>
              </a:rPr>
              <a:t>τριες</a:t>
            </a:r>
            <a:r>
              <a:rPr lang="el-GR" sz="1600" dirty="0">
                <a:solidFill>
                  <a:srgbClr val="181818"/>
                </a:solidFill>
              </a:rPr>
              <a:t> μαθαίνουν δεξιότητες για να κατανοούν τα συναισθήματά τους, να διαχειρίζονται τη συμπεριφορά τους, να χτίζουν σχέσεις και να κάνουν υπεύθυνες επιλογές. Βασίζεται στη θεωρία της συναισθηματικής νοημοσύνης (</a:t>
            </a:r>
            <a:r>
              <a:rPr lang="el-GR" sz="1600" dirty="0" err="1">
                <a:solidFill>
                  <a:srgbClr val="181818"/>
                </a:solidFill>
              </a:rPr>
              <a:t>Mayer</a:t>
            </a:r>
            <a:r>
              <a:rPr lang="el-GR" sz="1600" dirty="0">
                <a:solidFill>
                  <a:srgbClr val="181818"/>
                </a:solidFill>
              </a:rPr>
              <a:t> &amp; </a:t>
            </a:r>
            <a:r>
              <a:rPr lang="el-GR" sz="1600" dirty="0" err="1">
                <a:solidFill>
                  <a:srgbClr val="181818"/>
                </a:solidFill>
              </a:rPr>
              <a:t>Salovey</a:t>
            </a:r>
            <a:r>
              <a:rPr lang="el-GR" sz="1600" dirty="0">
                <a:solidFill>
                  <a:srgbClr val="181818"/>
                </a:solidFill>
              </a:rPr>
              <a:t>, 1997) και σε έρευνα του CASEL (2020) που δείχνει ότι οι μαθητές/</a:t>
            </a:r>
            <a:r>
              <a:rPr lang="el-GR" sz="1600" dirty="0" err="1">
                <a:solidFill>
                  <a:srgbClr val="181818"/>
                </a:solidFill>
              </a:rPr>
              <a:t>τριες</a:t>
            </a:r>
            <a:r>
              <a:rPr lang="el-GR" sz="1600" dirty="0">
                <a:solidFill>
                  <a:srgbClr val="181818"/>
                </a:solidFill>
              </a:rPr>
              <a:t> τα καταφέρνουν καλύτερα ακαδημαϊκά όταν μαθαίνουν συναισθηματικές και κοινωνικές δεξιότητες.</a:t>
            </a:r>
            <a:endParaRPr dirty="0"/>
          </a:p>
          <a:p>
            <a:br>
              <a:rPr lang="el-GR" dirty="0"/>
            </a:br>
            <a:r>
              <a:rPr lang="el-GR" b="1" dirty="0">
                <a:solidFill>
                  <a:srgbClr val="181818"/>
                </a:solidFill>
              </a:rPr>
              <a:t>Η Κοινωνική και Συναισθηματική Μάθηση (SEL) υποστηρίζει: </a:t>
            </a:r>
          </a:p>
          <a:p>
            <a:r>
              <a:rPr lang="el-GR" dirty="0"/>
              <a:t>• </a:t>
            </a:r>
            <a:r>
              <a:rPr lang="el-GR" sz="1600" dirty="0">
                <a:solidFill>
                  <a:srgbClr val="181818"/>
                </a:solidFill>
              </a:rPr>
              <a:t>Ρύθμιση συναισθημάτων </a:t>
            </a:r>
          </a:p>
          <a:p>
            <a:r>
              <a:rPr lang="el-GR" sz="1600" dirty="0">
                <a:solidFill>
                  <a:srgbClr val="181818"/>
                </a:solidFill>
              </a:rPr>
              <a:t>• Βελτιωμένη συμπεριφορά </a:t>
            </a:r>
          </a:p>
          <a:p>
            <a:r>
              <a:rPr lang="el-GR" sz="1600" dirty="0">
                <a:solidFill>
                  <a:srgbClr val="181818"/>
                </a:solidFill>
              </a:rPr>
              <a:t>• Καλύτερες σχέσεις </a:t>
            </a:r>
          </a:p>
          <a:p>
            <a:r>
              <a:rPr lang="el-GR" sz="1600" dirty="0">
                <a:solidFill>
                  <a:srgbClr val="181818"/>
                </a:solidFill>
              </a:rPr>
              <a:t>• Ακαδημαϊκή επιτυχία </a:t>
            </a:r>
          </a:p>
          <a:p>
            <a:r>
              <a:rPr lang="el-GR" sz="1600" dirty="0">
                <a:solidFill>
                  <a:srgbClr val="181818"/>
                </a:solidFill>
              </a:rPr>
              <a:t>     Το PERMA δημιουργεί μια </a:t>
            </a:r>
            <a:r>
              <a:rPr lang="el-GR" sz="1600" b="1" dirty="0">
                <a:solidFill>
                  <a:srgbClr val="181818"/>
                </a:solidFill>
              </a:rPr>
              <a:t>εμπειρία ευημερίας</a:t>
            </a:r>
            <a:r>
              <a:rPr lang="el-GR" sz="1600" dirty="0">
                <a:solidFill>
                  <a:srgbClr val="181818"/>
                </a:solidFill>
              </a:rPr>
              <a:t>, ενώ η Κοινωνική και Συναισθηματική Μάθηση (SEL) αναπτύσσει τις </a:t>
            </a:r>
            <a:r>
              <a:rPr lang="el-GR" sz="1600" b="1" dirty="0">
                <a:solidFill>
                  <a:srgbClr val="181818"/>
                </a:solidFill>
              </a:rPr>
              <a:t>δεξιότητες</a:t>
            </a:r>
            <a:r>
              <a:rPr lang="el-GR" sz="1600" dirty="0">
                <a:solidFill>
                  <a:srgbClr val="181818"/>
                </a:solidFill>
              </a:rPr>
              <a:t> που χρειάζονται οι μαθητές/</a:t>
            </a:r>
            <a:r>
              <a:rPr lang="el-GR" sz="1600" dirty="0" err="1">
                <a:solidFill>
                  <a:srgbClr val="181818"/>
                </a:solidFill>
              </a:rPr>
              <a:t>τριες</a:t>
            </a:r>
            <a:r>
              <a:rPr lang="el-GR" sz="1600" dirty="0">
                <a:solidFill>
                  <a:srgbClr val="181818"/>
                </a:solidFill>
              </a:rPr>
              <a:t> για να φτάσουν σε αυτήν την εμπειρία.</a:t>
            </a:r>
          </a:p>
        </p:txBody>
      </p:sp>
      <p:pic>
        <p:nvPicPr>
          <p:cNvPr id="164" name="Google Shape;164;g37d86c856e5_0_30"/>
          <p:cNvPicPr preferRelativeResize="0"/>
          <p:nvPr/>
        </p:nvPicPr>
        <p:blipFill rotWithShape="1">
          <a:blip r:embed="rId3">
            <a:alphaModFix/>
          </a:blip>
          <a:srcRect/>
          <a:stretch/>
        </p:blipFill>
        <p:spPr>
          <a:xfrm>
            <a:off x="7292340" y="1375565"/>
            <a:ext cx="4671060" cy="54635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a572f97943_0_1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el-GR" b="1" dirty="0"/>
              <a:t>Κατάρτιση Εκπαιδευτών - Ενότητα 1</a:t>
            </a:r>
            <a:endParaRPr dirty="0"/>
          </a:p>
        </p:txBody>
      </p:sp>
      <p:sp>
        <p:nvSpPr>
          <p:cNvPr id="171" name="Google Shape;171;g3a572f97943_0_10"/>
          <p:cNvSpPr txBox="1">
            <a:spLocks noGrp="1"/>
          </p:cNvSpPr>
          <p:nvPr>
            <p:ph type="body" idx="2"/>
          </p:nvPr>
        </p:nvSpPr>
        <p:spPr>
          <a:xfrm>
            <a:off x="123750" y="1289130"/>
            <a:ext cx="11944500" cy="5487228"/>
          </a:xfrm>
          <a:prstGeom prst="rect">
            <a:avLst/>
          </a:prstGeom>
        </p:spPr>
        <p:txBody>
          <a:bodyPr spcFirstLastPara="1" wrap="square" lIns="91425" tIns="45700" rIns="91425" bIns="45700" anchor="t" anchorCtr="0">
            <a:noAutofit/>
          </a:bodyPr>
          <a:lstStyle/>
          <a:p>
            <a:pPr marL="0" lvl="0" indent="0">
              <a:lnSpc>
                <a:spcPct val="115000"/>
              </a:lnSpc>
              <a:spcBef>
                <a:spcPts val="1200"/>
              </a:spcBef>
            </a:pPr>
            <a:r>
              <a:rPr lang="en-US" sz="1600" dirty="0">
                <a:solidFill>
                  <a:srgbClr val="000000"/>
                </a:solidFill>
                <a:latin typeface="Arial"/>
                <a:ea typeface="Arial"/>
                <a:cs typeface="Arial"/>
                <a:sym typeface="Arial"/>
              </a:rPr>
              <a:t>SWPBS </a:t>
            </a:r>
            <a:r>
              <a:rPr lang="el-GR" sz="1600" dirty="0">
                <a:solidFill>
                  <a:srgbClr val="000000"/>
                </a:solidFill>
                <a:latin typeface="Arial"/>
                <a:ea typeface="Arial"/>
                <a:cs typeface="Arial"/>
                <a:sym typeface="Arial"/>
              </a:rPr>
              <a:t>σημαίνει Υποστήριξη Θετικής Συμπεριφοράς σε ολόκληρο το σχολικό περιβάλλον</a:t>
            </a:r>
            <a:r>
              <a:rPr lang="en-US" sz="1600" dirty="0">
                <a:solidFill>
                  <a:srgbClr val="000000"/>
                </a:solidFill>
                <a:latin typeface="Arial"/>
                <a:ea typeface="Arial"/>
                <a:cs typeface="Arial"/>
                <a:sym typeface="Arial"/>
              </a:rPr>
              <a:t> </a:t>
            </a:r>
            <a:r>
              <a:rPr lang="el-GR" sz="1600" dirty="0">
                <a:solidFill>
                  <a:srgbClr val="000000"/>
                </a:solidFill>
                <a:latin typeface="Arial"/>
                <a:ea typeface="Arial"/>
                <a:cs typeface="Arial"/>
                <a:sym typeface="Arial"/>
              </a:rPr>
              <a:t>(</a:t>
            </a:r>
            <a:r>
              <a:rPr lang="en-US" sz="1600" dirty="0">
                <a:solidFill>
                  <a:srgbClr val="000000"/>
                </a:solidFill>
                <a:latin typeface="Arial"/>
                <a:ea typeface="Arial"/>
                <a:cs typeface="Arial"/>
                <a:sym typeface="Arial"/>
              </a:rPr>
              <a:t>School-Wide Positive </a:t>
            </a:r>
            <a:r>
              <a:rPr lang="en-US" sz="1600" dirty="0" err="1">
                <a:solidFill>
                  <a:srgbClr val="000000"/>
                </a:solidFill>
                <a:latin typeface="Arial"/>
                <a:ea typeface="Arial"/>
                <a:cs typeface="Arial"/>
                <a:sym typeface="Arial"/>
              </a:rPr>
              <a:t>Behaviour</a:t>
            </a:r>
            <a:r>
              <a:rPr lang="en-US" sz="1600" dirty="0">
                <a:solidFill>
                  <a:srgbClr val="000000"/>
                </a:solidFill>
                <a:latin typeface="Arial"/>
                <a:ea typeface="Arial"/>
                <a:cs typeface="Arial"/>
                <a:sym typeface="Arial"/>
              </a:rPr>
              <a:t> Support</a:t>
            </a:r>
            <a:r>
              <a:rPr lang="el-GR" sz="1600" dirty="0">
                <a:solidFill>
                  <a:srgbClr val="000000"/>
                </a:solidFill>
                <a:latin typeface="Arial"/>
                <a:ea typeface="Arial"/>
                <a:cs typeface="Arial"/>
                <a:sym typeface="Arial"/>
              </a:rPr>
              <a:t>). Είναι μια απλή ιδέα: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μαθαίνουν </a:t>
            </a:r>
            <a:r>
              <a:rPr lang="el-GR" sz="1600" dirty="0">
                <a:solidFill>
                  <a:srgbClr val="000000"/>
                </a:solidFill>
                <a:latin typeface="Arial"/>
                <a:ea typeface="Arial"/>
                <a:cs typeface="Arial"/>
                <a:sym typeface="Arial"/>
              </a:rPr>
              <a:t>να συμπεριφέρονται με τον ίδιο τρόπο που μαθαίνουν οποιαδήποτε άλλη δεξιότητα. Όταν οι ενήλικες διδάσκουν τις προσδοκίες με σαφήνεια και συνέπεια, οι </a:t>
            </a:r>
            <a:r>
              <a:rPr lang="el-GR" sz="1600" dirty="0">
                <a:solidFill>
                  <a:srgbClr val="000000"/>
                </a:solidFill>
                <a:latin typeface="Arial"/>
                <a:cs typeface="Arial"/>
                <a:sym typeface="Arial"/>
              </a:rPr>
              <a:t>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a:t>
            </a:r>
            <a:r>
              <a:rPr lang="el-GR" sz="1600" dirty="0">
                <a:solidFill>
                  <a:srgbClr val="000000"/>
                </a:solidFill>
                <a:latin typeface="Arial"/>
                <a:ea typeface="Arial"/>
                <a:cs typeface="Arial"/>
                <a:sym typeface="Arial"/>
              </a:rPr>
              <a:t>κατανοούν τι να αναμένουν και αισθάνονται ασφαλέστεροι/</a:t>
            </a:r>
            <a:r>
              <a:rPr lang="el-GR" sz="1600" dirty="0" err="1">
                <a:solidFill>
                  <a:srgbClr val="000000"/>
                </a:solidFill>
                <a:latin typeface="Arial"/>
                <a:ea typeface="Arial"/>
                <a:cs typeface="Arial"/>
                <a:sym typeface="Arial"/>
              </a:rPr>
              <a:t>ες</a:t>
            </a:r>
            <a:r>
              <a:rPr lang="el-GR" sz="1600" dirty="0">
                <a:solidFill>
                  <a:srgbClr val="000000"/>
                </a:solidFill>
                <a:latin typeface="Arial"/>
                <a:ea typeface="Arial"/>
                <a:cs typeface="Arial"/>
                <a:sym typeface="Arial"/>
              </a:rPr>
              <a:t> στην τάξη.</a:t>
            </a:r>
            <a:r>
              <a:rPr lang="en-US" sz="1600" dirty="0">
                <a:solidFill>
                  <a:srgbClr val="000000"/>
                </a:solidFill>
                <a:latin typeface="Arial"/>
                <a:ea typeface="Arial"/>
                <a:cs typeface="Arial"/>
                <a:sym typeface="Arial"/>
              </a:rPr>
              <a:t> </a:t>
            </a:r>
            <a:endParaRPr lang="el-GR" sz="1600" b="1"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l-GR" sz="1600" b="1" dirty="0">
                <a:solidFill>
                  <a:srgbClr val="000000"/>
                </a:solidFill>
                <a:latin typeface="Arial"/>
                <a:ea typeface="Arial"/>
                <a:cs typeface="Arial"/>
                <a:sym typeface="Arial"/>
              </a:rPr>
              <a:t>Σκοπός </a:t>
            </a:r>
          </a:p>
          <a:p>
            <a:pPr marL="0" lvl="0" indent="0">
              <a:lnSpc>
                <a:spcPct val="115000"/>
              </a:lnSpc>
              <a:spcBef>
                <a:spcPts val="1200"/>
              </a:spcBef>
            </a:pPr>
            <a:r>
              <a:rPr lang="el-GR" sz="1600" dirty="0">
                <a:solidFill>
                  <a:srgbClr val="000000"/>
                </a:solidFill>
                <a:latin typeface="Arial"/>
                <a:cs typeface="Arial"/>
                <a:sym typeface="Arial"/>
              </a:rPr>
              <a:t>Να βοηθηθούν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να μάθουν τη θετική συμπεριφορά μέσω σαφούς διδασκαλίας, καθημερινής εξάσκησης και προβλέψιμων </a:t>
            </a:r>
            <a:r>
              <a:rPr lang="el-GR" sz="1600" dirty="0" err="1">
                <a:solidFill>
                  <a:srgbClr val="000000"/>
                </a:solidFill>
                <a:latin typeface="Arial"/>
                <a:cs typeface="Arial"/>
                <a:sym typeface="Arial"/>
              </a:rPr>
              <a:t>ρουτινών</a:t>
            </a:r>
            <a:r>
              <a:rPr lang="el-GR" sz="1600" dirty="0">
                <a:solidFill>
                  <a:srgbClr val="000000"/>
                </a:solidFill>
                <a:latin typeface="Arial"/>
                <a:cs typeface="Arial"/>
                <a:sym typeface="Arial"/>
              </a:rPr>
              <a:t>. Στόχος είναι η δημιουργία ήρεμου, ασφαλούς και υποστηρικτικού μαθησιακού περιβάλλοντος.</a:t>
            </a:r>
          </a:p>
          <a:p>
            <a:pPr marL="0" lvl="0" indent="0" algn="l" rtl="0">
              <a:lnSpc>
                <a:spcPct val="115000"/>
              </a:lnSpc>
              <a:spcBef>
                <a:spcPts val="1200"/>
              </a:spcBef>
              <a:spcAft>
                <a:spcPts val="0"/>
              </a:spcAft>
              <a:buNone/>
            </a:pPr>
            <a:r>
              <a:rPr lang="el-GR" sz="1600" b="1" dirty="0">
                <a:solidFill>
                  <a:srgbClr val="000000"/>
                </a:solidFill>
                <a:latin typeface="Arial"/>
                <a:cs typeface="Arial"/>
                <a:sym typeface="Arial"/>
              </a:rPr>
              <a:t>Τι να κάνουν οι εκπαιδευτικοί</a:t>
            </a:r>
            <a:r>
              <a:rPr lang="en-US" sz="1600" b="1" dirty="0">
                <a:solidFill>
                  <a:srgbClr val="000000"/>
                </a:solidFill>
                <a:latin typeface="Arial"/>
                <a:cs typeface="Arial"/>
                <a:sym typeface="Arial"/>
              </a:rPr>
              <a:t>:</a:t>
            </a:r>
            <a:endParaRPr lang="el-GR" sz="1600" b="1" dirty="0">
              <a:solidFill>
                <a:srgbClr val="000000"/>
              </a:solidFill>
              <a:latin typeface="Arial"/>
              <a:cs typeface="Arial"/>
              <a:sym typeface="Arial"/>
            </a:endParaRPr>
          </a:p>
          <a:p>
            <a:pPr marL="0" lvl="0" indent="0" algn="l" rtl="0">
              <a:lnSpc>
                <a:spcPct val="115000"/>
              </a:lnSpc>
              <a:spcBef>
                <a:spcPts val="1200"/>
              </a:spcBef>
              <a:spcAft>
                <a:spcPts val="0"/>
              </a:spcAft>
              <a:buNone/>
            </a:pPr>
            <a:r>
              <a:rPr lang="el-GR" sz="1600" dirty="0">
                <a:solidFill>
                  <a:srgbClr val="000000"/>
                </a:solidFill>
                <a:latin typeface="Arial"/>
                <a:cs typeface="Arial"/>
                <a:sym typeface="Arial"/>
              </a:rPr>
              <a:t>• Να εξηγούν πώς μοιάζει η αναμενόμενη συμπεριφορά σε πραγματικές καταστάσεις </a:t>
            </a:r>
          </a:p>
          <a:p>
            <a:pPr marL="0" lvl="0" indent="0" algn="l" rtl="0">
              <a:lnSpc>
                <a:spcPct val="115000"/>
              </a:lnSpc>
              <a:spcBef>
                <a:spcPts val="1200"/>
              </a:spcBef>
              <a:spcAft>
                <a:spcPts val="0"/>
              </a:spcAft>
              <a:buNone/>
            </a:pPr>
            <a:r>
              <a:rPr lang="el-GR" sz="1600" dirty="0">
                <a:solidFill>
                  <a:srgbClr val="000000"/>
                </a:solidFill>
                <a:latin typeface="Arial"/>
                <a:cs typeface="Arial"/>
                <a:sym typeface="Arial"/>
              </a:rPr>
              <a:t>• Να δείχνουν τη συμπεριφορά με σύντομες επιδείξεις ή παραδείγματα </a:t>
            </a:r>
          </a:p>
          <a:p>
            <a:pPr marL="0" lvl="0" indent="0">
              <a:lnSpc>
                <a:spcPct val="115000"/>
              </a:lnSpc>
              <a:spcBef>
                <a:spcPts val="1200"/>
              </a:spcBef>
            </a:pPr>
            <a:r>
              <a:rPr lang="el-GR" sz="1600" dirty="0">
                <a:solidFill>
                  <a:srgbClr val="000000"/>
                </a:solidFill>
                <a:latin typeface="Arial"/>
                <a:cs typeface="Arial"/>
                <a:sym typeface="Arial"/>
              </a:rPr>
              <a:t>• Να χρησιμοποιούν </a:t>
            </a:r>
            <a:r>
              <a:rPr lang="el-GR" sz="1600" dirty="0" err="1">
                <a:solidFill>
                  <a:srgbClr val="000000"/>
                </a:solidFill>
                <a:latin typeface="Arial"/>
                <a:cs typeface="Arial"/>
                <a:sym typeface="Arial"/>
              </a:rPr>
              <a:t>ρουτίνες</a:t>
            </a:r>
            <a:r>
              <a:rPr lang="el-GR" sz="1600" dirty="0">
                <a:solidFill>
                  <a:srgbClr val="000000"/>
                </a:solidFill>
                <a:latin typeface="Arial"/>
                <a:cs typeface="Arial"/>
                <a:sym typeface="Arial"/>
              </a:rPr>
              <a:t> ώστε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να γνωρίζουν τι θα συμβεί στη συνέχεια </a:t>
            </a:r>
          </a:p>
          <a:p>
            <a:pPr marL="0" lvl="0" indent="0">
              <a:lnSpc>
                <a:spcPct val="115000"/>
              </a:lnSpc>
              <a:spcBef>
                <a:spcPts val="1200"/>
              </a:spcBef>
            </a:pPr>
            <a:r>
              <a:rPr lang="el-GR" sz="1600" dirty="0">
                <a:solidFill>
                  <a:srgbClr val="000000"/>
                </a:solidFill>
                <a:latin typeface="Arial"/>
                <a:cs typeface="Arial"/>
                <a:sym typeface="Arial"/>
              </a:rPr>
              <a:t>• Να δίνουν γρήγορη, συγκεκριμένη ανατροφοδότηση όταν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κάνουν το σωστό </a:t>
            </a:r>
          </a:p>
          <a:p>
            <a:pPr marL="0" lvl="0" indent="0">
              <a:lnSpc>
                <a:spcPct val="115000"/>
              </a:lnSpc>
              <a:spcBef>
                <a:spcPts val="1200"/>
              </a:spcBef>
            </a:pPr>
            <a:r>
              <a:rPr lang="el-GR" sz="1600" dirty="0">
                <a:solidFill>
                  <a:srgbClr val="000000"/>
                </a:solidFill>
                <a:latin typeface="Arial"/>
                <a:cs typeface="Arial"/>
                <a:sym typeface="Arial"/>
              </a:rPr>
              <a:t>• Να απαντούν με συνεπή τρόπο, ώστε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να λαμβάνουν το ίδιο μήνυμα από όλους τους ενήλικες</a:t>
            </a:r>
            <a:br>
              <a:rPr lang="en-US" b="1"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 </a:t>
            </a:r>
            <a:br>
              <a:rPr lang="en-US" b="1"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 </a:t>
            </a: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 </a:t>
            </a:r>
            <a:endParaRPr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b="1" dirty="0">
              <a:solidFill>
                <a:srgbClr val="000000"/>
              </a:solidFill>
              <a:latin typeface="Arial"/>
              <a:ea typeface="Arial"/>
              <a:cs typeface="Arial"/>
              <a:sym typeface="Arial"/>
            </a:endParaRPr>
          </a:p>
          <a:p>
            <a:pPr marL="0" lvl="0" indent="0" algn="l" rtl="0">
              <a:spcBef>
                <a:spcPts val="1200"/>
              </a:spcBef>
              <a:spcAft>
                <a:spcPts val="0"/>
              </a:spcAft>
              <a:buNone/>
            </a:pPr>
            <a:endParaRPr dirty="0"/>
          </a:p>
        </p:txBody>
      </p:sp>
      <p:sp>
        <p:nvSpPr>
          <p:cNvPr id="172" name="Google Shape;172;g3a572f97943_0_10"/>
          <p:cNvSpPr txBox="1">
            <a:spLocks noGrp="1"/>
          </p:cNvSpPr>
          <p:nvPr>
            <p:ph type="body" idx="1"/>
          </p:nvPr>
        </p:nvSpPr>
        <p:spPr>
          <a:xfrm>
            <a:off x="-5" y="907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Τι είναι το </a:t>
            </a:r>
            <a:r>
              <a:rPr lang="en-US" dirty="0"/>
              <a:t>SWPBS?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a572f97943_0_18"/>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el-GR" b="1" dirty="0"/>
              <a:t>Κατάρτιση Εκπαιδευτών - Ενότητα 1</a:t>
            </a:r>
            <a:endParaRPr dirty="0"/>
          </a:p>
        </p:txBody>
      </p:sp>
      <p:sp>
        <p:nvSpPr>
          <p:cNvPr id="179" name="Google Shape;179;g3a572f97943_0_18"/>
          <p:cNvSpPr txBox="1">
            <a:spLocks noGrp="1"/>
          </p:cNvSpPr>
          <p:nvPr>
            <p:ph type="body" idx="2"/>
          </p:nvPr>
        </p:nvSpPr>
        <p:spPr>
          <a:xfrm>
            <a:off x="97975" y="1568700"/>
            <a:ext cx="7837200" cy="5289300"/>
          </a:xfrm>
          <a:prstGeom prst="rect">
            <a:avLst/>
          </a:prstGeom>
        </p:spPr>
        <p:txBody>
          <a:bodyPr spcFirstLastPara="1" wrap="square" lIns="91425" tIns="45700" rIns="91425" bIns="45700" anchor="t" anchorCtr="0">
            <a:noAutofit/>
          </a:bodyPr>
          <a:lstStyle/>
          <a:p>
            <a:pPr marL="0" lvl="0" indent="0">
              <a:lnSpc>
                <a:spcPct val="115000"/>
              </a:lnSpc>
              <a:spcBef>
                <a:spcPts val="1200"/>
              </a:spcBef>
            </a:pPr>
            <a:r>
              <a:rPr lang="el-GR" sz="1600" dirty="0">
                <a:solidFill>
                  <a:srgbClr val="000000"/>
                </a:solidFill>
                <a:latin typeface="Arial"/>
                <a:ea typeface="Arial"/>
                <a:cs typeface="Arial"/>
                <a:sym typeface="Arial"/>
              </a:rPr>
              <a:t>Το </a:t>
            </a:r>
            <a:r>
              <a:rPr lang="en-US" sz="1600" dirty="0">
                <a:solidFill>
                  <a:srgbClr val="000000"/>
                </a:solidFill>
                <a:latin typeface="Arial"/>
                <a:ea typeface="Arial"/>
                <a:cs typeface="Arial"/>
                <a:sym typeface="Arial"/>
              </a:rPr>
              <a:t>SWPBS </a:t>
            </a:r>
            <a:r>
              <a:rPr lang="el-GR" sz="1600" dirty="0">
                <a:solidFill>
                  <a:srgbClr val="000000"/>
                </a:solidFill>
                <a:latin typeface="Arial"/>
                <a:ea typeface="Arial"/>
                <a:cs typeface="Arial"/>
                <a:sym typeface="Arial"/>
              </a:rPr>
              <a:t>σάς δίνει τη δομή για να δημιουργήσετε προβλέψιμες </a:t>
            </a:r>
            <a:r>
              <a:rPr lang="el-GR" sz="1600" dirty="0" err="1">
                <a:solidFill>
                  <a:srgbClr val="000000"/>
                </a:solidFill>
                <a:latin typeface="Arial"/>
                <a:ea typeface="Arial"/>
                <a:cs typeface="Arial"/>
                <a:sym typeface="Arial"/>
              </a:rPr>
              <a:t>ρουτίνες</a:t>
            </a:r>
            <a:r>
              <a:rPr lang="el-GR" sz="1600" dirty="0">
                <a:solidFill>
                  <a:srgbClr val="000000"/>
                </a:solidFill>
                <a:latin typeface="Arial"/>
                <a:ea typeface="Arial"/>
                <a:cs typeface="Arial"/>
                <a:sym typeface="Arial"/>
              </a:rPr>
              <a:t>. Το PERMA σας δείχνει τι είδους ευημερία θέλετε να βιώσουν οι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a:t>
            </a:r>
            <a:r>
              <a:rPr lang="el-GR" sz="1600" dirty="0">
                <a:solidFill>
                  <a:srgbClr val="000000"/>
                </a:solidFill>
                <a:latin typeface="Arial"/>
                <a:ea typeface="Arial"/>
                <a:cs typeface="Arial"/>
                <a:sym typeface="Arial"/>
              </a:rPr>
              <a:t> Μαζί μετατρέπουν τις καθημερινές ενέργειες σε ουσιαστική αλλαγή.</a:t>
            </a:r>
          </a:p>
          <a:p>
            <a:pPr marL="0" lvl="0" indent="0" algn="l" rtl="0">
              <a:lnSpc>
                <a:spcPct val="115000"/>
              </a:lnSpc>
              <a:spcBef>
                <a:spcPts val="1200"/>
              </a:spcBef>
              <a:spcAft>
                <a:spcPts val="0"/>
              </a:spcAft>
              <a:buNone/>
            </a:pPr>
            <a:r>
              <a:rPr lang="el-GR" sz="1600" b="1" dirty="0">
                <a:solidFill>
                  <a:srgbClr val="000000"/>
                </a:solidFill>
                <a:latin typeface="Arial"/>
                <a:cs typeface="Arial"/>
                <a:sym typeface="Arial"/>
              </a:rPr>
              <a:t>Πώς συνδέονται στην πράξη: </a:t>
            </a:r>
          </a:p>
          <a:p>
            <a:pPr marL="0" lvl="0" indent="0">
              <a:lnSpc>
                <a:spcPct val="115000"/>
              </a:lnSpc>
              <a:spcBef>
                <a:spcPts val="1200"/>
              </a:spcBef>
            </a:pPr>
            <a:r>
              <a:rPr lang="el-GR" sz="1600" dirty="0">
                <a:solidFill>
                  <a:srgbClr val="000000"/>
                </a:solidFill>
                <a:latin typeface="Arial"/>
                <a:ea typeface="Arial"/>
                <a:cs typeface="Arial"/>
                <a:sym typeface="Arial"/>
              </a:rPr>
              <a:t>• Οι σαφείς προσδοκίες βοηθούν τους μαθητέ</a:t>
            </a:r>
            <a:r>
              <a:rPr lang="el-GR" sz="1600" dirty="0">
                <a:solidFill>
                  <a:srgbClr val="000000"/>
                </a:solidFill>
                <a:latin typeface="Arial"/>
                <a:cs typeface="Arial"/>
                <a:sym typeface="Arial"/>
              </a:rPr>
              <a:t>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a:t>
            </a:r>
            <a:r>
              <a:rPr lang="el-GR" sz="1600" dirty="0">
                <a:solidFill>
                  <a:srgbClr val="000000"/>
                </a:solidFill>
                <a:latin typeface="Arial"/>
                <a:ea typeface="Arial"/>
                <a:cs typeface="Arial"/>
                <a:sym typeface="Arial"/>
              </a:rPr>
              <a:t>να αισθάνονται ασφαλείς μεταξύ τους → ισχυρότερες σχέσεις </a:t>
            </a:r>
          </a:p>
          <a:p>
            <a:pPr marL="0" lvl="0" indent="0">
              <a:lnSpc>
                <a:spcPct val="115000"/>
              </a:lnSpc>
              <a:spcBef>
                <a:spcPts val="1200"/>
              </a:spcBef>
            </a:pPr>
            <a:r>
              <a:rPr lang="el-GR" sz="1600" dirty="0">
                <a:solidFill>
                  <a:srgbClr val="000000"/>
                </a:solidFill>
                <a:latin typeface="Arial"/>
                <a:ea typeface="Arial"/>
                <a:cs typeface="Arial"/>
                <a:sym typeface="Arial"/>
              </a:rPr>
              <a:t>• Οι προβλέψιμες </a:t>
            </a:r>
            <a:r>
              <a:rPr lang="el-GR" sz="1600" dirty="0" err="1">
                <a:solidFill>
                  <a:srgbClr val="000000"/>
                </a:solidFill>
                <a:latin typeface="Arial"/>
                <a:ea typeface="Arial"/>
                <a:cs typeface="Arial"/>
                <a:sym typeface="Arial"/>
              </a:rPr>
              <a:t>ρουτίνες</a:t>
            </a:r>
            <a:r>
              <a:rPr lang="el-GR" sz="1600" dirty="0">
                <a:solidFill>
                  <a:srgbClr val="000000"/>
                </a:solidFill>
                <a:latin typeface="Arial"/>
                <a:ea typeface="Arial"/>
                <a:cs typeface="Arial"/>
                <a:sym typeface="Arial"/>
              </a:rPr>
              <a:t> μειώνουν το άγχος και βοηθούν τους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να </a:t>
            </a:r>
            <a:r>
              <a:rPr lang="el-GR" sz="1600" dirty="0">
                <a:solidFill>
                  <a:srgbClr val="000000"/>
                </a:solidFill>
                <a:latin typeface="Arial"/>
                <a:ea typeface="Arial"/>
                <a:cs typeface="Arial"/>
                <a:sym typeface="Arial"/>
              </a:rPr>
              <a:t>προσαρμοστούν πιο γρήγορα → ισχυρότερη δέσμευση </a:t>
            </a:r>
          </a:p>
          <a:p>
            <a:pPr marL="0" lvl="0" indent="0">
              <a:lnSpc>
                <a:spcPct val="115000"/>
              </a:lnSpc>
              <a:spcBef>
                <a:spcPts val="1200"/>
              </a:spcBef>
            </a:pPr>
            <a:r>
              <a:rPr lang="el-GR" sz="1600" dirty="0">
                <a:solidFill>
                  <a:srgbClr val="000000"/>
                </a:solidFill>
                <a:latin typeface="Arial"/>
                <a:ea typeface="Arial"/>
                <a:cs typeface="Arial"/>
                <a:sym typeface="Arial"/>
              </a:rPr>
              <a:t>• Η γρήγορη, συγκεκριμένη θετική ανατροφοδότηση βοηθά τους μαθητές</a:t>
            </a:r>
            <a:r>
              <a:rPr lang="el-GR" sz="1600" dirty="0">
                <a:solidFill>
                  <a:srgbClr val="000000"/>
                </a:solidFill>
                <a:latin typeface="Arial"/>
                <a:cs typeface="Arial"/>
              </a:rPr>
              <a:t>/</a:t>
            </a:r>
            <a:r>
              <a:rPr lang="el-GR" sz="1600" dirty="0" err="1">
                <a:solidFill>
                  <a:srgbClr val="000000"/>
                </a:solidFill>
                <a:latin typeface="Arial"/>
                <a:cs typeface="Arial"/>
              </a:rPr>
              <a:t>τριες</a:t>
            </a:r>
            <a:r>
              <a:rPr lang="el-GR" sz="1600" dirty="0">
                <a:solidFill>
                  <a:srgbClr val="000000"/>
                </a:solidFill>
                <a:latin typeface="Arial"/>
                <a:cs typeface="Arial"/>
                <a:sym typeface="Arial"/>
              </a:rPr>
              <a:t> </a:t>
            </a:r>
            <a:r>
              <a:rPr lang="el-GR" sz="1600" dirty="0">
                <a:solidFill>
                  <a:srgbClr val="000000"/>
                </a:solidFill>
                <a:latin typeface="Arial"/>
                <a:ea typeface="Arial"/>
                <a:cs typeface="Arial"/>
                <a:sym typeface="Arial"/>
              </a:rPr>
              <a:t>να δουν την πρόοδό τους → περισσότερα επιτεύγματα </a:t>
            </a:r>
          </a:p>
          <a:p>
            <a:pPr marL="0" lvl="0" indent="0" algn="l" rtl="0">
              <a:lnSpc>
                <a:spcPct val="115000"/>
              </a:lnSpc>
              <a:spcBef>
                <a:spcPts val="1200"/>
              </a:spcBef>
              <a:spcAft>
                <a:spcPts val="0"/>
              </a:spcAft>
              <a:buNone/>
            </a:pPr>
            <a:r>
              <a:rPr lang="el-GR" sz="1600" dirty="0">
                <a:solidFill>
                  <a:srgbClr val="000000"/>
                </a:solidFill>
                <a:latin typeface="Arial"/>
                <a:ea typeface="Arial"/>
                <a:cs typeface="Arial"/>
                <a:sym typeface="Arial"/>
              </a:rPr>
              <a:t>• Η ήρεμη, σταθερή έναρξη των μαθημάτων μειώνει τα επίπεδα άγχους → περισσότερα θετικά συναισθήματα</a:t>
            </a:r>
          </a:p>
          <a:p>
            <a:pPr marL="0" lvl="0" indent="0" algn="l" rtl="0">
              <a:lnSpc>
                <a:spcPct val="115000"/>
              </a:lnSpc>
              <a:spcBef>
                <a:spcPts val="1200"/>
              </a:spcBef>
              <a:spcAft>
                <a:spcPts val="0"/>
              </a:spcAft>
              <a:buNone/>
            </a:pPr>
            <a:r>
              <a:rPr lang="el-GR" sz="1600" dirty="0">
                <a:solidFill>
                  <a:srgbClr val="000000"/>
                </a:solidFill>
                <a:latin typeface="Arial"/>
                <a:ea typeface="Arial"/>
                <a:cs typeface="Arial"/>
                <a:sym typeface="Arial"/>
              </a:rPr>
              <a:t>• Η εξήγηση του σκοπού μιας εργασίας ενισχύει το κίνητρο → ισχυρότερο νόημα</a:t>
            </a:r>
            <a:endParaRPr sz="1600" dirty="0"/>
          </a:p>
        </p:txBody>
      </p:sp>
      <p:sp>
        <p:nvSpPr>
          <p:cNvPr id="180" name="Google Shape;180;g3a572f97943_0_18"/>
          <p:cNvSpPr/>
          <p:nvPr/>
        </p:nvSpPr>
        <p:spPr>
          <a:xfrm>
            <a:off x="8400075" y="1044225"/>
            <a:ext cx="3045300" cy="22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accent2"/>
                </a:solidFill>
              </a:rPr>
              <a:t>SWPBS</a:t>
            </a:r>
            <a:endParaRPr sz="3400" b="1">
              <a:solidFill>
                <a:schemeClr val="accent2"/>
              </a:solidFill>
            </a:endParaRPr>
          </a:p>
        </p:txBody>
      </p:sp>
      <p:sp>
        <p:nvSpPr>
          <p:cNvPr id="181" name="Google Shape;181;g3a572f97943_0_18"/>
          <p:cNvSpPr/>
          <p:nvPr/>
        </p:nvSpPr>
        <p:spPr>
          <a:xfrm>
            <a:off x="8400075" y="4124925"/>
            <a:ext cx="3045300" cy="22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4B3B6C"/>
                </a:solidFill>
              </a:rPr>
              <a:t>PERMA</a:t>
            </a:r>
            <a:endParaRPr sz="2800" b="1">
              <a:solidFill>
                <a:srgbClr val="4B3B6C"/>
              </a:solidFill>
            </a:endParaRPr>
          </a:p>
        </p:txBody>
      </p:sp>
      <p:sp>
        <p:nvSpPr>
          <p:cNvPr id="182" name="Google Shape;182;g3a572f97943_0_18"/>
          <p:cNvSpPr/>
          <p:nvPr/>
        </p:nvSpPr>
        <p:spPr>
          <a:xfrm>
            <a:off x="9771675" y="3339875"/>
            <a:ext cx="325500" cy="71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g3a572f97943_0_18"/>
          <p:cNvSpPr txBox="1">
            <a:spLocks noGrp="1"/>
          </p:cNvSpPr>
          <p:nvPr>
            <p:ph type="body" idx="1"/>
          </p:nvPr>
        </p:nvSpPr>
        <p:spPr>
          <a:xfrm>
            <a:off x="-5" y="907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Πώς το SWPBS υποστηρίζει το PERMA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a572f97943_0_3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el-GR" b="1" dirty="0"/>
              <a:t>Κατάρτιση Εκπαιδευτών - Ενότητα 1</a:t>
            </a:r>
            <a:endParaRPr dirty="0"/>
          </a:p>
        </p:txBody>
      </p:sp>
      <p:sp>
        <p:nvSpPr>
          <p:cNvPr id="190" name="Google Shape;190;g3a572f97943_0_30"/>
          <p:cNvSpPr txBox="1">
            <a:spLocks noGrp="1"/>
          </p:cNvSpPr>
          <p:nvPr>
            <p:ph type="body" idx="2"/>
          </p:nvPr>
        </p:nvSpPr>
        <p:spPr>
          <a:xfrm>
            <a:off x="302200" y="1405474"/>
            <a:ext cx="7911900" cy="5370883"/>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l-GR" sz="1250" dirty="0">
                <a:solidFill>
                  <a:srgbClr val="000000"/>
                </a:solidFill>
                <a:latin typeface="Arial"/>
                <a:ea typeface="Arial"/>
                <a:cs typeface="Arial"/>
                <a:sym typeface="Arial"/>
              </a:rPr>
              <a:t>Το WSA δίνει στο σχολείο μια κοινή κατεύθυνση. </a:t>
            </a:r>
          </a:p>
          <a:p>
            <a:pPr marL="0" lvl="0" indent="0" algn="l" rtl="0">
              <a:lnSpc>
                <a:spcPct val="100000"/>
              </a:lnSpc>
              <a:spcBef>
                <a:spcPts val="1200"/>
              </a:spcBef>
              <a:spcAft>
                <a:spcPts val="0"/>
              </a:spcAft>
              <a:buNone/>
            </a:pPr>
            <a:r>
              <a:rPr lang="el-GR" sz="1250" dirty="0">
                <a:solidFill>
                  <a:srgbClr val="000000"/>
                </a:solidFill>
                <a:latin typeface="Arial"/>
                <a:ea typeface="Arial"/>
                <a:cs typeface="Arial"/>
                <a:sym typeface="Arial"/>
              </a:rPr>
              <a:t>Το SWPBS διαμορφώνει τις καθημερινές </a:t>
            </a:r>
            <a:r>
              <a:rPr lang="el-GR" sz="1250" dirty="0" err="1">
                <a:solidFill>
                  <a:srgbClr val="000000"/>
                </a:solidFill>
                <a:latin typeface="Arial"/>
                <a:ea typeface="Arial"/>
                <a:cs typeface="Arial"/>
                <a:sym typeface="Arial"/>
              </a:rPr>
              <a:t>ρουτίνες</a:t>
            </a:r>
            <a:r>
              <a:rPr lang="el-GR" sz="1250" dirty="0">
                <a:solidFill>
                  <a:srgbClr val="000000"/>
                </a:solidFill>
                <a:latin typeface="Arial"/>
                <a:ea typeface="Arial"/>
                <a:cs typeface="Arial"/>
                <a:sym typeface="Arial"/>
              </a:rPr>
              <a:t> συμπεριφοράς. </a:t>
            </a:r>
          </a:p>
          <a:p>
            <a:pPr marL="0" lvl="0" indent="0" algn="l" rtl="0">
              <a:lnSpc>
                <a:spcPct val="100000"/>
              </a:lnSpc>
              <a:spcBef>
                <a:spcPts val="1200"/>
              </a:spcBef>
              <a:spcAft>
                <a:spcPts val="0"/>
              </a:spcAft>
              <a:buNone/>
            </a:pPr>
            <a:r>
              <a:rPr lang="el-GR" sz="1250" dirty="0">
                <a:solidFill>
                  <a:srgbClr val="000000"/>
                </a:solidFill>
                <a:latin typeface="Arial"/>
                <a:ea typeface="Arial"/>
                <a:cs typeface="Arial"/>
                <a:sym typeface="Arial"/>
              </a:rPr>
              <a:t>Το PERMA και το SEL καθοδηγούν τις εβδομαδιαίες πρακτικές ευημερίας που προσθέτετε στα μαθήματά σας.</a:t>
            </a:r>
          </a:p>
          <a:p>
            <a:pPr marL="0" lvl="0" indent="0">
              <a:lnSpc>
                <a:spcPct val="115000"/>
              </a:lnSpc>
              <a:spcBef>
                <a:spcPts val="1200"/>
              </a:spcBef>
            </a:pPr>
            <a:r>
              <a:rPr lang="el-GR" sz="1250" dirty="0">
                <a:solidFill>
                  <a:srgbClr val="000000"/>
                </a:solidFill>
                <a:latin typeface="Arial"/>
                <a:ea typeface="Arial"/>
                <a:cs typeface="Arial"/>
                <a:sym typeface="Arial"/>
              </a:rPr>
              <a:t>Όταν και τα τρία λειτουργούν μαζί, οι εκπαιδευτικοί μιλούν την ίδια γλώσσα και οι </a:t>
            </a:r>
            <a:r>
              <a:rPr lang="el-GR" sz="1250" dirty="0">
                <a:solidFill>
                  <a:srgbClr val="000000"/>
                </a:solidFill>
                <a:latin typeface="Arial"/>
                <a:cs typeface="Arial"/>
                <a:sym typeface="Arial"/>
              </a:rPr>
              <a:t>μαθητές</a:t>
            </a:r>
            <a:r>
              <a:rPr lang="el-GR" sz="1250" dirty="0">
                <a:solidFill>
                  <a:srgbClr val="000000"/>
                </a:solidFill>
                <a:latin typeface="Arial"/>
                <a:cs typeface="Arial"/>
              </a:rPr>
              <a:t>/</a:t>
            </a:r>
            <a:r>
              <a:rPr lang="el-GR" sz="1250" dirty="0" err="1">
                <a:solidFill>
                  <a:srgbClr val="000000"/>
                </a:solidFill>
                <a:latin typeface="Arial"/>
                <a:cs typeface="Arial"/>
              </a:rPr>
              <a:t>τριες</a:t>
            </a:r>
            <a:r>
              <a:rPr lang="el-GR" sz="1250" dirty="0">
                <a:solidFill>
                  <a:srgbClr val="000000"/>
                </a:solidFill>
                <a:latin typeface="Arial"/>
                <a:cs typeface="Arial"/>
                <a:sym typeface="Arial"/>
              </a:rPr>
              <a:t> λαμβάνουν </a:t>
            </a:r>
            <a:r>
              <a:rPr lang="el-GR" sz="1250" dirty="0">
                <a:solidFill>
                  <a:srgbClr val="000000"/>
                </a:solidFill>
                <a:latin typeface="Arial"/>
                <a:ea typeface="Arial"/>
                <a:cs typeface="Arial"/>
                <a:sym typeface="Arial"/>
              </a:rPr>
              <a:t>τα ίδια μηνύματα σε ολόκληρο το σχολείο. Αυτό μειώνει τη σύγχυση και δημιουργεί πιο ήρεμο και προβλέψιμο περιβάλλον.</a:t>
            </a:r>
          </a:p>
          <a:p>
            <a:pPr marL="0" lvl="0" indent="0" algn="l" rtl="0">
              <a:lnSpc>
                <a:spcPct val="115000"/>
              </a:lnSpc>
              <a:spcBef>
                <a:spcPts val="1200"/>
              </a:spcBef>
              <a:spcAft>
                <a:spcPts val="0"/>
              </a:spcAft>
              <a:buNone/>
            </a:pPr>
            <a:r>
              <a:rPr lang="el-GR" sz="1250" b="1" dirty="0">
                <a:solidFill>
                  <a:srgbClr val="000000"/>
                </a:solidFill>
                <a:latin typeface="Arial"/>
                <a:ea typeface="Arial"/>
                <a:cs typeface="Arial"/>
                <a:sym typeface="Arial"/>
              </a:rPr>
              <a:t>Παράδειγμα στην πράξη</a:t>
            </a:r>
          </a:p>
          <a:p>
            <a:pPr marL="285750" lvl="0" indent="-285750" algn="l" rtl="0">
              <a:lnSpc>
                <a:spcPct val="100000"/>
              </a:lnSpc>
              <a:spcBef>
                <a:spcPts val="1200"/>
              </a:spcBef>
              <a:spcAft>
                <a:spcPts val="0"/>
              </a:spcAft>
              <a:buFont typeface="Arial" panose="020B0604020202020204" pitchFamily="34" charset="0"/>
              <a:buChar char="•"/>
            </a:pPr>
            <a:r>
              <a:rPr lang="el-GR" sz="1250" dirty="0">
                <a:solidFill>
                  <a:srgbClr val="000000"/>
                </a:solidFill>
                <a:latin typeface="Arial"/>
                <a:ea typeface="Arial"/>
                <a:cs typeface="Arial"/>
                <a:sym typeface="Arial"/>
              </a:rPr>
              <a:t>Το σχολείο καθορίζει τρεις βασικές προσδοκίες: Να είσαι σεβαστός/η, να είσαι έτοιμος/η, να είσαι ασφαλής. </a:t>
            </a:r>
          </a:p>
          <a:p>
            <a:pPr marL="285750" indent="-285750">
              <a:lnSpc>
                <a:spcPct val="100000"/>
              </a:lnSpc>
              <a:spcBef>
                <a:spcPts val="1200"/>
              </a:spcBef>
              <a:buFont typeface="Arial" panose="020B0604020202020204" pitchFamily="34" charset="0"/>
              <a:buChar char="•"/>
            </a:pPr>
            <a:r>
              <a:rPr lang="el-GR" sz="1250" dirty="0">
                <a:solidFill>
                  <a:srgbClr val="000000"/>
                </a:solidFill>
                <a:latin typeface="Arial"/>
                <a:cs typeface="Arial"/>
                <a:sym typeface="Arial"/>
              </a:rPr>
              <a:t>Όλοι οι εκπαιδευτικοί διδάσκουν αυτές τις προσδοκίες με τον ίδιο τρόπο κατά τη διάρκεια της πρώτης εβδομάδας κάθε περιόδου.</a:t>
            </a:r>
          </a:p>
          <a:p>
            <a:pPr marL="285750" indent="-285750">
              <a:lnSpc>
                <a:spcPct val="100000"/>
              </a:lnSpc>
              <a:spcBef>
                <a:spcPts val="1200"/>
              </a:spcBef>
              <a:buFont typeface="Arial" panose="020B0604020202020204" pitchFamily="34" charset="0"/>
              <a:buChar char="•"/>
            </a:pPr>
            <a:r>
              <a:rPr lang="el-GR" sz="1250" dirty="0">
                <a:solidFill>
                  <a:srgbClr val="000000"/>
                </a:solidFill>
                <a:latin typeface="Arial"/>
                <a:cs typeface="Arial"/>
                <a:sym typeface="Arial"/>
              </a:rPr>
              <a:t>Κάθε τάξη χρησιμοποιεί μια απλή ρουτίνα PERMA, όπως έναν έλεγχο των συναισθημάτων το πρωί (Θετικά Συναισθήματα) ή ένα δίλεπτο συγκέντρωσης στο ξεκίνημα (Δέσμευση).</a:t>
            </a:r>
          </a:p>
          <a:p>
            <a:pPr marL="285750" indent="-285750">
              <a:lnSpc>
                <a:spcPct val="100000"/>
              </a:lnSpc>
              <a:spcBef>
                <a:spcPts val="1200"/>
              </a:spcBef>
              <a:buFont typeface="Arial" panose="020B0604020202020204" pitchFamily="34" charset="0"/>
              <a:buChar char="•"/>
            </a:pPr>
            <a:r>
              <a:rPr lang="el-GR" sz="1250" dirty="0">
                <a:solidFill>
                  <a:srgbClr val="000000"/>
                </a:solidFill>
                <a:latin typeface="Arial"/>
                <a:cs typeface="Arial"/>
                <a:sym typeface="Arial"/>
              </a:rPr>
              <a:t>Όταν ένας μαθητής</a:t>
            </a:r>
            <a:r>
              <a:rPr lang="el-GR" sz="1250" dirty="0">
                <a:solidFill>
                  <a:srgbClr val="000000"/>
                </a:solidFill>
                <a:latin typeface="Arial"/>
                <a:cs typeface="Arial"/>
              </a:rPr>
              <a:t>/ μία μαθήτρια</a:t>
            </a:r>
            <a:r>
              <a:rPr lang="el-GR" sz="1250" dirty="0">
                <a:solidFill>
                  <a:srgbClr val="000000"/>
                </a:solidFill>
                <a:latin typeface="Arial"/>
                <a:cs typeface="Arial"/>
                <a:sym typeface="Arial"/>
              </a:rPr>
              <a:t> ανταποκρίνεται σε μια προσδοκία, οι εκπαιδευτικοί δίνουν σύντομα, θετικά σχόλια χρησιμοποιώντας την ίδια διατύπωση.</a:t>
            </a:r>
          </a:p>
          <a:p>
            <a:pPr marL="0" lvl="0" indent="0">
              <a:lnSpc>
                <a:spcPct val="115000"/>
              </a:lnSpc>
              <a:spcBef>
                <a:spcPts val="1200"/>
              </a:spcBef>
            </a:pPr>
            <a:r>
              <a:rPr lang="el-GR" sz="1250" dirty="0">
                <a:solidFill>
                  <a:srgbClr val="000000"/>
                </a:solidFill>
                <a:latin typeface="Arial"/>
                <a:ea typeface="Arial"/>
                <a:cs typeface="Arial"/>
                <a:sym typeface="Arial"/>
              </a:rPr>
              <a:t>Τα WSA και SWPBS δίνουν στο σχολείο μια σαφή δομή. Τώρα εξετάζουμε τις δεξιότητες που χρειάζονται οι </a:t>
            </a:r>
            <a:r>
              <a:rPr lang="el-GR" sz="1250" dirty="0">
                <a:solidFill>
                  <a:srgbClr val="000000"/>
                </a:solidFill>
                <a:latin typeface="Arial"/>
                <a:cs typeface="Arial"/>
                <a:sym typeface="Arial"/>
              </a:rPr>
              <a:t>μαθητές</a:t>
            </a:r>
            <a:r>
              <a:rPr lang="el-GR" sz="1250" dirty="0">
                <a:solidFill>
                  <a:srgbClr val="000000"/>
                </a:solidFill>
                <a:latin typeface="Arial"/>
                <a:cs typeface="Arial"/>
              </a:rPr>
              <a:t>/</a:t>
            </a:r>
            <a:r>
              <a:rPr lang="el-GR" sz="1250" dirty="0" err="1">
                <a:solidFill>
                  <a:srgbClr val="000000"/>
                </a:solidFill>
                <a:latin typeface="Arial"/>
                <a:cs typeface="Arial"/>
              </a:rPr>
              <a:t>τριες</a:t>
            </a:r>
            <a:r>
              <a:rPr lang="el-GR" sz="1250" dirty="0">
                <a:solidFill>
                  <a:srgbClr val="000000"/>
                </a:solidFill>
                <a:latin typeface="Arial"/>
                <a:cs typeface="Arial"/>
                <a:sym typeface="Arial"/>
              </a:rPr>
              <a:t> </a:t>
            </a:r>
            <a:r>
              <a:rPr lang="el-GR" sz="1250" dirty="0">
                <a:solidFill>
                  <a:srgbClr val="000000"/>
                </a:solidFill>
                <a:latin typeface="Arial"/>
                <a:ea typeface="Arial"/>
                <a:cs typeface="Arial"/>
                <a:sym typeface="Arial"/>
              </a:rPr>
              <a:t>για να χρησιμοποιήσουν καλά αυτή τη δομή. Αυτές οι δεξιότητες προέρχονται από το SEL και εμφανίζονται σε απλές καθημερινές </a:t>
            </a:r>
            <a:r>
              <a:rPr lang="el-GR" sz="1250" dirty="0" err="1">
                <a:solidFill>
                  <a:srgbClr val="000000"/>
                </a:solidFill>
                <a:latin typeface="Arial"/>
                <a:ea typeface="Arial"/>
                <a:cs typeface="Arial"/>
                <a:sym typeface="Arial"/>
              </a:rPr>
              <a:t>ρουτίνες</a:t>
            </a:r>
            <a:r>
              <a:rPr lang="el-GR" sz="1250" dirty="0">
                <a:solidFill>
                  <a:srgbClr val="000000"/>
                </a:solidFill>
                <a:latin typeface="Arial"/>
                <a:ea typeface="Arial"/>
                <a:cs typeface="Arial"/>
                <a:sym typeface="Arial"/>
              </a:rPr>
              <a:t> που μπορείτε να χρησιμοποιήσετε σε οποιαδήποτε τάξη.</a:t>
            </a:r>
            <a:endParaRPr sz="1250" dirty="0"/>
          </a:p>
        </p:txBody>
      </p:sp>
      <p:sp>
        <p:nvSpPr>
          <p:cNvPr id="191" name="Google Shape;191;g3a572f97943_0_30"/>
          <p:cNvSpPr/>
          <p:nvPr/>
        </p:nvSpPr>
        <p:spPr>
          <a:xfrm>
            <a:off x="8725550" y="964369"/>
            <a:ext cx="3045300" cy="12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dirty="0">
                <a:solidFill>
                  <a:schemeClr val="accent2"/>
                </a:solidFill>
              </a:rPr>
              <a:t>SWPBS</a:t>
            </a:r>
            <a:endParaRPr sz="3400" b="1" dirty="0">
              <a:solidFill>
                <a:schemeClr val="accent2"/>
              </a:solidFill>
            </a:endParaRPr>
          </a:p>
        </p:txBody>
      </p:sp>
      <p:sp>
        <p:nvSpPr>
          <p:cNvPr id="192" name="Google Shape;192;g3a572f97943_0_30"/>
          <p:cNvSpPr/>
          <p:nvPr/>
        </p:nvSpPr>
        <p:spPr>
          <a:xfrm>
            <a:off x="8853475" y="3250325"/>
            <a:ext cx="3045300" cy="12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00B050"/>
                </a:solidFill>
              </a:rPr>
              <a:t>PERMA</a:t>
            </a:r>
            <a:endParaRPr sz="2800" b="1">
              <a:solidFill>
                <a:srgbClr val="00B050"/>
              </a:solidFill>
            </a:endParaRPr>
          </a:p>
        </p:txBody>
      </p:sp>
      <p:sp>
        <p:nvSpPr>
          <p:cNvPr id="193" name="Google Shape;193;g3a572f97943_0_30"/>
          <p:cNvSpPr/>
          <p:nvPr/>
        </p:nvSpPr>
        <p:spPr>
          <a:xfrm>
            <a:off x="10213375" y="2367600"/>
            <a:ext cx="325500" cy="71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g3a572f97943_0_30"/>
          <p:cNvSpPr/>
          <p:nvPr/>
        </p:nvSpPr>
        <p:spPr>
          <a:xfrm>
            <a:off x="9957625" y="4653550"/>
            <a:ext cx="837000" cy="9996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g3a572f97943_0_30"/>
          <p:cNvSpPr/>
          <p:nvPr/>
        </p:nvSpPr>
        <p:spPr>
          <a:xfrm>
            <a:off x="8934775" y="5920350"/>
            <a:ext cx="2836200" cy="715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l-GR" sz="2400" b="1" dirty="0"/>
              <a:t> </a:t>
            </a:r>
            <a:r>
              <a:rPr lang="el-GR" sz="2400" b="1" dirty="0">
                <a:solidFill>
                  <a:srgbClr val="1C4587"/>
                </a:solidFill>
              </a:rPr>
              <a:t>Ευημερεύοντα Σχολεία </a:t>
            </a:r>
            <a:endParaRPr sz="2400" b="1" dirty="0">
              <a:solidFill>
                <a:srgbClr val="1C4587"/>
              </a:solidFill>
            </a:endParaRPr>
          </a:p>
        </p:txBody>
      </p:sp>
      <p:sp>
        <p:nvSpPr>
          <p:cNvPr id="196" name="Google Shape;196;g3a572f97943_0_30"/>
          <p:cNvSpPr txBox="1">
            <a:spLocks noGrp="1"/>
          </p:cNvSpPr>
          <p:nvPr>
            <p:ph type="body" idx="1"/>
          </p:nvPr>
        </p:nvSpPr>
        <p:spPr>
          <a:xfrm>
            <a:off x="97970" y="797447"/>
            <a:ext cx="11944500" cy="550800"/>
          </a:xfrm>
          <a:prstGeom prst="rect">
            <a:avLst/>
          </a:prstGeom>
          <a:noFill/>
          <a:ln>
            <a:noFill/>
          </a:ln>
        </p:spPr>
        <p:txBody>
          <a:bodyPr spcFirstLastPara="1" wrap="square" lIns="91425" tIns="45700" rIns="91425" bIns="45700" anchor="ctr" anchorCtr="0">
            <a:noAutofit/>
          </a:bodyPr>
          <a:lstStyle/>
          <a:p>
            <a:pPr lvl="0"/>
            <a:r>
              <a:rPr lang="el-GR" dirty="0"/>
              <a:t>Πώς το WSA + SWPBS συνδέεται με τα Ευημερεύοντα Σχολεία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02" name="Google Shape;202;p21"/>
          <p:cNvSpPr txBox="1">
            <a:spLocks noGrp="1"/>
          </p:cNvSpPr>
          <p:nvPr>
            <p:ph type="body" idx="1"/>
          </p:nvPr>
        </p:nvSpPr>
        <p:spPr>
          <a:xfrm>
            <a:off x="97970" y="1106301"/>
            <a:ext cx="11944500" cy="550800"/>
          </a:xfrm>
          <a:prstGeom prst="rect">
            <a:avLst/>
          </a:prstGeom>
          <a:noFill/>
          <a:ln>
            <a:noFill/>
          </a:ln>
        </p:spPr>
        <p:txBody>
          <a:bodyPr spcFirstLastPara="1" wrap="square" lIns="91425" tIns="45700" rIns="91425" bIns="45700" anchor="ctr" anchorCtr="0">
            <a:noAutofit/>
          </a:bodyPr>
          <a:lstStyle/>
          <a:p>
            <a:pPr lvl="0"/>
            <a:r>
              <a:rPr lang="el-GR" sz="2000" dirty="0"/>
              <a:t>Πώς εμφανίζεται η Κοινωνική και Συναισθηματική </a:t>
            </a:r>
          </a:p>
          <a:p>
            <a:pPr lvl="0"/>
            <a:r>
              <a:rPr lang="el-GR" sz="2000" dirty="0"/>
              <a:t>Μάθηση (SEL) στην καθημερινή ρουτίνα της τάξης</a:t>
            </a:r>
            <a:endParaRPr sz="2000" dirty="0"/>
          </a:p>
        </p:txBody>
      </p:sp>
      <p:sp>
        <p:nvSpPr>
          <p:cNvPr id="203" name="Google Shape;203;p21"/>
          <p:cNvSpPr txBox="1">
            <a:spLocks noGrp="1"/>
          </p:cNvSpPr>
          <p:nvPr>
            <p:ph type="body" idx="2"/>
          </p:nvPr>
        </p:nvSpPr>
        <p:spPr>
          <a:xfrm>
            <a:off x="97971" y="1965960"/>
            <a:ext cx="6565719" cy="4786024"/>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000" b="1" u="sng" dirty="0"/>
              <a:t>1. </a:t>
            </a:r>
            <a:r>
              <a:rPr lang="el-GR" sz="2000" b="1" u="sng" dirty="0"/>
              <a:t>Αυτογνωσία</a:t>
            </a:r>
            <a:endParaRPr sz="2000" dirty="0"/>
          </a:p>
          <a:p>
            <a:pPr lvl="0"/>
            <a:r>
              <a:rPr lang="el-GR" sz="2000" dirty="0"/>
              <a:t>Οι μαθητές/</a:t>
            </a:r>
            <a:r>
              <a:rPr lang="el-GR" sz="2000" dirty="0" err="1"/>
              <a:t>τριες</a:t>
            </a:r>
            <a:r>
              <a:rPr lang="el-GR" sz="2000" dirty="0"/>
              <a:t> παρατηρούν πώς αισθάνονται και το ονομάζουν.</a:t>
            </a:r>
            <a:endParaRPr sz="2000" dirty="0"/>
          </a:p>
          <a:p>
            <a:pPr marL="457200" marR="0" lvl="0" indent="-228600" rtl="0">
              <a:lnSpc>
                <a:spcPct val="90000"/>
              </a:lnSpc>
              <a:spcBef>
                <a:spcPts val="1000"/>
              </a:spcBef>
              <a:spcAft>
                <a:spcPts val="0"/>
              </a:spcAft>
              <a:buClr>
                <a:schemeClr val="dk1"/>
              </a:buClr>
              <a:buSzPts val="1800"/>
              <a:buFont typeface="Arial"/>
              <a:buNone/>
            </a:pPr>
            <a:r>
              <a:rPr lang="el-GR" sz="2000" b="1" dirty="0"/>
              <a:t>Στις καθημερινές </a:t>
            </a:r>
            <a:r>
              <a:rPr lang="el-GR" sz="2000" b="1" dirty="0" err="1"/>
              <a:t>ρουτίνες</a:t>
            </a:r>
            <a:r>
              <a:rPr lang="el-GR" sz="2000" b="1" dirty="0"/>
              <a:t> της τάξης: </a:t>
            </a:r>
          </a:p>
          <a:p>
            <a:pPr marL="457200" marR="0" lvl="0" indent="-228600" rtl="0">
              <a:lnSpc>
                <a:spcPct val="90000"/>
              </a:lnSpc>
              <a:spcBef>
                <a:spcPts val="1000"/>
              </a:spcBef>
              <a:spcAft>
                <a:spcPts val="0"/>
              </a:spcAft>
              <a:buClr>
                <a:schemeClr val="dk1"/>
              </a:buClr>
              <a:buSzPts val="1800"/>
              <a:buFont typeface="Arial"/>
              <a:buNone/>
            </a:pPr>
            <a:r>
              <a:rPr lang="el-GR" sz="2000" dirty="0"/>
              <a:t>• Πρωινή ανασκόπηση με χρώματα ή </a:t>
            </a:r>
            <a:r>
              <a:rPr lang="el-GR" sz="2000" dirty="0" err="1"/>
              <a:t>emoji</a:t>
            </a:r>
            <a:r>
              <a:rPr lang="el-GR" sz="2000" dirty="0"/>
              <a:t>. </a:t>
            </a:r>
          </a:p>
          <a:p>
            <a:pPr lvl="0"/>
            <a:r>
              <a:rPr lang="el-GR" sz="2000" dirty="0"/>
              <a:t>• Οι μαθητές/</a:t>
            </a:r>
            <a:r>
              <a:rPr lang="el-GR" sz="2000" dirty="0" err="1"/>
              <a:t>τριες</a:t>
            </a:r>
            <a:r>
              <a:rPr lang="el-GR" sz="2000" dirty="0"/>
              <a:t> επιλέγουν: «Νιώθω έτοιμος/η – κουρασμένος/η – απογοητευμένος/η – ενθουσιασμένος/η». </a:t>
            </a:r>
          </a:p>
          <a:p>
            <a:pPr marL="457200" marR="0" lvl="0" indent="-228600" rtl="0">
              <a:lnSpc>
                <a:spcPct val="90000"/>
              </a:lnSpc>
              <a:spcBef>
                <a:spcPts val="1000"/>
              </a:spcBef>
              <a:spcAft>
                <a:spcPts val="0"/>
              </a:spcAft>
              <a:buClr>
                <a:schemeClr val="dk1"/>
              </a:buClr>
              <a:buSzPts val="1800"/>
              <a:buFont typeface="Arial"/>
              <a:buNone/>
            </a:pPr>
            <a:r>
              <a:rPr lang="el-GR" sz="2000" dirty="0"/>
              <a:t>• Σύντομος </a:t>
            </a:r>
            <a:r>
              <a:rPr lang="el-GR" sz="2000" dirty="0" err="1"/>
              <a:t>αναστοχασμός</a:t>
            </a:r>
            <a:r>
              <a:rPr lang="el-GR" sz="2000" dirty="0"/>
              <a:t>: «Τι χρειάζομαι τώρα για να συγκεντρωθώ;»</a:t>
            </a:r>
          </a:p>
          <a:p>
            <a:pPr marL="457200" marR="0" lvl="0" indent="-228600" rtl="0">
              <a:lnSpc>
                <a:spcPct val="90000"/>
              </a:lnSpc>
              <a:spcBef>
                <a:spcPts val="1000"/>
              </a:spcBef>
              <a:spcAft>
                <a:spcPts val="0"/>
              </a:spcAft>
              <a:buClr>
                <a:schemeClr val="dk1"/>
              </a:buClr>
              <a:buSzPts val="1800"/>
              <a:buFont typeface="Arial"/>
              <a:buNone/>
            </a:pPr>
            <a:r>
              <a:rPr lang="el-GR" sz="2000" b="1" dirty="0"/>
              <a:t>Γιατί είναι σημαντικό: </a:t>
            </a:r>
          </a:p>
          <a:p>
            <a:pPr lvl="0"/>
            <a:r>
              <a:rPr lang="el-GR" sz="2000" dirty="0"/>
              <a:t>Όταν οι μαθητές/</a:t>
            </a:r>
            <a:r>
              <a:rPr lang="el-GR" sz="2000" dirty="0" err="1"/>
              <a:t>τριες</a:t>
            </a:r>
            <a:r>
              <a:rPr lang="el-GR" sz="2000" dirty="0"/>
              <a:t> ονομάζουν συναισθήματα, η συμπεριφορά βελτιώνεται.</a:t>
            </a:r>
            <a:br>
              <a:rPr lang="en-US" sz="2400" dirty="0"/>
            </a:br>
            <a:endParaRPr dirty="0">
              <a:highlight>
                <a:srgbClr val="FFFF00"/>
              </a:highlight>
            </a:endParaRPr>
          </a:p>
        </p:txBody>
      </p:sp>
      <p:pic>
        <p:nvPicPr>
          <p:cNvPr id="204" name="Google Shape;204;p21" descr="A screenshot of a cartoon character&#10;&#10;AI-generated content may be incorrect."/>
          <p:cNvPicPr preferRelativeResize="0"/>
          <p:nvPr/>
        </p:nvPicPr>
        <p:blipFill rotWithShape="1">
          <a:blip r:embed="rId3">
            <a:alphaModFix/>
          </a:blip>
          <a:srcRect/>
          <a:stretch/>
        </p:blipFill>
        <p:spPr>
          <a:xfrm>
            <a:off x="7075170" y="854672"/>
            <a:ext cx="4357722" cy="56397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10" name="Google Shape;210;p22"/>
          <p:cNvSpPr txBox="1">
            <a:spLocks noGrp="1"/>
          </p:cNvSpPr>
          <p:nvPr>
            <p:ph type="body" idx="1"/>
          </p:nvPr>
        </p:nvSpPr>
        <p:spPr>
          <a:xfrm>
            <a:off x="123750" y="900054"/>
            <a:ext cx="11944500" cy="550800"/>
          </a:xfrm>
          <a:prstGeom prst="rect">
            <a:avLst/>
          </a:prstGeom>
          <a:noFill/>
          <a:ln>
            <a:noFill/>
          </a:ln>
        </p:spPr>
        <p:txBody>
          <a:bodyPr spcFirstLastPara="1" wrap="square" lIns="91425" tIns="45700" rIns="91425" bIns="45700" anchor="ctr" anchorCtr="0">
            <a:noAutofit/>
          </a:bodyPr>
          <a:lstStyle/>
          <a:p>
            <a:pPr lvl="0"/>
            <a:r>
              <a:rPr lang="el-GR" dirty="0"/>
              <a:t>Πώς εμφανίζεται η Κοινωνική και Συναισθηματική </a:t>
            </a:r>
          </a:p>
          <a:p>
            <a:pPr lvl="0"/>
            <a:r>
              <a:rPr lang="el-GR" dirty="0"/>
              <a:t>Μάθηση (SEL) στην καθημερινή ρουτίνα της τάξης</a:t>
            </a:r>
          </a:p>
        </p:txBody>
      </p:sp>
      <p:sp>
        <p:nvSpPr>
          <p:cNvPr id="211" name="Google Shape;211;p22"/>
          <p:cNvSpPr txBox="1">
            <a:spLocks noGrp="1"/>
          </p:cNvSpPr>
          <p:nvPr>
            <p:ph type="body" idx="2"/>
          </p:nvPr>
        </p:nvSpPr>
        <p:spPr>
          <a:xfrm>
            <a:off x="158040" y="1613034"/>
            <a:ext cx="68580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b="1" u="sng" dirty="0"/>
              <a:t>2. </a:t>
            </a:r>
            <a:r>
              <a:rPr lang="el-GR" sz="2400" b="1" u="sng" dirty="0"/>
              <a:t>Αυτοδιαχείριση</a:t>
            </a:r>
            <a:endParaRPr dirty="0"/>
          </a:p>
          <a:p>
            <a:pPr lvl="0"/>
            <a:r>
              <a:rPr lang="el-GR" sz="2400" dirty="0"/>
              <a:t>Οι μαθητές/</a:t>
            </a:r>
            <a:r>
              <a:rPr lang="el-GR" sz="2400" dirty="0" err="1"/>
              <a:t>τριες</a:t>
            </a:r>
            <a:r>
              <a:rPr lang="el-GR" sz="2400" dirty="0"/>
              <a:t> ελέγχουν τις αντιδράσεις και παραμένουν συγκεντρωμένοι/</a:t>
            </a:r>
            <a:r>
              <a:rPr lang="el-GR" sz="2400" dirty="0" err="1"/>
              <a:t>ες</a:t>
            </a:r>
            <a:r>
              <a:rPr lang="el-GR" sz="2400" dirty="0"/>
              <a:t>.</a:t>
            </a:r>
          </a:p>
          <a:p>
            <a:pPr marL="457200" marR="0" lvl="0" indent="-228600" algn="l" rtl="0">
              <a:lnSpc>
                <a:spcPct val="90000"/>
              </a:lnSpc>
              <a:spcBef>
                <a:spcPts val="1000"/>
              </a:spcBef>
              <a:spcAft>
                <a:spcPts val="0"/>
              </a:spcAft>
              <a:buClr>
                <a:schemeClr val="dk1"/>
              </a:buClr>
              <a:buSzPts val="1800"/>
              <a:buFont typeface="Arial"/>
              <a:buNone/>
            </a:pPr>
            <a:r>
              <a:rPr lang="el-GR" sz="2400" b="1" dirty="0"/>
              <a:t>Στις καθημερινές </a:t>
            </a:r>
            <a:r>
              <a:rPr lang="el-GR" sz="2400" b="1" dirty="0" err="1"/>
              <a:t>ρουτίνες</a:t>
            </a:r>
            <a:r>
              <a:rPr lang="el-GR" sz="2400" b="1" dirty="0"/>
              <a:t> της τάξης: </a:t>
            </a:r>
          </a:p>
          <a:p>
            <a:pPr marL="457200" marR="0" lvl="0" indent="-228600" algn="l" rtl="0">
              <a:lnSpc>
                <a:spcPct val="90000"/>
              </a:lnSpc>
              <a:spcBef>
                <a:spcPts val="1000"/>
              </a:spcBef>
              <a:spcAft>
                <a:spcPts val="0"/>
              </a:spcAft>
              <a:buClr>
                <a:schemeClr val="dk1"/>
              </a:buClr>
              <a:buSzPts val="1800"/>
              <a:buFont typeface="Arial"/>
              <a:buNone/>
            </a:pPr>
            <a:r>
              <a:rPr lang="el-GR" sz="2400" dirty="0"/>
              <a:t>• Δύο λεπτά ήρεμης αναπνοής πριν από τις εξετάσεις. </a:t>
            </a:r>
          </a:p>
          <a:p>
            <a:pPr marL="457200" marR="0" lvl="0" indent="-228600" algn="l" rtl="0">
              <a:lnSpc>
                <a:spcPct val="90000"/>
              </a:lnSpc>
              <a:spcBef>
                <a:spcPts val="1000"/>
              </a:spcBef>
              <a:spcAft>
                <a:spcPts val="0"/>
              </a:spcAft>
              <a:buClr>
                <a:schemeClr val="dk1"/>
              </a:buClr>
              <a:buSzPts val="1800"/>
              <a:buFont typeface="Arial"/>
              <a:buNone/>
            </a:pPr>
            <a:r>
              <a:rPr lang="el-GR" sz="2400" dirty="0"/>
              <a:t>• Χρονοδιακόπτης στον πίνακα για μεταβάσεις. </a:t>
            </a:r>
          </a:p>
          <a:p>
            <a:pPr marL="457200" marR="0" lvl="0" indent="-228600" algn="l" rtl="0">
              <a:lnSpc>
                <a:spcPct val="90000"/>
              </a:lnSpc>
              <a:spcBef>
                <a:spcPts val="1000"/>
              </a:spcBef>
              <a:spcAft>
                <a:spcPts val="0"/>
              </a:spcAft>
              <a:buClr>
                <a:schemeClr val="dk1"/>
              </a:buClr>
              <a:buSzPts val="1800"/>
              <a:buFont typeface="Arial"/>
              <a:buNone/>
            </a:pPr>
            <a:r>
              <a:rPr lang="el-GR" sz="2400" dirty="0"/>
              <a:t>• «Παύση και επιλογή» πριν από την αντίδραση.</a:t>
            </a:r>
          </a:p>
          <a:p>
            <a:pPr marL="457200" marR="0" lvl="0" indent="-228600" algn="l" rtl="0">
              <a:lnSpc>
                <a:spcPct val="90000"/>
              </a:lnSpc>
              <a:spcBef>
                <a:spcPts val="1000"/>
              </a:spcBef>
              <a:spcAft>
                <a:spcPts val="0"/>
              </a:spcAft>
              <a:buClr>
                <a:schemeClr val="dk1"/>
              </a:buClr>
              <a:buSzPts val="1800"/>
              <a:buFont typeface="Arial"/>
              <a:buNone/>
            </a:pPr>
            <a:r>
              <a:rPr lang="el-GR" sz="2400" b="1" dirty="0"/>
              <a:t>Γιατί είναι σημαντικό: </a:t>
            </a:r>
          </a:p>
          <a:p>
            <a:pPr lvl="0"/>
            <a:r>
              <a:rPr lang="el-GR" sz="2400" dirty="0"/>
              <a:t>Οι μαθητές/</a:t>
            </a:r>
            <a:r>
              <a:rPr lang="el-GR" sz="2400" dirty="0" err="1"/>
              <a:t>τριες</a:t>
            </a:r>
            <a:r>
              <a:rPr lang="el-GR" sz="2400" dirty="0"/>
              <a:t> μαθαίνουν ότι μπορούν να ρυθμίζουν την ενέργεια αντί να κυβερνώνται από αυτήν.</a:t>
            </a:r>
            <a:endParaRPr dirty="0">
              <a:highlight>
                <a:srgbClr val="FFFF00"/>
              </a:highlight>
            </a:endParaRPr>
          </a:p>
        </p:txBody>
      </p:sp>
      <p:pic>
        <p:nvPicPr>
          <p:cNvPr id="212" name="Google Shape;212;p22" descr="A rainbow breathing instructions&#10;&#10;AI-generated content may be incorrect."/>
          <p:cNvPicPr preferRelativeResize="0"/>
          <p:nvPr/>
        </p:nvPicPr>
        <p:blipFill rotWithShape="1">
          <a:blip r:embed="rId3">
            <a:alphaModFix/>
          </a:blip>
          <a:srcRect/>
          <a:stretch/>
        </p:blipFill>
        <p:spPr>
          <a:xfrm>
            <a:off x="7016040" y="1039374"/>
            <a:ext cx="4562201" cy="54071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18" name="Google Shape;218;p23"/>
          <p:cNvSpPr txBox="1">
            <a:spLocks noGrp="1"/>
          </p:cNvSpPr>
          <p:nvPr>
            <p:ph type="body" idx="1"/>
          </p:nvPr>
        </p:nvSpPr>
        <p:spPr>
          <a:xfrm>
            <a:off x="123750" y="810528"/>
            <a:ext cx="11944500" cy="550800"/>
          </a:xfrm>
          <a:prstGeom prst="rect">
            <a:avLst/>
          </a:prstGeom>
          <a:noFill/>
          <a:ln>
            <a:noFill/>
          </a:ln>
        </p:spPr>
        <p:txBody>
          <a:bodyPr spcFirstLastPara="1" wrap="square" lIns="91425" tIns="45700" rIns="91425" bIns="45700" anchor="ctr" anchorCtr="0">
            <a:noAutofit/>
          </a:bodyPr>
          <a:lstStyle/>
          <a:p>
            <a:pPr lvl="0"/>
            <a:r>
              <a:rPr lang="el-GR" sz="2000" dirty="0"/>
              <a:t>Πώς εμφανίζεται η Κοινωνική και Συναισθηματική </a:t>
            </a:r>
          </a:p>
          <a:p>
            <a:pPr lvl="0"/>
            <a:r>
              <a:rPr lang="el-GR" sz="2000" dirty="0"/>
              <a:t>Μάθηση (SEL) στην καθημερινή ρουτίνα της τάξης</a:t>
            </a:r>
          </a:p>
        </p:txBody>
      </p:sp>
      <p:sp>
        <p:nvSpPr>
          <p:cNvPr id="219" name="Google Shape;219;p23"/>
          <p:cNvSpPr txBox="1">
            <a:spLocks noGrp="1"/>
          </p:cNvSpPr>
          <p:nvPr>
            <p:ph type="body" idx="2"/>
          </p:nvPr>
        </p:nvSpPr>
        <p:spPr>
          <a:xfrm>
            <a:off x="97970" y="1585860"/>
            <a:ext cx="6851470"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l-GR" sz="2000" b="1" u="sng" dirty="0"/>
              <a:t>3. Κοινωνική επίγνωση</a:t>
            </a:r>
          </a:p>
          <a:p>
            <a:pPr marL="263525" lvl="0" indent="-34925"/>
            <a:r>
              <a:rPr lang="el-GR" sz="1550" dirty="0"/>
              <a:t>Οι μαθητές/</a:t>
            </a:r>
            <a:r>
              <a:rPr lang="el-GR" sz="1550" dirty="0" err="1"/>
              <a:t>τριες</a:t>
            </a:r>
            <a:r>
              <a:rPr lang="el-GR" sz="1550" dirty="0"/>
              <a:t> κατανοούν τι μπορεί να σκέφτονται ή να αισθάνονται οι άλλοι/</a:t>
            </a:r>
            <a:r>
              <a:rPr lang="el-GR" sz="1550" dirty="0" err="1"/>
              <a:t>ες</a:t>
            </a:r>
            <a:r>
              <a:rPr lang="el-GR" sz="1550" dirty="0"/>
              <a:t>.</a:t>
            </a:r>
          </a:p>
          <a:p>
            <a:pPr marL="263525" lvl="0" indent="-34925" algn="l" rtl="0">
              <a:lnSpc>
                <a:spcPct val="90000"/>
              </a:lnSpc>
              <a:spcBef>
                <a:spcPts val="1000"/>
              </a:spcBef>
              <a:spcAft>
                <a:spcPts val="0"/>
              </a:spcAft>
              <a:buSzPts val="1800"/>
              <a:buNone/>
            </a:pPr>
            <a:r>
              <a:rPr lang="el-GR" sz="1550" b="1" dirty="0"/>
              <a:t>Στις καθημερινές </a:t>
            </a:r>
            <a:r>
              <a:rPr lang="el-GR" sz="1550" b="1" dirty="0" err="1"/>
              <a:t>ρουτίνες</a:t>
            </a:r>
            <a:r>
              <a:rPr lang="el-GR" sz="1550" b="1" dirty="0"/>
              <a:t> της τάξης:</a:t>
            </a:r>
          </a:p>
          <a:p>
            <a:pPr marL="263525" lvl="0" indent="-34925" algn="l" rtl="0">
              <a:lnSpc>
                <a:spcPct val="90000"/>
              </a:lnSpc>
              <a:spcBef>
                <a:spcPts val="1000"/>
              </a:spcBef>
              <a:spcAft>
                <a:spcPts val="0"/>
              </a:spcAft>
              <a:buSzPts val="1800"/>
              <a:buNone/>
            </a:pPr>
            <a:r>
              <a:rPr lang="el-GR" sz="1550" dirty="0"/>
              <a:t>• </a:t>
            </a:r>
            <a:r>
              <a:rPr lang="el-GR" sz="1550" b="1" dirty="0"/>
              <a:t>Καθρέφτης συναισθημάτων </a:t>
            </a:r>
          </a:p>
          <a:p>
            <a:pPr marL="263525" lvl="0" indent="-34925"/>
            <a:r>
              <a:rPr lang="el-GR" sz="1550" dirty="0"/>
              <a:t>Τα ζευγάρια κάθονται ο ένας απέναντι στον άλλον. Ένας/μια μαθητής/</a:t>
            </a:r>
            <a:r>
              <a:rPr lang="el-GR" sz="1550" dirty="0" err="1"/>
              <a:t>τρια</a:t>
            </a:r>
            <a:r>
              <a:rPr lang="el-GR" sz="1550" dirty="0"/>
              <a:t> δείχνει ένα συναίσθημα στο πρόσωπό του/της. Ο/η άλλος/η μαντεύει το συναίσθημα και προσφέρει μια χρήσιμη απάντηση.</a:t>
            </a:r>
          </a:p>
          <a:p>
            <a:pPr marL="263525" lvl="0" indent="-34925" algn="l" rtl="0">
              <a:lnSpc>
                <a:spcPct val="90000"/>
              </a:lnSpc>
              <a:spcBef>
                <a:spcPts val="1000"/>
              </a:spcBef>
              <a:spcAft>
                <a:spcPts val="0"/>
              </a:spcAft>
              <a:buSzPts val="1800"/>
              <a:buNone/>
            </a:pPr>
            <a:r>
              <a:rPr lang="el-GR" sz="1550" dirty="0"/>
              <a:t>• </a:t>
            </a:r>
            <a:r>
              <a:rPr lang="el-GR" sz="1550" b="1" dirty="0"/>
              <a:t>Δύο αστέρια και μια ευχή</a:t>
            </a:r>
          </a:p>
          <a:p>
            <a:pPr marL="263525" lvl="0" indent="-34925"/>
            <a:r>
              <a:rPr lang="el-GR" sz="1550" dirty="0"/>
              <a:t> Μετά την ομαδική εργασία, κάθε μαθητής/</a:t>
            </a:r>
            <a:r>
              <a:rPr lang="el-GR" sz="1550" dirty="0" err="1"/>
              <a:t>τρια</a:t>
            </a:r>
            <a:r>
              <a:rPr lang="el-GR" sz="1550" dirty="0"/>
              <a:t> δίνει σε έναν/μια άλλο/η μαθητή/</a:t>
            </a:r>
            <a:r>
              <a:rPr lang="el-GR" sz="1550" dirty="0" err="1"/>
              <a:t>τρια</a:t>
            </a:r>
            <a:r>
              <a:rPr lang="el-GR" sz="1550" dirty="0"/>
              <a:t> δύο θετικά και έναν τομέα βελτίωσης.</a:t>
            </a:r>
          </a:p>
          <a:p>
            <a:pPr marL="263525" lvl="0" indent="-34925" algn="l" rtl="0">
              <a:lnSpc>
                <a:spcPct val="90000"/>
              </a:lnSpc>
              <a:spcBef>
                <a:spcPts val="1000"/>
              </a:spcBef>
              <a:spcAft>
                <a:spcPts val="0"/>
              </a:spcAft>
              <a:buSzPts val="1800"/>
              <a:buNone/>
            </a:pPr>
            <a:r>
              <a:rPr lang="el-GR" sz="1550" dirty="0"/>
              <a:t>• </a:t>
            </a:r>
            <a:r>
              <a:rPr lang="el-GR" sz="1550" b="1" dirty="0"/>
              <a:t>Διάλειμμα </a:t>
            </a:r>
            <a:r>
              <a:rPr lang="el-GR" sz="1550" b="1" dirty="0" err="1"/>
              <a:t>ενσυναίσθησης</a:t>
            </a:r>
            <a:r>
              <a:rPr lang="el-GR" sz="1550" b="1" dirty="0"/>
              <a:t> </a:t>
            </a:r>
          </a:p>
          <a:p>
            <a:pPr marL="263525" lvl="0" indent="-34925"/>
            <a:r>
              <a:rPr lang="el-GR" sz="1550" dirty="0"/>
              <a:t>Κατά τη διάρκεια μιας έντονης στιγμής, οι μαθητές/</a:t>
            </a:r>
            <a:r>
              <a:rPr lang="el-GR" sz="1550" dirty="0" err="1"/>
              <a:t>τριες</a:t>
            </a:r>
            <a:r>
              <a:rPr lang="el-GR" sz="1550" dirty="0"/>
              <a:t> αφιερώνουν 30 δευτερόλεπτα για να γράψουν: «Τι μπορεί να αισθάνεται ο/η άλλος/η; Γιατί;»</a:t>
            </a:r>
          </a:p>
          <a:p>
            <a:pPr marL="514350" indent="-285750">
              <a:buFont typeface="Arial" panose="020B0604020202020204" pitchFamily="34" charset="0"/>
              <a:buChar char="•"/>
            </a:pPr>
            <a:r>
              <a:rPr lang="el-GR" sz="1550" b="1" dirty="0"/>
              <a:t>Γιατί είναι σημαντικό: </a:t>
            </a:r>
          </a:p>
          <a:p>
            <a:pPr marL="263525" lvl="0" indent="-34925"/>
            <a:r>
              <a:rPr lang="el-GR" sz="1550" dirty="0"/>
              <a:t>Οι μαθητές</a:t>
            </a:r>
            <a:r>
              <a:rPr lang="el-GR" sz="1600" dirty="0"/>
              <a:t>/</a:t>
            </a:r>
            <a:r>
              <a:rPr lang="el-GR" sz="1600" dirty="0" err="1"/>
              <a:t>τριες</a:t>
            </a:r>
            <a:r>
              <a:rPr lang="el-GR" sz="1550" dirty="0"/>
              <a:t> αναπτύσσουν </a:t>
            </a:r>
            <a:r>
              <a:rPr lang="el-GR" sz="1550" dirty="0" err="1"/>
              <a:t>ενσυναίσθηση</a:t>
            </a:r>
            <a:r>
              <a:rPr lang="el-GR" sz="1550" dirty="0"/>
              <a:t> μιλώντας και ενεργώντας, αντί να ακούν απλώς τη θεωρία.</a:t>
            </a:r>
            <a:endParaRPr sz="1550" dirty="0"/>
          </a:p>
          <a:p>
            <a:pPr marL="0" lvl="0" indent="0" algn="l" rtl="0">
              <a:lnSpc>
                <a:spcPct val="115000"/>
              </a:lnSpc>
              <a:spcBef>
                <a:spcPts val="1200"/>
              </a:spcBef>
              <a:spcAft>
                <a:spcPts val="1200"/>
              </a:spcAft>
              <a:buSzPts val="1800"/>
              <a:buNone/>
            </a:pPr>
            <a:endParaRPr dirty="0">
              <a:highlight>
                <a:srgbClr val="FFFF00"/>
              </a:highlight>
            </a:endParaRPr>
          </a:p>
        </p:txBody>
      </p:sp>
      <p:pic>
        <p:nvPicPr>
          <p:cNvPr id="220" name="Google Shape;220;p23" descr="A list of stars and a wand&#10;&#10;AI-generated content may be incorrect."/>
          <p:cNvPicPr preferRelativeResize="0"/>
          <p:nvPr/>
        </p:nvPicPr>
        <p:blipFill rotWithShape="1">
          <a:blip r:embed="rId3">
            <a:alphaModFix/>
          </a:blip>
          <a:srcRect/>
          <a:stretch/>
        </p:blipFill>
        <p:spPr>
          <a:xfrm>
            <a:off x="7131050" y="1175454"/>
            <a:ext cx="4445000" cy="528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aed0874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107916"/>
              </a:lnSpc>
              <a:spcBef>
                <a:spcPts val="0"/>
              </a:spcBef>
              <a:spcAft>
                <a:spcPts val="0"/>
              </a:spcAft>
              <a:buClr>
                <a:srgbClr val="000000"/>
              </a:buClr>
              <a:buSzPct val="92592"/>
              <a:buFont typeface="Arial"/>
              <a:buNone/>
            </a:pPr>
            <a:r>
              <a:rPr lang="el-GR" sz="2200" dirty="0">
                <a:latin typeface="Arial"/>
                <a:ea typeface="Arial"/>
                <a:cs typeface="Arial"/>
                <a:sym typeface="Arial"/>
              </a:rPr>
              <a:t>WP3 Εκπαίδευση και Ανάπτυξη Ικανοτήτων</a:t>
            </a:r>
            <a:br>
              <a:rPr lang="el-GR" sz="2200" dirty="0">
                <a:latin typeface="Arial"/>
                <a:ea typeface="Arial"/>
                <a:cs typeface="Arial"/>
                <a:sym typeface="Arial"/>
              </a:rPr>
            </a:br>
            <a:r>
              <a:rPr lang="el-GR" sz="2100" b="0" dirty="0">
                <a:latin typeface="Calibri" panose="020F0502020204030204" pitchFamily="34" charset="0"/>
                <a:ea typeface="Calibri" panose="020F0502020204030204" pitchFamily="34" charset="0"/>
                <a:cs typeface="Calibri" panose="020F0502020204030204" pitchFamily="34" charset="0"/>
                <a:sym typeface="Arial"/>
              </a:rPr>
              <a:t>D3.1. Μάθημα για Εκπαιδευτές (Κύριοι Εκπαιδευτές) και Ερευνητές</a:t>
            </a:r>
            <a:endParaRPr sz="2100" b="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4" name="Google Shape;74;g37d7aed0874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nSpc>
                <a:spcPct val="107916"/>
              </a:lnSpc>
              <a:spcBef>
                <a:spcPts val="0"/>
              </a:spcBef>
              <a:buClr>
                <a:srgbClr val="000000"/>
              </a:buClr>
            </a:pPr>
            <a:r>
              <a:rPr lang="el-GR"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Ενότητα 1 - Εισαγωγή στο πρόγραμμα των </a:t>
            </a:r>
            <a:r>
              <a:rPr lang="el-GR" sz="1800" dirty="0"/>
              <a:t>Ευημερευόντων Σχολείων</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26" name="Google Shape;226;p24"/>
          <p:cNvSpPr txBox="1">
            <a:spLocks noGrp="1"/>
          </p:cNvSpPr>
          <p:nvPr>
            <p:ph type="body" idx="1"/>
          </p:nvPr>
        </p:nvSpPr>
        <p:spPr>
          <a:xfrm>
            <a:off x="0" y="938544"/>
            <a:ext cx="11944500" cy="550800"/>
          </a:xfrm>
          <a:prstGeom prst="rect">
            <a:avLst/>
          </a:prstGeom>
          <a:noFill/>
          <a:ln>
            <a:noFill/>
          </a:ln>
        </p:spPr>
        <p:txBody>
          <a:bodyPr spcFirstLastPara="1" wrap="square" lIns="91425" tIns="45700" rIns="91425" bIns="45700" anchor="ctr" anchorCtr="0">
            <a:noAutofit/>
          </a:bodyPr>
          <a:lstStyle/>
          <a:p>
            <a:pPr lvl="0"/>
            <a:r>
              <a:rPr lang="el-GR" dirty="0"/>
              <a:t>Πώς εμφανίζεται η Κοινωνική και Συναισθηματική </a:t>
            </a:r>
          </a:p>
          <a:p>
            <a:pPr lvl="0"/>
            <a:r>
              <a:rPr lang="el-GR" dirty="0"/>
              <a:t>Μάθηση (SEL) στην καθημερινή ρουτίνα της τάξης</a:t>
            </a:r>
            <a:endParaRPr dirty="0"/>
          </a:p>
        </p:txBody>
      </p:sp>
      <p:sp>
        <p:nvSpPr>
          <p:cNvPr id="227" name="Google Shape;227;p24"/>
          <p:cNvSpPr txBox="1">
            <a:spLocks noGrp="1"/>
          </p:cNvSpPr>
          <p:nvPr>
            <p:ph type="body" idx="2"/>
          </p:nvPr>
        </p:nvSpPr>
        <p:spPr>
          <a:xfrm>
            <a:off x="149530" y="1736232"/>
            <a:ext cx="7351470" cy="5040126"/>
          </a:xfrm>
          <a:prstGeom prst="rect">
            <a:avLst/>
          </a:prstGeom>
          <a:noFill/>
          <a:ln>
            <a:noFill/>
          </a:ln>
        </p:spPr>
        <p:txBody>
          <a:bodyPr spcFirstLastPara="1" wrap="square" lIns="91425" tIns="45700" rIns="91425" bIns="45700" anchor="t" anchorCtr="0">
            <a:noAutofit/>
          </a:bodyPr>
          <a:lstStyle/>
          <a:p>
            <a:pPr marL="263525" indent="-34925"/>
            <a:r>
              <a:rPr lang="el-GR" b="1" u="sng" dirty="0"/>
              <a:t>4. Δεξιότητες σχέσεων</a:t>
            </a:r>
          </a:p>
          <a:p>
            <a:pPr marL="263525" indent="-34925"/>
            <a:r>
              <a:rPr lang="el-GR" sz="1450" dirty="0"/>
              <a:t>Οι μαθητές/</a:t>
            </a:r>
            <a:r>
              <a:rPr lang="el-GR" sz="1450" dirty="0" err="1"/>
              <a:t>τριες</a:t>
            </a:r>
            <a:r>
              <a:rPr lang="el-GR" sz="1450" dirty="0"/>
              <a:t> συνεργάζονται και επικοινωνούν με σεβασμό.</a:t>
            </a:r>
          </a:p>
          <a:p>
            <a:pPr marL="0" lvl="0" indent="0">
              <a:buNone/>
            </a:pPr>
            <a:r>
              <a:rPr lang="el-GR" sz="1450" b="1" dirty="0"/>
              <a:t>Πραγματικές καθημερινές δραστηριότητες στην τάξη: </a:t>
            </a:r>
          </a:p>
          <a:p>
            <a:pPr marL="0" lvl="0" indent="0">
              <a:buNone/>
            </a:pPr>
            <a:r>
              <a:rPr lang="el-GR" sz="1450" b="1" dirty="0"/>
              <a:t>• Συμβουλευτική φίλων</a:t>
            </a:r>
          </a:p>
          <a:p>
            <a:pPr marL="0" lvl="0" indent="0"/>
            <a:r>
              <a:rPr lang="el-GR" sz="1450" dirty="0"/>
              <a:t>Ζευγάρια μαθητών/</a:t>
            </a:r>
            <a:r>
              <a:rPr lang="el-GR" sz="1450" dirty="0" err="1"/>
              <a:t>τριων</a:t>
            </a:r>
            <a:r>
              <a:rPr lang="el-GR" sz="1450" dirty="0"/>
              <a:t> συνεργάζονται σε μια σύντομη εργασία. Ο/η ένας/μια μαθητής/</a:t>
            </a:r>
            <a:r>
              <a:rPr lang="el-GR" sz="1450" dirty="0" err="1"/>
              <a:t>τρια</a:t>
            </a:r>
            <a:r>
              <a:rPr lang="el-GR" sz="1450" dirty="0"/>
              <a:t> εξηγεί. Ο/η άλλος/η κάνει μόνο διευκρινιστικές ερωτήσεις. </a:t>
            </a:r>
          </a:p>
          <a:p>
            <a:pPr marL="0" lvl="0" indent="0">
              <a:buNone/>
            </a:pPr>
            <a:r>
              <a:rPr lang="el-GR" sz="1450" dirty="0"/>
              <a:t>Αυτό ενισχύει την ενεργητική ακρόαση και μειώνει τις διακοπές.</a:t>
            </a:r>
          </a:p>
          <a:p>
            <a:pPr marL="0" lvl="0" indent="0">
              <a:buNone/>
            </a:pPr>
            <a:r>
              <a:rPr lang="el-GR" sz="1450" b="1" dirty="0"/>
              <a:t>• Κανόνας «Ρώτα τρεις πριν από εμένα» </a:t>
            </a:r>
          </a:p>
          <a:p>
            <a:pPr marL="0" lvl="0" indent="0"/>
            <a:r>
              <a:rPr lang="el-GR" sz="1450" dirty="0"/>
              <a:t>Οι μαθητές/</a:t>
            </a:r>
            <a:r>
              <a:rPr lang="el-GR" sz="1450" dirty="0" err="1"/>
              <a:t>τριες</a:t>
            </a:r>
            <a:r>
              <a:rPr lang="el-GR" sz="1450" dirty="0"/>
              <a:t> πρέπει να ρωτήσουν τρεις συμμαθητές/</a:t>
            </a:r>
            <a:r>
              <a:rPr lang="el-GR" sz="1450" dirty="0" err="1"/>
              <a:t>τριες</a:t>
            </a:r>
            <a:r>
              <a:rPr lang="el-GR" sz="1450" dirty="0"/>
              <a:t> τους πριν ρωτήσουν τον/την εκπαιδευτικό. Αυτό διδάσκει την υποστήριξη από ομότιμους/</a:t>
            </a:r>
            <a:r>
              <a:rPr lang="el-GR" sz="1450" dirty="0" err="1"/>
              <a:t>ες</a:t>
            </a:r>
            <a:r>
              <a:rPr lang="el-GR" sz="1450" dirty="0"/>
              <a:t> και μειώνει την εξάρτηση από τον/την εκπαιδευτικό.</a:t>
            </a:r>
          </a:p>
          <a:p>
            <a:pPr marL="0" lvl="0" indent="0">
              <a:buNone/>
            </a:pPr>
            <a:r>
              <a:rPr lang="el-GR" sz="1450" b="1" dirty="0"/>
              <a:t>• Κύκλος επαίνου </a:t>
            </a:r>
          </a:p>
          <a:p>
            <a:pPr marL="0" lvl="0" indent="0"/>
            <a:r>
              <a:rPr lang="el-GR" sz="1450" dirty="0"/>
              <a:t>Στο τέλος μιας εργασίας, κάθε μαθητής/</a:t>
            </a:r>
            <a:r>
              <a:rPr lang="el-GR" sz="1450" dirty="0" err="1"/>
              <a:t>τρια</a:t>
            </a:r>
            <a:r>
              <a:rPr lang="el-GR" sz="1450" dirty="0"/>
              <a:t> κάνει ένα θετικό, συγκεκριμένο σχόλιο στο άτομο στα δεξιά του/της. Παράδειγμα: «Μου άρεσε ο τρόπος που οργάνωσες το υλικό μας».</a:t>
            </a:r>
          </a:p>
          <a:p>
            <a:pPr marL="0" lvl="0" indent="0">
              <a:buNone/>
            </a:pPr>
            <a:r>
              <a:rPr lang="el-GR" sz="1450" b="1" dirty="0"/>
              <a:t>Γιατί έχει σημασία: </a:t>
            </a:r>
          </a:p>
          <a:p>
            <a:pPr marL="0" lvl="0" indent="0"/>
            <a:r>
              <a:rPr lang="el-GR" sz="1450" dirty="0"/>
              <a:t>Οι μαθητές/</a:t>
            </a:r>
            <a:r>
              <a:rPr lang="el-GR" sz="1450" dirty="0" err="1"/>
              <a:t>τριες</a:t>
            </a:r>
            <a:r>
              <a:rPr lang="el-GR" sz="1450" dirty="0"/>
              <a:t> μαθαίνουν να επικοινωνούν με σαφήνεια, να μοιράζονται την ευθύνη και να επιδιορθώνουν τις σχέσεις τους μετά από μια σύγκρουση.</a:t>
            </a:r>
            <a:endParaRPr sz="1450" dirty="0"/>
          </a:p>
        </p:txBody>
      </p:sp>
      <p:pic>
        <p:nvPicPr>
          <p:cNvPr id="228" name="Google Shape;228;p24" descr="A poster with cartoon characters&#10;&#10;AI-generated content may be incorrect."/>
          <p:cNvPicPr preferRelativeResize="0"/>
          <p:nvPr/>
        </p:nvPicPr>
        <p:blipFill rotWithShape="1">
          <a:blip r:embed="rId3">
            <a:alphaModFix/>
          </a:blip>
          <a:srcRect/>
          <a:stretch/>
        </p:blipFill>
        <p:spPr>
          <a:xfrm>
            <a:off x="7617735" y="1085928"/>
            <a:ext cx="4424735" cy="54150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34" name="Google Shape;234;p25"/>
          <p:cNvSpPr txBox="1">
            <a:spLocks noGrp="1"/>
          </p:cNvSpPr>
          <p:nvPr>
            <p:ph type="body" idx="1"/>
          </p:nvPr>
        </p:nvSpPr>
        <p:spPr>
          <a:xfrm>
            <a:off x="97970" y="1007067"/>
            <a:ext cx="11944500" cy="550800"/>
          </a:xfrm>
          <a:prstGeom prst="rect">
            <a:avLst/>
          </a:prstGeom>
          <a:noFill/>
          <a:ln>
            <a:noFill/>
          </a:ln>
        </p:spPr>
        <p:txBody>
          <a:bodyPr spcFirstLastPara="1" wrap="square" lIns="91425" tIns="45700" rIns="91425" bIns="45700" anchor="ctr" anchorCtr="0">
            <a:noAutofit/>
          </a:bodyPr>
          <a:lstStyle/>
          <a:p>
            <a:pPr lvl="0"/>
            <a:r>
              <a:rPr lang="el-GR" dirty="0"/>
              <a:t>Πώς εμφανίζεται η Κοινωνική και Συναισθηματική </a:t>
            </a:r>
          </a:p>
          <a:p>
            <a:pPr lvl="0"/>
            <a:r>
              <a:rPr lang="el-GR" dirty="0"/>
              <a:t>Μάθηση (SEL) στην καθημερινή ρουτίνα της τάξης</a:t>
            </a:r>
          </a:p>
        </p:txBody>
      </p:sp>
      <p:sp>
        <p:nvSpPr>
          <p:cNvPr id="235" name="Google Shape;235;p25"/>
          <p:cNvSpPr txBox="1">
            <a:spLocks noGrp="1"/>
          </p:cNvSpPr>
          <p:nvPr>
            <p:ph type="body" idx="2"/>
          </p:nvPr>
        </p:nvSpPr>
        <p:spPr>
          <a:xfrm>
            <a:off x="133199" y="1690512"/>
            <a:ext cx="7351470" cy="4994406"/>
          </a:xfrm>
          <a:prstGeom prst="rect">
            <a:avLst/>
          </a:prstGeom>
          <a:noFill/>
          <a:ln>
            <a:noFill/>
          </a:ln>
        </p:spPr>
        <p:txBody>
          <a:bodyPr spcFirstLastPara="1" wrap="square" lIns="91425" tIns="45700" rIns="91425" bIns="45700" anchor="t" anchorCtr="0">
            <a:noAutofit/>
          </a:bodyPr>
          <a:lstStyle/>
          <a:p>
            <a:pPr marL="0" indent="0"/>
            <a:r>
              <a:rPr lang="el-GR" sz="2000" b="1" u="sng" dirty="0"/>
              <a:t>5. Υπεύθυνες αποφάσεις</a:t>
            </a:r>
          </a:p>
          <a:p>
            <a:pPr marL="0" indent="0"/>
            <a:r>
              <a:rPr lang="el-GR" dirty="0"/>
              <a:t>Οι μαθητές/</a:t>
            </a:r>
            <a:r>
              <a:rPr lang="el-GR" dirty="0" err="1"/>
              <a:t>τριες</a:t>
            </a:r>
            <a:r>
              <a:rPr lang="el-GR" dirty="0"/>
              <a:t> σκέφτονται πριν ενεργήσουν και αξιολογούν τις συνέπειες.</a:t>
            </a:r>
          </a:p>
          <a:p>
            <a:pPr marL="0" indent="0"/>
            <a:r>
              <a:rPr lang="el-GR" b="1" dirty="0"/>
              <a:t>• Ρουτίνα «Σταμάτα – Σκέψου – Δράσε»</a:t>
            </a:r>
          </a:p>
          <a:p>
            <a:pPr marL="0" indent="0"/>
            <a:r>
              <a:rPr lang="el-GR" dirty="0"/>
              <a:t>Οι μαθητές/</a:t>
            </a:r>
            <a:r>
              <a:rPr lang="el-GR" dirty="0" err="1"/>
              <a:t>τριες</a:t>
            </a:r>
            <a:r>
              <a:rPr lang="el-GR" dirty="0"/>
              <a:t> ακολουθούν τρία βήματα που είναι αναρτημένα στον τοίχο: Σταμάτα. Σκέψου τα αποτελέσματα. Δράσε με σκοπό.</a:t>
            </a:r>
          </a:p>
          <a:p>
            <a:pPr marL="0" indent="0"/>
            <a:r>
              <a:rPr lang="el-GR" b="1" dirty="0"/>
              <a:t>• Πίνακας εργασιών της τάξης </a:t>
            </a:r>
          </a:p>
          <a:p>
            <a:pPr marL="0" indent="0"/>
            <a:r>
              <a:rPr lang="el-GR" dirty="0"/>
              <a:t>Οι μαθητές/</a:t>
            </a:r>
            <a:r>
              <a:rPr lang="el-GR" dirty="0" err="1"/>
              <a:t>τριες</a:t>
            </a:r>
            <a:r>
              <a:rPr lang="el-GR" dirty="0"/>
              <a:t> επιλέγουν και ολοκληρώνουν εβδομαδιαίους ρόλους, όπως διαχειριστής/</a:t>
            </a:r>
            <a:r>
              <a:rPr lang="el-GR" dirty="0" err="1"/>
              <a:t>τρια</a:t>
            </a:r>
            <a:r>
              <a:rPr lang="el-GR" dirty="0"/>
              <a:t> υλικών ή βοηθός τεχνολογίας.</a:t>
            </a:r>
          </a:p>
          <a:p>
            <a:pPr marL="0" indent="0"/>
            <a:r>
              <a:rPr lang="el-GR" b="1" dirty="0"/>
              <a:t>• Εισιτήριο εξόδου: «Η έξυπνη επιλογή μου σήμερα»</a:t>
            </a:r>
          </a:p>
          <a:p>
            <a:pPr marL="0" indent="0"/>
            <a:r>
              <a:rPr lang="el-GR" dirty="0"/>
              <a:t>Οι μαθητές/</a:t>
            </a:r>
            <a:r>
              <a:rPr lang="el-GR" dirty="0" err="1"/>
              <a:t>τριες</a:t>
            </a:r>
            <a:r>
              <a:rPr lang="el-GR" dirty="0"/>
              <a:t> γράφουν μια υπεύθυνη επιλογή που έκαναν στο τέλος του μαθήματος.</a:t>
            </a:r>
          </a:p>
          <a:p>
            <a:pPr marL="0" indent="0"/>
            <a:r>
              <a:rPr lang="el-GR" b="1" dirty="0"/>
              <a:t>Γιατί είναι σημαντικό:</a:t>
            </a:r>
          </a:p>
          <a:p>
            <a:pPr marL="0" indent="0"/>
            <a:r>
              <a:rPr lang="el-GR" dirty="0"/>
              <a:t>Οι μαθητές/</a:t>
            </a:r>
            <a:r>
              <a:rPr lang="el-GR" dirty="0" err="1"/>
              <a:t>τριες</a:t>
            </a:r>
            <a:r>
              <a:rPr lang="el-GR" dirty="0"/>
              <a:t> αναπτύσσουν υπευθυνότητα και μαθαίνουν ότι οι επιλογές τους επηρεάζουν την ομάδα.</a:t>
            </a:r>
            <a:endParaRPr dirty="0"/>
          </a:p>
        </p:txBody>
      </p:sp>
      <p:pic>
        <p:nvPicPr>
          <p:cNvPr id="236" name="Google Shape;236;p25"/>
          <p:cNvPicPr preferRelativeResize="0"/>
          <p:nvPr/>
        </p:nvPicPr>
        <p:blipFill rotWithShape="1">
          <a:blip r:embed="rId3">
            <a:alphaModFix/>
          </a:blip>
          <a:srcRect/>
          <a:stretch/>
        </p:blipFill>
        <p:spPr>
          <a:xfrm>
            <a:off x="7849323" y="1085928"/>
            <a:ext cx="3828493" cy="54150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242" name="Google Shape;242;p26"/>
          <p:cNvSpPr txBox="1">
            <a:spLocks noGrp="1"/>
          </p:cNvSpPr>
          <p:nvPr>
            <p:ph type="body" idx="1"/>
          </p:nvPr>
        </p:nvSpPr>
        <p:spPr>
          <a:xfrm>
            <a:off x="81640" y="810528"/>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Πώς συνδέεται το </a:t>
            </a:r>
            <a:r>
              <a:rPr lang="en-US" dirty="0"/>
              <a:t>SEL </a:t>
            </a:r>
            <a:r>
              <a:rPr lang="el-GR" dirty="0"/>
              <a:t>με το </a:t>
            </a:r>
            <a:r>
              <a:rPr lang="en-US" dirty="0"/>
              <a:t>PERMA</a:t>
            </a:r>
            <a:endParaRPr dirty="0"/>
          </a:p>
        </p:txBody>
      </p:sp>
      <p:sp>
        <p:nvSpPr>
          <p:cNvPr id="243" name="Google Shape;243;p26"/>
          <p:cNvSpPr txBox="1">
            <a:spLocks noGrp="1"/>
          </p:cNvSpPr>
          <p:nvPr>
            <p:ph type="body" idx="2"/>
          </p:nvPr>
        </p:nvSpPr>
        <p:spPr>
          <a:xfrm>
            <a:off x="0" y="1361328"/>
            <a:ext cx="11876610" cy="5176632"/>
          </a:xfrm>
          <a:prstGeom prst="rect">
            <a:avLst/>
          </a:prstGeom>
          <a:noFill/>
          <a:ln>
            <a:noFill/>
          </a:ln>
        </p:spPr>
        <p:txBody>
          <a:bodyPr spcFirstLastPara="1" wrap="square" lIns="91425" tIns="45700" rIns="91425" bIns="45700" anchor="t" anchorCtr="0">
            <a:noAutofit/>
          </a:bodyPr>
          <a:lstStyle/>
          <a:p>
            <a:pPr marL="263525" lvl="0" indent="-34925"/>
            <a:r>
              <a:rPr lang="el-GR" dirty="0"/>
              <a:t>Όταν οι μαθητές/</a:t>
            </a:r>
            <a:r>
              <a:rPr lang="el-GR" dirty="0" err="1"/>
              <a:t>τριες</a:t>
            </a:r>
            <a:r>
              <a:rPr lang="el-GR" dirty="0"/>
              <a:t> αναπτύσσουν δεξιότητες SEL, το PERMA γίνεται πραγματικότητα στην καθημερινή σχολική ζωή.</a:t>
            </a:r>
          </a:p>
          <a:p>
            <a:pPr marL="263525" lvl="0" indent="-34925" algn="l" rtl="0">
              <a:lnSpc>
                <a:spcPct val="90000"/>
              </a:lnSpc>
              <a:spcBef>
                <a:spcPts val="1000"/>
              </a:spcBef>
              <a:spcAft>
                <a:spcPts val="0"/>
              </a:spcAft>
              <a:buSzPts val="1800"/>
              <a:buNone/>
            </a:pPr>
            <a:endParaRPr lang="el-GR" dirty="0"/>
          </a:p>
          <a:p>
            <a:pPr marL="263525" lvl="0" indent="-34925" algn="l" rtl="0">
              <a:lnSpc>
                <a:spcPct val="90000"/>
              </a:lnSpc>
              <a:spcBef>
                <a:spcPts val="1000"/>
              </a:spcBef>
              <a:spcAft>
                <a:spcPts val="0"/>
              </a:spcAft>
              <a:buSzPts val="1800"/>
              <a:buNone/>
            </a:pPr>
            <a:r>
              <a:rPr lang="el-GR" b="1" dirty="0"/>
              <a:t>Πώς συνδέονται:</a:t>
            </a:r>
          </a:p>
          <a:p>
            <a:pPr marL="263525" lvl="0" indent="-34925" algn="l" rtl="0">
              <a:lnSpc>
                <a:spcPct val="90000"/>
              </a:lnSpc>
              <a:spcBef>
                <a:spcPts val="1000"/>
              </a:spcBef>
              <a:spcAft>
                <a:spcPts val="0"/>
              </a:spcAft>
              <a:buSzPts val="1800"/>
              <a:buNone/>
            </a:pPr>
            <a:r>
              <a:rPr lang="el-GR" b="1" dirty="0"/>
              <a:t>• Το SEL διδάσκει τις δεξιότητες</a:t>
            </a:r>
          </a:p>
          <a:p>
            <a:pPr marL="263525" lvl="0" indent="-34925"/>
            <a:r>
              <a:rPr lang="el-GR" dirty="0"/>
              <a:t>Πώς συμπεριφέρονται οι μαθητές/</a:t>
            </a:r>
            <a:r>
              <a:rPr lang="el-GR" dirty="0" err="1"/>
              <a:t>τριες</a:t>
            </a:r>
            <a:r>
              <a:rPr lang="el-GR" dirty="0"/>
              <a:t>, διαχειρίζονται τα συναισθήματά τους και </a:t>
            </a:r>
            <a:r>
              <a:rPr lang="el-GR" dirty="0" err="1"/>
              <a:t>αλληλεπιδρούν</a:t>
            </a:r>
            <a:endParaRPr lang="el-GR" dirty="0"/>
          </a:p>
          <a:p>
            <a:pPr marL="263525" lvl="0" indent="-34925" algn="l" rtl="0">
              <a:lnSpc>
                <a:spcPct val="90000"/>
              </a:lnSpc>
              <a:spcBef>
                <a:spcPts val="1000"/>
              </a:spcBef>
              <a:spcAft>
                <a:spcPts val="0"/>
              </a:spcAft>
              <a:buSzPts val="1800"/>
              <a:buNone/>
            </a:pPr>
            <a:r>
              <a:rPr lang="el-GR" b="1" dirty="0"/>
              <a:t>• Το PERMA παρέχει τη δομή</a:t>
            </a:r>
          </a:p>
          <a:p>
            <a:pPr marL="263525" lvl="0" indent="-34925" algn="l" rtl="0">
              <a:lnSpc>
                <a:spcPct val="90000"/>
              </a:lnSpc>
              <a:spcBef>
                <a:spcPts val="1000"/>
              </a:spcBef>
              <a:spcAft>
                <a:spcPts val="0"/>
              </a:spcAft>
              <a:buSzPts val="1800"/>
              <a:buNone/>
            </a:pPr>
            <a:r>
              <a:rPr lang="el-GR" dirty="0"/>
              <a:t>Αυτό που παρατηρούμε, μετράμε και γιορτάζουμε</a:t>
            </a:r>
          </a:p>
          <a:p>
            <a:pPr marL="263525" lvl="0" indent="-34925" algn="l" rtl="0">
              <a:lnSpc>
                <a:spcPct val="90000"/>
              </a:lnSpc>
              <a:spcBef>
                <a:spcPts val="1000"/>
              </a:spcBef>
              <a:spcAft>
                <a:spcPts val="0"/>
              </a:spcAft>
              <a:buSzPts val="1800"/>
              <a:buNone/>
            </a:pPr>
            <a:endParaRPr lang="el-GR" dirty="0"/>
          </a:p>
          <a:p>
            <a:pPr marL="263525" lvl="0" indent="-34925" algn="l" rtl="0">
              <a:lnSpc>
                <a:spcPct val="90000"/>
              </a:lnSpc>
              <a:spcBef>
                <a:spcPts val="1000"/>
              </a:spcBef>
              <a:spcAft>
                <a:spcPts val="0"/>
              </a:spcAft>
              <a:buSzPts val="1800"/>
              <a:buNone/>
            </a:pPr>
            <a:r>
              <a:rPr lang="el-GR" b="1" dirty="0"/>
              <a:t>Παραδείγματα:</a:t>
            </a:r>
          </a:p>
          <a:p>
            <a:pPr marL="263525" lvl="0" indent="-34925"/>
            <a:r>
              <a:rPr lang="el-GR" dirty="0"/>
              <a:t>• Όταν οι μαθητές/</a:t>
            </a:r>
            <a:r>
              <a:rPr lang="el-GR" dirty="0" err="1"/>
              <a:t>τριες</a:t>
            </a:r>
            <a:r>
              <a:rPr lang="el-GR" dirty="0"/>
              <a:t> ρυθμίζουν τα συναισθήματά τους (SEL) → βιώνουν περισσότερα </a:t>
            </a:r>
            <a:r>
              <a:rPr lang="el-GR" b="1" dirty="0"/>
              <a:t>θετικά συναισθήματα </a:t>
            </a:r>
            <a:r>
              <a:rPr lang="el-GR" dirty="0"/>
              <a:t>(PERMA)</a:t>
            </a:r>
          </a:p>
          <a:p>
            <a:pPr marL="263525" lvl="0" indent="-34925"/>
            <a:r>
              <a:rPr lang="el-GR" dirty="0"/>
              <a:t>• Όταν οι μαθητές/</a:t>
            </a:r>
            <a:r>
              <a:rPr lang="el-GR" dirty="0" err="1"/>
              <a:t>τριες</a:t>
            </a:r>
            <a:r>
              <a:rPr lang="el-GR" dirty="0"/>
              <a:t> συνεργάζονται (SEL) → χτίζουν </a:t>
            </a:r>
            <a:r>
              <a:rPr lang="el-GR" b="1" dirty="0"/>
              <a:t>ισχυρότερες σχέσεις </a:t>
            </a:r>
            <a:r>
              <a:rPr lang="el-GR" dirty="0"/>
              <a:t>(PERMA)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el-GR" sz="4000" b="1" dirty="0"/>
              <a:t>Κατάρτιση Εκπαιδευτών - Ενότητα 1</a:t>
            </a:r>
            <a:endParaRPr dirty="0"/>
          </a:p>
        </p:txBody>
      </p:sp>
      <p:sp>
        <p:nvSpPr>
          <p:cNvPr id="249" name="Google Shape;249;p27"/>
          <p:cNvSpPr txBox="1">
            <a:spLocks noGrp="1"/>
          </p:cNvSpPr>
          <p:nvPr>
            <p:ph type="body" idx="1"/>
          </p:nvPr>
        </p:nvSpPr>
        <p:spPr>
          <a:xfrm>
            <a:off x="0" y="745898"/>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Δραστηριότητα ζευγαριών – Συνδέστε PERMA + SEL</a:t>
            </a:r>
            <a:endParaRPr dirty="0"/>
          </a:p>
        </p:txBody>
      </p:sp>
      <p:graphicFrame>
        <p:nvGraphicFramePr>
          <p:cNvPr id="250" name="Google Shape;250;p27"/>
          <p:cNvGraphicFramePr/>
          <p:nvPr>
            <p:extLst>
              <p:ext uri="{D42A27DB-BD31-4B8C-83A1-F6EECF244321}">
                <p14:modId xmlns:p14="http://schemas.microsoft.com/office/powerpoint/2010/main" val="2299772422"/>
              </p:ext>
            </p:extLst>
          </p:nvPr>
        </p:nvGraphicFramePr>
        <p:xfrm>
          <a:off x="247649" y="1242178"/>
          <a:ext cx="11600600" cy="5534180"/>
        </p:xfrm>
        <a:graphic>
          <a:graphicData uri="http://schemas.openxmlformats.org/drawingml/2006/table">
            <a:tbl>
              <a:tblPr>
                <a:noFill/>
                <a:tableStyleId>{85FFEB3E-0569-4BBF-97EC-AC4EF20A7599}</a:tableStyleId>
              </a:tblPr>
              <a:tblGrid>
                <a:gridCol w="2900150">
                  <a:extLst>
                    <a:ext uri="{9D8B030D-6E8A-4147-A177-3AD203B41FA5}">
                      <a16:colId xmlns:a16="http://schemas.microsoft.com/office/drawing/2014/main" val="20000"/>
                    </a:ext>
                  </a:extLst>
                </a:gridCol>
                <a:gridCol w="2900150">
                  <a:extLst>
                    <a:ext uri="{9D8B030D-6E8A-4147-A177-3AD203B41FA5}">
                      <a16:colId xmlns:a16="http://schemas.microsoft.com/office/drawing/2014/main" val="20001"/>
                    </a:ext>
                  </a:extLst>
                </a:gridCol>
                <a:gridCol w="2900150">
                  <a:extLst>
                    <a:ext uri="{9D8B030D-6E8A-4147-A177-3AD203B41FA5}">
                      <a16:colId xmlns:a16="http://schemas.microsoft.com/office/drawing/2014/main" val="20002"/>
                    </a:ext>
                  </a:extLst>
                </a:gridCol>
                <a:gridCol w="2900150">
                  <a:extLst>
                    <a:ext uri="{9D8B030D-6E8A-4147-A177-3AD203B41FA5}">
                      <a16:colId xmlns:a16="http://schemas.microsoft.com/office/drawing/2014/main" val="20003"/>
                    </a:ext>
                  </a:extLst>
                </a:gridCol>
              </a:tblGrid>
              <a:tr h="315550">
                <a:tc>
                  <a:txBody>
                    <a:bodyPr/>
                    <a:lstStyle/>
                    <a:p>
                      <a:pPr marL="0" marR="0" lvl="0" indent="0" algn="l" rtl="0">
                        <a:lnSpc>
                          <a:spcPct val="100000"/>
                        </a:lnSpc>
                        <a:spcBef>
                          <a:spcPts val="0"/>
                        </a:spcBef>
                        <a:spcAft>
                          <a:spcPts val="0"/>
                        </a:spcAft>
                        <a:buClr>
                          <a:srgbClr val="000000"/>
                        </a:buClr>
                        <a:buSzPts val="1400"/>
                        <a:buFont typeface="Arial"/>
                        <a:buNone/>
                      </a:pPr>
                      <a:r>
                        <a:rPr lang="el-GR" sz="1200" b="1" u="none" strike="noStrike" cap="none" dirty="0">
                          <a:solidFill>
                            <a:srgbClr val="181818"/>
                          </a:solidFill>
                          <a:latin typeface="Calibri"/>
                          <a:ea typeface="Calibri"/>
                          <a:cs typeface="Calibri"/>
                          <a:sym typeface="Calibri"/>
                        </a:rPr>
                        <a:t>Βήμα</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b="1" u="none" strike="noStrike" cap="none" dirty="0">
                          <a:solidFill>
                            <a:srgbClr val="181818"/>
                          </a:solidFill>
                          <a:latin typeface="Calibri"/>
                          <a:ea typeface="Calibri"/>
                          <a:cs typeface="Calibri"/>
                          <a:sym typeface="Calibri"/>
                        </a:rPr>
                        <a:t>Τι κάνουν οι δάσκαλοι</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b="1" u="none" strike="noStrike" cap="none" dirty="0">
                          <a:solidFill>
                            <a:srgbClr val="181818"/>
                          </a:solidFill>
                          <a:latin typeface="Calibri"/>
                          <a:ea typeface="Calibri"/>
                          <a:cs typeface="Calibri"/>
                          <a:sym typeface="Calibri"/>
                        </a:rPr>
                        <a:t>Κατευθυντήριες ερωτήσεις</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b="1" i="0" u="none" strike="noStrike" cap="none" dirty="0">
                          <a:solidFill>
                            <a:srgbClr val="181818"/>
                          </a:solidFill>
                          <a:latin typeface="Calibri"/>
                          <a:ea typeface="Calibri"/>
                          <a:cs typeface="Calibri"/>
                          <a:sym typeface="Arial"/>
                        </a:rPr>
                        <a:t>Αποτέλεσμα</a:t>
                      </a:r>
                      <a:endParaRPr sz="1200" b="1" i="0" u="none" strike="noStrike" cap="none" dirty="0">
                        <a:solidFill>
                          <a:srgbClr val="181818"/>
                        </a:solidFill>
                        <a:latin typeface="Calibri"/>
                        <a:ea typeface="Calibri"/>
                        <a:cs typeface="Calibri"/>
                        <a:sym typeface="Arial"/>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0"/>
                  </a:ext>
                </a:extLst>
              </a:tr>
              <a:tr h="968225">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a:solidFill>
                            <a:srgbClr val="181818"/>
                          </a:solidFill>
                          <a:latin typeface="Calibri"/>
                          <a:ea typeface="Calibri"/>
                          <a:cs typeface="Calibri"/>
                          <a:sym typeface="Calibri"/>
                        </a:rPr>
                        <a:t>1. </a:t>
                      </a:r>
                      <a:r>
                        <a:rPr lang="el-GR" sz="1200" b="1" u="none" strike="noStrike" cap="none" dirty="0">
                          <a:solidFill>
                            <a:srgbClr val="181818"/>
                          </a:solidFill>
                          <a:latin typeface="Calibri"/>
                          <a:ea typeface="Calibri"/>
                          <a:cs typeface="Calibri"/>
                          <a:sym typeface="Calibri"/>
                        </a:rPr>
                        <a:t>Επιλέξτε μια ρουτίνα</a:t>
                      </a:r>
                      <a:endParaRPr sz="12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Διαλέξτε κάτι που ήδη κάνετε (χωρίς νέο προγραμματισμό).</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Τι κάνω συχνά στην τάξη μου; (παράδειγμα: πρωινή καταγραφή παρουσιών, ομαδική εργασία, ήσυχη έναρξη, φύλλο εξόδου)</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Ρουτίνα</a:t>
                      </a:r>
                      <a:r>
                        <a:rPr lang="en-US" sz="1200" u="none" strike="noStrike" cap="none" dirty="0">
                          <a:solidFill>
                            <a:srgbClr val="181818"/>
                          </a:solidFill>
                          <a:latin typeface="Calibri"/>
                          <a:ea typeface="Calibri"/>
                          <a:cs typeface="Calibri"/>
                          <a:sym typeface="Calibri"/>
                        </a:rPr>
                        <a:t>: ____________</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1"/>
                  </a:ext>
                </a:extLst>
              </a:tr>
              <a:tr h="1624100">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a:solidFill>
                            <a:srgbClr val="181818"/>
                          </a:solidFill>
                          <a:latin typeface="Calibri"/>
                          <a:ea typeface="Calibri"/>
                          <a:cs typeface="Calibri"/>
                          <a:sym typeface="Calibri"/>
                        </a:rPr>
                        <a:t>2. </a:t>
                      </a:r>
                      <a:r>
                        <a:rPr lang="el-GR" sz="1200" b="1" u="none" strike="noStrike" cap="none" dirty="0">
                          <a:solidFill>
                            <a:srgbClr val="181818"/>
                          </a:solidFill>
                          <a:latin typeface="Calibri"/>
                          <a:ea typeface="Calibri"/>
                          <a:cs typeface="Calibri"/>
                          <a:sym typeface="Calibri"/>
                        </a:rPr>
                        <a:t>Σύνδεση με </a:t>
                      </a:r>
                      <a:r>
                        <a:rPr lang="en-US" sz="1200" b="1" u="none" strike="noStrike" cap="none" dirty="0">
                          <a:solidFill>
                            <a:srgbClr val="181818"/>
                          </a:solidFill>
                          <a:latin typeface="Calibri"/>
                          <a:ea typeface="Calibri"/>
                          <a:cs typeface="Calibri"/>
                          <a:sym typeface="Calibri"/>
                        </a:rPr>
                        <a:t>PERMA</a:t>
                      </a:r>
                      <a:endParaRPr sz="12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Προσδιορίστε το στοιχείο PERMA που υποστηρίζει αυτή η ρουτίνα.</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Τι προσφέρει αυτή η ρουτίνα στους μαθητές</a:t>
                      </a:r>
                      <a:r>
                        <a:rPr lang="el-GR" sz="1200" b="0" i="0" u="none" strike="noStrike" cap="none" dirty="0">
                          <a:solidFill>
                            <a:srgbClr val="181818"/>
                          </a:solidFill>
                          <a:latin typeface="Calibri"/>
                          <a:ea typeface="Calibri"/>
                          <a:cs typeface="Calibri"/>
                          <a:sym typeface="Arial"/>
                        </a:rPr>
                        <a:t>/</a:t>
                      </a:r>
                      <a:r>
                        <a:rPr lang="el-GR" sz="1200" b="0" i="0" u="none" strike="noStrike" cap="none" dirty="0" err="1">
                          <a:solidFill>
                            <a:srgbClr val="181818"/>
                          </a:solidFill>
                          <a:latin typeface="Calibri"/>
                          <a:ea typeface="Calibri"/>
                          <a:cs typeface="Calibri"/>
                          <a:sym typeface="Arial"/>
                        </a:rPr>
                        <a:t>τριες</a:t>
                      </a:r>
                      <a:r>
                        <a:rPr lang="el-GR" sz="1200" u="none" strike="noStrike" cap="none" dirty="0">
                          <a:solidFill>
                            <a:srgbClr val="181818"/>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Θετικά συναισθήματα = αίσθημα ηρεμίας </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Δέσμευση = συγκέντρωση</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Σχέσεις = σύνδεση</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Νόημα = κατανόηση του σκοπού </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Επίτευγμα = πρόοδος</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Στοιχείο </a:t>
                      </a:r>
                      <a:r>
                        <a:rPr lang="en-US" sz="1200" u="none" strike="noStrike" cap="none" dirty="0">
                          <a:solidFill>
                            <a:srgbClr val="181818"/>
                          </a:solidFill>
                          <a:latin typeface="Calibri"/>
                          <a:ea typeface="Calibri"/>
                          <a:cs typeface="Calibri"/>
                          <a:sym typeface="Calibri"/>
                        </a:rPr>
                        <a:t>PERMA: ____________</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2"/>
                  </a:ext>
                </a:extLst>
              </a:tr>
              <a:tr h="1868425">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a:solidFill>
                            <a:srgbClr val="181818"/>
                          </a:solidFill>
                          <a:latin typeface="Calibri"/>
                          <a:ea typeface="Calibri"/>
                          <a:cs typeface="Calibri"/>
                          <a:sym typeface="Calibri"/>
                        </a:rPr>
                        <a:t>3. </a:t>
                      </a:r>
                      <a:r>
                        <a:rPr lang="el-GR" sz="1200" b="1" u="none" strike="noStrike" cap="none" dirty="0">
                          <a:solidFill>
                            <a:srgbClr val="181818"/>
                          </a:solidFill>
                          <a:latin typeface="Calibri"/>
                          <a:ea typeface="Calibri"/>
                          <a:cs typeface="Calibri"/>
                          <a:sym typeface="Calibri"/>
                        </a:rPr>
                        <a:t>Σύνδεση με</a:t>
                      </a:r>
                      <a:r>
                        <a:rPr lang="en-US" sz="1200" b="1" u="none" strike="noStrike" cap="none" dirty="0">
                          <a:solidFill>
                            <a:srgbClr val="181818"/>
                          </a:solidFill>
                          <a:latin typeface="Calibri"/>
                          <a:ea typeface="Calibri"/>
                          <a:cs typeface="Calibri"/>
                          <a:sym typeface="Calibri"/>
                        </a:rPr>
                        <a:t> SEL</a:t>
                      </a:r>
                      <a:endParaRPr sz="12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Προσδιορίστε ποιες δεξιότητες εξασκούν οι </a:t>
                      </a:r>
                      <a:r>
                        <a:rPr lang="el-GR" sz="1200" b="0" i="0" u="none" strike="noStrike" cap="none" dirty="0">
                          <a:solidFill>
                            <a:srgbClr val="181818"/>
                          </a:solidFill>
                          <a:latin typeface="Calibri"/>
                          <a:ea typeface="Calibri"/>
                          <a:cs typeface="Calibri"/>
                          <a:sym typeface="Calibri"/>
                        </a:rPr>
                        <a:t>μαθητές</a:t>
                      </a:r>
                      <a:r>
                        <a:rPr lang="el-GR" sz="1200" b="0" i="0" u="none" strike="noStrike" cap="none" dirty="0">
                          <a:solidFill>
                            <a:srgbClr val="181818"/>
                          </a:solidFill>
                          <a:latin typeface="Calibri"/>
                          <a:ea typeface="Calibri"/>
                          <a:cs typeface="Calibri"/>
                          <a:sym typeface="Arial"/>
                        </a:rPr>
                        <a:t>/</a:t>
                      </a:r>
                      <a:r>
                        <a:rPr lang="el-GR" sz="1200" b="0" i="0" u="none" strike="noStrike" cap="none" dirty="0" err="1">
                          <a:solidFill>
                            <a:srgbClr val="181818"/>
                          </a:solidFill>
                          <a:latin typeface="Calibri"/>
                          <a:ea typeface="Calibri"/>
                          <a:cs typeface="Calibri"/>
                          <a:sym typeface="Arial"/>
                        </a:rPr>
                        <a:t>τριες</a:t>
                      </a:r>
                      <a:r>
                        <a:rPr lang="el-GR" sz="1200" b="0" i="0" u="none" strike="noStrike" cap="none" dirty="0">
                          <a:solidFill>
                            <a:srgbClr val="181818"/>
                          </a:solidFill>
                          <a:latin typeface="Calibri"/>
                          <a:ea typeface="Calibri"/>
                          <a:cs typeface="Calibri"/>
                          <a:sym typeface="Calibri"/>
                        </a:rPr>
                        <a:t>.</a:t>
                      </a:r>
                      <a:endParaRPr sz="1200" b="0" i="0" u="none" strike="noStrike" cap="none" dirty="0">
                        <a:solidFill>
                          <a:srgbClr val="181818"/>
                        </a:solidFill>
                        <a:latin typeface="Calibri"/>
                        <a:ea typeface="Calibri"/>
                        <a:cs typeface="Calibri"/>
                        <a:sym typeface="Arial"/>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Τι μαθαίνουν οι μαθητές</a:t>
                      </a:r>
                      <a:r>
                        <a:rPr lang="el-GR" sz="1200" b="0" i="0" u="none" strike="noStrike" cap="none" dirty="0">
                          <a:solidFill>
                            <a:srgbClr val="181818"/>
                          </a:solidFill>
                          <a:latin typeface="Calibri"/>
                          <a:ea typeface="Calibri"/>
                          <a:cs typeface="Calibri"/>
                          <a:sym typeface="Arial"/>
                        </a:rPr>
                        <a:t>/</a:t>
                      </a:r>
                      <a:r>
                        <a:rPr lang="el-GR" sz="1200" b="0" i="0" u="none" strike="noStrike" cap="none" dirty="0" err="1">
                          <a:solidFill>
                            <a:srgbClr val="181818"/>
                          </a:solidFill>
                          <a:latin typeface="Calibri"/>
                          <a:ea typeface="Calibri"/>
                          <a:cs typeface="Calibri"/>
                          <a:sym typeface="Arial"/>
                        </a:rPr>
                        <a:t>τριες</a:t>
                      </a:r>
                      <a:r>
                        <a:rPr lang="el-GR" sz="1200" u="none" strike="noStrike" cap="none" dirty="0">
                          <a:solidFill>
                            <a:srgbClr val="181818"/>
                          </a:solidFill>
                          <a:latin typeface="Calibri"/>
                          <a:ea typeface="Calibri"/>
                          <a:cs typeface="Calibri"/>
                          <a:sym typeface="Calibri"/>
                        </a:rPr>
                        <a:t> να κάνουν κατά τη διάρκεια αυτής της ρουτίνας;</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Αυτογνωσία = ονομάζοντας τα συναισθήματα</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Αυτοδιαχείριση = ρυθμίζοντας τη συμπεριφορά τους</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Κοινωνική συνείδηση = παρατηρώντας τις σχέσεις των άλλων </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Δεξιότητες = συνεργάζονται </a:t>
                      </a:r>
                    </a:p>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Υπεύθυνες αποφάσεις = επιλέγουν ενέργειες</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Τομέας </a:t>
                      </a:r>
                      <a:r>
                        <a:rPr lang="en-US" sz="1200" u="none" strike="noStrike" cap="none" dirty="0">
                          <a:solidFill>
                            <a:srgbClr val="181818"/>
                          </a:solidFill>
                          <a:latin typeface="Calibri"/>
                          <a:ea typeface="Calibri"/>
                          <a:cs typeface="Calibri"/>
                          <a:sym typeface="Calibri"/>
                        </a:rPr>
                        <a:t>SEL: ____________</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3"/>
                  </a:ext>
                </a:extLst>
              </a:tr>
              <a:tr h="537375">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a:solidFill>
                            <a:srgbClr val="181818"/>
                          </a:solidFill>
                          <a:latin typeface="Calibri"/>
                          <a:ea typeface="Calibri"/>
                          <a:cs typeface="Calibri"/>
                          <a:sym typeface="Calibri"/>
                        </a:rPr>
                        <a:t>4. </a:t>
                      </a:r>
                      <a:r>
                        <a:rPr lang="el-GR" sz="1200" b="1" u="none" strike="noStrike" cap="none" dirty="0">
                          <a:solidFill>
                            <a:srgbClr val="181818"/>
                          </a:solidFill>
                          <a:latin typeface="Calibri"/>
                          <a:ea typeface="Calibri"/>
                          <a:cs typeface="Calibri"/>
                          <a:sym typeface="Calibri"/>
                        </a:rPr>
                        <a:t>Γρήγορη νίκη</a:t>
                      </a:r>
                      <a:endParaRPr sz="12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Γράψτε μια βελτίωση που θα δοκιμάσετε την επόμενη εβδομάδα.</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Ποια μικρή αλλαγή θα βελτίωνε αυτή τη ρουτίνα;</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200" u="none" strike="noStrike" cap="none" dirty="0">
                          <a:solidFill>
                            <a:srgbClr val="181818"/>
                          </a:solidFill>
                          <a:latin typeface="Calibri"/>
                          <a:ea typeface="Calibri"/>
                          <a:cs typeface="Calibri"/>
                          <a:sym typeface="Calibri"/>
                        </a:rPr>
                        <a:t>Γρήγορη νίκη</a:t>
                      </a:r>
                      <a:r>
                        <a:rPr lang="en-US" sz="1200" u="none" strike="noStrike" cap="none" dirty="0">
                          <a:solidFill>
                            <a:srgbClr val="181818"/>
                          </a:solidFill>
                          <a:latin typeface="Calibri"/>
                          <a:ea typeface="Calibri"/>
                          <a:cs typeface="Calibri"/>
                          <a:sym typeface="Calibri"/>
                        </a:rPr>
                        <a:t>: ____________</a:t>
                      </a:r>
                      <a:endParaRPr sz="1200"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el-GR" sz="3600" b="1" dirty="0"/>
              <a:t>Κατάρτιση Εκπαιδευτών - Ενότητα 1</a:t>
            </a:r>
            <a:endParaRPr dirty="0"/>
          </a:p>
        </p:txBody>
      </p:sp>
      <p:sp>
        <p:nvSpPr>
          <p:cNvPr id="256" name="Google Shape;256;p2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Παραδείγματα αντιστοιχιών PERMA + SEL με χρήση πραγματικών </a:t>
            </a:r>
            <a:r>
              <a:rPr lang="el-GR" dirty="0" err="1"/>
              <a:t>ρουτινών</a:t>
            </a:r>
            <a:r>
              <a:rPr lang="el-GR" dirty="0"/>
              <a:t> στην τάξη</a:t>
            </a:r>
            <a:endParaRPr dirty="0"/>
          </a:p>
        </p:txBody>
      </p:sp>
      <p:graphicFrame>
        <p:nvGraphicFramePr>
          <p:cNvPr id="257" name="Google Shape;257;p28"/>
          <p:cNvGraphicFramePr/>
          <p:nvPr>
            <p:extLst>
              <p:ext uri="{D42A27DB-BD31-4B8C-83A1-F6EECF244321}">
                <p14:modId xmlns:p14="http://schemas.microsoft.com/office/powerpoint/2010/main" val="3785450652"/>
              </p:ext>
            </p:extLst>
          </p:nvPr>
        </p:nvGraphicFramePr>
        <p:xfrm>
          <a:off x="422910" y="1680210"/>
          <a:ext cx="11022300" cy="4850140"/>
        </p:xfrm>
        <a:graphic>
          <a:graphicData uri="http://schemas.openxmlformats.org/drawingml/2006/table">
            <a:tbl>
              <a:tblPr>
                <a:noFill/>
                <a:tableStyleId>{6A42B846-1ECA-4D83-A885-77CC1BBA6F0C}</a:tableStyleId>
              </a:tblPr>
              <a:tblGrid>
                <a:gridCol w="2755575">
                  <a:extLst>
                    <a:ext uri="{9D8B030D-6E8A-4147-A177-3AD203B41FA5}">
                      <a16:colId xmlns:a16="http://schemas.microsoft.com/office/drawing/2014/main" val="20000"/>
                    </a:ext>
                  </a:extLst>
                </a:gridCol>
                <a:gridCol w="2755575">
                  <a:extLst>
                    <a:ext uri="{9D8B030D-6E8A-4147-A177-3AD203B41FA5}">
                      <a16:colId xmlns:a16="http://schemas.microsoft.com/office/drawing/2014/main" val="20001"/>
                    </a:ext>
                  </a:extLst>
                </a:gridCol>
                <a:gridCol w="2755575">
                  <a:extLst>
                    <a:ext uri="{9D8B030D-6E8A-4147-A177-3AD203B41FA5}">
                      <a16:colId xmlns:a16="http://schemas.microsoft.com/office/drawing/2014/main" val="20002"/>
                    </a:ext>
                  </a:extLst>
                </a:gridCol>
                <a:gridCol w="2755575">
                  <a:extLst>
                    <a:ext uri="{9D8B030D-6E8A-4147-A177-3AD203B41FA5}">
                      <a16:colId xmlns:a16="http://schemas.microsoft.com/office/drawing/2014/main" val="20003"/>
                    </a:ext>
                  </a:extLst>
                </a:gridCol>
              </a:tblGrid>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Ρουτίνα στην τάξη (ήδη σε εφαρμογή)</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Στοιχείο PERMA (αυτό που βιώνουν οι μαθητές</a:t>
                      </a:r>
                      <a:r>
                        <a:rPr lang="el-GR" sz="1400" b="1" i="0" u="none" strike="noStrike" cap="none" dirty="0">
                          <a:solidFill>
                            <a:srgbClr val="181818"/>
                          </a:solidFill>
                          <a:latin typeface="Arial"/>
                          <a:ea typeface="Calibri"/>
                          <a:cs typeface="Arial"/>
                          <a:sym typeface="Arial"/>
                        </a:rPr>
                        <a:t>/</a:t>
                      </a:r>
                      <a:r>
                        <a:rPr lang="el-GR" sz="1400" b="1" i="0" u="none" strike="noStrike" cap="none" dirty="0" err="1">
                          <a:solidFill>
                            <a:srgbClr val="181818"/>
                          </a:solidFill>
                          <a:latin typeface="Arial"/>
                          <a:ea typeface="Calibri"/>
                          <a:cs typeface="Arial"/>
                          <a:sym typeface="Arial"/>
                        </a:rPr>
                        <a:t>τριες</a:t>
                      </a:r>
                      <a:r>
                        <a:rPr lang="el-GR" sz="1400" b="1" i="0" u="none" strike="noStrike" cap="none" dirty="0">
                          <a:solidFill>
                            <a:srgbClr val="181818"/>
                          </a:solidFill>
                          <a:latin typeface="Arial"/>
                          <a:cs typeface="Arial"/>
                          <a:sym typeface="Arial"/>
                        </a:rPr>
                        <a:t>)</a:t>
                      </a:r>
                      <a:endParaRPr sz="1400" b="1" i="0" u="none" strike="noStrike" cap="none" dirty="0">
                        <a:solidFill>
                          <a:srgbClr val="181818"/>
                        </a:solidFill>
                        <a:latin typeface="Arial"/>
                        <a:cs typeface="Arial"/>
                        <a:sym typeface="Aria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Τομέας SEL (τι εξασκούν οι μαθητές</a:t>
                      </a:r>
                      <a:r>
                        <a:rPr lang="el-GR" sz="1400" b="1" i="0" u="none" strike="noStrike" cap="none" dirty="0">
                          <a:solidFill>
                            <a:srgbClr val="181818"/>
                          </a:solidFill>
                          <a:latin typeface="Arial"/>
                          <a:ea typeface="Calibri"/>
                          <a:cs typeface="Arial"/>
                          <a:sym typeface="Arial"/>
                        </a:rPr>
                        <a:t>/</a:t>
                      </a:r>
                      <a:r>
                        <a:rPr lang="el-GR" sz="1400" b="1" i="0" u="none" strike="noStrike" cap="none" dirty="0" err="1">
                          <a:solidFill>
                            <a:srgbClr val="181818"/>
                          </a:solidFill>
                          <a:latin typeface="Arial"/>
                          <a:ea typeface="Calibri"/>
                          <a:cs typeface="Arial"/>
                          <a:sym typeface="Arial"/>
                        </a:rPr>
                        <a:t>τριες</a:t>
                      </a:r>
                      <a:r>
                        <a:rPr lang="el-GR" sz="1400" b="1" u="none" strike="noStrike" cap="none" dirty="0">
                          <a:solidFill>
                            <a:srgbClr val="181818"/>
                          </a:solidFill>
                        </a:rPr>
                        <a:t>)</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Γιατί ταιριάζει αυτό</a:t>
                      </a:r>
                      <a:endParaRPr dirty="0"/>
                    </a:p>
                  </a:txBody>
                  <a:tcPr marL="91450" marR="91450" marT="45725" marB="45725" anchor="ctr">
                    <a:solidFill>
                      <a:srgbClr val="F9BBA4"/>
                    </a:solidFill>
                  </a:tcPr>
                </a:tc>
                <a:extLst>
                  <a:ext uri="{0D108BD9-81ED-4DB2-BD59-A6C34878D82A}">
                    <a16:rowId xmlns:a16="http://schemas.microsoft.com/office/drawing/2014/main" val="10000"/>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Πρωινός έλεγχος με κάρτες συναισθημάτων</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Θετικά Συναισθήματα</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Αυτογνωσία</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181818"/>
                          </a:solidFill>
                        </a:rPr>
                        <a:t>Οι μαθητές</a:t>
                      </a:r>
                      <a:r>
                        <a:rPr lang="el-GR" sz="1400" b="0" i="0" u="none" strike="noStrike" cap="none" dirty="0">
                          <a:solidFill>
                            <a:srgbClr val="181818"/>
                          </a:solidFill>
                          <a:latin typeface="Arial"/>
                          <a:ea typeface="Calibri"/>
                          <a:cs typeface="Arial"/>
                          <a:sym typeface="Arial"/>
                        </a:rPr>
                        <a:t>/</a:t>
                      </a:r>
                      <a:r>
                        <a:rPr lang="el-GR" sz="1400" b="0" i="0" u="none" strike="noStrike" cap="none" dirty="0" err="1">
                          <a:solidFill>
                            <a:srgbClr val="181818"/>
                          </a:solidFill>
                          <a:latin typeface="Arial"/>
                          <a:ea typeface="Calibri"/>
                          <a:cs typeface="Arial"/>
                          <a:sym typeface="Arial"/>
                        </a:rPr>
                        <a:t>τριες</a:t>
                      </a:r>
                      <a:r>
                        <a:rPr lang="el-GR" sz="1400" b="0" i="0" u="none" strike="noStrike" cap="none" dirty="0">
                          <a:solidFill>
                            <a:srgbClr val="181818"/>
                          </a:solidFill>
                          <a:latin typeface="Arial"/>
                          <a:cs typeface="Arial"/>
                          <a:sym typeface="Arial"/>
                        </a:rPr>
                        <a:t> </a:t>
                      </a:r>
                      <a:r>
                        <a:rPr lang="el-GR" sz="1400" u="none" strike="noStrike" cap="none" dirty="0">
                          <a:solidFill>
                            <a:srgbClr val="181818"/>
                          </a:solidFill>
                        </a:rPr>
                        <a:t>αισθάνονται ότι τους δίνουν σημασία και εκφράζουν τα συναισθήματά τους.</a:t>
                      </a:r>
                      <a:endParaRPr dirty="0"/>
                    </a:p>
                  </a:txBody>
                  <a:tcPr marL="91450" marR="91450" marT="45725" marB="45725" anchor="ctr">
                    <a:solidFill>
                      <a:srgbClr val="F9BBA4"/>
                    </a:solidFill>
                  </a:tcPr>
                </a:tc>
                <a:extLst>
                  <a:ext uri="{0D108BD9-81ED-4DB2-BD59-A6C34878D82A}">
                    <a16:rowId xmlns:a16="http://schemas.microsoft.com/office/drawing/2014/main" val="10001"/>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Σιωπηλή έναρξη του μαθήματος (συγκέντρωση 2 λεπτών)</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Δέσμευση</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Αυτοδιαχείριση</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181818"/>
                          </a:solidFill>
                        </a:rPr>
                        <a:t>Οι μαθητές</a:t>
                      </a:r>
                      <a:r>
                        <a:rPr lang="el-GR" sz="1400" b="0" i="0" u="none" strike="noStrike" cap="none" dirty="0">
                          <a:solidFill>
                            <a:srgbClr val="181818"/>
                          </a:solidFill>
                          <a:latin typeface="Arial"/>
                          <a:ea typeface="Calibri"/>
                          <a:cs typeface="Arial"/>
                          <a:sym typeface="Arial"/>
                        </a:rPr>
                        <a:t>/</a:t>
                      </a:r>
                      <a:r>
                        <a:rPr lang="el-GR" sz="1400" b="0" i="0" u="none" strike="noStrike" cap="none" dirty="0" err="1">
                          <a:solidFill>
                            <a:srgbClr val="181818"/>
                          </a:solidFill>
                          <a:latin typeface="Arial"/>
                          <a:ea typeface="Calibri"/>
                          <a:cs typeface="Arial"/>
                          <a:sym typeface="Arial"/>
                        </a:rPr>
                        <a:t>τριες</a:t>
                      </a:r>
                      <a:r>
                        <a:rPr lang="el-GR" sz="1400" b="0" i="0" u="none" strike="noStrike" cap="none" dirty="0">
                          <a:solidFill>
                            <a:srgbClr val="181818"/>
                          </a:solidFill>
                          <a:latin typeface="Arial"/>
                          <a:cs typeface="Arial"/>
                          <a:sym typeface="Arial"/>
                        </a:rPr>
                        <a:t> </a:t>
                      </a:r>
                      <a:r>
                        <a:rPr lang="el-GR" sz="1400" u="none" strike="noStrike" cap="none" dirty="0">
                          <a:solidFill>
                            <a:srgbClr val="181818"/>
                          </a:solidFill>
                        </a:rPr>
                        <a:t>ηρεμούν και μπαίνουν σε κατάσταση μάθησης.</a:t>
                      </a:r>
                      <a:endParaRPr dirty="0"/>
                    </a:p>
                  </a:txBody>
                  <a:tcPr marL="91450" marR="91450" marT="45725" marB="45725" anchor="ctr">
                    <a:solidFill>
                      <a:srgbClr val="F9BBA4"/>
                    </a:solidFill>
                  </a:tcPr>
                </a:tc>
                <a:extLst>
                  <a:ext uri="{0D108BD9-81ED-4DB2-BD59-A6C34878D82A}">
                    <a16:rowId xmlns:a16="http://schemas.microsoft.com/office/drawing/2014/main" val="10002"/>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Ομαδική εργασία με εναλλασσόμενους ρόλους</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Σχέσεις</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Δεξιότητες σχέσεων</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181818"/>
                          </a:solidFill>
                        </a:rPr>
                        <a:t>Οι </a:t>
                      </a:r>
                      <a:r>
                        <a:rPr lang="el-GR" sz="1400" b="0" i="0" u="none" strike="noStrike" cap="none" dirty="0">
                          <a:solidFill>
                            <a:srgbClr val="181818"/>
                          </a:solidFill>
                          <a:latin typeface="Arial"/>
                          <a:cs typeface="Arial"/>
                          <a:sym typeface="Arial"/>
                        </a:rPr>
                        <a:t>μαθητές</a:t>
                      </a:r>
                      <a:r>
                        <a:rPr lang="el-GR" sz="1400" b="0" i="0" u="none" strike="noStrike" cap="none" dirty="0">
                          <a:solidFill>
                            <a:srgbClr val="181818"/>
                          </a:solidFill>
                          <a:latin typeface="Arial"/>
                          <a:ea typeface="Calibri"/>
                          <a:cs typeface="Arial"/>
                          <a:sym typeface="Arial"/>
                        </a:rPr>
                        <a:t>/</a:t>
                      </a:r>
                      <a:r>
                        <a:rPr lang="el-GR" sz="1400" b="0" i="0" u="none" strike="noStrike" cap="none" dirty="0" err="1">
                          <a:solidFill>
                            <a:srgbClr val="181818"/>
                          </a:solidFill>
                          <a:latin typeface="Arial"/>
                          <a:ea typeface="Calibri"/>
                          <a:cs typeface="Arial"/>
                          <a:sym typeface="Arial"/>
                        </a:rPr>
                        <a:t>τριες</a:t>
                      </a:r>
                      <a:r>
                        <a:rPr lang="el-GR" sz="1400" b="0" i="0" u="none" strike="noStrike" cap="none" dirty="0">
                          <a:solidFill>
                            <a:srgbClr val="181818"/>
                          </a:solidFill>
                          <a:latin typeface="Arial"/>
                          <a:cs typeface="Arial"/>
                          <a:sym typeface="Arial"/>
                        </a:rPr>
                        <a:t> </a:t>
                      </a:r>
                      <a:r>
                        <a:rPr lang="el-GR" sz="1400" u="none" strike="noStrike" cap="none" dirty="0">
                          <a:solidFill>
                            <a:srgbClr val="181818"/>
                          </a:solidFill>
                        </a:rPr>
                        <a:t>μαθαίνουν να </a:t>
                      </a:r>
                      <a:r>
                        <a:rPr lang="el-GR" sz="1400" u="none" strike="noStrike" cap="none" dirty="0" err="1">
                          <a:solidFill>
                            <a:srgbClr val="181818"/>
                          </a:solidFill>
                        </a:rPr>
                        <a:t>δρούν</a:t>
                      </a:r>
                      <a:r>
                        <a:rPr lang="el-GR" sz="1400" u="none" strike="noStrike" cap="none" dirty="0">
                          <a:solidFill>
                            <a:srgbClr val="181818"/>
                          </a:solidFill>
                        </a:rPr>
                        <a:t> εκ περιτροπής και να εργάζονται σε ομάδα.</a:t>
                      </a:r>
                      <a:endParaRPr dirty="0"/>
                    </a:p>
                  </a:txBody>
                  <a:tcPr marL="91450" marR="91450" marT="45725" marB="45725" anchor="ctr">
                    <a:solidFill>
                      <a:srgbClr val="F9BBA4"/>
                    </a:solidFill>
                  </a:tcPr>
                </a:tc>
                <a:extLst>
                  <a:ext uri="{0D108BD9-81ED-4DB2-BD59-A6C34878D82A}">
                    <a16:rowId xmlns:a16="http://schemas.microsoft.com/office/drawing/2014/main" val="10003"/>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i="0" u="none" strike="noStrike" cap="none" dirty="0">
                          <a:solidFill>
                            <a:srgbClr val="181818"/>
                          </a:solidFill>
                          <a:latin typeface="Arial"/>
                          <a:cs typeface="Arial"/>
                          <a:sym typeface="Arial"/>
                        </a:rPr>
                        <a:t>Ο/η δάσκαλος/α ρωτά: «Γιατί το κάνουμε αυτό;»</a:t>
                      </a:r>
                      <a:endParaRPr sz="1400" b="1" i="0" u="none" strike="noStrike" cap="none" dirty="0">
                        <a:solidFill>
                          <a:srgbClr val="181818"/>
                        </a:solidFill>
                        <a:latin typeface="Arial"/>
                        <a:cs typeface="Arial"/>
                        <a:sym typeface="Aria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181818"/>
                          </a:solidFill>
                          <a:latin typeface="Arial"/>
                          <a:cs typeface="Arial"/>
                          <a:sym typeface="Arial"/>
                        </a:rPr>
                        <a:t>Νόημα</a:t>
                      </a:r>
                      <a:endParaRPr sz="1400" b="0" i="0" u="none" strike="noStrike" cap="none" dirty="0">
                        <a:solidFill>
                          <a:srgbClr val="181818"/>
                        </a:solidFill>
                        <a:latin typeface="Arial"/>
                        <a:cs typeface="Arial"/>
                        <a:sym typeface="Aria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Υπεύθυνες αποφάσεις</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181818"/>
                          </a:solidFill>
                        </a:rPr>
                        <a:t>Οι μαθητές</a:t>
                      </a:r>
                      <a:r>
                        <a:rPr lang="el-GR" sz="1400" b="0" i="0" u="none" strike="noStrike" cap="none" dirty="0">
                          <a:solidFill>
                            <a:srgbClr val="181818"/>
                          </a:solidFill>
                          <a:latin typeface="Arial"/>
                          <a:ea typeface="Calibri"/>
                          <a:cs typeface="Arial"/>
                          <a:sym typeface="Arial"/>
                        </a:rPr>
                        <a:t>/</a:t>
                      </a:r>
                      <a:r>
                        <a:rPr lang="el-GR" sz="1400" b="0" i="0" u="none" strike="noStrike" cap="none" dirty="0" err="1">
                          <a:solidFill>
                            <a:srgbClr val="181818"/>
                          </a:solidFill>
                          <a:latin typeface="Arial"/>
                          <a:ea typeface="Calibri"/>
                          <a:cs typeface="Arial"/>
                          <a:sym typeface="Arial"/>
                        </a:rPr>
                        <a:t>τριες</a:t>
                      </a:r>
                      <a:r>
                        <a:rPr lang="el-GR" sz="1400" b="0" i="0" u="none" strike="noStrike" cap="none" dirty="0">
                          <a:solidFill>
                            <a:srgbClr val="181818"/>
                          </a:solidFill>
                          <a:latin typeface="Arial"/>
                          <a:cs typeface="Arial"/>
                          <a:sym typeface="Arial"/>
                        </a:rPr>
                        <a:t> </a:t>
                      </a:r>
                      <a:r>
                        <a:rPr lang="el-GR" sz="1400" u="none" strike="noStrike" cap="none" dirty="0">
                          <a:solidFill>
                            <a:srgbClr val="181818"/>
                          </a:solidFill>
                        </a:rPr>
                        <a:t>κατανοούν τον σκοπό και τη σημασία.</a:t>
                      </a:r>
                      <a:endParaRPr dirty="0"/>
                    </a:p>
                  </a:txBody>
                  <a:tcPr marL="91450" marR="91450" marT="45725" marB="45725" anchor="ctr">
                    <a:solidFill>
                      <a:srgbClr val="F9BBA4"/>
                    </a:solidFill>
                  </a:tcPr>
                </a:tc>
                <a:extLst>
                  <a:ext uri="{0D108BD9-81ED-4DB2-BD59-A6C34878D82A}">
                    <a16:rowId xmlns:a16="http://schemas.microsoft.com/office/drawing/2014/main" val="10004"/>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solidFill>
                            <a:srgbClr val="181818"/>
                          </a:solidFill>
                        </a:rPr>
                        <a:t>Εβδομαδιαία κάρτα στόχων + </a:t>
                      </a:r>
                      <a:r>
                        <a:rPr lang="el-GR" sz="1400" b="1" u="none" strike="noStrike" cap="none" dirty="0" err="1">
                          <a:solidFill>
                            <a:srgbClr val="181818"/>
                          </a:solidFill>
                        </a:rPr>
                        <a:t>αναστοχασμός</a:t>
                      </a:r>
                      <a:r>
                        <a:rPr lang="el-GR" sz="1400" b="1" u="none" strike="noStrike" cap="none" dirty="0">
                          <a:solidFill>
                            <a:srgbClr val="181818"/>
                          </a:solidFill>
                        </a:rPr>
                        <a:t> Παρασκευής</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Επίτευγμα</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u="none" strike="noStrike" cap="none" dirty="0">
                          <a:solidFill>
                            <a:srgbClr val="181818"/>
                          </a:solidFill>
                        </a:rPr>
                        <a:t>Αυτοδιαχείριση</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solidFill>
                            <a:srgbClr val="181818"/>
                          </a:solidFill>
                        </a:rPr>
                        <a:t>Οι μαθητές</a:t>
                      </a:r>
                      <a:r>
                        <a:rPr lang="el-GR" sz="1400" b="0" i="0" u="none" strike="noStrike" cap="none" dirty="0">
                          <a:solidFill>
                            <a:srgbClr val="181818"/>
                          </a:solidFill>
                          <a:latin typeface="Arial"/>
                          <a:ea typeface="Calibri"/>
                          <a:cs typeface="Arial"/>
                          <a:sym typeface="Arial"/>
                        </a:rPr>
                        <a:t>/</a:t>
                      </a:r>
                      <a:r>
                        <a:rPr lang="el-GR" sz="1400" b="0" i="0" u="none" strike="noStrike" cap="none" dirty="0" err="1">
                          <a:solidFill>
                            <a:srgbClr val="181818"/>
                          </a:solidFill>
                          <a:latin typeface="Arial"/>
                          <a:ea typeface="Calibri"/>
                          <a:cs typeface="Arial"/>
                          <a:sym typeface="Arial"/>
                        </a:rPr>
                        <a:t>τριες</a:t>
                      </a:r>
                      <a:r>
                        <a:rPr lang="el-GR" sz="1400" b="0" i="0" u="none" strike="noStrike" cap="none" dirty="0">
                          <a:solidFill>
                            <a:srgbClr val="181818"/>
                          </a:solidFill>
                          <a:latin typeface="Arial"/>
                          <a:cs typeface="Arial"/>
                          <a:sym typeface="Arial"/>
                        </a:rPr>
                        <a:t> </a:t>
                      </a:r>
                      <a:r>
                        <a:rPr lang="el-GR" sz="1400" u="none" strike="noStrike" cap="none" dirty="0">
                          <a:solidFill>
                            <a:srgbClr val="181818"/>
                          </a:solidFill>
                        </a:rPr>
                        <a:t>θέτουν έναν στόχο και παρακολουθούν την πρόοδό τους.</a:t>
                      </a:r>
                      <a:endParaRPr dirty="0"/>
                    </a:p>
                  </a:txBody>
                  <a:tcPr marL="91450" marR="91450" marT="45725" marB="45725" anchor="ctr">
                    <a:solidFill>
                      <a:srgbClr val="F9BBA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7d86c856e5_0_5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4000" b="1" dirty="0"/>
              <a:t>Κατάρτιση Εκπαιδευτών - Ενότητα 1</a:t>
            </a:r>
            <a:endParaRPr dirty="0"/>
          </a:p>
        </p:txBody>
      </p:sp>
      <p:sp>
        <p:nvSpPr>
          <p:cNvPr id="263" name="Google Shape;263;g37d86c856e5_0_5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SzPts val="2400"/>
              <a:buNone/>
            </a:pPr>
            <a:r>
              <a:rPr lang="el-GR" dirty="0"/>
              <a:t>Επίλογος</a:t>
            </a:r>
            <a:endParaRPr dirty="0"/>
          </a:p>
        </p:txBody>
      </p:sp>
      <p:grpSp>
        <p:nvGrpSpPr>
          <p:cNvPr id="264" name="Google Shape;264;g37d86c856e5_0_59"/>
          <p:cNvGrpSpPr/>
          <p:nvPr/>
        </p:nvGrpSpPr>
        <p:grpSpPr>
          <a:xfrm>
            <a:off x="100478" y="1462685"/>
            <a:ext cx="11939484" cy="5289300"/>
            <a:chOff x="2507" y="0"/>
            <a:chExt cx="11939484" cy="5289300"/>
          </a:xfrm>
        </p:grpSpPr>
        <p:sp>
          <p:nvSpPr>
            <p:cNvPr id="265" name="Google Shape;265;g37d86c856e5_0_59"/>
            <p:cNvSpPr/>
            <p:nvPr/>
          </p:nvSpPr>
          <p:spPr>
            <a:xfrm>
              <a:off x="2507" y="0"/>
              <a:ext cx="3901792" cy="5289300"/>
            </a:xfrm>
            <a:prstGeom prst="roundRect">
              <a:avLst>
                <a:gd name="adj" fmla="val 10000"/>
              </a:avLst>
            </a:prstGeom>
            <a:solidFill>
              <a:srgbClr val="EE592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37d86c856e5_0_59"/>
            <p:cNvSpPr txBox="1"/>
            <p:nvPr/>
          </p:nvSpPr>
          <p:spPr>
            <a:xfrm>
              <a:off x="2507" y="2115720"/>
              <a:ext cx="3901792" cy="211572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br>
                <a:rPr lang="en-US" sz="1800" b="0" i="0" u="none" strike="noStrike" cap="none" dirty="0">
                  <a:solidFill>
                    <a:schemeClr val="lt1"/>
                  </a:solidFill>
                  <a:latin typeface="Calibri"/>
                  <a:ea typeface="Calibri"/>
                  <a:cs typeface="Calibri"/>
                  <a:sym typeface="Calibri"/>
                </a:rPr>
              </a:br>
              <a:r>
                <a:rPr lang="el-GR" sz="1500" b="1" dirty="0">
                  <a:solidFill>
                    <a:schemeClr val="lt1"/>
                  </a:solidFill>
                  <a:latin typeface="Calibri"/>
                  <a:ea typeface="Calibri"/>
                  <a:cs typeface="Calibri"/>
                  <a:sym typeface="Calibri"/>
                </a:rPr>
                <a:t>Τι πετύχαμε σε αυτή την ενότητα</a:t>
              </a:r>
            </a:p>
            <a:p>
              <a:pPr marL="0" marR="0" lvl="0" indent="0" algn="ctr" rtl="0">
                <a:lnSpc>
                  <a:spcPct val="90000"/>
                </a:lnSpc>
                <a:spcBef>
                  <a:spcPts val="0"/>
                </a:spcBef>
                <a:spcAft>
                  <a:spcPts val="0"/>
                </a:spcAft>
                <a:buClr>
                  <a:srgbClr val="000000"/>
                </a:buClr>
                <a:buSzPts val="1800"/>
                <a:buFont typeface="Arial"/>
                <a:buNone/>
              </a:pPr>
              <a:r>
                <a:rPr lang="el-GR" sz="1500" b="0" i="0" u="none" strike="noStrike" cap="none" dirty="0">
                  <a:solidFill>
                    <a:schemeClr val="lt1"/>
                  </a:solidFill>
                  <a:latin typeface="Calibri"/>
                  <a:ea typeface="Calibri"/>
                  <a:cs typeface="Calibri"/>
                  <a:sym typeface="Calibri"/>
                </a:rPr>
                <a:t>• Διευκρινίσαμε τι σημαίνει το PERMA στη σχολική ζωή.</a:t>
              </a:r>
            </a:p>
            <a:p>
              <a:pPr marL="0" marR="0" lvl="0" indent="0" algn="ctr" rtl="0">
                <a:lnSpc>
                  <a:spcPct val="90000"/>
                </a:lnSpc>
                <a:spcBef>
                  <a:spcPts val="0"/>
                </a:spcBef>
                <a:spcAft>
                  <a:spcPts val="0"/>
                </a:spcAft>
                <a:buClr>
                  <a:srgbClr val="000000"/>
                </a:buClr>
                <a:buSzPts val="1800"/>
                <a:buFont typeface="Arial"/>
                <a:buNone/>
              </a:pPr>
              <a:r>
                <a:rPr lang="el-GR" sz="1500" b="0" i="0" u="none" strike="noStrike" cap="none" dirty="0">
                  <a:solidFill>
                    <a:schemeClr val="lt1"/>
                  </a:solidFill>
                  <a:latin typeface="Calibri"/>
                  <a:ea typeface="Calibri"/>
                  <a:cs typeface="Calibri"/>
                  <a:sym typeface="Calibri"/>
                </a:rPr>
                <a:t>• Συνδέσαμε τις καθημερινές </a:t>
              </a:r>
              <a:r>
                <a:rPr lang="el-GR" sz="1500" b="0" i="0" u="none" strike="noStrike" cap="none" dirty="0" err="1">
                  <a:solidFill>
                    <a:schemeClr val="lt1"/>
                  </a:solidFill>
                  <a:latin typeface="Calibri"/>
                  <a:ea typeface="Calibri"/>
                  <a:cs typeface="Calibri"/>
                  <a:sym typeface="Calibri"/>
                </a:rPr>
                <a:t>ρουτίνες</a:t>
              </a:r>
              <a:r>
                <a:rPr lang="el-GR" sz="1500" b="0" i="0" u="none" strike="noStrike" cap="none" dirty="0">
                  <a:solidFill>
                    <a:schemeClr val="lt1"/>
                  </a:solidFill>
                  <a:latin typeface="Calibri"/>
                  <a:ea typeface="Calibri"/>
                  <a:cs typeface="Calibri"/>
                  <a:sym typeface="Calibri"/>
                </a:rPr>
                <a:t> με τις δεξιότητες SEL.</a:t>
              </a:r>
            </a:p>
            <a:p>
              <a:pPr marL="0" marR="0" lvl="0" indent="0" algn="ctr" rtl="0">
                <a:lnSpc>
                  <a:spcPct val="90000"/>
                </a:lnSpc>
                <a:spcBef>
                  <a:spcPts val="0"/>
                </a:spcBef>
                <a:spcAft>
                  <a:spcPts val="0"/>
                </a:spcAft>
                <a:buClr>
                  <a:srgbClr val="000000"/>
                </a:buClr>
                <a:buSzPts val="1800"/>
                <a:buFont typeface="Arial"/>
                <a:buNone/>
              </a:pPr>
              <a:r>
                <a:rPr lang="el-GR" sz="1500" b="0" i="0" u="none" strike="noStrike" cap="none" dirty="0">
                  <a:solidFill>
                    <a:schemeClr val="lt1"/>
                  </a:solidFill>
                  <a:latin typeface="Calibri"/>
                  <a:ea typeface="Calibri"/>
                  <a:cs typeface="Calibri"/>
                  <a:sym typeface="Calibri"/>
                </a:rPr>
                <a:t>• Είδαμε πώς μια μικρή ρουτίνα μπορεί να φέρει αλλαγή.</a:t>
              </a:r>
            </a:p>
            <a:p>
              <a:pPr marL="0" marR="0" lvl="0" indent="0" algn="ctr" rtl="0">
                <a:lnSpc>
                  <a:spcPct val="90000"/>
                </a:lnSpc>
                <a:spcBef>
                  <a:spcPts val="0"/>
                </a:spcBef>
                <a:spcAft>
                  <a:spcPts val="0"/>
                </a:spcAft>
                <a:buClr>
                  <a:srgbClr val="000000"/>
                </a:buClr>
                <a:buSzPts val="1800"/>
                <a:buFont typeface="Arial"/>
                <a:buNone/>
              </a:pPr>
              <a:r>
                <a:rPr lang="el-GR" sz="1500" b="0" i="0" u="none" strike="noStrike" cap="none" dirty="0">
                  <a:solidFill>
                    <a:schemeClr val="lt1"/>
                  </a:solidFill>
                  <a:latin typeface="Calibri"/>
                  <a:ea typeface="Calibri"/>
                  <a:cs typeface="Calibri"/>
                  <a:sym typeface="Calibri"/>
                </a:rPr>
                <a:t>• Εξασκηθήκαμε στο να συνδέουμε μια πραγματική ρουτίνα με το PERMA και το SEL.</a:t>
              </a:r>
              <a:endParaRPr sz="1500" b="0" i="0" u="none" strike="noStrike" cap="none" dirty="0">
                <a:solidFill>
                  <a:schemeClr val="lt1"/>
                </a:solidFill>
                <a:latin typeface="Calibri"/>
                <a:ea typeface="Calibri"/>
                <a:cs typeface="Calibri"/>
                <a:sym typeface="Calibri"/>
              </a:endParaRPr>
            </a:p>
          </p:txBody>
        </p:sp>
        <p:sp>
          <p:nvSpPr>
            <p:cNvPr id="267" name="Google Shape;267;g37d86c856e5_0_59"/>
            <p:cNvSpPr/>
            <p:nvPr/>
          </p:nvSpPr>
          <p:spPr>
            <a:xfrm>
              <a:off x="1072735" y="317358"/>
              <a:ext cx="1761336" cy="176133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37d86c856e5_0_59"/>
            <p:cNvSpPr/>
            <p:nvPr/>
          </p:nvSpPr>
          <p:spPr>
            <a:xfrm>
              <a:off x="4021353" y="0"/>
              <a:ext cx="3901792" cy="5289300"/>
            </a:xfrm>
            <a:prstGeom prst="roundRect">
              <a:avLst>
                <a:gd name="adj" fmla="val 10000"/>
              </a:avLst>
            </a:prstGeom>
            <a:solidFill>
              <a:srgbClr val="FA7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37d86c856e5_0_59"/>
            <p:cNvSpPr txBox="1"/>
            <p:nvPr/>
          </p:nvSpPr>
          <p:spPr>
            <a:xfrm>
              <a:off x="4021353" y="2115720"/>
              <a:ext cx="3901792" cy="211572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l-GR" sz="2000" b="1" dirty="0">
                  <a:solidFill>
                    <a:schemeClr val="lt1"/>
                  </a:solidFill>
                  <a:latin typeface="Calibri"/>
                  <a:ea typeface="Calibri"/>
                  <a:cs typeface="Calibri"/>
                  <a:sym typeface="Calibri"/>
                </a:rPr>
                <a:t>Βασικό μήνυμα</a:t>
              </a:r>
            </a:p>
            <a:p>
              <a:pPr marL="0" marR="0" lvl="0" indent="0" algn="ctr" rtl="0">
                <a:lnSpc>
                  <a:spcPct val="90000"/>
                </a:lnSpc>
                <a:spcBef>
                  <a:spcPts val="0"/>
                </a:spcBef>
                <a:spcAft>
                  <a:spcPts val="0"/>
                </a:spcAft>
                <a:buClr>
                  <a:srgbClr val="000000"/>
                </a:buClr>
                <a:buSzPts val="2000"/>
                <a:buFont typeface="Arial"/>
                <a:buNone/>
              </a:pPr>
              <a:r>
                <a:rPr lang="el-GR" sz="2000" b="0" i="0" u="none" strike="noStrike" cap="none" dirty="0">
                  <a:solidFill>
                    <a:schemeClr val="lt1"/>
                  </a:solidFill>
                  <a:latin typeface="Calibri"/>
                  <a:ea typeface="Calibri"/>
                  <a:cs typeface="Calibri"/>
                  <a:sym typeface="Calibri"/>
                </a:rPr>
                <a:t>Το PERMA δίνει δομή στο έργο της ευημερίας.</a:t>
              </a:r>
            </a:p>
            <a:p>
              <a:pPr marL="0" marR="0" lvl="0" indent="0" algn="ctr" rtl="0">
                <a:lnSpc>
                  <a:spcPct val="90000"/>
                </a:lnSpc>
                <a:spcBef>
                  <a:spcPts val="0"/>
                </a:spcBef>
                <a:spcAft>
                  <a:spcPts val="0"/>
                </a:spcAft>
                <a:buClr>
                  <a:srgbClr val="000000"/>
                </a:buClr>
                <a:buSzPts val="2000"/>
                <a:buFont typeface="Arial"/>
                <a:buNone/>
              </a:pPr>
              <a:r>
                <a:rPr lang="el-GR" sz="2000" b="0" i="0" u="none" strike="noStrike" cap="none" dirty="0">
                  <a:solidFill>
                    <a:schemeClr val="lt1"/>
                  </a:solidFill>
                  <a:latin typeface="Calibri"/>
                  <a:ea typeface="Calibri"/>
                  <a:cs typeface="Calibri"/>
                  <a:sym typeface="Calibri"/>
                </a:rPr>
                <a:t>Το SEL αναπτύσσει τις δεξιότητες που καθιστούν δυνατή αυτή τη δομή.</a:t>
              </a:r>
              <a:endParaRPr sz="2000" b="0" i="0" u="none" strike="noStrike" cap="none" dirty="0">
                <a:solidFill>
                  <a:schemeClr val="lt1"/>
                </a:solidFill>
                <a:latin typeface="Calibri"/>
                <a:ea typeface="Calibri"/>
                <a:cs typeface="Calibri"/>
                <a:sym typeface="Calibri"/>
              </a:endParaRPr>
            </a:p>
          </p:txBody>
        </p:sp>
        <p:sp>
          <p:nvSpPr>
            <p:cNvPr id="270" name="Google Shape;270;g37d86c856e5_0_59"/>
            <p:cNvSpPr/>
            <p:nvPr/>
          </p:nvSpPr>
          <p:spPr>
            <a:xfrm>
              <a:off x="5091581" y="317358"/>
              <a:ext cx="1761336" cy="1761336"/>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37d86c856e5_0_59"/>
            <p:cNvSpPr/>
            <p:nvPr/>
          </p:nvSpPr>
          <p:spPr>
            <a:xfrm>
              <a:off x="8040199" y="0"/>
              <a:ext cx="3901792" cy="5289300"/>
            </a:xfrm>
            <a:prstGeom prst="roundRect">
              <a:avLst>
                <a:gd name="adj" fmla="val 10000"/>
              </a:avLst>
            </a:prstGeom>
            <a:solidFill>
              <a:srgbClr val="FAAE1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37d86c856e5_0_59"/>
            <p:cNvSpPr txBox="1"/>
            <p:nvPr/>
          </p:nvSpPr>
          <p:spPr>
            <a:xfrm>
              <a:off x="8040199" y="2115720"/>
              <a:ext cx="3901792" cy="211572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l-GR" sz="2000" b="1" i="0" u="none" strike="noStrike" cap="none" dirty="0">
                  <a:solidFill>
                    <a:schemeClr val="lt1"/>
                  </a:solidFill>
                  <a:latin typeface="Calibri"/>
                  <a:ea typeface="Calibri"/>
                  <a:cs typeface="Calibri"/>
                  <a:sym typeface="Calibri"/>
                </a:rPr>
                <a:t>Γιατί είναι σημαντικό</a:t>
              </a:r>
            </a:p>
            <a:p>
              <a:pPr marL="0" marR="0" lvl="0" indent="0" algn="ctr" rtl="0">
                <a:lnSpc>
                  <a:spcPct val="90000"/>
                </a:lnSpc>
                <a:spcBef>
                  <a:spcPts val="0"/>
                </a:spcBef>
                <a:spcAft>
                  <a:spcPts val="0"/>
                </a:spcAft>
                <a:buClr>
                  <a:srgbClr val="000000"/>
                </a:buClr>
                <a:buSzPts val="2000"/>
                <a:buFont typeface="Arial"/>
                <a:buNone/>
              </a:pPr>
              <a:r>
                <a:rPr lang="el-GR" sz="1800" i="0" u="none" strike="noStrike" cap="none" dirty="0">
                  <a:solidFill>
                    <a:schemeClr val="lt1"/>
                  </a:solidFill>
                  <a:latin typeface="Calibri"/>
                  <a:ea typeface="Calibri"/>
                  <a:cs typeface="Calibri"/>
                  <a:sym typeface="Calibri"/>
                </a:rPr>
                <a:t>• Έχετε ήδη </a:t>
              </a:r>
              <a:r>
                <a:rPr lang="el-GR" sz="1800" i="0" u="none" strike="noStrike" cap="none" dirty="0" err="1">
                  <a:solidFill>
                    <a:schemeClr val="lt1"/>
                  </a:solidFill>
                  <a:latin typeface="Calibri"/>
                  <a:ea typeface="Calibri"/>
                  <a:cs typeface="Calibri"/>
                  <a:sym typeface="Calibri"/>
                </a:rPr>
                <a:t>ρουτίνες</a:t>
              </a:r>
              <a:r>
                <a:rPr lang="el-GR" sz="1800" i="0" u="none" strike="noStrike" cap="none" dirty="0">
                  <a:solidFill>
                    <a:schemeClr val="lt1"/>
                  </a:solidFill>
                  <a:latin typeface="Calibri"/>
                  <a:ea typeface="Calibri"/>
                  <a:cs typeface="Calibri"/>
                  <a:sym typeface="Calibri"/>
                </a:rPr>
                <a:t> που υποστηρίζουν την ευημερία.</a:t>
              </a:r>
            </a:p>
            <a:p>
              <a:pPr marL="0" marR="0" lvl="0" indent="0" algn="ctr" rtl="0">
                <a:lnSpc>
                  <a:spcPct val="90000"/>
                </a:lnSpc>
                <a:spcBef>
                  <a:spcPts val="0"/>
                </a:spcBef>
                <a:spcAft>
                  <a:spcPts val="0"/>
                </a:spcAft>
                <a:buClr>
                  <a:srgbClr val="000000"/>
                </a:buClr>
                <a:buSzPts val="2000"/>
                <a:buFont typeface="Arial"/>
                <a:buNone/>
              </a:pPr>
              <a:r>
                <a:rPr lang="el-GR" sz="1800" i="0" u="none" strike="noStrike" cap="none" dirty="0">
                  <a:solidFill>
                    <a:schemeClr val="lt1"/>
                  </a:solidFill>
                  <a:latin typeface="Calibri"/>
                  <a:ea typeface="Calibri"/>
                  <a:cs typeface="Calibri"/>
                  <a:sym typeface="Calibri"/>
                </a:rPr>
                <a:t>• Μπορείτε να εφαρμόσετε αλλαγές χωρίς επιπλέον εργασία ή χρόνο.</a:t>
              </a:r>
            </a:p>
            <a:p>
              <a:pPr marL="0" marR="0" lvl="0" indent="0" algn="ctr" rtl="0">
                <a:lnSpc>
                  <a:spcPct val="90000"/>
                </a:lnSpc>
                <a:spcBef>
                  <a:spcPts val="0"/>
                </a:spcBef>
                <a:spcAft>
                  <a:spcPts val="0"/>
                </a:spcAft>
                <a:buClr>
                  <a:srgbClr val="000000"/>
                </a:buClr>
                <a:buSzPts val="2000"/>
                <a:buFont typeface="Arial"/>
                <a:buNone/>
              </a:pPr>
              <a:r>
                <a:rPr lang="el-GR" sz="1800" i="0" u="none" strike="noStrike" cap="none" dirty="0">
                  <a:solidFill>
                    <a:schemeClr val="lt1"/>
                  </a:solidFill>
                  <a:latin typeface="Calibri"/>
                  <a:ea typeface="Calibri"/>
                  <a:cs typeface="Calibri"/>
                  <a:sym typeface="Calibri"/>
                </a:rPr>
                <a:t>• Οι μικρές </a:t>
              </a:r>
              <a:r>
                <a:rPr lang="el-GR" sz="1800" i="0" u="none" strike="noStrike" cap="none" dirty="0" err="1">
                  <a:solidFill>
                    <a:schemeClr val="lt1"/>
                  </a:solidFill>
                  <a:latin typeface="Calibri"/>
                  <a:ea typeface="Calibri"/>
                  <a:cs typeface="Calibri"/>
                  <a:sym typeface="Calibri"/>
                </a:rPr>
                <a:t>ρουτίνες</a:t>
              </a:r>
              <a:r>
                <a:rPr lang="el-GR" sz="1800" i="0" u="none" strike="noStrike" cap="none" dirty="0">
                  <a:solidFill>
                    <a:schemeClr val="lt1"/>
                  </a:solidFill>
                  <a:latin typeface="Calibri"/>
                  <a:ea typeface="Calibri"/>
                  <a:cs typeface="Calibri"/>
                  <a:sym typeface="Calibri"/>
                </a:rPr>
                <a:t> που επαναλαμβάνονται καθημερινά οδηγούν σε μακροπρόθεσμα αποτελέσματα.</a:t>
              </a:r>
              <a:endParaRPr sz="1800" i="0" u="none" strike="noStrike" cap="none" dirty="0">
                <a:solidFill>
                  <a:schemeClr val="lt1"/>
                </a:solidFill>
                <a:latin typeface="Calibri"/>
                <a:ea typeface="Calibri"/>
                <a:cs typeface="Calibri"/>
                <a:sym typeface="Calibri"/>
              </a:endParaRPr>
            </a:p>
          </p:txBody>
        </p:sp>
        <p:sp>
          <p:nvSpPr>
            <p:cNvPr id="273" name="Google Shape;273;g37d86c856e5_0_59"/>
            <p:cNvSpPr/>
            <p:nvPr/>
          </p:nvSpPr>
          <p:spPr>
            <a:xfrm>
              <a:off x="9110427" y="317358"/>
              <a:ext cx="1761336" cy="1761336"/>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37d86c856e5_0_59"/>
            <p:cNvSpPr/>
            <p:nvPr/>
          </p:nvSpPr>
          <p:spPr>
            <a:xfrm>
              <a:off x="477779" y="4231440"/>
              <a:ext cx="10988940" cy="793395"/>
            </a:xfrm>
            <a:prstGeom prst="leftRightArrow">
              <a:avLst>
                <a:gd name="adj1" fmla="val 50000"/>
                <a:gd name="adj2" fmla="val 50000"/>
              </a:avLst>
            </a:prstGeom>
            <a:solidFill>
              <a:srgbClr val="F9CD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e4f69af70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4000" b="1" dirty="0"/>
              <a:t>Κατάρτιση Εκπαιδευτών - Ενότητα 1</a:t>
            </a:r>
            <a:endParaRPr dirty="0"/>
          </a:p>
        </p:txBody>
      </p:sp>
      <p:sp>
        <p:nvSpPr>
          <p:cNvPr id="280" name="Google Shape;280;g37e4f69af70_0_6"/>
          <p:cNvSpPr txBox="1">
            <a:spLocks noGrp="1"/>
          </p:cNvSpPr>
          <p:nvPr>
            <p:ph type="body" idx="2"/>
          </p:nvPr>
        </p:nvSpPr>
        <p:spPr>
          <a:xfrm>
            <a:off x="97971" y="1462685"/>
            <a:ext cx="7840711"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l-GR" sz="2000" b="1" dirty="0">
                <a:solidFill>
                  <a:srgbClr val="181818"/>
                </a:solidFill>
                <a:latin typeface="Calibri"/>
                <a:ea typeface="Calibri"/>
                <a:cs typeface="Calibri"/>
                <a:sym typeface="Calibri"/>
              </a:rPr>
              <a:t>Οδηγίες για τους εκπαιδευτικούς</a:t>
            </a:r>
          </a:p>
          <a:p>
            <a:pPr marL="263525" lvl="0" indent="-34925" algn="l" rtl="0">
              <a:lnSpc>
                <a:spcPct val="90000"/>
              </a:lnSpc>
              <a:spcBef>
                <a:spcPts val="1000"/>
              </a:spcBef>
              <a:spcAft>
                <a:spcPts val="0"/>
              </a:spcAft>
              <a:buSzPts val="1800"/>
              <a:buNone/>
            </a:pPr>
            <a:r>
              <a:rPr lang="el-GR" sz="2000" dirty="0">
                <a:solidFill>
                  <a:srgbClr val="181818"/>
                </a:solidFill>
                <a:latin typeface="Calibri"/>
                <a:ea typeface="Calibri"/>
                <a:cs typeface="Calibri"/>
                <a:sym typeface="Calibri"/>
              </a:rPr>
              <a:t>Πριν φύγετε, γράψτε τις απαντήσεις σας στην κάρτα εξόδου</a:t>
            </a:r>
            <a:r>
              <a:rPr lang="el-GR" sz="2000" b="1" dirty="0">
                <a:solidFill>
                  <a:srgbClr val="181818"/>
                </a:solidFill>
                <a:latin typeface="Calibri"/>
                <a:ea typeface="Calibri"/>
                <a:cs typeface="Calibri"/>
                <a:sym typeface="Calibri"/>
              </a:rPr>
              <a:t>.</a:t>
            </a:r>
            <a:endParaRPr sz="2000" dirty="0"/>
          </a:p>
          <a:p>
            <a:pPr marL="685800" lvl="0" indent="-457200" algn="l" rtl="0">
              <a:lnSpc>
                <a:spcPct val="90000"/>
              </a:lnSpc>
              <a:spcBef>
                <a:spcPts val="1000"/>
              </a:spcBef>
              <a:spcAft>
                <a:spcPts val="0"/>
              </a:spcAft>
              <a:buSzPts val="1800"/>
              <a:buAutoNum type="arabicPeriod"/>
            </a:pPr>
            <a:r>
              <a:rPr lang="el-GR" sz="2000" b="1" dirty="0">
                <a:solidFill>
                  <a:srgbClr val="181818"/>
                </a:solidFill>
                <a:latin typeface="Calibri"/>
                <a:ea typeface="Calibri"/>
                <a:cs typeface="Calibri"/>
                <a:sym typeface="Calibri"/>
              </a:rPr>
              <a:t>Ρουτίνα που θα ξεκινήσω την επόμενη εβδομάδα</a:t>
            </a:r>
          </a:p>
          <a:p>
            <a:pPr marL="685800" lvl="0" indent="-457200" algn="l" rtl="0">
              <a:lnSpc>
                <a:spcPct val="90000"/>
              </a:lnSpc>
              <a:spcBef>
                <a:spcPts val="1000"/>
              </a:spcBef>
              <a:spcAft>
                <a:spcPts val="0"/>
              </a:spcAft>
              <a:buSzPts val="1800"/>
              <a:buAutoNum type="arabicPeriod"/>
            </a:pPr>
            <a:r>
              <a:rPr lang="el-GR" sz="2000" b="1" dirty="0">
                <a:solidFill>
                  <a:srgbClr val="181818"/>
                </a:solidFill>
                <a:latin typeface="Calibri"/>
                <a:ea typeface="Calibri"/>
                <a:cs typeface="Calibri"/>
                <a:sym typeface="Calibri"/>
              </a:rPr>
              <a:t>Γιατί επιλέγω αυτή τη ρουτίνα</a:t>
            </a:r>
          </a:p>
          <a:p>
            <a:pPr marL="685800" lvl="0" indent="-457200" algn="l" rtl="0">
              <a:lnSpc>
                <a:spcPct val="90000"/>
              </a:lnSpc>
              <a:spcBef>
                <a:spcPts val="1000"/>
              </a:spcBef>
              <a:spcAft>
                <a:spcPts val="0"/>
              </a:spcAft>
              <a:buSzPts val="1800"/>
              <a:buAutoNum type="arabicPeriod"/>
            </a:pPr>
            <a:r>
              <a:rPr lang="el-GR" sz="2000" b="1" dirty="0">
                <a:solidFill>
                  <a:srgbClr val="181818"/>
                </a:solidFill>
                <a:latin typeface="Calibri"/>
                <a:ea typeface="Calibri"/>
                <a:cs typeface="Calibri"/>
                <a:sym typeface="Calibri"/>
              </a:rPr>
              <a:t>Πώς θα ξέρω ότι λειτούργησε</a:t>
            </a:r>
            <a:br>
              <a:rPr lang="en-US" sz="2000" dirty="0">
                <a:solidFill>
                  <a:srgbClr val="181818"/>
                </a:solidFill>
                <a:latin typeface="Calibri"/>
                <a:ea typeface="Calibri"/>
                <a:cs typeface="Calibri"/>
                <a:sym typeface="Calibri"/>
              </a:rPr>
            </a:br>
            <a:endParaRPr sz="2000" dirty="0">
              <a:solidFill>
                <a:srgbClr val="181818"/>
              </a:solidFill>
              <a:latin typeface="Calibri"/>
              <a:ea typeface="Calibri"/>
              <a:cs typeface="Calibri"/>
              <a:sym typeface="Calibri"/>
            </a:endParaRPr>
          </a:p>
          <a:p>
            <a:pPr marL="263525" lvl="0" indent="-34925" algn="l" rtl="0">
              <a:lnSpc>
                <a:spcPct val="90000"/>
              </a:lnSpc>
              <a:spcBef>
                <a:spcPts val="1000"/>
              </a:spcBef>
              <a:spcAft>
                <a:spcPts val="0"/>
              </a:spcAft>
              <a:buSzPts val="1800"/>
              <a:buNone/>
            </a:pPr>
            <a:r>
              <a:rPr lang="el-GR" sz="2000" b="1" dirty="0">
                <a:solidFill>
                  <a:srgbClr val="181818"/>
                </a:solidFill>
                <a:latin typeface="Calibri"/>
                <a:ea typeface="Calibri"/>
                <a:cs typeface="Calibri"/>
                <a:sym typeface="Calibri"/>
              </a:rPr>
              <a:t>Στην κορυφή της κάρτας:</a:t>
            </a:r>
            <a:br>
              <a:rPr lang="en-US" sz="2000" dirty="0">
                <a:solidFill>
                  <a:srgbClr val="181818"/>
                </a:solidFill>
                <a:latin typeface="Calibri"/>
                <a:ea typeface="Calibri"/>
                <a:cs typeface="Calibri"/>
                <a:sym typeface="Calibri"/>
              </a:rPr>
            </a:br>
            <a:r>
              <a:rPr lang="el-GR" sz="2000" dirty="0">
                <a:solidFill>
                  <a:srgbClr val="181818"/>
                </a:solidFill>
                <a:latin typeface="Calibri"/>
                <a:ea typeface="Calibri"/>
                <a:cs typeface="Calibri"/>
                <a:sym typeface="Calibri"/>
              </a:rPr>
              <a:t>Σημειώστε με κύκλο πόσο σίγουρος/η αισθάνεστε για την εφαρμογή αυτής της ρουτίνας</a:t>
            </a:r>
          </a:p>
          <a:p>
            <a:pPr marL="263525" lvl="0" indent="-34925" algn="l" rtl="0">
              <a:lnSpc>
                <a:spcPct val="90000"/>
              </a:lnSpc>
              <a:spcBef>
                <a:spcPts val="1000"/>
              </a:spcBef>
              <a:spcAft>
                <a:spcPts val="0"/>
              </a:spcAft>
              <a:buSzPts val="1800"/>
              <a:buNone/>
            </a:pPr>
            <a:br>
              <a:rPr lang="en-US" sz="2000" dirty="0">
                <a:solidFill>
                  <a:srgbClr val="181818"/>
                </a:solidFill>
                <a:latin typeface="Calibri"/>
                <a:ea typeface="Calibri"/>
                <a:cs typeface="Calibri"/>
                <a:sym typeface="Calibri"/>
              </a:rPr>
            </a:br>
            <a:r>
              <a:rPr lang="en-US" sz="2000" dirty="0">
                <a:solidFill>
                  <a:srgbClr val="181818"/>
                </a:solidFill>
                <a:latin typeface="Calibri"/>
                <a:ea typeface="Calibri"/>
                <a:cs typeface="Calibri"/>
                <a:sym typeface="Calibri"/>
              </a:rPr>
              <a:t>🙂 </a:t>
            </a:r>
            <a:r>
              <a:rPr lang="el-GR" sz="2000" dirty="0">
                <a:solidFill>
                  <a:srgbClr val="181818"/>
                </a:solidFill>
                <a:latin typeface="Calibri"/>
                <a:ea typeface="Calibri"/>
                <a:cs typeface="Calibri"/>
                <a:sym typeface="Calibri"/>
              </a:rPr>
              <a:t>Σίγουρος/η </a:t>
            </a:r>
            <a:endParaRPr lang="el-GR" sz="2000" dirty="0">
              <a:solidFill>
                <a:srgbClr val="181818"/>
              </a:solidFill>
            </a:endParaRPr>
          </a:p>
          <a:p>
            <a:pPr marL="263525" lvl="0" indent="-34925" algn="l" rtl="0">
              <a:lnSpc>
                <a:spcPct val="90000"/>
              </a:lnSpc>
              <a:spcBef>
                <a:spcPts val="1000"/>
              </a:spcBef>
              <a:spcAft>
                <a:spcPts val="0"/>
              </a:spcAft>
              <a:buSzPts val="1800"/>
              <a:buNone/>
            </a:pPr>
            <a:r>
              <a:rPr lang="en-US" sz="2000" dirty="0">
                <a:solidFill>
                  <a:srgbClr val="181818"/>
                </a:solidFill>
                <a:latin typeface="Calibri"/>
                <a:ea typeface="Calibri"/>
                <a:cs typeface="Calibri"/>
                <a:sym typeface="Calibri"/>
              </a:rPr>
              <a:t>😐 </a:t>
            </a:r>
            <a:r>
              <a:rPr lang="el-GR" sz="2000" dirty="0">
                <a:solidFill>
                  <a:srgbClr val="181818"/>
                </a:solidFill>
                <a:latin typeface="Calibri"/>
                <a:ea typeface="Calibri"/>
                <a:cs typeface="Calibri"/>
                <a:sym typeface="Calibri"/>
              </a:rPr>
              <a:t>Δεν είμαι σίγουρος/η</a:t>
            </a:r>
          </a:p>
          <a:p>
            <a:pPr marL="263525" lvl="0" indent="-34925" algn="l" rtl="0">
              <a:lnSpc>
                <a:spcPct val="90000"/>
              </a:lnSpc>
              <a:spcBef>
                <a:spcPts val="1000"/>
              </a:spcBef>
              <a:spcAft>
                <a:spcPts val="0"/>
              </a:spcAft>
              <a:buSzPts val="1800"/>
              <a:buNone/>
            </a:pPr>
            <a:r>
              <a:rPr lang="en-US" sz="2000" dirty="0"/>
              <a:t>☹️</a:t>
            </a:r>
            <a:r>
              <a:rPr lang="en-US" sz="2000" dirty="0">
                <a:solidFill>
                  <a:srgbClr val="181818"/>
                </a:solidFill>
                <a:latin typeface="Calibri"/>
                <a:ea typeface="Calibri"/>
                <a:cs typeface="Calibri"/>
                <a:sym typeface="Calibri"/>
              </a:rPr>
              <a:t> </a:t>
            </a:r>
            <a:r>
              <a:rPr lang="el-GR" sz="2000" dirty="0">
                <a:solidFill>
                  <a:srgbClr val="181818"/>
                </a:solidFill>
                <a:latin typeface="Calibri"/>
                <a:ea typeface="Calibri"/>
                <a:cs typeface="Calibri"/>
                <a:sym typeface="Calibri"/>
              </a:rPr>
              <a:t>Χρειάζομαι υποστήριξη</a:t>
            </a:r>
            <a:endParaRPr sz="2000" b="1" dirty="0"/>
          </a:p>
          <a:p>
            <a:pPr marL="0" lvl="0" indent="0" algn="l" rtl="0">
              <a:lnSpc>
                <a:spcPct val="115000"/>
              </a:lnSpc>
              <a:spcBef>
                <a:spcPts val="1200"/>
              </a:spcBef>
              <a:spcAft>
                <a:spcPts val="0"/>
              </a:spcAft>
              <a:buSzPts val="1800"/>
              <a:buNone/>
            </a:pPr>
            <a:endParaRPr b="1" dirty="0"/>
          </a:p>
          <a:p>
            <a:pPr marL="0" lvl="0" indent="0" algn="l" rtl="0">
              <a:lnSpc>
                <a:spcPct val="115000"/>
              </a:lnSpc>
              <a:spcBef>
                <a:spcPts val="1200"/>
              </a:spcBef>
              <a:spcAft>
                <a:spcPts val="1200"/>
              </a:spcAft>
              <a:buSzPts val="1800"/>
              <a:buNone/>
            </a:pPr>
            <a:endParaRPr b="1" dirty="0"/>
          </a:p>
        </p:txBody>
      </p:sp>
      <p:pic>
        <p:nvPicPr>
          <p:cNvPr id="281" name="Google Shape;281;g37e4f69af70_0_6" descr="A paper with text and smiley faces&#10;&#10;AI-generated content may be incorrect."/>
          <p:cNvPicPr preferRelativeResize="0"/>
          <p:nvPr/>
        </p:nvPicPr>
        <p:blipFill rotWithShape="1">
          <a:blip r:embed="rId3">
            <a:alphaModFix/>
          </a:blip>
          <a:srcRect/>
          <a:stretch/>
        </p:blipFill>
        <p:spPr>
          <a:xfrm>
            <a:off x="7938682" y="1294239"/>
            <a:ext cx="3953280" cy="5174404"/>
          </a:xfrm>
          <a:prstGeom prst="rect">
            <a:avLst/>
          </a:prstGeom>
          <a:noFill/>
          <a:ln>
            <a:noFill/>
          </a:ln>
        </p:spPr>
      </p:pic>
      <p:sp>
        <p:nvSpPr>
          <p:cNvPr id="282" name="Google Shape;282;g37e4f69af70_0_6"/>
          <p:cNvSpPr txBox="1"/>
          <p:nvPr/>
        </p:nvSpPr>
        <p:spPr>
          <a:xfrm>
            <a:off x="300038" y="1063407"/>
            <a:ext cx="61550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400" b="1" i="0" u="none" strike="noStrike" cap="none" dirty="0">
                <a:solidFill>
                  <a:schemeClr val="accent2"/>
                </a:solidFill>
                <a:latin typeface="Calibri"/>
                <a:ea typeface="Calibri"/>
                <a:cs typeface="Calibri"/>
                <a:sym typeface="Calibri"/>
              </a:rPr>
              <a:t>Επίλογος</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7e4f69af70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Βιβλιογραφία</a:t>
            </a:r>
            <a:endParaRPr dirty="0"/>
          </a:p>
        </p:txBody>
      </p:sp>
      <p:sp>
        <p:nvSpPr>
          <p:cNvPr id="288" name="Google Shape;288;g37e4f69af70_0_0"/>
          <p:cNvSpPr txBox="1">
            <a:spLocks noGrp="1"/>
          </p:cNvSpPr>
          <p:nvPr>
            <p:ph type="body" idx="2"/>
          </p:nvPr>
        </p:nvSpPr>
        <p:spPr>
          <a:xfrm>
            <a:off x="97970" y="980339"/>
            <a:ext cx="11944350" cy="5658205"/>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dirty="0">
                <a:solidFill>
                  <a:srgbClr val="000000"/>
                </a:solidFill>
              </a:rPr>
              <a:t>CASEL. (2020). </a:t>
            </a:r>
            <a:r>
              <a:rPr lang="en-US" i="1" dirty="0">
                <a:solidFill>
                  <a:srgbClr val="000000"/>
                </a:solidFill>
              </a:rPr>
              <a:t>What is SEL?</a:t>
            </a:r>
            <a:r>
              <a:rPr lang="en-US" dirty="0">
                <a:solidFill>
                  <a:srgbClr val="000000"/>
                </a:solidFill>
              </a:rPr>
              <a:t> Collaborative for Academic, Social, and Emotional Learning. https://casel.org/overview/</a:t>
            </a:r>
            <a:endParaRPr sz="2500" dirty="0"/>
          </a:p>
          <a:p>
            <a:pPr marL="457200" marR="0" lvl="0" indent="-228600" algn="l" rtl="0">
              <a:lnSpc>
                <a:spcPct val="90000"/>
              </a:lnSpc>
              <a:spcBef>
                <a:spcPts val="1000"/>
              </a:spcBef>
              <a:spcAft>
                <a:spcPts val="0"/>
              </a:spcAft>
              <a:buClr>
                <a:schemeClr val="dk1"/>
              </a:buClr>
              <a:buSzPts val="1800"/>
              <a:buFont typeface="Arial"/>
              <a:buNone/>
            </a:pPr>
            <a:r>
              <a:rPr lang="en-US" dirty="0"/>
              <a:t>Collaborative for Academic, Social, and Emotional Learning. (2020). </a:t>
            </a:r>
            <a:r>
              <a:rPr lang="en-US" i="1" dirty="0"/>
              <a:t>SEL framework: What are the core competencies?</a:t>
            </a:r>
            <a:r>
              <a:rPr lang="en-US" dirty="0"/>
              <a:t> </a:t>
            </a:r>
            <a:r>
              <a:rPr lang="en-US" u="sng" dirty="0">
                <a:solidFill>
                  <a:schemeClr val="hlink"/>
                </a:solidFill>
                <a:hlinkClick r:id="rId3"/>
              </a:rPr>
              <a:t>https://casel.org/</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De Neve, D., Bronstein, M. V., Leroy, A., </a:t>
            </a:r>
            <a:r>
              <a:rPr lang="en-US" dirty="0" err="1"/>
              <a:t>Truyts</a:t>
            </a:r>
            <a:r>
              <a:rPr lang="en-US" dirty="0"/>
              <a:t>, A., &amp; Everaert, J. (2023). Emotion Regulation in the Classroom: A Network Approach to Model Relations among Emotion Regulation Difficulties, Engagement to Learn, and Relationships with Peers and Teachers. </a:t>
            </a:r>
            <a:r>
              <a:rPr lang="en-US" i="1" dirty="0"/>
              <a:t>Journal of youth and adolescence</a:t>
            </a:r>
            <a:r>
              <a:rPr lang="en-US" dirty="0"/>
              <a:t>, </a:t>
            </a:r>
            <a:r>
              <a:rPr lang="en-US" i="1" dirty="0"/>
              <a:t>52</a:t>
            </a:r>
            <a:r>
              <a:rPr lang="en-US" dirty="0"/>
              <a:t>(2), 273–286. https://doi.org/10.1007/s10964-022-01678-2</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Durlak, J. A., Weissberg, R. P., </a:t>
            </a:r>
            <a:r>
              <a:rPr lang="en-US" dirty="0" err="1"/>
              <a:t>Dymnicki</a:t>
            </a:r>
            <a:r>
              <a:rPr lang="en-US" dirty="0"/>
              <a:t>, A. B., Taylor, R. D., &amp; Schellinger, K. B. (2011). The impact of enhancing students’ social and emotional learning: A meta-analysis of school-based universal interventions. </a:t>
            </a:r>
            <a:r>
              <a:rPr lang="en-US" i="1" dirty="0"/>
              <a:t>Child Development, 82</a:t>
            </a:r>
            <a:r>
              <a:rPr lang="en-US" dirty="0"/>
              <a:t>(1), 405–432. </a:t>
            </a:r>
            <a:r>
              <a:rPr lang="en-US" u="sng" dirty="0">
                <a:solidFill>
                  <a:schemeClr val="hlink"/>
                </a:solidFill>
                <a:hlinkClick r:id="rId4"/>
              </a:rPr>
              <a:t>https://doi.org/10.1111/j.1467-8624.2010.01564.x</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Mayer, J. D., &amp; Salovey, P. (1997). What is emotional intelligence? In P. Salovey &amp; D. J. Sluyter (Eds.), </a:t>
            </a:r>
            <a:r>
              <a:rPr lang="en-US" i="1" dirty="0"/>
              <a:t>Emotional development and emotional intelligence: Educational implications</a:t>
            </a:r>
            <a:r>
              <a:rPr lang="en-US" dirty="0"/>
              <a:t> (pp. 3–31). Basic Books.</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Seligman, M. E. P. (2011). </a:t>
            </a:r>
            <a:r>
              <a:rPr lang="en-US" i="1" dirty="0"/>
              <a:t>Flourish: A visionary new understanding of happiness and well-being</a:t>
            </a:r>
            <a:r>
              <a:rPr lang="en-US" dirty="0"/>
              <a:t>. Free Press.</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Seligman, M. E. P. (2018). PERMA and the building blocks of well-being. </a:t>
            </a:r>
            <a:r>
              <a:rPr lang="en-US" i="1" dirty="0"/>
              <a:t>The Journal of Positive Psychology, 13</a:t>
            </a:r>
            <a:r>
              <a:rPr lang="en-US" dirty="0"/>
              <a:t>(4), 333–335. </a:t>
            </a:r>
            <a:r>
              <a:rPr lang="en-US" u="sng" dirty="0">
                <a:solidFill>
                  <a:schemeClr val="hlink"/>
                </a:solidFill>
                <a:hlinkClick r:id="rId5"/>
              </a:rPr>
              <a:t>https://doi.org/10.1080/17439760.2018.1437466</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Taylor, R. D., Oberle, E., Durlak, J. A., &amp; Weissberg, R. P. (2017). Promoting positive youth development through school-based SEL interventions: A meta-analysis of follow-up effects. </a:t>
            </a:r>
            <a:r>
              <a:rPr lang="en-US" i="1" dirty="0"/>
              <a:t>Child Development, 88</a:t>
            </a:r>
            <a:r>
              <a:rPr lang="en-US" dirty="0"/>
              <a:t>(4), 1156–1171. </a:t>
            </a:r>
            <a:r>
              <a:rPr lang="en-US" u="sng" dirty="0">
                <a:solidFill>
                  <a:schemeClr val="hlink"/>
                </a:solidFill>
                <a:hlinkClick r:id="rId6"/>
              </a:rPr>
              <a:t>https://doi.org/10.1111/cdev.12864</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UNESCO. (2023). </a:t>
            </a:r>
            <a:r>
              <a:rPr lang="en-US" i="1" dirty="0"/>
              <a:t>Whole-school approach to well-being: Guidance for schools</a:t>
            </a:r>
            <a:r>
              <a:rPr lang="en-US" dirty="0"/>
              <a:t>. UNESCO Publishing.</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l-GR" dirty="0"/>
              <a:t>Σας ευχαριστούμε για την προσοχή σας!</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xmlns:ahyp="http://schemas.microsoft.com/office/drawing/2018/hyperlinkcolor" val="tx"/>
                    </a:ext>
                  </a:extLst>
                </a:hlinkClick>
              </a:rPr>
              <a:t>https://thrivingschools.eu/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123824" y="81642"/>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el-GR" b="1" dirty="0"/>
              <a:t>Κατάρτιση Εκπαιδευτών - Ενότητα 1</a:t>
            </a:r>
            <a:endParaRPr dirty="0"/>
          </a:p>
        </p:txBody>
      </p:sp>
      <p:sp>
        <p:nvSpPr>
          <p:cNvPr id="80" name="Google Shape;80;p3"/>
          <p:cNvSpPr txBox="1">
            <a:spLocks noGrp="1"/>
          </p:cNvSpPr>
          <p:nvPr>
            <p:ph type="body" idx="1"/>
          </p:nvPr>
        </p:nvSpPr>
        <p:spPr>
          <a:xfrm>
            <a:off x="351938" y="1055914"/>
            <a:ext cx="5975400" cy="5493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SzPts val="1800"/>
              <a:buNone/>
            </a:pPr>
            <a:r>
              <a:rPr lang="el-GR" sz="2350" dirty="0">
                <a:solidFill>
                  <a:schemeClr val="accent2"/>
                </a:solidFill>
              </a:rPr>
              <a:t>Αυτό το μάθημα παρέχει στους εκπαιδευτικούς μια σαφή κατανόηση του μοντέλου PERMA, των τομέων SEL και της Ολιστικής Προσέγγισης του Σχολείου. Το μάθημα εξηγεί πώς αυτά τα πλαίσια καθοδηγούν την ευημερία στο σχολείο. Οι εκπαιδευτικοί προσδιορίζουν τι υπάρχει ήδη στην πρακτική τους και επιλέγουν μια ρουτίνα στην τάξη για να την εφαρμόσουν κατά τη διάρκεια της υλοποίησης. Ο στόχος είναι η σαφήνεια, η κοινή γλώσσα και η πρακτική ετοιμότητα πριν προχωρήσουν στη δράση.</a:t>
            </a:r>
            <a:endParaRPr sz="2350" b="1" dirty="0"/>
          </a:p>
          <a:p>
            <a:pPr marL="0" lvl="0" indent="0" algn="l" rtl="0">
              <a:lnSpc>
                <a:spcPct val="90000"/>
              </a:lnSpc>
              <a:spcBef>
                <a:spcPts val="1200"/>
              </a:spcBef>
              <a:spcAft>
                <a:spcPts val="0"/>
              </a:spcAft>
              <a:buSzPts val="1800"/>
              <a:buNone/>
            </a:pPr>
            <a:endParaRPr b="1" dirty="0"/>
          </a:p>
        </p:txBody>
      </p:sp>
      <p:pic>
        <p:nvPicPr>
          <p:cNvPr id="81" name="Google Shape;81;p3" descr="Classroom with whiteboard and alphabet"/>
          <p:cNvPicPr preferRelativeResize="0"/>
          <p:nvPr/>
        </p:nvPicPr>
        <p:blipFill rotWithShape="1">
          <a:blip r:embed="rId3">
            <a:alphaModFix/>
          </a:blip>
          <a:srcRect/>
          <a:stretch/>
        </p:blipFill>
        <p:spPr>
          <a:xfrm>
            <a:off x="6694715" y="1055914"/>
            <a:ext cx="5497285" cy="53884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d86c856e5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87" name="Google Shape;87;g37d86c856e5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Μαθησιακοί στόχοι</a:t>
            </a:r>
            <a:endParaRPr dirty="0"/>
          </a:p>
        </p:txBody>
      </p:sp>
      <p:sp>
        <p:nvSpPr>
          <p:cNvPr id="88" name="Google Shape;88;g37d86c856e5_0_0"/>
          <p:cNvSpPr txBox="1">
            <a:spLocks noGrp="1"/>
          </p:cNvSpPr>
          <p:nvPr>
            <p:ph type="body" idx="2"/>
          </p:nvPr>
        </p:nvSpPr>
        <p:spPr>
          <a:xfrm>
            <a:off x="598713" y="1568700"/>
            <a:ext cx="9851572"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l-GR" sz="2400" b="1" dirty="0"/>
              <a:t>Μέχρι το τέλος αυτής της ενότητας, θα είστε σε θέση να:</a:t>
            </a:r>
            <a:br>
              <a:rPr lang="en-US" sz="2400" dirty="0"/>
            </a:br>
            <a:endParaRPr sz="2400" dirty="0"/>
          </a:p>
          <a:p>
            <a:pPr marL="457200" lvl="1" indent="0" algn="l" rtl="0">
              <a:lnSpc>
                <a:spcPct val="90000"/>
              </a:lnSpc>
              <a:spcBef>
                <a:spcPts val="0"/>
              </a:spcBef>
              <a:spcAft>
                <a:spcPts val="0"/>
              </a:spcAft>
              <a:buSzPts val="2200"/>
              <a:buNone/>
            </a:pPr>
            <a:r>
              <a:rPr lang="el-GR" sz="2400" dirty="0"/>
              <a:t>Ορίσετε το μοντέλο PERMA και να εξηγήσετε πώς κάθε στοιχείο του εμφανίζεται στο σχολικό περιβάλλον.</a:t>
            </a:r>
          </a:p>
          <a:p>
            <a:pPr marL="457200" lvl="1" indent="0" algn="l" rtl="0">
              <a:lnSpc>
                <a:spcPct val="90000"/>
              </a:lnSpc>
              <a:spcBef>
                <a:spcPts val="0"/>
              </a:spcBef>
              <a:spcAft>
                <a:spcPts val="0"/>
              </a:spcAft>
              <a:buSzPts val="2200"/>
              <a:buNone/>
            </a:pPr>
            <a:endParaRPr sz="2400" dirty="0"/>
          </a:p>
          <a:p>
            <a:pPr marL="457200" lvl="1" indent="0" algn="l" rtl="0">
              <a:lnSpc>
                <a:spcPct val="90000"/>
              </a:lnSpc>
              <a:spcBef>
                <a:spcPts val="0"/>
              </a:spcBef>
              <a:spcAft>
                <a:spcPts val="0"/>
              </a:spcAft>
              <a:buSzPts val="2200"/>
              <a:buNone/>
            </a:pPr>
            <a:r>
              <a:rPr lang="el-GR" sz="2400" dirty="0"/>
              <a:t>Περιγράψετε τους πέντε τομείς SEL και να προσδιορίσετε πού εμφανίζονται ήδη στην καθημερινή ρουτίνα της τάξης.</a:t>
            </a:r>
          </a:p>
          <a:p>
            <a:pPr marL="457200" lvl="1" indent="0" algn="l" rtl="0">
              <a:lnSpc>
                <a:spcPct val="90000"/>
              </a:lnSpc>
              <a:spcBef>
                <a:spcPts val="0"/>
              </a:spcBef>
              <a:spcAft>
                <a:spcPts val="0"/>
              </a:spcAft>
              <a:buSzPts val="2200"/>
              <a:buNone/>
            </a:pPr>
            <a:endParaRPr sz="2400" dirty="0"/>
          </a:p>
          <a:p>
            <a:pPr marL="457200" lvl="1" indent="0">
              <a:spcBef>
                <a:spcPts val="0"/>
              </a:spcBef>
              <a:buNone/>
            </a:pPr>
            <a:r>
              <a:rPr lang="el-GR" sz="2400" dirty="0"/>
              <a:t>Αναγνωρίσετε τα στάδια της διαδικασίας</a:t>
            </a:r>
            <a:r>
              <a:rPr lang="el-GR" sz="2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των </a:t>
            </a:r>
            <a:r>
              <a:rPr lang="el-GR" sz="2400" dirty="0"/>
              <a:t>Ευημερευόντων σχολείων: </a:t>
            </a:r>
          </a:p>
          <a:p>
            <a:pPr marL="457200" lvl="1" indent="0" algn="l" rtl="0">
              <a:lnSpc>
                <a:spcPct val="90000"/>
              </a:lnSpc>
              <a:spcBef>
                <a:spcPts val="0"/>
              </a:spcBef>
              <a:spcAft>
                <a:spcPts val="0"/>
              </a:spcAft>
              <a:buSzPts val="2200"/>
              <a:buNone/>
            </a:pPr>
            <a:r>
              <a:rPr lang="el-GR" sz="2400" dirty="0"/>
              <a:t>Ανάλυση αναγκών → Εκπαίδευση → Εφαρμογή.</a:t>
            </a:r>
          </a:p>
          <a:p>
            <a:pPr marL="457200" lvl="1" indent="0" algn="l" rtl="0">
              <a:lnSpc>
                <a:spcPct val="90000"/>
              </a:lnSpc>
              <a:spcBef>
                <a:spcPts val="0"/>
              </a:spcBef>
              <a:spcAft>
                <a:spcPts val="0"/>
              </a:spcAft>
              <a:buSzPts val="2200"/>
              <a:buNone/>
            </a:pPr>
            <a:endParaRPr sz="2400" dirty="0"/>
          </a:p>
          <a:p>
            <a:pPr marL="457200" lvl="1" indent="0" algn="l" rtl="0">
              <a:lnSpc>
                <a:spcPct val="90000"/>
              </a:lnSpc>
              <a:spcBef>
                <a:spcPts val="0"/>
              </a:spcBef>
              <a:spcAft>
                <a:spcPts val="0"/>
              </a:spcAft>
              <a:buSzPts val="2200"/>
              <a:buNone/>
            </a:pPr>
            <a:r>
              <a:rPr lang="el-GR" sz="2400" dirty="0"/>
              <a:t>Συνδέσετε το PERMA και το SEL με την ολιστική προσέγγιση του σχολείου για την υποστήριξη της ευημερίας σε επίπεδο μαθητών, εκπαιδευτικών και σχολείου.</a:t>
            </a:r>
            <a:endParaRPr dirty="0"/>
          </a:p>
        </p:txBody>
      </p:sp>
      <p:pic>
        <p:nvPicPr>
          <p:cNvPr id="89" name="Google Shape;89;g37d86c856e5_0_0" descr="Badge 1 outline"/>
          <p:cNvPicPr preferRelativeResize="0"/>
          <p:nvPr/>
        </p:nvPicPr>
        <p:blipFill rotWithShape="1">
          <a:blip r:embed="rId3">
            <a:alphaModFix/>
          </a:blip>
          <a:srcRect/>
          <a:stretch/>
        </p:blipFill>
        <p:spPr>
          <a:xfrm>
            <a:off x="653141" y="2352981"/>
            <a:ext cx="511629" cy="511629"/>
          </a:xfrm>
          <a:prstGeom prst="rect">
            <a:avLst/>
          </a:prstGeom>
          <a:noFill/>
          <a:ln>
            <a:noFill/>
          </a:ln>
        </p:spPr>
      </p:pic>
      <p:pic>
        <p:nvPicPr>
          <p:cNvPr id="90" name="Google Shape;90;g37d86c856e5_0_0" descr="Badge outline"/>
          <p:cNvPicPr preferRelativeResize="0"/>
          <p:nvPr/>
        </p:nvPicPr>
        <p:blipFill rotWithShape="1">
          <a:blip r:embed="rId4">
            <a:alphaModFix/>
          </a:blip>
          <a:srcRect/>
          <a:stretch/>
        </p:blipFill>
        <p:spPr>
          <a:xfrm>
            <a:off x="611338" y="3282130"/>
            <a:ext cx="566057" cy="566057"/>
          </a:xfrm>
          <a:prstGeom prst="rect">
            <a:avLst/>
          </a:prstGeom>
          <a:noFill/>
          <a:ln>
            <a:noFill/>
          </a:ln>
        </p:spPr>
      </p:pic>
      <p:pic>
        <p:nvPicPr>
          <p:cNvPr id="91" name="Google Shape;91;g37d86c856e5_0_0" descr="Badge 3 outline"/>
          <p:cNvPicPr preferRelativeResize="0"/>
          <p:nvPr/>
        </p:nvPicPr>
        <p:blipFill rotWithShape="1">
          <a:blip r:embed="rId5">
            <a:alphaModFix/>
          </a:blip>
          <a:srcRect/>
          <a:stretch/>
        </p:blipFill>
        <p:spPr>
          <a:xfrm>
            <a:off x="615255" y="4273203"/>
            <a:ext cx="566057" cy="566057"/>
          </a:xfrm>
          <a:prstGeom prst="rect">
            <a:avLst/>
          </a:prstGeom>
          <a:noFill/>
          <a:ln>
            <a:noFill/>
          </a:ln>
        </p:spPr>
      </p:pic>
      <p:pic>
        <p:nvPicPr>
          <p:cNvPr id="92" name="Google Shape;92;g37d86c856e5_0_0" descr="Badge 4 outline"/>
          <p:cNvPicPr preferRelativeResize="0"/>
          <p:nvPr/>
        </p:nvPicPr>
        <p:blipFill rotWithShape="1">
          <a:blip r:embed="rId6">
            <a:alphaModFix/>
          </a:blip>
          <a:srcRect/>
          <a:stretch/>
        </p:blipFill>
        <p:spPr>
          <a:xfrm>
            <a:off x="611774" y="5264276"/>
            <a:ext cx="566057" cy="5660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a572f97943_0_59"/>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buClr>
                <a:srgbClr val="000000"/>
              </a:buClr>
            </a:pPr>
            <a:r>
              <a:rPr lang="el-GR" b="1" dirty="0"/>
              <a:t>Κατάρτιση Εκπαιδευτών - Ενότητα 1</a:t>
            </a:r>
            <a:endParaRPr dirty="0"/>
          </a:p>
        </p:txBody>
      </p:sp>
      <p:sp>
        <p:nvSpPr>
          <p:cNvPr id="99" name="Google Shape;99;g3a572f97943_0_59"/>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r>
              <a:rPr lang="el-GR" dirty="0"/>
              <a:t>Στάδια της διαδικασίας </a:t>
            </a:r>
            <a:r>
              <a:rPr lang="el-GR"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των </a:t>
            </a:r>
            <a:r>
              <a:rPr lang="el-GR" dirty="0"/>
              <a:t>Ευημερευόντων σχολείων</a:t>
            </a:r>
            <a:endParaRPr dirty="0"/>
          </a:p>
        </p:txBody>
      </p:sp>
      <p:sp>
        <p:nvSpPr>
          <p:cNvPr id="100" name="Google Shape;100;g3a572f97943_0_59"/>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l-GR" sz="1600" b="1" dirty="0">
                <a:solidFill>
                  <a:srgbClr val="000000"/>
                </a:solidFill>
                <a:latin typeface="Arial"/>
                <a:ea typeface="Arial"/>
                <a:cs typeface="Arial"/>
                <a:sym typeface="Arial"/>
              </a:rPr>
              <a:t>Ανάλυση αναγκών</a:t>
            </a:r>
          </a:p>
          <a:p>
            <a:pPr marL="0" lvl="0" indent="0" algn="l" rtl="0">
              <a:lnSpc>
                <a:spcPct val="100000"/>
              </a:lnSpc>
              <a:spcBef>
                <a:spcPts val="1200"/>
              </a:spcBef>
              <a:spcAft>
                <a:spcPts val="0"/>
              </a:spcAft>
              <a:buNone/>
            </a:pPr>
            <a:r>
              <a:rPr lang="el-GR" sz="1400" dirty="0">
                <a:solidFill>
                  <a:srgbClr val="000000"/>
                </a:solidFill>
                <a:latin typeface="Arial"/>
                <a:cs typeface="Arial"/>
                <a:sym typeface="Arial"/>
              </a:rPr>
              <a:t>Το σχολείο σας εξετάζει αρχικά τι συμβαίνει ήδη. </a:t>
            </a:r>
          </a:p>
          <a:p>
            <a:pPr marL="0" lvl="0" indent="0" algn="l" rtl="0">
              <a:lnSpc>
                <a:spcPct val="100000"/>
              </a:lnSpc>
              <a:spcBef>
                <a:spcPts val="1200"/>
              </a:spcBef>
              <a:spcAft>
                <a:spcPts val="0"/>
              </a:spcAft>
              <a:buNone/>
            </a:pPr>
            <a:r>
              <a:rPr lang="el-GR" sz="1400" dirty="0">
                <a:solidFill>
                  <a:srgbClr val="000000"/>
                </a:solidFill>
                <a:latin typeface="Arial"/>
                <a:cs typeface="Arial"/>
                <a:sym typeface="Arial"/>
              </a:rPr>
              <a:t>Ελέγχετε τι λειτουργεί καλά, τι λείπει και ποιες </a:t>
            </a:r>
            <a:r>
              <a:rPr lang="el-GR" sz="1400" dirty="0" err="1">
                <a:solidFill>
                  <a:srgbClr val="000000"/>
                </a:solidFill>
                <a:latin typeface="Arial"/>
                <a:cs typeface="Arial"/>
                <a:sym typeface="Arial"/>
              </a:rPr>
              <a:t>ρουτίνες</a:t>
            </a:r>
            <a:r>
              <a:rPr lang="el-GR" sz="1400" dirty="0">
                <a:solidFill>
                  <a:srgbClr val="000000"/>
                </a:solidFill>
                <a:latin typeface="Arial"/>
                <a:cs typeface="Arial"/>
                <a:sym typeface="Arial"/>
              </a:rPr>
              <a:t> χρησιμοποιούν ήδη οι εκπαιδευτικοί στην καθημερινή τους πρακτική.</a:t>
            </a:r>
          </a:p>
          <a:p>
            <a:pPr marL="0" lvl="0" indent="0" algn="l" rtl="0">
              <a:lnSpc>
                <a:spcPct val="100000"/>
              </a:lnSpc>
              <a:spcBef>
                <a:spcPts val="1200"/>
              </a:spcBef>
              <a:spcAft>
                <a:spcPts val="0"/>
              </a:spcAft>
              <a:buNone/>
            </a:pPr>
            <a:r>
              <a:rPr lang="el-GR" sz="1400" dirty="0">
                <a:solidFill>
                  <a:srgbClr val="000000"/>
                </a:solidFill>
                <a:latin typeface="Arial"/>
                <a:cs typeface="Arial"/>
                <a:sym typeface="Arial"/>
              </a:rPr>
              <a:t>Αυτό το βήμα βοηθά το σχολείο να ξέρει από πού να ξεκινήσει.</a:t>
            </a:r>
          </a:p>
          <a:p>
            <a:pPr marL="0" lvl="0" indent="0" algn="l" rtl="0">
              <a:lnSpc>
                <a:spcPct val="100000"/>
              </a:lnSpc>
              <a:spcBef>
                <a:spcPts val="1200"/>
              </a:spcBef>
              <a:spcAft>
                <a:spcPts val="0"/>
              </a:spcAft>
              <a:buNone/>
            </a:pPr>
            <a:endParaRPr lang="el-GR" sz="1400" dirty="0">
              <a:solidFill>
                <a:srgbClr val="000000"/>
              </a:solidFill>
              <a:latin typeface="Arial"/>
              <a:cs typeface="Arial"/>
              <a:sym typeface="Arial"/>
            </a:endParaRPr>
          </a:p>
          <a:p>
            <a:pPr marL="0" lvl="0" indent="0" algn="l" rtl="0">
              <a:lnSpc>
                <a:spcPct val="115000"/>
              </a:lnSpc>
              <a:spcBef>
                <a:spcPts val="1200"/>
              </a:spcBef>
              <a:spcAft>
                <a:spcPts val="0"/>
              </a:spcAft>
              <a:buNone/>
            </a:pPr>
            <a:r>
              <a:rPr lang="el-GR" sz="1600" b="1" dirty="0">
                <a:solidFill>
                  <a:srgbClr val="000000"/>
                </a:solidFill>
                <a:latin typeface="Arial"/>
                <a:cs typeface="Arial"/>
                <a:sym typeface="Arial"/>
              </a:rPr>
              <a:t>Εκπαίδευση</a:t>
            </a:r>
          </a:p>
          <a:p>
            <a:pPr marL="0" lvl="0" indent="0" algn="l" rtl="0">
              <a:lnSpc>
                <a:spcPct val="115000"/>
              </a:lnSpc>
              <a:spcBef>
                <a:spcPts val="1200"/>
              </a:spcBef>
              <a:spcAft>
                <a:spcPts val="0"/>
              </a:spcAft>
              <a:buNone/>
            </a:pPr>
            <a:r>
              <a:rPr lang="el-GR" sz="1400" dirty="0">
                <a:solidFill>
                  <a:srgbClr val="000000"/>
                </a:solidFill>
                <a:latin typeface="Arial"/>
                <a:cs typeface="Arial"/>
                <a:sym typeface="Arial"/>
              </a:rPr>
              <a:t>Οι εκπαιδευτικοί συμμετέχουν σε σύντομες συνεδρίες για να μάθουν τα βασικά στοιχεία του προγράμματος: PERMA, SEL, WSA και SWPBS. Παρακολουθούν πρακτικά παραδείγματα και επιλέγουν μια απλή ρουτίνα που αισθάνονται έτοιμοι να δοκιμάσουν στην τάξη.</a:t>
            </a:r>
          </a:p>
          <a:p>
            <a:pPr marL="0" lvl="0" indent="0" algn="l" rtl="0">
              <a:lnSpc>
                <a:spcPct val="115000"/>
              </a:lnSpc>
              <a:spcBef>
                <a:spcPts val="1200"/>
              </a:spcBef>
              <a:spcAft>
                <a:spcPts val="0"/>
              </a:spcAft>
              <a:buNone/>
            </a:pPr>
            <a:endParaRPr lang="el-GR" sz="1400" dirty="0">
              <a:solidFill>
                <a:srgbClr val="000000"/>
              </a:solidFill>
              <a:latin typeface="Arial"/>
              <a:cs typeface="Arial"/>
              <a:sym typeface="Arial"/>
            </a:endParaRPr>
          </a:p>
          <a:p>
            <a:pPr marL="0" indent="0">
              <a:lnSpc>
                <a:spcPct val="115000"/>
              </a:lnSpc>
              <a:spcBef>
                <a:spcPts val="1200"/>
              </a:spcBef>
            </a:pPr>
            <a:r>
              <a:rPr lang="el-GR" sz="1600" b="1" dirty="0">
                <a:solidFill>
                  <a:srgbClr val="000000"/>
                </a:solidFill>
                <a:latin typeface="Arial"/>
                <a:cs typeface="Arial"/>
                <a:sym typeface="Arial"/>
              </a:rPr>
              <a:t>Εφαρμογή </a:t>
            </a:r>
          </a:p>
          <a:p>
            <a:pPr marL="0" indent="0">
              <a:lnSpc>
                <a:spcPct val="100000"/>
              </a:lnSpc>
              <a:spcBef>
                <a:spcPts val="1200"/>
              </a:spcBef>
            </a:pPr>
            <a:r>
              <a:rPr lang="el-GR" sz="1400" dirty="0">
                <a:solidFill>
                  <a:srgbClr val="000000"/>
                </a:solidFill>
                <a:latin typeface="Arial"/>
                <a:cs typeface="Arial"/>
                <a:sym typeface="Arial"/>
              </a:rPr>
              <a:t>Χρησιμοποιείτε την ρουτίνα που έχετε επιλέξει κάθε εβδομάδα.</a:t>
            </a:r>
          </a:p>
          <a:p>
            <a:pPr marL="0" indent="0">
              <a:lnSpc>
                <a:spcPct val="100000"/>
              </a:lnSpc>
              <a:spcBef>
                <a:spcPts val="1200"/>
              </a:spcBef>
            </a:pPr>
            <a:r>
              <a:rPr lang="el-GR" sz="1400" dirty="0">
                <a:solidFill>
                  <a:srgbClr val="000000"/>
                </a:solidFill>
                <a:latin typeface="Arial"/>
                <a:cs typeface="Arial"/>
                <a:sym typeface="Arial"/>
              </a:rPr>
              <a:t>Όλοι οι εκπαιδευτικοί εφαρμόζουν τις </a:t>
            </a:r>
            <a:r>
              <a:rPr lang="el-GR" sz="1400" dirty="0" err="1">
                <a:solidFill>
                  <a:srgbClr val="000000"/>
                </a:solidFill>
                <a:latin typeface="Arial"/>
                <a:cs typeface="Arial"/>
                <a:sym typeface="Arial"/>
              </a:rPr>
              <a:t>ρουτίνες</a:t>
            </a:r>
            <a:r>
              <a:rPr lang="el-GR" sz="1400" dirty="0">
                <a:solidFill>
                  <a:srgbClr val="000000"/>
                </a:solidFill>
                <a:latin typeface="Arial"/>
                <a:cs typeface="Arial"/>
                <a:sym typeface="Arial"/>
              </a:rPr>
              <a:t> τους με παρόμοιο τρόπο, έτσι ώστε οι μαθητές/</a:t>
            </a:r>
            <a:r>
              <a:rPr lang="el-GR" sz="1400" dirty="0" err="1">
                <a:solidFill>
                  <a:srgbClr val="000000"/>
                </a:solidFill>
                <a:latin typeface="Arial"/>
                <a:cs typeface="Arial"/>
                <a:sym typeface="Arial"/>
              </a:rPr>
              <a:t>τριες</a:t>
            </a:r>
            <a:r>
              <a:rPr lang="el-GR" sz="1400" dirty="0">
                <a:solidFill>
                  <a:srgbClr val="000000"/>
                </a:solidFill>
                <a:latin typeface="Arial"/>
                <a:cs typeface="Arial"/>
                <a:sym typeface="Arial"/>
              </a:rPr>
              <a:t> να λαμβάνουν τα ίδια μηνύματα στο σχολείο. </a:t>
            </a:r>
          </a:p>
          <a:p>
            <a:pPr marL="0" indent="0">
              <a:lnSpc>
                <a:spcPct val="100000"/>
              </a:lnSpc>
              <a:spcBef>
                <a:spcPts val="1200"/>
              </a:spcBef>
            </a:pPr>
            <a:r>
              <a:rPr lang="el-GR" sz="1400" dirty="0">
                <a:solidFill>
                  <a:srgbClr val="000000"/>
                </a:solidFill>
                <a:latin typeface="Arial"/>
                <a:cs typeface="Arial"/>
                <a:sym typeface="Arial"/>
              </a:rPr>
              <a:t>Το σχολείο ελέγχει τι λειτουργεί και κάνει μικρές προσαρμογές κατά τη διάρκεια της διαδικασίας.</a:t>
            </a:r>
            <a:br>
              <a:rPr lang="en-US" dirty="0">
                <a:solidFill>
                  <a:srgbClr val="000000"/>
                </a:solidFill>
                <a:latin typeface="Arial"/>
                <a:cs typeface="Arial"/>
                <a:sym typeface="Arial"/>
              </a:rPr>
            </a:br>
            <a:r>
              <a:rPr lang="en-US" dirty="0">
                <a:solidFill>
                  <a:srgbClr val="000000"/>
                </a:solidFill>
                <a:latin typeface="Arial"/>
                <a:ea typeface="Arial"/>
                <a:cs typeface="Arial"/>
                <a:sym typeface="Arial"/>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a572f97943_0_1"/>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el-GR" b="1" dirty="0"/>
              <a:t>Κατάρτιση Εκπαιδευτών - Ενότητα 1</a:t>
            </a:r>
            <a:endParaRPr dirty="0"/>
          </a:p>
        </p:txBody>
      </p:sp>
      <p:sp>
        <p:nvSpPr>
          <p:cNvPr id="107" name="Google Shape;107;g3a572f97943_0_1"/>
          <p:cNvSpPr txBox="1">
            <a:spLocks noGrp="1"/>
          </p:cNvSpPr>
          <p:nvPr>
            <p:ph type="body" idx="2"/>
          </p:nvPr>
        </p:nvSpPr>
        <p:spPr>
          <a:xfrm>
            <a:off x="97970" y="1314484"/>
            <a:ext cx="11603400" cy="52020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l-GR" sz="1600" dirty="0">
                <a:solidFill>
                  <a:srgbClr val="000000"/>
                </a:solidFill>
              </a:rPr>
              <a:t>Το σχολείο σας λειτουργεί ως ένα ενιαίο σύστημα. Οι εκπαιδευτικοί, οι μαθητές/</a:t>
            </a:r>
            <a:r>
              <a:rPr lang="el-GR" sz="1600" dirty="0" err="1">
                <a:solidFill>
                  <a:srgbClr val="000000"/>
                </a:solidFill>
              </a:rPr>
              <a:t>τριες</a:t>
            </a:r>
            <a:r>
              <a:rPr lang="el-GR" sz="1600" dirty="0">
                <a:solidFill>
                  <a:srgbClr val="000000"/>
                </a:solidFill>
              </a:rPr>
              <a:t>, η διοίκηση και οι γονείς υποστηρίζουν από κοινού την ευημερία.</a:t>
            </a:r>
          </a:p>
          <a:p>
            <a:pPr marL="0" lvl="0" indent="0" algn="l" rtl="0">
              <a:lnSpc>
                <a:spcPct val="115000"/>
              </a:lnSpc>
              <a:spcBef>
                <a:spcPts val="1200"/>
              </a:spcBef>
              <a:spcAft>
                <a:spcPts val="0"/>
              </a:spcAft>
              <a:buNone/>
            </a:pPr>
            <a:r>
              <a:rPr lang="el-GR" sz="1600" b="1" dirty="0">
                <a:solidFill>
                  <a:srgbClr val="000000"/>
                </a:solidFill>
              </a:rPr>
              <a:t>Γιατί το χρειάζεστε</a:t>
            </a:r>
          </a:p>
          <a:p>
            <a:pPr marL="0" lvl="0" indent="0" algn="l" rtl="0">
              <a:lnSpc>
                <a:spcPct val="115000"/>
              </a:lnSpc>
              <a:spcBef>
                <a:spcPts val="1200"/>
              </a:spcBef>
              <a:spcAft>
                <a:spcPts val="0"/>
              </a:spcAft>
              <a:buNone/>
            </a:pPr>
            <a:r>
              <a:rPr lang="el-GR" sz="1600" dirty="0">
                <a:solidFill>
                  <a:srgbClr val="000000"/>
                </a:solidFill>
              </a:rPr>
              <a:t>Όταν όλα τα επίπεδα χρησιμοποιούν τις ίδιες </a:t>
            </a:r>
            <a:r>
              <a:rPr lang="el-GR" sz="1600" dirty="0" err="1">
                <a:solidFill>
                  <a:srgbClr val="000000"/>
                </a:solidFill>
              </a:rPr>
              <a:t>ρουτίνες</a:t>
            </a:r>
            <a:r>
              <a:rPr lang="el-GR" sz="1600" dirty="0">
                <a:solidFill>
                  <a:srgbClr val="000000"/>
                </a:solidFill>
              </a:rPr>
              <a:t>, οι μαθητές/</a:t>
            </a:r>
            <a:r>
              <a:rPr lang="el-GR" sz="1600" dirty="0" err="1">
                <a:solidFill>
                  <a:srgbClr val="000000"/>
                </a:solidFill>
              </a:rPr>
              <a:t>τριες</a:t>
            </a:r>
            <a:r>
              <a:rPr lang="el-GR" sz="1600" dirty="0">
                <a:solidFill>
                  <a:srgbClr val="000000"/>
                </a:solidFill>
              </a:rPr>
              <a:t> μαθαίνουν γρηγορότερα και η συμπεριφορά τους βελτιώνεται. Αποφεύγετε μεμονωμένες ενέργειες που ξεθωριάζουν μετά από λίγες εβδομάδες.</a:t>
            </a:r>
          </a:p>
          <a:p>
            <a:pPr marL="0" lvl="0" indent="0" algn="l" rtl="0">
              <a:lnSpc>
                <a:spcPct val="115000"/>
              </a:lnSpc>
              <a:spcBef>
                <a:spcPts val="1200"/>
              </a:spcBef>
              <a:spcAft>
                <a:spcPts val="0"/>
              </a:spcAft>
              <a:buNone/>
            </a:pPr>
            <a:r>
              <a:rPr lang="el-GR" sz="1600" b="1" dirty="0">
                <a:solidFill>
                  <a:srgbClr val="000000"/>
                </a:solidFill>
              </a:rPr>
              <a:t>Τι περιλαμβάνει</a:t>
            </a:r>
          </a:p>
          <a:p>
            <a:pPr marL="0" lvl="0" indent="0" algn="l" rtl="0">
              <a:lnSpc>
                <a:spcPct val="100000"/>
              </a:lnSpc>
              <a:spcBef>
                <a:spcPts val="1200"/>
              </a:spcBef>
              <a:spcAft>
                <a:spcPts val="0"/>
              </a:spcAft>
              <a:buNone/>
            </a:pPr>
            <a:r>
              <a:rPr lang="el-GR" sz="1600" dirty="0">
                <a:solidFill>
                  <a:srgbClr val="000000"/>
                </a:solidFill>
              </a:rPr>
              <a:t>• </a:t>
            </a:r>
            <a:r>
              <a:rPr lang="el-GR" sz="1600" dirty="0" err="1">
                <a:solidFill>
                  <a:srgbClr val="000000"/>
                </a:solidFill>
              </a:rPr>
              <a:t>Ρουτίνες</a:t>
            </a:r>
            <a:r>
              <a:rPr lang="el-GR" sz="1600" dirty="0">
                <a:solidFill>
                  <a:srgbClr val="000000"/>
                </a:solidFill>
              </a:rPr>
              <a:t> στην τάξη </a:t>
            </a:r>
          </a:p>
          <a:p>
            <a:pPr marL="0" lvl="0" indent="0" algn="l" rtl="0">
              <a:lnSpc>
                <a:spcPct val="100000"/>
              </a:lnSpc>
              <a:spcBef>
                <a:spcPts val="1200"/>
              </a:spcBef>
              <a:spcAft>
                <a:spcPts val="0"/>
              </a:spcAft>
              <a:buNone/>
            </a:pPr>
            <a:r>
              <a:rPr lang="el-GR" sz="1600" dirty="0">
                <a:solidFill>
                  <a:srgbClr val="000000"/>
                </a:solidFill>
              </a:rPr>
              <a:t>• Πρακτικές των εκπαιδευτικών</a:t>
            </a:r>
          </a:p>
          <a:p>
            <a:pPr marL="0" lvl="0" indent="0" algn="l" rtl="0">
              <a:lnSpc>
                <a:spcPct val="100000"/>
              </a:lnSpc>
              <a:spcBef>
                <a:spcPts val="1200"/>
              </a:spcBef>
              <a:spcAft>
                <a:spcPts val="0"/>
              </a:spcAft>
              <a:buNone/>
            </a:pPr>
            <a:r>
              <a:rPr lang="el-GR" sz="1600" dirty="0">
                <a:solidFill>
                  <a:srgbClr val="000000"/>
                </a:solidFill>
              </a:rPr>
              <a:t>• Πολιτική του σχολείου </a:t>
            </a:r>
          </a:p>
          <a:p>
            <a:pPr marL="0" lvl="0" indent="0" algn="l" rtl="0">
              <a:lnSpc>
                <a:spcPct val="100000"/>
              </a:lnSpc>
              <a:spcBef>
                <a:spcPts val="1200"/>
              </a:spcBef>
              <a:spcAft>
                <a:spcPts val="0"/>
              </a:spcAft>
              <a:buNone/>
            </a:pPr>
            <a:r>
              <a:rPr lang="el-GR" sz="1600" dirty="0">
                <a:solidFill>
                  <a:srgbClr val="000000"/>
                </a:solidFill>
              </a:rPr>
              <a:t>• Συμμετοχή της οικογένειας</a:t>
            </a:r>
          </a:p>
          <a:p>
            <a:pPr marL="0" lvl="0" indent="0">
              <a:lnSpc>
                <a:spcPct val="115000"/>
              </a:lnSpc>
              <a:spcBef>
                <a:spcPts val="1200"/>
              </a:spcBef>
            </a:pPr>
            <a:r>
              <a:rPr lang="el-GR" sz="1600" b="1" dirty="0">
                <a:solidFill>
                  <a:srgbClr val="000000"/>
                </a:solidFill>
              </a:rPr>
              <a:t>Πώς συνδέεται με τα Ευημερεύοντα Σχολεία</a:t>
            </a:r>
          </a:p>
          <a:p>
            <a:pPr marL="0" lvl="0" indent="0">
              <a:spcBef>
                <a:spcPts val="1200"/>
              </a:spcBef>
            </a:pPr>
            <a:r>
              <a:rPr lang="el-GR" sz="1600" dirty="0">
                <a:solidFill>
                  <a:srgbClr val="000000"/>
                </a:solidFill>
              </a:rPr>
              <a:t>Το PERMA και το SEL καθοδηγούν τις καθημερινές </a:t>
            </a:r>
            <a:r>
              <a:rPr lang="el-GR" sz="1600" dirty="0" err="1">
                <a:solidFill>
                  <a:srgbClr val="000000"/>
                </a:solidFill>
              </a:rPr>
              <a:t>ρουτίνες</a:t>
            </a:r>
            <a:r>
              <a:rPr lang="el-GR" sz="1600" dirty="0">
                <a:solidFill>
                  <a:srgbClr val="000000"/>
                </a:solidFill>
              </a:rPr>
              <a:t>. Το WSA διασφαλίζει ότι κάθε τάξη και κάθε εκπαιδευτικός ακολουθεί την ίδια κατεύθυνση. Αυτό δημιουργεί ένα σταθερό και προβλέψιμο περιβάλλον για τους μαθητές /</a:t>
            </a:r>
            <a:r>
              <a:rPr lang="el-GR" sz="1600" dirty="0" err="1">
                <a:solidFill>
                  <a:srgbClr val="000000"/>
                </a:solidFill>
              </a:rPr>
              <a:t>τριες</a:t>
            </a:r>
            <a:r>
              <a:rPr lang="el-GR" sz="1600" dirty="0">
                <a:solidFill>
                  <a:srgbClr val="000000"/>
                </a:solidFill>
              </a:rPr>
              <a:t>.</a:t>
            </a:r>
            <a:endParaRPr sz="1600" dirty="0">
              <a:solidFill>
                <a:srgbClr val="000000"/>
              </a:solidFill>
            </a:endParaRPr>
          </a:p>
        </p:txBody>
      </p:sp>
      <p:sp>
        <p:nvSpPr>
          <p:cNvPr id="108" name="Google Shape;108;g3a572f97943_0_1"/>
          <p:cNvSpPr txBox="1"/>
          <p:nvPr/>
        </p:nvSpPr>
        <p:spPr>
          <a:xfrm>
            <a:off x="97975" y="797450"/>
            <a:ext cx="11301000" cy="5170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l-GR" sz="2400" b="1" dirty="0">
                <a:solidFill>
                  <a:schemeClr val="accent2"/>
                </a:solidFill>
                <a:latin typeface="Calibri"/>
                <a:ea typeface="Calibri"/>
                <a:cs typeface="Calibri"/>
                <a:sym typeface="Calibri"/>
              </a:rPr>
              <a:t>Τι είναι η Ολιστική Σχολική Προσέγγιση (WSA);</a:t>
            </a:r>
            <a:endParaRPr sz="2400" b="1" dirty="0">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7d86c856e5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14" name="Google Shape;114;g37d86c856e5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Κατανόηση του μοντέλου </a:t>
            </a:r>
            <a:r>
              <a:rPr lang="en-US" dirty="0"/>
              <a:t>Perma</a:t>
            </a:r>
            <a:endParaRPr dirty="0"/>
          </a:p>
        </p:txBody>
      </p:sp>
      <p:sp>
        <p:nvSpPr>
          <p:cNvPr id="115" name="Google Shape;115;g37d86c856e5_0_6"/>
          <p:cNvSpPr txBox="1">
            <a:spLocks noGrp="1"/>
          </p:cNvSpPr>
          <p:nvPr>
            <p:ph type="body" idx="2"/>
          </p:nvPr>
        </p:nvSpPr>
        <p:spPr>
          <a:xfrm>
            <a:off x="261256" y="1462702"/>
            <a:ext cx="7456715"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l-GR" sz="1500" dirty="0"/>
              <a:t>Το </a:t>
            </a:r>
            <a:r>
              <a:rPr lang="el-GR" sz="1500" b="1" dirty="0"/>
              <a:t>PERMA</a:t>
            </a:r>
            <a:r>
              <a:rPr lang="el-GR" sz="1500" dirty="0"/>
              <a:t> είναι ένα μοντέλο που εξηγεί τι βοηθά τους ανθρώπους να αισθάνονται και να λειτουργούν καλά. Αναπτύχθηκε από τον Martin </a:t>
            </a:r>
            <a:r>
              <a:rPr lang="el-GR" sz="1500" dirty="0" err="1"/>
              <a:t>Seligman</a:t>
            </a:r>
            <a:r>
              <a:rPr lang="el-GR" sz="1500" dirty="0"/>
              <a:t> στο πλαίσιο της θετικής ψυχολογίας.</a:t>
            </a:r>
          </a:p>
          <a:p>
            <a:pPr marL="263525" lvl="0" indent="-34925" algn="l" rtl="0">
              <a:lnSpc>
                <a:spcPct val="90000"/>
              </a:lnSpc>
              <a:spcBef>
                <a:spcPts val="1000"/>
              </a:spcBef>
              <a:spcAft>
                <a:spcPts val="0"/>
              </a:spcAft>
              <a:buSzPts val="1800"/>
              <a:buNone/>
            </a:pPr>
            <a:r>
              <a:rPr lang="el-GR" sz="1500" b="1" dirty="0"/>
              <a:t>Το PERMA σημαίνει:</a:t>
            </a:r>
          </a:p>
          <a:p>
            <a:pPr marL="263525" lvl="0" indent="-34925"/>
            <a:r>
              <a:rPr lang="el-GR" sz="1500" b="1" dirty="0">
                <a:solidFill>
                  <a:srgbClr val="FF0000"/>
                </a:solidFill>
              </a:rPr>
              <a:t>P</a:t>
            </a:r>
            <a:r>
              <a:rPr lang="el-GR" sz="1500" dirty="0"/>
              <a:t> </a:t>
            </a:r>
            <a:r>
              <a:rPr lang="el-GR" sz="1500" b="1" dirty="0">
                <a:solidFill>
                  <a:srgbClr val="FF0000"/>
                </a:solidFill>
              </a:rPr>
              <a:t>— Θετικά συναισθήματα (</a:t>
            </a:r>
            <a:r>
              <a:rPr lang="en-US" sz="1600" b="1" dirty="0">
                <a:solidFill>
                  <a:srgbClr val="FF0000"/>
                </a:solidFill>
              </a:rPr>
              <a:t>Positive Emotion</a:t>
            </a:r>
            <a:r>
              <a:rPr lang="el-GR" sz="1500" b="1" dirty="0">
                <a:solidFill>
                  <a:srgbClr val="FF0000"/>
                </a:solidFill>
              </a:rPr>
              <a:t>)</a:t>
            </a:r>
          </a:p>
          <a:p>
            <a:pPr marL="263525" lvl="0" indent="-34925" algn="l" rtl="0">
              <a:lnSpc>
                <a:spcPct val="90000"/>
              </a:lnSpc>
              <a:spcBef>
                <a:spcPts val="1000"/>
              </a:spcBef>
              <a:spcAft>
                <a:spcPts val="0"/>
              </a:spcAft>
              <a:buSzPts val="1800"/>
              <a:buNone/>
            </a:pPr>
            <a:r>
              <a:rPr lang="el-GR" sz="1500" dirty="0"/>
              <a:t>Αισθάνεστε χαρά, ενδιαφέρον, ηρεμία ή ευγνωμοσύνη.</a:t>
            </a:r>
          </a:p>
          <a:p>
            <a:pPr marL="263525" lvl="0" indent="-34925"/>
            <a:r>
              <a:rPr lang="el-GR" sz="1500" b="1" dirty="0">
                <a:solidFill>
                  <a:srgbClr val="0070C0"/>
                </a:solidFill>
              </a:rPr>
              <a:t>E — Δέσμευση (</a:t>
            </a:r>
            <a:r>
              <a:rPr lang="en-US" sz="1600" b="1" dirty="0">
                <a:solidFill>
                  <a:srgbClr val="0070C0"/>
                </a:solidFill>
              </a:rPr>
              <a:t>Engagement</a:t>
            </a:r>
            <a:r>
              <a:rPr lang="el-GR" sz="1500" b="1" dirty="0">
                <a:solidFill>
                  <a:srgbClr val="0070C0"/>
                </a:solidFill>
              </a:rPr>
              <a:t>)</a:t>
            </a:r>
          </a:p>
          <a:p>
            <a:pPr marL="263525" lvl="0" indent="-34925" algn="l" rtl="0">
              <a:lnSpc>
                <a:spcPct val="90000"/>
              </a:lnSpc>
              <a:spcBef>
                <a:spcPts val="1000"/>
              </a:spcBef>
              <a:spcAft>
                <a:spcPts val="0"/>
              </a:spcAft>
              <a:buSzPts val="1800"/>
              <a:buNone/>
            </a:pPr>
            <a:r>
              <a:rPr lang="el-GR" sz="1500" dirty="0"/>
              <a:t>Εστιάζετε πλήρως σε αυτό που κάνετε και χάνετε την αίσθηση του χρόνου.</a:t>
            </a:r>
          </a:p>
          <a:p>
            <a:pPr marL="263525" lvl="0" indent="-34925"/>
            <a:r>
              <a:rPr lang="el-GR" sz="1500" b="1" dirty="0">
                <a:solidFill>
                  <a:schemeClr val="accent1"/>
                </a:solidFill>
              </a:rPr>
              <a:t>R — Σχέσεις (</a:t>
            </a:r>
            <a:r>
              <a:rPr lang="en-US" sz="1600" b="1" dirty="0">
                <a:solidFill>
                  <a:schemeClr val="accent1"/>
                </a:solidFill>
              </a:rPr>
              <a:t>Relationships</a:t>
            </a:r>
            <a:r>
              <a:rPr lang="el-GR" sz="1500" b="1" dirty="0">
                <a:solidFill>
                  <a:schemeClr val="accent1"/>
                </a:solidFill>
              </a:rPr>
              <a:t>)</a:t>
            </a:r>
          </a:p>
          <a:p>
            <a:pPr marL="263525" lvl="0" indent="-34925" algn="l" rtl="0">
              <a:lnSpc>
                <a:spcPct val="90000"/>
              </a:lnSpc>
              <a:spcBef>
                <a:spcPts val="1000"/>
              </a:spcBef>
              <a:spcAft>
                <a:spcPts val="0"/>
              </a:spcAft>
              <a:buSzPts val="1800"/>
              <a:buNone/>
            </a:pPr>
            <a:r>
              <a:rPr lang="el-GR" sz="1500" dirty="0"/>
              <a:t>Αισθάνεστε ότι έχετε υποστήριξη και σύνδεση με τους άλλους.</a:t>
            </a:r>
          </a:p>
          <a:p>
            <a:pPr marL="263525" lvl="0" indent="-34925"/>
            <a:r>
              <a:rPr lang="el-GR" sz="1500" b="1" dirty="0">
                <a:solidFill>
                  <a:schemeClr val="accent4"/>
                </a:solidFill>
              </a:rPr>
              <a:t>M — Νόημα (</a:t>
            </a:r>
            <a:r>
              <a:rPr lang="en-US" sz="1600" b="1" dirty="0">
                <a:solidFill>
                  <a:schemeClr val="accent4"/>
                </a:solidFill>
              </a:rPr>
              <a:t>Meaning</a:t>
            </a:r>
            <a:r>
              <a:rPr lang="el-GR" sz="1500" b="1" dirty="0">
                <a:solidFill>
                  <a:schemeClr val="accent4"/>
                </a:solidFill>
              </a:rPr>
              <a:t>)</a:t>
            </a:r>
          </a:p>
          <a:p>
            <a:pPr marL="263525" lvl="0" indent="-34925" algn="l" rtl="0">
              <a:lnSpc>
                <a:spcPct val="90000"/>
              </a:lnSpc>
              <a:spcBef>
                <a:spcPts val="1000"/>
              </a:spcBef>
              <a:spcAft>
                <a:spcPts val="0"/>
              </a:spcAft>
              <a:buSzPts val="1800"/>
              <a:buNone/>
            </a:pPr>
            <a:r>
              <a:rPr lang="el-GR" sz="1500" dirty="0"/>
              <a:t>Καταλαβαίνετε γιατί κάτι έχει σημασία και αισθάνεστε μέρος κάτι μεγαλύτερου.</a:t>
            </a:r>
          </a:p>
          <a:p>
            <a:pPr marL="263525" lvl="0" indent="-34925"/>
            <a:r>
              <a:rPr lang="el-GR" sz="1500" b="1" dirty="0">
                <a:solidFill>
                  <a:srgbClr val="00B050"/>
                </a:solidFill>
              </a:rPr>
              <a:t>A — Επίτευγμα (</a:t>
            </a:r>
            <a:r>
              <a:rPr lang="en-US" sz="1600" b="1" dirty="0">
                <a:solidFill>
                  <a:srgbClr val="00B050"/>
                </a:solidFill>
              </a:rPr>
              <a:t>Accomplishment</a:t>
            </a:r>
            <a:r>
              <a:rPr lang="el-GR" sz="1500" b="1" dirty="0">
                <a:solidFill>
                  <a:srgbClr val="00B050"/>
                </a:solidFill>
              </a:rPr>
              <a:t>)</a:t>
            </a:r>
          </a:p>
          <a:p>
            <a:pPr marL="263525" lvl="0" indent="-34925" algn="l" rtl="0">
              <a:lnSpc>
                <a:spcPct val="90000"/>
              </a:lnSpc>
              <a:spcBef>
                <a:spcPts val="1000"/>
              </a:spcBef>
              <a:spcAft>
                <a:spcPts val="0"/>
              </a:spcAft>
              <a:buSzPts val="1800"/>
              <a:buNone/>
            </a:pPr>
            <a:r>
              <a:rPr lang="el-GR" sz="1500" dirty="0"/>
              <a:t>Θέτετε στόχους, σημειώνετε πρόοδο και αισθάνεστε υπερήφανοι για όσα επιτυγχάνετε.</a:t>
            </a:r>
            <a:endParaRPr sz="1500" dirty="0"/>
          </a:p>
          <a:p>
            <a:pPr marL="0" lvl="0" indent="0" algn="l" rtl="0">
              <a:lnSpc>
                <a:spcPct val="115000"/>
              </a:lnSpc>
              <a:spcBef>
                <a:spcPts val="1200"/>
              </a:spcBef>
              <a:spcAft>
                <a:spcPts val="0"/>
              </a:spcAft>
              <a:buSzPts val="1800"/>
              <a:buNone/>
            </a:pPr>
            <a:r>
              <a:rPr lang="el-GR" sz="1500" dirty="0"/>
              <a:t>Το PERMA βοηθά τους εκπαιδευτικούς και τα σχολεία να συζητήσουν για την ευημερία χρησιμοποιώντας πέντε σαφείς τομείς.</a:t>
            </a:r>
            <a:endParaRPr sz="1500" dirty="0"/>
          </a:p>
        </p:txBody>
      </p:sp>
      <p:pic>
        <p:nvPicPr>
          <p:cNvPr id="116" name="Google Shape;116;g37d86c856e5_0_6" descr="A group of words and symbols&#10;&#10;AI-generated content may be incorrect."/>
          <p:cNvPicPr preferRelativeResize="0"/>
          <p:nvPr/>
        </p:nvPicPr>
        <p:blipFill rotWithShape="1">
          <a:blip r:embed="rId3">
            <a:alphaModFix/>
          </a:blip>
          <a:srcRect/>
          <a:stretch/>
        </p:blipFill>
        <p:spPr>
          <a:xfrm>
            <a:off x="7898675" y="1130072"/>
            <a:ext cx="4032069" cy="5289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22" name="Google Shape;122;p2"/>
          <p:cNvSpPr txBox="1">
            <a:spLocks noGrp="1"/>
          </p:cNvSpPr>
          <p:nvPr>
            <p:ph type="body" idx="1"/>
          </p:nvPr>
        </p:nvSpPr>
        <p:spPr>
          <a:xfrm>
            <a:off x="97970" y="1172378"/>
            <a:ext cx="11944500" cy="550800"/>
          </a:xfrm>
          <a:prstGeom prst="rect">
            <a:avLst/>
          </a:prstGeom>
          <a:noFill/>
          <a:ln>
            <a:noFill/>
          </a:ln>
        </p:spPr>
        <p:txBody>
          <a:bodyPr spcFirstLastPara="1" wrap="square" lIns="91425" tIns="45700" rIns="91425" bIns="45700" anchor="ctr" anchorCtr="0">
            <a:noAutofit/>
          </a:bodyPr>
          <a:lstStyle/>
          <a:p>
            <a:pPr>
              <a:lnSpc>
                <a:spcPct val="50000"/>
              </a:lnSpc>
            </a:pPr>
            <a:r>
              <a:rPr lang="en-US" dirty="0">
                <a:solidFill>
                  <a:srgbClr val="FF0000"/>
                </a:solidFill>
              </a:rPr>
              <a:t>PERMA </a:t>
            </a:r>
            <a:r>
              <a:rPr lang="el-GR" dirty="0">
                <a:solidFill>
                  <a:srgbClr val="FF0000"/>
                </a:solidFill>
              </a:rPr>
              <a:t>Στοιχείο 1: Θετικά συναισθήματα </a:t>
            </a:r>
          </a:p>
          <a:p>
            <a:pPr>
              <a:lnSpc>
                <a:spcPct val="50000"/>
              </a:lnSpc>
            </a:pPr>
            <a:r>
              <a:rPr lang="el-GR" dirty="0">
                <a:solidFill>
                  <a:srgbClr val="FF0000"/>
                </a:solidFill>
              </a:rPr>
              <a:t>(</a:t>
            </a:r>
            <a:r>
              <a:rPr lang="en-US" dirty="0">
                <a:solidFill>
                  <a:srgbClr val="FF0000"/>
                </a:solidFill>
              </a:rPr>
              <a:t>Positive Emotion</a:t>
            </a:r>
            <a:r>
              <a:rPr lang="el-GR" dirty="0">
                <a:solidFill>
                  <a:srgbClr val="FF0000"/>
                </a:solidFill>
              </a:rPr>
              <a:t>)</a:t>
            </a:r>
          </a:p>
          <a:p>
            <a:pPr marL="457200" marR="0" lvl="0" indent="-228600" algn="just" rtl="0">
              <a:lnSpc>
                <a:spcPct val="90000"/>
              </a:lnSpc>
              <a:spcBef>
                <a:spcPts val="1000"/>
              </a:spcBef>
              <a:spcAft>
                <a:spcPts val="0"/>
              </a:spcAft>
              <a:buClr>
                <a:schemeClr val="accent2"/>
              </a:buClr>
              <a:buSzPts val="2400"/>
              <a:buFont typeface="Arial"/>
              <a:buNone/>
            </a:pPr>
            <a:endParaRPr dirty="0"/>
          </a:p>
        </p:txBody>
      </p:sp>
      <p:sp>
        <p:nvSpPr>
          <p:cNvPr id="123" name="Google Shape;123;p2"/>
          <p:cNvSpPr txBox="1">
            <a:spLocks noGrp="1"/>
          </p:cNvSpPr>
          <p:nvPr>
            <p:ph type="body" idx="2"/>
          </p:nvPr>
        </p:nvSpPr>
        <p:spPr>
          <a:xfrm>
            <a:off x="97970" y="1447778"/>
            <a:ext cx="7184572" cy="5289300"/>
          </a:xfrm>
          <a:prstGeom prst="rect">
            <a:avLst/>
          </a:prstGeom>
          <a:noFill/>
          <a:ln>
            <a:noFill/>
          </a:ln>
        </p:spPr>
        <p:txBody>
          <a:bodyPr spcFirstLastPara="1" wrap="square" lIns="91425" tIns="45700" rIns="91425" bIns="45700" anchor="t" anchorCtr="0">
            <a:noAutofit/>
          </a:bodyPr>
          <a:lstStyle/>
          <a:p>
            <a:pPr marL="514350" lvl="0" indent="-285750" algn="l" rtl="0">
              <a:lnSpc>
                <a:spcPct val="90000"/>
              </a:lnSpc>
              <a:spcBef>
                <a:spcPts val="1000"/>
              </a:spcBef>
              <a:spcAft>
                <a:spcPts val="0"/>
              </a:spcAft>
              <a:buSzPts val="1800"/>
              <a:buFont typeface="Arial"/>
              <a:buChar char="•"/>
            </a:pPr>
            <a:r>
              <a:rPr lang="el-GR" sz="1450" b="1" dirty="0"/>
              <a:t>Τι σημαίνει αυτό στην εκπαίδευση</a:t>
            </a:r>
          </a:p>
          <a:p>
            <a:pPr marL="228600" lvl="0" indent="0"/>
            <a:r>
              <a:rPr lang="el-GR" sz="1450" dirty="0"/>
              <a:t>Οι μαθητές /</a:t>
            </a:r>
            <a:r>
              <a:rPr lang="el-GR" sz="1450" dirty="0" err="1"/>
              <a:t>τριες</a:t>
            </a:r>
            <a:r>
              <a:rPr lang="el-GR" sz="1450" dirty="0"/>
              <a:t> βιώνουν ευχάριστα συναισθήματα κατά τη διάρκεια της μάθησης. Αισθάνονται ήρεμοι/μες, ασφαλείς και ευπρόσδεκτοι/τες. Αυτό δημιουργεί την προθυμία για μάθηση.</a:t>
            </a:r>
          </a:p>
          <a:p>
            <a:pPr marL="571500" lvl="0" indent="-342900" algn="l" rtl="0">
              <a:lnSpc>
                <a:spcPct val="90000"/>
              </a:lnSpc>
              <a:spcBef>
                <a:spcPts val="1000"/>
              </a:spcBef>
              <a:spcAft>
                <a:spcPts val="0"/>
              </a:spcAft>
              <a:buSzPts val="1800"/>
              <a:buFont typeface="Arial" panose="020B0604020202020204" pitchFamily="34" charset="0"/>
              <a:buChar char="•"/>
            </a:pPr>
            <a:r>
              <a:rPr lang="el-GR" sz="1450" b="1" dirty="0"/>
              <a:t>Γιατί είναι σημαντικό</a:t>
            </a:r>
          </a:p>
          <a:p>
            <a:pPr marL="228600" lvl="0" indent="0"/>
            <a:r>
              <a:rPr lang="el-GR" sz="1450" dirty="0"/>
              <a:t>Τα θετικά συναισθήματα ενεργοποιούν τον εγκέφαλο. Οι μαθητές /</a:t>
            </a:r>
            <a:r>
              <a:rPr lang="el-GR" sz="1450" dirty="0" err="1"/>
              <a:t>τριες</a:t>
            </a:r>
            <a:r>
              <a:rPr lang="el-GR" sz="1450" dirty="0"/>
              <a:t> επεξεργάζονται καλύτερα τις πληροφορίες όταν αισθάνονται ασφαλείς και χαλαροί/</a:t>
            </a:r>
            <a:r>
              <a:rPr lang="el-GR" sz="1450" dirty="0" err="1"/>
              <a:t>ες</a:t>
            </a:r>
            <a:r>
              <a:rPr lang="el-GR" sz="1450" dirty="0"/>
              <a:t>. Όταν μειώνεται το άγχος, αυξάνεται η προσοχή και η μνήμη.</a:t>
            </a:r>
          </a:p>
          <a:p>
            <a:pPr marL="571500" lvl="0" indent="-342900" algn="l" rtl="0">
              <a:lnSpc>
                <a:spcPct val="90000"/>
              </a:lnSpc>
              <a:spcBef>
                <a:spcPts val="1000"/>
              </a:spcBef>
              <a:spcAft>
                <a:spcPts val="0"/>
              </a:spcAft>
              <a:buSzPts val="1800"/>
              <a:buFont typeface="Arial" panose="020B0604020202020204" pitchFamily="34" charset="0"/>
              <a:buChar char="•"/>
            </a:pPr>
            <a:r>
              <a:rPr lang="el-GR" sz="1450" b="1" dirty="0"/>
              <a:t>Γρήγορο σχολικό παράδειγμα </a:t>
            </a:r>
          </a:p>
          <a:p>
            <a:pPr marL="228600" lvl="0" indent="0" algn="l" rtl="0">
              <a:lnSpc>
                <a:spcPct val="90000"/>
              </a:lnSpc>
              <a:spcBef>
                <a:spcPts val="1000"/>
              </a:spcBef>
              <a:spcAft>
                <a:spcPts val="0"/>
              </a:spcAft>
              <a:buSzPts val="1800"/>
            </a:pPr>
            <a:r>
              <a:rPr lang="el-GR" sz="1450" dirty="0"/>
              <a:t>Ξεκινήστε το μάθημα με έναν πρωινό έλεγχο. </a:t>
            </a:r>
          </a:p>
          <a:p>
            <a:pPr marL="228600" lvl="0" indent="0"/>
            <a:r>
              <a:rPr lang="el-GR" sz="1450" dirty="0"/>
              <a:t>Οι μαθητές /</a:t>
            </a:r>
            <a:r>
              <a:rPr lang="el-GR" sz="1450" dirty="0" err="1"/>
              <a:t>τριες</a:t>
            </a:r>
            <a:r>
              <a:rPr lang="el-GR" sz="1450" dirty="0"/>
              <a:t> δείχνουν ένα χρώμα ή ένα </a:t>
            </a:r>
            <a:r>
              <a:rPr lang="el-GR" sz="1450" dirty="0" err="1"/>
              <a:t>emoji</a:t>
            </a:r>
            <a:r>
              <a:rPr lang="el-GR" sz="1450" dirty="0"/>
              <a:t> που δείχνει πώς αισθάνονται.</a:t>
            </a:r>
          </a:p>
          <a:p>
            <a:pPr marL="514350" lvl="0" indent="-285750" algn="l" rtl="0">
              <a:lnSpc>
                <a:spcPct val="90000"/>
              </a:lnSpc>
              <a:spcBef>
                <a:spcPts val="1000"/>
              </a:spcBef>
              <a:spcAft>
                <a:spcPts val="0"/>
              </a:spcAft>
              <a:buSzPts val="1800"/>
              <a:buFont typeface="Arial" panose="020B0604020202020204" pitchFamily="34" charset="0"/>
              <a:buChar char="•"/>
            </a:pPr>
            <a:r>
              <a:rPr lang="el-GR" sz="1450" b="1" dirty="0"/>
              <a:t>Πώς να το παρουσιάσετε στους μαθητές/</a:t>
            </a:r>
            <a:r>
              <a:rPr lang="el-GR" sz="1450" b="1" dirty="0" err="1"/>
              <a:t>τριες</a:t>
            </a:r>
            <a:endParaRPr lang="el-GR" sz="1450" b="1" dirty="0"/>
          </a:p>
          <a:p>
            <a:pPr marL="228600" indent="0"/>
            <a:r>
              <a:rPr lang="el-GR" sz="1450" dirty="0"/>
              <a:t>Πείτε: «Ξεκινάμε παρατηρώντας πώς αισθανόμαστε. Αυτό μας βοηθά να καταλάβουμε τι χρειαζόμαστε σήμερα».</a:t>
            </a:r>
            <a:endParaRPr lang="el-GR" sz="1450" b="1" dirty="0"/>
          </a:p>
          <a:p>
            <a:pPr marL="514350" indent="-285750">
              <a:buFont typeface="Arial" panose="020B0604020202020204" pitchFamily="34" charset="0"/>
              <a:buChar char="•"/>
            </a:pPr>
            <a:r>
              <a:rPr lang="el-GR" sz="1450" b="1" dirty="0"/>
              <a:t>Πώς εντάσσεται το </a:t>
            </a:r>
            <a:r>
              <a:rPr lang="el-GR" sz="1450" b="1" dirty="0" err="1"/>
              <a:t>Perma</a:t>
            </a:r>
            <a:r>
              <a:rPr lang="el-GR" sz="1450" b="1" dirty="0"/>
              <a:t> στο πρόγραμμα των Ευημερευόντων σχολείων</a:t>
            </a:r>
          </a:p>
          <a:p>
            <a:pPr marL="0" lvl="0" indent="0" algn="l" rtl="0">
              <a:lnSpc>
                <a:spcPct val="50000"/>
              </a:lnSpc>
              <a:spcBef>
                <a:spcPts val="1200"/>
              </a:spcBef>
              <a:spcAft>
                <a:spcPts val="0"/>
              </a:spcAft>
              <a:buSzPts val="1800"/>
              <a:buNone/>
            </a:pPr>
            <a:r>
              <a:rPr lang="el-GR" sz="1450" dirty="0"/>
              <a:t>     Η εβδομαδιαία δράση PERMA μπορεί να είναι τόσο απλή όσο η προσθήκη ενός ελέγχου  </a:t>
            </a:r>
          </a:p>
          <a:p>
            <a:pPr marL="0" lvl="0" indent="0" algn="l" rtl="0">
              <a:lnSpc>
                <a:spcPct val="50000"/>
              </a:lnSpc>
              <a:spcBef>
                <a:spcPts val="1200"/>
              </a:spcBef>
              <a:spcAft>
                <a:spcPts val="0"/>
              </a:spcAft>
              <a:buSzPts val="1800"/>
              <a:buNone/>
            </a:pPr>
            <a:r>
              <a:rPr lang="el-GR" sz="1450" dirty="0"/>
              <a:t>     συναισθημάτων το πρωί. Στη συνέχεια, παρατηρήστε τις αλλαγές στην ενέργεια και τη </a:t>
            </a:r>
          </a:p>
          <a:p>
            <a:pPr marL="0" lvl="0" indent="0" algn="l" rtl="0">
              <a:lnSpc>
                <a:spcPct val="50000"/>
              </a:lnSpc>
              <a:spcBef>
                <a:spcPts val="1200"/>
              </a:spcBef>
              <a:spcAft>
                <a:spcPts val="0"/>
              </a:spcAft>
              <a:buSzPts val="1800"/>
              <a:buNone/>
            </a:pPr>
            <a:r>
              <a:rPr lang="el-GR" sz="1450" dirty="0"/>
              <a:t>     συμπεριφορά.</a:t>
            </a:r>
          </a:p>
        </p:txBody>
      </p:sp>
      <p:pic>
        <p:nvPicPr>
          <p:cNvPr id="124" name="Google Shape;124;p2" descr="A group of cartoon faces&#10;&#10;AI-generated content may be incorrect."/>
          <p:cNvPicPr preferRelativeResize="0"/>
          <p:nvPr/>
        </p:nvPicPr>
        <p:blipFill rotWithShape="1">
          <a:blip r:embed="rId3">
            <a:alphaModFix/>
          </a:blip>
          <a:srcRect/>
          <a:stretch/>
        </p:blipFill>
        <p:spPr>
          <a:xfrm>
            <a:off x="7434944" y="943429"/>
            <a:ext cx="4256314" cy="56859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b="1" dirty="0"/>
              <a:t>Κατάρτιση Εκπαιδευτών - Ενότητα 1</a:t>
            </a:r>
            <a:endParaRPr dirty="0"/>
          </a:p>
        </p:txBody>
      </p:sp>
      <p:sp>
        <p:nvSpPr>
          <p:cNvPr id="130" name="Google Shape;130;p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a:solidFill>
                  <a:srgbClr val="0070C0"/>
                </a:solidFill>
              </a:rPr>
              <a:t>PERMA </a:t>
            </a:r>
            <a:r>
              <a:rPr lang="el-GR" dirty="0">
                <a:solidFill>
                  <a:srgbClr val="0070C0"/>
                </a:solidFill>
              </a:rPr>
              <a:t>Στοιχείο 2</a:t>
            </a:r>
            <a:r>
              <a:rPr lang="en-US" dirty="0">
                <a:solidFill>
                  <a:srgbClr val="0070C0"/>
                </a:solidFill>
              </a:rPr>
              <a:t>: </a:t>
            </a:r>
            <a:r>
              <a:rPr lang="el-GR" dirty="0">
                <a:solidFill>
                  <a:srgbClr val="0070C0"/>
                </a:solidFill>
              </a:rPr>
              <a:t>Δέσμευση (</a:t>
            </a:r>
            <a:r>
              <a:rPr lang="en-US" dirty="0">
                <a:solidFill>
                  <a:srgbClr val="0070C0"/>
                </a:solidFill>
              </a:rPr>
              <a:t>Engagement</a:t>
            </a:r>
            <a:r>
              <a:rPr lang="el-GR" dirty="0">
                <a:solidFill>
                  <a:srgbClr val="0070C0"/>
                </a:solidFill>
              </a:rPr>
              <a:t>)</a:t>
            </a:r>
          </a:p>
        </p:txBody>
      </p:sp>
      <p:sp>
        <p:nvSpPr>
          <p:cNvPr id="131" name="Google Shape;131;p5"/>
          <p:cNvSpPr txBox="1">
            <a:spLocks noGrp="1"/>
          </p:cNvSpPr>
          <p:nvPr>
            <p:ph type="body" idx="2"/>
          </p:nvPr>
        </p:nvSpPr>
        <p:spPr>
          <a:xfrm>
            <a:off x="97970" y="1405472"/>
            <a:ext cx="7184572" cy="5289300"/>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1800"/>
              <a:buFont typeface="Arial"/>
              <a:buChar char="•"/>
            </a:pPr>
            <a:r>
              <a:rPr lang="el-GR" sz="1600" b="1" dirty="0"/>
              <a:t>Τι σημαίνει αυτό στην εκπαίδευση</a:t>
            </a:r>
          </a:p>
          <a:p>
            <a:pPr marL="228600" lvl="0" indent="0"/>
            <a:r>
              <a:rPr lang="el-GR" sz="1600" dirty="0"/>
              <a:t>Οι μαθητές /</a:t>
            </a:r>
            <a:r>
              <a:rPr lang="el-GR" sz="1600" dirty="0" err="1"/>
              <a:t>τριες</a:t>
            </a:r>
            <a:r>
              <a:rPr lang="el-GR" sz="1600" dirty="0"/>
              <a:t> εισέρχονται σε μια κατάσταση βαθιάς συγκέντρωσης. Αισθάνονται απορροφημένοι/</a:t>
            </a:r>
            <a:r>
              <a:rPr lang="el-GR" sz="1600" dirty="0" err="1"/>
              <a:t>ες</a:t>
            </a:r>
            <a:r>
              <a:rPr lang="el-GR" sz="1600" dirty="0"/>
              <a:t> από μια εργασία και ο χρόνος περνάει γρήγορα.</a:t>
            </a:r>
          </a:p>
          <a:p>
            <a:pPr marL="571500" lvl="0" indent="-342900" algn="l" rtl="0">
              <a:lnSpc>
                <a:spcPct val="90000"/>
              </a:lnSpc>
              <a:spcBef>
                <a:spcPts val="1000"/>
              </a:spcBef>
              <a:spcAft>
                <a:spcPts val="0"/>
              </a:spcAft>
              <a:buSzPts val="1800"/>
              <a:buFont typeface="Arial" panose="020B0604020202020204" pitchFamily="34" charset="0"/>
              <a:buChar char="•"/>
            </a:pPr>
            <a:r>
              <a:rPr lang="el-GR" sz="1600" b="1" dirty="0"/>
              <a:t>Γιατί είναι σημαντικό</a:t>
            </a:r>
          </a:p>
          <a:p>
            <a:pPr marL="228600" lvl="0" indent="0"/>
            <a:r>
              <a:rPr lang="el-GR" sz="1600" dirty="0"/>
              <a:t>Η εστιασμένη προσοχή βελτιώνει τα μαθησιακά αποτελέσματα. Οι μαθητές/</a:t>
            </a:r>
            <a:r>
              <a:rPr lang="el-GR" sz="1600" dirty="0" err="1"/>
              <a:t>τριες</a:t>
            </a:r>
            <a:r>
              <a:rPr lang="el-GR" sz="1600" dirty="0"/>
              <a:t> παραμένουν αφοσιωμένοι/</a:t>
            </a:r>
            <a:r>
              <a:rPr lang="el-GR" sz="1600" dirty="0" err="1"/>
              <a:t>ες</a:t>
            </a:r>
            <a:r>
              <a:rPr lang="el-GR" sz="1600" dirty="0"/>
              <a:t> και χρειάζονται λιγότερες διορθώσεις συμπεριφοράς.</a:t>
            </a:r>
          </a:p>
          <a:p>
            <a:pPr marL="571500" indent="-342900">
              <a:buFont typeface="Arial" panose="020B0604020202020204" pitchFamily="34" charset="0"/>
              <a:buChar char="•"/>
            </a:pPr>
            <a:r>
              <a:rPr lang="el-GR" sz="1600" b="1" dirty="0"/>
              <a:t>Γρήγορο σχολικό παράδειγμα</a:t>
            </a:r>
          </a:p>
          <a:p>
            <a:pPr marL="228600" lvl="0" indent="0" algn="l" rtl="0">
              <a:lnSpc>
                <a:spcPct val="90000"/>
              </a:lnSpc>
              <a:spcBef>
                <a:spcPts val="1000"/>
              </a:spcBef>
              <a:spcAft>
                <a:spcPts val="0"/>
              </a:spcAft>
              <a:buSzPts val="1800"/>
            </a:pPr>
            <a:r>
              <a:rPr lang="el-GR" sz="1600" dirty="0"/>
              <a:t>Ξεκινήστε κάθε μάθημα με δύο λεπτά ησυχίας. </a:t>
            </a:r>
          </a:p>
          <a:p>
            <a:pPr marL="228600" lvl="0" indent="0"/>
            <a:r>
              <a:rPr lang="el-GR" sz="1600" dirty="0"/>
              <a:t>Οι μαθητές /</a:t>
            </a:r>
            <a:r>
              <a:rPr lang="el-GR" sz="1600" dirty="0" err="1"/>
              <a:t>τριες</a:t>
            </a:r>
            <a:r>
              <a:rPr lang="el-GR" sz="1600" dirty="0"/>
              <a:t> επιλέγουν μια εργασία: να διαβάσουν τις οδηγίες ή να αξιολογήσουν τις σημειώσεις της προηγούμενης ημέρας.</a:t>
            </a:r>
          </a:p>
          <a:p>
            <a:pPr marL="571500" lvl="0" indent="-342900">
              <a:buFont typeface="Arial" panose="020B0604020202020204" pitchFamily="34" charset="0"/>
              <a:buChar char="•"/>
            </a:pPr>
            <a:r>
              <a:rPr lang="el-GR" sz="1600" b="1" dirty="0"/>
              <a:t>Πώς να το παρουσιάσετε στους μαθητές /</a:t>
            </a:r>
            <a:r>
              <a:rPr lang="el-GR" sz="1600" b="1" dirty="0" err="1"/>
              <a:t>τριες</a:t>
            </a:r>
            <a:endParaRPr lang="el-GR" sz="1600" b="1" dirty="0"/>
          </a:p>
          <a:p>
            <a:pPr marL="228600" lvl="0" indent="0" algn="l" rtl="0">
              <a:lnSpc>
                <a:spcPct val="90000"/>
              </a:lnSpc>
              <a:spcBef>
                <a:spcPts val="1000"/>
              </a:spcBef>
              <a:spcAft>
                <a:spcPts val="0"/>
              </a:spcAft>
              <a:buSzPts val="1800"/>
            </a:pPr>
            <a:r>
              <a:rPr lang="el-GR" sz="1600" dirty="0"/>
              <a:t>Πείτε: «Ξεκινάμε με δύο λεπτά συγκέντρωσης, ώστε ο εγκέφαλός μας να είναι έτοιμος να μάθει».</a:t>
            </a:r>
          </a:p>
          <a:p>
            <a:pPr marL="571500" indent="-342900">
              <a:buFont typeface="Arial" panose="020B0604020202020204" pitchFamily="34" charset="0"/>
              <a:buChar char="•"/>
            </a:pPr>
            <a:r>
              <a:rPr lang="el-GR" sz="1600" b="1" dirty="0"/>
              <a:t>Πώς το </a:t>
            </a:r>
            <a:r>
              <a:rPr lang="el-GR" sz="1600" b="1" dirty="0" err="1"/>
              <a:t>Perma</a:t>
            </a:r>
            <a:r>
              <a:rPr lang="el-GR" sz="1600" b="1" dirty="0"/>
              <a:t> ταιριάζει στο πρόγραμμα των Ευημερευόντων σχολείων</a:t>
            </a:r>
          </a:p>
          <a:p>
            <a:pPr marL="228600" lvl="0" indent="0" algn="l" rtl="0">
              <a:lnSpc>
                <a:spcPct val="90000"/>
              </a:lnSpc>
              <a:spcBef>
                <a:spcPts val="1000"/>
              </a:spcBef>
              <a:spcAft>
                <a:spcPts val="0"/>
              </a:spcAft>
              <a:buSzPts val="1800"/>
            </a:pPr>
            <a:r>
              <a:rPr lang="el-GR" sz="1600" dirty="0"/>
              <a:t>Οι </a:t>
            </a:r>
            <a:r>
              <a:rPr lang="el-GR" sz="1600" dirty="0" err="1"/>
              <a:t>ρουτίνες</a:t>
            </a:r>
            <a:r>
              <a:rPr lang="el-GR" sz="1600" dirty="0"/>
              <a:t> εμπλοκής συμβάλλουν στη δημιουργία σταθερότητας και προβλέψιμες εκκινήσεις. Αυτό μειώνει το χάος και αυξάνει την ηρεμία.</a:t>
            </a:r>
          </a:p>
          <a:p>
            <a:pPr marL="228600" lvl="0" indent="0" algn="l" rtl="0">
              <a:lnSpc>
                <a:spcPct val="90000"/>
              </a:lnSpc>
              <a:spcBef>
                <a:spcPts val="1000"/>
              </a:spcBef>
              <a:spcAft>
                <a:spcPts val="0"/>
              </a:spcAft>
              <a:buSzPts val="1800"/>
            </a:pPr>
            <a:br>
              <a:rPr lang="en-US" sz="2000" dirty="0"/>
            </a:br>
            <a:endParaRPr dirty="0"/>
          </a:p>
        </p:txBody>
      </p:sp>
      <p:pic>
        <p:nvPicPr>
          <p:cNvPr id="132" name="Google Shape;132;p5" descr="A person and a child building blocks&#10;&#10;AI-generated content may be incorrect."/>
          <p:cNvPicPr preferRelativeResize="0"/>
          <p:nvPr/>
        </p:nvPicPr>
        <p:blipFill rotWithShape="1">
          <a:blip r:embed="rId3">
            <a:alphaModFix/>
          </a:blip>
          <a:srcRect/>
          <a:stretch/>
        </p:blipFill>
        <p:spPr>
          <a:xfrm>
            <a:off x="7467600" y="1643743"/>
            <a:ext cx="4377889" cy="4593771"/>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3964</Words>
  <Application>Microsoft Macintosh PowerPoint</Application>
  <PresentationFormat>Widescreen</PresentationFormat>
  <Paragraphs>351</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Open Sans</vt:lpstr>
      <vt:lpstr>Arial</vt:lpstr>
      <vt:lpstr>Calibri</vt:lpstr>
      <vt:lpstr>CARDET Course template - Cover page</vt:lpstr>
      <vt:lpstr>CARDET Course template</vt:lpstr>
      <vt:lpstr>Ευημερεύοντα σχολεία- Μια συστημική, ολιστική προσέγγιση της ψυχικής υγείας και ευημερίας στα σχολεία</vt:lpstr>
      <vt:lpstr>WP3 Εκπαίδευση και Ανάπτυξη Ικανοτήτων D3.1. Μάθημα για Εκπαιδευτές (Κύριοι Εκπαιδευτές) και Ερευνητές</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Κατάρτιση Εκπαιδευτών - Ενότητα 1</vt:lpstr>
      <vt:lpstr>Βιβλιογραφία</vt:lpstr>
      <vt:lpstr>Σας ευχαριστούμε για την προσοχή σας!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Aglaia Lila Kossyvaki (Education)</cp:lastModifiedBy>
  <cp:revision>34</cp:revision>
  <dcterms:created xsi:type="dcterms:W3CDTF">2014-07-11T09:12:14Z</dcterms:created>
  <dcterms:modified xsi:type="dcterms:W3CDTF">2025-11-27T18:39:49Z</dcterms:modified>
</cp:coreProperties>
</file>