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8" r:id="rId3"/>
  </p:sldMasterIdLst>
  <p:notesMasterIdLst>
    <p:notesMasterId r:id="rId27"/>
  </p:notesMasterIdLst>
  <p:sldIdLst>
    <p:sldId id="256" r:id="rId4"/>
    <p:sldId id="257" r:id="rId5"/>
    <p:sldId id="258" r:id="rId6"/>
    <p:sldId id="259" r:id="rId7"/>
    <p:sldId id="277" r:id="rId8"/>
    <p:sldId id="260" r:id="rId9"/>
    <p:sldId id="263" r:id="rId10"/>
    <p:sldId id="262" r:id="rId11"/>
    <p:sldId id="272" r:id="rId12"/>
    <p:sldId id="273" r:id="rId13"/>
    <p:sldId id="282" r:id="rId14"/>
    <p:sldId id="274" r:id="rId15"/>
    <p:sldId id="275" r:id="rId16"/>
    <p:sldId id="264" r:id="rId17"/>
    <p:sldId id="283" r:id="rId18"/>
    <p:sldId id="284" r:id="rId19"/>
    <p:sldId id="285" r:id="rId20"/>
    <p:sldId id="286" r:id="rId21"/>
    <p:sldId id="265" r:id="rId22"/>
    <p:sldId id="281" r:id="rId23"/>
    <p:sldId id="267" r:id="rId24"/>
    <p:sldId id="268" r:id="rId25"/>
    <p:sldId id="269" r:id="rId26"/>
  </p:sldIdLst>
  <p:sldSz cx="12192000" cy="6858000"/>
  <p:notesSz cx="6858000" cy="9144000"/>
  <p:embeddedFontLs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3" roundtripDataSignature="AMtx7mgQeOmA0xEsqpZlfro4/+c/dkHE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2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170" autoAdjust="0"/>
  </p:normalViewPr>
  <p:slideViewPr>
    <p:cSldViewPr snapToGrid="0">
      <p:cViewPr varScale="1">
        <p:scale>
          <a:sx n="60" d="100"/>
          <a:sy n="60" d="100"/>
        </p:scale>
        <p:origin x="90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66E01-BE90-7846-885B-6F8C422E3781}" type="doc">
      <dgm:prSet loTypeId="urn:microsoft.com/office/officeart/2005/8/layout/radial6" loCatId="" qsTypeId="urn:microsoft.com/office/officeart/2005/8/quickstyle/simple1" qsCatId="simple" csTypeId="urn:microsoft.com/office/officeart/2005/8/colors/accent1_1" csCatId="accent1" phldr="1"/>
      <dgm:spPr/>
      <dgm:t>
        <a:bodyPr/>
        <a:lstStyle/>
        <a:p>
          <a:endParaRPr lang="el-GR"/>
        </a:p>
      </dgm:t>
    </dgm:pt>
    <dgm:pt modelId="{27F877B6-D301-1544-BE6F-58779BE036DF}">
      <dgm:prSet phldrT="[Κείμενο]" custT="1"/>
      <dgm:spPr/>
      <dgm:t>
        <a:bodyPr/>
        <a:lstStyle/>
        <a:p>
          <a:r>
            <a:rPr lang="ro" sz="2000" b="1" i="0" u="none" strike="noStrike" cap="none">
              <a:solidFill>
                <a:schemeClr val="accent2"/>
              </a:solidFill>
              <a:latin typeface="Calibri"/>
              <a:ea typeface="Calibri"/>
              <a:cs typeface="Calibri"/>
              <a:sym typeface="Calibri"/>
            </a:rPr>
            <a:t>Abordări pentru evaluarea stării de bine (1)</a:t>
          </a:r>
          <a:endParaRPr lang="el-GR" sz="2000" b="1" i="0" u="none" strike="noStrike" cap="none">
            <a:solidFill>
              <a:schemeClr val="accent2"/>
            </a:solidFill>
            <a:latin typeface="Calibri"/>
            <a:ea typeface="Calibri"/>
            <a:cs typeface="Calibri"/>
            <a:sym typeface="Calibri"/>
          </a:endParaRPr>
        </a:p>
      </dgm:t>
    </dgm:pt>
    <dgm:pt modelId="{93D7FF31-A5AD-974A-88C2-4DCC8EBF04C2}" type="parTrans" cxnId="{DBCF8130-4E8B-7C46-B6F9-CAF27F9F43C6}">
      <dgm:prSet/>
      <dgm:spPr/>
      <dgm:t>
        <a:bodyPr/>
        <a:lstStyle/>
        <a:p>
          <a:endParaRPr lang="el-GR" sz="1800">
            <a:latin typeface="Calibri" panose="020F0502020204030204" pitchFamily="34" charset="0"/>
            <a:cs typeface="Calibri" panose="020F0502020204030204" pitchFamily="34" charset="0"/>
          </a:endParaRPr>
        </a:p>
      </dgm:t>
    </dgm:pt>
    <dgm:pt modelId="{38310F5F-FE3D-8946-8B54-492662667B2D}" type="sibTrans" cxnId="{DBCF8130-4E8B-7C46-B6F9-CAF27F9F43C6}">
      <dgm:prSet/>
      <dgm:spPr/>
      <dgm:t>
        <a:bodyPr/>
        <a:lstStyle/>
        <a:p>
          <a:endParaRPr lang="el-GR" sz="1800">
            <a:latin typeface="Calibri" panose="020F0502020204030204" pitchFamily="34" charset="0"/>
            <a:cs typeface="Calibri" panose="020F0502020204030204" pitchFamily="34" charset="0"/>
          </a:endParaRPr>
        </a:p>
      </dgm:t>
    </dgm:pt>
    <dgm:pt modelId="{C2B5454D-8B1E-C047-9077-4CDA6443601F}">
      <dgm:prSet phldrT="[Κείμενο]" custT="1"/>
      <dgm:spPr/>
      <dgm:t>
        <a:bodyPr/>
        <a:lstStyle/>
        <a:p>
          <a:pPr>
            <a:buNone/>
          </a:pPr>
          <a:r>
            <a:rPr lang="ro" sz="1800" b="0" i="0" u="none">
              <a:latin typeface="Calibri" panose="020F0502020204030204" pitchFamily="34" charset="0"/>
              <a:cs typeface="Calibri" panose="020F0502020204030204" pitchFamily="34" charset="0"/>
            </a:rPr>
            <a:t>Evaluare formativă - feedback continuu pentru îmbunătățirea livrării</a:t>
          </a:r>
          <a:endParaRPr lang="el-GR" sz="1800">
            <a:latin typeface="Calibri" panose="020F0502020204030204" pitchFamily="34" charset="0"/>
            <a:cs typeface="Calibri" panose="020F0502020204030204" pitchFamily="34" charset="0"/>
          </a:endParaRPr>
        </a:p>
      </dgm:t>
    </dgm:pt>
    <dgm:pt modelId="{F802D4ED-A55C-134A-A428-90B0654A58E0}" type="parTrans" cxnId="{E04F82E6-A3A7-BF44-A4C7-02F729673822}">
      <dgm:prSet/>
      <dgm:spPr/>
      <dgm:t>
        <a:bodyPr/>
        <a:lstStyle/>
        <a:p>
          <a:endParaRPr lang="el-GR" sz="1800">
            <a:latin typeface="Calibri" panose="020F0502020204030204" pitchFamily="34" charset="0"/>
            <a:cs typeface="Calibri" panose="020F0502020204030204" pitchFamily="34" charset="0"/>
          </a:endParaRPr>
        </a:p>
      </dgm:t>
    </dgm:pt>
    <dgm:pt modelId="{559C5CE8-CBC4-834A-B45B-6B20C86C3FB6}" type="sibTrans" cxnId="{E04F82E6-A3A7-BF44-A4C7-02F729673822}">
      <dgm:prSet/>
      <dgm:spPr/>
      <dgm:t>
        <a:bodyPr/>
        <a:lstStyle/>
        <a:p>
          <a:endParaRPr lang="el-GR" sz="1800">
            <a:latin typeface="Calibri" panose="020F0502020204030204" pitchFamily="34" charset="0"/>
            <a:cs typeface="Calibri" panose="020F0502020204030204" pitchFamily="34" charset="0"/>
          </a:endParaRPr>
        </a:p>
      </dgm:t>
    </dgm:pt>
    <dgm:pt modelId="{CA888EAA-3076-634F-BD6B-5ABE414CA6F5}">
      <dgm:prSet phldrT="[Κείμενο]" custT="1"/>
      <dgm:spPr/>
      <dgm:t>
        <a:bodyPr/>
        <a:lstStyle/>
        <a:p>
          <a:pPr>
            <a:buNone/>
          </a:pPr>
          <a:r>
            <a:rPr lang="ro" sz="1800" b="0" i="0" u="none" dirty="0">
              <a:latin typeface="Calibri" panose="020F0502020204030204" pitchFamily="34" charset="0"/>
              <a:cs typeface="Calibri" panose="020F0502020204030204" pitchFamily="34" charset="0"/>
            </a:rPr>
            <a:t>Evaluare sumativă - </a:t>
          </a:r>
          <a:r>
            <a:rPr lang="ro" sz="1800" b="0" i="0" u="none">
              <a:latin typeface="Calibri" panose="020F0502020204030204" pitchFamily="34" charset="0"/>
              <a:cs typeface="Calibri" panose="020F0502020204030204" pitchFamily="34" charset="0"/>
            </a:rPr>
            <a:t>măsoară rezultatele </a:t>
          </a:r>
          <a:r>
            <a:rPr lang="ro" sz="1800" b="0" i="0" u="none" dirty="0">
              <a:latin typeface="Calibri" panose="020F0502020204030204" pitchFamily="34" charset="0"/>
              <a:cs typeface="Calibri" panose="020F0502020204030204" pitchFamily="34" charset="0"/>
            </a:rPr>
            <a:t>generale și impactul</a:t>
          </a:r>
          <a:endParaRPr lang="el-GR" sz="1800" dirty="0">
            <a:latin typeface="Calibri" panose="020F0502020204030204" pitchFamily="34" charset="0"/>
            <a:cs typeface="Calibri" panose="020F0502020204030204" pitchFamily="34" charset="0"/>
          </a:endParaRPr>
        </a:p>
      </dgm:t>
    </dgm:pt>
    <dgm:pt modelId="{51C13A05-41B1-EC48-B2C0-B3C49564361C}" type="parTrans" cxnId="{C5674F2D-557F-9940-A522-ADF4D43C78C9}">
      <dgm:prSet/>
      <dgm:spPr/>
      <dgm:t>
        <a:bodyPr/>
        <a:lstStyle/>
        <a:p>
          <a:endParaRPr lang="el-GR" sz="1800">
            <a:latin typeface="Calibri" panose="020F0502020204030204" pitchFamily="34" charset="0"/>
            <a:cs typeface="Calibri" panose="020F0502020204030204" pitchFamily="34" charset="0"/>
          </a:endParaRPr>
        </a:p>
      </dgm:t>
    </dgm:pt>
    <dgm:pt modelId="{35DEB839-FD65-6642-9007-17C1E451499A}" type="sibTrans" cxnId="{C5674F2D-557F-9940-A522-ADF4D43C78C9}">
      <dgm:prSet/>
      <dgm:spPr/>
      <dgm:t>
        <a:bodyPr/>
        <a:lstStyle/>
        <a:p>
          <a:endParaRPr lang="el-GR" sz="1800">
            <a:latin typeface="Calibri" panose="020F0502020204030204" pitchFamily="34" charset="0"/>
            <a:cs typeface="Calibri" panose="020F0502020204030204" pitchFamily="34" charset="0"/>
          </a:endParaRPr>
        </a:p>
      </dgm:t>
    </dgm:pt>
    <dgm:pt modelId="{A2292CB4-09CC-1240-95D7-D77BF804499E}">
      <dgm:prSet phldrT="[Κείμενο]" custT="1"/>
      <dgm:spPr/>
      <dgm:t>
        <a:bodyPr/>
        <a:lstStyle/>
        <a:p>
          <a:pPr>
            <a:buNone/>
          </a:pPr>
          <a:r>
            <a:rPr lang="ro" sz="1800" b="0" i="0" u="none" dirty="0">
              <a:latin typeface="Calibri" panose="020F0502020204030204" pitchFamily="34" charset="0"/>
              <a:cs typeface="Calibri" panose="020F0502020204030204" pitchFamily="34" charset="0"/>
            </a:rPr>
            <a:t>Evaluarea proceselor - cum a avut </a:t>
          </a:r>
          <a:r>
            <a:rPr lang="ro" sz="1800" b="0" i="0" u="none">
              <a:latin typeface="Calibri" panose="020F0502020204030204" pitchFamily="34" charset="0"/>
              <a:cs typeface="Calibri" panose="020F0502020204030204" pitchFamily="34" charset="0"/>
            </a:rPr>
            <a:t>loc implementarea</a:t>
          </a:r>
          <a:endParaRPr lang="el-GR" sz="1800" dirty="0">
            <a:latin typeface="Calibri" panose="020F0502020204030204" pitchFamily="34" charset="0"/>
            <a:cs typeface="Calibri" panose="020F0502020204030204" pitchFamily="34" charset="0"/>
          </a:endParaRPr>
        </a:p>
      </dgm:t>
    </dgm:pt>
    <dgm:pt modelId="{5A15AA47-0030-5747-B91D-55BE58978164}" type="parTrans" cxnId="{4116E053-AAE4-D84C-92EE-25069B4BD6A6}">
      <dgm:prSet/>
      <dgm:spPr/>
      <dgm:t>
        <a:bodyPr/>
        <a:lstStyle/>
        <a:p>
          <a:endParaRPr lang="el-GR" sz="1800">
            <a:latin typeface="Calibri" panose="020F0502020204030204" pitchFamily="34" charset="0"/>
            <a:cs typeface="Calibri" panose="020F0502020204030204" pitchFamily="34" charset="0"/>
          </a:endParaRPr>
        </a:p>
      </dgm:t>
    </dgm:pt>
    <dgm:pt modelId="{74C80722-B43B-9342-A283-5C4FEAC7136A}" type="sibTrans" cxnId="{4116E053-AAE4-D84C-92EE-25069B4BD6A6}">
      <dgm:prSet/>
      <dgm:spPr/>
      <dgm:t>
        <a:bodyPr/>
        <a:lstStyle/>
        <a:p>
          <a:endParaRPr lang="el-GR" sz="1800">
            <a:latin typeface="Calibri" panose="020F0502020204030204" pitchFamily="34" charset="0"/>
            <a:cs typeface="Calibri" panose="020F0502020204030204" pitchFamily="34" charset="0"/>
          </a:endParaRPr>
        </a:p>
      </dgm:t>
    </dgm:pt>
    <dgm:pt modelId="{1F7B91B1-17C1-6B4F-8B65-9CA469678B9F}">
      <dgm:prSet phldrT="[Κείμενο]" custT="1"/>
      <dgm:spPr/>
      <dgm:t>
        <a:bodyPr/>
        <a:lstStyle/>
        <a:p>
          <a:pPr>
            <a:buNone/>
          </a:pPr>
          <a:r>
            <a:rPr lang="ro" sz="1800" b="0" i="0" u="none" dirty="0">
              <a:latin typeface="Calibri" panose="020F0502020204030204" pitchFamily="34" charset="0"/>
              <a:cs typeface="Calibri" panose="020F0502020204030204" pitchFamily="34" charset="0"/>
            </a:rPr>
            <a:t>Evaluarea dezvoltării </a:t>
          </a:r>
          <a:r>
            <a:rPr lang="ro" sz="1800" b="0" i="0" u="none">
              <a:latin typeface="Calibri" panose="020F0502020204030204" pitchFamily="34" charset="0"/>
              <a:cs typeface="Calibri" panose="020F0502020204030204" pitchFamily="34" charset="0"/>
            </a:rPr>
            <a:t>– adaptativă </a:t>
          </a:r>
          <a:r>
            <a:rPr lang="ro" sz="1800" b="0" i="0" u="none" dirty="0">
              <a:latin typeface="Calibri" panose="020F0502020204030204" pitchFamily="34" charset="0"/>
              <a:cs typeface="Calibri" panose="020F0502020204030204" pitchFamily="34" charset="0"/>
            </a:rPr>
            <a:t>pentru inovație</a:t>
          </a:r>
          <a:endParaRPr lang="el-GR" sz="1800" dirty="0">
            <a:latin typeface="Calibri" panose="020F0502020204030204" pitchFamily="34" charset="0"/>
            <a:cs typeface="Calibri" panose="020F0502020204030204" pitchFamily="34" charset="0"/>
          </a:endParaRPr>
        </a:p>
      </dgm:t>
    </dgm:pt>
    <dgm:pt modelId="{6877327B-F798-2542-9D14-D004402516FC}" type="parTrans" cxnId="{FB5FEAAC-DD4D-104F-ACD5-7DA9D1339925}">
      <dgm:prSet/>
      <dgm:spPr/>
      <dgm:t>
        <a:bodyPr/>
        <a:lstStyle/>
        <a:p>
          <a:endParaRPr lang="el-GR" sz="1800">
            <a:latin typeface="Calibri" panose="020F0502020204030204" pitchFamily="34" charset="0"/>
            <a:cs typeface="Calibri" panose="020F0502020204030204" pitchFamily="34" charset="0"/>
          </a:endParaRPr>
        </a:p>
      </dgm:t>
    </dgm:pt>
    <dgm:pt modelId="{987C6553-9483-A440-8DB5-52472E76BCF5}" type="sibTrans" cxnId="{FB5FEAAC-DD4D-104F-ACD5-7DA9D1339925}">
      <dgm:prSet/>
      <dgm:spPr/>
      <dgm:t>
        <a:bodyPr/>
        <a:lstStyle/>
        <a:p>
          <a:endParaRPr lang="el-GR" sz="1800">
            <a:latin typeface="Calibri" panose="020F0502020204030204" pitchFamily="34" charset="0"/>
            <a:cs typeface="Calibri" panose="020F0502020204030204" pitchFamily="34" charset="0"/>
          </a:endParaRPr>
        </a:p>
      </dgm:t>
    </dgm:pt>
    <dgm:pt modelId="{F1D19C67-AA6B-7A49-B0D3-32CE59BB614F}" type="pres">
      <dgm:prSet presAssocID="{B5666E01-BE90-7846-885B-6F8C422E3781}" presName="Name0" presStyleCnt="0">
        <dgm:presLayoutVars>
          <dgm:chMax val="1"/>
          <dgm:dir/>
          <dgm:animLvl val="ctr"/>
          <dgm:resizeHandles val="exact"/>
        </dgm:presLayoutVars>
      </dgm:prSet>
      <dgm:spPr/>
    </dgm:pt>
    <dgm:pt modelId="{C3DF8AF8-C6DF-9E49-8B49-F3448E482567}" type="pres">
      <dgm:prSet presAssocID="{27F877B6-D301-1544-BE6F-58779BE036DF}" presName="centerShape" presStyleLbl="node0" presStyleIdx="0" presStyleCnt="1"/>
      <dgm:spPr/>
    </dgm:pt>
    <dgm:pt modelId="{C9BCCC82-4DF9-564A-AB72-4C16C0E96DAA}" type="pres">
      <dgm:prSet presAssocID="{C2B5454D-8B1E-C047-9077-4CDA6443601F}" presName="node" presStyleLbl="node1" presStyleIdx="0" presStyleCnt="4" custScaleX="131604" custScaleY="126823">
        <dgm:presLayoutVars>
          <dgm:bulletEnabled val="1"/>
        </dgm:presLayoutVars>
      </dgm:prSet>
      <dgm:spPr/>
    </dgm:pt>
    <dgm:pt modelId="{7FEB2AF4-897B-EE47-BA34-44A28273DF1A}" type="pres">
      <dgm:prSet presAssocID="{C2B5454D-8B1E-C047-9077-4CDA6443601F}" presName="dummy" presStyleCnt="0"/>
      <dgm:spPr/>
    </dgm:pt>
    <dgm:pt modelId="{1F8C2F0F-C6B3-1C44-A949-A4FDBDE2D20A}" type="pres">
      <dgm:prSet presAssocID="{559C5CE8-CBC4-834A-B45B-6B20C86C3FB6}" presName="sibTrans" presStyleLbl="sibTrans2D1" presStyleIdx="0" presStyleCnt="4"/>
      <dgm:spPr/>
    </dgm:pt>
    <dgm:pt modelId="{850B1A32-B4AF-324D-A71D-006C33306198}" type="pres">
      <dgm:prSet presAssocID="{CA888EAA-3076-634F-BD6B-5ABE414CA6F5}" presName="node" presStyleLbl="node1" presStyleIdx="1" presStyleCnt="4" custScaleX="131604" custScaleY="126823">
        <dgm:presLayoutVars>
          <dgm:bulletEnabled val="1"/>
        </dgm:presLayoutVars>
      </dgm:prSet>
      <dgm:spPr/>
    </dgm:pt>
    <dgm:pt modelId="{4F2E3899-DFAA-0A48-868C-C2C1B1A12DFC}" type="pres">
      <dgm:prSet presAssocID="{CA888EAA-3076-634F-BD6B-5ABE414CA6F5}" presName="dummy" presStyleCnt="0"/>
      <dgm:spPr/>
    </dgm:pt>
    <dgm:pt modelId="{16C1DB9A-3D0A-E347-B09B-EA2684A6E00F}" type="pres">
      <dgm:prSet presAssocID="{35DEB839-FD65-6642-9007-17C1E451499A}" presName="sibTrans" presStyleLbl="sibTrans2D1" presStyleIdx="1" presStyleCnt="4"/>
      <dgm:spPr/>
    </dgm:pt>
    <dgm:pt modelId="{075DEE62-5A5D-A84B-B5C3-A0EA571DAAD4}" type="pres">
      <dgm:prSet presAssocID="{A2292CB4-09CC-1240-95D7-D77BF804499E}" presName="node" presStyleLbl="node1" presStyleIdx="2" presStyleCnt="4" custScaleX="131604" custScaleY="126823">
        <dgm:presLayoutVars>
          <dgm:bulletEnabled val="1"/>
        </dgm:presLayoutVars>
      </dgm:prSet>
      <dgm:spPr/>
    </dgm:pt>
    <dgm:pt modelId="{9799594B-84A0-8C41-BE83-03AFFA50AF8D}" type="pres">
      <dgm:prSet presAssocID="{A2292CB4-09CC-1240-95D7-D77BF804499E}" presName="dummy" presStyleCnt="0"/>
      <dgm:spPr/>
    </dgm:pt>
    <dgm:pt modelId="{3BB76284-5557-504F-8162-3EF65ABA3444}" type="pres">
      <dgm:prSet presAssocID="{74C80722-B43B-9342-A283-5C4FEAC7136A}" presName="sibTrans" presStyleLbl="sibTrans2D1" presStyleIdx="2" presStyleCnt="4"/>
      <dgm:spPr/>
    </dgm:pt>
    <dgm:pt modelId="{80769AF5-F1CF-B941-824A-7F909B8AE1F2}" type="pres">
      <dgm:prSet presAssocID="{1F7B91B1-17C1-6B4F-8B65-9CA469678B9F}" presName="node" presStyleLbl="node1" presStyleIdx="3" presStyleCnt="4" custScaleX="131604" custScaleY="126823">
        <dgm:presLayoutVars>
          <dgm:bulletEnabled val="1"/>
        </dgm:presLayoutVars>
      </dgm:prSet>
      <dgm:spPr/>
    </dgm:pt>
    <dgm:pt modelId="{85B0CE6E-B20D-6F45-8F70-B0579FCEEA00}" type="pres">
      <dgm:prSet presAssocID="{1F7B91B1-17C1-6B4F-8B65-9CA469678B9F}" presName="dummy" presStyleCnt="0"/>
      <dgm:spPr/>
    </dgm:pt>
    <dgm:pt modelId="{BD3F79CC-DE33-3B44-B6D1-EA896D726EF1}" type="pres">
      <dgm:prSet presAssocID="{987C6553-9483-A440-8DB5-52472E76BCF5}" presName="sibTrans" presStyleLbl="sibTrans2D1" presStyleIdx="3" presStyleCnt="4"/>
      <dgm:spPr/>
    </dgm:pt>
  </dgm:ptLst>
  <dgm:cxnLst>
    <dgm:cxn modelId="{0BD8060C-EA75-5344-B4B9-CDFFEEAD1D64}" type="presOf" srcId="{35DEB839-FD65-6642-9007-17C1E451499A}" destId="{16C1DB9A-3D0A-E347-B09B-EA2684A6E00F}" srcOrd="0" destOrd="0" presId="urn:microsoft.com/office/officeart/2005/8/layout/radial6"/>
    <dgm:cxn modelId="{55960D14-96CD-8648-8838-82866AE56313}" type="presOf" srcId="{987C6553-9483-A440-8DB5-52472E76BCF5}" destId="{BD3F79CC-DE33-3B44-B6D1-EA896D726EF1}" srcOrd="0" destOrd="0" presId="urn:microsoft.com/office/officeart/2005/8/layout/radial6"/>
    <dgm:cxn modelId="{C5674F2D-557F-9940-A522-ADF4D43C78C9}" srcId="{27F877B6-D301-1544-BE6F-58779BE036DF}" destId="{CA888EAA-3076-634F-BD6B-5ABE414CA6F5}" srcOrd="1" destOrd="0" parTransId="{51C13A05-41B1-EC48-B2C0-B3C49564361C}" sibTransId="{35DEB839-FD65-6642-9007-17C1E451499A}"/>
    <dgm:cxn modelId="{2E511B30-E9DF-684F-B74D-1D1497D9D295}" type="presOf" srcId="{74C80722-B43B-9342-A283-5C4FEAC7136A}" destId="{3BB76284-5557-504F-8162-3EF65ABA3444}" srcOrd="0" destOrd="0" presId="urn:microsoft.com/office/officeart/2005/8/layout/radial6"/>
    <dgm:cxn modelId="{DBCF8130-4E8B-7C46-B6F9-CAF27F9F43C6}" srcId="{B5666E01-BE90-7846-885B-6F8C422E3781}" destId="{27F877B6-D301-1544-BE6F-58779BE036DF}" srcOrd="0" destOrd="0" parTransId="{93D7FF31-A5AD-974A-88C2-4DCC8EBF04C2}" sibTransId="{38310F5F-FE3D-8946-8B54-492662667B2D}"/>
    <dgm:cxn modelId="{3108BD68-D432-D445-B38C-11DC460DF642}" type="presOf" srcId="{A2292CB4-09CC-1240-95D7-D77BF804499E}" destId="{075DEE62-5A5D-A84B-B5C3-A0EA571DAAD4}" srcOrd="0" destOrd="0" presId="urn:microsoft.com/office/officeart/2005/8/layout/radial6"/>
    <dgm:cxn modelId="{EFC1BE51-DAD6-5D49-8270-7105B49A98EC}" type="presOf" srcId="{C2B5454D-8B1E-C047-9077-4CDA6443601F}" destId="{C9BCCC82-4DF9-564A-AB72-4C16C0E96DAA}" srcOrd="0" destOrd="0" presId="urn:microsoft.com/office/officeart/2005/8/layout/radial6"/>
    <dgm:cxn modelId="{47A27873-0A32-944F-BC06-691D05D0017C}" type="presOf" srcId="{CA888EAA-3076-634F-BD6B-5ABE414CA6F5}" destId="{850B1A32-B4AF-324D-A71D-006C33306198}" srcOrd="0" destOrd="0" presId="urn:microsoft.com/office/officeart/2005/8/layout/radial6"/>
    <dgm:cxn modelId="{4116E053-AAE4-D84C-92EE-25069B4BD6A6}" srcId="{27F877B6-D301-1544-BE6F-58779BE036DF}" destId="{A2292CB4-09CC-1240-95D7-D77BF804499E}" srcOrd="2" destOrd="0" parTransId="{5A15AA47-0030-5747-B91D-55BE58978164}" sibTransId="{74C80722-B43B-9342-A283-5C4FEAC7136A}"/>
    <dgm:cxn modelId="{9ED3457C-023C-514E-9C4A-849A735D0200}" type="presOf" srcId="{B5666E01-BE90-7846-885B-6F8C422E3781}" destId="{F1D19C67-AA6B-7A49-B0D3-32CE59BB614F}" srcOrd="0" destOrd="0" presId="urn:microsoft.com/office/officeart/2005/8/layout/radial6"/>
    <dgm:cxn modelId="{22707D7D-8E37-D14F-9A67-2B630BAE75B9}" type="presOf" srcId="{27F877B6-D301-1544-BE6F-58779BE036DF}" destId="{C3DF8AF8-C6DF-9E49-8B49-F3448E482567}" srcOrd="0" destOrd="0" presId="urn:microsoft.com/office/officeart/2005/8/layout/radial6"/>
    <dgm:cxn modelId="{FF614F8E-E586-B840-A0A9-030731C5E9C9}" type="presOf" srcId="{1F7B91B1-17C1-6B4F-8B65-9CA469678B9F}" destId="{80769AF5-F1CF-B941-824A-7F909B8AE1F2}" srcOrd="0" destOrd="0" presId="urn:microsoft.com/office/officeart/2005/8/layout/radial6"/>
    <dgm:cxn modelId="{FB5FEAAC-DD4D-104F-ACD5-7DA9D1339925}" srcId="{27F877B6-D301-1544-BE6F-58779BE036DF}" destId="{1F7B91B1-17C1-6B4F-8B65-9CA469678B9F}" srcOrd="3" destOrd="0" parTransId="{6877327B-F798-2542-9D14-D004402516FC}" sibTransId="{987C6553-9483-A440-8DB5-52472E76BCF5}"/>
    <dgm:cxn modelId="{E04F82E6-A3A7-BF44-A4C7-02F729673822}" srcId="{27F877B6-D301-1544-BE6F-58779BE036DF}" destId="{C2B5454D-8B1E-C047-9077-4CDA6443601F}" srcOrd="0" destOrd="0" parTransId="{F802D4ED-A55C-134A-A428-90B0654A58E0}" sibTransId="{559C5CE8-CBC4-834A-B45B-6B20C86C3FB6}"/>
    <dgm:cxn modelId="{4939B9E6-218F-9A41-92C7-49112F9E500D}" type="presOf" srcId="{559C5CE8-CBC4-834A-B45B-6B20C86C3FB6}" destId="{1F8C2F0F-C6B3-1C44-A949-A4FDBDE2D20A}" srcOrd="0" destOrd="0" presId="urn:microsoft.com/office/officeart/2005/8/layout/radial6"/>
    <dgm:cxn modelId="{D60C4580-4EAB-5A4E-9283-BC983A692BCD}" type="presParOf" srcId="{F1D19C67-AA6B-7A49-B0D3-32CE59BB614F}" destId="{C3DF8AF8-C6DF-9E49-8B49-F3448E482567}" srcOrd="0" destOrd="0" presId="urn:microsoft.com/office/officeart/2005/8/layout/radial6"/>
    <dgm:cxn modelId="{FC2FB054-9E45-D340-B7F4-B4A05807C6FA}" type="presParOf" srcId="{F1D19C67-AA6B-7A49-B0D3-32CE59BB614F}" destId="{C9BCCC82-4DF9-564A-AB72-4C16C0E96DAA}" srcOrd="1" destOrd="0" presId="urn:microsoft.com/office/officeart/2005/8/layout/radial6"/>
    <dgm:cxn modelId="{50D09800-D91A-1742-803A-05DA84C64B4B}" type="presParOf" srcId="{F1D19C67-AA6B-7A49-B0D3-32CE59BB614F}" destId="{7FEB2AF4-897B-EE47-BA34-44A28273DF1A}" srcOrd="2" destOrd="0" presId="urn:microsoft.com/office/officeart/2005/8/layout/radial6"/>
    <dgm:cxn modelId="{F2CF9E3C-ABDE-F64B-8520-A9A79FE9185D}" type="presParOf" srcId="{F1D19C67-AA6B-7A49-B0D3-32CE59BB614F}" destId="{1F8C2F0F-C6B3-1C44-A949-A4FDBDE2D20A}" srcOrd="3" destOrd="0" presId="urn:microsoft.com/office/officeart/2005/8/layout/radial6"/>
    <dgm:cxn modelId="{881C6B75-6F56-FB48-A1DA-9BE7AA566B57}" type="presParOf" srcId="{F1D19C67-AA6B-7A49-B0D3-32CE59BB614F}" destId="{850B1A32-B4AF-324D-A71D-006C33306198}" srcOrd="4" destOrd="0" presId="urn:microsoft.com/office/officeart/2005/8/layout/radial6"/>
    <dgm:cxn modelId="{61D069F7-0D08-E044-A24D-B59D57111CC2}" type="presParOf" srcId="{F1D19C67-AA6B-7A49-B0D3-32CE59BB614F}" destId="{4F2E3899-DFAA-0A48-868C-C2C1B1A12DFC}" srcOrd="5" destOrd="0" presId="urn:microsoft.com/office/officeart/2005/8/layout/radial6"/>
    <dgm:cxn modelId="{F4EE9D34-788E-FF48-9837-C6F352B82639}" type="presParOf" srcId="{F1D19C67-AA6B-7A49-B0D3-32CE59BB614F}" destId="{16C1DB9A-3D0A-E347-B09B-EA2684A6E00F}" srcOrd="6" destOrd="0" presId="urn:microsoft.com/office/officeart/2005/8/layout/radial6"/>
    <dgm:cxn modelId="{8F5190E7-F548-724A-B2A5-750AA84A6DBC}" type="presParOf" srcId="{F1D19C67-AA6B-7A49-B0D3-32CE59BB614F}" destId="{075DEE62-5A5D-A84B-B5C3-A0EA571DAAD4}" srcOrd="7" destOrd="0" presId="urn:microsoft.com/office/officeart/2005/8/layout/radial6"/>
    <dgm:cxn modelId="{F2ADBF92-E8FB-614F-98EE-72B5CE0D57C8}" type="presParOf" srcId="{F1D19C67-AA6B-7A49-B0D3-32CE59BB614F}" destId="{9799594B-84A0-8C41-BE83-03AFFA50AF8D}" srcOrd="8" destOrd="0" presId="urn:microsoft.com/office/officeart/2005/8/layout/radial6"/>
    <dgm:cxn modelId="{4DE9E975-75BA-B047-AC32-FDDE30C89960}" type="presParOf" srcId="{F1D19C67-AA6B-7A49-B0D3-32CE59BB614F}" destId="{3BB76284-5557-504F-8162-3EF65ABA3444}" srcOrd="9" destOrd="0" presId="urn:microsoft.com/office/officeart/2005/8/layout/radial6"/>
    <dgm:cxn modelId="{CC14CB1C-13DD-E94B-8EC1-6F78369735FA}" type="presParOf" srcId="{F1D19C67-AA6B-7A49-B0D3-32CE59BB614F}" destId="{80769AF5-F1CF-B941-824A-7F909B8AE1F2}" srcOrd="10" destOrd="0" presId="urn:microsoft.com/office/officeart/2005/8/layout/radial6"/>
    <dgm:cxn modelId="{4C5699D2-C4BB-9F4A-B20A-58F236C2B6B4}" type="presParOf" srcId="{F1D19C67-AA6B-7A49-B0D3-32CE59BB614F}" destId="{85B0CE6E-B20D-6F45-8F70-B0579FCEEA00}" srcOrd="11" destOrd="0" presId="urn:microsoft.com/office/officeart/2005/8/layout/radial6"/>
    <dgm:cxn modelId="{597B13CC-19FF-384B-8C03-A6EC2A79B4C0}" type="presParOf" srcId="{F1D19C67-AA6B-7A49-B0D3-32CE59BB614F}" destId="{BD3F79CC-DE33-3B44-B6D1-EA896D726EF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91612-C11D-244F-A30B-21C8F8A26FDC}"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l-GR"/>
        </a:p>
      </dgm:t>
    </dgm:pt>
    <dgm:pt modelId="{4B615ACB-C59C-794F-A132-B61FF2DF74D7}">
      <dgm:prSet phldrT="[Κείμενο]" custT="1"/>
      <dgm:spPr/>
      <dgm:t>
        <a:bodyPr/>
        <a:lstStyle/>
        <a:p>
          <a:pPr>
            <a:buNone/>
          </a:pPr>
          <a:r>
            <a:rPr lang="ro" sz="1800" b="0" i="0" u="none" dirty="0">
              <a:latin typeface="Calibri" panose="020F0502020204030204" pitchFamily="34" charset="0"/>
              <a:cs typeface="Calibri" panose="020F0502020204030204" pitchFamily="34" charset="0"/>
            </a:rPr>
            <a:t>Secțiunea 1: Echipe și Pregătire</a:t>
          </a:r>
          <a:endParaRPr lang="el-GR" sz="1800" dirty="0">
            <a:latin typeface="Calibri" panose="020F0502020204030204" pitchFamily="34" charset="0"/>
            <a:cs typeface="Calibri" panose="020F0502020204030204" pitchFamily="34" charset="0"/>
          </a:endParaRPr>
        </a:p>
      </dgm:t>
    </dgm:pt>
    <dgm:pt modelId="{2469C7E0-5A58-0841-8A5C-0176B894F546}" type="parTrans" cxnId="{9C0C18DD-ED54-3443-A901-219C8279E184}">
      <dgm:prSet/>
      <dgm:spPr/>
      <dgm:t>
        <a:bodyPr/>
        <a:lstStyle/>
        <a:p>
          <a:endParaRPr lang="el-GR" sz="1800">
            <a:latin typeface="Calibri" panose="020F0502020204030204" pitchFamily="34" charset="0"/>
            <a:cs typeface="Calibri" panose="020F0502020204030204" pitchFamily="34" charset="0"/>
          </a:endParaRPr>
        </a:p>
      </dgm:t>
    </dgm:pt>
    <dgm:pt modelId="{FBF4329F-B427-2244-B87C-B214E3491F09}" type="sibTrans" cxnId="{9C0C18DD-ED54-3443-A901-219C8279E184}">
      <dgm:prSet/>
      <dgm:spPr/>
      <dgm:t>
        <a:bodyPr/>
        <a:lstStyle/>
        <a:p>
          <a:endParaRPr lang="el-GR" sz="1800">
            <a:latin typeface="Calibri" panose="020F0502020204030204" pitchFamily="34" charset="0"/>
            <a:cs typeface="Calibri" panose="020F0502020204030204" pitchFamily="34" charset="0"/>
          </a:endParaRPr>
        </a:p>
      </dgm:t>
    </dgm:pt>
    <dgm:pt modelId="{F5A50797-4DBE-9B4D-B881-56F5E8FB7643}">
      <dgm:prSet phldrT="[Κείμενο]" custT="1"/>
      <dgm:spPr/>
      <dgm:t>
        <a:bodyPr anchor="t" anchorCtr="1"/>
        <a:lstStyle/>
        <a:p>
          <a:pPr algn="ctr">
            <a:lnSpc>
              <a:spcPct val="100000"/>
            </a:lnSpc>
            <a:buNone/>
          </a:pPr>
          <a:r>
            <a:rPr lang="ro" sz="1700" b="0" i="0" u="none" dirty="0">
              <a:latin typeface="Calibri" panose="020F0502020204030204" pitchFamily="34" charset="0"/>
              <a:cs typeface="Calibri" panose="020F0502020204030204" pitchFamily="34" charset="0"/>
            </a:rPr>
            <a:t>Această secțiune evaluează elementele fundamentale ale programului, cum ar fi formarea unei echipe de bază, atribuirea unui instructor principal și finalizarea unei evaluări a nevoilor și a unui plan de acțiune</a:t>
          </a:r>
          <a:endParaRPr lang="el-GR" sz="1700" dirty="0">
            <a:latin typeface="Calibri" panose="020F0502020204030204" pitchFamily="34" charset="0"/>
            <a:cs typeface="Calibri" panose="020F0502020204030204" pitchFamily="34" charset="0"/>
          </a:endParaRPr>
        </a:p>
      </dgm:t>
    </dgm:pt>
    <dgm:pt modelId="{0A6AEB46-AE1B-AE44-9454-F5243193C5EE}" type="parTrans" cxnId="{FF8BBC88-8ED1-9D43-8985-AEC6431C4DBD}">
      <dgm:prSet/>
      <dgm:spPr/>
      <dgm:t>
        <a:bodyPr/>
        <a:lstStyle/>
        <a:p>
          <a:endParaRPr lang="el-GR" sz="1800">
            <a:latin typeface="Calibri" panose="020F0502020204030204" pitchFamily="34" charset="0"/>
            <a:cs typeface="Calibri" panose="020F0502020204030204" pitchFamily="34" charset="0"/>
          </a:endParaRPr>
        </a:p>
      </dgm:t>
    </dgm:pt>
    <dgm:pt modelId="{02DF1330-4DAC-9143-8347-7FF6D2EE1887}" type="sibTrans" cxnId="{FF8BBC88-8ED1-9D43-8985-AEC6431C4DBD}">
      <dgm:prSet/>
      <dgm:spPr/>
      <dgm:t>
        <a:bodyPr/>
        <a:lstStyle/>
        <a:p>
          <a:endParaRPr lang="el-GR" sz="1800">
            <a:latin typeface="Calibri" panose="020F0502020204030204" pitchFamily="34" charset="0"/>
            <a:cs typeface="Calibri" panose="020F0502020204030204" pitchFamily="34" charset="0"/>
          </a:endParaRPr>
        </a:p>
      </dgm:t>
    </dgm:pt>
    <dgm:pt modelId="{73944371-80DA-6F4B-84D8-F2FF2935D628}">
      <dgm:prSet phldrT="[Κείμενο]" custT="1"/>
      <dgm:spPr/>
      <dgm:t>
        <a:bodyPr/>
        <a:lstStyle/>
        <a:p>
          <a:pPr>
            <a:buNone/>
          </a:pPr>
          <a:r>
            <a:rPr lang="ro" sz="1800" b="0" i="0" u="none" dirty="0">
              <a:latin typeface="Calibri" panose="020F0502020204030204" pitchFamily="34" charset="0"/>
              <a:cs typeface="Calibri" panose="020F0502020204030204" pitchFamily="34" charset="0"/>
            </a:rPr>
            <a:t>Secțiunea 2: </a:t>
          </a:r>
          <a:r>
            <a:rPr lang="en-US" sz="1800" b="0" i="0" u="none" dirty="0">
              <a:latin typeface="Calibri" panose="020F0502020204030204" pitchFamily="34" charset="0"/>
              <a:cs typeface="Calibri" panose="020F0502020204030204" pitchFamily="34" charset="0"/>
            </a:rPr>
            <a:t>Forma</a:t>
          </a:r>
          <a:r>
            <a:rPr lang="ro" sz="1800" b="0" i="0" u="none" dirty="0">
              <a:latin typeface="Calibri" panose="020F0502020204030204" pitchFamily="34" charset="0"/>
              <a:cs typeface="Calibri" panose="020F0502020204030204" pitchFamily="34" charset="0"/>
            </a:rPr>
            <a:t>rea și antrena</a:t>
          </a:r>
          <a:r>
            <a:rPr lang="en-US" sz="1800" b="0" i="0" u="none" dirty="0">
              <a:latin typeface="Calibri" panose="020F0502020204030204" pitchFamily="34" charset="0"/>
              <a:cs typeface="Calibri" panose="020F0502020204030204" pitchFamily="34" charset="0"/>
            </a:rPr>
            <a:t>rea</a:t>
          </a:r>
          <a:r>
            <a:rPr lang="ro" sz="1800" b="0" i="0" u="none" dirty="0">
              <a:latin typeface="Calibri" panose="020F0502020204030204" pitchFamily="34" charset="0"/>
              <a:cs typeface="Calibri" panose="020F0502020204030204" pitchFamily="34" charset="0"/>
            </a:rPr>
            <a:t> personalului</a:t>
          </a:r>
          <a:endParaRPr lang="el-GR" sz="1800" dirty="0">
            <a:latin typeface="Calibri" panose="020F0502020204030204" pitchFamily="34" charset="0"/>
            <a:cs typeface="Calibri" panose="020F0502020204030204" pitchFamily="34" charset="0"/>
          </a:endParaRPr>
        </a:p>
      </dgm:t>
    </dgm:pt>
    <dgm:pt modelId="{88ECC74A-76FC-8949-A0A0-A1F682F9AC38}" type="parTrans" cxnId="{E6036830-CE8B-D249-A22C-ECE7B0F505B9}">
      <dgm:prSet/>
      <dgm:spPr/>
      <dgm:t>
        <a:bodyPr/>
        <a:lstStyle/>
        <a:p>
          <a:endParaRPr lang="el-GR" sz="1800">
            <a:latin typeface="Calibri" panose="020F0502020204030204" pitchFamily="34" charset="0"/>
            <a:cs typeface="Calibri" panose="020F0502020204030204" pitchFamily="34" charset="0"/>
          </a:endParaRPr>
        </a:p>
      </dgm:t>
    </dgm:pt>
    <dgm:pt modelId="{EE83E3CC-4257-2246-8999-146A0DC49380}" type="sibTrans" cxnId="{E6036830-CE8B-D249-A22C-ECE7B0F505B9}">
      <dgm:prSet/>
      <dgm:spPr/>
      <dgm:t>
        <a:bodyPr/>
        <a:lstStyle/>
        <a:p>
          <a:endParaRPr lang="el-GR" sz="1800">
            <a:latin typeface="Calibri" panose="020F0502020204030204" pitchFamily="34" charset="0"/>
            <a:cs typeface="Calibri" panose="020F0502020204030204" pitchFamily="34" charset="0"/>
          </a:endParaRPr>
        </a:p>
      </dgm:t>
    </dgm:pt>
    <dgm:pt modelId="{0FE42468-4B52-574E-A249-4654A86D93A8}">
      <dgm:prSet phldrT="[Κείμενο]" custT="1"/>
      <dgm:spPr/>
      <dgm:t>
        <a:bodyPr anchor="t" anchorCtr="1"/>
        <a:lstStyle/>
        <a:p>
          <a:pPr algn="ctr">
            <a:lnSpc>
              <a:spcPct val="100000"/>
            </a:lnSpc>
            <a:buNone/>
          </a:pPr>
          <a:r>
            <a:rPr lang="ro" sz="1800" b="0" i="0" u="none" dirty="0">
              <a:latin typeface="Calibri" panose="020F0502020204030204" pitchFamily="34" charset="0"/>
              <a:cs typeface="Calibri" panose="020F0502020204030204" pitchFamily="34" charset="0"/>
            </a:rPr>
            <a:t>Această parte se concentrează pe </a:t>
          </a:r>
          <a:r>
            <a:rPr lang="en-US" sz="1800" b="0" i="0" u="none" dirty="0">
              <a:latin typeface="Calibri" panose="020F0502020204030204" pitchFamily="34" charset="0"/>
              <a:cs typeface="Calibri" panose="020F0502020204030204" pitchFamily="34" charset="0"/>
            </a:rPr>
            <a:t>forma</a:t>
          </a:r>
          <a:r>
            <a:rPr lang="ro" sz="1800" b="0" i="0" u="none" dirty="0">
              <a:latin typeface="Calibri" panose="020F0502020204030204" pitchFamily="34" charset="0"/>
              <a:cs typeface="Calibri" panose="020F0502020204030204" pitchFamily="34" charset="0"/>
            </a:rPr>
            <a:t>rea personalului, inclusiv </a:t>
          </a:r>
          <a:r>
            <a:rPr lang="en-US" sz="1800" b="0" i="0" u="none" dirty="0" err="1">
              <a:latin typeface="Calibri" panose="020F0502020204030204" pitchFamily="34" charset="0"/>
              <a:cs typeface="Calibri" panose="020F0502020204030204" pitchFamily="34" charset="0"/>
            </a:rPr>
            <a:t>antrenarea</a:t>
          </a:r>
          <a:r>
            <a:rPr lang="en-US" sz="1800" b="0" i="0" u="none" dirty="0">
              <a:latin typeface="Calibri" panose="020F0502020204030204" pitchFamily="34" charset="0"/>
              <a:cs typeface="Calibri" panose="020F0502020204030204" pitchFamily="34" charset="0"/>
            </a:rPr>
            <a:t> </a:t>
          </a:r>
          <a:r>
            <a:rPr lang="ro" sz="1800" b="0" i="0" u="none" dirty="0">
              <a:latin typeface="Calibri" panose="020F0502020204030204" pitchFamily="34" charset="0"/>
              <a:cs typeface="Calibri" panose="020F0502020204030204" pitchFamily="34" charset="0"/>
            </a:rPr>
            <a:t>campioni</a:t>
          </a:r>
          <a:r>
            <a:rPr lang="en-US" sz="1800" b="0" i="0" u="none" dirty="0">
              <a:latin typeface="Calibri" panose="020F0502020204030204" pitchFamily="34" charset="0"/>
              <a:cs typeface="Calibri" panose="020F0502020204030204" pitchFamily="34" charset="0"/>
            </a:rPr>
            <a:t>lor</a:t>
          </a:r>
          <a:r>
            <a:rPr lang="ro" sz="1800" b="0" i="0" u="none" dirty="0">
              <a:latin typeface="Calibri" panose="020F0502020204030204" pitchFamily="34" charset="0"/>
              <a:cs typeface="Calibri" panose="020F0502020204030204" pitchFamily="34" charset="0"/>
            </a:rPr>
            <a:t> </a:t>
          </a:r>
          <a:r>
            <a:rPr lang="ro-RO" sz="1800" b="0" i="0" u="none" dirty="0">
              <a:latin typeface="Calibri" panose="020F0502020204030204" pitchFamily="34" charset="0"/>
              <a:cs typeface="Calibri" panose="020F0502020204030204" pitchFamily="34" charset="0"/>
            </a:rPr>
            <a:t>stării de bine</a:t>
          </a:r>
          <a:r>
            <a:rPr lang="ro" sz="1800" b="0" i="0" u="none" dirty="0">
              <a:latin typeface="Calibri" panose="020F0502020204030204" pitchFamily="34" charset="0"/>
              <a:cs typeface="Calibri" panose="020F0502020204030204" pitchFamily="34" charset="0"/>
            </a:rPr>
            <a:t> și participarea la sesiuni lunare de formare a profesorilor. </a:t>
          </a:r>
          <a:r>
            <a:rPr lang="en-US" sz="1800" b="0" i="0" u="none" dirty="0">
              <a:latin typeface="Calibri" panose="020F0502020204030204" pitchFamily="34" charset="0"/>
              <a:cs typeface="Calibri" panose="020F0502020204030204" pitchFamily="34" charset="0"/>
            </a:rPr>
            <a:t>M</a:t>
          </a:r>
          <a:r>
            <a:rPr lang="ro" sz="1800" b="0" i="0" u="none" dirty="0">
              <a:latin typeface="Calibri" panose="020F0502020204030204" pitchFamily="34" charset="0"/>
              <a:cs typeface="Calibri" panose="020F0502020204030204" pitchFamily="34" charset="0"/>
            </a:rPr>
            <a:t>ăsoară frecvența întâlnirilor de coaching și nivelul de implicare a personalului.</a:t>
          </a:r>
          <a:endParaRPr lang="el-GR" sz="1800" dirty="0">
            <a:latin typeface="Calibri" panose="020F0502020204030204" pitchFamily="34" charset="0"/>
            <a:cs typeface="Calibri" panose="020F0502020204030204" pitchFamily="34" charset="0"/>
          </a:endParaRPr>
        </a:p>
      </dgm:t>
    </dgm:pt>
    <dgm:pt modelId="{7AA8678C-8483-F644-8A19-617AB87FEF0B}" type="parTrans" cxnId="{E956C140-7B0A-E848-AA7F-D50ABDB2ED4B}">
      <dgm:prSet/>
      <dgm:spPr/>
      <dgm:t>
        <a:bodyPr/>
        <a:lstStyle/>
        <a:p>
          <a:endParaRPr lang="el-GR" sz="1800">
            <a:latin typeface="Calibri" panose="020F0502020204030204" pitchFamily="34" charset="0"/>
            <a:cs typeface="Calibri" panose="020F0502020204030204" pitchFamily="34" charset="0"/>
          </a:endParaRPr>
        </a:p>
      </dgm:t>
    </dgm:pt>
    <dgm:pt modelId="{28E96FCC-AE87-5848-97F6-E2E77A1741B1}" type="sibTrans" cxnId="{E956C140-7B0A-E848-AA7F-D50ABDB2ED4B}">
      <dgm:prSet/>
      <dgm:spPr/>
      <dgm:t>
        <a:bodyPr/>
        <a:lstStyle/>
        <a:p>
          <a:endParaRPr lang="el-GR" sz="1800">
            <a:latin typeface="Calibri" panose="020F0502020204030204" pitchFamily="34" charset="0"/>
            <a:cs typeface="Calibri" panose="020F0502020204030204" pitchFamily="34" charset="0"/>
          </a:endParaRPr>
        </a:p>
      </dgm:t>
    </dgm:pt>
    <dgm:pt modelId="{DB1AC8D6-9A4C-E44C-B3CE-58AED75D3BD3}">
      <dgm:prSet phldrT="[Κείμενο]" custT="1"/>
      <dgm:spPr/>
      <dgm:t>
        <a:bodyPr/>
        <a:lstStyle/>
        <a:p>
          <a:pPr>
            <a:buNone/>
          </a:pPr>
          <a:r>
            <a:rPr lang="ro" sz="1800" b="0" i="0" u="none" dirty="0">
              <a:latin typeface="Calibri" panose="020F0502020204030204" pitchFamily="34" charset="0"/>
              <a:cs typeface="Calibri" panose="020F0502020204030204" pitchFamily="34" charset="0"/>
            </a:rPr>
            <a:t>Secțiunea 4: Monitorizare și Evaluare</a:t>
          </a:r>
          <a:endParaRPr lang="el-GR" sz="1800" dirty="0">
            <a:latin typeface="Calibri" panose="020F0502020204030204" pitchFamily="34" charset="0"/>
            <a:cs typeface="Calibri" panose="020F0502020204030204" pitchFamily="34" charset="0"/>
          </a:endParaRPr>
        </a:p>
      </dgm:t>
    </dgm:pt>
    <dgm:pt modelId="{45BB875D-2912-AC4B-92DC-FC8EC1394AA6}" type="parTrans" cxnId="{29FC6631-8588-CF41-8353-19804D5717A9}">
      <dgm:prSet/>
      <dgm:spPr/>
      <dgm:t>
        <a:bodyPr/>
        <a:lstStyle/>
        <a:p>
          <a:endParaRPr lang="el-GR" sz="1800">
            <a:latin typeface="Calibri" panose="020F0502020204030204" pitchFamily="34" charset="0"/>
            <a:cs typeface="Calibri" panose="020F0502020204030204" pitchFamily="34" charset="0"/>
          </a:endParaRPr>
        </a:p>
      </dgm:t>
    </dgm:pt>
    <dgm:pt modelId="{4F15EA23-398A-C94C-8B4A-563FDD603E89}" type="sibTrans" cxnId="{29FC6631-8588-CF41-8353-19804D5717A9}">
      <dgm:prSet/>
      <dgm:spPr/>
      <dgm:t>
        <a:bodyPr/>
        <a:lstStyle/>
        <a:p>
          <a:endParaRPr lang="el-GR" sz="1800">
            <a:latin typeface="Calibri" panose="020F0502020204030204" pitchFamily="34" charset="0"/>
            <a:cs typeface="Calibri" panose="020F0502020204030204" pitchFamily="34" charset="0"/>
          </a:endParaRPr>
        </a:p>
      </dgm:t>
    </dgm:pt>
    <dgm:pt modelId="{129FBA18-BF97-3647-B0AA-51DDC66845D2}">
      <dgm:prSet phldrT="[Κείμενο]" custT="1"/>
      <dgm:spPr/>
      <dgm:t>
        <a:bodyPr tIns="0" bIns="0" anchor="t" anchorCtr="1"/>
        <a:lstStyle/>
        <a:p>
          <a:pPr algn="ctr">
            <a:lnSpc>
              <a:spcPct val="100000"/>
            </a:lnSpc>
            <a:buNone/>
          </a:pPr>
          <a:r>
            <a:rPr lang="ro" sz="1800" b="0" i="0" u="none" dirty="0">
              <a:latin typeface="Calibri" panose="020F0502020204030204" pitchFamily="34" charset="0"/>
              <a:cs typeface="Calibri" panose="020F0502020204030204" pitchFamily="34" charset="0"/>
            </a:rPr>
            <a:t>Această secțiune revizuiește procesul școlii pentru monitorizarea continuă, inclusiv ajustări ale planului de acțiune bazate pe concluzii și finalizarea activităților post-evaluare.</a:t>
          </a:r>
          <a:endParaRPr lang="el-GR" sz="1800" dirty="0">
            <a:latin typeface="Calibri" panose="020F0502020204030204" pitchFamily="34" charset="0"/>
            <a:cs typeface="Calibri" panose="020F0502020204030204" pitchFamily="34" charset="0"/>
          </a:endParaRPr>
        </a:p>
      </dgm:t>
    </dgm:pt>
    <dgm:pt modelId="{2F3B912B-936C-8247-A5EF-D58A5FC187E3}" type="parTrans" cxnId="{F016B808-4406-AA46-B7A1-130C1E04A6F5}">
      <dgm:prSet/>
      <dgm:spPr/>
      <dgm:t>
        <a:bodyPr/>
        <a:lstStyle/>
        <a:p>
          <a:endParaRPr lang="el-GR" sz="1800">
            <a:latin typeface="Calibri" panose="020F0502020204030204" pitchFamily="34" charset="0"/>
            <a:cs typeface="Calibri" panose="020F0502020204030204" pitchFamily="34" charset="0"/>
          </a:endParaRPr>
        </a:p>
      </dgm:t>
    </dgm:pt>
    <dgm:pt modelId="{5D4C01A7-EE81-694C-A6EF-0CA54989D26E}" type="sibTrans" cxnId="{F016B808-4406-AA46-B7A1-130C1E04A6F5}">
      <dgm:prSet/>
      <dgm:spPr/>
      <dgm:t>
        <a:bodyPr/>
        <a:lstStyle/>
        <a:p>
          <a:endParaRPr lang="el-GR" sz="1800">
            <a:latin typeface="Calibri" panose="020F0502020204030204" pitchFamily="34" charset="0"/>
            <a:cs typeface="Calibri" panose="020F0502020204030204" pitchFamily="34" charset="0"/>
          </a:endParaRPr>
        </a:p>
      </dgm:t>
    </dgm:pt>
    <dgm:pt modelId="{8AC53BC4-E8A7-354A-8F56-568C2E0EA63E}">
      <dgm:prSet phldrT="[Κείμενο]" custT="1"/>
      <dgm:spPr/>
      <dgm:t>
        <a:bodyPr/>
        <a:lstStyle/>
        <a:p>
          <a:pPr>
            <a:buNone/>
          </a:pPr>
          <a:r>
            <a:rPr lang="ro" sz="1800" b="0" i="0" u="none">
              <a:latin typeface="Calibri" panose="020F0502020204030204" pitchFamily="34" charset="0"/>
              <a:cs typeface="Calibri" panose="020F0502020204030204" pitchFamily="34" charset="0"/>
            </a:rPr>
            <a:t>Secțiunea 3: Activități pentru elevi și părinți</a:t>
          </a:r>
          <a:endParaRPr lang="el-GR" sz="1800">
            <a:latin typeface="Calibri" panose="020F0502020204030204" pitchFamily="34" charset="0"/>
            <a:cs typeface="Calibri" panose="020F0502020204030204" pitchFamily="34" charset="0"/>
          </a:endParaRPr>
        </a:p>
      </dgm:t>
    </dgm:pt>
    <dgm:pt modelId="{B47EF7D6-FEA6-BF40-B212-53F8A4475CC6}" type="parTrans" cxnId="{19F0C04A-7D50-0D4F-AC3B-A300D4903A61}">
      <dgm:prSet/>
      <dgm:spPr/>
      <dgm:t>
        <a:bodyPr/>
        <a:lstStyle/>
        <a:p>
          <a:endParaRPr lang="el-GR" sz="1800">
            <a:latin typeface="Calibri" panose="020F0502020204030204" pitchFamily="34" charset="0"/>
            <a:cs typeface="Calibri" panose="020F0502020204030204" pitchFamily="34" charset="0"/>
          </a:endParaRPr>
        </a:p>
      </dgm:t>
    </dgm:pt>
    <dgm:pt modelId="{D5A5597F-CD00-5B44-B5F4-DF93DA872FC5}" type="sibTrans" cxnId="{19F0C04A-7D50-0D4F-AC3B-A300D4903A61}">
      <dgm:prSet/>
      <dgm:spPr/>
      <dgm:t>
        <a:bodyPr/>
        <a:lstStyle/>
        <a:p>
          <a:endParaRPr lang="el-GR" sz="1800">
            <a:latin typeface="Calibri" panose="020F0502020204030204" pitchFamily="34" charset="0"/>
            <a:cs typeface="Calibri" panose="020F0502020204030204" pitchFamily="34" charset="0"/>
          </a:endParaRPr>
        </a:p>
      </dgm:t>
    </dgm:pt>
    <dgm:pt modelId="{731CED37-AC7A-D24E-9257-2F369C6624B9}">
      <dgm:prSet phldrT="[Κείμενο]" custT="1"/>
      <dgm:spPr/>
      <dgm:t>
        <a:bodyPr tIns="0" rIns="0" anchor="t" anchorCtr="1"/>
        <a:lstStyle/>
        <a:p>
          <a:pPr algn="ctr">
            <a:lnSpc>
              <a:spcPct val="100000"/>
            </a:lnSpc>
            <a:buNone/>
          </a:pPr>
          <a:r>
            <a:rPr lang="ro" sz="1800" b="0" i="0" u="none" dirty="0">
              <a:latin typeface="Calibri" panose="020F0502020204030204" pitchFamily="34" charset="0"/>
              <a:cs typeface="Calibri" panose="020F0502020204030204" pitchFamily="34" charset="0"/>
            </a:rPr>
            <a:t>Această secțiune evaluează modul în care activitățile de </a:t>
          </a:r>
          <a:r>
            <a:rPr lang="ro-RO" sz="1800" b="0" i="0" u="none" dirty="0">
              <a:latin typeface="Calibri" panose="020F0502020204030204" pitchFamily="34" charset="0"/>
              <a:cs typeface="Calibri" panose="020F0502020204030204" pitchFamily="34" charset="0"/>
            </a:rPr>
            <a:t>stare de bine</a:t>
          </a:r>
          <a:r>
            <a:rPr lang="ro" sz="1800" b="0" i="0" u="none" dirty="0">
              <a:latin typeface="Calibri" panose="020F0502020204030204" pitchFamily="34" charset="0"/>
              <a:cs typeface="Calibri" panose="020F0502020204030204" pitchFamily="34" charset="0"/>
            </a:rPr>
            <a:t> sunt livrate elevilor și părinților, inclusiv frecvența și acoperirea activităților </a:t>
          </a:r>
          <a:r>
            <a:rPr lang="en-US" sz="1800" b="0" i="0" u="none" dirty="0" err="1">
              <a:latin typeface="Calibri" panose="020F0502020204030204" pitchFamily="34" charset="0"/>
              <a:cs typeface="Calibri" panose="020F0502020204030204" pitchFamily="34" charset="0"/>
            </a:rPr>
            <a:t>elevilor</a:t>
          </a:r>
          <a:r>
            <a:rPr lang="ro" sz="1800" b="0" i="0" u="none" dirty="0">
              <a:latin typeface="Calibri" panose="020F0502020204030204" pitchFamily="34" charset="0"/>
              <a:cs typeface="Calibri" panose="020F0502020204030204" pitchFamily="34" charset="0"/>
            </a:rPr>
            <a:t> și a atelierelor pentru părinți</a:t>
          </a:r>
          <a:endParaRPr lang="el-GR" sz="1800" dirty="0">
            <a:latin typeface="Calibri" panose="020F0502020204030204" pitchFamily="34" charset="0"/>
            <a:cs typeface="Calibri" panose="020F0502020204030204" pitchFamily="34" charset="0"/>
          </a:endParaRPr>
        </a:p>
      </dgm:t>
    </dgm:pt>
    <dgm:pt modelId="{245AD84C-C874-D445-AE71-7F8FA69EB6B7}" type="parTrans" cxnId="{1B1E91D3-A0FA-1F4F-A24E-DB75D5DFD41A}">
      <dgm:prSet/>
      <dgm:spPr/>
      <dgm:t>
        <a:bodyPr/>
        <a:lstStyle/>
        <a:p>
          <a:endParaRPr lang="el-GR" sz="1800">
            <a:latin typeface="Calibri" panose="020F0502020204030204" pitchFamily="34" charset="0"/>
            <a:cs typeface="Calibri" panose="020F0502020204030204" pitchFamily="34" charset="0"/>
          </a:endParaRPr>
        </a:p>
      </dgm:t>
    </dgm:pt>
    <dgm:pt modelId="{DE3F1491-F1B9-0D40-B909-9F46D0122932}" type="sibTrans" cxnId="{1B1E91D3-A0FA-1F4F-A24E-DB75D5DFD41A}">
      <dgm:prSet/>
      <dgm:spPr/>
      <dgm:t>
        <a:bodyPr/>
        <a:lstStyle/>
        <a:p>
          <a:endParaRPr lang="el-GR" sz="1800">
            <a:latin typeface="Calibri" panose="020F0502020204030204" pitchFamily="34" charset="0"/>
            <a:cs typeface="Calibri" panose="020F0502020204030204" pitchFamily="34" charset="0"/>
          </a:endParaRPr>
        </a:p>
      </dgm:t>
    </dgm:pt>
    <dgm:pt modelId="{A0C363D5-7C35-804B-8513-C745F8D0B4DA}" type="pres">
      <dgm:prSet presAssocID="{11691612-C11D-244F-A30B-21C8F8A26FDC}" presName="cycleMatrixDiagram" presStyleCnt="0">
        <dgm:presLayoutVars>
          <dgm:chMax val="1"/>
          <dgm:dir/>
          <dgm:animLvl val="lvl"/>
          <dgm:resizeHandles val="exact"/>
        </dgm:presLayoutVars>
      </dgm:prSet>
      <dgm:spPr/>
    </dgm:pt>
    <dgm:pt modelId="{63942125-B204-B942-B993-61849A786E22}" type="pres">
      <dgm:prSet presAssocID="{11691612-C11D-244F-A30B-21C8F8A26FDC}" presName="children" presStyleCnt="0"/>
      <dgm:spPr/>
    </dgm:pt>
    <dgm:pt modelId="{BAA482D2-3BF9-1C49-91B9-D858D3B74132}" type="pres">
      <dgm:prSet presAssocID="{11691612-C11D-244F-A30B-21C8F8A26FDC}" presName="child1group" presStyleCnt="0"/>
      <dgm:spPr/>
    </dgm:pt>
    <dgm:pt modelId="{9F532B31-39C3-9341-A0E8-BF947586BBF2}" type="pres">
      <dgm:prSet presAssocID="{11691612-C11D-244F-A30B-21C8F8A26FDC}" presName="child1" presStyleLbl="bgAcc1" presStyleIdx="0" presStyleCnt="4" custScaleX="175721" custLinFactNeighborX="-17500" custLinFactNeighborY="54341"/>
      <dgm:spPr/>
    </dgm:pt>
    <dgm:pt modelId="{C28047A3-F1A1-334E-971A-5A23F88493E0}" type="pres">
      <dgm:prSet presAssocID="{11691612-C11D-244F-A30B-21C8F8A26FDC}" presName="child1Text" presStyleLbl="bgAcc1" presStyleIdx="0" presStyleCnt="4">
        <dgm:presLayoutVars>
          <dgm:bulletEnabled val="1"/>
        </dgm:presLayoutVars>
      </dgm:prSet>
      <dgm:spPr/>
    </dgm:pt>
    <dgm:pt modelId="{79709D5A-A139-814E-961E-B5FA61570C69}" type="pres">
      <dgm:prSet presAssocID="{11691612-C11D-244F-A30B-21C8F8A26FDC}" presName="child2group" presStyleCnt="0"/>
      <dgm:spPr/>
    </dgm:pt>
    <dgm:pt modelId="{E4A076E0-8281-EB44-9E65-BB345B7D5CCF}" type="pres">
      <dgm:prSet presAssocID="{11691612-C11D-244F-A30B-21C8F8A26FDC}" presName="child2" presStyleLbl="bgAcc1" presStyleIdx="1" presStyleCnt="4" custScaleX="185667" custScaleY="107590" custLinFactNeighborX="18766" custLinFactNeighborY="53829"/>
      <dgm:spPr/>
    </dgm:pt>
    <dgm:pt modelId="{C115E685-EAC6-9C48-BE5F-EA777C14347D}" type="pres">
      <dgm:prSet presAssocID="{11691612-C11D-244F-A30B-21C8F8A26FDC}" presName="child2Text" presStyleLbl="bgAcc1" presStyleIdx="1" presStyleCnt="4">
        <dgm:presLayoutVars>
          <dgm:bulletEnabled val="1"/>
        </dgm:presLayoutVars>
      </dgm:prSet>
      <dgm:spPr/>
    </dgm:pt>
    <dgm:pt modelId="{3AD5AF41-FA93-874A-AF67-FCA18D60342D}" type="pres">
      <dgm:prSet presAssocID="{11691612-C11D-244F-A30B-21C8F8A26FDC}" presName="child3group" presStyleCnt="0"/>
      <dgm:spPr/>
    </dgm:pt>
    <dgm:pt modelId="{81987B1B-EEFF-E84D-89BE-CECAB55F303E}" type="pres">
      <dgm:prSet presAssocID="{11691612-C11D-244F-A30B-21C8F8A26FDC}" presName="child3" presStyleLbl="bgAcc1" presStyleIdx="2" presStyleCnt="4" custScaleX="183991" custScaleY="107045" custLinFactNeighborX="23448" custLinFactNeighborY="-51217"/>
      <dgm:spPr/>
    </dgm:pt>
    <dgm:pt modelId="{1F05D636-747B-BF4A-AC39-BD52E2D44533}" type="pres">
      <dgm:prSet presAssocID="{11691612-C11D-244F-A30B-21C8F8A26FDC}" presName="child3Text" presStyleLbl="bgAcc1" presStyleIdx="2" presStyleCnt="4">
        <dgm:presLayoutVars>
          <dgm:bulletEnabled val="1"/>
        </dgm:presLayoutVars>
      </dgm:prSet>
      <dgm:spPr/>
    </dgm:pt>
    <dgm:pt modelId="{76ED5EA4-CB41-864B-AA9F-F2EE37FF400A}" type="pres">
      <dgm:prSet presAssocID="{11691612-C11D-244F-A30B-21C8F8A26FDC}" presName="child4group" presStyleCnt="0"/>
      <dgm:spPr/>
    </dgm:pt>
    <dgm:pt modelId="{972EB53C-D70B-F74B-8B13-4F904411E1CE}" type="pres">
      <dgm:prSet presAssocID="{11691612-C11D-244F-A30B-21C8F8A26FDC}" presName="child4" presStyleLbl="bgAcc1" presStyleIdx="3" presStyleCnt="4" custScaleX="179243" custLinFactNeighborX="-16238" custLinFactNeighborY="-58693"/>
      <dgm:spPr/>
    </dgm:pt>
    <dgm:pt modelId="{F3142EBB-DE58-1543-BA09-3B8DE8DB9FE8}" type="pres">
      <dgm:prSet presAssocID="{11691612-C11D-244F-A30B-21C8F8A26FDC}" presName="child4Text" presStyleLbl="bgAcc1" presStyleIdx="3" presStyleCnt="4">
        <dgm:presLayoutVars>
          <dgm:bulletEnabled val="1"/>
        </dgm:presLayoutVars>
      </dgm:prSet>
      <dgm:spPr/>
    </dgm:pt>
    <dgm:pt modelId="{FAF0C096-1163-9B44-973C-17DF44751594}" type="pres">
      <dgm:prSet presAssocID="{11691612-C11D-244F-A30B-21C8F8A26FDC}" presName="childPlaceholder" presStyleCnt="0"/>
      <dgm:spPr/>
    </dgm:pt>
    <dgm:pt modelId="{5D697EA0-DFEA-0F4B-ACD5-BEC43D22DCBD}" type="pres">
      <dgm:prSet presAssocID="{11691612-C11D-244F-A30B-21C8F8A26FDC}" presName="circle" presStyleCnt="0"/>
      <dgm:spPr/>
    </dgm:pt>
    <dgm:pt modelId="{964C90E3-7629-3641-B327-8F2CDFF959F7}" type="pres">
      <dgm:prSet presAssocID="{11691612-C11D-244F-A30B-21C8F8A26FDC}" presName="quadrant1" presStyleLbl="node1" presStyleIdx="0" presStyleCnt="4" custScaleX="79360" custScaleY="82127" custLinFactNeighborX="15839" custLinFactNeighborY="11428">
        <dgm:presLayoutVars>
          <dgm:chMax val="1"/>
          <dgm:bulletEnabled val="1"/>
        </dgm:presLayoutVars>
      </dgm:prSet>
      <dgm:spPr/>
    </dgm:pt>
    <dgm:pt modelId="{8D5B347E-A751-B240-9BAA-14C9D018AFCA}" type="pres">
      <dgm:prSet presAssocID="{11691612-C11D-244F-A30B-21C8F8A26FDC}" presName="quadrant2" presStyleLbl="node1" presStyleIdx="1" presStyleCnt="4" custScaleX="79360" custScaleY="82127" custLinFactNeighborX="-5157" custLinFactNeighborY="11428">
        <dgm:presLayoutVars>
          <dgm:chMax val="1"/>
          <dgm:bulletEnabled val="1"/>
        </dgm:presLayoutVars>
      </dgm:prSet>
      <dgm:spPr/>
    </dgm:pt>
    <dgm:pt modelId="{991D67FA-2A00-3A45-B555-612C50170EEC}" type="pres">
      <dgm:prSet presAssocID="{11691612-C11D-244F-A30B-21C8F8A26FDC}" presName="quadrant3" presStyleLbl="node1" presStyleIdx="2" presStyleCnt="4" custScaleX="79360" custScaleY="82127" custLinFactNeighborX="-5157" custLinFactNeighborY="-8463">
        <dgm:presLayoutVars>
          <dgm:chMax val="1"/>
          <dgm:bulletEnabled val="1"/>
        </dgm:presLayoutVars>
      </dgm:prSet>
      <dgm:spPr/>
    </dgm:pt>
    <dgm:pt modelId="{17608E88-2065-AD41-8CDD-BDCB73706128}" type="pres">
      <dgm:prSet presAssocID="{11691612-C11D-244F-A30B-21C8F8A26FDC}" presName="quadrant4" presStyleLbl="node1" presStyleIdx="3" presStyleCnt="4" custScaleX="79360" custScaleY="82127" custLinFactNeighborX="16433" custLinFactNeighborY="-9633">
        <dgm:presLayoutVars>
          <dgm:chMax val="1"/>
          <dgm:bulletEnabled val="1"/>
        </dgm:presLayoutVars>
      </dgm:prSet>
      <dgm:spPr/>
    </dgm:pt>
    <dgm:pt modelId="{BD53E69C-7204-C347-8265-715EF3B4E2D2}" type="pres">
      <dgm:prSet presAssocID="{11691612-C11D-244F-A30B-21C8F8A26FDC}" presName="quadrantPlaceholder" presStyleCnt="0"/>
      <dgm:spPr/>
    </dgm:pt>
    <dgm:pt modelId="{686D89A9-FE03-B540-B0E2-447216DC1138}" type="pres">
      <dgm:prSet presAssocID="{11691612-C11D-244F-A30B-21C8F8A26FDC}" presName="center1" presStyleLbl="fgShp" presStyleIdx="0" presStyleCnt="2" custScaleX="79360" custScaleY="82127" custLinFactNeighborX="11735" custLinFactNeighborY="21640"/>
      <dgm:spPr/>
    </dgm:pt>
    <dgm:pt modelId="{FC5BB414-7BA7-A84C-9B97-2A82D6A6DA87}" type="pres">
      <dgm:prSet presAssocID="{11691612-C11D-244F-A30B-21C8F8A26FDC}" presName="center2" presStyleLbl="fgShp" presStyleIdx="1" presStyleCnt="2" custScaleX="79360" custScaleY="82127" custLinFactNeighborX="13869" custLinFactNeighborY="-16822"/>
      <dgm:spPr/>
    </dgm:pt>
  </dgm:ptLst>
  <dgm:cxnLst>
    <dgm:cxn modelId="{F016B808-4406-AA46-B7A1-130C1E04A6F5}" srcId="{DB1AC8D6-9A4C-E44C-B3CE-58AED75D3BD3}" destId="{129FBA18-BF97-3647-B0AA-51DDC66845D2}" srcOrd="0" destOrd="0" parTransId="{2F3B912B-936C-8247-A5EF-D58A5FC187E3}" sibTransId="{5D4C01A7-EE81-694C-A6EF-0CA54989D26E}"/>
    <dgm:cxn modelId="{A9074514-0B85-4940-A15A-35BD29B61EA7}" type="presOf" srcId="{F5A50797-4DBE-9B4D-B881-56F5E8FB7643}" destId="{C28047A3-F1A1-334E-971A-5A23F88493E0}" srcOrd="1" destOrd="0" presId="urn:microsoft.com/office/officeart/2005/8/layout/cycle4"/>
    <dgm:cxn modelId="{AC984B1A-6FFD-494A-9D0A-D7262225E2D9}" type="presOf" srcId="{731CED37-AC7A-D24E-9257-2F369C6624B9}" destId="{F3142EBB-DE58-1543-BA09-3B8DE8DB9FE8}" srcOrd="1" destOrd="0" presId="urn:microsoft.com/office/officeart/2005/8/layout/cycle4"/>
    <dgm:cxn modelId="{22834B1C-007E-314B-8545-4C25D3193DDF}" type="presOf" srcId="{0FE42468-4B52-574E-A249-4654A86D93A8}" destId="{E4A076E0-8281-EB44-9E65-BB345B7D5CCF}" srcOrd="0" destOrd="0" presId="urn:microsoft.com/office/officeart/2005/8/layout/cycle4"/>
    <dgm:cxn modelId="{87D0FB21-48EE-1945-B310-BD75792D682C}" type="presOf" srcId="{129FBA18-BF97-3647-B0AA-51DDC66845D2}" destId="{81987B1B-EEFF-E84D-89BE-CECAB55F303E}" srcOrd="0" destOrd="0" presId="urn:microsoft.com/office/officeart/2005/8/layout/cycle4"/>
    <dgm:cxn modelId="{E6036830-CE8B-D249-A22C-ECE7B0F505B9}" srcId="{11691612-C11D-244F-A30B-21C8F8A26FDC}" destId="{73944371-80DA-6F4B-84D8-F2FF2935D628}" srcOrd="1" destOrd="0" parTransId="{88ECC74A-76FC-8949-A0A0-A1F682F9AC38}" sibTransId="{EE83E3CC-4257-2246-8999-146A0DC49380}"/>
    <dgm:cxn modelId="{29FC6631-8588-CF41-8353-19804D5717A9}" srcId="{11691612-C11D-244F-A30B-21C8F8A26FDC}" destId="{DB1AC8D6-9A4C-E44C-B3CE-58AED75D3BD3}" srcOrd="2" destOrd="0" parTransId="{45BB875D-2912-AC4B-92DC-FC8EC1394AA6}" sibTransId="{4F15EA23-398A-C94C-8B4A-563FDD603E89}"/>
    <dgm:cxn modelId="{E956C140-7B0A-E848-AA7F-D50ABDB2ED4B}" srcId="{73944371-80DA-6F4B-84D8-F2FF2935D628}" destId="{0FE42468-4B52-574E-A249-4654A86D93A8}" srcOrd="0" destOrd="0" parTransId="{7AA8678C-8483-F644-8A19-617AB87FEF0B}" sibTransId="{28E96FCC-AE87-5848-97F6-E2E77A1741B1}"/>
    <dgm:cxn modelId="{EEAE8241-86EB-E64D-9728-FBE21B834DD2}" type="presOf" srcId="{4B615ACB-C59C-794F-A132-B61FF2DF74D7}" destId="{964C90E3-7629-3641-B327-8F2CDFF959F7}" srcOrd="0" destOrd="0" presId="urn:microsoft.com/office/officeart/2005/8/layout/cycle4"/>
    <dgm:cxn modelId="{19F0C04A-7D50-0D4F-AC3B-A300D4903A61}" srcId="{11691612-C11D-244F-A30B-21C8F8A26FDC}" destId="{8AC53BC4-E8A7-354A-8F56-568C2E0EA63E}" srcOrd="3" destOrd="0" parTransId="{B47EF7D6-FEA6-BF40-B212-53F8A4475CC6}" sibTransId="{D5A5597F-CD00-5B44-B5F4-DF93DA872FC5}"/>
    <dgm:cxn modelId="{16F8F86B-DA3E-D242-845C-2893C3E02736}" type="presOf" srcId="{129FBA18-BF97-3647-B0AA-51DDC66845D2}" destId="{1F05D636-747B-BF4A-AC39-BD52E2D44533}" srcOrd="1" destOrd="0" presId="urn:microsoft.com/office/officeart/2005/8/layout/cycle4"/>
    <dgm:cxn modelId="{0648276E-DB9F-244C-95C8-54AF07CB8383}" type="presOf" srcId="{731CED37-AC7A-D24E-9257-2F369C6624B9}" destId="{972EB53C-D70B-F74B-8B13-4F904411E1CE}" srcOrd="0" destOrd="0" presId="urn:microsoft.com/office/officeart/2005/8/layout/cycle4"/>
    <dgm:cxn modelId="{807FA750-C0E8-3242-9ADE-A2410D9123AB}" type="presOf" srcId="{DB1AC8D6-9A4C-E44C-B3CE-58AED75D3BD3}" destId="{991D67FA-2A00-3A45-B555-612C50170EEC}" srcOrd="0" destOrd="0" presId="urn:microsoft.com/office/officeart/2005/8/layout/cycle4"/>
    <dgm:cxn modelId="{D6660873-BE58-1447-90C3-33E6A984BB72}" type="presOf" srcId="{11691612-C11D-244F-A30B-21C8F8A26FDC}" destId="{A0C363D5-7C35-804B-8513-C745F8D0B4DA}" srcOrd="0" destOrd="0" presId="urn:microsoft.com/office/officeart/2005/8/layout/cycle4"/>
    <dgm:cxn modelId="{E255A285-014C-344F-B58E-3FB704F1B5C3}" type="presOf" srcId="{F5A50797-4DBE-9B4D-B881-56F5E8FB7643}" destId="{9F532B31-39C3-9341-A0E8-BF947586BBF2}" srcOrd="0" destOrd="0" presId="urn:microsoft.com/office/officeart/2005/8/layout/cycle4"/>
    <dgm:cxn modelId="{FF8BBC88-8ED1-9D43-8985-AEC6431C4DBD}" srcId="{4B615ACB-C59C-794F-A132-B61FF2DF74D7}" destId="{F5A50797-4DBE-9B4D-B881-56F5E8FB7643}" srcOrd="0" destOrd="0" parTransId="{0A6AEB46-AE1B-AE44-9454-F5243193C5EE}" sibTransId="{02DF1330-4DAC-9143-8347-7FF6D2EE1887}"/>
    <dgm:cxn modelId="{9C504C89-5466-924E-B8B4-EE151725180E}" type="presOf" srcId="{73944371-80DA-6F4B-84D8-F2FF2935D628}" destId="{8D5B347E-A751-B240-9BAA-14C9D018AFCA}" srcOrd="0" destOrd="0" presId="urn:microsoft.com/office/officeart/2005/8/layout/cycle4"/>
    <dgm:cxn modelId="{1B1E91D3-A0FA-1F4F-A24E-DB75D5DFD41A}" srcId="{8AC53BC4-E8A7-354A-8F56-568C2E0EA63E}" destId="{731CED37-AC7A-D24E-9257-2F369C6624B9}" srcOrd="0" destOrd="0" parTransId="{245AD84C-C874-D445-AE71-7F8FA69EB6B7}" sibTransId="{DE3F1491-F1B9-0D40-B909-9F46D0122932}"/>
    <dgm:cxn modelId="{9C0C18DD-ED54-3443-A901-219C8279E184}" srcId="{11691612-C11D-244F-A30B-21C8F8A26FDC}" destId="{4B615ACB-C59C-794F-A132-B61FF2DF74D7}" srcOrd="0" destOrd="0" parTransId="{2469C7E0-5A58-0841-8A5C-0176B894F546}" sibTransId="{FBF4329F-B427-2244-B87C-B214E3491F09}"/>
    <dgm:cxn modelId="{D52C1AFA-3D66-A24A-AA83-EBC218A5F7AE}" type="presOf" srcId="{0FE42468-4B52-574E-A249-4654A86D93A8}" destId="{C115E685-EAC6-9C48-BE5F-EA777C14347D}" srcOrd="1" destOrd="0" presId="urn:microsoft.com/office/officeart/2005/8/layout/cycle4"/>
    <dgm:cxn modelId="{7A67C9FA-8116-0542-BCDA-10730014B76F}" type="presOf" srcId="{8AC53BC4-E8A7-354A-8F56-568C2E0EA63E}" destId="{17608E88-2065-AD41-8CDD-BDCB73706128}" srcOrd="0" destOrd="0" presId="urn:microsoft.com/office/officeart/2005/8/layout/cycle4"/>
    <dgm:cxn modelId="{D336E6B2-6245-104B-BC7E-DAD22568CBA3}" type="presParOf" srcId="{A0C363D5-7C35-804B-8513-C745F8D0B4DA}" destId="{63942125-B204-B942-B993-61849A786E22}" srcOrd="0" destOrd="0" presId="urn:microsoft.com/office/officeart/2005/8/layout/cycle4"/>
    <dgm:cxn modelId="{5ED4CFDF-4D7B-B942-AAA9-1B9842A0C7E5}" type="presParOf" srcId="{63942125-B204-B942-B993-61849A786E22}" destId="{BAA482D2-3BF9-1C49-91B9-D858D3B74132}" srcOrd="0" destOrd="0" presId="urn:microsoft.com/office/officeart/2005/8/layout/cycle4"/>
    <dgm:cxn modelId="{00F8BEBC-9299-E94C-86B9-C78286F86143}" type="presParOf" srcId="{BAA482D2-3BF9-1C49-91B9-D858D3B74132}" destId="{9F532B31-39C3-9341-A0E8-BF947586BBF2}" srcOrd="0" destOrd="0" presId="urn:microsoft.com/office/officeart/2005/8/layout/cycle4"/>
    <dgm:cxn modelId="{006802D4-1D01-B54C-9974-15BCF0CA0EDB}" type="presParOf" srcId="{BAA482D2-3BF9-1C49-91B9-D858D3B74132}" destId="{C28047A3-F1A1-334E-971A-5A23F88493E0}" srcOrd="1" destOrd="0" presId="urn:microsoft.com/office/officeart/2005/8/layout/cycle4"/>
    <dgm:cxn modelId="{0E4467CB-54EA-3247-ABB2-14B6879DCBED}" type="presParOf" srcId="{63942125-B204-B942-B993-61849A786E22}" destId="{79709D5A-A139-814E-961E-B5FA61570C69}" srcOrd="1" destOrd="0" presId="urn:microsoft.com/office/officeart/2005/8/layout/cycle4"/>
    <dgm:cxn modelId="{AB036CB1-2C76-6C43-AAC4-9F9A21198F68}" type="presParOf" srcId="{79709D5A-A139-814E-961E-B5FA61570C69}" destId="{E4A076E0-8281-EB44-9E65-BB345B7D5CCF}" srcOrd="0" destOrd="0" presId="urn:microsoft.com/office/officeart/2005/8/layout/cycle4"/>
    <dgm:cxn modelId="{0F04A912-7262-364D-B398-2136652700B9}" type="presParOf" srcId="{79709D5A-A139-814E-961E-B5FA61570C69}" destId="{C115E685-EAC6-9C48-BE5F-EA777C14347D}" srcOrd="1" destOrd="0" presId="urn:microsoft.com/office/officeart/2005/8/layout/cycle4"/>
    <dgm:cxn modelId="{C779AE50-8C39-DD43-9CA5-DCF5C79D3EEC}" type="presParOf" srcId="{63942125-B204-B942-B993-61849A786E22}" destId="{3AD5AF41-FA93-874A-AF67-FCA18D60342D}" srcOrd="2" destOrd="0" presId="urn:microsoft.com/office/officeart/2005/8/layout/cycle4"/>
    <dgm:cxn modelId="{899A09A6-DEAB-7140-89B7-4B2B89D724D6}" type="presParOf" srcId="{3AD5AF41-FA93-874A-AF67-FCA18D60342D}" destId="{81987B1B-EEFF-E84D-89BE-CECAB55F303E}" srcOrd="0" destOrd="0" presId="urn:microsoft.com/office/officeart/2005/8/layout/cycle4"/>
    <dgm:cxn modelId="{857DF683-7A52-D444-8093-1537303A59CF}" type="presParOf" srcId="{3AD5AF41-FA93-874A-AF67-FCA18D60342D}" destId="{1F05D636-747B-BF4A-AC39-BD52E2D44533}" srcOrd="1" destOrd="0" presId="urn:microsoft.com/office/officeart/2005/8/layout/cycle4"/>
    <dgm:cxn modelId="{65E0A3BB-7D0B-5F4F-B235-DACAE5244AE2}" type="presParOf" srcId="{63942125-B204-B942-B993-61849A786E22}" destId="{76ED5EA4-CB41-864B-AA9F-F2EE37FF400A}" srcOrd="3" destOrd="0" presId="urn:microsoft.com/office/officeart/2005/8/layout/cycle4"/>
    <dgm:cxn modelId="{D95B24FC-3B0D-CC45-BD72-E2C76F28024D}" type="presParOf" srcId="{76ED5EA4-CB41-864B-AA9F-F2EE37FF400A}" destId="{972EB53C-D70B-F74B-8B13-4F904411E1CE}" srcOrd="0" destOrd="0" presId="urn:microsoft.com/office/officeart/2005/8/layout/cycle4"/>
    <dgm:cxn modelId="{C36C60A7-F236-EA4F-A05E-E8E9D8707798}" type="presParOf" srcId="{76ED5EA4-CB41-864B-AA9F-F2EE37FF400A}" destId="{F3142EBB-DE58-1543-BA09-3B8DE8DB9FE8}" srcOrd="1" destOrd="0" presId="urn:microsoft.com/office/officeart/2005/8/layout/cycle4"/>
    <dgm:cxn modelId="{2B21572A-B207-154D-802A-DBAA13B413B2}" type="presParOf" srcId="{63942125-B204-B942-B993-61849A786E22}" destId="{FAF0C096-1163-9B44-973C-17DF44751594}" srcOrd="4" destOrd="0" presId="urn:microsoft.com/office/officeart/2005/8/layout/cycle4"/>
    <dgm:cxn modelId="{6E90ED89-2D1C-EF4A-8946-0BAC1123B494}" type="presParOf" srcId="{A0C363D5-7C35-804B-8513-C745F8D0B4DA}" destId="{5D697EA0-DFEA-0F4B-ACD5-BEC43D22DCBD}" srcOrd="1" destOrd="0" presId="urn:microsoft.com/office/officeart/2005/8/layout/cycle4"/>
    <dgm:cxn modelId="{82C5F0AD-CDA7-854A-8090-53830773EA0F}" type="presParOf" srcId="{5D697EA0-DFEA-0F4B-ACD5-BEC43D22DCBD}" destId="{964C90E3-7629-3641-B327-8F2CDFF959F7}" srcOrd="0" destOrd="0" presId="urn:microsoft.com/office/officeart/2005/8/layout/cycle4"/>
    <dgm:cxn modelId="{1232807D-EB9D-E947-BB03-1659B65802D1}" type="presParOf" srcId="{5D697EA0-DFEA-0F4B-ACD5-BEC43D22DCBD}" destId="{8D5B347E-A751-B240-9BAA-14C9D018AFCA}" srcOrd="1" destOrd="0" presId="urn:microsoft.com/office/officeart/2005/8/layout/cycle4"/>
    <dgm:cxn modelId="{5E8FD4A5-3C2B-E246-89A1-80B2C6DFB61A}" type="presParOf" srcId="{5D697EA0-DFEA-0F4B-ACD5-BEC43D22DCBD}" destId="{991D67FA-2A00-3A45-B555-612C50170EEC}" srcOrd="2" destOrd="0" presId="urn:microsoft.com/office/officeart/2005/8/layout/cycle4"/>
    <dgm:cxn modelId="{64DD7201-26E6-3043-BDA5-522E9D0EF684}" type="presParOf" srcId="{5D697EA0-DFEA-0F4B-ACD5-BEC43D22DCBD}" destId="{17608E88-2065-AD41-8CDD-BDCB73706128}" srcOrd="3" destOrd="0" presId="urn:microsoft.com/office/officeart/2005/8/layout/cycle4"/>
    <dgm:cxn modelId="{6846624D-4849-CD4E-B5CE-E244C3A7EFF9}" type="presParOf" srcId="{5D697EA0-DFEA-0F4B-ACD5-BEC43D22DCBD}" destId="{BD53E69C-7204-C347-8265-715EF3B4E2D2}" srcOrd="4" destOrd="0" presId="urn:microsoft.com/office/officeart/2005/8/layout/cycle4"/>
    <dgm:cxn modelId="{84A3CCFB-F848-0243-A82B-630F168015D0}" type="presParOf" srcId="{A0C363D5-7C35-804B-8513-C745F8D0B4DA}" destId="{686D89A9-FE03-B540-B0E2-447216DC1138}" srcOrd="2" destOrd="0" presId="urn:microsoft.com/office/officeart/2005/8/layout/cycle4"/>
    <dgm:cxn modelId="{78EBC762-7690-A041-AC98-E1D547186BB5}" type="presParOf" srcId="{A0C363D5-7C35-804B-8513-C745F8D0B4DA}" destId="{FC5BB414-7BA7-A84C-9B97-2A82D6A6DA8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F79CC-DE33-3B44-B6D1-EA896D726EF1}">
      <dsp:nvSpPr>
        <dsp:cNvPr id="0" name=""/>
        <dsp:cNvSpPr/>
      </dsp:nvSpPr>
      <dsp:spPr>
        <a:xfrm>
          <a:off x="2568640" y="665704"/>
          <a:ext cx="4445128" cy="4445128"/>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B76284-5557-504F-8162-3EF65ABA3444}">
      <dsp:nvSpPr>
        <dsp:cNvPr id="0" name=""/>
        <dsp:cNvSpPr/>
      </dsp:nvSpPr>
      <dsp:spPr>
        <a:xfrm>
          <a:off x="2568640" y="665704"/>
          <a:ext cx="4445128" cy="4445128"/>
        </a:xfrm>
        <a:prstGeom prst="blockArc">
          <a:avLst>
            <a:gd name="adj1" fmla="val 5400000"/>
            <a:gd name="adj2" fmla="val 10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C1DB9A-3D0A-E347-B09B-EA2684A6E00F}">
      <dsp:nvSpPr>
        <dsp:cNvPr id="0" name=""/>
        <dsp:cNvSpPr/>
      </dsp:nvSpPr>
      <dsp:spPr>
        <a:xfrm>
          <a:off x="2568640" y="665704"/>
          <a:ext cx="4445128" cy="4445128"/>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8C2F0F-C6B3-1C44-A949-A4FDBDE2D20A}">
      <dsp:nvSpPr>
        <dsp:cNvPr id="0" name=""/>
        <dsp:cNvSpPr/>
      </dsp:nvSpPr>
      <dsp:spPr>
        <a:xfrm>
          <a:off x="2568640" y="665704"/>
          <a:ext cx="4445128" cy="4445128"/>
        </a:xfrm>
        <a:prstGeom prst="blockArc">
          <a:avLst>
            <a:gd name="adj1" fmla="val 16200000"/>
            <a:gd name="adj2" fmla="val 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F8AF8-C6DF-9E49-8B49-F3448E482567}">
      <dsp:nvSpPr>
        <dsp:cNvPr id="0" name=""/>
        <dsp:cNvSpPr/>
      </dsp:nvSpPr>
      <dsp:spPr>
        <a:xfrm>
          <a:off x="3768862" y="1865927"/>
          <a:ext cx="2044683" cy="204468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o" sz="2000" b="1" i="0" u="none" strike="noStrike" kern="1200" cap="none">
              <a:solidFill>
                <a:schemeClr val="accent2"/>
              </a:solidFill>
              <a:latin typeface="Calibri"/>
              <a:ea typeface="Calibri"/>
              <a:cs typeface="Calibri"/>
              <a:sym typeface="Calibri"/>
            </a:rPr>
            <a:t>Abordări pentru evaluarea stării de bine (1)</a:t>
          </a:r>
          <a:endParaRPr lang="el-GR" sz="2000" b="1" i="0" u="none" strike="noStrike" kern="1200" cap="none">
            <a:solidFill>
              <a:schemeClr val="accent2"/>
            </a:solidFill>
            <a:latin typeface="Calibri"/>
            <a:ea typeface="Calibri"/>
            <a:cs typeface="Calibri"/>
            <a:sym typeface="Calibri"/>
          </a:endParaRPr>
        </a:p>
      </dsp:txBody>
      <dsp:txXfrm>
        <a:off x="4068299" y="2165364"/>
        <a:ext cx="1445809" cy="1445809"/>
      </dsp:txXfrm>
    </dsp:sp>
    <dsp:sp modelId="{C9BCCC82-4DF9-564A-AB72-4C16C0E96DAA}">
      <dsp:nvSpPr>
        <dsp:cNvPr id="0" name=""/>
        <dsp:cNvSpPr/>
      </dsp:nvSpPr>
      <dsp:spPr>
        <a:xfrm>
          <a:off x="3849394" y="-190364"/>
          <a:ext cx="1883620" cy="18151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o" sz="1800" b="0" i="0" u="none" kern="1200">
              <a:latin typeface="Calibri" panose="020F0502020204030204" pitchFamily="34" charset="0"/>
              <a:cs typeface="Calibri" panose="020F0502020204030204" pitchFamily="34" charset="0"/>
            </a:rPr>
            <a:t>Evaluare formativă - feedback continuu pentru îmbunătățirea livrării</a:t>
          </a:r>
          <a:endParaRPr lang="el-GR" sz="1800" kern="1200">
            <a:latin typeface="Calibri" panose="020F0502020204030204" pitchFamily="34" charset="0"/>
            <a:cs typeface="Calibri" panose="020F0502020204030204" pitchFamily="34" charset="0"/>
          </a:endParaRPr>
        </a:p>
      </dsp:txBody>
      <dsp:txXfrm>
        <a:off x="4125244" y="75464"/>
        <a:ext cx="1331920" cy="1283534"/>
      </dsp:txXfrm>
    </dsp:sp>
    <dsp:sp modelId="{850B1A32-B4AF-324D-A71D-006C33306198}">
      <dsp:nvSpPr>
        <dsp:cNvPr id="0" name=""/>
        <dsp:cNvSpPr/>
      </dsp:nvSpPr>
      <dsp:spPr>
        <a:xfrm>
          <a:off x="6020432" y="1980673"/>
          <a:ext cx="1883620" cy="18151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o" sz="1800" b="0" i="0" u="none" kern="1200" dirty="0">
              <a:latin typeface="Calibri" panose="020F0502020204030204" pitchFamily="34" charset="0"/>
              <a:cs typeface="Calibri" panose="020F0502020204030204" pitchFamily="34" charset="0"/>
            </a:rPr>
            <a:t>Evaluare sumativă - </a:t>
          </a:r>
          <a:r>
            <a:rPr lang="ro" sz="1800" b="0" i="0" u="none" kern="1200">
              <a:latin typeface="Calibri" panose="020F0502020204030204" pitchFamily="34" charset="0"/>
              <a:cs typeface="Calibri" panose="020F0502020204030204" pitchFamily="34" charset="0"/>
            </a:rPr>
            <a:t>măsoară rezultatele </a:t>
          </a:r>
          <a:r>
            <a:rPr lang="ro" sz="1800" b="0" i="0" u="none" kern="1200" dirty="0">
              <a:latin typeface="Calibri" panose="020F0502020204030204" pitchFamily="34" charset="0"/>
              <a:cs typeface="Calibri" panose="020F0502020204030204" pitchFamily="34" charset="0"/>
            </a:rPr>
            <a:t>generale și impactul</a:t>
          </a:r>
          <a:endParaRPr lang="el-GR" sz="1800" kern="1200" dirty="0">
            <a:latin typeface="Calibri" panose="020F0502020204030204" pitchFamily="34" charset="0"/>
            <a:cs typeface="Calibri" panose="020F0502020204030204" pitchFamily="34" charset="0"/>
          </a:endParaRPr>
        </a:p>
      </dsp:txBody>
      <dsp:txXfrm>
        <a:off x="6296282" y="2246501"/>
        <a:ext cx="1331920" cy="1283534"/>
      </dsp:txXfrm>
    </dsp:sp>
    <dsp:sp modelId="{075DEE62-5A5D-A84B-B5C3-A0EA571DAAD4}">
      <dsp:nvSpPr>
        <dsp:cNvPr id="0" name=""/>
        <dsp:cNvSpPr/>
      </dsp:nvSpPr>
      <dsp:spPr>
        <a:xfrm>
          <a:off x="3849394" y="4151711"/>
          <a:ext cx="1883620" cy="18151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o" sz="1800" b="0" i="0" u="none" kern="1200" dirty="0">
              <a:latin typeface="Calibri" panose="020F0502020204030204" pitchFamily="34" charset="0"/>
              <a:cs typeface="Calibri" panose="020F0502020204030204" pitchFamily="34" charset="0"/>
            </a:rPr>
            <a:t>Evaluarea proceselor - cum a avut </a:t>
          </a:r>
          <a:r>
            <a:rPr lang="ro" sz="1800" b="0" i="0" u="none" kern="1200">
              <a:latin typeface="Calibri" panose="020F0502020204030204" pitchFamily="34" charset="0"/>
              <a:cs typeface="Calibri" panose="020F0502020204030204" pitchFamily="34" charset="0"/>
            </a:rPr>
            <a:t>loc implementarea</a:t>
          </a:r>
          <a:endParaRPr lang="el-GR" sz="1800" kern="1200" dirty="0">
            <a:latin typeface="Calibri" panose="020F0502020204030204" pitchFamily="34" charset="0"/>
            <a:cs typeface="Calibri" panose="020F0502020204030204" pitchFamily="34" charset="0"/>
          </a:endParaRPr>
        </a:p>
      </dsp:txBody>
      <dsp:txXfrm>
        <a:off x="4125244" y="4417539"/>
        <a:ext cx="1331920" cy="1283534"/>
      </dsp:txXfrm>
    </dsp:sp>
    <dsp:sp modelId="{80769AF5-F1CF-B941-824A-7F909B8AE1F2}">
      <dsp:nvSpPr>
        <dsp:cNvPr id="0" name=""/>
        <dsp:cNvSpPr/>
      </dsp:nvSpPr>
      <dsp:spPr>
        <a:xfrm>
          <a:off x="1678356" y="1980673"/>
          <a:ext cx="1883620" cy="18151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o" sz="1800" b="0" i="0" u="none" kern="1200" dirty="0">
              <a:latin typeface="Calibri" panose="020F0502020204030204" pitchFamily="34" charset="0"/>
              <a:cs typeface="Calibri" panose="020F0502020204030204" pitchFamily="34" charset="0"/>
            </a:rPr>
            <a:t>Evaluarea dezvoltării </a:t>
          </a:r>
          <a:r>
            <a:rPr lang="ro" sz="1800" b="0" i="0" u="none" kern="1200">
              <a:latin typeface="Calibri" panose="020F0502020204030204" pitchFamily="34" charset="0"/>
              <a:cs typeface="Calibri" panose="020F0502020204030204" pitchFamily="34" charset="0"/>
            </a:rPr>
            <a:t>– adaptativă </a:t>
          </a:r>
          <a:r>
            <a:rPr lang="ro" sz="1800" b="0" i="0" u="none" kern="1200" dirty="0">
              <a:latin typeface="Calibri" panose="020F0502020204030204" pitchFamily="34" charset="0"/>
              <a:cs typeface="Calibri" panose="020F0502020204030204" pitchFamily="34" charset="0"/>
            </a:rPr>
            <a:t>pentru inovație</a:t>
          </a:r>
          <a:endParaRPr lang="el-GR" sz="1800" kern="1200" dirty="0">
            <a:latin typeface="Calibri" panose="020F0502020204030204" pitchFamily="34" charset="0"/>
            <a:cs typeface="Calibri" panose="020F0502020204030204" pitchFamily="34" charset="0"/>
          </a:endParaRPr>
        </a:p>
      </dsp:txBody>
      <dsp:txXfrm>
        <a:off x="1954206" y="2246501"/>
        <a:ext cx="1331920" cy="1283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87B1B-EEFF-E84D-89BE-CECAB55F303E}">
      <dsp:nvSpPr>
        <dsp:cNvPr id="0" name=""/>
        <dsp:cNvSpPr/>
      </dsp:nvSpPr>
      <dsp:spPr>
        <a:xfrm>
          <a:off x="6321430" y="3127230"/>
          <a:ext cx="5623062" cy="21191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0" rIns="68580" bIns="0" numCol="1" spcCol="1270" anchor="t" anchorCtr="1">
          <a:noAutofit/>
        </a:bodyPr>
        <a:lstStyle/>
        <a:p>
          <a:pPr marL="171450" lvl="1" indent="-171450" algn="ctr" defTabSz="800100">
            <a:lnSpc>
              <a:spcPct val="100000"/>
            </a:lnSpc>
            <a:spcBef>
              <a:spcPct val="0"/>
            </a:spcBef>
            <a:spcAft>
              <a:spcPct val="15000"/>
            </a:spcAft>
            <a:buNone/>
          </a:pPr>
          <a:r>
            <a:rPr lang="ro" sz="1800" b="0" i="0" u="none" kern="1200" dirty="0">
              <a:latin typeface="Calibri" panose="020F0502020204030204" pitchFamily="34" charset="0"/>
              <a:cs typeface="Calibri" panose="020F0502020204030204" pitchFamily="34" charset="0"/>
            </a:rPr>
            <a:t>Această secțiune revizuiește procesul școlii pentru monitorizarea continuă, inclusiv ajustări ale planului de acțiune bazate pe concluzii și finalizarea activităților post-evaluare.</a:t>
          </a:r>
          <a:endParaRPr lang="el-GR" sz="1800" kern="1200" dirty="0">
            <a:latin typeface="Calibri" panose="020F0502020204030204" pitchFamily="34" charset="0"/>
            <a:cs typeface="Calibri" panose="020F0502020204030204" pitchFamily="34" charset="0"/>
          </a:endParaRPr>
        </a:p>
      </dsp:txBody>
      <dsp:txXfrm>
        <a:off x="8054900" y="3703574"/>
        <a:ext cx="3843042" cy="1496275"/>
      </dsp:txXfrm>
    </dsp:sp>
    <dsp:sp modelId="{972EB53C-D70B-F74B-8B13-4F904411E1CE}">
      <dsp:nvSpPr>
        <dsp:cNvPr id="0" name=""/>
        <dsp:cNvSpPr/>
      </dsp:nvSpPr>
      <dsp:spPr>
        <a:xfrm>
          <a:off x="194745" y="3048963"/>
          <a:ext cx="5477956" cy="19797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0" rIns="0" bIns="68580" numCol="1" spcCol="1270" anchor="t" anchorCtr="1">
          <a:noAutofit/>
        </a:bodyPr>
        <a:lstStyle/>
        <a:p>
          <a:pPr marL="171450" lvl="1" indent="-171450" algn="ctr" defTabSz="800100">
            <a:lnSpc>
              <a:spcPct val="100000"/>
            </a:lnSpc>
            <a:spcBef>
              <a:spcPct val="0"/>
            </a:spcBef>
            <a:spcAft>
              <a:spcPct val="15000"/>
            </a:spcAft>
            <a:buNone/>
          </a:pPr>
          <a:r>
            <a:rPr lang="ro" sz="1800" b="0" i="0" u="none" kern="1200" dirty="0">
              <a:latin typeface="Calibri" panose="020F0502020204030204" pitchFamily="34" charset="0"/>
              <a:cs typeface="Calibri" panose="020F0502020204030204" pitchFamily="34" charset="0"/>
            </a:rPr>
            <a:t>Această secțiune evaluează modul în care activitățile de </a:t>
          </a:r>
          <a:r>
            <a:rPr lang="ro-RO" sz="1800" b="0" i="0" u="none" kern="1200" dirty="0">
              <a:latin typeface="Calibri" panose="020F0502020204030204" pitchFamily="34" charset="0"/>
              <a:cs typeface="Calibri" panose="020F0502020204030204" pitchFamily="34" charset="0"/>
            </a:rPr>
            <a:t>stare de bine</a:t>
          </a:r>
          <a:r>
            <a:rPr lang="ro" sz="1800" b="0" i="0" u="none" kern="1200" dirty="0">
              <a:latin typeface="Calibri" panose="020F0502020204030204" pitchFamily="34" charset="0"/>
              <a:cs typeface="Calibri" panose="020F0502020204030204" pitchFamily="34" charset="0"/>
            </a:rPr>
            <a:t> sunt livrate elevilor și părinților, inclusiv frecvența și acoperirea activităților </a:t>
          </a:r>
          <a:r>
            <a:rPr lang="en-US" sz="1800" b="0" i="0" u="none" kern="1200" dirty="0" err="1">
              <a:latin typeface="Calibri" panose="020F0502020204030204" pitchFamily="34" charset="0"/>
              <a:cs typeface="Calibri" panose="020F0502020204030204" pitchFamily="34" charset="0"/>
            </a:rPr>
            <a:t>elevilor</a:t>
          </a:r>
          <a:r>
            <a:rPr lang="ro" sz="1800" b="0" i="0" u="none" kern="1200" dirty="0">
              <a:latin typeface="Calibri" panose="020F0502020204030204" pitchFamily="34" charset="0"/>
              <a:cs typeface="Calibri" panose="020F0502020204030204" pitchFamily="34" charset="0"/>
            </a:rPr>
            <a:t> și a atelierelor pentru părinți</a:t>
          </a:r>
          <a:endParaRPr lang="el-GR" sz="1800" kern="1200" dirty="0">
            <a:latin typeface="Calibri" panose="020F0502020204030204" pitchFamily="34" charset="0"/>
            <a:cs typeface="Calibri" panose="020F0502020204030204" pitchFamily="34" charset="0"/>
          </a:endParaRPr>
        </a:p>
      </dsp:txBody>
      <dsp:txXfrm>
        <a:off x="238233" y="3587376"/>
        <a:ext cx="3747593" cy="1397799"/>
      </dsp:txXfrm>
    </dsp:sp>
    <dsp:sp modelId="{E4A076E0-8281-EB44-9E65-BB345B7D5CCF}">
      <dsp:nvSpPr>
        <dsp:cNvPr id="0" name=""/>
        <dsp:cNvSpPr/>
      </dsp:nvSpPr>
      <dsp:spPr>
        <a:xfrm>
          <a:off x="6152730" y="994569"/>
          <a:ext cx="5674284" cy="21299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1">
          <a:noAutofit/>
        </a:bodyPr>
        <a:lstStyle/>
        <a:p>
          <a:pPr marL="171450" lvl="1" indent="-171450" algn="ctr" defTabSz="800100">
            <a:lnSpc>
              <a:spcPct val="100000"/>
            </a:lnSpc>
            <a:spcBef>
              <a:spcPct val="0"/>
            </a:spcBef>
            <a:spcAft>
              <a:spcPct val="15000"/>
            </a:spcAft>
            <a:buNone/>
          </a:pPr>
          <a:r>
            <a:rPr lang="ro" sz="1800" b="0" i="0" u="none" kern="1200" dirty="0">
              <a:latin typeface="Calibri" panose="020F0502020204030204" pitchFamily="34" charset="0"/>
              <a:cs typeface="Calibri" panose="020F0502020204030204" pitchFamily="34" charset="0"/>
            </a:rPr>
            <a:t>Această parte se concentrează pe </a:t>
          </a:r>
          <a:r>
            <a:rPr lang="en-US" sz="1800" b="0" i="0" u="none" kern="1200" dirty="0">
              <a:latin typeface="Calibri" panose="020F0502020204030204" pitchFamily="34" charset="0"/>
              <a:cs typeface="Calibri" panose="020F0502020204030204" pitchFamily="34" charset="0"/>
            </a:rPr>
            <a:t>forma</a:t>
          </a:r>
          <a:r>
            <a:rPr lang="ro" sz="1800" b="0" i="0" u="none" kern="1200" dirty="0">
              <a:latin typeface="Calibri" panose="020F0502020204030204" pitchFamily="34" charset="0"/>
              <a:cs typeface="Calibri" panose="020F0502020204030204" pitchFamily="34" charset="0"/>
            </a:rPr>
            <a:t>rea personalului, inclusiv </a:t>
          </a:r>
          <a:r>
            <a:rPr lang="en-US" sz="1800" b="0" i="0" u="none" kern="1200" dirty="0" err="1">
              <a:latin typeface="Calibri" panose="020F0502020204030204" pitchFamily="34" charset="0"/>
              <a:cs typeface="Calibri" panose="020F0502020204030204" pitchFamily="34" charset="0"/>
            </a:rPr>
            <a:t>antrenarea</a:t>
          </a:r>
          <a:r>
            <a:rPr lang="en-US" sz="1800" b="0" i="0" u="none" kern="1200" dirty="0">
              <a:latin typeface="Calibri" panose="020F0502020204030204" pitchFamily="34" charset="0"/>
              <a:cs typeface="Calibri" panose="020F0502020204030204" pitchFamily="34" charset="0"/>
            </a:rPr>
            <a:t> </a:t>
          </a:r>
          <a:r>
            <a:rPr lang="ro" sz="1800" b="0" i="0" u="none" kern="1200" dirty="0">
              <a:latin typeface="Calibri" panose="020F0502020204030204" pitchFamily="34" charset="0"/>
              <a:cs typeface="Calibri" panose="020F0502020204030204" pitchFamily="34" charset="0"/>
            </a:rPr>
            <a:t>campioni</a:t>
          </a:r>
          <a:r>
            <a:rPr lang="en-US" sz="1800" b="0" i="0" u="none" kern="1200" dirty="0">
              <a:latin typeface="Calibri" panose="020F0502020204030204" pitchFamily="34" charset="0"/>
              <a:cs typeface="Calibri" panose="020F0502020204030204" pitchFamily="34" charset="0"/>
            </a:rPr>
            <a:t>lor</a:t>
          </a:r>
          <a:r>
            <a:rPr lang="ro" sz="1800" b="0" i="0" u="none" kern="1200" dirty="0">
              <a:latin typeface="Calibri" panose="020F0502020204030204" pitchFamily="34" charset="0"/>
              <a:cs typeface="Calibri" panose="020F0502020204030204" pitchFamily="34" charset="0"/>
            </a:rPr>
            <a:t> </a:t>
          </a:r>
          <a:r>
            <a:rPr lang="ro-RO" sz="1800" b="0" i="0" u="none" kern="1200" dirty="0">
              <a:latin typeface="Calibri" panose="020F0502020204030204" pitchFamily="34" charset="0"/>
              <a:cs typeface="Calibri" panose="020F0502020204030204" pitchFamily="34" charset="0"/>
            </a:rPr>
            <a:t>stării de bine</a:t>
          </a:r>
          <a:r>
            <a:rPr lang="ro" sz="1800" b="0" i="0" u="none" kern="1200" dirty="0">
              <a:latin typeface="Calibri" panose="020F0502020204030204" pitchFamily="34" charset="0"/>
              <a:cs typeface="Calibri" panose="020F0502020204030204" pitchFamily="34" charset="0"/>
            </a:rPr>
            <a:t> și participarea la sesiuni lunare de formare a profesorilor. </a:t>
          </a:r>
          <a:r>
            <a:rPr lang="en-US" sz="1800" b="0" i="0" u="none" kern="1200" dirty="0">
              <a:latin typeface="Calibri" panose="020F0502020204030204" pitchFamily="34" charset="0"/>
              <a:cs typeface="Calibri" panose="020F0502020204030204" pitchFamily="34" charset="0"/>
            </a:rPr>
            <a:t>M</a:t>
          </a:r>
          <a:r>
            <a:rPr lang="ro" sz="1800" b="0" i="0" u="none" kern="1200" dirty="0">
              <a:latin typeface="Calibri" panose="020F0502020204030204" pitchFamily="34" charset="0"/>
              <a:cs typeface="Calibri" panose="020F0502020204030204" pitchFamily="34" charset="0"/>
            </a:rPr>
            <a:t>ăsoară frecvența întâlnirilor de coaching și nivelul de implicare a personalului.</a:t>
          </a:r>
          <a:endParaRPr lang="el-GR" sz="1800" kern="1200" dirty="0">
            <a:latin typeface="Calibri" panose="020F0502020204030204" pitchFamily="34" charset="0"/>
            <a:cs typeface="Calibri" panose="020F0502020204030204" pitchFamily="34" charset="0"/>
          </a:endParaRPr>
        </a:p>
      </dsp:txBody>
      <dsp:txXfrm>
        <a:off x="7901803" y="1041357"/>
        <a:ext cx="3878422" cy="1503893"/>
      </dsp:txXfrm>
    </dsp:sp>
    <dsp:sp modelId="{9F532B31-39C3-9341-A0E8-BF947586BBF2}">
      <dsp:nvSpPr>
        <dsp:cNvPr id="0" name=""/>
        <dsp:cNvSpPr/>
      </dsp:nvSpPr>
      <dsp:spPr>
        <a:xfrm>
          <a:off x="209995" y="1079834"/>
          <a:ext cx="5370318" cy="19797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1">
          <a:noAutofit/>
        </a:bodyPr>
        <a:lstStyle/>
        <a:p>
          <a:pPr marL="171450" lvl="1" indent="-171450" algn="ctr" defTabSz="755650">
            <a:lnSpc>
              <a:spcPct val="100000"/>
            </a:lnSpc>
            <a:spcBef>
              <a:spcPct val="0"/>
            </a:spcBef>
            <a:spcAft>
              <a:spcPct val="15000"/>
            </a:spcAft>
            <a:buNone/>
          </a:pPr>
          <a:r>
            <a:rPr lang="ro" sz="1700" b="0" i="0" u="none" kern="1200" dirty="0">
              <a:latin typeface="Calibri" panose="020F0502020204030204" pitchFamily="34" charset="0"/>
              <a:cs typeface="Calibri" panose="020F0502020204030204" pitchFamily="34" charset="0"/>
            </a:rPr>
            <a:t>Această secțiune evaluează elementele fundamentale ale programului, cum ar fi formarea unei echipe de bază, atribuirea unui instructor principal și finalizarea unei evaluări a nevoilor și a unui plan de acțiune</a:t>
          </a:r>
          <a:endParaRPr lang="el-GR" sz="1700" kern="1200" dirty="0">
            <a:latin typeface="Calibri" panose="020F0502020204030204" pitchFamily="34" charset="0"/>
            <a:cs typeface="Calibri" panose="020F0502020204030204" pitchFamily="34" charset="0"/>
          </a:endParaRPr>
        </a:p>
      </dsp:txBody>
      <dsp:txXfrm>
        <a:off x="253483" y="1123322"/>
        <a:ext cx="3672246" cy="1397799"/>
      </dsp:txXfrm>
    </dsp:sp>
    <dsp:sp modelId="{964C90E3-7629-3641-B327-8F2CDFF959F7}">
      <dsp:nvSpPr>
        <dsp:cNvPr id="0" name=""/>
        <dsp:cNvSpPr/>
      </dsp:nvSpPr>
      <dsp:spPr>
        <a:xfrm>
          <a:off x="3932345" y="899503"/>
          <a:ext cx="2125881" cy="220000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 sz="1800" b="0" i="0" u="none" kern="1200" dirty="0">
              <a:latin typeface="Calibri" panose="020F0502020204030204" pitchFamily="34" charset="0"/>
              <a:cs typeface="Calibri" panose="020F0502020204030204" pitchFamily="34" charset="0"/>
            </a:rPr>
            <a:t>Secțiunea 1: Echipe și Pregătire</a:t>
          </a:r>
          <a:endParaRPr lang="el-GR" sz="1800" kern="1200" dirty="0">
            <a:latin typeface="Calibri" panose="020F0502020204030204" pitchFamily="34" charset="0"/>
            <a:cs typeface="Calibri" panose="020F0502020204030204" pitchFamily="34" charset="0"/>
          </a:endParaRPr>
        </a:p>
      </dsp:txBody>
      <dsp:txXfrm>
        <a:off x="4555001" y="1543869"/>
        <a:ext cx="1503225" cy="1555636"/>
      </dsp:txXfrm>
    </dsp:sp>
    <dsp:sp modelId="{8D5B347E-A751-B240-9BAA-14C9D018AFCA}">
      <dsp:nvSpPr>
        <dsp:cNvPr id="0" name=""/>
        <dsp:cNvSpPr/>
      </dsp:nvSpPr>
      <dsp:spPr>
        <a:xfrm rot="5400000">
          <a:off x="6135360" y="936564"/>
          <a:ext cx="2200002" cy="212588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 sz="1800" b="0" i="0" u="none" kern="1200" dirty="0">
              <a:latin typeface="Calibri" panose="020F0502020204030204" pitchFamily="34" charset="0"/>
              <a:cs typeface="Calibri" panose="020F0502020204030204" pitchFamily="34" charset="0"/>
            </a:rPr>
            <a:t>Secțiunea 2: </a:t>
          </a:r>
          <a:r>
            <a:rPr lang="en-US" sz="1800" b="0" i="0" u="none" kern="1200" dirty="0">
              <a:latin typeface="Calibri" panose="020F0502020204030204" pitchFamily="34" charset="0"/>
              <a:cs typeface="Calibri" panose="020F0502020204030204" pitchFamily="34" charset="0"/>
            </a:rPr>
            <a:t>Forma</a:t>
          </a:r>
          <a:r>
            <a:rPr lang="ro" sz="1800" b="0" i="0" u="none" kern="1200" dirty="0">
              <a:latin typeface="Calibri" panose="020F0502020204030204" pitchFamily="34" charset="0"/>
              <a:cs typeface="Calibri" panose="020F0502020204030204" pitchFamily="34" charset="0"/>
            </a:rPr>
            <a:t>rea și antrena</a:t>
          </a:r>
          <a:r>
            <a:rPr lang="en-US" sz="1800" b="0" i="0" u="none" kern="1200" dirty="0">
              <a:latin typeface="Calibri" panose="020F0502020204030204" pitchFamily="34" charset="0"/>
              <a:cs typeface="Calibri" panose="020F0502020204030204" pitchFamily="34" charset="0"/>
            </a:rPr>
            <a:t>rea</a:t>
          </a:r>
          <a:r>
            <a:rPr lang="ro" sz="1800" b="0" i="0" u="none" kern="1200" dirty="0">
              <a:latin typeface="Calibri" panose="020F0502020204030204" pitchFamily="34" charset="0"/>
              <a:cs typeface="Calibri" panose="020F0502020204030204" pitchFamily="34" charset="0"/>
            </a:rPr>
            <a:t> personalului</a:t>
          </a:r>
          <a:endParaRPr lang="el-GR" sz="1800" kern="1200" dirty="0">
            <a:latin typeface="Calibri" panose="020F0502020204030204" pitchFamily="34" charset="0"/>
            <a:cs typeface="Calibri" panose="020F0502020204030204" pitchFamily="34" charset="0"/>
          </a:endParaRPr>
        </a:p>
      </dsp:txBody>
      <dsp:txXfrm rot="-5400000">
        <a:off x="6172420" y="1543870"/>
        <a:ext cx="1503225" cy="1555636"/>
      </dsp:txXfrm>
    </dsp:sp>
    <dsp:sp modelId="{991D67FA-2A00-3A45-B555-612C50170EEC}">
      <dsp:nvSpPr>
        <dsp:cNvPr id="0" name=""/>
        <dsp:cNvSpPr/>
      </dsp:nvSpPr>
      <dsp:spPr>
        <a:xfrm rot="10800000">
          <a:off x="6172421" y="3169179"/>
          <a:ext cx="2125881" cy="220000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 sz="1800" b="0" i="0" u="none" kern="1200" dirty="0">
              <a:latin typeface="Calibri" panose="020F0502020204030204" pitchFamily="34" charset="0"/>
              <a:cs typeface="Calibri" panose="020F0502020204030204" pitchFamily="34" charset="0"/>
            </a:rPr>
            <a:t>Secțiunea 4: Monitorizare și Evaluare</a:t>
          </a:r>
          <a:endParaRPr lang="el-GR" sz="1800" kern="1200" dirty="0">
            <a:latin typeface="Calibri" panose="020F0502020204030204" pitchFamily="34" charset="0"/>
            <a:cs typeface="Calibri" panose="020F0502020204030204" pitchFamily="34" charset="0"/>
          </a:endParaRPr>
        </a:p>
      </dsp:txBody>
      <dsp:txXfrm rot="10800000">
        <a:off x="6172421" y="3169179"/>
        <a:ext cx="1503225" cy="1555636"/>
      </dsp:txXfrm>
    </dsp:sp>
    <dsp:sp modelId="{17608E88-2065-AD41-8CDD-BDCB73706128}">
      <dsp:nvSpPr>
        <dsp:cNvPr id="0" name=""/>
        <dsp:cNvSpPr/>
      </dsp:nvSpPr>
      <dsp:spPr>
        <a:xfrm rot="16200000">
          <a:off x="3911196" y="3174898"/>
          <a:ext cx="2200002" cy="212588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 sz="1800" b="0" i="0" u="none" kern="1200">
              <a:latin typeface="Calibri" panose="020F0502020204030204" pitchFamily="34" charset="0"/>
              <a:cs typeface="Calibri" panose="020F0502020204030204" pitchFamily="34" charset="0"/>
            </a:rPr>
            <a:t>Secțiunea 3: Activități pentru elevi și părinți</a:t>
          </a:r>
          <a:endParaRPr lang="el-GR" sz="1800" kern="1200">
            <a:latin typeface="Calibri" panose="020F0502020204030204" pitchFamily="34" charset="0"/>
            <a:cs typeface="Calibri" panose="020F0502020204030204" pitchFamily="34" charset="0"/>
          </a:endParaRPr>
        </a:p>
      </dsp:txBody>
      <dsp:txXfrm rot="5400000">
        <a:off x="4570912" y="3137838"/>
        <a:ext cx="1503225" cy="1555636"/>
      </dsp:txXfrm>
    </dsp:sp>
    <dsp:sp modelId="{686D89A9-FE03-B540-B0E2-447216DC1138}">
      <dsp:nvSpPr>
        <dsp:cNvPr id="0" name=""/>
        <dsp:cNvSpPr/>
      </dsp:nvSpPr>
      <dsp:spPr>
        <a:xfrm>
          <a:off x="5713789" y="2783751"/>
          <a:ext cx="733993" cy="66050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5BB414-7BA7-A84C-9B97-2A82D6A6DA87}">
      <dsp:nvSpPr>
        <dsp:cNvPr id="0" name=""/>
        <dsp:cNvSpPr/>
      </dsp:nvSpPr>
      <dsp:spPr>
        <a:xfrm rot="10800000">
          <a:off x="5733526" y="2783748"/>
          <a:ext cx="733993" cy="660508"/>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A61D3B99-6644-A316-BA94-7697E55B8A05}"/>
            </a:ext>
          </a:extLst>
        </p:cNvPr>
        <p:cNvGrpSpPr/>
        <p:nvPr/>
      </p:nvGrpSpPr>
      <p:grpSpPr>
        <a:xfrm>
          <a:off x="0" y="0"/>
          <a:ext cx="0" cy="0"/>
          <a:chOff x="0" y="0"/>
          <a:chExt cx="0" cy="0"/>
        </a:xfrm>
      </p:grpSpPr>
      <p:sp>
        <p:nvSpPr>
          <p:cNvPr id="146" name="Google Shape;146;g37f9446a92a_0_155:notes">
            <a:extLst>
              <a:ext uri="{FF2B5EF4-FFF2-40B4-BE49-F238E27FC236}">
                <a16:creationId xmlns:a16="http://schemas.microsoft.com/office/drawing/2014/main" id="{56942A27-A9B4-68BB-AEC7-AA78DC0AF19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a:solidFill>
                  <a:schemeClr val="dk1"/>
                </a:solidFill>
                <a:effectLst/>
                <a:latin typeface="Calibri"/>
                <a:ea typeface="Calibri"/>
                <a:cs typeface="Calibri"/>
                <a:sym typeface="Calibri"/>
              </a:rPr>
              <a:t>TIMP TOTAL </a:t>
            </a:r>
            <a:r>
              <a:rPr lang="ro" sz="1200" b="0" i="0" u="none" strike="noStrike" cap="none" dirty="0">
                <a:solidFill>
                  <a:schemeClr val="dk1"/>
                </a:solidFill>
                <a:effectLst/>
                <a:latin typeface="Calibri"/>
                <a:ea typeface="Calibri"/>
                <a:cs typeface="Calibri"/>
                <a:sym typeface="Calibri"/>
              </a:rPr>
              <a:t>pentru acest slide: </a:t>
            </a:r>
            <a:r>
              <a:rPr lang="ro" sz="1200" b="1" i="0" u="none" strike="noStrike" cap="none" dirty="0">
                <a:solidFill>
                  <a:schemeClr val="dk1"/>
                </a:solidFill>
                <a:effectLst/>
                <a:latin typeface="Calibri"/>
                <a:ea typeface="Calibri"/>
                <a:cs typeface="Calibri"/>
                <a:sym typeface="Calibri"/>
              </a:rPr>
              <a:t>5 minute</a:t>
            </a: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o" sz="1200" b="0" i="0" u="none" strike="noStrike" cap="none" dirty="0">
                <a:solidFill>
                  <a:schemeClr val="dk1"/>
                </a:solidFill>
                <a:effectLst/>
                <a:latin typeface="Calibri"/>
                <a:ea typeface="Calibri"/>
                <a:cs typeface="Calibri"/>
                <a:sym typeface="Calibri"/>
              </a:rPr>
              <a:t>Instructorul explică metodele de evaluare a sănătății, comparându-le cu ajutorul masei. El/ea invită participanții să împărtășească opinii/opinii și propria experiență (dacă există) cu privire la </a:t>
            </a:r>
            <a:r>
              <a:rPr lang="ro" sz="1200" b="0" i="0" u="none" strike="noStrike" cap="none">
                <a:solidFill>
                  <a:schemeClr val="dk1"/>
                </a:solidFill>
                <a:effectLst/>
                <a:latin typeface="Calibri"/>
                <a:ea typeface="Calibri"/>
                <a:cs typeface="Calibri"/>
                <a:sym typeface="Calibri"/>
              </a:rPr>
              <a:t>conceptele prezentate</a:t>
            </a:r>
            <a:r>
              <a:rPr lang="ro" sz="1200" b="0" i="0" u="none" strike="noStrike" cap="none" dirty="0">
                <a:solidFill>
                  <a:schemeClr val="dk1"/>
                </a:solidFill>
                <a:effectLst/>
                <a:latin typeface="Calibri"/>
                <a:ea typeface="Calibri"/>
                <a:cs typeface="Calibri"/>
                <a:sym typeface="Calibri"/>
              </a:rPr>
              <a:t>.</a:t>
            </a:r>
          </a:p>
        </p:txBody>
      </p:sp>
      <p:sp>
        <p:nvSpPr>
          <p:cNvPr id="147" name="Google Shape;147;g37f9446a92a_0_155:notes">
            <a:extLst>
              <a:ext uri="{FF2B5EF4-FFF2-40B4-BE49-F238E27FC236}">
                <a16:creationId xmlns:a16="http://schemas.microsoft.com/office/drawing/2014/main" id="{1C17DF24-50D7-CC19-C998-0A08BC1167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3020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7f9446a92a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a:solidFill>
                  <a:schemeClr val="dk1"/>
                </a:solidFill>
                <a:effectLst/>
                <a:latin typeface="Calibri"/>
                <a:ea typeface="Calibri"/>
                <a:cs typeface="Calibri"/>
                <a:sym typeface="Calibri"/>
              </a:rPr>
              <a:t>TIMP TOTAL </a:t>
            </a:r>
            <a:r>
              <a:rPr lang="ro" sz="1200" b="0" i="0" u="none" strike="noStrike" cap="none" dirty="0">
                <a:solidFill>
                  <a:schemeClr val="dk1"/>
                </a:solidFill>
                <a:effectLst/>
                <a:latin typeface="Calibri"/>
                <a:ea typeface="Calibri"/>
                <a:cs typeface="Calibri"/>
                <a:sym typeface="Calibri"/>
              </a:rPr>
              <a:t>pentru acest slide: </a:t>
            </a:r>
            <a:r>
              <a:rPr lang="ro" sz="1200" b="1" i="0" u="none" strike="noStrike" cap="none" dirty="0">
                <a:solidFill>
                  <a:schemeClr val="dk1"/>
                </a:solidFill>
                <a:effectLst/>
                <a:latin typeface="Calibri"/>
                <a:ea typeface="Calibri"/>
                <a:cs typeface="Calibri"/>
                <a:sym typeface="Calibri"/>
              </a:rPr>
              <a:t>10 minute</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dirty="0">
                <a:solidFill>
                  <a:schemeClr val="dk1"/>
                </a:solidFill>
                <a:effectLst/>
                <a:latin typeface="Calibri"/>
                <a:ea typeface="Calibri"/>
                <a:cs typeface="Calibri"/>
                <a:sym typeface="Calibri"/>
              </a:rPr>
              <a:t>Instructorul organizează participanții în grupuri mici pentru a răspunde la întrebare (5 min). El/ea încurajează participanții să identifice ce instrumente folosesc deja și ce lacune există și invită 2–3 grupuri să împărtășească exemple sau perspective.</a:t>
            </a:r>
          </a:p>
        </p:txBody>
      </p:sp>
      <p:sp>
        <p:nvSpPr>
          <p:cNvPr id="140" name="Google Shape;140;g37f9446a92a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8000FC3E-ABB3-5E93-F4BD-28BB6D38C162}"/>
            </a:ext>
          </a:extLst>
        </p:cNvPr>
        <p:cNvGrpSpPr/>
        <p:nvPr/>
      </p:nvGrpSpPr>
      <p:grpSpPr>
        <a:xfrm>
          <a:off x="0" y="0"/>
          <a:ext cx="0" cy="0"/>
          <a:chOff x="0" y="0"/>
          <a:chExt cx="0" cy="0"/>
        </a:xfrm>
      </p:grpSpPr>
      <p:sp>
        <p:nvSpPr>
          <p:cNvPr id="146" name="Google Shape;146;g37f9446a92a_0_155:notes">
            <a:extLst>
              <a:ext uri="{FF2B5EF4-FFF2-40B4-BE49-F238E27FC236}">
                <a16:creationId xmlns:a16="http://schemas.microsoft.com/office/drawing/2014/main" id="{15C359AC-AD4A-2ED0-0947-C4FD9C0A460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a:solidFill>
                  <a:schemeClr val="dk1"/>
                </a:solidFill>
                <a:effectLst/>
                <a:latin typeface="Calibri"/>
                <a:ea typeface="Calibri"/>
                <a:cs typeface="Calibri"/>
                <a:sym typeface="Calibri"/>
              </a:rPr>
              <a:t>TIMP TOTAL </a:t>
            </a:r>
            <a:r>
              <a:rPr lang="ro" sz="1200" b="0" i="0" u="none" strike="noStrike" cap="none" dirty="0">
                <a:solidFill>
                  <a:schemeClr val="dk1"/>
                </a:solidFill>
                <a:effectLst/>
                <a:latin typeface="Calibri"/>
                <a:ea typeface="Calibri"/>
                <a:cs typeface="Calibri"/>
                <a:sym typeface="Calibri"/>
              </a:rPr>
              <a:t>pentru acest slide: </a:t>
            </a:r>
            <a:r>
              <a:rPr lang="ro" sz="1200" b="1" i="0" u="none" strike="noStrike" cap="none" dirty="0">
                <a:solidFill>
                  <a:schemeClr val="dk1"/>
                </a:solidFill>
                <a:effectLst/>
                <a:latin typeface="Calibri"/>
                <a:ea typeface="Calibri"/>
                <a:cs typeface="Calibri"/>
                <a:sym typeface="Calibri"/>
              </a:rPr>
              <a:t>5 minute</a:t>
            </a:r>
            <a:endParaRPr lang="en-US" dirty="0"/>
          </a:p>
          <a:p>
            <a:pPr marL="0" lvl="0" indent="0" algn="l" rtl="0">
              <a:lnSpc>
                <a:spcPct val="100000"/>
              </a:lnSpc>
              <a:spcBef>
                <a:spcPts val="0"/>
              </a:spcBef>
              <a:spcAft>
                <a:spcPts val="0"/>
              </a:spcAft>
              <a:buSzPts val="1400"/>
              <a:buNone/>
            </a:pPr>
            <a:r>
              <a:rPr lang="ro" dirty="0"/>
              <a:t>Scopul aici este de a introduce instrumente și metrici pentru </a:t>
            </a:r>
            <a:r>
              <a:rPr lang="ro"/>
              <a:t>evaluarea rezultatelor </a:t>
            </a:r>
            <a:r>
              <a:rPr lang="ro" dirty="0"/>
              <a:t>legate </a:t>
            </a:r>
            <a:r>
              <a:rPr lang="ro"/>
              <a:t>de </a:t>
            </a:r>
            <a:r>
              <a:rPr lang="ro-RO"/>
              <a:t>stare </a:t>
            </a:r>
            <a:r>
              <a:rPr lang="ro-RO" dirty="0"/>
              <a:t>de bine</a:t>
            </a:r>
            <a:r>
              <a:rPr lang="ro" dirty="0"/>
              <a:t>.</a:t>
            </a:r>
          </a:p>
        </p:txBody>
      </p:sp>
      <p:sp>
        <p:nvSpPr>
          <p:cNvPr id="147" name="Google Shape;147;g37f9446a92a_0_155:notes">
            <a:extLst>
              <a:ext uri="{FF2B5EF4-FFF2-40B4-BE49-F238E27FC236}">
                <a16:creationId xmlns:a16="http://schemas.microsoft.com/office/drawing/2014/main" id="{7E69D0EC-2820-F5C2-AAF1-6DD3965E10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317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844206B8-FBD5-14B1-D989-B2BA03EE0FF0}"/>
            </a:ext>
          </a:extLst>
        </p:cNvPr>
        <p:cNvGrpSpPr/>
        <p:nvPr/>
      </p:nvGrpSpPr>
      <p:grpSpPr>
        <a:xfrm>
          <a:off x="0" y="0"/>
          <a:ext cx="0" cy="0"/>
          <a:chOff x="0" y="0"/>
          <a:chExt cx="0" cy="0"/>
        </a:xfrm>
      </p:grpSpPr>
      <p:sp>
        <p:nvSpPr>
          <p:cNvPr id="146" name="Google Shape;146;g37f9446a92a_0_155:notes">
            <a:extLst>
              <a:ext uri="{FF2B5EF4-FFF2-40B4-BE49-F238E27FC236}">
                <a16:creationId xmlns:a16="http://schemas.microsoft.com/office/drawing/2014/main" id="{BA0C7FBA-5285-E6F3-0139-EF77299CC9E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dirty="0">
                <a:solidFill>
                  <a:schemeClr val="dk1"/>
                </a:solidFill>
                <a:effectLst/>
                <a:latin typeface="Calibri"/>
                <a:ea typeface="Calibri"/>
                <a:cs typeface="Calibri"/>
                <a:sym typeface="Calibri"/>
              </a:rPr>
              <a:t>TIMP TOTAL pentru acest slide: </a:t>
            </a:r>
            <a:r>
              <a:rPr lang="ro" sz="1200" b="1" i="0" u="none" strike="noStrike" cap="none" dirty="0">
                <a:solidFill>
                  <a:schemeClr val="dk1"/>
                </a:solidFill>
                <a:effectLst/>
                <a:latin typeface="Calibri"/>
                <a:ea typeface="Calibri"/>
                <a:cs typeface="Calibri"/>
                <a:sym typeface="Calibri"/>
              </a:rPr>
              <a:t>5 minute</a:t>
            </a:r>
            <a:endParaRPr lang="en-US" dirty="0"/>
          </a:p>
          <a:p>
            <a:pPr marL="0" lvl="0" indent="0" algn="l" rtl="0">
              <a:lnSpc>
                <a:spcPct val="100000"/>
              </a:lnSpc>
              <a:spcBef>
                <a:spcPts val="0"/>
              </a:spcBef>
              <a:spcAft>
                <a:spcPts val="0"/>
              </a:spcAft>
              <a:buSzPts val="1400"/>
              <a:buNone/>
            </a:pPr>
            <a:r>
              <a:rPr lang="ro" dirty="0"/>
              <a:t>Scopul aici este de a introduce instrumente și metrici pentru evaluarea rezultatelor legate de </a:t>
            </a:r>
            <a:r>
              <a:rPr lang="ro-RO" dirty="0"/>
              <a:t>stare de bine</a:t>
            </a:r>
            <a:r>
              <a:rPr lang="ro"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dirty="0"/>
              <a:t>Trainerul subliniază că aceste instrumente sunt oferite ca exemple, pentru a ajuta participanții să se familiarizeze cu ele, dar profesorii pot folosi orice alte unelte, în funcție de nevoile și contextul școlii. Folosirea unei combinații de instrumente pentru a evalua/măsura starea de bine la școală este întotdeauna eficientă.</a:t>
            </a:r>
            <a:endParaRPr lang="ro"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47" name="Google Shape;147;g37f9446a92a_0_155:notes">
            <a:extLst>
              <a:ext uri="{FF2B5EF4-FFF2-40B4-BE49-F238E27FC236}">
                <a16:creationId xmlns:a16="http://schemas.microsoft.com/office/drawing/2014/main" id="{01BEFD2F-1143-D3CB-1A28-19D4E4055D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451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7f9446a92a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dirty="0">
                <a:solidFill>
                  <a:schemeClr val="dk1"/>
                </a:solidFill>
                <a:effectLst/>
                <a:latin typeface="Calibri"/>
                <a:ea typeface="Calibri"/>
                <a:cs typeface="Calibri"/>
                <a:sym typeface="Calibri"/>
              </a:rPr>
              <a:t>TIMP TOTAL pentru acest slide: </a:t>
            </a:r>
            <a:r>
              <a:rPr lang="ro" sz="1200" b="1" i="0" u="none" strike="noStrike" cap="none" dirty="0">
                <a:solidFill>
                  <a:schemeClr val="dk1"/>
                </a:solidFill>
                <a:effectLst/>
                <a:latin typeface="Calibri"/>
                <a:ea typeface="Calibri"/>
                <a:cs typeface="Calibri"/>
                <a:sym typeface="Calibri"/>
              </a:rPr>
              <a:t>5 minute</a:t>
            </a: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o" sz="1200" b="0" i="0" u="none" strike="noStrike" cap="none" dirty="0">
                <a:solidFill>
                  <a:schemeClr val="dk1"/>
                </a:solidFill>
                <a:effectLst/>
                <a:latin typeface="Calibri"/>
                <a:ea typeface="Calibri"/>
                <a:cs typeface="Calibri"/>
                <a:sym typeface="Calibri"/>
              </a:rPr>
              <a:t>Scopul aici este de a explora strategii pe termen lung pentru integrarea </a:t>
            </a:r>
            <a:r>
              <a:rPr lang="ro-RO" sz="1200" b="0" i="0" u="none" strike="noStrike" cap="none" dirty="0">
                <a:solidFill>
                  <a:schemeClr val="dk1"/>
                </a:solidFill>
                <a:effectLst/>
                <a:latin typeface="Calibri"/>
                <a:ea typeface="Calibri"/>
                <a:cs typeface="Calibri"/>
                <a:sym typeface="Calibri"/>
              </a:rPr>
              <a:t>stării de bine</a:t>
            </a:r>
            <a:r>
              <a:rPr lang="ro" sz="1200" b="0" i="0" u="none" strike="noStrike" cap="none" dirty="0">
                <a:solidFill>
                  <a:schemeClr val="dk1"/>
                </a:solidFill>
                <a:effectLst/>
                <a:latin typeface="Calibri"/>
                <a:ea typeface="Calibri"/>
                <a:cs typeface="Calibri"/>
                <a:sym typeface="Calibri"/>
              </a:rPr>
              <a:t> în sisteme.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dirty="0">
                <a:solidFill>
                  <a:schemeClr val="dk1"/>
                </a:solidFill>
                <a:effectLst/>
                <a:latin typeface="Calibri"/>
                <a:ea typeface="Calibri"/>
                <a:cs typeface="Calibri"/>
                <a:sym typeface="Calibri"/>
              </a:rPr>
              <a:t>Formatorul prezintă exemplele de structuri sustenabile din slide-ul și subliniază alinierea dintre personal, elev, părinți și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a sistemului. Pentru partea "Revizuire, Comunicare, Sărbătorire", trainerul subliniază importanța celebrării progresului și a împărtășirii datelor prin povestire.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 sz="1200" b="0" i="0" u="none" strike="noStrike" cap="none" dirty="0">
              <a:solidFill>
                <a:schemeClr val="dk1"/>
              </a:solidFill>
              <a:effectLst/>
              <a:latin typeface="Calibri"/>
              <a:ea typeface="Calibri"/>
              <a:cs typeface="Calibri"/>
              <a:sym typeface="Calibri"/>
            </a:endParaRPr>
          </a:p>
        </p:txBody>
      </p:sp>
      <p:sp>
        <p:nvSpPr>
          <p:cNvPr id="154" name="Google Shape;154;g37f9446a92a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820359B6-6192-3772-5051-0CA72E637345}"/>
            </a:ext>
          </a:extLst>
        </p:cNvPr>
        <p:cNvGrpSpPr/>
        <p:nvPr/>
      </p:nvGrpSpPr>
      <p:grpSpPr>
        <a:xfrm>
          <a:off x="0" y="0"/>
          <a:ext cx="0" cy="0"/>
          <a:chOff x="0" y="0"/>
          <a:chExt cx="0" cy="0"/>
        </a:xfrm>
      </p:grpSpPr>
      <p:sp>
        <p:nvSpPr>
          <p:cNvPr id="153" name="Google Shape;153;g37f9446a92a_0_161:notes">
            <a:extLst>
              <a:ext uri="{FF2B5EF4-FFF2-40B4-BE49-F238E27FC236}">
                <a16:creationId xmlns:a16="http://schemas.microsoft.com/office/drawing/2014/main" id="{55C49EBB-7BCC-8472-959D-57F9944802A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dirty="0">
                <a:solidFill>
                  <a:schemeClr val="dk1"/>
                </a:solidFill>
                <a:effectLst/>
                <a:latin typeface="Calibri"/>
                <a:ea typeface="Calibri"/>
                <a:cs typeface="Calibri"/>
                <a:sym typeface="Calibri"/>
              </a:rPr>
              <a:t>Când prezentați acest conținut, veți ghida participanții prin chestionarul de fidelitate. Subliniază că scorul trebuie să se bazeze pe dovezi, nu doar pe percepție. Încurajați-i să documenteze dovezile pentru fiecare element pentru a-și susține scorurile.</a:t>
            </a:r>
            <a:endParaRPr lang="en-US" sz="1200" b="0" i="0" u="none" strike="noStrike" cap="none" dirty="0">
              <a:solidFill>
                <a:schemeClr val="dk1"/>
              </a:solidFill>
              <a:effectLst/>
              <a:latin typeface="Calibri"/>
              <a:ea typeface="Calibri"/>
              <a:cs typeface="Calibri"/>
              <a:sym typeface="Calibri"/>
            </a:endParaRPr>
          </a:p>
        </p:txBody>
      </p:sp>
      <p:sp>
        <p:nvSpPr>
          <p:cNvPr id="154" name="Google Shape;154;g37f9446a92a_0_161:notes">
            <a:extLst>
              <a:ext uri="{FF2B5EF4-FFF2-40B4-BE49-F238E27FC236}">
                <a16:creationId xmlns:a16="http://schemas.microsoft.com/office/drawing/2014/main" id="{7FD77450-221D-74C8-7826-5DEE56CE22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1271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AE44624A-C9D4-780F-3BBB-A0B548243C63}"/>
            </a:ext>
          </a:extLst>
        </p:cNvPr>
        <p:cNvGrpSpPr/>
        <p:nvPr/>
      </p:nvGrpSpPr>
      <p:grpSpPr>
        <a:xfrm>
          <a:off x="0" y="0"/>
          <a:ext cx="0" cy="0"/>
          <a:chOff x="0" y="0"/>
          <a:chExt cx="0" cy="0"/>
        </a:xfrm>
      </p:grpSpPr>
      <p:sp>
        <p:nvSpPr>
          <p:cNvPr id="153" name="Google Shape;153;g37f9446a92a_0_161:notes">
            <a:extLst>
              <a:ext uri="{FF2B5EF4-FFF2-40B4-BE49-F238E27FC236}">
                <a16:creationId xmlns:a16="http://schemas.microsoft.com/office/drawing/2014/main" id="{79D64ADC-D461-8272-86F2-199CB287C18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a:solidFill>
                <a:schemeClr val="dk1"/>
              </a:solidFill>
              <a:effectLst/>
              <a:latin typeface="Calibri"/>
              <a:ea typeface="Calibri"/>
              <a:cs typeface="Calibri"/>
              <a:sym typeface="Calibri"/>
            </a:endParaRPr>
          </a:p>
        </p:txBody>
      </p:sp>
      <p:sp>
        <p:nvSpPr>
          <p:cNvPr id="154" name="Google Shape;154;g37f9446a92a_0_161:notes">
            <a:extLst>
              <a:ext uri="{FF2B5EF4-FFF2-40B4-BE49-F238E27FC236}">
                <a16:creationId xmlns:a16="http://schemas.microsoft.com/office/drawing/2014/main" id="{577BDB0C-26FA-605C-B58B-6F861A67B0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541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90D99539-D740-790F-29B5-33EE5340DAE9}"/>
            </a:ext>
          </a:extLst>
        </p:cNvPr>
        <p:cNvGrpSpPr/>
        <p:nvPr/>
      </p:nvGrpSpPr>
      <p:grpSpPr>
        <a:xfrm>
          <a:off x="0" y="0"/>
          <a:ext cx="0" cy="0"/>
          <a:chOff x="0" y="0"/>
          <a:chExt cx="0" cy="0"/>
        </a:xfrm>
      </p:grpSpPr>
      <p:sp>
        <p:nvSpPr>
          <p:cNvPr id="153" name="Google Shape;153;g37f9446a92a_0_161:notes">
            <a:extLst>
              <a:ext uri="{FF2B5EF4-FFF2-40B4-BE49-F238E27FC236}">
                <a16:creationId xmlns:a16="http://schemas.microsoft.com/office/drawing/2014/main" id="{2F16B356-DC38-C811-75BB-1CD2E305951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dirty="0">
                <a:solidFill>
                  <a:schemeClr val="dk1"/>
                </a:solidFill>
                <a:effectLst/>
                <a:latin typeface="Calibri"/>
                <a:ea typeface="Calibri"/>
                <a:cs typeface="Calibri"/>
                <a:sym typeface="Calibri"/>
              </a:rPr>
              <a:t>Când prezentați acest conținut, veți ghida participanții prin inventarul fidelității. Subliniați că scorul trebuie să se bazeze pe dovezi, nu doar pe percepție. Încurajați-i să documenteze dovezile pentru fiecare element pentru a-și susține scorurile.</a:t>
            </a:r>
            <a:endParaRPr lang="en-US" sz="1200" b="0" i="0" u="none" strike="noStrike" cap="none" dirty="0">
              <a:solidFill>
                <a:schemeClr val="dk1"/>
              </a:solidFill>
              <a:effectLst/>
              <a:latin typeface="Calibri"/>
              <a:ea typeface="Calibri"/>
              <a:cs typeface="Calibri"/>
              <a:sym typeface="Calibri"/>
            </a:endParaRPr>
          </a:p>
        </p:txBody>
      </p:sp>
      <p:sp>
        <p:nvSpPr>
          <p:cNvPr id="154" name="Google Shape;154;g37f9446a92a_0_161:notes">
            <a:extLst>
              <a:ext uri="{FF2B5EF4-FFF2-40B4-BE49-F238E27FC236}">
                <a16:creationId xmlns:a16="http://schemas.microsoft.com/office/drawing/2014/main" id="{A49AC923-A7F8-15AF-D40B-BD7062795C1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492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23B8612F-2D16-9C22-C794-BDFDE0582481}"/>
            </a:ext>
          </a:extLst>
        </p:cNvPr>
        <p:cNvGrpSpPr/>
        <p:nvPr/>
      </p:nvGrpSpPr>
      <p:grpSpPr>
        <a:xfrm>
          <a:off x="0" y="0"/>
          <a:ext cx="0" cy="0"/>
          <a:chOff x="0" y="0"/>
          <a:chExt cx="0" cy="0"/>
        </a:xfrm>
      </p:grpSpPr>
      <p:sp>
        <p:nvSpPr>
          <p:cNvPr id="153" name="Google Shape;153;g37f9446a92a_0_161:notes">
            <a:extLst>
              <a:ext uri="{FF2B5EF4-FFF2-40B4-BE49-F238E27FC236}">
                <a16:creationId xmlns:a16="http://schemas.microsoft.com/office/drawing/2014/main" id="{FC1E7767-A0B5-81C4-2108-26AC7219165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sz="1200" b="1" i="0" u="none" strike="noStrike" cap="none" dirty="0">
                <a:solidFill>
                  <a:schemeClr val="dk1"/>
                </a:solidFill>
                <a:effectLst/>
                <a:latin typeface="Calibri"/>
                <a:ea typeface="Calibri"/>
                <a:cs typeface="Calibri"/>
                <a:sym typeface="Calibri"/>
              </a:rPr>
              <a:t>Teme de discuție (pentru după activitate):</a:t>
            </a:r>
            <a:endParaRPr lang="en"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În ce domenii a obținut Harmony High cel mai mare scor și de ce?</a:t>
            </a:r>
          </a:p>
          <a:p>
            <a:r>
              <a:rPr lang="ro" sz="1200" b="0" i="0" u="none" strike="noStrike" cap="none" dirty="0">
                <a:solidFill>
                  <a:schemeClr val="dk1"/>
                </a:solidFill>
                <a:effectLst/>
                <a:latin typeface="Calibri"/>
                <a:ea typeface="Calibri"/>
                <a:cs typeface="Calibri"/>
                <a:sym typeface="Calibri"/>
              </a:rPr>
              <a:t>Care sunt domeniile care au cea mai mare îmbunătățire?</a:t>
            </a:r>
          </a:p>
          <a:p>
            <a:r>
              <a:rPr lang="ro" sz="1200" b="0" i="0" u="none" strike="noStrike" cap="none" dirty="0">
                <a:solidFill>
                  <a:schemeClr val="dk1"/>
                </a:solidFill>
                <a:effectLst/>
                <a:latin typeface="Calibri"/>
                <a:ea typeface="Calibri"/>
                <a:cs typeface="Calibri"/>
                <a:sym typeface="Calibri"/>
              </a:rPr>
              <a:t>Pe baza constatărilor dvs., ce recomandări specifice ați face echipei de bază pentru a-i ajuta să-și îmbunătățească fidelitatea?</a:t>
            </a:r>
          </a:p>
          <a:p>
            <a:r>
              <a:rPr lang="ro" sz="1200" b="0" i="0" u="none" strike="noStrike" cap="none" dirty="0">
                <a:solidFill>
                  <a:schemeClr val="dk1"/>
                </a:solidFill>
                <a:effectLst/>
                <a:latin typeface="Calibri"/>
                <a:ea typeface="Calibri"/>
                <a:cs typeface="Calibri"/>
                <a:sym typeface="Calibri"/>
              </a:rPr>
              <a:t>Cum afectează lipsa anumitor dovezi (de exemplu, planuri de lecție, ajustări documentate ale planurilor de acțiune) capacitatea dvs. de a evalua fidelitatea școlii?</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154" name="Google Shape;154;g37f9446a92a_0_161:notes">
            <a:extLst>
              <a:ext uri="{FF2B5EF4-FFF2-40B4-BE49-F238E27FC236}">
                <a16:creationId xmlns:a16="http://schemas.microsoft.com/office/drawing/2014/main" id="{7C61B08E-52C0-CB75-E36D-A1C50E0638C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7228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7f9446a92a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a:solidFill>
                  <a:schemeClr val="dk1"/>
                </a:solidFill>
                <a:effectLst/>
                <a:latin typeface="Calibri"/>
                <a:ea typeface="Calibri"/>
                <a:cs typeface="Calibri"/>
                <a:sym typeface="Calibri"/>
              </a:rPr>
              <a:t>TIMP TOTAL </a:t>
            </a:r>
            <a:r>
              <a:rPr lang="ro" sz="1200" b="0" i="0" u="none" strike="noStrike" cap="none" dirty="0">
                <a:solidFill>
                  <a:schemeClr val="dk1"/>
                </a:solidFill>
                <a:effectLst/>
                <a:latin typeface="Calibri"/>
                <a:ea typeface="Calibri"/>
                <a:cs typeface="Calibri"/>
                <a:sym typeface="Calibri"/>
              </a:rPr>
              <a:t>pentru acest slide: </a:t>
            </a:r>
            <a:r>
              <a:rPr lang="ro" sz="1200" b="1" i="0" u="none" strike="noStrike" cap="none" dirty="0">
                <a:solidFill>
                  <a:schemeClr val="dk1"/>
                </a:solidFill>
                <a:effectLst/>
                <a:latin typeface="Calibri"/>
                <a:ea typeface="Calibri"/>
                <a:cs typeface="Calibri"/>
                <a:sym typeface="Calibri"/>
              </a:rPr>
              <a:t>1-2 minute</a:t>
            </a:r>
          </a:p>
        </p:txBody>
      </p:sp>
      <p:sp>
        <p:nvSpPr>
          <p:cNvPr id="162" name="Google Shape;162;g37f9446a92a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4C3FB50B-94A1-838C-D71A-2569CF13CC46}"/>
            </a:ext>
          </a:extLst>
        </p:cNvPr>
        <p:cNvGrpSpPr/>
        <p:nvPr/>
      </p:nvGrpSpPr>
      <p:grpSpPr>
        <a:xfrm>
          <a:off x="0" y="0"/>
          <a:ext cx="0" cy="0"/>
          <a:chOff x="0" y="0"/>
          <a:chExt cx="0" cy="0"/>
        </a:xfrm>
      </p:grpSpPr>
      <p:sp>
        <p:nvSpPr>
          <p:cNvPr id="161" name="Google Shape;161;g37f9446a92a_0_168:notes">
            <a:extLst>
              <a:ext uri="{FF2B5EF4-FFF2-40B4-BE49-F238E27FC236}">
                <a16:creationId xmlns:a16="http://schemas.microsoft.com/office/drawing/2014/main" id="{97CB19AF-DE43-A469-2445-93D86DCCBA1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
              <a:t>Nu există timp alocat pentru această sarcină... rămâne deschisă, la decizia participanților (să gândească/reflecteze în timpul liber).</a:t>
            </a:r>
            <a:endParaRPr/>
          </a:p>
        </p:txBody>
      </p:sp>
      <p:sp>
        <p:nvSpPr>
          <p:cNvPr id="162" name="Google Shape;162;g37f9446a92a_0_168:notes">
            <a:extLst>
              <a:ext uri="{FF2B5EF4-FFF2-40B4-BE49-F238E27FC236}">
                <a16:creationId xmlns:a16="http://schemas.microsoft.com/office/drawing/2014/main" id="{2FC317B1-6346-6241-FB15-C5EFD2C610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9857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f9446a92a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a:solidFill>
                  <a:schemeClr val="dk1"/>
                </a:solidFill>
                <a:effectLst/>
                <a:latin typeface="Calibri"/>
                <a:ea typeface="Calibri"/>
                <a:cs typeface="Calibri"/>
                <a:sym typeface="Calibri"/>
              </a:rPr>
              <a:t>TIMP TOTAL </a:t>
            </a:r>
            <a:r>
              <a:rPr lang="ro" sz="1200" b="0" i="0" u="none" strike="noStrike" cap="none" dirty="0">
                <a:solidFill>
                  <a:schemeClr val="dk1"/>
                </a:solidFill>
                <a:effectLst/>
                <a:latin typeface="Calibri"/>
                <a:ea typeface="Calibri"/>
                <a:cs typeface="Calibri"/>
                <a:sym typeface="Calibri"/>
              </a:rPr>
              <a:t>pentru acest slide: </a:t>
            </a:r>
            <a:r>
              <a:rPr lang="ro" sz="1200" b="1" i="0" u="none" strike="noStrike" cap="none" dirty="0">
                <a:solidFill>
                  <a:schemeClr val="dk1"/>
                </a:solidFill>
                <a:effectLst/>
                <a:latin typeface="Calibri"/>
                <a:ea typeface="Calibri"/>
                <a:cs typeface="Calibri"/>
                <a:sym typeface="Calibri"/>
              </a:rPr>
              <a:t>1 minut</a:t>
            </a:r>
            <a:endParaRPr lang="en-US"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Antrenorul rezumă și împărtășește resursele enumerate. Încurajează participanții să exploreze cel puțin un instrument (de exemplu, TFI, WEMWBS, PERMAH) și să-l adapteze în contextul lor.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dirty="0">
                <a:solidFill>
                  <a:schemeClr val="dk1"/>
                </a:solidFill>
                <a:effectLst/>
                <a:latin typeface="Calibri"/>
                <a:ea typeface="Calibri"/>
                <a:cs typeface="Calibri"/>
                <a:sym typeface="Calibri"/>
              </a:rPr>
              <a:t>El/ea încheie sesiunea mulțumindu-le participanților și invitând, în cele din urmă, la feedback post-ședință sau la oportunități de reflecție ulterioară (de exemplu, programarea unei scurte reflecții sau a unei întâlniri de progres peste 4–6 săptămâni pentru a </a:t>
            </a:r>
            <a:r>
              <a:rPr lang="ro" sz="1200" b="0" i="0" u="none" strike="noStrike" cap="none">
                <a:solidFill>
                  <a:schemeClr val="dk1"/>
                </a:solidFill>
                <a:effectLst/>
                <a:latin typeface="Calibri"/>
                <a:ea typeface="Calibri"/>
                <a:cs typeface="Calibri"/>
                <a:sym typeface="Calibri"/>
              </a:rPr>
              <a:t>verifica implementarea</a:t>
            </a:r>
            <a:r>
              <a:rPr lang="ro" sz="1200" b="0" i="0" u="none" strike="noStrike" cap="none" dirty="0">
                <a:solidFill>
                  <a:schemeClr val="dk1"/>
                </a:solidFill>
                <a:effectLst/>
                <a:latin typeface="Calibri"/>
                <a:ea typeface="Calibri"/>
                <a:cs typeface="Calibri"/>
                <a:sym typeface="Calibri"/>
              </a:rPr>
              <a:t>).</a:t>
            </a:r>
          </a:p>
        </p:txBody>
      </p:sp>
      <p:sp>
        <p:nvSpPr>
          <p:cNvPr id="176" name="Google Shape;176;g37f9446a92a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f9446a92a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37f9446a92a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f9446a92a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7f9446a92a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f9446a9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7f9446a92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o" sz="1200" b="0" i="0" u="none" strike="noStrike" cap="none" dirty="0">
                <a:solidFill>
                  <a:schemeClr val="dk1"/>
                </a:solidFill>
                <a:effectLst/>
                <a:latin typeface="Calibri"/>
                <a:ea typeface="Calibri"/>
                <a:cs typeface="Calibri"/>
                <a:sym typeface="Calibri"/>
              </a:rPr>
              <a:t>Îi veți primi pe Master Trainers și îi veți felicita pe scurt pentru finalizarea primelor două zile fundamentale, amintindu-le că acum au o înțelegere profundă a PERMA, WSA și SWPBS.</a:t>
            </a:r>
          </a:p>
          <a:p>
            <a:pPr marL="0" lvl="0" indent="0" algn="l" rtl="0">
              <a:spcBef>
                <a:spcPts val="0"/>
              </a:spcBef>
              <a:spcAft>
                <a:spcPts val="0"/>
              </a:spcAft>
              <a:buNone/>
            </a:pPr>
            <a:r>
              <a:rPr lang="ro" sz="1200" b="0" i="0" u="none" strike="noStrike" cap="none" dirty="0">
                <a:solidFill>
                  <a:schemeClr val="dk1"/>
                </a:solidFill>
                <a:effectLst/>
                <a:latin typeface="Calibri"/>
                <a:ea typeface="Calibri"/>
                <a:cs typeface="Calibri"/>
                <a:sym typeface="Calibri"/>
              </a:rPr>
              <a:t>Veți sublinia că Ziua 3 este punctul critic de trecere: trecerea de </a:t>
            </a:r>
            <a:r>
              <a:rPr lang="ro" sz="1200" b="0" i="1" u="none" strike="noStrike" cap="none" dirty="0">
                <a:solidFill>
                  <a:schemeClr val="dk1"/>
                </a:solidFill>
                <a:effectLst/>
                <a:latin typeface="Calibri"/>
                <a:ea typeface="Calibri"/>
                <a:cs typeface="Calibri"/>
                <a:sym typeface="Calibri"/>
              </a:rPr>
              <a:t>la de ce</a:t>
            </a:r>
            <a:r>
              <a:rPr lang="ro" sz="1200" b="0" i="0" u="none" strike="noStrike" cap="none" dirty="0">
                <a:solidFill>
                  <a:schemeClr val="dk1"/>
                </a:solidFill>
                <a:effectLst/>
                <a:latin typeface="Calibri"/>
                <a:ea typeface="Calibri"/>
                <a:cs typeface="Calibri"/>
                <a:sym typeface="Calibri"/>
              </a:rPr>
              <a:t> și </a:t>
            </a:r>
            <a:r>
              <a:rPr lang="ro" sz="1200" b="0" i="1" u="none" strike="noStrike" cap="none" dirty="0">
                <a:solidFill>
                  <a:schemeClr val="dk1"/>
                </a:solidFill>
                <a:effectLst/>
                <a:latin typeface="Calibri"/>
                <a:ea typeface="Calibri"/>
                <a:cs typeface="Calibri"/>
                <a:sym typeface="Calibri"/>
              </a:rPr>
              <a:t>ce</a:t>
            </a:r>
            <a:r>
              <a:rPr lang="ro" sz="1200" b="0" i="0" u="none" strike="noStrike" cap="none" dirty="0">
                <a:solidFill>
                  <a:schemeClr val="dk1"/>
                </a:solidFill>
                <a:effectLst/>
                <a:latin typeface="Calibri"/>
                <a:ea typeface="Calibri"/>
                <a:cs typeface="Calibri"/>
                <a:sym typeface="Calibri"/>
              </a:rPr>
              <a:t> (principii și cadre) la </a:t>
            </a:r>
            <a:r>
              <a:rPr lang="ro" sz="1200" b="0" i="1" u="none" strike="noStrike" cap="none" dirty="0">
                <a:solidFill>
                  <a:schemeClr val="dk1"/>
                </a:solidFill>
                <a:effectLst/>
                <a:latin typeface="Calibri"/>
                <a:ea typeface="Calibri"/>
                <a:cs typeface="Calibri"/>
                <a:sym typeface="Calibri"/>
              </a:rPr>
              <a:t>cum</a:t>
            </a:r>
            <a:r>
              <a:rPr lang="en-US" sz="1200" b="0" i="0" u="none" strike="noStrike" cap="none" dirty="0">
                <a:solidFill>
                  <a:schemeClr val="dk1"/>
                </a:solidFill>
                <a:effectLst/>
                <a:latin typeface="Calibri"/>
                <a:ea typeface="Calibri"/>
                <a:cs typeface="Calibri"/>
                <a:sym typeface="Calibri"/>
              </a:rPr>
              <a:t> - </a:t>
            </a:r>
            <a:r>
              <a:rPr lang="ro" sz="1200" b="0" i="0" u="none" strike="noStrike" cap="none" dirty="0">
                <a:solidFill>
                  <a:schemeClr val="dk1"/>
                </a:solidFill>
                <a:effectLst/>
                <a:latin typeface="Calibri"/>
                <a:ea typeface="Calibri"/>
                <a:cs typeface="Calibri"/>
                <a:sym typeface="Calibri"/>
              </a:rPr>
              <a:t>abilitățile tangibile necesare pentru implementarea la fața locului. Veți încadra ziua în jurul livrabilului de bază: plecând cu structura pentru un plan de acțiune personalizat, aliniat nevoilor de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 și cadrul necesar pentru evaluarea succesului acestuia.</a:t>
            </a:r>
            <a:endParaRPr dirty="0"/>
          </a:p>
        </p:txBody>
      </p:sp>
      <p:sp>
        <p:nvSpPr>
          <p:cNvPr id="113" name="Google Shape;113;g37f9446a92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f9446a92a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37f9446a92a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F7EA94A0-7DB7-7546-868A-AC2D399D6D0C}"/>
            </a:ext>
          </a:extLst>
        </p:cNvPr>
        <p:cNvGrpSpPr/>
        <p:nvPr/>
      </p:nvGrpSpPr>
      <p:grpSpPr>
        <a:xfrm>
          <a:off x="0" y="0"/>
          <a:ext cx="0" cy="0"/>
          <a:chOff x="0" y="0"/>
          <a:chExt cx="0" cy="0"/>
        </a:xfrm>
      </p:grpSpPr>
      <p:sp>
        <p:nvSpPr>
          <p:cNvPr id="111" name="Google Shape;111;g37f9446a92a_0_0:notes">
            <a:extLst>
              <a:ext uri="{FF2B5EF4-FFF2-40B4-BE49-F238E27FC236}">
                <a16:creationId xmlns:a16="http://schemas.microsoft.com/office/drawing/2014/main" id="{1AC81CC1-F041-33B9-C127-A29A48052D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7f9446a92a_0_0:notes">
            <a:extLst>
              <a:ext uri="{FF2B5EF4-FFF2-40B4-BE49-F238E27FC236}">
                <a16:creationId xmlns:a16="http://schemas.microsoft.com/office/drawing/2014/main" id="{F763A627-1E7D-4808-A4E4-A24176127C5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g37f9446a92a_0_0:notes">
            <a:extLst>
              <a:ext uri="{FF2B5EF4-FFF2-40B4-BE49-F238E27FC236}">
                <a16:creationId xmlns:a16="http://schemas.microsoft.com/office/drawing/2014/main" id="{3CF50138-0306-7E8B-EA31-C038E3CF825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64654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f9446a92a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o" sz="1200" b="0" i="0" u="none" strike="noStrike" cap="none" dirty="0">
                <a:solidFill>
                  <a:schemeClr val="dk1"/>
                </a:solidFill>
                <a:effectLst/>
                <a:latin typeface="Calibri"/>
                <a:ea typeface="Calibri"/>
                <a:cs typeface="Calibri"/>
                <a:sym typeface="Calibri"/>
              </a:rPr>
              <a:t>TIMP TOTAL pentru acest slide: </a:t>
            </a:r>
            <a:r>
              <a:rPr lang="ro" sz="1200" b="1" i="0" u="none" strike="noStrike" cap="none" dirty="0">
                <a:solidFill>
                  <a:schemeClr val="dk1"/>
                </a:solidFill>
                <a:effectLst/>
                <a:latin typeface="Calibri"/>
                <a:ea typeface="Calibri"/>
                <a:cs typeface="Calibri"/>
                <a:sym typeface="Calibri"/>
              </a:rPr>
              <a:t>5 minute</a:t>
            </a:r>
          </a:p>
          <a:p>
            <a:r>
              <a:rPr lang="ro" sz="1200" b="0" i="0" u="none" strike="noStrike" cap="none" dirty="0">
                <a:solidFill>
                  <a:schemeClr val="dk1"/>
                </a:solidFill>
                <a:effectLst/>
                <a:latin typeface="Calibri"/>
                <a:ea typeface="Calibri"/>
                <a:cs typeface="Calibri"/>
                <a:sym typeface="Calibri"/>
              </a:rPr>
              <a:t>Instructorul îi primește pe participanți și prezintă pe scurt scopul Unității 3.3. </a:t>
            </a:r>
          </a:p>
          <a:p>
            <a:r>
              <a:rPr lang="ro" sz="1200" b="0" i="0" u="none" strike="noStrike" cap="none" dirty="0">
                <a:solidFill>
                  <a:schemeClr val="dk1"/>
                </a:solidFill>
                <a:effectLst/>
                <a:latin typeface="Calibri"/>
                <a:ea typeface="Calibri"/>
                <a:cs typeface="Calibri"/>
                <a:sym typeface="Calibri"/>
              </a:rPr>
              <a:t>Rolul energizatorului (activitate scurtă) este de a "prinde" participanții la conceptul de "impact".</a:t>
            </a:r>
          </a:p>
          <a:p>
            <a:r>
              <a:rPr lang="ro" sz="1200" b="0" i="0" u="none" strike="noStrike" cap="none" dirty="0">
                <a:solidFill>
                  <a:schemeClr val="dk1"/>
                </a:solidFill>
                <a:effectLst/>
                <a:latin typeface="Calibri"/>
                <a:ea typeface="Calibri"/>
                <a:cs typeface="Calibri"/>
                <a:sym typeface="Calibri"/>
              </a:rPr>
              <a:t>Antrenorul explică activitatea scurtă.</a:t>
            </a:r>
          </a:p>
          <a:p>
            <a:r>
              <a:rPr lang="ro" sz="1200" b="0" i="0" u="none" strike="noStrike" cap="none" dirty="0">
                <a:solidFill>
                  <a:schemeClr val="dk1"/>
                </a:solidFill>
                <a:effectLst/>
                <a:latin typeface="Calibri"/>
                <a:ea typeface="Calibri"/>
                <a:cs typeface="Calibri"/>
                <a:sym typeface="Calibri"/>
              </a:rPr>
              <a:t>După ce toți participanții și-au împărtășit gândurile, instructorul concluzionează (și astfel atinge legătura cu tema Unității 3.3) spunând:</a:t>
            </a:r>
          </a:p>
          <a:p>
            <a:r>
              <a:rPr lang="ro" sz="1200" b="0" i="0" u="none" strike="noStrike" cap="none" dirty="0">
                <a:solidFill>
                  <a:schemeClr val="dk1"/>
                </a:solidFill>
                <a:effectLst/>
                <a:latin typeface="Calibri"/>
                <a:ea typeface="Calibri"/>
                <a:cs typeface="Calibri"/>
                <a:sym typeface="Calibri"/>
              </a:rPr>
              <a:t>"Minunat – tocmai ați descris </a:t>
            </a:r>
            <a:r>
              <a:rPr lang="ro" sz="1200" b="1" i="1" u="none" strike="noStrike" cap="none" dirty="0">
                <a:solidFill>
                  <a:schemeClr val="dk1"/>
                </a:solidFill>
                <a:effectLst/>
                <a:latin typeface="Calibri"/>
                <a:ea typeface="Calibri"/>
                <a:cs typeface="Calibri"/>
                <a:sym typeface="Calibri"/>
              </a:rPr>
              <a:t>impactul în acțiune</a:t>
            </a:r>
            <a:r>
              <a:rPr lang="ro" sz="1200" b="0" i="0" u="none" strike="noStrike" cap="none" dirty="0">
                <a:solidFill>
                  <a:schemeClr val="dk1"/>
                </a:solidFill>
                <a:effectLst/>
                <a:latin typeface="Calibri"/>
                <a:ea typeface="Calibri"/>
                <a:cs typeface="Calibri"/>
                <a:sym typeface="Calibri"/>
              </a:rPr>
              <a:t>! Fiecare dintre aceste semne reprezintă ceva ce poate fi observat, urmărit și sărbătorit. Măsurarea acestor tipuri de schimbări este modul în care arătăm că eforturile noastre de </a:t>
            </a:r>
            <a:r>
              <a:rPr lang="ro-RO" sz="1200" b="0" i="0" u="none" strike="noStrike" cap="none" dirty="0">
                <a:solidFill>
                  <a:schemeClr val="dk1"/>
                </a:solidFill>
                <a:effectLst/>
                <a:latin typeface="Calibri"/>
                <a:ea typeface="Calibri"/>
                <a:cs typeface="Calibri"/>
                <a:sym typeface="Calibri"/>
              </a:rPr>
              <a:t>stare de bine</a:t>
            </a:r>
            <a:r>
              <a:rPr lang="ro" sz="1200" b="0" i="0" u="none" strike="noStrike" cap="none" dirty="0">
                <a:solidFill>
                  <a:schemeClr val="dk1"/>
                </a:solidFill>
                <a:effectLst/>
                <a:latin typeface="Calibri"/>
                <a:ea typeface="Calibri"/>
                <a:cs typeface="Calibri"/>
                <a:sym typeface="Calibri"/>
              </a:rPr>
              <a:t> fac cu adevărat o diferență – și cum le menținem în timp. Acum, să explorăm </a:t>
            </a:r>
            <a:r>
              <a:rPr lang="ro" sz="1200" b="1" i="0" u="none" strike="noStrike" cap="none" dirty="0">
                <a:solidFill>
                  <a:schemeClr val="dk1"/>
                </a:solidFill>
                <a:effectLst/>
                <a:latin typeface="Calibri"/>
                <a:ea typeface="Calibri"/>
                <a:cs typeface="Calibri"/>
                <a:sym typeface="Calibri"/>
              </a:rPr>
              <a:t>cum putem măsura acest impact și să menținem viu impulsul pentru </a:t>
            </a:r>
            <a:r>
              <a:rPr lang="ro-RO" sz="1200" b="1" i="0" u="none" strike="noStrike" cap="none" dirty="0">
                <a:solidFill>
                  <a:schemeClr val="dk1"/>
                </a:solidFill>
                <a:effectLst/>
                <a:latin typeface="Calibri"/>
                <a:ea typeface="Calibri"/>
                <a:cs typeface="Calibri"/>
                <a:sym typeface="Calibri"/>
              </a:rPr>
              <a:t>stare de bine</a:t>
            </a:r>
            <a:r>
              <a:rPr lang="ro" sz="1200" b="1" i="0" u="none" strike="noStrike" cap="none" dirty="0">
                <a:solidFill>
                  <a:schemeClr val="dk1"/>
                </a:solidFill>
                <a:effectLst/>
                <a:latin typeface="Calibri"/>
                <a:ea typeface="Calibri"/>
                <a:cs typeface="Calibri"/>
                <a:sym typeface="Calibri"/>
              </a:rPr>
              <a:t> în școlile noastre.</a:t>
            </a:r>
            <a:r>
              <a:rPr lang="ro" sz="1200" b="0" i="0" u="none" strike="noStrike" cap="none" dirty="0">
                <a:solidFill>
                  <a:schemeClr val="dk1"/>
                </a:solidFill>
                <a:effectLst/>
                <a:latin typeface="Calibri"/>
                <a:ea typeface="Calibri"/>
                <a:cs typeface="Calibri"/>
                <a:sym typeface="Calibri"/>
              </a:rPr>
              <a:t>"</a:t>
            </a:r>
          </a:p>
        </p:txBody>
      </p:sp>
      <p:sp>
        <p:nvSpPr>
          <p:cNvPr id="127" name="Google Shape;127;g37f9446a92a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7f9446a92a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dirty="0">
                <a:solidFill>
                  <a:schemeClr val="dk1"/>
                </a:solidFill>
                <a:effectLst/>
                <a:latin typeface="Calibri"/>
                <a:ea typeface="Calibri"/>
                <a:cs typeface="Calibri"/>
                <a:sym typeface="Calibri"/>
              </a:rPr>
              <a:t>TIMP TOTAL pentru acest slide: </a:t>
            </a:r>
            <a:r>
              <a:rPr lang="ro" sz="1200" b="1" i="0" u="none" strike="noStrike" cap="none" dirty="0">
                <a:solidFill>
                  <a:schemeClr val="dk1"/>
                </a:solidFill>
                <a:effectLst/>
                <a:latin typeface="Calibri"/>
                <a:ea typeface="Calibri"/>
                <a:cs typeface="Calibri"/>
                <a:sym typeface="Calibri"/>
              </a:rPr>
              <a:t>10 minute</a:t>
            </a:r>
            <a:endParaRPr lang="en-US" sz="1200" b="0" i="0" u="none" strike="noStrike" cap="none" dirty="0">
              <a:solidFill>
                <a:schemeClr val="dk1"/>
              </a:solidFill>
              <a:effectLst/>
              <a:latin typeface="Calibri"/>
              <a:ea typeface="Calibri"/>
              <a:cs typeface="Calibri"/>
              <a:sym typeface="Calibri"/>
            </a:endParaRPr>
          </a:p>
          <a:p>
            <a:r>
              <a:rPr lang="ro" sz="1200" b="0" i="0" u="none" strike="noStrike" cap="none" dirty="0">
                <a:solidFill>
                  <a:schemeClr val="dk1"/>
                </a:solidFill>
                <a:effectLst/>
                <a:latin typeface="Calibri"/>
                <a:ea typeface="Calibri"/>
                <a:cs typeface="Calibri"/>
                <a:sym typeface="Calibri"/>
              </a:rPr>
              <a:t>Scopul aici este să exploreze </a:t>
            </a:r>
            <a:r>
              <a:rPr lang="ro" sz="1200" b="1" i="1" u="none" strike="noStrike" cap="none" dirty="0">
                <a:solidFill>
                  <a:schemeClr val="dk1"/>
                </a:solidFill>
                <a:effectLst/>
                <a:latin typeface="Calibri"/>
                <a:ea typeface="Calibri"/>
                <a:cs typeface="Calibri"/>
                <a:sym typeface="Calibri"/>
              </a:rPr>
              <a:t>motivul</a:t>
            </a:r>
            <a:r>
              <a:rPr lang="ro" sz="1200" b="0" i="0" u="none" strike="noStrike" cap="none" dirty="0">
                <a:solidFill>
                  <a:schemeClr val="dk1"/>
                </a:solidFill>
                <a:effectLst/>
                <a:latin typeface="Calibri"/>
                <a:ea typeface="Calibri"/>
                <a:cs typeface="Calibri"/>
                <a:sym typeface="Calibri"/>
              </a:rPr>
              <a:t> evaluării impactului asupra </a:t>
            </a:r>
            <a:r>
              <a:rPr lang="ro-RO" sz="1200" b="0" i="0" u="none" strike="noStrike" cap="none" dirty="0">
                <a:solidFill>
                  <a:schemeClr val="dk1"/>
                </a:solidFill>
                <a:effectLst/>
                <a:latin typeface="Calibri"/>
                <a:ea typeface="Calibri"/>
                <a:cs typeface="Calibri"/>
                <a:sym typeface="Calibri"/>
              </a:rPr>
              <a:t>stării de bine</a:t>
            </a:r>
            <a:r>
              <a:rPr lang="ro" sz="1200" b="0" i="0" u="none" strike="noStrike" cap="none" dirty="0">
                <a:solidFill>
                  <a:schemeClr val="dk1"/>
                </a:solidFill>
                <a:effectLst/>
                <a:latin typeface="Calibri"/>
                <a:ea typeface="Calibri"/>
                <a:cs typeface="Calibri"/>
                <a:sym typeface="Calibri"/>
              </a:rPr>
              <a:t>.</a:t>
            </a:r>
          </a:p>
          <a:p>
            <a:r>
              <a:rPr lang="ro" sz="1200" b="0" i="0" u="none" strike="noStrike" cap="none" dirty="0">
                <a:solidFill>
                  <a:schemeClr val="dk1"/>
                </a:solidFill>
                <a:effectLst/>
                <a:latin typeface="Calibri"/>
                <a:ea typeface="Calibri"/>
                <a:cs typeface="Calibri"/>
                <a:sym typeface="Calibri"/>
              </a:rPr>
              <a:t>Trainerul prezintă, din slide, principalele motive pentru măsurarea stării de bine și subliniază faptul că măsurarea stării de bine ajută școlile să înțeleagă eficiența inițiativelor, să informeze planificarea și să susțină îmbunătățirile. </a:t>
            </a:r>
          </a:p>
          <a:p>
            <a:r>
              <a:rPr lang="ro" sz="1200" b="0" i="0" u="none" strike="noStrike" cap="none" dirty="0">
                <a:solidFill>
                  <a:schemeClr val="dk1"/>
                </a:solidFill>
                <a:effectLst/>
                <a:latin typeface="Calibri"/>
                <a:ea typeface="Calibri"/>
                <a:cs typeface="Calibri"/>
                <a:sym typeface="Calibri"/>
              </a:rPr>
              <a:t>Apoi, instructorul răspunde la întrebarea reflexivă: </a:t>
            </a:r>
            <a:r>
              <a:rPr lang="ro" sz="1200" b="1" i="1" u="none" strike="noStrike" cap="none" dirty="0">
                <a:solidFill>
                  <a:schemeClr val="dk1"/>
                </a:solidFill>
                <a:effectLst/>
                <a:latin typeface="Calibri"/>
                <a:ea typeface="Calibri"/>
                <a:cs typeface="Calibri"/>
                <a:sym typeface="Calibri"/>
              </a:rPr>
              <a:t>"Cum arată 'impactul' </a:t>
            </a:r>
            <a:r>
              <a:rPr lang="ro-RO" sz="1200" b="1" i="1" u="none" strike="noStrike" cap="none" dirty="0">
                <a:solidFill>
                  <a:schemeClr val="dk1"/>
                </a:solidFill>
                <a:effectLst/>
                <a:latin typeface="Calibri"/>
                <a:ea typeface="Calibri"/>
                <a:cs typeface="Calibri"/>
                <a:sym typeface="Calibri"/>
              </a:rPr>
              <a:t>stării de bine</a:t>
            </a:r>
            <a:r>
              <a:rPr lang="ro" sz="1200" b="1" i="1" u="none" strike="noStrike" cap="none" dirty="0">
                <a:solidFill>
                  <a:schemeClr val="dk1"/>
                </a:solidFill>
                <a:effectLst/>
                <a:latin typeface="Calibri"/>
                <a:ea typeface="Calibri"/>
                <a:cs typeface="Calibri"/>
                <a:sym typeface="Calibri"/>
              </a:rPr>
              <a:t> în clasa sau școala dvs.?" </a:t>
            </a:r>
            <a:r>
              <a:rPr lang="ro" sz="1200" b="0" i="0" u="none" strike="noStrike" cap="none" dirty="0">
                <a:solidFill>
                  <a:schemeClr val="dk1"/>
                </a:solidFill>
                <a:effectLst/>
                <a:latin typeface="Calibri"/>
                <a:ea typeface="Calibri"/>
                <a:cs typeface="Calibri"/>
                <a:sym typeface="Calibri"/>
              </a:rPr>
              <a:t>și să le ceri participanților să discute în perechi, timp de 5 minute.</a:t>
            </a:r>
          </a:p>
          <a:p>
            <a:r>
              <a:rPr lang="en-US" sz="1200" b="1" i="1" u="none" strike="noStrike" cap="none" dirty="0" err="1">
                <a:solidFill>
                  <a:schemeClr val="dk1"/>
                </a:solidFill>
                <a:effectLst/>
                <a:latin typeface="Calibri"/>
                <a:ea typeface="Calibri"/>
                <a:cs typeface="Calibri"/>
                <a:sym typeface="Calibri"/>
              </a:rPr>
              <a:t>Acesta</a:t>
            </a:r>
            <a:r>
              <a:rPr lang="en-US" sz="1200" b="1" i="1" u="none" strike="noStrike" cap="none" dirty="0">
                <a:solidFill>
                  <a:schemeClr val="dk1"/>
                </a:solidFill>
                <a:effectLst/>
                <a:latin typeface="Calibri"/>
                <a:ea typeface="Calibri"/>
                <a:cs typeface="Calibri"/>
                <a:sym typeface="Calibri"/>
              </a:rPr>
              <a:t> </a:t>
            </a:r>
            <a:r>
              <a:rPr lang="ro" sz="1200" b="0" i="0" u="none" strike="noStrike" cap="none" dirty="0">
                <a:solidFill>
                  <a:schemeClr val="dk1"/>
                </a:solidFill>
                <a:effectLst/>
                <a:latin typeface="Calibri"/>
                <a:ea typeface="Calibri"/>
                <a:cs typeface="Calibri"/>
                <a:sym typeface="Calibri"/>
              </a:rPr>
              <a:t>își </a:t>
            </a:r>
            <a:r>
              <a:rPr lang="en-US" sz="1200" b="0" i="0" u="none" strike="noStrike" cap="none" dirty="0" err="1">
                <a:solidFill>
                  <a:schemeClr val="dk1"/>
                </a:solidFill>
                <a:effectLst/>
                <a:latin typeface="Calibri"/>
                <a:ea typeface="Calibri"/>
                <a:cs typeface="Calibri"/>
                <a:sym typeface="Calibri"/>
              </a:rPr>
              <a:t>scrie</a:t>
            </a:r>
            <a:r>
              <a:rPr lang="ro" sz="1200" b="0" i="0" u="none" strike="noStrike" cap="none" dirty="0">
                <a:solidFill>
                  <a:schemeClr val="dk1"/>
                </a:solidFill>
                <a:effectLst/>
                <a:latin typeface="Calibri"/>
                <a:ea typeface="Calibri"/>
                <a:cs typeface="Calibri"/>
                <a:sym typeface="Calibri"/>
              </a:rPr>
              <a:t> ideile cheie pe o tablă albă sau pe un flipchart.</a:t>
            </a:r>
          </a:p>
          <a:p>
            <a:r>
              <a:rPr lang="ro" sz="1200" b="0" i="0" u="none" strike="noStrike" cap="none" dirty="0">
                <a:solidFill>
                  <a:schemeClr val="dk1"/>
                </a:solidFill>
                <a:effectLst/>
                <a:latin typeface="Calibri"/>
                <a:ea typeface="Calibri"/>
                <a:cs typeface="Calibri"/>
                <a:sym typeface="Calibri"/>
              </a:rPr>
              <a:t>Astfel, leagă discuția de ideea utilizării </a:t>
            </a:r>
            <a:r>
              <a:rPr lang="ro" sz="1200" b="1" i="1" u="none" strike="noStrike" cap="none" dirty="0">
                <a:solidFill>
                  <a:schemeClr val="dk1"/>
                </a:solidFill>
                <a:effectLst/>
                <a:latin typeface="Calibri"/>
                <a:ea typeface="Calibri"/>
                <a:cs typeface="Calibri"/>
                <a:sym typeface="Calibri"/>
              </a:rPr>
              <a:t>unor abordări structurate de evaluare, </a:t>
            </a:r>
            <a:r>
              <a:rPr lang="ro" sz="1200" b="0" i="0" u="none" strike="noStrike" cap="none" dirty="0">
                <a:solidFill>
                  <a:schemeClr val="dk1"/>
                </a:solidFill>
                <a:effectLst/>
                <a:latin typeface="Calibri"/>
                <a:ea typeface="Calibri"/>
                <a:cs typeface="Calibri"/>
                <a:sym typeface="Calibri"/>
              </a:rPr>
              <a:t>care urmează să fie prezentate.</a:t>
            </a:r>
          </a:p>
        </p:txBody>
      </p:sp>
      <p:sp>
        <p:nvSpPr>
          <p:cNvPr id="147" name="Google Shape;147;g37f9446a92a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7f9446a92a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a:solidFill>
                  <a:schemeClr val="dk1"/>
                </a:solidFill>
                <a:effectLst/>
                <a:latin typeface="Calibri"/>
                <a:ea typeface="Calibri"/>
                <a:cs typeface="Calibri"/>
                <a:sym typeface="Calibri"/>
              </a:rPr>
              <a:t>TIMP TOTAL </a:t>
            </a:r>
            <a:r>
              <a:rPr lang="ro" sz="1200" b="0" i="0" u="none" strike="noStrike" cap="none" dirty="0">
                <a:solidFill>
                  <a:schemeClr val="dk1"/>
                </a:solidFill>
                <a:effectLst/>
                <a:latin typeface="Calibri"/>
                <a:ea typeface="Calibri"/>
                <a:cs typeface="Calibri"/>
                <a:sym typeface="Calibri"/>
              </a:rPr>
              <a:t>pentru acest slide: </a:t>
            </a:r>
            <a:r>
              <a:rPr lang="ro" sz="1200" b="1" i="0" u="none" strike="noStrike" cap="none" dirty="0">
                <a:solidFill>
                  <a:schemeClr val="dk1"/>
                </a:solidFill>
                <a:effectLst/>
                <a:latin typeface="Calibri"/>
                <a:ea typeface="Calibri"/>
                <a:cs typeface="Calibri"/>
                <a:sym typeface="Calibri"/>
              </a:rPr>
              <a:t>5 minute</a:t>
            </a:r>
            <a:endParaRPr lang="en-US" dirty="0"/>
          </a:p>
          <a:p>
            <a:pPr marL="0" lvl="0" indent="0" algn="l" rtl="0">
              <a:lnSpc>
                <a:spcPct val="100000"/>
              </a:lnSpc>
              <a:spcBef>
                <a:spcPts val="0"/>
              </a:spcBef>
              <a:spcAft>
                <a:spcPts val="0"/>
              </a:spcAft>
              <a:buSzPts val="1400"/>
              <a:buNone/>
            </a:pPr>
            <a:r>
              <a:rPr lang="ro" dirty="0"/>
              <a:t>Trainerul invită participanții să răspundă la întrebare și să scrie răspunsuri în fișa de lucru, ascultă opiniile acestora, apreciază opiniile lor ca fiind interesante și valoroase, le mulțumește pentru împărtășirea ideilor în cadrul grupului și subliniază că următorul lucru </a:t>
            </a:r>
            <a:r>
              <a:rPr lang="ro"/>
              <a:t>va prezenta </a:t>
            </a:r>
            <a:r>
              <a:rPr lang="ro" dirty="0"/>
              <a:t>instrumente și metrici pentru a </a:t>
            </a:r>
            <a:r>
              <a:rPr lang="ro"/>
              <a:t>măsura </a:t>
            </a:r>
            <a:r>
              <a:rPr lang="ro-RO"/>
              <a:t>stare </a:t>
            </a:r>
            <a:r>
              <a:rPr lang="ro-RO" dirty="0"/>
              <a:t>de bine</a:t>
            </a:r>
            <a:r>
              <a:rPr lang="ro" dirty="0"/>
              <a:t>a programelor WSA și va explica cum le pot folosi.</a:t>
            </a:r>
            <a:endParaRPr dirty="0"/>
          </a:p>
        </p:txBody>
      </p:sp>
      <p:sp>
        <p:nvSpPr>
          <p:cNvPr id="140" name="Google Shape;140;g37f9446a92a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9F91E81D-3EFB-7948-CAFA-6B98054B100F}"/>
            </a:ext>
          </a:extLst>
        </p:cNvPr>
        <p:cNvGrpSpPr/>
        <p:nvPr/>
      </p:nvGrpSpPr>
      <p:grpSpPr>
        <a:xfrm>
          <a:off x="0" y="0"/>
          <a:ext cx="0" cy="0"/>
          <a:chOff x="0" y="0"/>
          <a:chExt cx="0" cy="0"/>
        </a:xfrm>
      </p:grpSpPr>
      <p:sp>
        <p:nvSpPr>
          <p:cNvPr id="146" name="Google Shape;146;g37f9446a92a_0_155:notes">
            <a:extLst>
              <a:ext uri="{FF2B5EF4-FFF2-40B4-BE49-F238E27FC236}">
                <a16:creationId xmlns:a16="http://schemas.microsoft.com/office/drawing/2014/main" id="{5B3C012D-4DF1-931E-A08C-0F9ED7453FA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 sz="1200" b="0" i="0" u="none" strike="noStrike" cap="none">
                <a:solidFill>
                  <a:schemeClr val="dk1"/>
                </a:solidFill>
                <a:effectLst/>
                <a:latin typeface="Calibri"/>
                <a:ea typeface="Calibri"/>
                <a:cs typeface="Calibri"/>
                <a:sym typeface="Calibri"/>
              </a:rPr>
              <a:t>TIMP TOTAL </a:t>
            </a:r>
            <a:r>
              <a:rPr lang="ro" sz="1200" b="0" i="0" u="none" strike="noStrike" cap="none" dirty="0">
                <a:solidFill>
                  <a:schemeClr val="dk1"/>
                </a:solidFill>
                <a:effectLst/>
                <a:latin typeface="Calibri"/>
                <a:ea typeface="Calibri"/>
                <a:cs typeface="Calibri"/>
                <a:sym typeface="Calibri"/>
              </a:rPr>
              <a:t>pentru acest slide: </a:t>
            </a:r>
            <a:r>
              <a:rPr lang="ro" sz="1200" b="1" i="0" u="none" strike="noStrike" cap="none" dirty="0">
                <a:solidFill>
                  <a:schemeClr val="dk1"/>
                </a:solidFill>
                <a:effectLst/>
                <a:latin typeface="Calibri"/>
                <a:ea typeface="Calibri"/>
                <a:cs typeface="Calibri"/>
                <a:sym typeface="Calibri"/>
              </a:rPr>
              <a:t>2 minute</a:t>
            </a:r>
            <a:endParaRPr lang="en-US" dirty="0"/>
          </a:p>
          <a:p>
            <a:pPr marL="0" lvl="0" indent="0" algn="l" rtl="0">
              <a:lnSpc>
                <a:spcPct val="100000"/>
              </a:lnSpc>
              <a:spcBef>
                <a:spcPts val="0"/>
              </a:spcBef>
              <a:spcAft>
                <a:spcPts val="0"/>
              </a:spcAft>
              <a:buSzPts val="1400"/>
              <a:buNone/>
            </a:pPr>
            <a:r>
              <a:rPr lang="ro" dirty="0"/>
              <a:t>Scopul aici este de a introduce abordări pentru </a:t>
            </a:r>
            <a:r>
              <a:rPr lang="ro"/>
              <a:t>evaluarea rezultatelor </a:t>
            </a:r>
            <a:r>
              <a:rPr lang="ro" dirty="0"/>
              <a:t>legate </a:t>
            </a:r>
            <a:r>
              <a:rPr lang="ro"/>
              <a:t>de </a:t>
            </a:r>
            <a:r>
              <a:rPr lang="ro-RO"/>
              <a:t>stare </a:t>
            </a:r>
            <a:r>
              <a:rPr lang="ro-RO" dirty="0"/>
              <a:t>de bine</a:t>
            </a:r>
            <a:r>
              <a:rPr lang="ro" dirty="0"/>
              <a:t>.</a:t>
            </a:r>
          </a:p>
          <a:p>
            <a:pPr marL="0" lvl="0" indent="0" algn="l" rtl="0">
              <a:lnSpc>
                <a:spcPct val="100000"/>
              </a:lnSpc>
              <a:spcBef>
                <a:spcPts val="0"/>
              </a:spcBef>
              <a:spcAft>
                <a:spcPts val="0"/>
              </a:spcAft>
              <a:buSzPts val="1400"/>
              <a:buNone/>
            </a:pPr>
            <a:r>
              <a:rPr lang="ro" sz="1200" b="0" i="0" u="none" strike="noStrike" cap="none" dirty="0">
                <a:solidFill>
                  <a:schemeClr val="dk1"/>
                </a:solidFill>
                <a:effectLst/>
                <a:latin typeface="Calibri"/>
                <a:ea typeface="Calibri"/>
                <a:cs typeface="Calibri"/>
                <a:sym typeface="Calibri"/>
              </a:rPr>
              <a:t>Trainerul prezintă principalele abordări și pune accent pe folosirea datelor </a:t>
            </a:r>
            <a:r>
              <a:rPr lang="ro" sz="1200" b="1" i="1" u="none" strike="noStrike" cap="none" dirty="0">
                <a:solidFill>
                  <a:schemeClr val="dk1"/>
                </a:solidFill>
                <a:effectLst/>
                <a:latin typeface="Calibri"/>
                <a:ea typeface="Calibri"/>
                <a:cs typeface="Calibri"/>
                <a:sym typeface="Calibri"/>
              </a:rPr>
              <a:t>pentru a îmbunătăți</a:t>
            </a:r>
            <a:r>
              <a:rPr lang="ro" sz="1200" b="0" i="0" u="none" strike="noStrike" cap="none" dirty="0">
                <a:solidFill>
                  <a:schemeClr val="dk1"/>
                </a:solidFill>
                <a:effectLst/>
                <a:latin typeface="Calibri"/>
                <a:ea typeface="Calibri"/>
                <a:cs typeface="Calibri"/>
                <a:sym typeface="Calibri"/>
              </a:rPr>
              <a:t>, nu </a:t>
            </a:r>
            <a:r>
              <a:rPr lang="ro" sz="1200" b="1" i="1" u="none" strike="noStrike" cap="none" dirty="0">
                <a:solidFill>
                  <a:schemeClr val="dk1"/>
                </a:solidFill>
                <a:effectLst/>
                <a:latin typeface="Calibri"/>
                <a:ea typeface="Calibri"/>
                <a:cs typeface="Calibri"/>
                <a:sym typeface="Calibri"/>
              </a:rPr>
              <a:t>pentru a demonstra</a:t>
            </a:r>
            <a:r>
              <a:rPr lang="ro" sz="1200" b="0" i="0" u="none" strike="noStrike" cap="none" dirty="0">
                <a:solidFill>
                  <a:schemeClr val="dk1"/>
                </a:solidFill>
                <a:effectLst/>
                <a:latin typeface="Calibri"/>
                <a:ea typeface="Calibri"/>
                <a:cs typeface="Calibri"/>
                <a:sym typeface="Calibri"/>
              </a:rPr>
              <a:t>!</a:t>
            </a:r>
          </a:p>
        </p:txBody>
      </p:sp>
      <p:sp>
        <p:nvSpPr>
          <p:cNvPr id="147" name="Google Shape;147;g37f9446a92a_0_155:notes">
            <a:extLst>
              <a:ext uri="{FF2B5EF4-FFF2-40B4-BE49-F238E27FC236}">
                <a16:creationId xmlns:a16="http://schemas.microsoft.com/office/drawing/2014/main" id="{EC4B4B9F-CC0F-8C2B-FD99-F562BDFC295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236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9"/>
        <p:cNvGrpSpPr/>
        <p:nvPr/>
      </p:nvGrpSpPr>
      <p:grpSpPr>
        <a:xfrm>
          <a:off x="0" y="0"/>
          <a:ext cx="0" cy="0"/>
          <a:chOff x="0" y="0"/>
          <a:chExt cx="0" cy="0"/>
        </a:xfrm>
      </p:grpSpPr>
      <p:sp>
        <p:nvSpPr>
          <p:cNvPr id="80" name="Google Shape;80;g37f9446a92a_0_22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g37f9446a92a_0_229"/>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7f9446a92a_0_229"/>
          <p:cNvSpPr/>
          <p:nvPr/>
        </p:nvSpPr>
        <p:spPr>
          <a:xfrm flipH="1">
            <a:off x="2172836" y="2774849"/>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3"/>
        <p:cNvGrpSpPr/>
        <p:nvPr/>
      </p:nvGrpSpPr>
      <p:grpSpPr>
        <a:xfrm>
          <a:off x="0" y="0"/>
          <a:ext cx="0" cy="0"/>
          <a:chOff x="0" y="0"/>
          <a:chExt cx="0" cy="0"/>
        </a:xfrm>
      </p:grpSpPr>
      <p:sp>
        <p:nvSpPr>
          <p:cNvPr id="84" name="Google Shape;84;g37f9446a92a_0_233"/>
          <p:cNvSpPr txBox="1"/>
          <p:nvPr/>
        </p:nvSpPr>
        <p:spPr>
          <a:xfrm>
            <a:off x="2172707" y="2960694"/>
            <a:ext cx="7832400" cy="1600200"/>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85" name="Google Shape;85;g37f9446a92a_0_233"/>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g37f9446a92a_0_233"/>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87" name="Google Shape;87;g37f9446a92a_0_233"/>
          <p:cNvSpPr/>
          <p:nvPr/>
        </p:nvSpPr>
        <p:spPr>
          <a:xfrm flipH="1">
            <a:off x="2172835" y="2913643"/>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8"/>
        <p:cNvGrpSpPr/>
        <p:nvPr/>
      </p:nvGrpSpPr>
      <p:grpSpPr>
        <a:xfrm>
          <a:off x="0" y="0"/>
          <a:ext cx="0" cy="0"/>
          <a:chOff x="0" y="0"/>
          <a:chExt cx="0" cy="0"/>
        </a:xfrm>
      </p:grpSpPr>
      <p:sp>
        <p:nvSpPr>
          <p:cNvPr id="89" name="Google Shape;89;g37f9446a92a_0_238"/>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g37f9446a92a_0_238"/>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37f9446a92a_0_238"/>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7f9446a92a_0_238"/>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37f9446a92a_0_238"/>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g37f9446a92a_0_238"/>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95" name="Google Shape;95;g37f9446a92a_0_238"/>
          <p:cNvPicPr preferRelativeResize="0"/>
          <p:nvPr/>
        </p:nvPicPr>
        <p:blipFill rotWithShape="1">
          <a:blip r:embed="rId3">
            <a:alphaModFix/>
          </a:blip>
          <a:srcRect/>
          <a:stretch/>
        </p:blipFill>
        <p:spPr>
          <a:xfrm>
            <a:off x="7557741" y="680458"/>
            <a:ext cx="3408733" cy="4711409"/>
          </a:xfrm>
          <a:prstGeom prst="rect">
            <a:avLst/>
          </a:prstGeom>
          <a:noFill/>
          <a:ln>
            <a:noFill/>
          </a:ln>
        </p:spPr>
      </p:pic>
      <p:pic>
        <p:nvPicPr>
          <p:cNvPr id="96" name="Google Shape;96;g37f9446a92a_0_238"/>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97" name="Google Shape;97;g37f9446a92a_0_238"/>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7"/>
        <p:cNvGrpSpPr/>
        <p:nvPr/>
      </p:nvGrpSpPr>
      <p:grpSpPr>
        <a:xfrm>
          <a:off x="0" y="0"/>
          <a:ext cx="0" cy="0"/>
          <a:chOff x="0" y="0"/>
          <a:chExt cx="0" cy="0"/>
        </a:xfrm>
      </p:grpSpPr>
      <p:sp>
        <p:nvSpPr>
          <p:cNvPr id="48" name="Google Shape;48;g37f9446a92a_0_197"/>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446a92a_0_197"/>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50"/>
        <p:cNvGrpSpPr/>
        <p:nvPr/>
      </p:nvGrpSpPr>
      <p:grpSpPr>
        <a:xfrm>
          <a:off x="0" y="0"/>
          <a:ext cx="0" cy="0"/>
          <a:chOff x="0" y="0"/>
          <a:chExt cx="0" cy="0"/>
        </a:xfrm>
      </p:grpSpPr>
      <p:sp>
        <p:nvSpPr>
          <p:cNvPr id="51" name="Google Shape;51;g37f9446a92a_0_20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37f9446a92a_0_20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g37f9446a92a_0_20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g37f9446a92a_0_209"/>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7f9446a92a_0_209"/>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7f9446a92a_0_209"/>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g37f9446a92a_0_20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7f9446a92a_0_204"/>
          <p:cNvSpPr txBox="1">
            <a:spLocks noGrp="1"/>
          </p:cNvSpPr>
          <p:nvPr>
            <p:ph type="body" idx="1"/>
          </p:nvPr>
        </p:nvSpPr>
        <p:spPr>
          <a:xfrm>
            <a:off x="97971"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g37f9446a92a_0_204"/>
          <p:cNvSpPr txBox="1">
            <a:spLocks noGrp="1"/>
          </p:cNvSpPr>
          <p:nvPr>
            <p:ph type="body" idx="2"/>
          </p:nvPr>
        </p:nvSpPr>
        <p:spPr>
          <a:xfrm>
            <a:off x="6131377"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37f9446a92a_0_204"/>
          <p:cNvSpPr txBox="1">
            <a:spLocks noGrp="1"/>
          </p:cNvSpPr>
          <p:nvPr>
            <p:ph type="body" idx="3"/>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259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9"/>
        <p:cNvGrpSpPr/>
        <p:nvPr/>
      </p:nvGrpSpPr>
      <p:grpSpPr>
        <a:xfrm>
          <a:off x="0" y="0"/>
          <a:ext cx="0" cy="0"/>
          <a:chOff x="0" y="0"/>
          <a:chExt cx="0" cy="0"/>
        </a:xfrm>
      </p:grpSpPr>
      <p:sp>
        <p:nvSpPr>
          <p:cNvPr id="70" name="Google Shape;70;g37f9446a92a_0_219"/>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g37f9446a92a_0_219"/>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g37f9446a92a_0_219"/>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37f9446a92a_0_219"/>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 name="Google Shape;74;g37f9446a92a_0_219"/>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 name="Google Shape;75;g37f9446a92a_0_219"/>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76" name="Google Shape;76;g37f9446a92a_0_219"/>
          <p:cNvPicPr preferRelativeResize="0"/>
          <p:nvPr/>
        </p:nvPicPr>
        <p:blipFill rotWithShape="1">
          <a:blip r:embed="rId3">
            <a:alphaModFix/>
          </a:blip>
          <a:srcRect/>
          <a:stretch/>
        </p:blipFill>
        <p:spPr>
          <a:xfrm>
            <a:off x="6467522" y="1099770"/>
            <a:ext cx="5375466" cy="4388048"/>
          </a:xfrm>
          <a:prstGeom prst="rect">
            <a:avLst/>
          </a:prstGeom>
          <a:noFill/>
          <a:ln>
            <a:noFill/>
          </a:ln>
        </p:spPr>
      </p:pic>
      <p:pic>
        <p:nvPicPr>
          <p:cNvPr id="77" name="Google Shape;77;g37f9446a92a_0_219"/>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78" name="Google Shape;78;g37f9446a92a_0_219"/>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o" sz="900" b="0" i="0" u="none" strike="noStrike" cap="none">
                <a:solidFill>
                  <a:schemeClr val="dk1"/>
                </a:solidFill>
                <a:latin typeface="Arial"/>
                <a:ea typeface="Arial"/>
                <a:cs typeface="Arial"/>
                <a:sym typeface="Arial"/>
              </a:rPr>
              <a:t>Finanțat de Uniunea Europeană. Totuși, opiniile și punctele de vedere exprimate aparțin exclusiv autorului (autorilor) și nu reflectă neapărat pe cele ale Uniunii Europene sau ale Agenției Executive Europene pentru Educație și Cultură (EACEA). Nici Uniunea Europeană, nici EACEA nu pot fi trase la răspundere pentru ele. Numărul proiectului: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235"/>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446a92a_0_19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7"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48630"/>
          </a:srgbClr>
        </a:solidFill>
        <a:effectLst/>
      </p:bgPr>
    </p:bg>
    <p:spTree>
      <p:nvGrpSpPr>
        <p:cNvPr id="1" name="Shape 63"/>
        <p:cNvGrpSpPr/>
        <p:nvPr/>
      </p:nvGrpSpPr>
      <p:grpSpPr>
        <a:xfrm>
          <a:off x="0" y="0"/>
          <a:ext cx="0" cy="0"/>
          <a:chOff x="0" y="0"/>
          <a:chExt cx="0" cy="0"/>
        </a:xfrm>
      </p:grpSpPr>
      <p:sp>
        <p:nvSpPr>
          <p:cNvPr id="64" name="Google Shape;64;g37f9446a92a_0_213"/>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g37f9446a92a_0_2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g37f9446a92a_0_213"/>
          <p:cNvSpPr txBox="1">
            <a:spLocks noGrp="1"/>
          </p:cNvSpPr>
          <p:nvPr>
            <p:ph type="dt" idx="10"/>
          </p:nvPr>
        </p:nvSpPr>
        <p:spPr>
          <a:xfrm>
            <a:off x="838200" y="6356354"/>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g37f9446a92a_0_213"/>
          <p:cNvSpPr txBox="1">
            <a:spLocks noGrp="1"/>
          </p:cNvSpPr>
          <p:nvPr>
            <p:ph type="ftr" idx="11"/>
          </p:nvPr>
        </p:nvSpPr>
        <p:spPr>
          <a:xfrm>
            <a:off x="4038600" y="6356354"/>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g37f9446a92a_0_213"/>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warwick.ac.uk/services/innovations/wemwbs" TargetMode="External"/><Relationship Id="rId3" Type="http://schemas.openxmlformats.org/officeDocument/2006/relationships/hyperlink" Target="https://casel.org/fundamentals-of-sel/what-is-the-casel-framework/" TargetMode="External"/><Relationship Id="rId7" Type="http://schemas.openxmlformats.org/officeDocument/2006/relationships/hyperlink" Target="https://pbiseurope.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prowproject.eu/" TargetMode="External"/><Relationship Id="rId5" Type="http://schemas.openxmlformats.org/officeDocument/2006/relationships/hyperlink" Target="https://www.pbis.org/" TargetMode="External"/><Relationship Id="rId4" Type="http://schemas.openxmlformats.org/officeDocument/2006/relationships/hyperlink" Target="https://permahsurvey.com/" TargetMode="External"/><Relationship Id="rId9" Type="http://schemas.openxmlformats.org/officeDocument/2006/relationships/hyperlink" Target="https://cdn.prod.website-files.com/5d3725188825e071f1670246/67ed7b2664fb092c2e54c886_TFI-3-Manual.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fontScale="90000"/>
          </a:bodyPr>
          <a:lstStyle/>
          <a:p>
            <a:br>
              <a:rPr lang="ro" sz="2200" dirty="0"/>
            </a:br>
            <a:r>
              <a:rPr lang="ro-RO" sz="2200" dirty="0"/>
              <a:t>Școli prospere – o abordare sistemică, la nivelul întregii școli a </a:t>
            </a:r>
            <a:r>
              <a:rPr lang="ro-RO" sz="2200"/>
              <a:t>sănătății mintale </a:t>
            </a:r>
            <a:r>
              <a:rPr lang="ro-RO" sz="2200" dirty="0"/>
              <a:t>și a stării de bine</a:t>
            </a:r>
            <a:br>
              <a:rPr lang="ro-RO" sz="2200" dirty="0"/>
            </a:br>
            <a:br>
              <a:rPr lang="ro-RO" sz="2200" dirty="0"/>
            </a:br>
            <a:endParaRPr sz="2200" dirty="0"/>
          </a:p>
        </p:txBody>
      </p:sp>
      <p:sp>
        <p:nvSpPr>
          <p:cNvPr id="103" name="Google Shape;103;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40011"/>
              </a:lnSpc>
              <a:spcBef>
                <a:spcPts val="0"/>
              </a:spcBef>
              <a:spcAft>
                <a:spcPts val="0"/>
              </a:spcAft>
              <a:buClr>
                <a:srgbClr val="000000"/>
              </a:buClr>
              <a:buSzPct val="100000"/>
              <a:buFont typeface="Arial"/>
              <a:buNone/>
            </a:pPr>
            <a:r>
              <a:rPr lang="ro" sz="3599" b="0" i="0">
                <a:solidFill>
                  <a:srgbClr val="545454"/>
                </a:solidFill>
              </a:rPr>
              <a:t>Durata </a:t>
            </a:r>
            <a:r>
              <a:rPr lang="ro" sz="3599" b="0" i="0" dirty="0">
                <a:solidFill>
                  <a:srgbClr val="545454"/>
                </a:solidFill>
              </a:rPr>
              <a:t>proiectului: 36 luni (mar 2025 - feb 2028)</a:t>
            </a:r>
            <a:endParaRPr sz="14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ro" sz="3599" b="0" i="0" dirty="0">
                <a:solidFill>
                  <a:srgbClr val="545454"/>
                </a:solidFill>
              </a:rPr>
              <a:t>Proiectul nr: 101196057</a:t>
            </a:r>
            <a:endParaRPr sz="14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ro" sz="3599" b="0" i="0" dirty="0">
                <a:solidFill>
                  <a:srgbClr val="545454"/>
                </a:solidFill>
              </a:rPr>
              <a:t>Apel: ERASMUS-EDU-2024-POL-EXP</a:t>
            </a:r>
            <a:endParaRPr sz="1400" b="0" i="0" dirty="0">
              <a:solidFill>
                <a:srgbClr val="000000"/>
              </a:solidFill>
            </a:endParaRPr>
          </a:p>
          <a:p>
            <a:pPr marL="0" lvl="0" indent="0" algn="l" rtl="0">
              <a:lnSpc>
                <a:spcPct val="90000"/>
              </a:lnSpc>
              <a:spcBef>
                <a:spcPts val="0"/>
              </a:spcBef>
              <a:spcAft>
                <a:spcPts val="0"/>
              </a:spcAft>
              <a:buClr>
                <a:schemeClr val="accent1"/>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14077DD6-5ED9-137A-C1D2-C3B51DF49A6E}"/>
            </a:ext>
          </a:extLst>
        </p:cNvPr>
        <p:cNvGrpSpPr/>
        <p:nvPr/>
      </p:nvGrpSpPr>
      <p:grpSpPr>
        <a:xfrm>
          <a:off x="0" y="0"/>
          <a:ext cx="0" cy="0"/>
          <a:chOff x="0" y="0"/>
          <a:chExt cx="0" cy="0"/>
        </a:xfrm>
      </p:grpSpPr>
      <p:sp>
        <p:nvSpPr>
          <p:cNvPr id="149" name="Google Shape;149;g37f9446a92a_0_155">
            <a:extLst>
              <a:ext uri="{FF2B5EF4-FFF2-40B4-BE49-F238E27FC236}">
                <a16:creationId xmlns:a16="http://schemas.microsoft.com/office/drawing/2014/main" id="{E438E0DB-27BD-DAB6-EA53-BF36EBCA9A5A}"/>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150" name="Google Shape;150;g37f9446a92a_0_155">
            <a:extLst>
              <a:ext uri="{FF2B5EF4-FFF2-40B4-BE49-F238E27FC236}">
                <a16:creationId xmlns:a16="http://schemas.microsoft.com/office/drawing/2014/main" id="{35B8BF5B-CF74-A0AC-1DBB-14F5269F9A42}"/>
              </a:ext>
            </a:extLst>
          </p:cNvPr>
          <p:cNvSpPr txBox="1">
            <a:spLocks noGrp="1"/>
          </p:cNvSpPr>
          <p:nvPr>
            <p:ph type="body" idx="1"/>
          </p:nvPr>
        </p:nvSpPr>
        <p:spPr>
          <a:xfrm>
            <a:off x="97970" y="1240027"/>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ro"/>
              <a:t>Abordări pentru evaluarea stării de bine (2)</a:t>
            </a:r>
          </a:p>
        </p:txBody>
      </p:sp>
      <p:graphicFrame>
        <p:nvGraphicFramePr>
          <p:cNvPr id="4" name="Table 3">
            <a:extLst>
              <a:ext uri="{FF2B5EF4-FFF2-40B4-BE49-F238E27FC236}">
                <a16:creationId xmlns:a16="http://schemas.microsoft.com/office/drawing/2014/main" id="{49088731-CFD6-E8A1-BDEC-54CFCBDB5BB8}"/>
              </a:ext>
            </a:extLst>
          </p:cNvPr>
          <p:cNvGraphicFramePr>
            <a:graphicFrameLocks noGrp="1"/>
          </p:cNvGraphicFramePr>
          <p:nvPr>
            <p:extLst>
              <p:ext uri="{D42A27DB-BD31-4B8C-83A1-F6EECF244321}">
                <p14:modId xmlns:p14="http://schemas.microsoft.com/office/powerpoint/2010/main" val="1039905870"/>
              </p:ext>
            </p:extLst>
          </p:nvPr>
        </p:nvGraphicFramePr>
        <p:xfrm>
          <a:off x="367936" y="1993606"/>
          <a:ext cx="11456128" cy="4454432"/>
        </p:xfrm>
        <a:graphic>
          <a:graphicData uri="http://schemas.openxmlformats.org/drawingml/2006/table">
            <a:tbl>
              <a:tblPr firstRow="1" firstCol="1" bandRow="1">
                <a:tableStyleId>{5C22544A-7EE6-4342-B048-85BDC9FD1C3A}</a:tableStyleId>
              </a:tblPr>
              <a:tblGrid>
                <a:gridCol w="2864032">
                  <a:extLst>
                    <a:ext uri="{9D8B030D-6E8A-4147-A177-3AD203B41FA5}">
                      <a16:colId xmlns:a16="http://schemas.microsoft.com/office/drawing/2014/main" val="3870477245"/>
                    </a:ext>
                  </a:extLst>
                </a:gridCol>
                <a:gridCol w="2864032">
                  <a:extLst>
                    <a:ext uri="{9D8B030D-6E8A-4147-A177-3AD203B41FA5}">
                      <a16:colId xmlns:a16="http://schemas.microsoft.com/office/drawing/2014/main" val="1413517275"/>
                    </a:ext>
                  </a:extLst>
                </a:gridCol>
                <a:gridCol w="2864032">
                  <a:extLst>
                    <a:ext uri="{9D8B030D-6E8A-4147-A177-3AD203B41FA5}">
                      <a16:colId xmlns:a16="http://schemas.microsoft.com/office/drawing/2014/main" val="3947086819"/>
                    </a:ext>
                  </a:extLst>
                </a:gridCol>
                <a:gridCol w="2864032">
                  <a:extLst>
                    <a:ext uri="{9D8B030D-6E8A-4147-A177-3AD203B41FA5}">
                      <a16:colId xmlns:a16="http://schemas.microsoft.com/office/drawing/2014/main" val="2537337499"/>
                    </a:ext>
                  </a:extLst>
                </a:gridCol>
              </a:tblGrid>
              <a:tr h="500632">
                <a:tc>
                  <a:txBody>
                    <a:bodyPr/>
                    <a:lstStyle/>
                    <a:p>
                      <a:pPr algn="ctr">
                        <a:lnSpc>
                          <a:spcPct val="115000"/>
                        </a:lnSpc>
                        <a:spcAft>
                          <a:spcPts val="800"/>
                        </a:spcAft>
                        <a:buNone/>
                      </a:pPr>
                      <a:r>
                        <a:rPr lang="ro"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Abordarea</a:t>
                      </a:r>
                    </a:p>
                  </a:txBody>
                  <a:tcPr marL="9525" marR="9525" marT="9525" marB="9525" anchor="ctr"/>
                </a:tc>
                <a:tc>
                  <a:txBody>
                    <a:bodyPr/>
                    <a:lstStyle/>
                    <a:p>
                      <a:pPr algn="ctr">
                        <a:lnSpc>
                          <a:spcPct val="115000"/>
                        </a:lnSpc>
                        <a:spcAft>
                          <a:spcPts val="800"/>
                        </a:spcAft>
                        <a:buNone/>
                      </a:pPr>
                      <a:r>
                        <a:rPr lang="ro" sz="1800"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Descriere</a:t>
                      </a:r>
                    </a:p>
                  </a:txBody>
                  <a:tcPr marL="9525" marR="9525" marT="9525" marB="9525" anchor="ctr"/>
                </a:tc>
                <a:tc>
                  <a:txBody>
                    <a:bodyPr/>
                    <a:lstStyle/>
                    <a:p>
                      <a:pPr algn="ctr">
                        <a:lnSpc>
                          <a:spcPct val="115000"/>
                        </a:lnSpc>
                        <a:spcAft>
                          <a:spcPts val="800"/>
                        </a:spcAft>
                        <a:buNone/>
                      </a:pPr>
                      <a:r>
                        <a:rPr lang="en-US"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t>
                      </a:r>
                      <a:r>
                        <a:rPr lang="ro"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ând</a:t>
                      </a:r>
                      <a:r>
                        <a:rPr lang="en-US"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 c</a:t>
                      </a:r>
                      <a:r>
                        <a:rPr lang="ro"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 mai bine folosit</a:t>
                      </a:r>
                    </a:p>
                  </a:txBody>
                  <a:tcPr marL="9525" marR="9525" marT="9525" marB="9525" anchor="ctr"/>
                </a:tc>
                <a:tc>
                  <a:txBody>
                    <a:bodyPr/>
                    <a:lstStyle/>
                    <a:p>
                      <a:pPr algn="ctr">
                        <a:lnSpc>
                          <a:spcPct val="115000"/>
                        </a:lnSpc>
                        <a:spcAft>
                          <a:spcPts val="800"/>
                        </a:spcAft>
                        <a:buNone/>
                      </a:pPr>
                      <a:r>
                        <a:rPr lang="ro" sz="1800"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Exemple de unelte</a:t>
                      </a:r>
                    </a:p>
                  </a:txBody>
                  <a:tcPr marL="9525" marR="9525" marT="9525" marB="9525" anchor="ctr"/>
                </a:tc>
                <a:extLst>
                  <a:ext uri="{0D108BD9-81ED-4DB2-BD59-A6C34878D82A}">
                    <a16:rowId xmlns:a16="http://schemas.microsoft.com/office/drawing/2014/main" val="1617817069"/>
                  </a:ext>
                </a:extLst>
              </a:tr>
              <a:tr h="988450">
                <a:tc>
                  <a:txBody>
                    <a:bodyPr/>
                    <a:lstStyle/>
                    <a:p>
                      <a:pPr>
                        <a:lnSpc>
                          <a:spcPct val="115000"/>
                        </a:lnSpc>
                        <a:spcAft>
                          <a:spcPts val="800"/>
                        </a:spcAft>
                        <a:buNone/>
                      </a:pPr>
                      <a:r>
                        <a:rPr lang="ro" sz="1800" kern="100">
                          <a:effectLst/>
                          <a:latin typeface="Calibri" panose="020F0502020204030204" pitchFamily="34" charset="0"/>
                          <a:ea typeface="Calibri" panose="020F0502020204030204" pitchFamily="34" charset="0"/>
                          <a:cs typeface="Calibri" panose="020F0502020204030204" pitchFamily="34" charset="0"/>
                        </a:rPr>
                        <a:t>Evaluare formativă</a:t>
                      </a:r>
                    </a:p>
                  </a:txBody>
                  <a:tcPr marL="9525" marR="9525" marT="9525" marB="9525" anchor="ctr"/>
                </a:tc>
                <a:tc>
                  <a:txBody>
                    <a:bodyPr/>
                    <a:lstStyle/>
                    <a:p>
                      <a:pPr algn="ctr">
                        <a:lnSpc>
                          <a:spcPct val="115000"/>
                        </a:lnSpc>
                        <a:spcAft>
                          <a:spcPts val="800"/>
                        </a:spcAft>
                        <a:buNone/>
                      </a:pPr>
                      <a:r>
                        <a:rPr lang="ro" sz="1600" kern="100">
                          <a:effectLst/>
                          <a:latin typeface="Calibri" panose="020F0502020204030204" pitchFamily="34" charset="0"/>
                          <a:ea typeface="Calibri" panose="020F0502020204030204" pitchFamily="34" charset="0"/>
                          <a:cs typeface="Calibri" panose="020F0502020204030204" pitchFamily="34" charset="0"/>
                        </a:rPr>
                        <a:t>Evaluare continuă în timpul implementării pentru a îmbunătăți livrarea.</a:t>
                      </a:r>
                    </a:p>
                  </a:txBody>
                  <a:tcPr marL="9525" marR="9525" marT="9525" marB="9525" anchor="ctr"/>
                </a:tc>
                <a:tc>
                  <a:txBody>
                    <a:bodyPr/>
                    <a:lstStyle/>
                    <a:p>
                      <a:pPr algn="ctr">
                        <a:lnSpc>
                          <a:spcPct val="115000"/>
                        </a:lnSpc>
                        <a:spcAft>
                          <a:spcPts val="800"/>
                        </a:spcAft>
                        <a:buNone/>
                      </a:pPr>
                      <a:r>
                        <a:rPr lang="ro" sz="1600" kern="100">
                          <a:effectLst/>
                          <a:latin typeface="Calibri" panose="020F0502020204030204" pitchFamily="34" charset="0"/>
                          <a:ea typeface="Calibri" panose="020F0502020204030204" pitchFamily="34" charset="0"/>
                          <a:cs typeface="Calibri" panose="020F0502020204030204" pitchFamily="34" charset="0"/>
                        </a:rPr>
                        <a:t>Stadii </a:t>
                      </a:r>
                      <a:r>
                        <a:rPr lang="ro" sz="1600" kern="100" dirty="0">
                          <a:effectLst/>
                          <a:latin typeface="Calibri" panose="020F0502020204030204" pitchFamily="34" charset="0"/>
                          <a:ea typeface="Calibri" panose="020F0502020204030204" pitchFamily="34" charset="0"/>
                          <a:cs typeface="Calibri" panose="020F0502020204030204" pitchFamily="34" charset="0"/>
                        </a:rPr>
                        <a:t>incipiente sau la mijlocul programului.</a:t>
                      </a:r>
                    </a:p>
                  </a:txBody>
                  <a:tcPr marL="9525" marR="9525" marT="9525" marB="9525" anchor="ctr"/>
                </a:tc>
                <a:tc>
                  <a:txBody>
                    <a:bodyPr/>
                    <a:lstStyle/>
                    <a:p>
                      <a:pPr algn="ctr">
                        <a:lnSpc>
                          <a:spcPct val="115000"/>
                        </a:lnSpc>
                        <a:spcAft>
                          <a:spcPts val="800"/>
                        </a:spcAft>
                        <a:buNone/>
                      </a:pPr>
                      <a:r>
                        <a:rPr lang="ro" sz="1600" kern="100">
                          <a:effectLst/>
                          <a:latin typeface="Calibri" panose="020F0502020204030204" pitchFamily="34" charset="0"/>
                          <a:ea typeface="Calibri" panose="020F0502020204030204" pitchFamily="34" charset="0"/>
                          <a:cs typeface="Calibri" panose="020F0502020204030204" pitchFamily="34" charset="0"/>
                        </a:rPr>
                        <a:t>Formulare de feedback ale personalului, observații din clasă, grupuri de focus.</a:t>
                      </a:r>
                    </a:p>
                  </a:txBody>
                  <a:tcPr marL="9525" marR="9525" marT="9525" marB="9525" anchor="ctr"/>
                </a:tc>
                <a:extLst>
                  <a:ext uri="{0D108BD9-81ED-4DB2-BD59-A6C34878D82A}">
                    <a16:rowId xmlns:a16="http://schemas.microsoft.com/office/drawing/2014/main" val="2802882619"/>
                  </a:ext>
                </a:extLst>
              </a:tr>
              <a:tr h="988450">
                <a:tc>
                  <a:txBody>
                    <a:bodyPr/>
                    <a:lstStyle/>
                    <a:p>
                      <a:pPr>
                        <a:lnSpc>
                          <a:spcPct val="115000"/>
                        </a:lnSpc>
                        <a:spcAft>
                          <a:spcPts val="800"/>
                        </a:spcAft>
                        <a:buNone/>
                      </a:pPr>
                      <a:r>
                        <a:rPr lang="ro" sz="1800" kern="100">
                          <a:effectLst/>
                          <a:latin typeface="Calibri" panose="020F0502020204030204" pitchFamily="34" charset="0"/>
                          <a:ea typeface="Calibri" panose="020F0502020204030204" pitchFamily="34" charset="0"/>
                          <a:cs typeface="Calibri" panose="020F0502020204030204" pitchFamily="34" charset="0"/>
                        </a:rPr>
                        <a:t>Evaluare sumativă</a:t>
                      </a:r>
                    </a:p>
                  </a:txBody>
                  <a:tcPr marL="9525" marR="9525" marT="9525" marB="9525" anchor="ctr"/>
                </a:tc>
                <a:tc>
                  <a:txBody>
                    <a:bodyPr/>
                    <a:lstStyle/>
                    <a:p>
                      <a:pPr algn="ctr">
                        <a:lnSpc>
                          <a:spcPct val="115000"/>
                        </a:lnSpc>
                        <a:spcAft>
                          <a:spcPts val="800"/>
                        </a:spcAft>
                        <a:buNone/>
                      </a:pPr>
                      <a:r>
                        <a:rPr lang="ro" sz="1600" kern="100">
                          <a:effectLst/>
                          <a:latin typeface="Calibri" panose="020F0502020204030204" pitchFamily="34" charset="0"/>
                          <a:ea typeface="Calibri" panose="020F0502020204030204" pitchFamily="34" charset="0"/>
                          <a:cs typeface="Calibri" panose="020F0502020204030204" pitchFamily="34" charset="0"/>
                        </a:rPr>
                        <a:t>Măsoară rezultatele </a:t>
                      </a:r>
                      <a:r>
                        <a:rPr lang="ro" sz="1600" kern="100" dirty="0">
                          <a:effectLst/>
                          <a:latin typeface="Calibri" panose="020F0502020204030204" pitchFamily="34" charset="0"/>
                          <a:ea typeface="Calibri" panose="020F0502020204030204" pitchFamily="34" charset="0"/>
                          <a:cs typeface="Calibri" panose="020F0502020204030204" pitchFamily="34" charset="0"/>
                        </a:rPr>
                        <a:t>generale și impactul la final.</a:t>
                      </a:r>
                    </a:p>
                  </a:txBody>
                  <a:tcPr marL="9525" marR="9525" marT="9525" marB="9525" anchor="ctr"/>
                </a:tc>
                <a:tc>
                  <a:txBody>
                    <a:bodyPr/>
                    <a:lstStyle/>
                    <a:p>
                      <a:pPr algn="ctr">
                        <a:lnSpc>
                          <a:spcPct val="115000"/>
                        </a:lnSpc>
                        <a:spcAft>
                          <a:spcPts val="800"/>
                        </a:spcAft>
                        <a:buNone/>
                      </a:pPr>
                      <a:r>
                        <a:rPr lang="ro" sz="1600" kern="100">
                          <a:effectLst/>
                          <a:latin typeface="Calibri" panose="020F0502020204030204" pitchFamily="34" charset="0"/>
                          <a:ea typeface="Calibri" panose="020F0502020204030204" pitchFamily="34" charset="0"/>
                          <a:cs typeface="Calibri" panose="020F0502020204030204" pitchFamily="34" charset="0"/>
                        </a:rPr>
                        <a:t>După finalizare sau anual.</a:t>
                      </a:r>
                    </a:p>
                  </a:txBody>
                  <a:tcPr marL="9525" marR="9525" marT="9525" marB="9525" anchor="ctr"/>
                </a:tc>
                <a:tc>
                  <a:txBody>
                    <a:bodyPr/>
                    <a:lstStyle/>
                    <a:p>
                      <a:pPr algn="ctr">
                        <a:lnSpc>
                          <a:spcPct val="115000"/>
                        </a:lnSpc>
                        <a:spcAft>
                          <a:spcPts val="800"/>
                        </a:spcAft>
                        <a:buNone/>
                      </a:pPr>
                      <a:r>
                        <a:rPr lang="ro" sz="1600" kern="100">
                          <a:effectLst/>
                          <a:latin typeface="Calibri" panose="020F0502020204030204" pitchFamily="34" charset="0"/>
                          <a:ea typeface="Calibri" panose="020F0502020204030204" pitchFamily="34" charset="0"/>
                          <a:cs typeface="Calibri" panose="020F0502020204030204" pitchFamily="34" charset="0"/>
                        </a:rPr>
                        <a:t>Sondaje, fișe de evaluare a stării de bine, date despre prezență și implicare.</a:t>
                      </a:r>
                    </a:p>
                  </a:txBody>
                  <a:tcPr marL="9525" marR="9525" marT="9525" marB="9525" anchor="ctr"/>
                </a:tc>
                <a:extLst>
                  <a:ext uri="{0D108BD9-81ED-4DB2-BD59-A6C34878D82A}">
                    <a16:rowId xmlns:a16="http://schemas.microsoft.com/office/drawing/2014/main" val="281016607"/>
                  </a:ext>
                </a:extLst>
              </a:tr>
              <a:tr h="988450">
                <a:tc>
                  <a:txBody>
                    <a:bodyPr/>
                    <a:lstStyle/>
                    <a:p>
                      <a:pPr>
                        <a:lnSpc>
                          <a:spcPct val="115000"/>
                        </a:lnSpc>
                        <a:spcAft>
                          <a:spcPts val="800"/>
                        </a:spcAft>
                        <a:buNone/>
                      </a:pPr>
                      <a:r>
                        <a:rPr lang="ro" sz="1800" kern="100">
                          <a:effectLst/>
                          <a:latin typeface="Calibri" panose="020F0502020204030204" pitchFamily="34" charset="0"/>
                          <a:ea typeface="Calibri" panose="020F0502020204030204" pitchFamily="34" charset="0"/>
                          <a:cs typeface="Calibri" panose="020F0502020204030204" pitchFamily="34" charset="0"/>
                        </a:rPr>
                        <a:t>Evaluarea procesului</a:t>
                      </a:r>
                    </a:p>
                  </a:txBody>
                  <a:tcPr marL="9525" marR="9525" marT="9525" marB="9525" anchor="ctr"/>
                </a:tc>
                <a:tc>
                  <a:txBody>
                    <a:bodyPr/>
                    <a:lstStyle/>
                    <a:p>
                      <a:pPr algn="ctr">
                        <a:lnSpc>
                          <a:spcPct val="115000"/>
                        </a:lnSpc>
                        <a:spcAft>
                          <a:spcPts val="800"/>
                        </a:spcAft>
                        <a:buNone/>
                      </a:pPr>
                      <a:r>
                        <a:rPr lang="ro" sz="1600" kern="100" dirty="0">
                          <a:effectLst/>
                          <a:latin typeface="Calibri" panose="020F0502020204030204" pitchFamily="34" charset="0"/>
                          <a:ea typeface="Calibri" panose="020F0502020204030204" pitchFamily="34" charset="0"/>
                          <a:cs typeface="Calibri" panose="020F0502020204030204" pitchFamily="34" charset="0"/>
                        </a:rPr>
                        <a:t>Examinează modul în care a </a:t>
                      </a:r>
                      <a:r>
                        <a:rPr lang="ro" sz="1600" kern="100">
                          <a:effectLst/>
                          <a:latin typeface="Calibri" panose="020F0502020204030204" pitchFamily="34" charset="0"/>
                          <a:ea typeface="Calibri" panose="020F0502020204030204" pitchFamily="34" charset="0"/>
                          <a:cs typeface="Calibri" panose="020F0502020204030204" pitchFamily="34" charset="0"/>
                        </a:rPr>
                        <a:t>fost implementat </a:t>
                      </a:r>
                      <a:r>
                        <a:rPr lang="ro" sz="1600" kern="100" dirty="0">
                          <a:effectLst/>
                          <a:latin typeface="Calibri" panose="020F0502020204030204" pitchFamily="34" charset="0"/>
                          <a:ea typeface="Calibri" panose="020F0502020204030204" pitchFamily="34" charset="0"/>
                          <a:cs typeface="Calibri" panose="020F0502020204030204" pitchFamily="34" charset="0"/>
                        </a:rPr>
                        <a:t>programul WSA.</a:t>
                      </a:r>
                    </a:p>
                  </a:txBody>
                  <a:tcPr marL="9525" marR="9525" marT="9525" marB="9525" anchor="ctr"/>
                </a:tc>
                <a:tc>
                  <a:txBody>
                    <a:bodyPr/>
                    <a:lstStyle/>
                    <a:p>
                      <a:pPr algn="ctr">
                        <a:lnSpc>
                          <a:spcPct val="115000"/>
                        </a:lnSpc>
                        <a:spcAft>
                          <a:spcPts val="800"/>
                        </a:spcAft>
                        <a:buNone/>
                      </a:pPr>
                      <a:r>
                        <a:rPr lang="ro" sz="1600" kern="100" dirty="0">
                          <a:effectLst/>
                          <a:latin typeface="Calibri" panose="020F0502020204030204" pitchFamily="34" charset="0"/>
                          <a:ea typeface="Calibri" panose="020F0502020204030204" pitchFamily="34" charset="0"/>
                          <a:cs typeface="Calibri" panose="020F0502020204030204" pitchFamily="34" charset="0"/>
                        </a:rPr>
                        <a:t>Când </a:t>
                      </a:r>
                      <a:r>
                        <a:rPr lang="ro" sz="1600" kern="100">
                          <a:effectLst/>
                          <a:latin typeface="Calibri" panose="020F0502020204030204" pitchFamily="34" charset="0"/>
                          <a:ea typeface="Calibri" panose="020F0502020204030204" pitchFamily="34" charset="0"/>
                          <a:cs typeface="Calibri" panose="020F0502020204030204" pitchFamily="34" charset="0"/>
                        </a:rPr>
                        <a:t>explorezi fidelitatea </a:t>
                      </a:r>
                      <a:r>
                        <a:rPr lang="ro" sz="1600" kern="100" dirty="0">
                          <a:effectLst/>
                          <a:latin typeface="Calibri" panose="020F0502020204030204" pitchFamily="34" charset="0"/>
                          <a:ea typeface="Calibri" panose="020F0502020204030204" pitchFamily="34" charset="0"/>
                          <a:cs typeface="Calibri" panose="020F0502020204030204" pitchFamily="34" charset="0"/>
                        </a:rPr>
                        <a:t>sau barierele.</a:t>
                      </a:r>
                    </a:p>
                  </a:txBody>
                  <a:tcPr marL="9525" marR="9525" marT="9525" marB="9525" anchor="ctr"/>
                </a:tc>
                <a:tc>
                  <a:txBody>
                    <a:bodyPr/>
                    <a:lstStyle/>
                    <a:p>
                      <a:pPr algn="ctr">
                        <a:lnSpc>
                          <a:spcPct val="115000"/>
                        </a:lnSpc>
                        <a:spcAft>
                          <a:spcPts val="800"/>
                        </a:spcAft>
                        <a:buNone/>
                      </a:pPr>
                      <a:r>
                        <a:rPr lang="ro" sz="1600" kern="100" dirty="0">
                          <a:effectLst/>
                          <a:latin typeface="Calibri" panose="020F0502020204030204" pitchFamily="34" charset="0"/>
                          <a:ea typeface="Calibri" panose="020F0502020204030204" pitchFamily="34" charset="0"/>
                          <a:cs typeface="Calibri" panose="020F0502020204030204" pitchFamily="34" charset="0"/>
                        </a:rPr>
                        <a:t>Jurnale </a:t>
                      </a:r>
                      <a:r>
                        <a:rPr lang="ro" sz="1600" kern="100">
                          <a:effectLst/>
                          <a:latin typeface="Calibri" panose="020F0502020204030204" pitchFamily="34" charset="0"/>
                          <a:ea typeface="Calibri" panose="020F0502020204030204" pitchFamily="34" charset="0"/>
                          <a:cs typeface="Calibri" panose="020F0502020204030204" pitchFamily="34" charset="0"/>
                        </a:rPr>
                        <a:t>de implementare</a:t>
                      </a:r>
                      <a:r>
                        <a:rPr lang="ro" sz="1600" kern="100" dirty="0">
                          <a:effectLst/>
                          <a:latin typeface="Calibri" panose="020F0502020204030204" pitchFamily="34" charset="0"/>
                          <a:ea typeface="Calibri" panose="020F0502020204030204" pitchFamily="34" charset="0"/>
                          <a:cs typeface="Calibri" panose="020F0502020204030204" pitchFamily="34" charset="0"/>
                        </a:rPr>
                        <a:t>, interviuri, liste de verificare </a:t>
                      </a:r>
                      <a:r>
                        <a:rPr lang="ro" sz="1600" kern="100">
                          <a:effectLst/>
                          <a:latin typeface="Calibri" panose="020F0502020204030204" pitchFamily="34" charset="0"/>
                          <a:ea typeface="Calibri" panose="020F0502020204030204" pitchFamily="34" charset="0"/>
                          <a:cs typeface="Calibri" panose="020F0502020204030204" pitchFamily="34" charset="0"/>
                        </a:rPr>
                        <a:t>de fidelitate</a:t>
                      </a:r>
                      <a:r>
                        <a:rPr lang="ro" sz="1600" kern="100" dirty="0">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9525" anchor="ctr"/>
                </a:tc>
                <a:extLst>
                  <a:ext uri="{0D108BD9-81ED-4DB2-BD59-A6C34878D82A}">
                    <a16:rowId xmlns:a16="http://schemas.microsoft.com/office/drawing/2014/main" val="211459104"/>
                  </a:ext>
                </a:extLst>
              </a:tr>
              <a:tr h="988450">
                <a:tc>
                  <a:txBody>
                    <a:bodyPr/>
                    <a:lstStyle/>
                    <a:p>
                      <a:pPr>
                        <a:lnSpc>
                          <a:spcPct val="115000"/>
                        </a:lnSpc>
                        <a:spcAft>
                          <a:spcPts val="800"/>
                        </a:spcAft>
                        <a:buNone/>
                      </a:pPr>
                      <a:r>
                        <a:rPr lang="ro" sz="1800" kern="100">
                          <a:effectLst/>
                          <a:latin typeface="Calibri" panose="020F0502020204030204" pitchFamily="34" charset="0"/>
                          <a:ea typeface="Calibri" panose="020F0502020204030204" pitchFamily="34" charset="0"/>
                          <a:cs typeface="Calibri" panose="020F0502020204030204" pitchFamily="34" charset="0"/>
                        </a:rPr>
                        <a:t>Evaluarea dezvoltării</a:t>
                      </a:r>
                    </a:p>
                  </a:txBody>
                  <a:tcPr marL="9525" marR="9525" marT="9525" marB="9525" anchor="ctr"/>
                </a:tc>
                <a:tc>
                  <a:txBody>
                    <a:bodyPr/>
                    <a:lstStyle/>
                    <a:p>
                      <a:pPr algn="ctr">
                        <a:lnSpc>
                          <a:spcPct val="115000"/>
                        </a:lnSpc>
                        <a:spcAft>
                          <a:spcPts val="800"/>
                        </a:spcAft>
                        <a:buNone/>
                      </a:pPr>
                      <a:r>
                        <a:rPr lang="ro" sz="1600" kern="100">
                          <a:effectLst/>
                          <a:latin typeface="Calibri" panose="020F0502020204030204" pitchFamily="34" charset="0"/>
                          <a:ea typeface="Calibri" panose="020F0502020204030204" pitchFamily="34" charset="0"/>
                          <a:cs typeface="Calibri" panose="020F0502020204030204" pitchFamily="34" charset="0"/>
                        </a:rPr>
                        <a:t>Susține inovația și se adaptează pe măsură ce programul WSA evoluează.</a:t>
                      </a:r>
                    </a:p>
                  </a:txBody>
                  <a:tcPr marL="9525" marR="9525" marT="9525" marB="9525" anchor="ctr"/>
                </a:tc>
                <a:tc>
                  <a:txBody>
                    <a:bodyPr/>
                    <a:lstStyle/>
                    <a:p>
                      <a:pPr algn="ctr">
                        <a:lnSpc>
                          <a:spcPct val="115000"/>
                        </a:lnSpc>
                        <a:spcAft>
                          <a:spcPts val="800"/>
                        </a:spcAft>
                        <a:buNone/>
                      </a:pPr>
                      <a:r>
                        <a:rPr lang="ro" sz="1600" kern="100">
                          <a:effectLst/>
                          <a:latin typeface="Calibri" panose="020F0502020204030204" pitchFamily="34" charset="0"/>
                          <a:ea typeface="Calibri" panose="020F0502020204030204" pitchFamily="34" charset="0"/>
                          <a:cs typeface="Calibri" panose="020F0502020204030204" pitchFamily="34" charset="0"/>
                        </a:rPr>
                        <a:t>În programe dinamice sau pilot.</a:t>
                      </a:r>
                    </a:p>
                  </a:txBody>
                  <a:tcPr marL="9525" marR="9525" marT="9525" marB="9525" anchor="ctr"/>
                </a:tc>
                <a:tc>
                  <a:txBody>
                    <a:bodyPr/>
                    <a:lstStyle/>
                    <a:p>
                      <a:pPr algn="ctr">
                        <a:lnSpc>
                          <a:spcPct val="115000"/>
                        </a:lnSpc>
                        <a:spcAft>
                          <a:spcPts val="800"/>
                        </a:spcAft>
                        <a:buNone/>
                      </a:pPr>
                      <a:r>
                        <a:rPr lang="ro" sz="1600" kern="100" dirty="0">
                          <a:effectLst/>
                          <a:latin typeface="Calibri" panose="020F0502020204030204" pitchFamily="34" charset="0"/>
                          <a:ea typeface="Calibri" panose="020F0502020204030204" pitchFamily="34" charset="0"/>
                          <a:cs typeface="Calibri" panose="020F0502020204030204" pitchFamily="34" charset="0"/>
                        </a:rPr>
                        <a:t>Întâlniri regulate de reflecție, cercetare narativă.</a:t>
                      </a:r>
                    </a:p>
                  </a:txBody>
                  <a:tcPr marL="9525" marR="9525" marT="9525" marB="9525" anchor="ctr"/>
                </a:tc>
                <a:extLst>
                  <a:ext uri="{0D108BD9-81ED-4DB2-BD59-A6C34878D82A}">
                    <a16:rowId xmlns:a16="http://schemas.microsoft.com/office/drawing/2014/main" val="718965598"/>
                  </a:ext>
                </a:extLst>
              </a:tr>
            </a:tbl>
          </a:graphicData>
        </a:graphic>
      </p:graphicFrame>
    </p:spTree>
    <p:extLst>
      <p:ext uri="{BB962C8B-B14F-4D97-AF65-F5344CB8AC3E}">
        <p14:creationId xmlns:p14="http://schemas.microsoft.com/office/powerpoint/2010/main" val="287710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7f9446a92a_0_1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5" name="Google Shape;150;g37f9446a92a_0_155">
            <a:extLst>
              <a:ext uri="{FF2B5EF4-FFF2-40B4-BE49-F238E27FC236}">
                <a16:creationId xmlns:a16="http://schemas.microsoft.com/office/drawing/2014/main" id="{80312398-CDCB-5E81-EF67-8417B941ED87}"/>
              </a:ext>
            </a:extLst>
          </p:cNvPr>
          <p:cNvSpPr txBox="1">
            <a:spLocks noGrp="1"/>
          </p:cNvSpPr>
          <p:nvPr>
            <p:ph type="body" idx="1"/>
          </p:nvPr>
        </p:nvSpPr>
        <p:spPr>
          <a:xfrm>
            <a:off x="247500" y="911885"/>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ro"/>
              <a:t>Abordări pentru evaluarea stării de bine (3)</a:t>
            </a:r>
          </a:p>
        </p:txBody>
      </p:sp>
      <p:sp>
        <p:nvSpPr>
          <p:cNvPr id="8" name="Google Shape;150;g37f9446a92a_0_155">
            <a:extLst>
              <a:ext uri="{FF2B5EF4-FFF2-40B4-BE49-F238E27FC236}">
                <a16:creationId xmlns:a16="http://schemas.microsoft.com/office/drawing/2014/main" id="{5DAD7BB3-E0B9-2E82-CC9E-5465E5921BCE}"/>
              </a:ext>
            </a:extLst>
          </p:cNvPr>
          <p:cNvSpPr txBox="1">
            <a:spLocks/>
          </p:cNvSpPr>
          <p:nvPr/>
        </p:nvSpPr>
        <p:spPr>
          <a:xfrm>
            <a:off x="542110" y="1577128"/>
            <a:ext cx="7380513" cy="21084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pPr>
            <a:r>
              <a:rPr lang="ro" i="1" dirty="0">
                <a:solidFill>
                  <a:srgbClr val="7030A0"/>
                </a:solidFill>
              </a:rPr>
              <a:t>Ce abordare folosește cel mai des școala dvs. și de ce?</a:t>
            </a:r>
          </a:p>
          <a:p>
            <a:pPr marL="0" indent="0" algn="ctr">
              <a:spcBef>
                <a:spcPts val="0"/>
              </a:spcBef>
            </a:pPr>
            <a:endParaRPr lang="en-US" i="1" dirty="0">
              <a:solidFill>
                <a:srgbClr val="7030A0"/>
              </a:solidFill>
            </a:endParaRPr>
          </a:p>
          <a:p>
            <a:pPr marL="0" indent="0" algn="ctr">
              <a:spcBef>
                <a:spcPts val="0"/>
              </a:spcBef>
            </a:pPr>
            <a:endParaRPr lang="en-US" sz="1800" i="1" dirty="0">
              <a:solidFill>
                <a:srgbClr val="7030A0"/>
              </a:solidFill>
            </a:endParaRPr>
          </a:p>
          <a:p>
            <a:pPr marL="0" indent="0" algn="l">
              <a:spcBef>
                <a:spcPts val="0"/>
              </a:spcBef>
            </a:pPr>
            <a:r>
              <a:rPr lang="ro" sz="1800" dirty="0">
                <a:solidFill>
                  <a:schemeClr val="tx1"/>
                </a:solidFill>
              </a:rPr>
              <a:t>Timp: 5 minute</a:t>
            </a:r>
          </a:p>
        </p:txBody>
      </p:sp>
      <p:pic>
        <p:nvPicPr>
          <p:cNvPr id="10" name="Picture 9">
            <a:extLst>
              <a:ext uri="{FF2B5EF4-FFF2-40B4-BE49-F238E27FC236}">
                <a16:creationId xmlns:a16="http://schemas.microsoft.com/office/drawing/2014/main" id="{05BAB3F8-D7E8-A04E-D371-767AF6D23A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7461" y="2743200"/>
            <a:ext cx="5625723" cy="37555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15EF32C7-B470-A6A5-15C6-2FB57EA8AD08}"/>
            </a:ext>
          </a:extLst>
        </p:cNvPr>
        <p:cNvGrpSpPr/>
        <p:nvPr/>
      </p:nvGrpSpPr>
      <p:grpSpPr>
        <a:xfrm>
          <a:off x="0" y="0"/>
          <a:ext cx="0" cy="0"/>
          <a:chOff x="0" y="0"/>
          <a:chExt cx="0" cy="0"/>
        </a:xfrm>
      </p:grpSpPr>
      <p:sp>
        <p:nvSpPr>
          <p:cNvPr id="149" name="Google Shape;149;g37f9446a92a_0_155">
            <a:extLst>
              <a:ext uri="{FF2B5EF4-FFF2-40B4-BE49-F238E27FC236}">
                <a16:creationId xmlns:a16="http://schemas.microsoft.com/office/drawing/2014/main" id="{2D2FC97D-E149-6DC0-B541-47402E7243E8}"/>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150" name="Google Shape;150;g37f9446a92a_0_155">
            <a:extLst>
              <a:ext uri="{FF2B5EF4-FFF2-40B4-BE49-F238E27FC236}">
                <a16:creationId xmlns:a16="http://schemas.microsoft.com/office/drawing/2014/main" id="{1079E08A-5721-EBC3-77E5-7BA8BDE4D230}"/>
              </a:ext>
            </a:extLst>
          </p:cNvPr>
          <p:cNvSpPr txBox="1">
            <a:spLocks noGrp="1"/>
          </p:cNvSpPr>
          <p:nvPr>
            <p:ph type="body" idx="1"/>
          </p:nvPr>
        </p:nvSpPr>
        <p:spPr>
          <a:xfrm>
            <a:off x="0" y="922839"/>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ro" dirty="0"/>
              <a:t>Instrumente și metrici pentru evaluarea </a:t>
            </a:r>
            <a:r>
              <a:rPr lang="ro-RO" dirty="0"/>
              <a:t>stării de bine</a:t>
            </a:r>
            <a:r>
              <a:rPr lang="ro" dirty="0"/>
              <a:t> la școală (1)</a:t>
            </a:r>
          </a:p>
        </p:txBody>
      </p:sp>
      <p:sp>
        <p:nvSpPr>
          <p:cNvPr id="151" name="Google Shape;151;g37f9446a92a_0_155">
            <a:extLst>
              <a:ext uri="{FF2B5EF4-FFF2-40B4-BE49-F238E27FC236}">
                <a16:creationId xmlns:a16="http://schemas.microsoft.com/office/drawing/2014/main" id="{76C6211B-9FC4-DDB3-3A1A-8DDBC3D9E79C}"/>
              </a:ext>
            </a:extLst>
          </p:cNvPr>
          <p:cNvSpPr txBox="1">
            <a:spLocks noGrp="1"/>
          </p:cNvSpPr>
          <p:nvPr>
            <p:ph type="body" idx="2"/>
          </p:nvPr>
        </p:nvSpPr>
        <p:spPr>
          <a:xfrm>
            <a:off x="143691" y="1421691"/>
            <a:ext cx="10750731" cy="550800"/>
          </a:xfrm>
          <a:prstGeom prst="rect">
            <a:avLst/>
          </a:prstGeom>
          <a:noFill/>
          <a:ln>
            <a:noFill/>
          </a:ln>
        </p:spPr>
        <p:txBody>
          <a:bodyPr spcFirstLastPara="1" wrap="square" lIns="91425" tIns="45700" rIns="91425" bIns="45700" anchor="t" anchorCtr="0">
            <a:noAutofit/>
          </a:bodyPr>
          <a:lstStyle/>
          <a:p>
            <a:pPr marL="228600" indent="0" algn="ctr"/>
            <a:r>
              <a:rPr lang="ro" sz="2000" b="1" dirty="0">
                <a:solidFill>
                  <a:schemeClr val="accent1"/>
                </a:solidFill>
              </a:rPr>
              <a:t>R. Instrumente CANTITATIVE</a:t>
            </a:r>
            <a:endParaRPr lang="en-US" sz="2000" dirty="0">
              <a:solidFill>
                <a:schemeClr val="accent1"/>
              </a:solidFill>
            </a:endParaRPr>
          </a:p>
          <a:p>
            <a:pPr marL="0" lvl="0" indent="0" algn="l" rtl="0">
              <a:lnSpc>
                <a:spcPct val="90000"/>
              </a:lnSpc>
              <a:spcBef>
                <a:spcPts val="0"/>
              </a:spcBef>
              <a:spcAft>
                <a:spcPts val="0"/>
              </a:spcAft>
              <a:buClr>
                <a:schemeClr val="dk1"/>
              </a:buClr>
              <a:buSzPts val="1800"/>
              <a:buNone/>
            </a:pPr>
            <a:endParaRPr dirty="0"/>
          </a:p>
        </p:txBody>
      </p:sp>
      <p:sp>
        <p:nvSpPr>
          <p:cNvPr id="3" name="Google Shape;151;g37f9446a92a_0_155">
            <a:extLst>
              <a:ext uri="{FF2B5EF4-FFF2-40B4-BE49-F238E27FC236}">
                <a16:creationId xmlns:a16="http://schemas.microsoft.com/office/drawing/2014/main" id="{D92F1A28-7B18-CC39-1161-95C20BEF5CAB}"/>
              </a:ext>
            </a:extLst>
          </p:cNvPr>
          <p:cNvSpPr txBox="1">
            <a:spLocks/>
          </p:cNvSpPr>
          <p:nvPr/>
        </p:nvSpPr>
        <p:spPr>
          <a:xfrm>
            <a:off x="250372" y="1972491"/>
            <a:ext cx="9357092" cy="45589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46100" lvl="1" indent="0" algn="just">
              <a:buNone/>
            </a:pPr>
            <a:r>
              <a:rPr lang="ro" sz="1800" b="1" dirty="0">
                <a:solidFill>
                  <a:schemeClr val="accent2"/>
                </a:solidFill>
              </a:rPr>
              <a:t>Sondaje și chestionare</a:t>
            </a:r>
          </a:p>
          <a:p>
            <a:pPr lvl="1" algn="just"/>
            <a:r>
              <a:rPr lang="ro" sz="1800" i="1" dirty="0"/>
              <a:t>Exemplele includ Sondajul de Reziliență a Elevilor și Scala de </a:t>
            </a:r>
            <a:r>
              <a:rPr lang="ro-RO" sz="1800" i="1" dirty="0"/>
              <a:t>stare de bine</a:t>
            </a:r>
            <a:r>
              <a:rPr lang="ro" sz="1800" i="1" dirty="0"/>
              <a:t> Mintală Warwick-Edinburgh (WEMWBS). Ar trebui să folosiți instrumente scurte, validate, cu un limbaj adecvat vârstei.</a:t>
            </a:r>
          </a:p>
          <a:p>
            <a:pPr marL="546100" lvl="1" indent="0" algn="just">
              <a:buNone/>
            </a:pPr>
            <a:r>
              <a:rPr lang="ro" sz="1800" b="1" dirty="0">
                <a:solidFill>
                  <a:schemeClr val="accent2"/>
                </a:solidFill>
              </a:rPr>
              <a:t>Metrici ale climei școlare</a:t>
            </a:r>
          </a:p>
          <a:p>
            <a:pPr lvl="1" algn="just"/>
            <a:r>
              <a:rPr lang="ro" sz="1800" i="1" dirty="0"/>
              <a:t>Aceasta include date precum prezența, incidentele comportamentale și ratele de implicare a elevilor. Puteți folosi, de asemenea, datele școlare existente pentru a măsura sentimentul de apartenență sau siguranță.</a:t>
            </a:r>
            <a:endParaRPr lang="en-US" sz="1800" b="1" dirty="0">
              <a:solidFill>
                <a:schemeClr val="accent2"/>
              </a:solidFill>
            </a:endParaRPr>
          </a:p>
          <a:p>
            <a:pPr marL="546100" lvl="1" indent="0" algn="just">
              <a:buNone/>
            </a:pPr>
            <a:r>
              <a:rPr lang="ro" sz="1800" b="1" dirty="0">
                <a:solidFill>
                  <a:schemeClr val="accent2"/>
                </a:solidFill>
              </a:rPr>
              <a:t>Corelații academice</a:t>
            </a:r>
          </a:p>
          <a:p>
            <a:pPr lvl="1" algn="just"/>
            <a:r>
              <a:rPr lang="ro" sz="1800" i="1" dirty="0"/>
              <a:t>Aceasta caută o corelație între intervențiile de </a:t>
            </a:r>
            <a:r>
              <a:rPr lang="ro-RO" sz="1800" i="1" dirty="0"/>
              <a:t>stare de bine</a:t>
            </a:r>
            <a:r>
              <a:rPr lang="ro" sz="1800" i="1" dirty="0"/>
              <a:t> și rezultatele academice, dar este important să ne amintim că corelația nu înseamnă cauzalitate</a:t>
            </a:r>
          </a:p>
          <a:p>
            <a:pPr marL="546100" lvl="1" indent="0" algn="just">
              <a:buNone/>
            </a:pPr>
            <a:r>
              <a:rPr lang="ro" sz="1800" b="1" dirty="0">
                <a:solidFill>
                  <a:schemeClr val="accent2"/>
                </a:solidFill>
              </a:rPr>
              <a:t>Tablouri de bord și fișe de scor</a:t>
            </a:r>
          </a:p>
          <a:p>
            <a:pPr lvl="1" algn="just"/>
            <a:r>
              <a:rPr lang="ro" sz="1800" i="1" dirty="0"/>
              <a:t>Acestea combină indicatori precum prezența, rezultatele sondajelor și fluctuația personalului...</a:t>
            </a:r>
          </a:p>
          <a:p>
            <a:pPr lvl="1" algn="just"/>
            <a:r>
              <a:rPr lang="ro" sz="1800" i="1" dirty="0"/>
              <a:t>Exemple de categorii metrice: Sănătate Emoțională, Relații Sociale, Implicare, Mediu.</a:t>
            </a:r>
          </a:p>
        </p:txBody>
      </p:sp>
      <p:pic>
        <p:nvPicPr>
          <p:cNvPr id="2" name="Picture 1">
            <a:extLst>
              <a:ext uri="{FF2B5EF4-FFF2-40B4-BE49-F238E27FC236}">
                <a16:creationId xmlns:a16="http://schemas.microsoft.com/office/drawing/2014/main" id="{BFD5580A-E504-DF98-B915-E86481F542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4145" y="2946833"/>
            <a:ext cx="2386420" cy="1612550"/>
          </a:xfrm>
          <a:prstGeom prst="rect">
            <a:avLst/>
          </a:prstGeom>
          <a:noFill/>
          <a:ln>
            <a:noFill/>
          </a:ln>
        </p:spPr>
      </p:pic>
    </p:spTree>
    <p:extLst>
      <p:ext uri="{BB962C8B-B14F-4D97-AF65-F5344CB8AC3E}">
        <p14:creationId xmlns:p14="http://schemas.microsoft.com/office/powerpoint/2010/main" val="55075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32FA4E66-B574-1FF1-C50D-7F827A1E4DB7}"/>
            </a:ext>
          </a:extLst>
        </p:cNvPr>
        <p:cNvGrpSpPr/>
        <p:nvPr/>
      </p:nvGrpSpPr>
      <p:grpSpPr>
        <a:xfrm>
          <a:off x="0" y="0"/>
          <a:ext cx="0" cy="0"/>
          <a:chOff x="0" y="0"/>
          <a:chExt cx="0" cy="0"/>
        </a:xfrm>
      </p:grpSpPr>
      <p:sp>
        <p:nvSpPr>
          <p:cNvPr id="149" name="Google Shape;149;g37f9446a92a_0_155">
            <a:extLst>
              <a:ext uri="{FF2B5EF4-FFF2-40B4-BE49-F238E27FC236}">
                <a16:creationId xmlns:a16="http://schemas.microsoft.com/office/drawing/2014/main" id="{D7FF0460-94B8-9F95-41FC-2ACB71C81FBC}"/>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150" name="Google Shape;150;g37f9446a92a_0_155">
            <a:extLst>
              <a:ext uri="{FF2B5EF4-FFF2-40B4-BE49-F238E27FC236}">
                <a16:creationId xmlns:a16="http://schemas.microsoft.com/office/drawing/2014/main" id="{3B4A5391-94D8-0C1F-9BDB-356379EFC6EE}"/>
              </a:ext>
            </a:extLst>
          </p:cNvPr>
          <p:cNvSpPr txBox="1">
            <a:spLocks noGrp="1"/>
          </p:cNvSpPr>
          <p:nvPr>
            <p:ph type="body" idx="1"/>
          </p:nvPr>
        </p:nvSpPr>
        <p:spPr>
          <a:xfrm>
            <a:off x="123750" y="881018"/>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ro" dirty="0"/>
              <a:t>Instrumente și metrici pentru evaluarea </a:t>
            </a:r>
            <a:r>
              <a:rPr lang="ro-RO" dirty="0"/>
              <a:t>stării de bine</a:t>
            </a:r>
            <a:r>
              <a:rPr lang="ro" dirty="0"/>
              <a:t> la școală (2)</a:t>
            </a:r>
          </a:p>
        </p:txBody>
      </p:sp>
      <p:sp>
        <p:nvSpPr>
          <p:cNvPr id="151" name="Google Shape;151;g37f9446a92a_0_155">
            <a:extLst>
              <a:ext uri="{FF2B5EF4-FFF2-40B4-BE49-F238E27FC236}">
                <a16:creationId xmlns:a16="http://schemas.microsoft.com/office/drawing/2014/main" id="{ABC6C726-EFCE-A711-202B-EA558CE2A7F3}"/>
              </a:ext>
            </a:extLst>
          </p:cNvPr>
          <p:cNvSpPr txBox="1">
            <a:spLocks noGrp="1"/>
          </p:cNvSpPr>
          <p:nvPr>
            <p:ph type="body" idx="2"/>
          </p:nvPr>
        </p:nvSpPr>
        <p:spPr>
          <a:xfrm>
            <a:off x="4676503" y="1703874"/>
            <a:ext cx="6530735" cy="550800"/>
          </a:xfrm>
          <a:prstGeom prst="rect">
            <a:avLst/>
          </a:prstGeom>
          <a:noFill/>
          <a:ln>
            <a:noFill/>
          </a:ln>
        </p:spPr>
        <p:txBody>
          <a:bodyPr spcFirstLastPara="1" wrap="square" lIns="91425" tIns="45700" rIns="91425" bIns="45700" anchor="t" anchorCtr="0">
            <a:noAutofit/>
          </a:bodyPr>
          <a:lstStyle/>
          <a:p>
            <a:pPr marL="228600" indent="0" algn="ctr"/>
            <a:r>
              <a:rPr lang="ro" sz="2000" b="1" dirty="0">
                <a:solidFill>
                  <a:schemeClr val="accent1"/>
                </a:solidFill>
              </a:rPr>
              <a:t>B. </a:t>
            </a:r>
            <a:r>
              <a:rPr lang="ro" sz="2000" b="1">
                <a:solidFill>
                  <a:schemeClr val="accent1"/>
                </a:solidFill>
              </a:rPr>
              <a:t>Instrumente CALITATIVE</a:t>
            </a:r>
            <a:endParaRPr lang="en-US" sz="2000" dirty="0">
              <a:solidFill>
                <a:schemeClr val="accent1"/>
              </a:solidFill>
            </a:endParaRPr>
          </a:p>
          <a:p>
            <a:pPr marL="0" lvl="0" indent="0" algn="l" rtl="0">
              <a:lnSpc>
                <a:spcPct val="90000"/>
              </a:lnSpc>
              <a:spcBef>
                <a:spcPts val="0"/>
              </a:spcBef>
              <a:spcAft>
                <a:spcPts val="0"/>
              </a:spcAft>
              <a:buClr>
                <a:schemeClr val="dk1"/>
              </a:buClr>
              <a:buSzPts val="1800"/>
              <a:buNone/>
            </a:pPr>
            <a:endParaRPr dirty="0"/>
          </a:p>
        </p:txBody>
      </p:sp>
      <p:sp>
        <p:nvSpPr>
          <p:cNvPr id="3" name="Google Shape;151;g37f9446a92a_0_155">
            <a:extLst>
              <a:ext uri="{FF2B5EF4-FFF2-40B4-BE49-F238E27FC236}">
                <a16:creationId xmlns:a16="http://schemas.microsoft.com/office/drawing/2014/main" id="{7BEAC638-A01C-1A4B-A4C6-F5BDB9A3396E}"/>
              </a:ext>
            </a:extLst>
          </p:cNvPr>
          <p:cNvSpPr txBox="1">
            <a:spLocks/>
          </p:cNvSpPr>
          <p:nvPr/>
        </p:nvSpPr>
        <p:spPr>
          <a:xfrm>
            <a:off x="4676503" y="2356424"/>
            <a:ext cx="6966927" cy="41931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lgn="ctr"/>
            <a:r>
              <a:rPr lang="ro" b="1" dirty="0">
                <a:solidFill>
                  <a:schemeClr val="accent2"/>
                </a:solidFill>
              </a:rPr>
              <a:t>Grupuri de Focus și Cercuri de Ascultare</a:t>
            </a:r>
            <a:endParaRPr lang="en-US" sz="2200" b="1" dirty="0">
              <a:solidFill>
                <a:schemeClr val="accent2"/>
              </a:solidFill>
            </a:endParaRPr>
          </a:p>
          <a:p>
            <a:pPr lvl="0"/>
            <a:r>
              <a:rPr lang="ro" sz="1800" dirty="0"/>
              <a:t>Acultați vocile elevilor/personalului pentru a înțelege experiențele trăite. Puneți întrebări deschise: </a:t>
            </a:r>
            <a:r>
              <a:rPr lang="ro" sz="1800" i="1" dirty="0"/>
              <a:t>"Ce </a:t>
            </a:r>
            <a:r>
              <a:rPr lang="ro" i="1" dirty="0"/>
              <a:t>vă</a:t>
            </a:r>
            <a:r>
              <a:rPr lang="ro" sz="1800" i="1" dirty="0"/>
              <a:t> ajută să </a:t>
            </a:r>
            <a:r>
              <a:rPr lang="ro" i="1" dirty="0"/>
              <a:t>vă</a:t>
            </a:r>
            <a:r>
              <a:rPr lang="ro" sz="1800" i="1" dirty="0"/>
              <a:t> simți în siguranță și susținut/ă la școală?"</a:t>
            </a:r>
            <a:endParaRPr lang="en-US" sz="1800" dirty="0"/>
          </a:p>
          <a:p>
            <a:pPr lvl="0" algn="ctr"/>
            <a:r>
              <a:rPr lang="ro" b="1" dirty="0">
                <a:solidFill>
                  <a:schemeClr val="accent2"/>
                </a:solidFill>
              </a:rPr>
              <a:t>Jurnale și Jurnale Reflexive</a:t>
            </a:r>
            <a:endParaRPr lang="en-US" sz="2200" b="1" dirty="0">
              <a:solidFill>
                <a:schemeClr val="accent2"/>
              </a:solidFill>
            </a:endParaRPr>
          </a:p>
          <a:p>
            <a:pPr lvl="0" algn="ctr"/>
            <a:r>
              <a:rPr lang="ro" sz="1800" dirty="0"/>
              <a:t>Acestea permit elevilor sau profesorilor să documenteze schimbările din starea lor de bine sau mentalitate.</a:t>
            </a:r>
          </a:p>
          <a:p>
            <a:pPr lvl="0" algn="ctr"/>
            <a:r>
              <a:rPr lang="ro" b="1" dirty="0">
                <a:solidFill>
                  <a:schemeClr val="accent2"/>
                </a:solidFill>
              </a:rPr>
              <a:t>Observații în clasă și plimbări de învățare</a:t>
            </a:r>
            <a:endParaRPr lang="en-US" sz="2200" b="1" dirty="0">
              <a:solidFill>
                <a:schemeClr val="accent2"/>
              </a:solidFill>
            </a:endParaRPr>
          </a:p>
          <a:p>
            <a:pPr lvl="0" algn="ctr"/>
            <a:r>
              <a:rPr lang="ro" sz="1800" dirty="0"/>
              <a:t>Aceștia folosesc cadre precum o rubrică de climă pentru clasă pentru a observa și evalua starea de bine.</a:t>
            </a:r>
          </a:p>
          <a:p>
            <a:pPr marL="546100" lvl="1" indent="0" algn="ctr">
              <a:buNone/>
            </a:pPr>
            <a:r>
              <a:rPr lang="ro" sz="1800" b="1" dirty="0">
                <a:solidFill>
                  <a:schemeClr val="accent2"/>
                </a:solidFill>
              </a:rPr>
              <a:t>Povestire și studii de caz</a:t>
            </a:r>
          </a:p>
          <a:p>
            <a:pPr marL="546100" lvl="1" indent="0" algn="ctr">
              <a:buNone/>
            </a:pPr>
            <a:r>
              <a:rPr lang="ro" sz="1800" dirty="0"/>
              <a:t>Acestea surprind narațiuni ale schimbării pentru a suplimenta datele numerice.</a:t>
            </a:r>
          </a:p>
        </p:txBody>
      </p:sp>
      <p:pic>
        <p:nvPicPr>
          <p:cNvPr id="4" name="Εικόνα 3">
            <a:extLst>
              <a:ext uri="{FF2B5EF4-FFF2-40B4-BE49-F238E27FC236}">
                <a16:creationId xmlns:a16="http://schemas.microsoft.com/office/drawing/2014/main" id="{A48D6989-063B-0AD4-B1B3-3C7DF9684119}"/>
              </a:ext>
            </a:extLst>
          </p:cNvPr>
          <p:cNvPicPr>
            <a:picLocks noChangeAspect="1"/>
          </p:cNvPicPr>
          <p:nvPr/>
        </p:nvPicPr>
        <p:blipFill>
          <a:blip r:embed="rId3"/>
          <a:stretch>
            <a:fillRect/>
          </a:stretch>
        </p:blipFill>
        <p:spPr>
          <a:xfrm>
            <a:off x="0" y="2664821"/>
            <a:ext cx="4299733" cy="2579840"/>
          </a:xfrm>
          <a:prstGeom prst="rect">
            <a:avLst/>
          </a:prstGeom>
        </p:spPr>
      </p:pic>
    </p:spTree>
    <p:extLst>
      <p:ext uri="{BB962C8B-B14F-4D97-AF65-F5344CB8AC3E}">
        <p14:creationId xmlns:p14="http://schemas.microsoft.com/office/powerpoint/2010/main" val="21154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7f9446a92a_0_16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159" name="Google Shape;159;g37f9446a92a_0_161"/>
          <p:cNvSpPr txBox="1">
            <a:spLocks noGrp="1"/>
          </p:cNvSpPr>
          <p:nvPr>
            <p:ph type="body" idx="3"/>
          </p:nvPr>
        </p:nvSpPr>
        <p:spPr>
          <a:xfrm>
            <a:off x="62400" y="851415"/>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ro" dirty="0"/>
              <a:t>Menținerea practicilor </a:t>
            </a:r>
            <a:r>
              <a:rPr lang="ro"/>
              <a:t>de </a:t>
            </a:r>
            <a:r>
              <a:rPr lang="ro-RO"/>
              <a:t>stare </a:t>
            </a:r>
            <a:r>
              <a:rPr lang="ro-RO" dirty="0"/>
              <a:t>de bine</a:t>
            </a:r>
            <a:endParaRPr lang="ro" dirty="0"/>
          </a:p>
        </p:txBody>
      </p:sp>
      <p:sp>
        <p:nvSpPr>
          <p:cNvPr id="8" name="TextBox 7">
            <a:extLst>
              <a:ext uri="{FF2B5EF4-FFF2-40B4-BE49-F238E27FC236}">
                <a16:creationId xmlns:a16="http://schemas.microsoft.com/office/drawing/2014/main" id="{DFEA30B3-58B4-2B7C-06AE-00F664B5336D}"/>
              </a:ext>
            </a:extLst>
          </p:cNvPr>
          <p:cNvSpPr txBox="1"/>
          <p:nvPr/>
        </p:nvSpPr>
        <p:spPr>
          <a:xfrm>
            <a:off x="341334" y="1402215"/>
            <a:ext cx="6435247" cy="5909310"/>
          </a:xfrm>
          <a:prstGeom prst="rect">
            <a:avLst/>
          </a:prstGeom>
          <a:noFill/>
        </p:spPr>
        <p:txBody>
          <a:bodyPr wrap="square">
            <a:spAutoFit/>
          </a:bodyPr>
          <a:lstStyle/>
          <a:p>
            <a:pPr algn="l">
              <a:buNone/>
            </a:pPr>
            <a:r>
              <a:rPr lang="ro" sz="1800" dirty="0">
                <a:solidFill>
                  <a:schemeClr val="dk1"/>
                </a:solidFill>
                <a:latin typeface="Calibri"/>
                <a:cs typeface="Calibri"/>
                <a:sym typeface="Calibri"/>
              </a:rPr>
              <a:t>Pentru a menține practicile de </a:t>
            </a:r>
            <a:r>
              <a:rPr lang="ro-RO" sz="1800" dirty="0">
                <a:solidFill>
                  <a:schemeClr val="dk1"/>
                </a:solidFill>
                <a:latin typeface="Calibri"/>
                <a:cs typeface="Calibri"/>
                <a:sym typeface="Calibri"/>
              </a:rPr>
              <a:t>stare de bine</a:t>
            </a:r>
            <a:r>
              <a:rPr lang="ro" sz="1800" dirty="0">
                <a:solidFill>
                  <a:schemeClr val="dk1"/>
                </a:solidFill>
                <a:latin typeface="Calibri"/>
                <a:cs typeface="Calibri"/>
                <a:sym typeface="Calibri"/>
              </a:rPr>
              <a:t> în timp, ar trebui să:</a:t>
            </a:r>
          </a:p>
          <a:p>
            <a:pPr algn="l"/>
            <a:r>
              <a:rPr lang="ro" sz="1800" b="1" dirty="0">
                <a:solidFill>
                  <a:schemeClr val="accent1"/>
                </a:solidFill>
                <a:latin typeface="Calibri"/>
                <a:cs typeface="Calibri"/>
                <a:sym typeface="Calibri"/>
              </a:rPr>
              <a:t>Integrarea în sistemele școlare (Unitatea 3.1): </a:t>
            </a:r>
          </a:p>
          <a:p>
            <a:pPr marL="285750" indent="-285750" algn="l">
              <a:buFont typeface="Arial" panose="020B0604020202020204" pitchFamily="34" charset="0"/>
              <a:buChar char="•"/>
            </a:pPr>
            <a:r>
              <a:rPr lang="ro" sz="1800" dirty="0">
                <a:solidFill>
                  <a:schemeClr val="dk1"/>
                </a:solidFill>
                <a:latin typeface="Calibri"/>
                <a:cs typeface="Calibri"/>
                <a:sym typeface="Calibri"/>
              </a:rPr>
              <a:t>Integrați metrici de </a:t>
            </a:r>
            <a:r>
              <a:rPr lang="ro-RO" sz="1800" dirty="0">
                <a:solidFill>
                  <a:schemeClr val="dk1"/>
                </a:solidFill>
                <a:latin typeface="Calibri"/>
                <a:cs typeface="Calibri"/>
                <a:sym typeface="Calibri"/>
              </a:rPr>
              <a:t>stare de bine</a:t>
            </a:r>
            <a:r>
              <a:rPr lang="ro" sz="1800" dirty="0">
                <a:solidFill>
                  <a:schemeClr val="dk1"/>
                </a:solidFill>
                <a:latin typeface="Calibri"/>
                <a:cs typeface="Calibri"/>
                <a:sym typeface="Calibri"/>
              </a:rPr>
              <a:t> în Planurile de Îmbunătățire a Școlii și conectați rezultatele cu curriculumul, practica didactică și dezvoltarea personalului. De asemenea, puteți înființa echipe de conducere pentru </a:t>
            </a:r>
            <a:r>
              <a:rPr lang="ro-RO" sz="1800" dirty="0">
                <a:solidFill>
                  <a:schemeClr val="dk1"/>
                </a:solidFill>
                <a:latin typeface="Calibri"/>
                <a:cs typeface="Calibri"/>
                <a:sym typeface="Calibri"/>
              </a:rPr>
              <a:t>stare de bine</a:t>
            </a:r>
            <a:r>
              <a:rPr lang="ro" sz="1800" dirty="0">
                <a:solidFill>
                  <a:schemeClr val="dk1"/>
                </a:solidFill>
                <a:latin typeface="Calibri"/>
                <a:cs typeface="Calibri"/>
                <a:sym typeface="Calibri"/>
              </a:rPr>
              <a:t>.</a:t>
            </a:r>
          </a:p>
          <a:p>
            <a:pPr marL="285750" indent="-285750" algn="l">
              <a:buFont typeface="Arial" panose="020B0604020202020204" pitchFamily="34" charset="0"/>
              <a:buChar char="•"/>
            </a:pPr>
            <a:endParaRPr lang="en" sz="1800" dirty="0">
              <a:solidFill>
                <a:schemeClr val="dk1"/>
              </a:solidFill>
              <a:latin typeface="Calibri"/>
              <a:cs typeface="Calibri"/>
              <a:sym typeface="Calibri"/>
            </a:endParaRPr>
          </a:p>
          <a:p>
            <a:r>
              <a:rPr lang="ro" sz="1800" b="1" dirty="0">
                <a:solidFill>
                  <a:schemeClr val="accent1"/>
                </a:solidFill>
                <a:latin typeface="Calibri"/>
                <a:cs typeface="Calibri"/>
                <a:sym typeface="Calibri"/>
              </a:rPr>
              <a:t>Capacit</a:t>
            </a:r>
            <a:r>
              <a:rPr lang="en-US" sz="1800" b="1" dirty="0" err="1">
                <a:solidFill>
                  <a:schemeClr val="accent1"/>
                </a:solidFill>
                <a:latin typeface="Calibri"/>
                <a:cs typeface="Calibri"/>
                <a:sym typeface="Calibri"/>
              </a:rPr>
              <a:t>eaz</a:t>
            </a:r>
            <a:r>
              <a:rPr lang="ro" sz="1800" b="1" dirty="0">
                <a:solidFill>
                  <a:schemeClr val="accent1"/>
                </a:solidFill>
                <a:latin typeface="Calibri"/>
                <a:cs typeface="Calibri"/>
                <a:sym typeface="Calibri"/>
              </a:rPr>
              <a:t>ă</a:t>
            </a:r>
            <a:r>
              <a:rPr lang="en-US" sz="1800" b="1" dirty="0">
                <a:solidFill>
                  <a:schemeClr val="accent1"/>
                </a:solidFill>
                <a:latin typeface="Calibri"/>
                <a:cs typeface="Calibri"/>
                <a:sym typeface="Calibri"/>
              </a:rPr>
              <a:t> (</a:t>
            </a:r>
            <a:r>
              <a:rPr lang="en-US" sz="1800" b="1" dirty="0" err="1">
                <a:solidFill>
                  <a:schemeClr val="accent1"/>
                </a:solidFill>
                <a:latin typeface="Calibri"/>
                <a:cs typeface="Calibri"/>
                <a:sym typeface="Calibri"/>
              </a:rPr>
              <a:t>construie</a:t>
            </a:r>
            <a:r>
              <a:rPr lang="ro" sz="1800" b="1" dirty="0">
                <a:solidFill>
                  <a:schemeClr val="accent1"/>
                </a:solidFill>
                <a:latin typeface="Calibri"/>
                <a:cs typeface="Calibri"/>
                <a:sym typeface="Calibri"/>
              </a:rPr>
              <a:t>ș</a:t>
            </a:r>
            <a:r>
              <a:rPr lang="en-US" sz="1800" b="1" dirty="0" err="1">
                <a:solidFill>
                  <a:schemeClr val="accent1"/>
                </a:solidFill>
                <a:latin typeface="Calibri"/>
                <a:cs typeface="Calibri"/>
                <a:sym typeface="Calibri"/>
              </a:rPr>
              <a:t>te</a:t>
            </a:r>
            <a:r>
              <a:rPr lang="en-US" sz="1800" b="1" dirty="0">
                <a:solidFill>
                  <a:schemeClr val="accent1"/>
                </a:solidFill>
                <a:latin typeface="Calibri"/>
                <a:cs typeface="Calibri"/>
                <a:sym typeface="Calibri"/>
              </a:rPr>
              <a:t> </a:t>
            </a:r>
            <a:r>
              <a:rPr lang="en-US" sz="1800" b="1" dirty="0" err="1">
                <a:solidFill>
                  <a:schemeClr val="accent1"/>
                </a:solidFill>
                <a:latin typeface="Calibri"/>
                <a:cs typeface="Calibri"/>
                <a:sym typeface="Calibri"/>
              </a:rPr>
              <a:t>capacitatea</a:t>
            </a:r>
            <a:r>
              <a:rPr lang="en-US" sz="1800" b="1" dirty="0">
                <a:solidFill>
                  <a:schemeClr val="accent1"/>
                </a:solidFill>
                <a:latin typeface="Calibri"/>
                <a:cs typeface="Calibri"/>
                <a:sym typeface="Calibri"/>
              </a:rPr>
              <a:t>) </a:t>
            </a:r>
            <a:r>
              <a:rPr lang="ro" sz="1800" b="1" dirty="0">
                <a:solidFill>
                  <a:schemeClr val="accent1"/>
                </a:solidFill>
                <a:latin typeface="Calibri"/>
                <a:cs typeface="Calibri"/>
                <a:sym typeface="Calibri"/>
              </a:rPr>
              <a:t>(Unitatea 3.2): </a:t>
            </a:r>
          </a:p>
          <a:p>
            <a:pPr marL="285750" indent="-285750" algn="l">
              <a:buFont typeface="Arial" panose="020B0604020202020204" pitchFamily="34" charset="0"/>
              <a:buChar char="•"/>
            </a:pPr>
            <a:r>
              <a:rPr lang="ro" sz="1800" dirty="0">
                <a:solidFill>
                  <a:schemeClr val="dk1"/>
                </a:solidFill>
                <a:latin typeface="Calibri"/>
                <a:cs typeface="Calibri"/>
                <a:sym typeface="Calibri"/>
              </a:rPr>
              <a:t>Instruiți personalul în alfabetizarea datelor și încurajați mentoratul între colegi și proprietatea comună.</a:t>
            </a:r>
          </a:p>
          <a:p>
            <a:endParaRPr lang="en" sz="1800" b="1" dirty="0">
              <a:solidFill>
                <a:schemeClr val="accent1"/>
              </a:solidFill>
              <a:latin typeface="Calibri"/>
              <a:cs typeface="Calibri"/>
              <a:sym typeface="Calibri"/>
            </a:endParaRPr>
          </a:p>
          <a:p>
            <a:r>
              <a:rPr lang="ro" sz="1800" b="1" dirty="0">
                <a:solidFill>
                  <a:schemeClr val="accent1"/>
                </a:solidFill>
                <a:latin typeface="Calibri"/>
                <a:cs typeface="Calibri"/>
                <a:sym typeface="Calibri"/>
              </a:rPr>
              <a:t>Comunică și sărbătorește (Unitatea 3.2): </a:t>
            </a:r>
          </a:p>
          <a:p>
            <a:pPr marL="285750" indent="-285750">
              <a:buFont typeface="Arial" panose="020B0604020202020204" pitchFamily="34" charset="0"/>
              <a:buChar char="•"/>
            </a:pPr>
            <a:r>
              <a:rPr lang="ro" sz="1800" dirty="0">
                <a:solidFill>
                  <a:schemeClr val="dk1"/>
                </a:solidFill>
                <a:latin typeface="Calibri"/>
                <a:cs typeface="Calibri"/>
                <a:sym typeface="Calibri"/>
              </a:rPr>
              <a:t>Împărtășiți povești de impact cu comunitatea și sărbătoriți vizibil momentele importante.</a:t>
            </a:r>
          </a:p>
          <a:p>
            <a:pPr algn="l"/>
            <a:endParaRPr lang="en" sz="1800" b="1" dirty="0">
              <a:solidFill>
                <a:schemeClr val="accent1"/>
              </a:solidFill>
              <a:latin typeface="Calibri"/>
              <a:cs typeface="Calibri"/>
              <a:sym typeface="Calibri"/>
            </a:endParaRPr>
          </a:p>
          <a:p>
            <a:pPr algn="l"/>
            <a:r>
              <a:rPr lang="ro" sz="1800" b="1" dirty="0">
                <a:solidFill>
                  <a:schemeClr val="accent1"/>
                </a:solidFill>
                <a:latin typeface="Calibri"/>
                <a:cs typeface="Calibri"/>
                <a:sym typeface="Calibri"/>
              </a:rPr>
              <a:t>Revizuiește și adaptează (Unitatea 3.3): </a:t>
            </a:r>
          </a:p>
          <a:p>
            <a:pPr marL="285750" indent="-285750" algn="l">
              <a:buFont typeface="Arial" panose="020B0604020202020204" pitchFamily="34" charset="0"/>
              <a:buChar char="•"/>
            </a:pPr>
            <a:r>
              <a:rPr lang="ro" sz="1800" dirty="0">
                <a:solidFill>
                  <a:schemeClr val="dk1"/>
                </a:solidFill>
                <a:latin typeface="Calibri"/>
                <a:cs typeface="Calibri"/>
                <a:sym typeface="Calibri"/>
              </a:rPr>
              <a:t>Folosiți ciclurile anuale de revizuire pentru a revedea datele și pentru a vă alinia la cadre bazate pe dovezi, cum ar fi CASEL, PERMA sau Cadrul de </a:t>
            </a:r>
            <a:r>
              <a:rPr lang="ro-RO" sz="1800" dirty="0">
                <a:solidFill>
                  <a:schemeClr val="dk1"/>
                </a:solidFill>
                <a:latin typeface="Calibri"/>
                <a:cs typeface="Calibri"/>
                <a:sym typeface="Calibri"/>
              </a:rPr>
              <a:t>stare de bine</a:t>
            </a:r>
            <a:r>
              <a:rPr lang="ro" sz="1800" dirty="0">
                <a:solidFill>
                  <a:schemeClr val="dk1"/>
                </a:solidFill>
                <a:latin typeface="Calibri"/>
                <a:cs typeface="Calibri"/>
                <a:sym typeface="Calibri"/>
              </a:rPr>
              <a:t> al OCDE.</a:t>
            </a:r>
          </a:p>
          <a:p>
            <a:pPr>
              <a:buNone/>
            </a:pPr>
            <a:br>
              <a:rPr lang="en" sz="1800" dirty="0">
                <a:solidFill>
                  <a:schemeClr val="tx1"/>
                </a:solidFill>
                <a:latin typeface="Calibri" panose="020F0502020204030204" pitchFamily="34" charset="0"/>
                <a:cs typeface="Calibri" panose="020F0502020204030204" pitchFamily="34" charset="0"/>
              </a:rPr>
            </a:br>
            <a:endParaRPr lang="el-GR" sz="1800" dirty="0">
              <a:solidFill>
                <a:schemeClr val="tx1"/>
              </a:solidFill>
              <a:latin typeface="Calibri" panose="020F0502020204030204" pitchFamily="34" charset="0"/>
              <a:cs typeface="Calibri" panose="020F0502020204030204" pitchFamily="34" charset="0"/>
            </a:endParaRPr>
          </a:p>
        </p:txBody>
      </p:sp>
      <p:pic>
        <p:nvPicPr>
          <p:cNvPr id="9" name="Εικόνα 8">
            <a:extLst>
              <a:ext uri="{FF2B5EF4-FFF2-40B4-BE49-F238E27FC236}">
                <a16:creationId xmlns:a16="http://schemas.microsoft.com/office/drawing/2014/main" id="{AEA5F9A4-5E10-85F0-18CE-10D7B811122A}"/>
              </a:ext>
            </a:extLst>
          </p:cNvPr>
          <p:cNvPicPr>
            <a:picLocks noChangeAspect="1"/>
          </p:cNvPicPr>
          <p:nvPr/>
        </p:nvPicPr>
        <p:blipFill>
          <a:blip r:embed="rId3"/>
          <a:stretch>
            <a:fillRect/>
          </a:stretch>
        </p:blipFill>
        <p:spPr>
          <a:xfrm>
            <a:off x="8407484" y="4402812"/>
            <a:ext cx="3784516" cy="24551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CFD932ED-71DD-0778-FC5D-4EC729304F93}"/>
            </a:ext>
          </a:extLst>
        </p:cNvPr>
        <p:cNvGrpSpPr/>
        <p:nvPr/>
      </p:nvGrpSpPr>
      <p:grpSpPr>
        <a:xfrm>
          <a:off x="0" y="0"/>
          <a:ext cx="0" cy="0"/>
          <a:chOff x="0" y="0"/>
          <a:chExt cx="0" cy="0"/>
        </a:xfrm>
      </p:grpSpPr>
      <p:sp>
        <p:nvSpPr>
          <p:cNvPr id="156" name="Google Shape;156;g37f9446a92a_0_161">
            <a:extLst>
              <a:ext uri="{FF2B5EF4-FFF2-40B4-BE49-F238E27FC236}">
                <a16:creationId xmlns:a16="http://schemas.microsoft.com/office/drawing/2014/main" id="{9266C287-D317-3222-0049-DC78891855F4}"/>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159" name="Google Shape;159;g37f9446a92a_0_161">
            <a:extLst>
              <a:ext uri="{FF2B5EF4-FFF2-40B4-BE49-F238E27FC236}">
                <a16:creationId xmlns:a16="http://schemas.microsoft.com/office/drawing/2014/main" id="{77312376-21F4-47FA-FB29-F59F7E55EA78}"/>
              </a:ext>
            </a:extLst>
          </p:cNvPr>
          <p:cNvSpPr txBox="1">
            <a:spLocks noGrp="1"/>
          </p:cNvSpPr>
          <p:nvPr>
            <p:ph type="body" idx="3"/>
          </p:nvPr>
        </p:nvSpPr>
        <p:spPr>
          <a:xfrm>
            <a:off x="62400" y="851415"/>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ro" b="0" dirty="0"/>
              <a:t>Chestionarul de Fidelitate Școli Prospere: Un instrument pentru îmbunătățire continuă </a:t>
            </a:r>
            <a:endParaRPr lang="en-US" b="0" dirty="0"/>
          </a:p>
          <a:p>
            <a:pPr marL="0" indent="0" algn="ctr">
              <a:spcBef>
                <a:spcPts val="0"/>
              </a:spcBef>
            </a:pPr>
            <a:r>
              <a:rPr lang="en-US" b="0" dirty="0"/>
              <a:t>(</a:t>
            </a:r>
            <a:r>
              <a:rPr lang="ro" b="0" dirty="0"/>
              <a:t>30 min</a:t>
            </a:r>
            <a:r>
              <a:rPr lang="en-US" b="0" dirty="0"/>
              <a:t>)</a:t>
            </a:r>
            <a:endParaRPr lang="en-US" dirty="0"/>
          </a:p>
        </p:txBody>
      </p:sp>
      <p:sp>
        <p:nvSpPr>
          <p:cNvPr id="8" name="TextBox 7">
            <a:extLst>
              <a:ext uri="{FF2B5EF4-FFF2-40B4-BE49-F238E27FC236}">
                <a16:creationId xmlns:a16="http://schemas.microsoft.com/office/drawing/2014/main" id="{EA746E7D-0CB4-8907-33FA-92D2F014DBCD}"/>
              </a:ext>
            </a:extLst>
          </p:cNvPr>
          <p:cNvSpPr txBox="1"/>
          <p:nvPr/>
        </p:nvSpPr>
        <p:spPr>
          <a:xfrm>
            <a:off x="241125" y="1456188"/>
            <a:ext cx="11765775" cy="5632311"/>
          </a:xfrm>
          <a:prstGeom prst="rect">
            <a:avLst/>
          </a:prstGeom>
          <a:noFill/>
        </p:spPr>
        <p:txBody>
          <a:bodyPr wrap="square">
            <a:spAutoFit/>
          </a:bodyPr>
          <a:lstStyle/>
          <a:p>
            <a:pPr algn="l">
              <a:buNone/>
            </a:pPr>
            <a:r>
              <a:rPr lang="ro" sz="1800" dirty="0">
                <a:solidFill>
                  <a:schemeClr val="dk1"/>
                </a:solidFill>
                <a:latin typeface="Calibri"/>
                <a:cs typeface="Calibri"/>
                <a:sym typeface="Calibri"/>
              </a:rPr>
              <a:t>Chestionarul de fidelitate Școli Prospere este un instrument conceput pentru a evalua cât de bine implementează școlile componentele de bază ale inițiativelor lor de </a:t>
            </a:r>
            <a:r>
              <a:rPr lang="ro-RO" sz="1800" dirty="0">
                <a:solidFill>
                  <a:schemeClr val="dk1"/>
                </a:solidFill>
                <a:latin typeface="Calibri"/>
                <a:cs typeface="Calibri"/>
                <a:sym typeface="Calibri"/>
              </a:rPr>
              <a:t>stare de bine</a:t>
            </a:r>
            <a:r>
              <a:rPr lang="ro" sz="1800" dirty="0">
                <a:solidFill>
                  <a:schemeClr val="dk1"/>
                </a:solidFill>
                <a:latin typeface="Calibri"/>
                <a:cs typeface="Calibri"/>
                <a:sym typeface="Calibri"/>
              </a:rPr>
              <a:t>. Se concentrează pe practici observabile și măsurabile pentru a ajuta școlile să își îmbunătățească continuu implementarea. Chestionarul este destinat să fie folosit cel puțin o dată sau de două ori pe an pentru a monitoriza progresul și a informa luarea deciziilor </a:t>
            </a:r>
          </a:p>
          <a:p>
            <a:pPr algn="l">
              <a:buNone/>
            </a:pPr>
            <a:endParaRPr lang="en" sz="1800" b="1" dirty="0">
              <a:solidFill>
                <a:schemeClr val="dk1"/>
              </a:solidFill>
              <a:latin typeface="Calibri"/>
              <a:cs typeface="Calibri"/>
              <a:sym typeface="Calibri"/>
            </a:endParaRPr>
          </a:p>
          <a:p>
            <a:r>
              <a:rPr lang="ro" sz="1800" b="1" dirty="0">
                <a:solidFill>
                  <a:schemeClr val="accent1"/>
                </a:solidFill>
                <a:latin typeface="Calibri" panose="020F0502020204030204" pitchFamily="34" charset="0"/>
                <a:cs typeface="Calibri" panose="020F0502020204030204" pitchFamily="34" charset="0"/>
              </a:rPr>
              <a:t>Abordarea punctajului</a:t>
            </a:r>
          </a:p>
          <a:p>
            <a:r>
              <a:rPr lang="ro" sz="1800" dirty="0">
                <a:solidFill>
                  <a:schemeClr val="tx1"/>
                </a:solidFill>
                <a:latin typeface="Calibri" panose="020F0502020204030204" pitchFamily="34" charset="0"/>
                <a:cs typeface="Calibri" panose="020F0502020204030204" pitchFamily="34" charset="0"/>
              </a:rPr>
              <a:t>Chestionarul folosește o </a:t>
            </a:r>
            <a:r>
              <a:rPr lang="ro" sz="1800" b="1" dirty="0">
                <a:solidFill>
                  <a:schemeClr val="tx1"/>
                </a:solidFill>
                <a:latin typeface="Calibri" panose="020F0502020204030204" pitchFamily="34" charset="0"/>
                <a:cs typeface="Calibri" panose="020F0502020204030204" pitchFamily="34" charset="0"/>
              </a:rPr>
              <a:t>scară de 3 puncte</a:t>
            </a:r>
            <a:r>
              <a:rPr lang="ro" sz="1800" dirty="0">
                <a:solidFill>
                  <a:schemeClr val="tx1"/>
                </a:solidFill>
                <a:latin typeface="Calibri" panose="020F0502020204030204" pitchFamily="34" charset="0"/>
                <a:cs typeface="Calibri" panose="020F0502020204030204" pitchFamily="34" charset="0"/>
              </a:rPr>
              <a:t> pentru a puncta fiecare obiect:</a:t>
            </a:r>
          </a:p>
          <a:p>
            <a:r>
              <a:rPr lang="ro" sz="1800" b="1" dirty="0">
                <a:solidFill>
                  <a:schemeClr val="accent1"/>
                </a:solidFill>
                <a:latin typeface="Calibri" panose="020F0502020204030204" pitchFamily="34" charset="0"/>
                <a:cs typeface="Calibri" panose="020F0502020204030204" pitchFamily="34" charset="0"/>
              </a:rPr>
              <a:t>0 = Neimplementat</a:t>
            </a:r>
            <a:endParaRPr lang="en" sz="1800" dirty="0">
              <a:solidFill>
                <a:schemeClr val="accent1"/>
              </a:solidFill>
              <a:latin typeface="Calibri" panose="020F0502020204030204" pitchFamily="34" charset="0"/>
              <a:cs typeface="Calibri" panose="020F0502020204030204" pitchFamily="34" charset="0"/>
            </a:endParaRPr>
          </a:p>
          <a:p>
            <a:r>
              <a:rPr lang="ro" sz="1800" b="1" dirty="0">
                <a:solidFill>
                  <a:schemeClr val="accent1"/>
                </a:solidFill>
                <a:latin typeface="Calibri" panose="020F0502020204030204" pitchFamily="34" charset="0"/>
                <a:cs typeface="Calibri" panose="020F0502020204030204" pitchFamily="34" charset="0"/>
              </a:rPr>
              <a:t>1 = Parțial</a:t>
            </a:r>
            <a:r>
              <a:rPr lang="ro" sz="1800" dirty="0">
                <a:solidFill>
                  <a:schemeClr val="accent1"/>
                </a:solidFill>
                <a:latin typeface="Calibri" panose="020F0502020204030204" pitchFamily="34" charset="0"/>
                <a:cs typeface="Calibri" panose="020F0502020204030204" pitchFamily="34" charset="0"/>
              </a:rPr>
              <a:t> implementat (unele componente lipsesc, sunt inconsistente sau sub calitatea necesară) </a:t>
            </a:r>
          </a:p>
          <a:p>
            <a:r>
              <a:rPr lang="ro" sz="1800" b="1" dirty="0">
                <a:solidFill>
                  <a:schemeClr val="accent1"/>
                </a:solidFill>
                <a:latin typeface="Calibri" panose="020F0502020204030204" pitchFamily="34" charset="0"/>
                <a:cs typeface="Calibri" panose="020F0502020204030204" pitchFamily="34" charset="0"/>
              </a:rPr>
              <a:t>2 = Implementat complet</a:t>
            </a:r>
            <a:r>
              <a:rPr lang="ro" sz="1800" dirty="0">
                <a:solidFill>
                  <a:schemeClr val="accent1"/>
                </a:solidFill>
                <a:latin typeface="Calibri" panose="020F0502020204030204" pitchFamily="34" charset="0"/>
                <a:cs typeface="Calibri" panose="020F0502020204030204" pitchFamily="34" charset="0"/>
              </a:rPr>
              <a:t> (îndeplinește sau depășește cerințele în mod constant) </a:t>
            </a:r>
          </a:p>
          <a:p>
            <a:endParaRPr lang="en" sz="1800" dirty="0">
              <a:solidFill>
                <a:schemeClr val="accent1"/>
              </a:solidFill>
              <a:latin typeface="Calibri" panose="020F0502020204030204" pitchFamily="34" charset="0"/>
              <a:cs typeface="Calibri" panose="020F0502020204030204" pitchFamily="34" charset="0"/>
            </a:endParaRPr>
          </a:p>
          <a:p>
            <a:r>
              <a:rPr lang="ro" sz="1800" dirty="0">
                <a:solidFill>
                  <a:schemeClr val="tx1"/>
                </a:solidFill>
                <a:latin typeface="Calibri" panose="020F0502020204030204" pitchFamily="34" charset="0"/>
                <a:cs typeface="Calibri" panose="020F0502020204030204" pitchFamily="34" charset="0"/>
              </a:rPr>
              <a:t>Dovezile pentru scoruri provin din diverse surse, inclusiv planuri de acțiune școlare, jurnale de prezență, notițe de observație și rezumate ale grupurilor de discuție. Scorul total posibil variază de la 0 la 30, ceea ce determină nivelul de fidelitate:</a:t>
            </a:r>
          </a:p>
          <a:p>
            <a:r>
              <a:rPr lang="ro" sz="1800" b="1" dirty="0">
                <a:solidFill>
                  <a:schemeClr val="accent1"/>
                </a:solidFill>
                <a:latin typeface="Calibri" panose="020F0502020204030204" pitchFamily="34" charset="0"/>
                <a:cs typeface="Calibri" panose="020F0502020204030204" pitchFamily="34" charset="0"/>
              </a:rPr>
              <a:t>Fidelitate scăzută</a:t>
            </a:r>
            <a:r>
              <a:rPr lang="ro" sz="1800" dirty="0">
                <a:solidFill>
                  <a:schemeClr val="accent1"/>
                </a:solidFill>
                <a:latin typeface="Calibri" panose="020F0502020204030204" pitchFamily="34" charset="0"/>
                <a:cs typeface="Calibri" panose="020F0502020204030204" pitchFamily="34" charset="0"/>
              </a:rPr>
              <a:t>: 0–14 </a:t>
            </a:r>
          </a:p>
          <a:p>
            <a:r>
              <a:rPr lang="ro" sz="1800" b="1" dirty="0">
                <a:solidFill>
                  <a:schemeClr val="accent1"/>
                </a:solidFill>
                <a:latin typeface="Calibri" panose="020F0502020204030204" pitchFamily="34" charset="0"/>
                <a:cs typeface="Calibri" panose="020F0502020204030204" pitchFamily="34" charset="0"/>
              </a:rPr>
              <a:t>Fidelitate moderată</a:t>
            </a:r>
            <a:r>
              <a:rPr lang="ro" sz="1800" dirty="0">
                <a:solidFill>
                  <a:schemeClr val="accent1"/>
                </a:solidFill>
                <a:latin typeface="Calibri" panose="020F0502020204030204" pitchFamily="34" charset="0"/>
                <a:cs typeface="Calibri" panose="020F0502020204030204" pitchFamily="34" charset="0"/>
              </a:rPr>
              <a:t>: 15–23 </a:t>
            </a:r>
          </a:p>
          <a:p>
            <a:r>
              <a:rPr lang="ro" sz="1800" b="1" dirty="0">
                <a:solidFill>
                  <a:schemeClr val="accent1"/>
                </a:solidFill>
                <a:latin typeface="Calibri" panose="020F0502020204030204" pitchFamily="34" charset="0"/>
                <a:cs typeface="Calibri" panose="020F0502020204030204" pitchFamily="34" charset="0"/>
              </a:rPr>
              <a:t>Fidelitate ridicată: </a:t>
            </a:r>
            <a:r>
              <a:rPr lang="ro" sz="1800" dirty="0">
                <a:solidFill>
                  <a:schemeClr val="accent1"/>
                </a:solidFill>
                <a:latin typeface="Calibri" panose="020F0502020204030204" pitchFamily="34" charset="0"/>
                <a:cs typeface="Calibri" panose="020F0502020204030204" pitchFamily="34" charset="0"/>
              </a:rPr>
              <a:t>24–30 </a:t>
            </a:r>
          </a:p>
          <a:p>
            <a:br>
              <a:rPr lang="en" sz="1800" dirty="0"/>
            </a:br>
            <a:br>
              <a:rPr lang="en" sz="1800" dirty="0">
                <a:solidFill>
                  <a:schemeClr val="tx1"/>
                </a:solidFill>
                <a:latin typeface="Calibri" panose="020F0502020204030204" pitchFamily="34" charset="0"/>
                <a:cs typeface="Calibri" panose="020F0502020204030204" pitchFamily="34" charset="0"/>
              </a:rPr>
            </a:b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069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9645E9AD-130F-9B78-8C21-A392657D72AB}"/>
            </a:ext>
          </a:extLst>
        </p:cNvPr>
        <p:cNvGrpSpPr/>
        <p:nvPr/>
      </p:nvGrpSpPr>
      <p:grpSpPr>
        <a:xfrm>
          <a:off x="0" y="0"/>
          <a:ext cx="0" cy="0"/>
          <a:chOff x="0" y="0"/>
          <a:chExt cx="0" cy="0"/>
        </a:xfrm>
      </p:grpSpPr>
      <p:sp>
        <p:nvSpPr>
          <p:cNvPr id="156" name="Google Shape;156;g37f9446a92a_0_161">
            <a:extLst>
              <a:ext uri="{FF2B5EF4-FFF2-40B4-BE49-F238E27FC236}">
                <a16:creationId xmlns:a16="http://schemas.microsoft.com/office/drawing/2014/main" id="{188F044C-FB74-E194-DA30-34A7F8D52223}"/>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159" name="Google Shape;159;g37f9446a92a_0_161">
            <a:extLst>
              <a:ext uri="{FF2B5EF4-FFF2-40B4-BE49-F238E27FC236}">
                <a16:creationId xmlns:a16="http://schemas.microsoft.com/office/drawing/2014/main" id="{6F0D73FD-7542-DBF6-E757-89BE5C138F1E}"/>
              </a:ext>
            </a:extLst>
          </p:cNvPr>
          <p:cNvSpPr txBox="1">
            <a:spLocks noGrp="1"/>
          </p:cNvSpPr>
          <p:nvPr>
            <p:ph type="body" idx="3"/>
          </p:nvPr>
        </p:nvSpPr>
        <p:spPr>
          <a:xfrm>
            <a:off x="62400" y="851415"/>
            <a:ext cx="5260227"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ro" dirty="0">
                <a:latin typeface="Calibri" panose="020F0502020204030204" pitchFamily="34" charset="0"/>
                <a:cs typeface="Calibri" panose="020F0502020204030204" pitchFamily="34" charset="0"/>
              </a:rPr>
              <a:t>Secțiuni ale chestionarului și obiecte</a:t>
            </a:r>
            <a:endParaRPr lang="en-US" dirty="0"/>
          </a:p>
        </p:txBody>
      </p:sp>
      <p:graphicFrame>
        <p:nvGraphicFramePr>
          <p:cNvPr id="2" name="Διάγραμμα 1">
            <a:extLst>
              <a:ext uri="{FF2B5EF4-FFF2-40B4-BE49-F238E27FC236}">
                <a16:creationId xmlns:a16="http://schemas.microsoft.com/office/drawing/2014/main" id="{3D5DFF24-8265-6CC7-48AB-BC56DAEB606D}"/>
              </a:ext>
            </a:extLst>
          </p:cNvPr>
          <p:cNvGraphicFramePr/>
          <p:nvPr>
            <p:extLst>
              <p:ext uri="{D42A27DB-BD31-4B8C-83A1-F6EECF244321}">
                <p14:modId xmlns:p14="http://schemas.microsoft.com/office/powerpoint/2010/main" val="806006765"/>
              </p:ext>
            </p:extLst>
          </p:nvPr>
        </p:nvGraphicFramePr>
        <p:xfrm>
          <a:off x="247500" y="668741"/>
          <a:ext cx="11944500" cy="6189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225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933AEF72-A814-D51E-59EA-2F78E69EE740}"/>
            </a:ext>
          </a:extLst>
        </p:cNvPr>
        <p:cNvGrpSpPr/>
        <p:nvPr/>
      </p:nvGrpSpPr>
      <p:grpSpPr>
        <a:xfrm>
          <a:off x="0" y="0"/>
          <a:ext cx="0" cy="0"/>
          <a:chOff x="0" y="0"/>
          <a:chExt cx="0" cy="0"/>
        </a:xfrm>
      </p:grpSpPr>
      <p:sp>
        <p:nvSpPr>
          <p:cNvPr id="156" name="Google Shape;156;g37f9446a92a_0_161">
            <a:extLst>
              <a:ext uri="{FF2B5EF4-FFF2-40B4-BE49-F238E27FC236}">
                <a16:creationId xmlns:a16="http://schemas.microsoft.com/office/drawing/2014/main" id="{807CE59F-AF5A-A59F-72DA-2ED7D0C18DA7}"/>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159" name="Google Shape;159;g37f9446a92a_0_161">
            <a:extLst>
              <a:ext uri="{FF2B5EF4-FFF2-40B4-BE49-F238E27FC236}">
                <a16:creationId xmlns:a16="http://schemas.microsoft.com/office/drawing/2014/main" id="{68BAC3F8-4A32-7EC1-ED93-23CD42651205}"/>
              </a:ext>
            </a:extLst>
          </p:cNvPr>
          <p:cNvSpPr txBox="1">
            <a:spLocks noGrp="1"/>
          </p:cNvSpPr>
          <p:nvPr>
            <p:ph type="body" idx="3"/>
          </p:nvPr>
        </p:nvSpPr>
        <p:spPr>
          <a:xfrm>
            <a:off x="62400" y="851415"/>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ro" b="0" dirty="0"/>
              <a:t>Scenariu de practic</a:t>
            </a:r>
            <a:r>
              <a:rPr lang="en-US" b="0" dirty="0"/>
              <a:t>are a</a:t>
            </a:r>
            <a:r>
              <a:rPr lang="ro" b="0" dirty="0"/>
              <a:t> Chestionarul</a:t>
            </a:r>
            <a:r>
              <a:rPr lang="en-US" b="0" dirty="0" err="1"/>
              <a:t>ui</a:t>
            </a:r>
            <a:r>
              <a:rPr lang="ro" b="0" dirty="0"/>
              <a:t> de Fidelitate: "Piesele lipsă"</a:t>
            </a:r>
            <a:endParaRPr lang="en-US" dirty="0"/>
          </a:p>
        </p:txBody>
      </p:sp>
      <p:sp>
        <p:nvSpPr>
          <p:cNvPr id="8" name="TextBox 7">
            <a:extLst>
              <a:ext uri="{FF2B5EF4-FFF2-40B4-BE49-F238E27FC236}">
                <a16:creationId xmlns:a16="http://schemas.microsoft.com/office/drawing/2014/main" id="{3363DFA1-2B9E-4332-53FC-09E78C12A078}"/>
              </a:ext>
            </a:extLst>
          </p:cNvPr>
          <p:cNvSpPr txBox="1"/>
          <p:nvPr/>
        </p:nvSpPr>
        <p:spPr>
          <a:xfrm>
            <a:off x="241125" y="1456188"/>
            <a:ext cx="11765775" cy="5355312"/>
          </a:xfrm>
          <a:prstGeom prst="rect">
            <a:avLst/>
          </a:prstGeom>
          <a:noFill/>
        </p:spPr>
        <p:txBody>
          <a:bodyPr wrap="square">
            <a:spAutoFit/>
          </a:bodyPr>
          <a:lstStyle/>
          <a:p>
            <a:pPr algn="l">
              <a:buNone/>
            </a:pPr>
            <a:r>
              <a:rPr lang="ro" sz="1800" dirty="0">
                <a:solidFill>
                  <a:schemeClr val="dk1"/>
                </a:solidFill>
                <a:latin typeface="Calibri"/>
                <a:cs typeface="Calibri"/>
                <a:sym typeface="Calibri"/>
              </a:rPr>
              <a:t>În acest scenariu veți acționa ca un Master Trainer repartizat unei școli, "Harmony High". Tocmai ați terminat check-in-ul de mijloc de an cu echipa de bază a școlii și trebuie să completați Chestionarul Fidelității Școlilor Prospere. Sarcina dvs. este să revizuiți notițele furnizate și să evaluați fidelitatea implementării școlii.</a:t>
            </a:r>
          </a:p>
          <a:p>
            <a:pPr algn="l">
              <a:buNone/>
            </a:pPr>
            <a:endParaRPr lang="en" sz="1800" b="1" dirty="0">
              <a:solidFill>
                <a:schemeClr val="dk1"/>
              </a:solidFill>
              <a:latin typeface="Calibri"/>
              <a:cs typeface="Calibri"/>
              <a:sym typeface="Calibri"/>
            </a:endParaRPr>
          </a:p>
          <a:p>
            <a:r>
              <a:rPr lang="ro" sz="1800" b="1" dirty="0">
                <a:solidFill>
                  <a:schemeClr val="dk1"/>
                </a:solidFill>
                <a:latin typeface="Calibri"/>
                <a:cs typeface="Calibri"/>
              </a:rPr>
              <a:t>Detalii scenariu:</a:t>
            </a:r>
          </a:p>
          <a:p>
            <a:r>
              <a:rPr lang="ro" sz="1800" i="1" dirty="0">
                <a:solidFill>
                  <a:schemeClr val="dk1"/>
                </a:solidFill>
                <a:latin typeface="Calibri"/>
                <a:cs typeface="Calibri"/>
              </a:rPr>
              <a:t>Școală: </a:t>
            </a:r>
            <a:r>
              <a:rPr lang="ro" sz="1800" dirty="0">
                <a:solidFill>
                  <a:schemeClr val="dk1"/>
                </a:solidFill>
                <a:latin typeface="Calibri"/>
                <a:cs typeface="Calibri"/>
              </a:rPr>
              <a:t>Harmony High.</a:t>
            </a:r>
            <a:r>
              <a:rPr lang="ro" sz="1800" i="1" dirty="0">
                <a:solidFill>
                  <a:schemeClr val="dk1"/>
                </a:solidFill>
                <a:latin typeface="Calibri"/>
                <a:cs typeface="Calibri"/>
              </a:rPr>
              <a:t> Echipă: </a:t>
            </a:r>
            <a:r>
              <a:rPr lang="ro" sz="1800" dirty="0">
                <a:solidFill>
                  <a:schemeClr val="dk1"/>
                </a:solidFill>
                <a:latin typeface="Calibri"/>
                <a:cs typeface="Calibri"/>
              </a:rPr>
              <a:t>5 membri, inclusiv directorul, un consilier, un profesor de educație specială, un profesor de istorie și un reprezentant parental. Reprezentantul părinților a fost adăugat în noiembrie, la o lună după formarea echipei inițiale.</a:t>
            </a:r>
          </a:p>
          <a:p>
            <a:endParaRPr lang="en" sz="1800" dirty="0">
              <a:solidFill>
                <a:schemeClr val="dk1"/>
              </a:solidFill>
              <a:latin typeface="Calibri"/>
              <a:cs typeface="Calibri"/>
            </a:endParaRPr>
          </a:p>
          <a:p>
            <a:r>
              <a:rPr lang="ro" sz="1800" b="1" dirty="0">
                <a:solidFill>
                  <a:schemeClr val="tx1"/>
                </a:solidFill>
                <a:latin typeface="Calibri" panose="020F0502020204030204" pitchFamily="34" charset="0"/>
                <a:cs typeface="Calibri" panose="020F0502020204030204" pitchFamily="34" charset="0"/>
              </a:rPr>
              <a:t>Instrucțiuni pentru activități:</a:t>
            </a:r>
            <a:endParaRPr lang="en" sz="1800" dirty="0">
              <a:solidFill>
                <a:schemeClr val="tx1"/>
              </a:solidFill>
              <a:latin typeface="Calibri" panose="020F0502020204030204" pitchFamily="34" charset="0"/>
              <a:cs typeface="Calibri" panose="020F0502020204030204" pitchFamily="34" charset="0"/>
            </a:endParaRPr>
          </a:p>
          <a:p>
            <a:r>
              <a:rPr lang="ro" sz="1800" dirty="0">
                <a:solidFill>
                  <a:schemeClr val="tx1"/>
                </a:solidFill>
                <a:latin typeface="Calibri" panose="020F0502020204030204" pitchFamily="34" charset="0"/>
                <a:cs typeface="Calibri" panose="020F0502020204030204" pitchFamily="34" charset="0"/>
              </a:rPr>
              <a:t>Folosind notițele de scenariu furnizate (următorul slide), completați Fișa de Scor a Chestionarului Școlilor Prospere.</a:t>
            </a:r>
          </a:p>
          <a:p>
            <a:r>
              <a:rPr lang="ro" sz="1800" dirty="0">
                <a:solidFill>
                  <a:schemeClr val="tx1"/>
                </a:solidFill>
                <a:latin typeface="Calibri" panose="020F0502020204030204" pitchFamily="34" charset="0"/>
                <a:cs typeface="Calibri" panose="020F0502020204030204" pitchFamily="34" charset="0"/>
              </a:rPr>
              <a:t>Pentru fiecare item, atribuiți un scor de 0, 1 sau 2 pe baza dovezilor prezentate în note.</a:t>
            </a:r>
          </a:p>
          <a:p>
            <a:r>
              <a:rPr lang="ro" sz="1800" dirty="0">
                <a:solidFill>
                  <a:schemeClr val="tx1"/>
                </a:solidFill>
                <a:latin typeface="Calibri" panose="020F0502020204030204" pitchFamily="34" charset="0"/>
                <a:cs typeface="Calibri" panose="020F0502020204030204" pitchFamily="34" charset="0"/>
              </a:rPr>
              <a:t>În coloana "Note de dovezi", notați pe scurt de ce ați dat acel scor, făcând referire la detaliile scenariului.</a:t>
            </a:r>
          </a:p>
          <a:p>
            <a:r>
              <a:rPr lang="ro" sz="1800" dirty="0">
                <a:solidFill>
                  <a:schemeClr val="tx1"/>
                </a:solidFill>
                <a:latin typeface="Calibri" panose="020F0502020204030204" pitchFamily="34" charset="0"/>
                <a:cs typeface="Calibri" panose="020F0502020204030204" pitchFamily="34" charset="0"/>
              </a:rPr>
              <a:t>După ce ați punctat toate elementele, calculați scorul total și determinați nivelul de fidelitate al școlii (Scăzut, Moderat sau Ridicat).</a:t>
            </a:r>
          </a:p>
          <a:p>
            <a:br>
              <a:rPr lang="en" sz="1800" dirty="0"/>
            </a:br>
            <a:br>
              <a:rPr lang="en" sz="1800" dirty="0"/>
            </a:br>
            <a:br>
              <a:rPr lang="en" sz="1800" dirty="0">
                <a:solidFill>
                  <a:schemeClr val="tx1"/>
                </a:solidFill>
                <a:latin typeface="Calibri" panose="020F0502020204030204" pitchFamily="34" charset="0"/>
                <a:cs typeface="Calibri" panose="020F0502020204030204" pitchFamily="34" charset="0"/>
              </a:rPr>
            </a:b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263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FC6CBCA6-F1BC-7A2F-A95C-30FB6E4AA428}"/>
            </a:ext>
          </a:extLst>
        </p:cNvPr>
        <p:cNvGrpSpPr/>
        <p:nvPr/>
      </p:nvGrpSpPr>
      <p:grpSpPr>
        <a:xfrm>
          <a:off x="0" y="0"/>
          <a:ext cx="0" cy="0"/>
          <a:chOff x="0" y="0"/>
          <a:chExt cx="0" cy="0"/>
        </a:xfrm>
      </p:grpSpPr>
      <p:sp>
        <p:nvSpPr>
          <p:cNvPr id="156" name="Google Shape;156;g37f9446a92a_0_161">
            <a:extLst>
              <a:ext uri="{FF2B5EF4-FFF2-40B4-BE49-F238E27FC236}">
                <a16:creationId xmlns:a16="http://schemas.microsoft.com/office/drawing/2014/main" id="{8DB67EF0-3D7E-EB1B-B5B8-7B8992E3448A}"/>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159" name="Google Shape;159;g37f9446a92a_0_161">
            <a:extLst>
              <a:ext uri="{FF2B5EF4-FFF2-40B4-BE49-F238E27FC236}">
                <a16:creationId xmlns:a16="http://schemas.microsoft.com/office/drawing/2014/main" id="{24ED0E7F-E161-CCB1-D459-6291B0D08E59}"/>
              </a:ext>
            </a:extLst>
          </p:cNvPr>
          <p:cNvSpPr txBox="1">
            <a:spLocks noGrp="1"/>
          </p:cNvSpPr>
          <p:nvPr>
            <p:ph type="body" idx="3"/>
          </p:nvPr>
        </p:nvSpPr>
        <p:spPr>
          <a:xfrm>
            <a:off x="62400" y="851415"/>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ro" b="0" dirty="0"/>
              <a:t>Scenariu de practică Chestionarul de Fidelitate : "Piesele lipsă"</a:t>
            </a:r>
            <a:endParaRPr lang="en-US" dirty="0"/>
          </a:p>
        </p:txBody>
      </p:sp>
      <p:sp>
        <p:nvSpPr>
          <p:cNvPr id="8" name="TextBox 7">
            <a:extLst>
              <a:ext uri="{FF2B5EF4-FFF2-40B4-BE49-F238E27FC236}">
                <a16:creationId xmlns:a16="http://schemas.microsoft.com/office/drawing/2014/main" id="{AEC138FD-81D8-9E56-6F72-CAC4D20B2337}"/>
              </a:ext>
            </a:extLst>
          </p:cNvPr>
          <p:cNvSpPr txBox="1"/>
          <p:nvPr/>
        </p:nvSpPr>
        <p:spPr>
          <a:xfrm>
            <a:off x="241125" y="1456188"/>
            <a:ext cx="11765775" cy="5355312"/>
          </a:xfrm>
          <a:prstGeom prst="rect">
            <a:avLst/>
          </a:prstGeom>
          <a:noFill/>
        </p:spPr>
        <p:txBody>
          <a:bodyPr wrap="square">
            <a:spAutoFit/>
          </a:bodyPr>
          <a:lstStyle/>
          <a:p>
            <a:r>
              <a:rPr lang="ro" sz="1800" b="1" dirty="0">
                <a:solidFill>
                  <a:schemeClr val="dk1"/>
                </a:solidFill>
                <a:latin typeface="Calibri"/>
                <a:cs typeface="Calibri"/>
              </a:rPr>
              <a:t>Detalii scenariu:</a:t>
            </a:r>
          </a:p>
          <a:p>
            <a:r>
              <a:rPr lang="ro" sz="1800" b="1" dirty="0">
                <a:solidFill>
                  <a:schemeClr val="tx1"/>
                </a:solidFill>
                <a:latin typeface="Calibri" panose="020F0502020204030204" pitchFamily="34" charset="0"/>
                <a:cs typeface="Calibri" panose="020F0502020204030204" pitchFamily="34" charset="0"/>
              </a:rPr>
              <a:t>Note de la </a:t>
            </a:r>
            <a:r>
              <a:rPr lang="ro" sz="1800" b="1" i="1" dirty="0">
                <a:solidFill>
                  <a:schemeClr val="tx1"/>
                </a:solidFill>
                <a:latin typeface="Calibri" panose="020F0502020204030204" pitchFamily="34" charset="0"/>
                <a:cs typeface="Calibri" panose="020F0502020204030204" pitchFamily="34" charset="0"/>
              </a:rPr>
              <a:t>check-in</a:t>
            </a:r>
            <a:r>
              <a:rPr lang="ro" sz="1800" b="1" dirty="0">
                <a:solidFill>
                  <a:schemeClr val="tx1"/>
                </a:solidFill>
                <a:latin typeface="Calibri" panose="020F0502020204030204" pitchFamily="34" charset="0"/>
                <a:cs typeface="Calibri" panose="020F0502020204030204" pitchFamily="34" charset="0"/>
              </a:rPr>
              <a:t>-ul de la mijlocul anului:</a:t>
            </a:r>
            <a:endParaRPr lang="en" sz="18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ro" sz="1800" dirty="0">
                <a:solidFill>
                  <a:schemeClr val="tx1"/>
                </a:solidFill>
                <a:latin typeface="Calibri" panose="020F0502020204030204" pitchFamily="34" charset="0"/>
                <a:cs typeface="Calibri" panose="020F0502020204030204" pitchFamily="34" charset="0"/>
              </a:rPr>
              <a:t>Planul de acțiune al școlii a fost creat după evaluarea nevoilor și include o viziune clară și activități planificate. Planul a fost finalizat și aprobat de echipa de bază în octombrie.</a:t>
            </a:r>
          </a:p>
          <a:p>
            <a:pPr marL="285750" indent="-285750">
              <a:buFont typeface="Arial" panose="020B0604020202020204" pitchFamily="34" charset="0"/>
              <a:buChar char="•"/>
            </a:pPr>
            <a:r>
              <a:rPr lang="ro" sz="1800" dirty="0">
                <a:solidFill>
                  <a:schemeClr val="tx1"/>
                </a:solidFill>
                <a:latin typeface="Calibri" panose="020F0502020204030204" pitchFamily="34" charset="0"/>
                <a:cs typeface="Calibri" panose="020F0502020204030204" pitchFamily="34" charset="0"/>
              </a:rPr>
              <a:t>Toți membrii echipei de bază au finalizat antrenamentul de 18 ore pentru campionii </a:t>
            </a:r>
            <a:r>
              <a:rPr lang="ro-RO" sz="1800" dirty="0">
                <a:solidFill>
                  <a:schemeClr val="tx1"/>
                </a:solidFill>
                <a:latin typeface="Calibri" panose="020F0502020204030204" pitchFamily="34" charset="0"/>
                <a:cs typeface="Calibri" panose="020F0502020204030204" pitchFamily="34" charset="0"/>
              </a:rPr>
              <a:t>stării de bine</a:t>
            </a:r>
            <a:r>
              <a:rPr lang="ro" sz="1800" dirty="0">
                <a:solidFill>
                  <a:schemeClr val="tx1"/>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ro" sz="1800" dirty="0">
                <a:solidFill>
                  <a:schemeClr val="tx1"/>
                </a:solidFill>
                <a:latin typeface="Calibri" panose="020F0502020204030204" pitchFamily="34" charset="0"/>
                <a:cs typeface="Calibri" panose="020F0502020204030204" pitchFamily="34" charset="0"/>
              </a:rPr>
              <a:t>Master trainer-ul a avut întâlniri regulate documentate de coaching cu echipa de bază în fiecare lună încă de la începutul anului școlar.</a:t>
            </a:r>
          </a:p>
          <a:p>
            <a:pPr marL="285750" indent="-285750">
              <a:buFont typeface="Arial" panose="020B0604020202020204" pitchFamily="34" charset="0"/>
              <a:buChar char="•"/>
            </a:pPr>
            <a:r>
              <a:rPr lang="ro" sz="1800" dirty="0">
                <a:solidFill>
                  <a:schemeClr val="tx1"/>
                </a:solidFill>
                <a:latin typeface="Calibri" panose="020F0502020204030204" pitchFamily="34" charset="0"/>
                <a:cs typeface="Calibri" panose="020F0502020204030204" pitchFamily="34" charset="0"/>
              </a:rPr>
              <a:t>Înregistrările de prezență arată că 8 din 10 profesori instruiți participă constant la sesiunile lunare de instruire de o oră.</a:t>
            </a:r>
          </a:p>
          <a:p>
            <a:pPr marL="285750" indent="-285750">
              <a:buFont typeface="Arial" panose="020B0604020202020204" pitchFamily="34" charset="0"/>
              <a:buChar char="•"/>
            </a:pPr>
            <a:r>
              <a:rPr lang="ro" sz="1800" dirty="0">
                <a:solidFill>
                  <a:schemeClr val="tx1"/>
                </a:solidFill>
                <a:latin typeface="Calibri" panose="020F0502020204030204" pitchFamily="34" charset="0"/>
                <a:cs typeface="Calibri" panose="020F0502020204030204" pitchFamily="34" charset="0"/>
              </a:rPr>
              <a:t>Activitățile cu elevii pe teme PERMA/SWPBS au fost organizate în toate lunile de la începutul programului.</a:t>
            </a:r>
          </a:p>
          <a:p>
            <a:pPr marL="285750" indent="-285750">
              <a:buFont typeface="Arial" panose="020B0604020202020204" pitchFamily="34" charset="0"/>
              <a:buChar char="•"/>
            </a:pPr>
            <a:r>
              <a:rPr lang="ro" sz="1800" dirty="0">
                <a:solidFill>
                  <a:schemeClr val="tx1"/>
                </a:solidFill>
                <a:latin typeface="Calibri" panose="020F0502020204030204" pitchFamily="34" charset="0"/>
                <a:cs typeface="Calibri" panose="020F0502020204030204" pitchFamily="34" charset="0"/>
              </a:rPr>
              <a:t>Totuși, planurile de lecție și lucrările elevilor nu erau disponibile pentru revizuire.</a:t>
            </a:r>
          </a:p>
          <a:p>
            <a:pPr marL="285750" indent="-285750">
              <a:buFont typeface="Arial" panose="020B0604020202020204" pitchFamily="34" charset="0"/>
              <a:buChar char="•"/>
            </a:pPr>
            <a:r>
              <a:rPr lang="ro" sz="1800" dirty="0">
                <a:solidFill>
                  <a:schemeClr val="tx1"/>
                </a:solidFill>
                <a:latin typeface="Calibri" panose="020F0502020204030204" pitchFamily="34" charset="0"/>
                <a:cs typeface="Calibri" panose="020F0502020204030204" pitchFamily="34" charset="0"/>
              </a:rPr>
              <a:t>Doar unul dintre cele două ateliere obligatorii pentru părinți a fost susținut pe parcursul anului.</a:t>
            </a:r>
          </a:p>
          <a:p>
            <a:pPr marL="285750" indent="-285750">
              <a:buFont typeface="Arial" panose="020B0604020202020204" pitchFamily="34" charset="0"/>
              <a:buChar char="•"/>
            </a:pPr>
            <a:r>
              <a:rPr lang="ro" sz="1800" dirty="0">
                <a:solidFill>
                  <a:schemeClr val="tx1"/>
                </a:solidFill>
                <a:latin typeface="Calibri" panose="020F0502020204030204" pitchFamily="34" charset="0"/>
                <a:cs typeface="Calibri" panose="020F0502020204030204" pitchFamily="34" charset="0"/>
              </a:rPr>
              <a:t>Singurul atelier care a avut loc a avut o participare de 12 părinți.</a:t>
            </a:r>
          </a:p>
          <a:p>
            <a:pPr marL="285750" indent="-285750">
              <a:buFont typeface="Arial" panose="020B0604020202020204" pitchFamily="34" charset="0"/>
              <a:buChar char="•"/>
            </a:pPr>
            <a:r>
              <a:rPr lang="ro" sz="1800" dirty="0">
                <a:solidFill>
                  <a:schemeClr val="tx1"/>
                </a:solidFill>
                <a:latin typeface="Calibri" panose="020F0502020204030204" pitchFamily="34" charset="0"/>
                <a:cs typeface="Calibri" panose="020F0502020204030204" pitchFamily="34" charset="0"/>
              </a:rPr>
              <a:t>Echipa de bază a avut întâlniri regulate, dar procesele-verbale ale ședințelor din noiembrie și decembrie nu arată clar nicio ajustare a planului de acțiune.</a:t>
            </a:r>
          </a:p>
          <a:p>
            <a:pPr marL="285750" indent="-285750">
              <a:buFont typeface="Arial" panose="020B0604020202020204" pitchFamily="34" charset="0"/>
              <a:buChar char="•"/>
            </a:pPr>
            <a:r>
              <a:rPr lang="ro" sz="1800" dirty="0">
                <a:solidFill>
                  <a:schemeClr val="tx1"/>
                </a:solidFill>
                <a:latin typeface="Calibri" panose="020F0502020204030204" pitchFamily="34" charset="0"/>
                <a:cs typeface="Calibri" panose="020F0502020204030204" pitchFamily="34" charset="0"/>
              </a:rPr>
              <a:t>Au fost distribuite sondaje post-evaluare pentru profesori și elevi, dar datele nu au fost încă colectate sau analizate</a:t>
            </a:r>
          </a:p>
          <a:p>
            <a:br>
              <a:rPr lang="en" sz="1800" dirty="0"/>
            </a:br>
            <a:br>
              <a:rPr lang="en" sz="1800" dirty="0"/>
            </a:br>
            <a:br>
              <a:rPr lang="en" sz="1800" dirty="0">
                <a:solidFill>
                  <a:schemeClr val="tx1"/>
                </a:solidFill>
                <a:latin typeface="Calibri" panose="020F0502020204030204" pitchFamily="34" charset="0"/>
                <a:cs typeface="Calibri" panose="020F0502020204030204" pitchFamily="34" charset="0"/>
              </a:rPr>
            </a:b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222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7f9446a92a_0_16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Concluzie</a:t>
            </a:r>
            <a:endParaRPr/>
          </a:p>
        </p:txBody>
      </p:sp>
      <p:sp>
        <p:nvSpPr>
          <p:cNvPr id="166" name="Google Shape;166;g37f9446a92a_0_168"/>
          <p:cNvSpPr txBox="1">
            <a:spLocks noGrp="1"/>
          </p:cNvSpPr>
          <p:nvPr>
            <p:ph type="body" idx="2"/>
          </p:nvPr>
        </p:nvSpPr>
        <p:spPr>
          <a:xfrm>
            <a:off x="97971" y="920930"/>
            <a:ext cx="11944500" cy="5669281"/>
          </a:xfrm>
          <a:prstGeom prst="rect">
            <a:avLst/>
          </a:prstGeom>
          <a:noFill/>
          <a:ln>
            <a:noFill/>
          </a:ln>
        </p:spPr>
        <p:txBody>
          <a:bodyPr spcFirstLastPara="1" wrap="square" lIns="91425" tIns="45700" rIns="91425" bIns="45700" anchor="t" anchorCtr="0">
            <a:noAutofit/>
          </a:bodyPr>
          <a:lstStyle/>
          <a:p>
            <a:pPr marL="0" indent="0" algn="ctr">
              <a:lnSpc>
                <a:spcPct val="115000"/>
              </a:lnSpc>
              <a:spcBef>
                <a:spcPts val="1200"/>
              </a:spcBef>
            </a:pPr>
            <a:r>
              <a:rPr lang="ro" b="1" i="1" dirty="0">
                <a:solidFill>
                  <a:srgbClr val="F05A22"/>
                </a:solidFill>
              </a:rPr>
              <a:t>Înțelegerea factorilor sistemici care susțin sau împiedică </a:t>
            </a:r>
            <a:r>
              <a:rPr lang="ro-RO" b="1" i="1" dirty="0">
                <a:solidFill>
                  <a:srgbClr val="F05A22"/>
                </a:solidFill>
              </a:rPr>
              <a:t>stare de bine</a:t>
            </a:r>
            <a:r>
              <a:rPr lang="ro" b="1" i="1" dirty="0">
                <a:solidFill>
                  <a:srgbClr val="F05A22"/>
                </a:solidFill>
              </a:rPr>
              <a:t>a în școli este crucială, deoarece educatorii joacă un rol esențial în crearea unui mediu pozitiv și de susținere. Învățarea colaborativă și dialogul profesional între personal sunt, de asemenea, esențiale pentru construirea unei capacități colective pentru inițiative durabile de </a:t>
            </a:r>
            <a:r>
              <a:rPr lang="ro-RO" b="1" i="1" dirty="0">
                <a:solidFill>
                  <a:srgbClr val="F05A22"/>
                </a:solidFill>
              </a:rPr>
              <a:t>stare de bine</a:t>
            </a:r>
            <a:r>
              <a:rPr lang="ro" b="1" i="1" dirty="0">
                <a:solidFill>
                  <a:srgbClr val="F05A22"/>
                </a:solidFill>
              </a:rPr>
              <a:t>.</a:t>
            </a:r>
          </a:p>
          <a:p>
            <a:endParaRPr lang="en-US" b="1" i="1" dirty="0">
              <a:solidFill>
                <a:srgbClr val="F05A22"/>
              </a:solidFill>
            </a:endParaRPr>
          </a:p>
          <a:p>
            <a:r>
              <a:rPr lang="ro" dirty="0"/>
              <a:t>Principalele subiecte abordate în această instruire au fost:</a:t>
            </a:r>
          </a:p>
          <a:p>
            <a:pPr marL="514350" indent="-285750">
              <a:buFont typeface="Arial" panose="020B0604020202020204" pitchFamily="34" charset="0"/>
              <a:buChar char="•"/>
            </a:pPr>
            <a:r>
              <a:rPr lang="ro" dirty="0"/>
              <a:t>Impactul asupra </a:t>
            </a:r>
            <a:r>
              <a:rPr lang="ro-RO" dirty="0"/>
              <a:t>stării de bine</a:t>
            </a:r>
            <a:r>
              <a:rPr lang="ro" dirty="0"/>
              <a:t> și motivele pentru a-l măsura.</a:t>
            </a:r>
          </a:p>
          <a:p>
            <a:pPr marL="514350" indent="-285750">
              <a:buFont typeface="Arial" panose="020B0604020202020204" pitchFamily="34" charset="0"/>
              <a:buChar char="•"/>
            </a:pPr>
            <a:r>
              <a:rPr lang="ro" dirty="0"/>
              <a:t>Abordări, instrumente și metrici pentru evaluarea stării de bine în școală.</a:t>
            </a:r>
          </a:p>
          <a:p>
            <a:pPr marL="514350" indent="-285750">
              <a:buFont typeface="Arial" panose="020B0604020202020204" pitchFamily="34" charset="0"/>
              <a:buChar char="•"/>
            </a:pPr>
            <a:r>
              <a:rPr lang="ro" dirty="0"/>
              <a:t>Finalizarea Chestionarului de Fidelitate Școli Prospere</a:t>
            </a:r>
          </a:p>
          <a:p>
            <a:pPr marL="514350" indent="-285750">
              <a:buFont typeface="Arial" panose="020B0604020202020204" pitchFamily="34" charset="0"/>
              <a:buChar char="•"/>
            </a:pPr>
            <a:endParaRPr lang="en" dirty="0"/>
          </a:p>
          <a:p>
            <a:pPr marL="228600" indent="0"/>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ro" sz="2500" dirty="0">
                <a:solidFill>
                  <a:srgbClr val="595959"/>
                </a:solidFill>
                <a:latin typeface="Arial"/>
                <a:ea typeface="Arial"/>
                <a:cs typeface="Arial"/>
                <a:sym typeface="Arial"/>
              </a:rPr>
              <a:t>WP 3: </a:t>
            </a:r>
            <a:r>
              <a:rPr lang="en-US" sz="2500" dirty="0" err="1">
                <a:solidFill>
                  <a:srgbClr val="595959"/>
                </a:solidFill>
                <a:latin typeface="Arial"/>
                <a:ea typeface="Arial"/>
                <a:cs typeface="Arial"/>
                <a:sym typeface="Arial"/>
              </a:rPr>
              <a:t>Formare</a:t>
            </a:r>
            <a:r>
              <a:rPr lang="ro" sz="2500" dirty="0">
                <a:solidFill>
                  <a:srgbClr val="595959"/>
                </a:solidFill>
                <a:latin typeface="Arial"/>
                <a:ea typeface="Arial"/>
                <a:cs typeface="Arial"/>
                <a:sym typeface="Arial"/>
              </a:rPr>
              <a:t> și </a:t>
            </a:r>
            <a:r>
              <a:rPr lang="en-US" sz="2500" dirty="0" err="1">
                <a:solidFill>
                  <a:srgbClr val="595959"/>
                </a:solidFill>
                <a:latin typeface="Arial"/>
                <a:ea typeface="Arial"/>
                <a:cs typeface="Arial"/>
                <a:sym typeface="Arial"/>
              </a:rPr>
              <a:t>consolidare</a:t>
            </a:r>
            <a:r>
              <a:rPr lang="ro" sz="2500" dirty="0">
                <a:solidFill>
                  <a:srgbClr val="595959"/>
                </a:solidFill>
                <a:latin typeface="Arial"/>
                <a:ea typeface="Arial"/>
                <a:cs typeface="Arial"/>
                <a:sym typeface="Arial"/>
              </a:rPr>
              <a:t>a capacităților (D3.1)</a:t>
            </a:r>
            <a:endParaRPr sz="2500" dirty="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dirty="0"/>
          </a:p>
        </p:txBody>
      </p:sp>
      <p:sp>
        <p:nvSpPr>
          <p:cNvPr id="109" name="Google Shape;109;g37d7badc4d7_0_0"/>
          <p:cNvSpPr txBox="1">
            <a:spLocks noGrp="1"/>
          </p:cNvSpPr>
          <p:nvPr>
            <p:ph type="subTitle" idx="1"/>
          </p:nvPr>
        </p:nvSpPr>
        <p:spPr>
          <a:xfrm>
            <a:off x="401324" y="3651829"/>
            <a:ext cx="6893100" cy="10573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ro" sz="3599" b="0" i="0" dirty="0">
                <a:solidFill>
                  <a:srgbClr val="545454"/>
                </a:solidFill>
              </a:rPr>
              <a:t>Curs de Master Trainer - Ziua 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212839A9-7755-7C5E-5FA5-62F16F635279}"/>
            </a:ext>
          </a:extLst>
        </p:cNvPr>
        <p:cNvGrpSpPr/>
        <p:nvPr/>
      </p:nvGrpSpPr>
      <p:grpSpPr>
        <a:xfrm>
          <a:off x="0" y="0"/>
          <a:ext cx="0" cy="0"/>
          <a:chOff x="0" y="0"/>
          <a:chExt cx="0" cy="0"/>
        </a:xfrm>
      </p:grpSpPr>
      <p:sp>
        <p:nvSpPr>
          <p:cNvPr id="164" name="Google Shape;164;g37f9446a92a_0_168">
            <a:extLst>
              <a:ext uri="{FF2B5EF4-FFF2-40B4-BE49-F238E27FC236}">
                <a16:creationId xmlns:a16="http://schemas.microsoft.com/office/drawing/2014/main" id="{71299AF6-FB86-7672-AEB0-119A61EB0C36}"/>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r>
              <a:rPr lang="ro"/>
              <a:t>Și o ultimă întrebare reflexivă...</a:t>
            </a:r>
            <a:endParaRPr/>
          </a:p>
        </p:txBody>
      </p:sp>
      <p:sp>
        <p:nvSpPr>
          <p:cNvPr id="166" name="Google Shape;166;g37f9446a92a_0_168">
            <a:extLst>
              <a:ext uri="{FF2B5EF4-FFF2-40B4-BE49-F238E27FC236}">
                <a16:creationId xmlns:a16="http://schemas.microsoft.com/office/drawing/2014/main" id="{D096BB43-DE8B-DFBC-27F1-B7D26E9A0A34}"/>
              </a:ext>
            </a:extLst>
          </p:cNvPr>
          <p:cNvSpPr txBox="1">
            <a:spLocks noGrp="1"/>
          </p:cNvSpPr>
          <p:nvPr>
            <p:ph type="body" idx="2"/>
          </p:nvPr>
        </p:nvSpPr>
        <p:spPr>
          <a:xfrm>
            <a:off x="627017" y="3716381"/>
            <a:ext cx="9346475" cy="242316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pPr>
            <a:endParaRPr lang="en-US" i="1" dirty="0"/>
          </a:p>
          <a:p>
            <a:pPr marL="0" lvl="0" indent="0" algn="ctr">
              <a:lnSpc>
                <a:spcPct val="115000"/>
              </a:lnSpc>
              <a:spcBef>
                <a:spcPts val="1200"/>
              </a:spcBef>
            </a:pPr>
            <a:r>
              <a:rPr lang="ro" sz="2800" b="1" i="1" dirty="0"/>
              <a:t>După participarea la această sesiune, care va fi următoarea</a:t>
            </a:r>
            <a:r>
              <a:rPr lang="ro" sz="2800" b="1" i="1" dirty="0">
                <a:solidFill>
                  <a:schemeClr val="accent2"/>
                </a:solidFill>
              </a:rPr>
              <a:t> acțiune </a:t>
            </a:r>
            <a:r>
              <a:rPr lang="ro" sz="2800" b="1" i="1" dirty="0"/>
              <a:t>pe care o veți face în rolul dumneavoastră</a:t>
            </a:r>
            <a:r>
              <a:rPr lang="en-US" sz="2800" b="1" i="1" dirty="0"/>
              <a:t>,</a:t>
            </a:r>
            <a:r>
              <a:rPr lang="ro" sz="2800" b="1" i="1" dirty="0"/>
              <a:t> pentru </a:t>
            </a:r>
            <a:r>
              <a:rPr lang="ro" sz="2800" b="1" i="1" dirty="0">
                <a:solidFill>
                  <a:schemeClr val="accent1"/>
                </a:solidFill>
              </a:rPr>
              <a:t>a menține </a:t>
            </a:r>
            <a:r>
              <a:rPr lang="ro-RO" sz="2800" b="1" i="1" dirty="0">
                <a:solidFill>
                  <a:schemeClr val="accent1"/>
                </a:solidFill>
              </a:rPr>
              <a:t>stare de bine </a:t>
            </a:r>
            <a:r>
              <a:rPr lang="ro" sz="2800" b="1" i="1" dirty="0">
                <a:solidFill>
                  <a:schemeClr val="accent1"/>
                </a:solidFill>
              </a:rPr>
              <a:t>a </a:t>
            </a:r>
            <a:r>
              <a:rPr lang="ro" sz="2800" b="1" i="1" dirty="0"/>
              <a:t>școlii?</a:t>
            </a:r>
            <a:endParaRPr lang="en-US" sz="2800" i="1" dirty="0"/>
          </a:p>
        </p:txBody>
      </p:sp>
      <p:pic>
        <p:nvPicPr>
          <p:cNvPr id="2" name="Picture 1" descr="Fotografii gânditoare Emoji PNG HQ gratuit ...">
            <a:extLst>
              <a:ext uri="{FF2B5EF4-FFF2-40B4-BE49-F238E27FC236}">
                <a16:creationId xmlns:a16="http://schemas.microsoft.com/office/drawing/2014/main" id="{9BC93F58-7BC4-F353-152A-6069CBB7DC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0657" y="797442"/>
            <a:ext cx="3483836" cy="3483836"/>
          </a:xfrm>
          <a:prstGeom prst="rect">
            <a:avLst/>
          </a:prstGeom>
          <a:noFill/>
          <a:ln>
            <a:noFill/>
          </a:ln>
        </p:spPr>
      </p:pic>
    </p:spTree>
    <p:extLst>
      <p:ext uri="{BB962C8B-B14F-4D97-AF65-F5344CB8AC3E}">
        <p14:creationId xmlns:p14="http://schemas.microsoft.com/office/powerpoint/2010/main" val="47549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7f9446a92a_0_18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
              <a:t>Referinţe</a:t>
            </a:r>
            <a:endParaRPr/>
          </a:p>
        </p:txBody>
      </p:sp>
      <p:sp>
        <p:nvSpPr>
          <p:cNvPr id="180" name="Google Shape;180;g37f9446a92a_0_18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571500" lvl="0" indent="-342900" algn="just">
              <a:buFont typeface="+mj-lt"/>
              <a:buAutoNum type="arabicPeriod"/>
            </a:pPr>
            <a:r>
              <a:rPr lang="en-US" dirty="0"/>
              <a:t>CASEL. (n.d.). </a:t>
            </a:r>
            <a:r>
              <a:rPr lang="en-US" i="1" dirty="0"/>
              <a:t>CASEL framework for SEL.</a:t>
            </a:r>
            <a:r>
              <a:rPr lang="en-US" dirty="0"/>
              <a:t> Collaborative for Academic, Social, and Emotional Learning. </a:t>
            </a:r>
            <a:r>
              <a:rPr lang="en-US" u="sng" dirty="0">
                <a:hlinkClick r:id="rId3"/>
              </a:rPr>
              <a:t>https://casel.org/fundamentals-of-sel/what-is-the-casel-framework/</a:t>
            </a:r>
            <a:endParaRPr lang="en-US" dirty="0"/>
          </a:p>
          <a:p>
            <a:pPr marL="571500" lvl="0" indent="-342900" algn="just">
              <a:buFont typeface="+mj-lt"/>
              <a:buAutoNum type="arabicPeriod"/>
            </a:pPr>
            <a:r>
              <a:rPr lang="en-US" dirty="0"/>
              <a:t>Geelong Grammar School. (n.d.). </a:t>
            </a:r>
            <a:r>
              <a:rPr lang="en-US" i="1" dirty="0"/>
              <a:t>PERMAH well-being survey.</a:t>
            </a:r>
            <a:r>
              <a:rPr lang="en-US" dirty="0"/>
              <a:t> </a:t>
            </a:r>
            <a:r>
              <a:rPr lang="en-US" u="sng" dirty="0">
                <a:hlinkClick r:id="rId4"/>
              </a:rPr>
              <a:t>https://permahsurvey.com/</a:t>
            </a:r>
            <a:endParaRPr lang="en-US" dirty="0"/>
          </a:p>
          <a:p>
            <a:pPr marL="571500" lvl="0" indent="-342900" algn="just">
              <a:buFont typeface="+mj-lt"/>
              <a:buAutoNum type="arabicPeriod"/>
            </a:pPr>
            <a:r>
              <a:rPr lang="en-US" dirty="0"/>
              <a:t>OECD. (2023). </a:t>
            </a:r>
            <a:r>
              <a:rPr lang="en-US" i="1" dirty="0"/>
              <a:t>OECD well-being framework for education: Students’ well-being and teachers’ well-being.</a:t>
            </a:r>
            <a:r>
              <a:rPr lang="en-US" dirty="0"/>
              <a:t> </a:t>
            </a:r>
            <a:r>
              <a:rPr lang="en-US" dirty="0" err="1"/>
              <a:t>Organisation</a:t>
            </a:r>
            <a:r>
              <a:rPr lang="en-US" dirty="0"/>
              <a:t> for Economic Co-operation and Development.</a:t>
            </a:r>
          </a:p>
          <a:p>
            <a:pPr marL="571500" lvl="0" indent="-342900" algn="just">
              <a:buFont typeface="+mj-lt"/>
              <a:buAutoNum type="arabicPeriod"/>
            </a:pPr>
            <a:r>
              <a:rPr lang="en-US" dirty="0"/>
              <a:t>Positive Behavioral Interventions and Supports (PBIS). (n.d.). </a:t>
            </a:r>
            <a:r>
              <a:rPr lang="en-US" i="1" dirty="0"/>
              <a:t>What is PBIS?</a:t>
            </a:r>
            <a:r>
              <a:rPr lang="en-US" dirty="0"/>
              <a:t> </a:t>
            </a:r>
            <a:r>
              <a:rPr lang="en-US" u="sng" dirty="0">
                <a:hlinkClick r:id="rId5"/>
              </a:rPr>
              <a:t>https://www.pbis.org/</a:t>
            </a:r>
            <a:endParaRPr lang="en-US" dirty="0"/>
          </a:p>
          <a:p>
            <a:pPr marL="571500" lvl="0" indent="-342900" algn="just">
              <a:buFont typeface="+mj-lt"/>
              <a:buAutoNum type="arabicPeriod"/>
            </a:pPr>
            <a:r>
              <a:rPr lang="en-US" dirty="0" err="1"/>
              <a:t>ProW</a:t>
            </a:r>
            <a:r>
              <a:rPr lang="en-US" dirty="0"/>
              <a:t> Project. (n.d.). </a:t>
            </a:r>
            <a:r>
              <a:rPr lang="en-US" i="1" dirty="0"/>
              <a:t>Promoting teachers’ well-being through positive behavior support in early childhood education (</a:t>
            </a:r>
            <a:r>
              <a:rPr lang="en-US" i="1" dirty="0" err="1"/>
              <a:t>ProW</a:t>
            </a:r>
            <a:r>
              <a:rPr lang="en-US" i="1" dirty="0"/>
              <a:t>).</a:t>
            </a:r>
            <a:r>
              <a:rPr lang="en-US" dirty="0"/>
              <a:t> </a:t>
            </a:r>
            <a:r>
              <a:rPr lang="en-US" u="sng" dirty="0">
                <a:hlinkClick r:id="rId6"/>
              </a:rPr>
              <a:t>https://prowproject.eu/</a:t>
            </a:r>
            <a:endParaRPr lang="en-US" dirty="0"/>
          </a:p>
          <a:p>
            <a:pPr marL="571500" lvl="0" indent="-342900" algn="just">
              <a:buFont typeface="+mj-lt"/>
              <a:buAutoNum type="arabicPeriod"/>
            </a:pPr>
            <a:r>
              <a:rPr lang="en-US" dirty="0"/>
              <a:t>SWPBS Project. (n.d.). </a:t>
            </a:r>
            <a:r>
              <a:rPr lang="en-US" i="1" dirty="0"/>
              <a:t>Building school-wide inclusive, positive and equitable learning environments through a systems-change approach (SWPBS).</a:t>
            </a:r>
            <a:r>
              <a:rPr lang="en-US" dirty="0"/>
              <a:t> </a:t>
            </a:r>
            <a:r>
              <a:rPr lang="en-US" u="sng" dirty="0">
                <a:hlinkClick r:id="rId7"/>
              </a:rPr>
              <a:t>https://pbiseurope.org/</a:t>
            </a:r>
            <a:endParaRPr lang="en-US" dirty="0"/>
          </a:p>
          <a:p>
            <a:pPr marL="571500" lvl="0" indent="-342900" algn="just">
              <a:buFont typeface="+mj-lt"/>
              <a:buAutoNum type="arabicPeriod"/>
            </a:pPr>
            <a:r>
              <a:rPr lang="en-US" dirty="0"/>
              <a:t>Warwick Medical School. (n.d.). </a:t>
            </a:r>
            <a:r>
              <a:rPr lang="en-US" i="1" dirty="0"/>
              <a:t>Warwick–Edinburgh Mental Well-being Scale (WEMWBS).</a:t>
            </a:r>
            <a:r>
              <a:rPr lang="en-US" dirty="0"/>
              <a:t> University of Warwick. </a:t>
            </a:r>
            <a:r>
              <a:rPr lang="en-US" u="sng" dirty="0">
                <a:hlinkClick r:id="rId8"/>
              </a:rPr>
              <a:t>https://warwick.ac.uk/services/innovations/wemwbs</a:t>
            </a:r>
            <a:endParaRPr lang="en-US" dirty="0"/>
          </a:p>
          <a:p>
            <a:pPr marL="571500" lvl="0" indent="-342900" algn="just">
              <a:buFont typeface="+mj-lt"/>
              <a:buAutoNum type="arabicPeriod"/>
            </a:pPr>
            <a:r>
              <a:rPr lang="en-US" dirty="0"/>
              <a:t>Wisconsin Center for Education Research. (n.d.). </a:t>
            </a:r>
            <a:r>
              <a:rPr lang="en-US" i="1" dirty="0"/>
              <a:t>School-wide PBIS tiered fidelity inventory (TFI) manual (Version 3.0).</a:t>
            </a:r>
            <a:r>
              <a:rPr lang="en-US" dirty="0"/>
              <a:t> </a:t>
            </a:r>
            <a:r>
              <a:rPr lang="en-US" u="sng" dirty="0">
                <a:hlinkClick r:id="rId9"/>
              </a:rPr>
              <a:t>TFI-Manual-3.0.pdf</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7f9446a92a_0_186"/>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ro"/>
              <a:t>Vă mulțumesc pentru atenție!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7f9446a92a_0_190"/>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ro"/>
              <a:t>https://thrivingschools.eu/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7f9446a92a_0_0"/>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ro" sz="3200" dirty="0"/>
              <a:t>Proiectarea și </a:t>
            </a:r>
            <a:r>
              <a:rPr lang="en-US" sz="3200" dirty="0"/>
              <a:t>sus</a:t>
            </a:r>
            <a:r>
              <a:rPr lang="ro" sz="3200" dirty="0"/>
              <a:t>ținerea programelor de stare de bine pentru întreaga școală</a:t>
            </a:r>
            <a:endParaRPr sz="3200" dirty="0"/>
          </a:p>
        </p:txBody>
      </p:sp>
      <p:sp>
        <p:nvSpPr>
          <p:cNvPr id="116" name="Google Shape;116;g37f9446a92a_0_0"/>
          <p:cNvSpPr txBox="1">
            <a:spLocks noGrp="1"/>
          </p:cNvSpPr>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ro"/>
              <a:t>Introducere</a:t>
            </a:r>
            <a:endParaRPr/>
          </a:p>
        </p:txBody>
      </p:sp>
      <p:sp>
        <p:nvSpPr>
          <p:cNvPr id="117" name="Google Shape;117;g37f9446a92a_0_0"/>
          <p:cNvSpPr txBox="1">
            <a:spLocks noGrp="1"/>
          </p:cNvSpPr>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spcBef>
                <a:spcPts val="0"/>
              </a:spcBef>
            </a:pPr>
            <a:r>
              <a:rPr lang="ro" dirty="0"/>
              <a:t>Această zi face trecerea de la teorie la </a:t>
            </a:r>
            <a:r>
              <a:rPr lang="ro" b="1" dirty="0"/>
              <a:t>acțiune</a:t>
            </a:r>
            <a:r>
              <a:rPr lang="ro" dirty="0"/>
              <a:t>. Veți dobândi abilitățile practice necesare pentru </a:t>
            </a:r>
            <a:r>
              <a:rPr lang="ro" b="1" dirty="0"/>
              <a:t>a concepe un program </a:t>
            </a:r>
            <a:r>
              <a:rPr lang="ro" b="1"/>
              <a:t>de </a:t>
            </a:r>
            <a:r>
              <a:rPr lang="ro-RO" b="1"/>
              <a:t>stare </a:t>
            </a:r>
            <a:r>
              <a:rPr lang="ro-RO" b="1" dirty="0"/>
              <a:t>de bine</a:t>
            </a:r>
            <a:r>
              <a:rPr lang="ro" b="1" dirty="0"/>
              <a:t> personalizat</a:t>
            </a:r>
            <a:r>
              <a:rPr lang="ro" dirty="0"/>
              <a:t>, aliniat nevoilor școlii, asigurând integrarea  acestuia în cultura, curriculumul și politicile școlii. În final, veți stăpâni instrumentele </a:t>
            </a:r>
            <a:r>
              <a:rPr lang="ro" b="1" dirty="0"/>
              <a:t>pentru măsurarea impactului</a:t>
            </a:r>
            <a:r>
              <a:rPr lang="ro" dirty="0"/>
              <a:t> și reflecția continuă, </a:t>
            </a:r>
            <a:r>
              <a:rPr lang="ro"/>
              <a:t>garantând </a:t>
            </a:r>
            <a:r>
              <a:rPr lang="ro" b="1"/>
              <a:t>sustenabilitatea</a:t>
            </a:r>
            <a:r>
              <a:rPr lang="ro"/>
              <a:t> </a:t>
            </a:r>
            <a:r>
              <a:rPr lang="ro" dirty="0"/>
              <a:t>și succesul pe termen lung al programului.</a:t>
            </a:r>
            <a:endParaRPr dirty="0"/>
          </a:p>
          <a:p>
            <a:pPr marL="0" lvl="0" indent="0" algn="l" rtl="0">
              <a:spcBef>
                <a:spcPts val="1000"/>
              </a:spcBef>
              <a:spcAft>
                <a:spcPts val="0"/>
              </a:spcAft>
              <a:buNone/>
            </a:pPr>
            <a:endParaRPr dirty="0"/>
          </a:p>
        </p:txBody>
      </p:sp>
      <p:sp>
        <p:nvSpPr>
          <p:cNvPr id="3" name="TextBox 2">
            <a:extLst>
              <a:ext uri="{FF2B5EF4-FFF2-40B4-BE49-F238E27FC236}">
                <a16:creationId xmlns:a16="http://schemas.microsoft.com/office/drawing/2014/main" id="{DCE1E149-86F8-1A26-8481-539910F7AFC4}"/>
              </a:ext>
            </a:extLst>
          </p:cNvPr>
          <p:cNvSpPr txBox="1"/>
          <p:nvPr/>
        </p:nvSpPr>
        <p:spPr>
          <a:xfrm>
            <a:off x="97970" y="2551837"/>
            <a:ext cx="9747488" cy="2862322"/>
          </a:xfrm>
          <a:prstGeom prst="rect">
            <a:avLst/>
          </a:prstGeom>
          <a:noFill/>
        </p:spPr>
        <p:txBody>
          <a:bodyPr wrap="square">
            <a:spAutoFit/>
          </a:bodyPr>
          <a:lstStyle/>
          <a:p>
            <a:pPr>
              <a:buNone/>
            </a:pPr>
            <a:r>
              <a:rPr lang="ro" sz="1800" b="1" dirty="0">
                <a:solidFill>
                  <a:schemeClr val="accent1"/>
                </a:solidFill>
                <a:latin typeface="Calibri" panose="020F0502020204030204" pitchFamily="34" charset="0"/>
                <a:cs typeface="Calibri" panose="020F0502020204030204" pitchFamily="34" charset="0"/>
              </a:rPr>
              <a:t>Defalcarea unităților:</a:t>
            </a:r>
          </a:p>
          <a:p>
            <a:pPr>
              <a:buNone/>
            </a:pPr>
            <a:endParaRPr lang="en" sz="1800" b="1" dirty="0">
              <a:solidFill>
                <a:schemeClr val="tx1"/>
              </a:solidFill>
              <a:latin typeface="Calibri" panose="020F0502020204030204" pitchFamily="34" charset="0"/>
              <a:cs typeface="Calibri" panose="020F0502020204030204" pitchFamily="34" charset="0"/>
            </a:endParaRPr>
          </a:p>
          <a:p>
            <a:pPr>
              <a:buNone/>
            </a:pPr>
            <a:r>
              <a:rPr lang="ro" sz="1800" b="1">
                <a:solidFill>
                  <a:schemeClr val="tx1"/>
                </a:solidFill>
                <a:latin typeface="Calibri" panose="020F0502020204030204" pitchFamily="34" charset="0"/>
                <a:cs typeface="Calibri" panose="020F0502020204030204" pitchFamily="34" charset="0"/>
              </a:rPr>
              <a:t>Unitatea </a:t>
            </a:r>
            <a:r>
              <a:rPr lang="ro" sz="1800" b="1" dirty="0">
                <a:solidFill>
                  <a:schemeClr val="tx1"/>
                </a:solidFill>
                <a:latin typeface="Calibri" panose="020F0502020204030204" pitchFamily="34" charset="0"/>
                <a:cs typeface="Calibri" panose="020F0502020204030204" pitchFamily="34" charset="0"/>
              </a:rPr>
              <a:t>3.1 (Design):</a:t>
            </a:r>
            <a:r>
              <a:rPr lang="ro" sz="1800" dirty="0">
                <a:solidFill>
                  <a:schemeClr val="tx1"/>
                </a:solidFill>
                <a:latin typeface="Calibri" panose="020F0502020204030204" pitchFamily="34" charset="0"/>
                <a:cs typeface="Calibri" panose="020F0502020204030204" pitchFamily="34" charset="0"/>
              </a:rPr>
              <a:t> Creați un program care să răspundă direct nevoilor școlii folosind obiective SMART și strategii PERMA.</a:t>
            </a:r>
          </a:p>
          <a:p>
            <a:pPr>
              <a:buNone/>
            </a:pPr>
            <a:endParaRPr lang="en" sz="1800" dirty="0">
              <a:solidFill>
                <a:schemeClr val="tx1"/>
              </a:solidFill>
              <a:latin typeface="Calibri" panose="020F0502020204030204" pitchFamily="34" charset="0"/>
              <a:cs typeface="Calibri" panose="020F0502020204030204" pitchFamily="34" charset="0"/>
            </a:endParaRPr>
          </a:p>
          <a:p>
            <a:pPr>
              <a:buNone/>
            </a:pPr>
            <a:r>
              <a:rPr lang="ro" sz="1800" b="1">
                <a:solidFill>
                  <a:schemeClr val="tx1"/>
                </a:solidFill>
                <a:latin typeface="Calibri" panose="020F0502020204030204" pitchFamily="34" charset="0"/>
                <a:cs typeface="Calibri" panose="020F0502020204030204" pitchFamily="34" charset="0"/>
              </a:rPr>
              <a:t>Unitatea </a:t>
            </a:r>
            <a:r>
              <a:rPr lang="ro" sz="1800" b="1" dirty="0">
                <a:solidFill>
                  <a:schemeClr val="tx1"/>
                </a:solidFill>
                <a:latin typeface="Calibri" panose="020F0502020204030204" pitchFamily="34" charset="0"/>
                <a:cs typeface="Calibri" panose="020F0502020204030204" pitchFamily="34" charset="0"/>
              </a:rPr>
              <a:t>3.2 </a:t>
            </a:r>
            <a:r>
              <a:rPr lang="ro" sz="1800" b="1">
                <a:solidFill>
                  <a:schemeClr val="tx1"/>
                </a:solidFill>
                <a:latin typeface="Calibri" panose="020F0502020204030204" pitchFamily="34" charset="0"/>
                <a:cs typeface="Calibri" panose="020F0502020204030204" pitchFamily="34" charset="0"/>
              </a:rPr>
              <a:t>(Implementare</a:t>
            </a:r>
            <a:r>
              <a:rPr lang="ro" sz="1800" b="1" dirty="0">
                <a:solidFill>
                  <a:schemeClr val="tx1"/>
                </a:solidFill>
                <a:latin typeface="Calibri" panose="020F0502020204030204" pitchFamily="34" charset="0"/>
                <a:cs typeface="Calibri" panose="020F0502020204030204" pitchFamily="34" charset="0"/>
              </a:rPr>
              <a:t>):</a:t>
            </a:r>
            <a:r>
              <a:rPr lang="ro" sz="1800" dirty="0">
                <a:solidFill>
                  <a:schemeClr val="tx1"/>
                </a:solidFill>
                <a:latin typeface="Calibri" panose="020F0502020204030204" pitchFamily="34" charset="0"/>
                <a:cs typeface="Calibri" panose="020F0502020204030204" pitchFamily="34" charset="0"/>
              </a:rPr>
              <a:t> Cum să integrăm acest program în viața de zi cu zi a școlii, cultura și politicile, făcându-l o practică sustenabilă.</a:t>
            </a:r>
          </a:p>
          <a:p>
            <a:pPr>
              <a:buNone/>
            </a:pPr>
            <a:endParaRPr lang="en" sz="1800" dirty="0">
              <a:solidFill>
                <a:schemeClr val="tx1"/>
              </a:solidFill>
              <a:latin typeface="Calibri" panose="020F0502020204030204" pitchFamily="34" charset="0"/>
              <a:cs typeface="Calibri" panose="020F0502020204030204" pitchFamily="34" charset="0"/>
            </a:endParaRPr>
          </a:p>
          <a:p>
            <a:pPr>
              <a:buNone/>
            </a:pPr>
            <a:r>
              <a:rPr lang="ro" sz="1800" b="1">
                <a:solidFill>
                  <a:schemeClr val="tx1"/>
                </a:solidFill>
                <a:latin typeface="Calibri" panose="020F0502020204030204" pitchFamily="34" charset="0"/>
                <a:cs typeface="Calibri" panose="020F0502020204030204" pitchFamily="34" charset="0"/>
              </a:rPr>
              <a:t>Unitatea </a:t>
            </a:r>
            <a:r>
              <a:rPr lang="ro" sz="1800" b="1" dirty="0">
                <a:solidFill>
                  <a:schemeClr val="tx1"/>
                </a:solidFill>
                <a:latin typeface="Calibri" panose="020F0502020204030204" pitchFamily="34" charset="0"/>
                <a:cs typeface="Calibri" panose="020F0502020204030204" pitchFamily="34" charset="0"/>
              </a:rPr>
              <a:t>3.3 (Măsoară și Menține):</a:t>
            </a:r>
            <a:r>
              <a:rPr lang="ro" sz="1800" dirty="0">
                <a:solidFill>
                  <a:schemeClr val="tx1"/>
                </a:solidFill>
                <a:latin typeface="Calibri" panose="020F0502020204030204" pitchFamily="34" charset="0"/>
                <a:cs typeface="Calibri" panose="020F0502020204030204" pitchFamily="34" charset="0"/>
              </a:rPr>
              <a:t> Instrumente pentru a </a:t>
            </a:r>
            <a:r>
              <a:rPr lang="ro" sz="1800">
                <a:solidFill>
                  <a:schemeClr val="tx1"/>
                </a:solidFill>
                <a:latin typeface="Calibri" panose="020F0502020204030204" pitchFamily="34" charset="0"/>
                <a:cs typeface="Calibri" panose="020F0502020204030204" pitchFamily="34" charset="0"/>
              </a:rPr>
              <a:t>verifica fidelitatea</a:t>
            </a:r>
            <a:r>
              <a:rPr lang="ro" sz="1800" dirty="0">
                <a:solidFill>
                  <a:schemeClr val="tx1"/>
                </a:solidFill>
                <a:latin typeface="Calibri" panose="020F0502020204030204" pitchFamily="34" charset="0"/>
                <a:cs typeface="Calibri" panose="020F0502020204030204" pitchFamily="34" charset="0"/>
              </a:rPr>
              <a:t>, a măsura impactul și a asigura că programul continuă să evolueze pe baza dovezilor.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f9446a92a_0_13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dirty="0"/>
              <a:t>Obiective</a:t>
            </a:r>
            <a:r>
              <a:rPr lang="en-US" dirty="0"/>
              <a:t>le</a:t>
            </a:r>
            <a:r>
              <a:rPr lang="ro" dirty="0"/>
              <a:t> învăță</a:t>
            </a:r>
            <a:r>
              <a:rPr lang="en-US" dirty="0" err="1"/>
              <a:t>rii</a:t>
            </a:r>
            <a:endParaRPr dirty="0"/>
          </a:p>
        </p:txBody>
      </p:sp>
      <p:sp>
        <p:nvSpPr>
          <p:cNvPr id="124" name="Google Shape;124;g37f9446a92a_0_132"/>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La </a:t>
            </a:r>
            <a:r>
              <a:rPr lang="ro" dirty="0"/>
              <a:t>finalul acest</a:t>
            </a:r>
            <a:r>
              <a:rPr lang="en-US" dirty="0" err="1"/>
              <a:t>ei</a:t>
            </a:r>
            <a:r>
              <a:rPr lang="en-US" dirty="0"/>
              <a:t> form</a:t>
            </a:r>
            <a:r>
              <a:rPr lang="ro" dirty="0"/>
              <a:t>ă</a:t>
            </a:r>
            <a:r>
              <a:rPr lang="en-US" dirty="0" err="1"/>
              <a:t>ri</a:t>
            </a:r>
            <a:r>
              <a:rPr lang="ro" dirty="0"/>
              <a:t>, vei </a:t>
            </a:r>
            <a:r>
              <a:rPr lang="en-US" dirty="0"/>
              <a:t>fi </a:t>
            </a:r>
            <a:r>
              <a:rPr lang="en-US" dirty="0" err="1"/>
              <a:t>capabil</a:t>
            </a:r>
            <a:r>
              <a:rPr lang="en-US" dirty="0"/>
              <a:t>/</a:t>
            </a:r>
            <a:r>
              <a:rPr lang="ro" dirty="0"/>
              <a:t>ă să:</a:t>
            </a:r>
            <a:endParaRPr dirty="0"/>
          </a:p>
          <a:p>
            <a:pPr marL="0" lvl="0" indent="0" algn="l" rtl="0">
              <a:lnSpc>
                <a:spcPct val="90000"/>
              </a:lnSpc>
              <a:spcBef>
                <a:spcPts val="0"/>
              </a:spcBef>
              <a:spcAft>
                <a:spcPts val="0"/>
              </a:spcAft>
              <a:buClr>
                <a:schemeClr val="dk1"/>
              </a:buClr>
              <a:buSzPts val="1800"/>
              <a:buNone/>
            </a:pPr>
            <a:endParaRPr dirty="0"/>
          </a:p>
          <a:p>
            <a:pPr marL="514350" indent="-285750">
              <a:buFont typeface="Arial" panose="020B0604020202020204" pitchFamily="34" charset="0"/>
              <a:buChar char="•"/>
            </a:pPr>
            <a:r>
              <a:rPr lang="ro" dirty="0">
                <a:solidFill>
                  <a:srgbClr val="7030A0"/>
                </a:solidFill>
              </a:rPr>
              <a:t>Înțelegeți scopul și importanța măsurării impactului asupra </a:t>
            </a:r>
            <a:r>
              <a:rPr lang="ro-RO" dirty="0">
                <a:solidFill>
                  <a:srgbClr val="7030A0"/>
                </a:solidFill>
              </a:rPr>
              <a:t>stării de bine</a:t>
            </a:r>
            <a:r>
              <a:rPr lang="ro" dirty="0">
                <a:solidFill>
                  <a:srgbClr val="7030A0"/>
                </a:solidFill>
              </a:rPr>
              <a:t> în școli.</a:t>
            </a:r>
          </a:p>
          <a:p>
            <a:pPr marL="514350" indent="-285750">
              <a:buFont typeface="Arial" panose="020B0604020202020204" pitchFamily="34" charset="0"/>
              <a:buChar char="•"/>
            </a:pPr>
            <a:r>
              <a:rPr lang="ro" dirty="0">
                <a:solidFill>
                  <a:srgbClr val="7030A0"/>
                </a:solidFill>
              </a:rPr>
              <a:t>Identificați instrumente calitative și cantitative pentru evaluarea programelor de </a:t>
            </a:r>
            <a:r>
              <a:rPr lang="ro-RO" dirty="0">
                <a:solidFill>
                  <a:srgbClr val="7030A0"/>
                </a:solidFill>
              </a:rPr>
              <a:t>stare de bine</a:t>
            </a:r>
            <a:r>
              <a:rPr lang="ro" dirty="0">
                <a:solidFill>
                  <a:srgbClr val="7030A0"/>
                </a:solidFill>
              </a:rPr>
              <a:t>.</a:t>
            </a:r>
          </a:p>
          <a:p>
            <a:pPr marL="514350" indent="-285750">
              <a:buFont typeface="Arial" panose="020B0604020202020204" pitchFamily="34" charset="0"/>
              <a:buChar char="•"/>
            </a:pPr>
            <a:r>
              <a:rPr lang="ro" dirty="0">
                <a:solidFill>
                  <a:srgbClr val="7030A0"/>
                </a:solidFill>
              </a:rPr>
              <a:t>Aplic</a:t>
            </a:r>
            <a:r>
              <a:rPr lang="en-US" dirty="0">
                <a:solidFill>
                  <a:srgbClr val="7030A0"/>
                </a:solidFill>
              </a:rPr>
              <a:t>a</a:t>
            </a:r>
            <a:r>
              <a:rPr lang="ro" dirty="0">
                <a:solidFill>
                  <a:srgbClr val="7030A0"/>
                </a:solidFill>
              </a:rPr>
              <a:t>ț</a:t>
            </a:r>
            <a:r>
              <a:rPr lang="en-US" dirty="0">
                <a:solidFill>
                  <a:srgbClr val="7030A0"/>
                </a:solidFill>
              </a:rPr>
              <a:t>i</a:t>
            </a:r>
            <a:r>
              <a:rPr lang="ro" dirty="0">
                <a:solidFill>
                  <a:srgbClr val="7030A0"/>
                </a:solidFill>
              </a:rPr>
              <a:t> un instrument de fidelitate pentru reflecția în clasă și școală.</a:t>
            </a:r>
          </a:p>
          <a:p>
            <a:pPr marL="114300" lvl="0" indent="0" algn="l" rtl="0">
              <a:lnSpc>
                <a:spcPct val="90000"/>
              </a:lnSpc>
              <a:spcBef>
                <a:spcPts val="0"/>
              </a:spcBef>
              <a:spcAft>
                <a:spcPts val="0"/>
              </a:spcAft>
              <a:buSzPts val="1800"/>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a:extLst>
            <a:ext uri="{FF2B5EF4-FFF2-40B4-BE49-F238E27FC236}">
              <a16:creationId xmlns:a16="http://schemas.microsoft.com/office/drawing/2014/main" id="{1D5E3B31-1F35-1C99-72A8-8AAFE790F9A5}"/>
            </a:ext>
          </a:extLst>
        </p:cNvPr>
        <p:cNvGrpSpPr/>
        <p:nvPr/>
      </p:nvGrpSpPr>
      <p:grpSpPr>
        <a:xfrm>
          <a:off x="0" y="0"/>
          <a:ext cx="0" cy="0"/>
          <a:chOff x="0" y="0"/>
          <a:chExt cx="0" cy="0"/>
        </a:xfrm>
      </p:grpSpPr>
      <p:sp>
        <p:nvSpPr>
          <p:cNvPr id="115" name="Google Shape;115;g37f9446a92a_0_0">
            <a:extLst>
              <a:ext uri="{FF2B5EF4-FFF2-40B4-BE49-F238E27FC236}">
                <a16:creationId xmlns:a16="http://schemas.microsoft.com/office/drawing/2014/main" id="{7613655A-9936-ADC7-061D-71358099DCC4}"/>
              </a:ext>
            </a:extLst>
          </p:cNvPr>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ro" sz="3200"/>
              <a:t>Proiectarea </a:t>
            </a:r>
            <a:r>
              <a:rPr lang="ro" sz="3200" dirty="0"/>
              <a:t>și menținerea programelor </a:t>
            </a:r>
            <a:r>
              <a:rPr lang="ro" sz="3200"/>
              <a:t>de </a:t>
            </a:r>
            <a:r>
              <a:rPr lang="ro-RO" sz="3200"/>
              <a:t>stare </a:t>
            </a:r>
            <a:r>
              <a:rPr lang="ro-RO" sz="3200" dirty="0"/>
              <a:t>de bine</a:t>
            </a:r>
            <a:r>
              <a:rPr lang="ro" sz="3200" dirty="0"/>
              <a:t> pentru întreaga școală</a:t>
            </a:r>
            <a:endParaRPr sz="3200" dirty="0"/>
          </a:p>
        </p:txBody>
      </p:sp>
      <p:sp>
        <p:nvSpPr>
          <p:cNvPr id="116" name="Google Shape;116;g37f9446a92a_0_0">
            <a:extLst>
              <a:ext uri="{FF2B5EF4-FFF2-40B4-BE49-F238E27FC236}">
                <a16:creationId xmlns:a16="http://schemas.microsoft.com/office/drawing/2014/main" id="{00B0F29F-E926-1A07-377D-1C2CD0D0F815}"/>
              </a:ext>
            </a:extLst>
          </p:cNvPr>
          <p:cNvSpPr txBox="1">
            <a:spLocks noGrp="1"/>
          </p:cNvSpPr>
          <p:nvPr>
            <p:ph type="body" idx="1"/>
          </p:nvPr>
        </p:nvSpPr>
        <p:spPr>
          <a:xfrm>
            <a:off x="123750" y="3153600"/>
            <a:ext cx="11944500" cy="550800"/>
          </a:xfrm>
          <a:prstGeom prst="rect">
            <a:avLst/>
          </a:prstGeom>
        </p:spPr>
        <p:txBody>
          <a:bodyPr spcFirstLastPara="1" wrap="square" lIns="91425" tIns="45700" rIns="91425" bIns="45700" anchor="ctr" anchorCtr="0">
            <a:noAutofit/>
          </a:bodyPr>
          <a:lstStyle/>
          <a:p>
            <a:pPr marL="0" lvl="0" indent="0" algn="ctr"/>
            <a:r>
              <a:rPr lang="ro" sz="4000" dirty="0"/>
              <a:t>Unitatea 3.3 Măsurarea impactului și </a:t>
            </a:r>
            <a:r>
              <a:rPr lang="en-US" sz="4000" dirty="0"/>
              <a:t>sus</a:t>
            </a:r>
            <a:r>
              <a:rPr lang="ro" sz="4000" dirty="0"/>
              <a:t>ținerea stării de bine </a:t>
            </a:r>
            <a:endParaRPr sz="4000" dirty="0"/>
          </a:p>
        </p:txBody>
      </p:sp>
    </p:spTree>
    <p:extLst>
      <p:ext uri="{BB962C8B-B14F-4D97-AF65-F5344CB8AC3E}">
        <p14:creationId xmlns:p14="http://schemas.microsoft.com/office/powerpoint/2010/main" val="354484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7f9446a92a_0_13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100000"/>
              </a:lnSpc>
              <a:spcBef>
                <a:spcPts val="0"/>
              </a:spcBef>
              <a:spcAft>
                <a:spcPts val="0"/>
              </a:spcAft>
              <a:buClr>
                <a:srgbClr val="000000"/>
              </a:buClr>
              <a:buSzPts val="2000"/>
              <a:buFont typeface="Arial"/>
              <a:buNone/>
            </a:pPr>
            <a:r>
              <a:rPr lang="ro" i="1" dirty="0"/>
              <a:t>"Pass the Impact" – </a:t>
            </a:r>
            <a:r>
              <a:rPr lang="ro" dirty="0"/>
              <a:t>activitate scurtă de grup</a:t>
            </a:r>
            <a:endParaRPr dirty="0"/>
          </a:p>
        </p:txBody>
      </p:sp>
      <p:sp>
        <p:nvSpPr>
          <p:cNvPr id="130" name="Google Shape;130;g37f9446a92a_0_138"/>
          <p:cNvSpPr txBox="1">
            <a:spLocks noGrp="1"/>
          </p:cNvSpPr>
          <p:nvPr>
            <p:ph type="body" idx="1"/>
          </p:nvPr>
        </p:nvSpPr>
        <p:spPr>
          <a:xfrm>
            <a:off x="97971" y="881743"/>
            <a:ext cx="8268789" cy="5870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285750" lvl="0" indent="-285750" algn="just" rtl="0">
              <a:spcBef>
                <a:spcPts val="0"/>
              </a:spcBef>
              <a:spcAft>
                <a:spcPts val="0"/>
              </a:spcAft>
              <a:buFont typeface="Wingdings" panose="05000000000000000000" pitchFamily="2" charset="2"/>
              <a:buChar char="Ø"/>
            </a:pPr>
            <a:r>
              <a:rPr lang="ro" dirty="0"/>
              <a:t>Astăzi ați învățat în Unitățile 3.1 și 3.2 despre proiectarea programelor WAS, implementarea și integrarea lor în școala dvs.!</a:t>
            </a:r>
          </a:p>
          <a:p>
            <a:pPr marL="285750" lvl="0" indent="-285750" algn="just" rtl="0">
              <a:spcBef>
                <a:spcPts val="0"/>
              </a:spcBef>
              <a:spcAft>
                <a:spcPts val="0"/>
              </a:spcAft>
              <a:buFont typeface="Wingdings" panose="05000000000000000000" pitchFamily="2" charset="2"/>
              <a:buChar char="Ø"/>
            </a:pPr>
            <a:endParaRPr lang="en-US" dirty="0"/>
          </a:p>
          <a:p>
            <a:pPr marL="285750" lvl="0" indent="-285750" algn="just" rtl="0">
              <a:spcBef>
                <a:spcPts val="0"/>
              </a:spcBef>
              <a:spcAft>
                <a:spcPts val="0"/>
              </a:spcAft>
              <a:buFont typeface="Wingdings" panose="05000000000000000000" pitchFamily="2" charset="2"/>
              <a:buChar char="Ø"/>
            </a:pPr>
            <a:r>
              <a:rPr lang="ro" dirty="0"/>
              <a:t>Acum să schimbăm rapid focusul, de la designul programelor WSA la </a:t>
            </a:r>
            <a:r>
              <a:rPr lang="ro" b="1" i="1" dirty="0">
                <a:solidFill>
                  <a:schemeClr val="accent2"/>
                </a:solidFill>
              </a:rPr>
              <a:t>reflecție și măsurare</a:t>
            </a:r>
            <a:r>
              <a:rPr lang="ro" dirty="0"/>
              <a:t>...</a:t>
            </a:r>
          </a:p>
          <a:p>
            <a:pPr marL="285750" lvl="0" indent="-285750" algn="just" rtl="0">
              <a:spcBef>
                <a:spcPts val="0"/>
              </a:spcBef>
              <a:spcAft>
                <a:spcPts val="0"/>
              </a:spcAft>
              <a:buFont typeface="Wingdings" panose="05000000000000000000" pitchFamily="2" charset="2"/>
              <a:buChar char="Ø"/>
            </a:pPr>
            <a:endParaRPr lang="en-US" dirty="0"/>
          </a:p>
          <a:p>
            <a:pPr marL="285750" lvl="0" indent="-285750" algn="just">
              <a:spcBef>
                <a:spcPts val="0"/>
              </a:spcBef>
              <a:buFont typeface="Wingdings" panose="05000000000000000000" pitchFamily="2" charset="2"/>
              <a:buChar char="Ø"/>
            </a:pPr>
            <a:r>
              <a:rPr lang="ro" dirty="0"/>
              <a:t>Toată lumea, vă rog să stați în cerc (sau să rămâneți pe loc, dacă spațiul este mic)!</a:t>
            </a:r>
          </a:p>
          <a:p>
            <a:pPr marL="285750" lvl="0" indent="-285750" algn="just">
              <a:spcBef>
                <a:spcPts val="0"/>
              </a:spcBef>
              <a:buFont typeface="Wingdings" panose="05000000000000000000" pitchFamily="2" charset="2"/>
              <a:buChar char="Ø"/>
            </a:pPr>
            <a:endParaRPr lang="en-US" dirty="0"/>
          </a:p>
          <a:p>
            <a:pPr marL="285750" lvl="0" indent="-285750" algn="just">
              <a:spcBef>
                <a:spcPts val="0"/>
              </a:spcBef>
              <a:buFont typeface="Wingdings" panose="05000000000000000000" pitchFamily="2" charset="2"/>
              <a:buChar char="Ø"/>
            </a:pPr>
            <a:r>
              <a:rPr lang="ro" dirty="0"/>
              <a:t>Când obțineți acest obiect </a:t>
            </a:r>
            <a:r>
              <a:rPr lang="ro" i="1" dirty="0"/>
              <a:t>(de exemplu, o minge mică, un marker etc.), </a:t>
            </a:r>
            <a:r>
              <a:rPr lang="ro" dirty="0"/>
              <a:t>împărtășiți un mic </a:t>
            </a:r>
            <a:r>
              <a:rPr lang="ro" b="1" i="1" dirty="0">
                <a:solidFill>
                  <a:schemeClr val="accent1"/>
                </a:solidFill>
              </a:rPr>
              <a:t>semn de impact sau schimbare pozitivă </a:t>
            </a:r>
            <a:r>
              <a:rPr lang="ro" dirty="0"/>
              <a:t>pe care sperați să-l vedeți din eforturile WSA ale școlii </a:t>
            </a:r>
            <a:r>
              <a:rPr lang="ro" dirty="0">
                <a:solidFill>
                  <a:schemeClr val="accent1"/>
                </a:solidFill>
              </a:rPr>
              <a:t> </a:t>
            </a:r>
            <a:r>
              <a:rPr lang="ro" dirty="0"/>
              <a:t>dvs. (poate fi ceva ce ați observat la elevi, profesori sau în întregul mediu școlar, de exemplu, </a:t>
            </a:r>
            <a:r>
              <a:rPr lang="ro" i="1" dirty="0"/>
              <a:t>"Elevii vorbesc mai deschis despre emoții" </a:t>
            </a:r>
            <a:r>
              <a:rPr lang="ro" dirty="0"/>
              <a:t>sau</a:t>
            </a:r>
            <a:r>
              <a:rPr lang="ro" i="1" dirty="0"/>
              <a:t> "Profesorii colaborează mai mult" </a:t>
            </a:r>
            <a:r>
              <a:rPr lang="ro" dirty="0"/>
              <a:t>etc.)!</a:t>
            </a:r>
          </a:p>
          <a:p>
            <a:pPr marL="285750" lvl="0" indent="-285750" algn="just">
              <a:spcBef>
                <a:spcPts val="0"/>
              </a:spcBef>
              <a:buFont typeface="Wingdings" panose="05000000000000000000" pitchFamily="2" charset="2"/>
              <a:buChar char="Ø"/>
            </a:pPr>
            <a:endParaRPr lang="en-US" dirty="0"/>
          </a:p>
          <a:p>
            <a:pPr marL="285750" lvl="0" indent="-285750" algn="just">
              <a:spcBef>
                <a:spcPts val="0"/>
              </a:spcBef>
              <a:buFont typeface="Wingdings" panose="05000000000000000000" pitchFamily="2" charset="2"/>
              <a:buChar char="Ø"/>
            </a:pPr>
            <a:r>
              <a:rPr lang="ro" dirty="0"/>
              <a:t>Dați obiectul altcuiva. Continuați repede până când toată lumea împarte sau timpul expiră! </a:t>
            </a:r>
          </a:p>
          <a:p>
            <a:pPr marL="285750" lvl="0" indent="-285750" algn="just">
              <a:spcBef>
                <a:spcPts val="0"/>
              </a:spcBef>
              <a:buFont typeface="Wingdings" panose="05000000000000000000" pitchFamily="2" charset="2"/>
              <a:buChar char="Ø"/>
            </a:pPr>
            <a:endParaRPr lang="en-US" dirty="0"/>
          </a:p>
          <a:p>
            <a:pPr marL="285750" lvl="0" indent="-285750" algn="just">
              <a:spcBef>
                <a:spcPts val="0"/>
              </a:spcBef>
              <a:buFont typeface="Wingdings" panose="05000000000000000000" pitchFamily="2" charset="2"/>
              <a:buChar char="Ø"/>
            </a:pPr>
            <a:endParaRPr lang="en-US" dirty="0"/>
          </a:p>
          <a:p>
            <a:pPr marL="0" indent="0" algn="just">
              <a:spcBef>
                <a:spcPts val="0"/>
              </a:spcBef>
            </a:pPr>
            <a:r>
              <a:rPr lang="ro" b="1" dirty="0"/>
              <a:t>Timp:</a:t>
            </a:r>
            <a:r>
              <a:rPr lang="ro" dirty="0"/>
              <a:t> 5 minute</a:t>
            </a:r>
          </a:p>
          <a:p>
            <a:pPr marL="0" lvl="0" indent="0" algn="just">
              <a:spcBef>
                <a:spcPts val="0"/>
              </a:spcBef>
            </a:pPr>
            <a:endParaRPr lang="en-US" dirty="0"/>
          </a:p>
          <a:p>
            <a:pPr marL="0" lvl="0" indent="0">
              <a:spcBef>
                <a:spcPts val="0"/>
              </a:spcBef>
            </a:pPr>
            <a:endParaRPr dirty="0"/>
          </a:p>
        </p:txBody>
      </p:sp>
      <p:pic>
        <p:nvPicPr>
          <p:cNvPr id="3" name="Picture 2" descr="Un grup de figuri umane multicolore, stilizate, așezate în jurul unei mese rotunde albe. Perfect pentru a ilustra munca în echipă, diversitatea, colaborarea și comunicarea într-un cadru modern. În jurul ilustrațiilor despre mese de conferințe comunitare">
            <a:extLst>
              <a:ext uri="{FF2B5EF4-FFF2-40B4-BE49-F238E27FC236}">
                <a16:creationId xmlns:a16="http://schemas.microsoft.com/office/drawing/2014/main" id="{B0FE2D87-3641-0F8E-EFC3-A7A76DD0DF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5766" y="1744435"/>
            <a:ext cx="3134541" cy="31345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7f9446a92a_0_1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150" name="Google Shape;150;g37f9446a92a_0_155"/>
          <p:cNvSpPr txBox="1">
            <a:spLocks noGrp="1"/>
          </p:cNvSpPr>
          <p:nvPr>
            <p:ph type="body" idx="1"/>
          </p:nvPr>
        </p:nvSpPr>
        <p:spPr>
          <a:xfrm>
            <a:off x="-65315" y="956383"/>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ro" dirty="0"/>
              <a:t>De ce să măsurați </a:t>
            </a:r>
            <a:r>
              <a:rPr lang="ro-RO" dirty="0"/>
              <a:t>stare de bine</a:t>
            </a:r>
            <a:r>
              <a:rPr lang="ro" dirty="0"/>
              <a:t>a?</a:t>
            </a:r>
          </a:p>
        </p:txBody>
      </p:sp>
      <p:sp>
        <p:nvSpPr>
          <p:cNvPr id="151" name="Google Shape;151;g37f9446a92a_0_155"/>
          <p:cNvSpPr txBox="1">
            <a:spLocks noGrp="1"/>
          </p:cNvSpPr>
          <p:nvPr>
            <p:ph type="body" idx="2"/>
          </p:nvPr>
        </p:nvSpPr>
        <p:spPr>
          <a:xfrm>
            <a:off x="5036496" y="1580251"/>
            <a:ext cx="6925865" cy="3324852"/>
          </a:xfrm>
          <a:prstGeom prst="rect">
            <a:avLst/>
          </a:prstGeom>
          <a:noFill/>
          <a:ln>
            <a:noFill/>
          </a:ln>
        </p:spPr>
        <p:txBody>
          <a:bodyPr spcFirstLastPara="1" wrap="square" lIns="91425" tIns="45700" rIns="91425" bIns="45700" anchor="t" anchorCtr="0">
            <a:noAutofit/>
          </a:bodyPr>
          <a:lstStyle/>
          <a:p>
            <a:pPr marL="514350" indent="-285750">
              <a:buFont typeface="Wingdings" panose="05000000000000000000" pitchFamily="2" charset="2"/>
              <a:buChar char="Ø"/>
            </a:pPr>
            <a:r>
              <a:rPr lang="en-US" dirty="0" err="1"/>
              <a:t>Pentru</a:t>
            </a:r>
            <a:r>
              <a:rPr lang="en-US" dirty="0"/>
              <a:t> a</a:t>
            </a:r>
            <a:r>
              <a:rPr lang="ro" dirty="0"/>
              <a:t> </a:t>
            </a:r>
            <a:r>
              <a:rPr lang="ro" b="1" i="1" dirty="0"/>
              <a:t>înțelege ce funcționează </a:t>
            </a:r>
            <a:r>
              <a:rPr lang="ro" dirty="0"/>
              <a:t>și</a:t>
            </a:r>
            <a:r>
              <a:rPr lang="ro" b="1" i="1" dirty="0"/>
              <a:t> de ce</a:t>
            </a:r>
            <a:r>
              <a:rPr lang="ro" dirty="0"/>
              <a:t>!</a:t>
            </a:r>
          </a:p>
          <a:p>
            <a:pPr marL="514350" indent="-285750">
              <a:buFont typeface="Wingdings" panose="05000000000000000000" pitchFamily="2" charset="2"/>
              <a:buChar char="Ø"/>
            </a:pPr>
            <a:endParaRPr lang="en-US" dirty="0"/>
          </a:p>
          <a:p>
            <a:pPr marL="514350" indent="-285750">
              <a:buFont typeface="Wingdings" panose="05000000000000000000" pitchFamily="2" charset="2"/>
              <a:buChar char="Ø"/>
            </a:pPr>
            <a:r>
              <a:rPr lang="ro" dirty="0"/>
              <a:t>Pentru a  îmbunătăți designul și </a:t>
            </a:r>
            <a:r>
              <a:rPr lang="ro" b="1" i="1" dirty="0"/>
              <a:t>livrarea programului WSA</a:t>
            </a:r>
            <a:r>
              <a:rPr lang="ro" dirty="0"/>
              <a:t>!</a:t>
            </a:r>
          </a:p>
          <a:p>
            <a:pPr marL="514350" indent="-285750">
              <a:buFont typeface="Wingdings" panose="05000000000000000000" pitchFamily="2" charset="2"/>
              <a:buChar char="Ø"/>
            </a:pPr>
            <a:endParaRPr lang="en-US" dirty="0"/>
          </a:p>
          <a:p>
            <a:pPr marL="514350" indent="-285750">
              <a:buFont typeface="Wingdings" panose="05000000000000000000" pitchFamily="2" charset="2"/>
              <a:buChar char="Ø"/>
            </a:pPr>
            <a:r>
              <a:rPr lang="ro" dirty="0"/>
              <a:t>Pentru a </a:t>
            </a:r>
            <a:r>
              <a:rPr lang="ro" b="1" i="1" dirty="0"/>
              <a:t>demonstra impactul </a:t>
            </a:r>
            <a:r>
              <a:rPr lang="ro" dirty="0"/>
              <a:t>părților interesate (elevi, profesori, familii, conducere și finanțatori)!</a:t>
            </a:r>
          </a:p>
          <a:p>
            <a:pPr marL="514350" indent="-285750">
              <a:buFont typeface="Wingdings" panose="05000000000000000000" pitchFamily="2" charset="2"/>
              <a:buChar char="Ø"/>
            </a:pPr>
            <a:endParaRPr lang="en-US" dirty="0"/>
          </a:p>
          <a:p>
            <a:pPr marL="514350" indent="-285750">
              <a:buFont typeface="Wingdings" panose="05000000000000000000" pitchFamily="2" charset="2"/>
              <a:buChar char="Ø"/>
            </a:pPr>
            <a:r>
              <a:rPr lang="ro" dirty="0"/>
              <a:t>Pentru </a:t>
            </a:r>
            <a:r>
              <a:rPr lang="ro" b="1" i="1" dirty="0"/>
              <a:t>a susține o cultură a </a:t>
            </a:r>
            <a:r>
              <a:rPr lang="ro-RO" b="1" i="1" dirty="0"/>
              <a:t>stării de bine</a:t>
            </a:r>
            <a:r>
              <a:rPr lang="ro" b="1" i="1" dirty="0"/>
              <a:t> </a:t>
            </a:r>
            <a:r>
              <a:rPr lang="ro" dirty="0"/>
              <a:t>prin învățare continuă și adaptare!</a:t>
            </a:r>
          </a:p>
          <a:p>
            <a:pPr marL="0" lvl="0" indent="0" algn="l" rtl="0">
              <a:lnSpc>
                <a:spcPct val="90000"/>
              </a:lnSpc>
              <a:spcBef>
                <a:spcPts val="0"/>
              </a:spcBef>
              <a:spcAft>
                <a:spcPts val="0"/>
              </a:spcAft>
              <a:buClr>
                <a:schemeClr val="dk1"/>
              </a:buClr>
              <a:buSzPts val="1800"/>
              <a:buNone/>
            </a:pPr>
            <a:endParaRPr dirty="0"/>
          </a:p>
        </p:txBody>
      </p:sp>
      <p:sp>
        <p:nvSpPr>
          <p:cNvPr id="2" name="Google Shape;150;g37f9446a92a_0_155">
            <a:extLst>
              <a:ext uri="{FF2B5EF4-FFF2-40B4-BE49-F238E27FC236}">
                <a16:creationId xmlns:a16="http://schemas.microsoft.com/office/drawing/2014/main" id="{39E22E4C-71BB-3CBE-DFCD-8F282C2C23F8}"/>
              </a:ext>
            </a:extLst>
          </p:cNvPr>
          <p:cNvSpPr txBox="1">
            <a:spLocks/>
          </p:cNvSpPr>
          <p:nvPr/>
        </p:nvSpPr>
        <p:spPr>
          <a:xfrm>
            <a:off x="1340863" y="5651737"/>
            <a:ext cx="10441641" cy="112462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pPr>
            <a:r>
              <a:rPr lang="ro" sz="2800" i="1" dirty="0"/>
              <a:t>Cum arată "impactul" </a:t>
            </a:r>
            <a:r>
              <a:rPr lang="ro-RO" sz="2800" i="1" dirty="0">
                <a:solidFill>
                  <a:schemeClr val="accent1"/>
                </a:solidFill>
              </a:rPr>
              <a:t>stării de bine</a:t>
            </a:r>
            <a:r>
              <a:rPr lang="ro" sz="2800" i="1" dirty="0">
                <a:solidFill>
                  <a:schemeClr val="accent1"/>
                </a:solidFill>
              </a:rPr>
              <a:t> în clasa sau școala dvs.?</a:t>
            </a:r>
          </a:p>
          <a:p>
            <a:pPr marL="0" indent="0" algn="ctr">
              <a:spcBef>
                <a:spcPts val="0"/>
              </a:spcBef>
            </a:pPr>
            <a:endParaRPr lang="en-US" sz="2800" i="1" dirty="0">
              <a:solidFill>
                <a:schemeClr val="accent1"/>
              </a:solidFill>
            </a:endParaRPr>
          </a:p>
          <a:p>
            <a:pPr marL="0" indent="0" algn="l">
              <a:spcBef>
                <a:spcPts val="0"/>
              </a:spcBef>
            </a:pPr>
            <a:r>
              <a:rPr lang="ro" sz="1800" dirty="0">
                <a:solidFill>
                  <a:schemeClr val="tx1"/>
                </a:solidFill>
              </a:rPr>
              <a:t>Timp: 5 minute</a:t>
            </a:r>
          </a:p>
        </p:txBody>
      </p:sp>
      <p:pic>
        <p:nvPicPr>
          <p:cNvPr id="4" name="Picture 3">
            <a:extLst>
              <a:ext uri="{FF2B5EF4-FFF2-40B4-BE49-F238E27FC236}">
                <a16:creationId xmlns:a16="http://schemas.microsoft.com/office/drawing/2014/main" id="{60C7C548-6E73-7424-2AC0-A3B0F23CC1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177" y="2147529"/>
            <a:ext cx="4077790" cy="29051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7f9446a92a_0_1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sp>
        <p:nvSpPr>
          <p:cNvPr id="144" name="Google Shape;144;g37f9446a92a_0_149"/>
          <p:cNvSpPr txBox="1">
            <a:spLocks noGrp="1"/>
          </p:cNvSpPr>
          <p:nvPr>
            <p:ph type="body" idx="2"/>
          </p:nvPr>
        </p:nvSpPr>
        <p:spPr>
          <a:xfrm>
            <a:off x="97971" y="1462685"/>
            <a:ext cx="11944500" cy="2514955"/>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800"/>
              <a:buFont typeface="Arial" panose="020B0604020202020204" pitchFamily="34" charset="0"/>
              <a:buChar char="•"/>
            </a:pPr>
            <a:r>
              <a:rPr lang="ro" dirty="0"/>
              <a:t>În școală</a:t>
            </a:r>
            <a:r>
              <a:rPr lang="ro"/>
              <a:t>, </a:t>
            </a:r>
            <a:r>
              <a:rPr lang="ro-RO"/>
              <a:t>stare </a:t>
            </a:r>
            <a:r>
              <a:rPr lang="ro-RO" dirty="0"/>
              <a:t>de bine</a:t>
            </a:r>
            <a:r>
              <a:rPr lang="ro" dirty="0"/>
              <a:t>a este </a:t>
            </a:r>
            <a:r>
              <a:rPr lang="ro"/>
              <a:t>o </a:t>
            </a:r>
            <a:r>
              <a:rPr lang="ro" b="1" i="1">
                <a:solidFill>
                  <a:schemeClr val="accent1"/>
                </a:solidFill>
              </a:rPr>
              <a:t>responsabilitate </a:t>
            </a:r>
            <a:r>
              <a:rPr lang="ro" b="1" i="1" dirty="0">
                <a:solidFill>
                  <a:schemeClr val="accent1"/>
                </a:solidFill>
              </a:rPr>
              <a:t>comună </a:t>
            </a:r>
            <a:r>
              <a:rPr lang="ro" dirty="0"/>
              <a:t>care implică fiecare membru al comunității – profesori, lideri, personal, elevi și familii deopotrivă. </a:t>
            </a:r>
          </a:p>
          <a:p>
            <a:pPr marL="285750" lvl="0" indent="-285750" algn="l" rtl="0">
              <a:lnSpc>
                <a:spcPct val="90000"/>
              </a:lnSpc>
              <a:spcBef>
                <a:spcPts val="0"/>
              </a:spcBef>
              <a:spcAft>
                <a:spcPts val="0"/>
              </a:spcAft>
              <a:buClr>
                <a:schemeClr val="dk1"/>
              </a:buClr>
              <a:buSzPts val="1800"/>
              <a:buFont typeface="Arial" panose="020B0604020202020204" pitchFamily="34" charset="0"/>
              <a:buChar char="•"/>
            </a:pPr>
            <a:endParaRPr lang="en-US" dirty="0"/>
          </a:p>
          <a:p>
            <a:pPr marL="285750" lvl="0" indent="-285750" algn="l" rtl="0">
              <a:lnSpc>
                <a:spcPct val="90000"/>
              </a:lnSpc>
              <a:spcBef>
                <a:spcPts val="0"/>
              </a:spcBef>
              <a:spcAft>
                <a:spcPts val="0"/>
              </a:spcAft>
              <a:buClr>
                <a:schemeClr val="dk1"/>
              </a:buClr>
              <a:buSzPts val="1800"/>
              <a:buFont typeface="Arial" panose="020B0604020202020204" pitchFamily="34" charset="0"/>
              <a:buChar char="•"/>
            </a:pPr>
            <a:r>
              <a:rPr lang="ro" dirty="0"/>
              <a:t>Când toată lumea joacă un rol în crearea unui mediu de susținere</a:t>
            </a:r>
            <a:r>
              <a:rPr lang="ro"/>
              <a:t>, </a:t>
            </a:r>
            <a:r>
              <a:rPr lang="ro-RO" b="1" i="1">
                <a:solidFill>
                  <a:schemeClr val="accent1"/>
                </a:solidFill>
              </a:rPr>
              <a:t>stare </a:t>
            </a:r>
            <a:r>
              <a:rPr lang="ro-RO" b="1" i="1" dirty="0">
                <a:solidFill>
                  <a:schemeClr val="accent1"/>
                </a:solidFill>
              </a:rPr>
              <a:t>de bine</a:t>
            </a:r>
            <a:r>
              <a:rPr lang="ro" b="1" i="1" dirty="0">
                <a:solidFill>
                  <a:schemeClr val="accent1"/>
                </a:solidFill>
              </a:rPr>
              <a:t>a devine integrată în cultură </a:t>
            </a:r>
            <a:r>
              <a:rPr lang="ro" dirty="0"/>
              <a:t>, nu doar o </a:t>
            </a:r>
            <a:r>
              <a:rPr lang="ro"/>
              <a:t>sarcină suplimentară</a:t>
            </a:r>
            <a:r>
              <a:rPr lang="ro" dirty="0"/>
              <a:t>. </a:t>
            </a:r>
          </a:p>
          <a:p>
            <a:pPr marL="285750" lvl="0" indent="-285750" algn="l" rtl="0">
              <a:lnSpc>
                <a:spcPct val="90000"/>
              </a:lnSpc>
              <a:spcBef>
                <a:spcPts val="0"/>
              </a:spcBef>
              <a:spcAft>
                <a:spcPts val="0"/>
              </a:spcAft>
              <a:buClr>
                <a:schemeClr val="dk1"/>
              </a:buClr>
              <a:buSzPts val="1800"/>
              <a:buFont typeface="Arial" panose="020B0604020202020204" pitchFamily="34" charset="0"/>
              <a:buChar char="•"/>
            </a:pPr>
            <a:endParaRPr lang="en-US" dirty="0"/>
          </a:p>
          <a:p>
            <a:pPr marL="285750" lvl="0" indent="-285750" algn="l" rtl="0">
              <a:lnSpc>
                <a:spcPct val="90000"/>
              </a:lnSpc>
              <a:spcBef>
                <a:spcPts val="0"/>
              </a:spcBef>
              <a:spcAft>
                <a:spcPts val="0"/>
              </a:spcAft>
              <a:buClr>
                <a:schemeClr val="dk1"/>
              </a:buClr>
              <a:buSzPts val="1800"/>
              <a:buFont typeface="Arial" panose="020B0604020202020204" pitchFamily="34" charset="0"/>
              <a:buChar char="•"/>
            </a:pPr>
            <a:r>
              <a:rPr lang="ro" dirty="0"/>
              <a:t>Acest efort colectiv asigură că grija, conexiunea </a:t>
            </a:r>
            <a:r>
              <a:rPr lang="ro"/>
              <a:t>și dezvoltarea </a:t>
            </a:r>
            <a:r>
              <a:rPr lang="ro" dirty="0"/>
              <a:t>sunt </a:t>
            </a:r>
            <a:r>
              <a:rPr lang="ro" b="1" i="1" dirty="0">
                <a:solidFill>
                  <a:schemeClr val="accent1"/>
                </a:solidFill>
              </a:rPr>
              <a:t>menținute pe tot parcursul întregii școli</a:t>
            </a:r>
            <a:r>
              <a:rPr lang="ro" dirty="0"/>
              <a:t>.</a:t>
            </a:r>
          </a:p>
          <a:p>
            <a:pPr marL="0" lvl="0" indent="0" algn="l" rtl="0">
              <a:lnSpc>
                <a:spcPct val="90000"/>
              </a:lnSpc>
              <a:spcBef>
                <a:spcPts val="0"/>
              </a:spcBef>
              <a:spcAft>
                <a:spcPts val="0"/>
              </a:spcAft>
              <a:buClr>
                <a:schemeClr val="dk1"/>
              </a:buClr>
              <a:buSzPts val="1800"/>
            </a:pPr>
            <a:endParaRPr lang="en-US" dirty="0"/>
          </a:p>
          <a:p>
            <a:pPr marL="285750" lvl="0" indent="-285750" algn="l" rtl="0">
              <a:lnSpc>
                <a:spcPct val="90000"/>
              </a:lnSpc>
              <a:spcBef>
                <a:spcPts val="0"/>
              </a:spcBef>
              <a:spcAft>
                <a:spcPts val="0"/>
              </a:spcAft>
              <a:buClr>
                <a:schemeClr val="dk1"/>
              </a:buClr>
              <a:buSzPts val="18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7A351DFD-86DB-4809-637B-9F097AD6F456}"/>
              </a:ext>
            </a:extLst>
          </p:cNvPr>
          <p:cNvSpPr>
            <a:spLocks noGrp="1"/>
          </p:cNvSpPr>
          <p:nvPr>
            <p:ph type="body" idx="1"/>
          </p:nvPr>
        </p:nvSpPr>
        <p:spPr>
          <a:xfrm>
            <a:off x="3745005" y="3354521"/>
            <a:ext cx="7038384" cy="3242222"/>
          </a:xfrm>
        </p:spPr>
        <p:txBody>
          <a:bodyPr/>
          <a:lstStyle/>
          <a:p>
            <a:pPr algn="ctr"/>
            <a:endParaRPr lang="en-US" i="1" dirty="0"/>
          </a:p>
          <a:p>
            <a:pPr algn="ctr"/>
            <a:endParaRPr lang="en-US" i="1" dirty="0"/>
          </a:p>
          <a:p>
            <a:pPr algn="ctr"/>
            <a:r>
              <a:rPr lang="ro" i="1" dirty="0"/>
              <a:t>Ce vă vine în minte când auziți "</a:t>
            </a:r>
            <a:r>
              <a:rPr lang="ro" i="1" dirty="0">
                <a:solidFill>
                  <a:schemeClr val="accent1"/>
                </a:solidFill>
              </a:rPr>
              <a:t>măsurarea </a:t>
            </a:r>
            <a:r>
              <a:rPr lang="ro-RO" i="1" dirty="0">
                <a:solidFill>
                  <a:schemeClr val="accent1"/>
                </a:solidFill>
              </a:rPr>
              <a:t>stării de bine</a:t>
            </a:r>
            <a:r>
              <a:rPr lang="ro" i="1" dirty="0">
                <a:solidFill>
                  <a:schemeClr val="accent1"/>
                </a:solidFill>
              </a:rPr>
              <a:t>" </a:t>
            </a:r>
            <a:r>
              <a:rPr lang="ro" i="1" dirty="0"/>
              <a:t>într-un context școlar?</a:t>
            </a:r>
          </a:p>
          <a:p>
            <a:pPr algn="ctr"/>
            <a:endParaRPr lang="en-US" i="1" dirty="0"/>
          </a:p>
          <a:p>
            <a:pPr algn="l"/>
            <a:endParaRPr lang="en-US" sz="1800" dirty="0">
              <a:solidFill>
                <a:schemeClr val="tx1"/>
              </a:solidFill>
            </a:endParaRPr>
          </a:p>
          <a:p>
            <a:pPr algn="l"/>
            <a:r>
              <a:rPr lang="ro" sz="1800" dirty="0">
                <a:solidFill>
                  <a:schemeClr val="tx1"/>
                </a:solidFill>
              </a:rPr>
              <a:t>Timp: 2 minute</a:t>
            </a:r>
          </a:p>
          <a:p>
            <a:pPr algn="l"/>
            <a:endParaRPr lang="en-US" i="1" dirty="0"/>
          </a:p>
        </p:txBody>
      </p:sp>
      <p:pic>
        <p:nvPicPr>
          <p:cNvPr id="5" name="Εικόνα 4">
            <a:extLst>
              <a:ext uri="{FF2B5EF4-FFF2-40B4-BE49-F238E27FC236}">
                <a16:creationId xmlns:a16="http://schemas.microsoft.com/office/drawing/2014/main" id="{8C5E1EFC-70F4-BD6D-F7F2-B2B6B12FD16B}"/>
              </a:ext>
            </a:extLst>
          </p:cNvPr>
          <p:cNvPicPr>
            <a:picLocks noChangeAspect="1"/>
          </p:cNvPicPr>
          <p:nvPr/>
        </p:nvPicPr>
        <p:blipFill>
          <a:blip r:embed="rId3"/>
          <a:stretch>
            <a:fillRect/>
          </a:stretch>
        </p:blipFill>
        <p:spPr>
          <a:xfrm>
            <a:off x="365778" y="3608876"/>
            <a:ext cx="3594100" cy="2260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C8C5F3A9-31A4-30B7-BE3B-1FB3F7924825}"/>
            </a:ext>
          </a:extLst>
        </p:cNvPr>
        <p:cNvGrpSpPr/>
        <p:nvPr/>
      </p:nvGrpSpPr>
      <p:grpSpPr>
        <a:xfrm>
          <a:off x="0" y="0"/>
          <a:ext cx="0" cy="0"/>
          <a:chOff x="0" y="0"/>
          <a:chExt cx="0" cy="0"/>
        </a:xfrm>
      </p:grpSpPr>
      <p:sp>
        <p:nvSpPr>
          <p:cNvPr id="149" name="Google Shape;149;g37f9446a92a_0_155">
            <a:extLst>
              <a:ext uri="{FF2B5EF4-FFF2-40B4-BE49-F238E27FC236}">
                <a16:creationId xmlns:a16="http://schemas.microsoft.com/office/drawing/2014/main" id="{693B7C01-9C03-E564-A684-E91FE29CD387}"/>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 sz="3200" dirty="0"/>
              <a:t>Unitatea 3.3: Măsurarea impactului și </a:t>
            </a:r>
            <a:r>
              <a:rPr lang="en-US" sz="3200" dirty="0"/>
              <a:t>sus</a:t>
            </a:r>
            <a:r>
              <a:rPr lang="ro" sz="3200" dirty="0"/>
              <a:t>ținerea </a:t>
            </a:r>
            <a:r>
              <a:rPr lang="ro-RO" sz="3200" dirty="0"/>
              <a:t>stării de bine</a:t>
            </a:r>
            <a:endParaRPr sz="3200" dirty="0"/>
          </a:p>
        </p:txBody>
      </p:sp>
      <p:graphicFrame>
        <p:nvGraphicFramePr>
          <p:cNvPr id="5" name="Διάγραμμα 4">
            <a:extLst>
              <a:ext uri="{FF2B5EF4-FFF2-40B4-BE49-F238E27FC236}">
                <a16:creationId xmlns:a16="http://schemas.microsoft.com/office/drawing/2014/main" id="{7BB65354-16CF-ABBF-A635-3E3955339D42}"/>
              </a:ext>
            </a:extLst>
          </p:cNvPr>
          <p:cNvGraphicFramePr/>
          <p:nvPr>
            <p:extLst>
              <p:ext uri="{D42A27DB-BD31-4B8C-83A1-F6EECF244321}">
                <p14:modId xmlns:p14="http://schemas.microsoft.com/office/powerpoint/2010/main" val="1297816891"/>
              </p:ext>
            </p:extLst>
          </p:nvPr>
        </p:nvGraphicFramePr>
        <p:xfrm>
          <a:off x="1653437" y="999820"/>
          <a:ext cx="9582409" cy="5776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026180"/>
      </p:ext>
    </p:extLst>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3587</Words>
  <Application>Microsoft Office PowerPoint</Application>
  <PresentationFormat>Widescreen</PresentationFormat>
  <Paragraphs>255</Paragraphs>
  <Slides>23</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Wingdings</vt:lpstr>
      <vt:lpstr>Open Sans</vt:lpstr>
      <vt:lpstr>Arial</vt:lpstr>
      <vt:lpstr>Calibri</vt:lpstr>
      <vt:lpstr>CARDET Course template - Cover page</vt:lpstr>
      <vt:lpstr>CARDET Course template</vt:lpstr>
      <vt:lpstr>CARDET Course template - Cover page</vt:lpstr>
      <vt:lpstr> Școli prospere – o abordare sistemică, la nivelul întregii școli a sănătății mintale și a stării de bine  </vt:lpstr>
      <vt:lpstr>WP 3: Formare și consolidarea capacităților (D3.1) </vt:lpstr>
      <vt:lpstr>Proiectarea și susținerea programelor de stare de bine pentru întreaga școală</vt:lpstr>
      <vt:lpstr>Obiectivele învățării</vt:lpstr>
      <vt:lpstr>Proiectarea și menținerea programelor de stare de bine pentru întreaga școală</vt:lpstr>
      <vt:lpstr>"Pass the Impact" – activitate scurtă de grup</vt:lpstr>
      <vt:lpstr>Unitatea 3.3: Măsurarea impactului și susținerea stării de bine</vt:lpstr>
      <vt:lpstr>Unitatea 3.3: Măsurarea impactului și susținerea stării de bine</vt:lpstr>
      <vt:lpstr>Unitatea 3.3: Măsurarea impactului și susținerea stării de bine</vt:lpstr>
      <vt:lpstr>Unitatea 3.3: Măsurarea impactului și susținerea stării de bine</vt:lpstr>
      <vt:lpstr>Unitatea 3.3: Măsurarea impactului și susținerea stării de bine</vt:lpstr>
      <vt:lpstr>Unitatea 3.3: Măsurarea impactului și susținerea stării de bine</vt:lpstr>
      <vt:lpstr>Unitatea 3.3: Măsurarea impactului și susținerea stării de bine</vt:lpstr>
      <vt:lpstr>Unitatea 3.3: Măsurarea impactului și susținerea stării de bine</vt:lpstr>
      <vt:lpstr>Unitatea 3.3: Măsurarea impactului și susținerea stării de bine</vt:lpstr>
      <vt:lpstr>Unitatea 3.3: Măsurarea impactului și susținerea stării de bine</vt:lpstr>
      <vt:lpstr>Unitatea 3.3: Măsurarea impactului și susținerea stării de bine</vt:lpstr>
      <vt:lpstr>Unitatea 3.3: Măsurarea impactului și susținerea stării de bine</vt:lpstr>
      <vt:lpstr>Concluzie</vt:lpstr>
      <vt:lpstr>Și o ultimă întrebare reflexivă...</vt:lpstr>
      <vt:lpstr>Referinţe</vt:lpstr>
      <vt:lpstr>Vă mulțumesc pentru atenție!</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UserXP</dc:creator>
  <cp:lastModifiedBy>Georgeta CHIRLESAN (138809)</cp:lastModifiedBy>
  <cp:revision>14</cp:revision>
  <dcterms:modified xsi:type="dcterms:W3CDTF">2025-11-28T05:33:11Z</dcterms:modified>
</cp:coreProperties>
</file>