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 id="2147483658" r:id="rId3"/>
  </p:sldMasterIdLst>
  <p:notesMasterIdLst>
    <p:notesMasterId r:id="rId3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Lst>
  <p:sldSz cx="12192000" cy="6858000"/>
  <p:notesSz cx="6858000" cy="9144000"/>
  <p:embeddedFontLst>
    <p:embeddedFont>
      <p:font typeface="Open Sans" panose="020B0606030504020204" pitchFamily="34" charset="0"/>
      <p:regular r:id="rId37"/>
      <p:bold r:id="rId38"/>
      <p:italic r:id="rId39"/>
      <p:boldItalic r:id="rId40"/>
    </p:embeddedFont>
    <p:embeddedFont>
      <p:font typeface="Proxima Nova" panose="02000506030000020004"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4quhoi6jmK+7orJCJZi1OAYldz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20" Type="http://schemas.openxmlformats.org/officeDocument/2006/relationships/slide" Target="slides/slide17.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85f2f5408a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85f2f5408a_0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42857"/>
              </a:lnSpc>
              <a:spcBef>
                <a:spcPts val="1100"/>
              </a:spcBef>
              <a:spcAft>
                <a:spcPts val="0"/>
              </a:spcAft>
              <a:buClr>
                <a:schemeClr val="dk1"/>
              </a:buClr>
              <a:buSzPts val="1100"/>
              <a:buFont typeface="Arial"/>
              <a:buNone/>
            </a:pPr>
            <a:r>
              <a:rPr lang="en-US"/>
              <a:t>You will also guide teachers by encouraging them to reflect on the inclusivity and reach of their current well-being efforts. The question: </a:t>
            </a:r>
            <a:r>
              <a:rPr lang="en-US" i="1"/>
              <a:t>“In your school, which stakeholder group—teachers, students, parents, or leadership—do you feel is most actively involved in promoting well-being? Which group could be more engaged?” </a:t>
            </a:r>
            <a:r>
              <a:rPr lang="en-US"/>
              <a:t>helps participants assess how well the Whole-School Approach is being applied and where there may be gaps in stakeholder engagement. Use this moment to highlight the importance of shared ownership and cross-role collaboration in sustaining well-being initiatives.</a:t>
            </a:r>
            <a:endParaRPr/>
          </a:p>
          <a:p>
            <a:pPr marL="0" lvl="0" indent="0" algn="l" rtl="0">
              <a:spcBef>
                <a:spcPts val="1100"/>
              </a:spcBef>
              <a:spcAft>
                <a:spcPts val="0"/>
              </a:spcAft>
              <a:buNone/>
            </a:pPr>
            <a:endParaRPr sz="1050">
              <a:solidFill>
                <a:srgbClr val="4F4F50"/>
              </a:solidFill>
              <a:latin typeface="Proxima Nova"/>
              <a:ea typeface="Proxima Nova"/>
              <a:cs typeface="Proxima Nova"/>
              <a:sym typeface="Proxima Nova"/>
            </a:endParaRPr>
          </a:p>
        </p:txBody>
      </p:sp>
      <p:sp>
        <p:nvSpPr>
          <p:cNvPr id="165" name="Google Shape;165;g385f2f5408a_0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85f2f5408a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Clr>
                <a:schemeClr val="dk1"/>
              </a:buClr>
              <a:buSzPts val="1100"/>
              <a:buFont typeface="Arial"/>
              <a:buNone/>
            </a:pPr>
            <a:r>
              <a:rPr lang="en-US">
                <a:solidFill>
                  <a:srgbClr val="4F4F50"/>
                </a:solidFill>
                <a:latin typeface="Proxima Nova"/>
                <a:ea typeface="Proxima Nova"/>
                <a:cs typeface="Proxima Nova"/>
                <a:sym typeface="Proxima Nova"/>
              </a:rPr>
              <a:t>You will guide teachers by revisiting the foundational concepts from Days 1 and 2. Use examples from their own schools to illustrate how PERMA, WSA, and SWPBS can be seen in action. Emphasise that integration is the bridge between vision and reality—it’s how well-being becomes embedded in the school’s DNA. Encourage participants to think about where well-being already exists and where it can grow.</a:t>
            </a:r>
            <a:endParaRPr>
              <a:solidFill>
                <a:srgbClr val="4F4F50"/>
              </a:solidFill>
              <a:latin typeface="Proxima Nova"/>
              <a:ea typeface="Proxima Nova"/>
              <a:cs typeface="Proxima Nova"/>
              <a:sym typeface="Proxima Nova"/>
            </a:endParaRPr>
          </a:p>
          <a:p>
            <a:pPr marL="0" lvl="0" indent="0" algn="l" rtl="0">
              <a:lnSpc>
                <a:spcPct val="142857"/>
              </a:lnSpc>
              <a:spcBef>
                <a:spcPts val="1100"/>
              </a:spcBef>
              <a:spcAft>
                <a:spcPts val="1100"/>
              </a:spcAft>
              <a:buNone/>
            </a:pPr>
            <a:endParaRPr/>
          </a:p>
        </p:txBody>
      </p:sp>
      <p:sp>
        <p:nvSpPr>
          <p:cNvPr id="173" name="Google Shape;173;g385f2f5408a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85f2f5408a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85f2f5408a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en-US">
                <a:solidFill>
                  <a:srgbClr val="595959"/>
                </a:solidFill>
              </a:rPr>
              <a:t>You will guide teachers by prompting them to think about everyday school practices—like hallway transitions, morning entry, or assemblies—where SWPBS principles could be applied more intentionally. Encourage them to reflect on how universal supports (Tier 1) can be embedded to promote consistency, clarity, and inclusivity. This question sets the stage for identifying integration points in the visual roadmap activity.</a:t>
            </a:r>
            <a:endParaRPr>
              <a:solidFill>
                <a:srgbClr val="595959"/>
              </a:solidFill>
            </a:endParaRPr>
          </a:p>
          <a:p>
            <a:pPr marL="0" lvl="0" indent="0" algn="l" rtl="0">
              <a:spcBef>
                <a:spcPts val="1100"/>
              </a:spcBef>
              <a:spcAft>
                <a:spcPts val="0"/>
              </a:spcAft>
              <a:buNone/>
            </a:pPr>
            <a:endParaRPr sz="1050">
              <a:solidFill>
                <a:srgbClr val="4F4F50"/>
              </a:solidFill>
              <a:latin typeface="Proxima Nova"/>
              <a:ea typeface="Proxima Nova"/>
              <a:cs typeface="Proxima Nova"/>
              <a:sym typeface="Proxima Nova"/>
            </a:endParaRPr>
          </a:p>
        </p:txBody>
      </p:sp>
      <p:sp>
        <p:nvSpPr>
          <p:cNvPr id="182" name="Google Shape;182;g385f2f5408a_0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85f2f5408a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Clr>
                <a:schemeClr val="dk1"/>
              </a:buClr>
              <a:buSzPts val="1100"/>
              <a:buFont typeface="Arial"/>
              <a:buNone/>
            </a:pPr>
            <a:r>
              <a:rPr lang="en-US">
                <a:latin typeface="Proxima Nova"/>
                <a:ea typeface="Proxima Nova"/>
                <a:cs typeface="Proxima Nova"/>
                <a:sym typeface="Proxima Nova"/>
              </a:rPr>
              <a:t>You will guide teachers by revisiting the foundational concepts from Days 1 and 2. Use examples from their own schools to illustrate how PERMA, WSA, and SWPBS can be seen in action. Emphasise that integration is the bridge between vision and reality—it’s how well-being becomes embedded in the school’s DNA. Encourage participants to think about where well-being already exists and where it can grow.</a:t>
            </a:r>
            <a:endParaRPr>
              <a:latin typeface="Proxima Nova"/>
              <a:ea typeface="Proxima Nova"/>
              <a:cs typeface="Proxima Nova"/>
              <a:sym typeface="Proxima Nova"/>
            </a:endParaRPr>
          </a:p>
          <a:p>
            <a:pPr marL="0" lvl="0" indent="0" algn="l" rtl="0">
              <a:lnSpc>
                <a:spcPct val="142857"/>
              </a:lnSpc>
              <a:spcBef>
                <a:spcPts val="1100"/>
              </a:spcBef>
              <a:spcAft>
                <a:spcPts val="1100"/>
              </a:spcAft>
              <a:buNone/>
            </a:pPr>
            <a:endParaRPr/>
          </a:p>
        </p:txBody>
      </p:sp>
      <p:sp>
        <p:nvSpPr>
          <p:cNvPr id="190" name="Google Shape;190;g385f2f5408a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85f2f5408a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85f2f5408a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en-US"/>
              <a:t>You will guide teachers by encouraging them to reflect on past efforts and the importance of embedding well-being into the school’s systems. This question helps participants understand that sustainability depends on integration—not just enthusiasm. Use this moment to highlight how routines, curriculum, and leadership practices can either support or undermine well-being initiatives over time.</a:t>
            </a:r>
            <a:endParaRPr/>
          </a:p>
          <a:p>
            <a:pPr marL="0" lvl="0" indent="0" algn="l" rtl="0">
              <a:spcBef>
                <a:spcPts val="1100"/>
              </a:spcBef>
              <a:spcAft>
                <a:spcPts val="0"/>
              </a:spcAft>
              <a:buNone/>
            </a:pPr>
            <a:endParaRPr sz="1050">
              <a:solidFill>
                <a:srgbClr val="4F4F50"/>
              </a:solidFill>
              <a:latin typeface="Proxima Nova"/>
              <a:ea typeface="Proxima Nova"/>
              <a:cs typeface="Proxima Nova"/>
              <a:sym typeface="Proxima Nova"/>
            </a:endParaRPr>
          </a:p>
        </p:txBody>
      </p:sp>
      <p:sp>
        <p:nvSpPr>
          <p:cNvPr id="198" name="Google Shape;198;g385f2f5408a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7f9446a92a_0_1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You will guide teachers by encouraging them to reflect on past efforts and the importance of embedding well-being into the school’s systems. This question helps participants understand that sustainability depends on integration—not just enthusiasm. Use this moment to highlight how routines, curriculum, and leadership practices can either support or undermine well-being initiatives over time.</a:t>
            </a:r>
            <a:endParaRPr/>
          </a:p>
        </p:txBody>
      </p:sp>
      <p:sp>
        <p:nvSpPr>
          <p:cNvPr id="206" name="Google Shape;206;g37f9446a92a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85f2f5408a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You will guide teachers by encouraging them to reflect on past efforts and the importance of embedding well-being into the school’s systems. This question helps participants understand that sustainability depends on integration—not just enthusiasm. Use this moment to highlight how routines, curriculum, and leadership practices can either support or undermine well-being initiatives over time.</a:t>
            </a:r>
            <a:endParaRPr/>
          </a:p>
        </p:txBody>
      </p:sp>
      <p:sp>
        <p:nvSpPr>
          <p:cNvPr id="213" name="Google Shape;213;g385f2f5408a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85f2f5408a_0_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You will guide teachers by encouraging them to reflect on past efforts and the importance of embedding well-being into the school’s systems. This question helps participants understand that sustainability depends on integration—not just enthusiasm. Use this moment to highlight how routines, curriculum, and leadership practices can either support or undermine well-being initiatives over time.</a:t>
            </a:r>
            <a:endParaRPr/>
          </a:p>
        </p:txBody>
      </p:sp>
      <p:sp>
        <p:nvSpPr>
          <p:cNvPr id="220" name="Google Shape;220;g385f2f5408a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85f2f5408a_0_1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Clr>
                <a:schemeClr val="dk1"/>
              </a:buClr>
              <a:buSzPts val="1100"/>
              <a:buFont typeface="Arial"/>
              <a:buNone/>
            </a:pPr>
            <a:r>
              <a:rPr lang="en-US" sz="1050">
                <a:solidFill>
                  <a:srgbClr val="4F4F50"/>
                </a:solidFill>
                <a:latin typeface="Proxima Nova"/>
                <a:ea typeface="Proxima Nova"/>
                <a:cs typeface="Proxima Nova"/>
                <a:sym typeface="Proxima Nova"/>
              </a:rPr>
              <a:t>You will guide teachers by showing how well-being can be woven into the fabric of school life—not just through programs, but through everyday actions and decisions. Use examples from different school contexts to illustrate flexibility. Encourage participants to think about what’s already working and where small changes could make a big difference. This sets the foundation for the visual roadmap and timeline activities that follow.</a:t>
            </a:r>
            <a:endParaRPr sz="1050">
              <a:solidFill>
                <a:srgbClr val="4F4F50"/>
              </a:solidFill>
              <a:latin typeface="Proxima Nova"/>
              <a:ea typeface="Proxima Nova"/>
              <a:cs typeface="Proxima Nova"/>
              <a:sym typeface="Proxima Nova"/>
            </a:endParaRPr>
          </a:p>
          <a:p>
            <a:pPr marL="0" lvl="0" indent="0" algn="l" rtl="0">
              <a:lnSpc>
                <a:spcPct val="100000"/>
              </a:lnSpc>
              <a:spcBef>
                <a:spcPts val="1100"/>
              </a:spcBef>
              <a:spcAft>
                <a:spcPts val="0"/>
              </a:spcAft>
              <a:buSzPts val="1400"/>
              <a:buNone/>
            </a:pPr>
            <a:endParaRPr/>
          </a:p>
        </p:txBody>
      </p:sp>
      <p:sp>
        <p:nvSpPr>
          <p:cNvPr id="227" name="Google Shape;227;g385f2f5408a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85f2f5408a_0_1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SzPts val="1100"/>
              <a:buNone/>
            </a:pPr>
            <a:r>
              <a:rPr lang="en-US" sz="1050">
                <a:solidFill>
                  <a:srgbClr val="4F4F50"/>
                </a:solidFill>
                <a:latin typeface="Proxima Nova"/>
                <a:ea typeface="Proxima Nova"/>
                <a:cs typeface="Proxima Nova"/>
                <a:sym typeface="Proxima Nova"/>
              </a:rPr>
              <a:t>You will guide teachers by showing how well-being can be woven into the fabric of school life—not just through programs, but through everyday actions and decisions. Use examples from different school contexts to illustrate flexibility. Encourage participants to think about what’s already working and where small changes could make a big difference. This sets the foundation for the visual roadmap and timeline activities that follow.</a:t>
            </a:r>
            <a:endParaRPr sz="1050">
              <a:solidFill>
                <a:srgbClr val="4F4F50"/>
              </a:solidFill>
              <a:latin typeface="Proxima Nova"/>
              <a:ea typeface="Proxima Nova"/>
              <a:cs typeface="Proxima Nova"/>
              <a:sym typeface="Proxima Nova"/>
            </a:endParaRPr>
          </a:p>
          <a:p>
            <a:pPr marL="0" lvl="0" indent="0" algn="l" rtl="0">
              <a:lnSpc>
                <a:spcPct val="100000"/>
              </a:lnSpc>
              <a:spcBef>
                <a:spcPts val="1100"/>
              </a:spcBef>
              <a:spcAft>
                <a:spcPts val="0"/>
              </a:spcAft>
              <a:buSzPts val="1400"/>
              <a:buNone/>
            </a:pPr>
            <a:endParaRPr/>
          </a:p>
        </p:txBody>
      </p:sp>
      <p:sp>
        <p:nvSpPr>
          <p:cNvPr id="234" name="Google Shape;234;g385f2f5408a_0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7d7badc4d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37d7badc4d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85f2f5408a_0_1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5275" algn="l" rtl="0">
              <a:lnSpc>
                <a:spcPct val="142857"/>
              </a:lnSpc>
              <a:spcBef>
                <a:spcPts val="1100"/>
              </a:spcBef>
              <a:spcAft>
                <a:spcPts val="0"/>
              </a:spcAft>
              <a:buClr>
                <a:srgbClr val="4F4F50"/>
              </a:buClr>
              <a:buSzPts val="1050"/>
              <a:buFont typeface="Proxima Nova"/>
              <a:buAutoNum type="arabicPeriod"/>
            </a:pPr>
            <a:r>
              <a:rPr lang="en-US" sz="1050" b="1">
                <a:solidFill>
                  <a:srgbClr val="4F4F50"/>
                </a:solidFill>
                <a:latin typeface="Proxima Nova"/>
                <a:ea typeface="Proxima Nova"/>
                <a:cs typeface="Proxima Nova"/>
                <a:sym typeface="Proxima Nova"/>
              </a:rPr>
              <a:t>Introduction (5 min)</a:t>
            </a:r>
            <a:br>
              <a:rPr lang="en-US" sz="1050" b="1">
                <a:solidFill>
                  <a:srgbClr val="4F4F50"/>
                </a:solidFill>
                <a:latin typeface="Proxima Nova"/>
                <a:ea typeface="Proxima Nova"/>
                <a:cs typeface="Proxima Nova"/>
                <a:sym typeface="Proxima Nova"/>
              </a:rPr>
            </a:br>
            <a:r>
              <a:rPr lang="en-US" sz="1050">
                <a:solidFill>
                  <a:srgbClr val="4F4F50"/>
                </a:solidFill>
                <a:latin typeface="Proxima Nova"/>
                <a:ea typeface="Proxima Nova"/>
                <a:cs typeface="Proxima Nova"/>
                <a:sym typeface="Proxima Nova"/>
              </a:rPr>
              <a:t>Briefly explain the purpose of the activity:</a:t>
            </a:r>
            <a:endParaRPr sz="1050">
              <a:solidFill>
                <a:srgbClr val="4F4F50"/>
              </a:solidFill>
              <a:latin typeface="Proxima Nova"/>
              <a:ea typeface="Proxima Nova"/>
              <a:cs typeface="Proxima Nova"/>
              <a:sym typeface="Proxima Nova"/>
            </a:endParaRPr>
          </a:p>
          <a:p>
            <a:pPr marL="381000" marR="381000" lvl="0" indent="0" algn="l" rtl="0">
              <a:lnSpc>
                <a:spcPct val="142857"/>
              </a:lnSpc>
              <a:spcBef>
                <a:spcPts val="1100"/>
              </a:spcBef>
              <a:spcAft>
                <a:spcPts val="0"/>
              </a:spcAft>
              <a:buSzPts val="1100"/>
              <a:buNone/>
            </a:pPr>
            <a:r>
              <a:rPr lang="en-US" sz="1050">
                <a:solidFill>
                  <a:srgbClr val="4F4F50"/>
                </a:solidFill>
                <a:latin typeface="Proxima Nova"/>
                <a:ea typeface="Proxima Nova"/>
                <a:cs typeface="Proxima Nova"/>
                <a:sym typeface="Proxima Nova"/>
              </a:rPr>
              <a:t>“We’re going to map out your school year and identify where well-being practices can be embedded. Think of this as your strategic well-being calendar.”</a:t>
            </a:r>
            <a:endParaRPr sz="1050">
              <a:solidFill>
                <a:srgbClr val="4F4F50"/>
              </a:solidFill>
              <a:latin typeface="Proxima Nova"/>
              <a:ea typeface="Proxima Nova"/>
              <a:cs typeface="Proxima Nova"/>
              <a:sym typeface="Proxima Nova"/>
            </a:endParaRPr>
          </a:p>
          <a:p>
            <a:pPr marL="0" lvl="0" indent="0" algn="l" rtl="0">
              <a:lnSpc>
                <a:spcPct val="142857"/>
              </a:lnSpc>
              <a:spcBef>
                <a:spcPts val="1100"/>
              </a:spcBef>
              <a:spcAft>
                <a:spcPts val="0"/>
              </a:spcAft>
              <a:buSzPts val="1100"/>
              <a:buNone/>
            </a:pPr>
            <a:endParaRPr sz="1050">
              <a:solidFill>
                <a:srgbClr val="4F4F50"/>
              </a:solidFill>
              <a:latin typeface="Proxima Nova"/>
              <a:ea typeface="Proxima Nova"/>
              <a:cs typeface="Proxima Nova"/>
              <a:sym typeface="Proxima Nova"/>
            </a:endParaRPr>
          </a:p>
          <a:p>
            <a:pPr marL="0" lvl="0" indent="0" algn="l" rtl="0">
              <a:lnSpc>
                <a:spcPct val="100000"/>
              </a:lnSpc>
              <a:spcBef>
                <a:spcPts val="1100"/>
              </a:spcBef>
              <a:spcAft>
                <a:spcPts val="0"/>
              </a:spcAft>
              <a:buSzPts val="1400"/>
              <a:buNone/>
            </a:pPr>
            <a:endParaRPr/>
          </a:p>
        </p:txBody>
      </p:sp>
      <p:sp>
        <p:nvSpPr>
          <p:cNvPr id="241" name="Google Shape;241;g385f2f5408a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85f2f5408a_0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5275" algn="l" rtl="0">
              <a:lnSpc>
                <a:spcPct val="142857"/>
              </a:lnSpc>
              <a:spcBef>
                <a:spcPts val="1100"/>
              </a:spcBef>
              <a:spcAft>
                <a:spcPts val="0"/>
              </a:spcAft>
              <a:buClr>
                <a:srgbClr val="4F4F50"/>
              </a:buClr>
              <a:buSzPts val="1050"/>
              <a:buFont typeface="Proxima Nova"/>
              <a:buAutoNum type="arabicPeriod"/>
            </a:pPr>
            <a:r>
              <a:rPr lang="en-US" sz="1050" b="1">
                <a:solidFill>
                  <a:srgbClr val="4F4F50"/>
                </a:solidFill>
                <a:latin typeface="Proxima Nova"/>
                <a:ea typeface="Proxima Nova"/>
                <a:cs typeface="Proxima Nova"/>
                <a:sym typeface="Proxima Nova"/>
              </a:rPr>
              <a:t>Introduction (5 min)</a:t>
            </a:r>
            <a:br>
              <a:rPr lang="en-US" sz="1050" b="1">
                <a:solidFill>
                  <a:srgbClr val="4F4F50"/>
                </a:solidFill>
                <a:latin typeface="Proxima Nova"/>
                <a:ea typeface="Proxima Nova"/>
                <a:cs typeface="Proxima Nova"/>
                <a:sym typeface="Proxima Nova"/>
              </a:rPr>
            </a:br>
            <a:r>
              <a:rPr lang="en-US" sz="1050">
                <a:solidFill>
                  <a:srgbClr val="4F4F50"/>
                </a:solidFill>
                <a:latin typeface="Proxima Nova"/>
                <a:ea typeface="Proxima Nova"/>
                <a:cs typeface="Proxima Nova"/>
                <a:sym typeface="Proxima Nova"/>
              </a:rPr>
              <a:t>Briefly explain the purpose of the activity:</a:t>
            </a:r>
            <a:endParaRPr sz="1050">
              <a:solidFill>
                <a:srgbClr val="4F4F50"/>
              </a:solidFill>
              <a:latin typeface="Proxima Nova"/>
              <a:ea typeface="Proxima Nova"/>
              <a:cs typeface="Proxima Nova"/>
              <a:sym typeface="Proxima Nova"/>
            </a:endParaRPr>
          </a:p>
          <a:p>
            <a:pPr marL="381000" marR="381000" lvl="0" indent="0" algn="l" rtl="0">
              <a:lnSpc>
                <a:spcPct val="142857"/>
              </a:lnSpc>
              <a:spcBef>
                <a:spcPts val="1100"/>
              </a:spcBef>
              <a:spcAft>
                <a:spcPts val="0"/>
              </a:spcAft>
              <a:buSzPts val="1100"/>
              <a:buNone/>
            </a:pPr>
            <a:r>
              <a:rPr lang="en-US" sz="1050">
                <a:solidFill>
                  <a:srgbClr val="4F4F50"/>
                </a:solidFill>
                <a:latin typeface="Proxima Nova"/>
                <a:ea typeface="Proxima Nova"/>
                <a:cs typeface="Proxima Nova"/>
                <a:sym typeface="Proxima Nova"/>
              </a:rPr>
              <a:t>“We’re going to map out your school year and identify where well-being practices can be embedded. Think of this as your strategic well-being calendar.”</a:t>
            </a:r>
            <a:endParaRPr sz="1050">
              <a:solidFill>
                <a:srgbClr val="4F4F50"/>
              </a:solidFill>
              <a:latin typeface="Proxima Nova"/>
              <a:ea typeface="Proxima Nova"/>
              <a:cs typeface="Proxima Nova"/>
              <a:sym typeface="Proxima Nova"/>
            </a:endParaRPr>
          </a:p>
          <a:p>
            <a:pPr marL="0" lvl="0" indent="0" algn="l" rtl="0">
              <a:lnSpc>
                <a:spcPct val="142857"/>
              </a:lnSpc>
              <a:spcBef>
                <a:spcPts val="1100"/>
              </a:spcBef>
              <a:spcAft>
                <a:spcPts val="0"/>
              </a:spcAft>
              <a:buSzPts val="1100"/>
              <a:buNone/>
            </a:pPr>
            <a:endParaRPr sz="1050">
              <a:solidFill>
                <a:srgbClr val="4F4F50"/>
              </a:solidFill>
              <a:latin typeface="Proxima Nova"/>
              <a:ea typeface="Proxima Nova"/>
              <a:cs typeface="Proxima Nova"/>
              <a:sym typeface="Proxima Nova"/>
            </a:endParaRPr>
          </a:p>
          <a:p>
            <a:pPr marL="0" lvl="0" indent="0" algn="l" rtl="0">
              <a:lnSpc>
                <a:spcPct val="100000"/>
              </a:lnSpc>
              <a:spcBef>
                <a:spcPts val="1100"/>
              </a:spcBef>
              <a:spcAft>
                <a:spcPts val="0"/>
              </a:spcAft>
              <a:buSzPts val="1400"/>
              <a:buNone/>
            </a:pPr>
            <a:endParaRPr/>
          </a:p>
        </p:txBody>
      </p:sp>
      <p:sp>
        <p:nvSpPr>
          <p:cNvPr id="249" name="Google Shape;249;g385f2f5408a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85f2f5408a_0_1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g385f2f5408a_0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85f2f5408a_0_1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g385f2f5408a_0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85f2f5408a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g385f2f5408a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85f2f5408a_0_1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Clr>
                <a:schemeClr val="dk1"/>
              </a:buClr>
              <a:buSzPts val="1100"/>
              <a:buFont typeface="Arial"/>
              <a:buNone/>
            </a:pPr>
            <a:r>
              <a:rPr lang="en-US" sz="1050"/>
              <a:t>Prompt reflection:</a:t>
            </a:r>
            <a:endParaRPr sz="1050"/>
          </a:p>
          <a:p>
            <a:pPr marL="457200" lvl="0" indent="-295275" algn="l" rtl="0">
              <a:lnSpc>
                <a:spcPct val="142857"/>
              </a:lnSpc>
              <a:spcBef>
                <a:spcPts val="1100"/>
              </a:spcBef>
              <a:spcAft>
                <a:spcPts val="0"/>
              </a:spcAft>
              <a:buClr>
                <a:schemeClr val="dk1"/>
              </a:buClr>
              <a:buSzPts val="1050"/>
              <a:buFont typeface="Calibri"/>
              <a:buChar char="●"/>
            </a:pPr>
            <a:r>
              <a:rPr lang="en-US" sz="1050"/>
              <a:t>“What strengths can you draw on to overcome these challenges?”</a:t>
            </a:r>
            <a:endParaRPr sz="1050"/>
          </a:p>
          <a:p>
            <a:pPr marL="457200" lvl="0" indent="-295275" algn="l" rtl="0">
              <a:lnSpc>
                <a:spcPct val="142857"/>
              </a:lnSpc>
              <a:spcBef>
                <a:spcPts val="0"/>
              </a:spcBef>
              <a:spcAft>
                <a:spcPts val="0"/>
              </a:spcAft>
              <a:buClr>
                <a:schemeClr val="dk1"/>
              </a:buClr>
              <a:buSzPts val="1050"/>
              <a:buFont typeface="Calibri"/>
              <a:buChar char="●"/>
            </a:pPr>
            <a:r>
              <a:rPr lang="en-US" sz="1050"/>
              <a:t>“How can you make your timeline flexible but focused?”</a:t>
            </a:r>
            <a:endParaRPr sz="1050"/>
          </a:p>
          <a:p>
            <a:pPr marL="0" lvl="0" indent="0" algn="l" rtl="0">
              <a:lnSpc>
                <a:spcPct val="100000"/>
              </a:lnSpc>
              <a:spcBef>
                <a:spcPts val="1100"/>
              </a:spcBef>
              <a:spcAft>
                <a:spcPts val="0"/>
              </a:spcAft>
              <a:buSzPts val="1400"/>
              <a:buNone/>
            </a:pPr>
            <a:endParaRPr/>
          </a:p>
        </p:txBody>
      </p:sp>
      <p:sp>
        <p:nvSpPr>
          <p:cNvPr id="278" name="Google Shape;278;g385f2f5408a_0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85f2f5408a_0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SzPts val="1100"/>
              <a:buNone/>
            </a:pPr>
            <a:r>
              <a:rPr lang="en-US" sz="1050"/>
              <a:t>This activity encourages participants to share their visual plans and timelines, and engage in constructive, strengths-based feedback using sticky notes or digital tools.</a:t>
            </a:r>
            <a:endParaRPr sz="1050"/>
          </a:p>
          <a:p>
            <a:pPr marL="0" lvl="0" indent="0" algn="l" rtl="0">
              <a:lnSpc>
                <a:spcPct val="142857"/>
              </a:lnSpc>
              <a:spcBef>
                <a:spcPts val="1100"/>
              </a:spcBef>
              <a:spcAft>
                <a:spcPts val="0"/>
              </a:spcAft>
              <a:buClr>
                <a:schemeClr val="dk1"/>
              </a:buClr>
              <a:buSzPts val="1100"/>
              <a:buFont typeface="Arial"/>
              <a:buNone/>
            </a:pPr>
            <a:endParaRPr sz="1050"/>
          </a:p>
          <a:p>
            <a:pPr marL="0" lvl="0" indent="0" algn="l" rtl="0">
              <a:lnSpc>
                <a:spcPct val="100000"/>
              </a:lnSpc>
              <a:spcBef>
                <a:spcPts val="1100"/>
              </a:spcBef>
              <a:spcAft>
                <a:spcPts val="0"/>
              </a:spcAft>
              <a:buSzPts val="1400"/>
              <a:buNone/>
            </a:pPr>
            <a:endParaRPr sz="1050"/>
          </a:p>
        </p:txBody>
      </p:sp>
      <p:sp>
        <p:nvSpPr>
          <p:cNvPr id="285" name="Google Shape;285;g385f2f5408a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85f2f5408a_0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SzPts val="1100"/>
              <a:buNone/>
            </a:pPr>
            <a:r>
              <a:rPr lang="en-US" sz="1050"/>
              <a:t>This activity encourages participants to share their visual plans and timelines, and engage in constructive, strengths-based feedback using sticky notes or digital tools.</a:t>
            </a:r>
            <a:endParaRPr sz="1050"/>
          </a:p>
          <a:p>
            <a:pPr marL="0" lvl="0" indent="0" algn="l" rtl="0">
              <a:lnSpc>
                <a:spcPct val="142857"/>
              </a:lnSpc>
              <a:spcBef>
                <a:spcPts val="1100"/>
              </a:spcBef>
              <a:spcAft>
                <a:spcPts val="0"/>
              </a:spcAft>
              <a:buSzPts val="1100"/>
              <a:buNone/>
            </a:pPr>
            <a:endParaRPr sz="1050"/>
          </a:p>
          <a:p>
            <a:pPr marL="0" lvl="0" indent="0" algn="l" rtl="0">
              <a:lnSpc>
                <a:spcPct val="100000"/>
              </a:lnSpc>
              <a:spcBef>
                <a:spcPts val="1100"/>
              </a:spcBef>
              <a:spcAft>
                <a:spcPts val="0"/>
              </a:spcAft>
              <a:buSzPts val="1400"/>
              <a:buNone/>
            </a:pPr>
            <a:endParaRPr sz="1050"/>
          </a:p>
        </p:txBody>
      </p:sp>
      <p:sp>
        <p:nvSpPr>
          <p:cNvPr id="292" name="Google Shape;292;g385f2f5408a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85f2f5408a_0_1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Clr>
                <a:schemeClr val="dk1"/>
              </a:buClr>
              <a:buSzPts val="1100"/>
              <a:buFont typeface="Arial"/>
              <a:buNone/>
            </a:pPr>
            <a:r>
              <a:rPr lang="en-US" sz="1050" b="1">
                <a:solidFill>
                  <a:srgbClr val="4F4F50"/>
                </a:solidFill>
                <a:latin typeface="Proxima Nova"/>
                <a:ea typeface="Proxima Nova"/>
                <a:cs typeface="Proxima Nova"/>
                <a:sym typeface="Proxima Nova"/>
              </a:rPr>
              <a:t>Duration</a:t>
            </a:r>
            <a:r>
              <a:rPr lang="en-US" sz="1050">
                <a:solidFill>
                  <a:srgbClr val="4F4F50"/>
                </a:solidFill>
                <a:latin typeface="Proxima Nova"/>
                <a:ea typeface="Proxima Nova"/>
                <a:cs typeface="Proxima Nova"/>
                <a:sym typeface="Proxima Nova"/>
              </a:rPr>
              <a:t>: 10 minutes</a:t>
            </a:r>
            <a:br>
              <a:rPr lang="en-US" sz="1050">
                <a:solidFill>
                  <a:srgbClr val="4F4F50"/>
                </a:solidFill>
                <a:latin typeface="Proxima Nova"/>
                <a:ea typeface="Proxima Nova"/>
                <a:cs typeface="Proxima Nova"/>
                <a:sym typeface="Proxima Nova"/>
              </a:rPr>
            </a:br>
            <a:r>
              <a:rPr lang="en-US" sz="1050" b="1">
                <a:solidFill>
                  <a:srgbClr val="4F4F50"/>
                </a:solidFill>
                <a:latin typeface="Proxima Nova"/>
                <a:ea typeface="Proxima Nova"/>
                <a:cs typeface="Proxima Nova"/>
                <a:sym typeface="Proxima Nova"/>
              </a:rPr>
              <a:t>Purpose</a:t>
            </a:r>
            <a:r>
              <a:rPr lang="en-US" sz="1050">
                <a:solidFill>
                  <a:srgbClr val="4F4F50"/>
                </a:solidFill>
                <a:latin typeface="Proxima Nova"/>
                <a:ea typeface="Proxima Nova"/>
                <a:cs typeface="Proxima Nova"/>
                <a:sym typeface="Proxima Nova"/>
              </a:rPr>
              <a:t>: To consolidate learning, reflect on next steps, and introduce Unit 3.3 on measuring impact and sustaining change.</a:t>
            </a:r>
            <a:endParaRPr sz="1050">
              <a:solidFill>
                <a:srgbClr val="4F4F50"/>
              </a:solidFill>
              <a:latin typeface="Proxima Nova"/>
              <a:ea typeface="Proxima Nova"/>
              <a:cs typeface="Proxima Nova"/>
              <a:sym typeface="Proxima Nova"/>
            </a:endParaRPr>
          </a:p>
          <a:p>
            <a:pPr marL="0" lvl="0" indent="0" algn="l" rtl="0">
              <a:lnSpc>
                <a:spcPct val="142857"/>
              </a:lnSpc>
              <a:spcBef>
                <a:spcPts val="1400"/>
              </a:spcBef>
              <a:spcAft>
                <a:spcPts val="0"/>
              </a:spcAft>
              <a:buClr>
                <a:schemeClr val="dk1"/>
              </a:buClr>
              <a:buSzPts val="1100"/>
              <a:buFont typeface="Arial"/>
              <a:buNone/>
            </a:pPr>
            <a:r>
              <a:rPr lang="en-US" sz="1250" b="1">
                <a:solidFill>
                  <a:srgbClr val="4F4F50"/>
                </a:solidFill>
                <a:latin typeface="Proxima Nova"/>
                <a:ea typeface="Proxima Nova"/>
                <a:cs typeface="Proxima Nova"/>
                <a:sym typeface="Proxima Nova"/>
              </a:rPr>
              <a:t>Objectives</a:t>
            </a:r>
            <a:endParaRPr sz="1250" b="1">
              <a:solidFill>
                <a:srgbClr val="4F4F50"/>
              </a:solidFill>
              <a:latin typeface="Proxima Nova"/>
              <a:ea typeface="Proxima Nova"/>
              <a:cs typeface="Proxima Nova"/>
              <a:sym typeface="Proxima Nova"/>
            </a:endParaRPr>
          </a:p>
          <a:p>
            <a:pPr marL="457200" lvl="0" indent="-295275" algn="l" rtl="0">
              <a:lnSpc>
                <a:spcPct val="142857"/>
              </a:lnSpc>
              <a:spcBef>
                <a:spcPts val="1100"/>
              </a:spcBef>
              <a:spcAft>
                <a:spcPts val="0"/>
              </a:spcAft>
              <a:buClr>
                <a:srgbClr val="4F4F50"/>
              </a:buClr>
              <a:buSzPts val="1050"/>
              <a:buFont typeface="Proxima Nova"/>
              <a:buChar char="●"/>
            </a:pPr>
            <a:r>
              <a:rPr lang="en-US" sz="1050">
                <a:solidFill>
                  <a:srgbClr val="4F4F50"/>
                </a:solidFill>
                <a:latin typeface="Proxima Nova"/>
                <a:ea typeface="Proxima Nova"/>
                <a:cs typeface="Proxima Nova"/>
                <a:sym typeface="Proxima Nova"/>
              </a:rPr>
              <a:t>Reflect on key takeaways from the training.</a:t>
            </a:r>
            <a:endParaRPr sz="1050">
              <a:solidFill>
                <a:srgbClr val="4F4F50"/>
              </a:solidFill>
              <a:latin typeface="Proxima Nova"/>
              <a:ea typeface="Proxima Nova"/>
              <a:cs typeface="Proxima Nova"/>
              <a:sym typeface="Proxima Nova"/>
            </a:endParaRPr>
          </a:p>
          <a:p>
            <a:pPr marL="457200" lvl="0" indent="-295275" algn="l" rtl="0">
              <a:lnSpc>
                <a:spcPct val="142857"/>
              </a:lnSpc>
              <a:spcBef>
                <a:spcPts val="0"/>
              </a:spcBef>
              <a:spcAft>
                <a:spcPts val="0"/>
              </a:spcAft>
              <a:buClr>
                <a:srgbClr val="4F4F50"/>
              </a:buClr>
              <a:buSzPts val="1050"/>
              <a:buFont typeface="Proxima Nova"/>
              <a:buChar char="●"/>
            </a:pPr>
            <a:r>
              <a:rPr lang="en-US" sz="1050">
                <a:solidFill>
                  <a:srgbClr val="4F4F50"/>
                </a:solidFill>
                <a:latin typeface="Proxima Nova"/>
                <a:ea typeface="Proxima Nova"/>
                <a:cs typeface="Proxima Nova"/>
                <a:sym typeface="Proxima Nova"/>
              </a:rPr>
              <a:t>Identify one immediate action step.</a:t>
            </a:r>
            <a:endParaRPr sz="1050">
              <a:solidFill>
                <a:srgbClr val="4F4F50"/>
              </a:solidFill>
              <a:latin typeface="Proxima Nova"/>
              <a:ea typeface="Proxima Nova"/>
              <a:cs typeface="Proxima Nova"/>
              <a:sym typeface="Proxima Nova"/>
            </a:endParaRPr>
          </a:p>
          <a:p>
            <a:pPr marL="457200" lvl="0" indent="-295275" algn="l" rtl="0">
              <a:lnSpc>
                <a:spcPct val="142857"/>
              </a:lnSpc>
              <a:spcBef>
                <a:spcPts val="0"/>
              </a:spcBef>
              <a:spcAft>
                <a:spcPts val="0"/>
              </a:spcAft>
              <a:buClr>
                <a:srgbClr val="4F4F50"/>
              </a:buClr>
              <a:buSzPts val="1050"/>
              <a:buFont typeface="Proxima Nova"/>
              <a:buChar char="●"/>
            </a:pPr>
            <a:r>
              <a:rPr lang="en-US" sz="1050">
                <a:solidFill>
                  <a:srgbClr val="4F4F50"/>
                </a:solidFill>
                <a:latin typeface="Proxima Nova"/>
                <a:ea typeface="Proxima Nova"/>
                <a:cs typeface="Proxima Nova"/>
                <a:sym typeface="Proxima Nova"/>
              </a:rPr>
              <a:t>Connect to Unit 3.3 for future planning and evaluation.</a:t>
            </a:r>
            <a:endParaRPr sz="1050">
              <a:solidFill>
                <a:srgbClr val="4F4F50"/>
              </a:solidFill>
              <a:latin typeface="Proxima Nova"/>
              <a:ea typeface="Proxima Nova"/>
              <a:cs typeface="Proxima Nova"/>
              <a:sym typeface="Proxima Nova"/>
            </a:endParaRPr>
          </a:p>
          <a:p>
            <a:pPr marL="457200" lvl="0" indent="-295275" algn="l" rtl="0">
              <a:lnSpc>
                <a:spcPct val="142857"/>
              </a:lnSpc>
              <a:spcBef>
                <a:spcPts val="0"/>
              </a:spcBef>
              <a:spcAft>
                <a:spcPts val="0"/>
              </a:spcAft>
              <a:buClr>
                <a:srgbClr val="4F4F50"/>
              </a:buClr>
              <a:buSzPts val="1050"/>
              <a:buFont typeface="Calibri"/>
              <a:buChar char="●"/>
            </a:pPr>
            <a:r>
              <a:rPr lang="en-US" sz="1050">
                <a:solidFill>
                  <a:srgbClr val="4F4F50"/>
                </a:solidFill>
              </a:rPr>
              <a:t>Encourage participants to explore Unit 3.3 as part of their school’s action planning process.</a:t>
            </a:r>
            <a:endParaRPr sz="1050">
              <a:solidFill>
                <a:srgbClr val="4F4F50"/>
              </a:solidFill>
            </a:endParaRPr>
          </a:p>
          <a:p>
            <a:pPr marL="0" lvl="0" indent="0" algn="l" rtl="0">
              <a:lnSpc>
                <a:spcPct val="100000"/>
              </a:lnSpc>
              <a:spcBef>
                <a:spcPts val="1100"/>
              </a:spcBef>
              <a:spcAft>
                <a:spcPts val="0"/>
              </a:spcAft>
              <a:buSzPts val="1400"/>
              <a:buNone/>
            </a:pPr>
            <a:endParaRPr sz="1050"/>
          </a:p>
        </p:txBody>
      </p:sp>
      <p:sp>
        <p:nvSpPr>
          <p:cNvPr id="300" name="Google Shape;300;g385f2f5408a_0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8bed8e41b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g38bed8e41b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7f9446a92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37f9446a92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Clr>
                <a:schemeClr val="dk1"/>
              </a:buClr>
              <a:buSzPts val="1100"/>
              <a:buFont typeface="Arial"/>
              <a:buNone/>
            </a:pPr>
            <a:r>
              <a:rPr lang="en-US" sz="1050">
                <a:solidFill>
                  <a:srgbClr val="4F4F50"/>
                </a:solidFill>
                <a:latin typeface="Proxima Nova"/>
                <a:ea typeface="Proxima Nova"/>
                <a:cs typeface="Proxima Nova"/>
                <a:sym typeface="Proxima Nova"/>
              </a:rPr>
              <a:t>You will guide teachers by helping them connect the dots between theory and practice. Use examples from previous units (PERMA, WSA, SWPBS) to show how well-being can be embedded in school routines like assemblies, staff meetings, and parent events. Encourage teams to think about their unique school contexts. Support them in identifying realistic timelines and anticipating challenges. Use the gallery walk to foster peer learning and collective ownership.</a:t>
            </a:r>
            <a:endParaRPr sz="1050">
              <a:solidFill>
                <a:srgbClr val="4F4F50"/>
              </a:solidFill>
              <a:latin typeface="Proxima Nova"/>
              <a:ea typeface="Proxima Nova"/>
              <a:cs typeface="Proxima Nova"/>
              <a:sym typeface="Proxima Nova"/>
            </a:endParaRPr>
          </a:p>
          <a:p>
            <a:pPr marL="0" lvl="0" indent="0" algn="l" rtl="0">
              <a:lnSpc>
                <a:spcPct val="100000"/>
              </a:lnSpc>
              <a:spcBef>
                <a:spcPts val="1100"/>
              </a:spcBef>
              <a:spcAft>
                <a:spcPts val="0"/>
              </a:spcAft>
              <a:buSzPts val="1400"/>
              <a:buNone/>
            </a:pPr>
            <a:endParaRPr/>
          </a:p>
        </p:txBody>
      </p:sp>
      <p:sp>
        <p:nvSpPr>
          <p:cNvPr id="113" name="Google Shape;113;g37f9446a92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7f9446a92a_0_1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g37f9446a92a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7f9446a92a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g37f9446a92a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7f9446a92a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g37f9446a92a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7f9446a92a_0_1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37f9446a92a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85f2f5408a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g385f2f5408a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7f9446a92a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You will guide teachers by encouraging them to think practically and creatively. This activity helps participants connect theory to lived experience and sets the tone for collaborative design. Reinforce that integration doesn’t always require big changes—small, intentional actions can have lasting impact. Use this moment to highlight the diversity of school contexts and the value of peer learning.</a:t>
            </a:r>
            <a:endParaRPr/>
          </a:p>
          <a:p>
            <a:pPr marL="0" lvl="0" indent="0" algn="l" rtl="0">
              <a:lnSpc>
                <a:spcPct val="100000"/>
              </a:lnSpc>
              <a:spcBef>
                <a:spcPts val="0"/>
              </a:spcBef>
              <a:spcAft>
                <a:spcPts val="0"/>
              </a:spcAft>
              <a:buSzPts val="1400"/>
              <a:buNone/>
            </a:pPr>
            <a:endParaRPr/>
          </a:p>
          <a:p>
            <a:pPr marL="0" lvl="0" indent="0" algn="l" rtl="0">
              <a:lnSpc>
                <a:spcPct val="142857"/>
              </a:lnSpc>
              <a:spcBef>
                <a:spcPts val="1100"/>
              </a:spcBef>
              <a:spcAft>
                <a:spcPts val="0"/>
              </a:spcAft>
              <a:buClr>
                <a:schemeClr val="dk1"/>
              </a:buClr>
              <a:buSzPts val="1100"/>
              <a:buFont typeface="Arial"/>
              <a:buNone/>
            </a:pPr>
            <a:r>
              <a:rPr lang="en-US" sz="1050" b="1">
                <a:solidFill>
                  <a:srgbClr val="4F4F50"/>
                </a:solidFill>
                <a:latin typeface="Proxima Nova"/>
                <a:ea typeface="Proxima Nova"/>
                <a:cs typeface="Proxima Nova"/>
                <a:sym typeface="Proxima Nova"/>
              </a:rPr>
              <a:t>Duration</a:t>
            </a:r>
            <a:r>
              <a:rPr lang="en-US" sz="1050">
                <a:solidFill>
                  <a:srgbClr val="4F4F50"/>
                </a:solidFill>
                <a:latin typeface="Proxima Nova"/>
                <a:ea typeface="Proxima Nova"/>
                <a:cs typeface="Proxima Nova"/>
                <a:sym typeface="Proxima Nova"/>
              </a:rPr>
              <a:t>: 10–15 minutes</a:t>
            </a:r>
            <a:endParaRPr sz="1050">
              <a:solidFill>
                <a:srgbClr val="4F4F50"/>
              </a:solidFill>
              <a:latin typeface="Proxima Nova"/>
              <a:ea typeface="Proxima Nova"/>
              <a:cs typeface="Proxima Nova"/>
              <a:sym typeface="Proxima Nova"/>
            </a:endParaRPr>
          </a:p>
          <a:p>
            <a:pPr marL="0" lvl="0" indent="0" algn="l" rtl="0">
              <a:lnSpc>
                <a:spcPct val="142857"/>
              </a:lnSpc>
              <a:spcBef>
                <a:spcPts val="1100"/>
              </a:spcBef>
              <a:spcAft>
                <a:spcPts val="0"/>
              </a:spcAft>
              <a:buClr>
                <a:schemeClr val="dk1"/>
              </a:buClr>
              <a:buSzPts val="1100"/>
              <a:buFont typeface="Arial"/>
              <a:buNone/>
            </a:pPr>
            <a:r>
              <a:rPr lang="en-US" sz="1050" b="1">
                <a:solidFill>
                  <a:srgbClr val="4F4F50"/>
                </a:solidFill>
                <a:latin typeface="Proxima Nova"/>
                <a:ea typeface="Proxima Nova"/>
                <a:cs typeface="Proxima Nova"/>
                <a:sym typeface="Proxima Nova"/>
              </a:rPr>
              <a:t>Format</a:t>
            </a:r>
            <a:r>
              <a:rPr lang="en-US" sz="1050">
                <a:solidFill>
                  <a:srgbClr val="4F4F50"/>
                </a:solidFill>
                <a:latin typeface="Proxima Nova"/>
                <a:ea typeface="Proxima Nova"/>
                <a:cs typeface="Proxima Nova"/>
                <a:sym typeface="Proxima Nova"/>
              </a:rPr>
              <a:t>: Small groups or pairs</a:t>
            </a:r>
            <a:endParaRPr sz="1050">
              <a:solidFill>
                <a:srgbClr val="4F4F50"/>
              </a:solidFill>
              <a:latin typeface="Proxima Nova"/>
              <a:ea typeface="Proxima Nova"/>
              <a:cs typeface="Proxima Nova"/>
              <a:sym typeface="Proxima Nova"/>
            </a:endParaRPr>
          </a:p>
          <a:p>
            <a:pPr marL="0" lvl="0" indent="0" algn="l" rtl="0">
              <a:lnSpc>
                <a:spcPct val="142857"/>
              </a:lnSpc>
              <a:spcBef>
                <a:spcPts val="1100"/>
              </a:spcBef>
              <a:spcAft>
                <a:spcPts val="0"/>
              </a:spcAft>
              <a:buClr>
                <a:schemeClr val="dk1"/>
              </a:buClr>
              <a:buSzPts val="1100"/>
              <a:buFont typeface="Arial"/>
              <a:buNone/>
            </a:pPr>
            <a:r>
              <a:rPr lang="en-US" sz="1050" b="1">
                <a:solidFill>
                  <a:srgbClr val="4F4F50"/>
                </a:solidFill>
                <a:latin typeface="Proxima Nova"/>
                <a:ea typeface="Proxima Nova"/>
                <a:cs typeface="Proxima Nova"/>
                <a:sym typeface="Proxima Nova"/>
              </a:rPr>
              <a:t>Purpose</a:t>
            </a:r>
            <a:r>
              <a:rPr lang="en-US" sz="1050">
                <a:solidFill>
                  <a:srgbClr val="4F4F50"/>
                </a:solidFill>
                <a:latin typeface="Proxima Nova"/>
                <a:ea typeface="Proxima Nova"/>
                <a:cs typeface="Proxima Nova"/>
                <a:sym typeface="Proxima Nova"/>
              </a:rPr>
              <a:t>: To activate prior knowledge, spark discussion, and build group cohesion by identifying real or imagined examples of well-being integration in school life.</a:t>
            </a:r>
            <a:endParaRPr sz="1050">
              <a:solidFill>
                <a:srgbClr val="4F4F50"/>
              </a:solidFill>
              <a:latin typeface="Proxima Nova"/>
              <a:ea typeface="Proxima Nova"/>
              <a:cs typeface="Proxima Nova"/>
              <a:sym typeface="Proxima Nova"/>
            </a:endParaRPr>
          </a:p>
          <a:p>
            <a:pPr marL="0" lvl="0" indent="0" algn="l" rtl="0">
              <a:lnSpc>
                <a:spcPct val="142857"/>
              </a:lnSpc>
              <a:spcBef>
                <a:spcPts val="1100"/>
              </a:spcBef>
              <a:spcAft>
                <a:spcPts val="0"/>
              </a:spcAft>
              <a:buClr>
                <a:schemeClr val="dk1"/>
              </a:buClr>
              <a:buSzPts val="1100"/>
              <a:buFont typeface="Arial"/>
              <a:buNone/>
            </a:pPr>
            <a:r>
              <a:rPr lang="en-US" sz="1050" b="1">
                <a:solidFill>
                  <a:srgbClr val="4F4F50"/>
                </a:solidFill>
                <a:latin typeface="Proxima Nova"/>
                <a:ea typeface="Proxima Nova"/>
                <a:cs typeface="Proxima Nova"/>
                <a:sym typeface="Proxima Nova"/>
              </a:rPr>
              <a:t>Instructions:</a:t>
            </a:r>
            <a:endParaRPr sz="1050" b="1">
              <a:solidFill>
                <a:srgbClr val="4F4F50"/>
              </a:solidFill>
              <a:latin typeface="Proxima Nova"/>
              <a:ea typeface="Proxima Nova"/>
              <a:cs typeface="Proxima Nova"/>
              <a:sym typeface="Proxima Nova"/>
            </a:endParaRPr>
          </a:p>
          <a:p>
            <a:pPr marL="457200" lvl="0" indent="-295275" algn="l" rtl="0">
              <a:lnSpc>
                <a:spcPct val="142857"/>
              </a:lnSpc>
              <a:spcBef>
                <a:spcPts val="1100"/>
              </a:spcBef>
              <a:spcAft>
                <a:spcPts val="0"/>
              </a:spcAft>
              <a:buClr>
                <a:srgbClr val="4F4F50"/>
              </a:buClr>
              <a:buSzPts val="1050"/>
              <a:buFont typeface="Proxima Nova"/>
              <a:buAutoNum type="arabicPeriod"/>
            </a:pPr>
            <a:r>
              <a:rPr lang="en-US" sz="1050" b="1">
                <a:solidFill>
                  <a:srgbClr val="4F4F50"/>
                </a:solidFill>
                <a:latin typeface="Proxima Nova"/>
                <a:ea typeface="Proxima Nova"/>
                <a:cs typeface="Proxima Nova"/>
                <a:sym typeface="Proxima Nova"/>
              </a:rPr>
              <a:t>Form pairs or small groups</a:t>
            </a:r>
            <a:r>
              <a:rPr lang="en-US" sz="1050">
                <a:solidFill>
                  <a:srgbClr val="4F4F50"/>
                </a:solidFill>
                <a:latin typeface="Proxima Nova"/>
                <a:ea typeface="Proxima Nova"/>
                <a:cs typeface="Proxima Nova"/>
                <a:sym typeface="Proxima Nova"/>
              </a:rPr>
              <a:t> (3–4 people).</a:t>
            </a:r>
            <a:endParaRPr sz="1050">
              <a:solidFill>
                <a:srgbClr val="4F4F50"/>
              </a:solidFill>
              <a:latin typeface="Proxima Nova"/>
              <a:ea typeface="Proxima Nova"/>
              <a:cs typeface="Proxima Nova"/>
              <a:sym typeface="Proxima Nova"/>
            </a:endParaRPr>
          </a:p>
          <a:p>
            <a:pPr marL="457200" lvl="0" indent="-295275" algn="l" rtl="0">
              <a:lnSpc>
                <a:spcPct val="142857"/>
              </a:lnSpc>
              <a:spcBef>
                <a:spcPts val="0"/>
              </a:spcBef>
              <a:spcAft>
                <a:spcPts val="0"/>
              </a:spcAft>
              <a:buClr>
                <a:srgbClr val="4F4F50"/>
              </a:buClr>
              <a:buSzPts val="1050"/>
              <a:buFont typeface="Proxima Nova"/>
              <a:buAutoNum type="arabicPeriod"/>
            </a:pPr>
            <a:r>
              <a:rPr lang="en-US" sz="1050">
                <a:solidFill>
                  <a:srgbClr val="4F4F50"/>
                </a:solidFill>
                <a:latin typeface="Proxima Nova"/>
                <a:ea typeface="Proxima Nova"/>
                <a:cs typeface="Proxima Nova"/>
                <a:sym typeface="Proxima Nova"/>
              </a:rPr>
              <a:t>Ask each group to </a:t>
            </a:r>
            <a:r>
              <a:rPr lang="en-US" sz="1050" b="1">
                <a:solidFill>
                  <a:srgbClr val="4F4F50"/>
                </a:solidFill>
                <a:latin typeface="Proxima Nova"/>
                <a:ea typeface="Proxima Nova"/>
                <a:cs typeface="Proxima Nova"/>
                <a:sym typeface="Proxima Nova"/>
              </a:rPr>
              <a:t>recall or imagine</a:t>
            </a:r>
            <a:r>
              <a:rPr lang="en-US" sz="1050">
                <a:solidFill>
                  <a:srgbClr val="4F4F50"/>
                </a:solidFill>
                <a:latin typeface="Proxima Nova"/>
                <a:ea typeface="Proxima Nova"/>
                <a:cs typeface="Proxima Nova"/>
                <a:sym typeface="Proxima Nova"/>
              </a:rPr>
              <a:t> 2–3 examples of how well-being is (or could be) embedded in:</a:t>
            </a:r>
            <a:endParaRPr sz="1050">
              <a:solidFill>
                <a:srgbClr val="4F4F50"/>
              </a:solidFill>
              <a:latin typeface="Proxima Nova"/>
              <a:ea typeface="Proxima Nova"/>
              <a:cs typeface="Proxima Nova"/>
              <a:sym typeface="Proxima Nova"/>
            </a:endParaRPr>
          </a:p>
          <a:p>
            <a:pPr marL="914400" lvl="1" indent="-295275" algn="l" rtl="0">
              <a:lnSpc>
                <a:spcPct val="142857"/>
              </a:lnSpc>
              <a:spcBef>
                <a:spcPts val="0"/>
              </a:spcBef>
              <a:spcAft>
                <a:spcPts val="0"/>
              </a:spcAft>
              <a:buClr>
                <a:srgbClr val="4F4F50"/>
              </a:buClr>
              <a:buSzPts val="1050"/>
              <a:buFont typeface="Proxima Nova"/>
              <a:buChar char="○"/>
            </a:pPr>
            <a:r>
              <a:rPr lang="en-US" sz="1050">
                <a:solidFill>
                  <a:srgbClr val="4F4F50"/>
                </a:solidFill>
                <a:latin typeface="Proxima Nova"/>
                <a:ea typeface="Proxima Nova"/>
                <a:cs typeface="Proxima Nova"/>
                <a:sym typeface="Proxima Nova"/>
              </a:rPr>
              <a:t>School routines (e.g., morning check-ins, assemblies)</a:t>
            </a:r>
            <a:endParaRPr sz="1050">
              <a:solidFill>
                <a:srgbClr val="4F4F50"/>
              </a:solidFill>
              <a:latin typeface="Proxima Nova"/>
              <a:ea typeface="Proxima Nova"/>
              <a:cs typeface="Proxima Nova"/>
              <a:sym typeface="Proxima Nova"/>
            </a:endParaRPr>
          </a:p>
          <a:p>
            <a:pPr marL="914400" lvl="1" indent="-295275" algn="l" rtl="0">
              <a:lnSpc>
                <a:spcPct val="142857"/>
              </a:lnSpc>
              <a:spcBef>
                <a:spcPts val="0"/>
              </a:spcBef>
              <a:spcAft>
                <a:spcPts val="0"/>
              </a:spcAft>
              <a:buClr>
                <a:srgbClr val="4F4F50"/>
              </a:buClr>
              <a:buSzPts val="1050"/>
              <a:buFont typeface="Proxima Nova"/>
              <a:buChar char="○"/>
            </a:pPr>
            <a:r>
              <a:rPr lang="en-US" sz="1050">
                <a:solidFill>
                  <a:srgbClr val="4F4F50"/>
                </a:solidFill>
                <a:latin typeface="Proxima Nova"/>
                <a:ea typeface="Proxima Nova"/>
                <a:cs typeface="Proxima Nova"/>
                <a:sym typeface="Proxima Nova"/>
              </a:rPr>
              <a:t>Curriculum (e.g., reflective writing, group projects)</a:t>
            </a:r>
            <a:endParaRPr sz="1050">
              <a:solidFill>
                <a:srgbClr val="4F4F50"/>
              </a:solidFill>
              <a:latin typeface="Proxima Nova"/>
              <a:ea typeface="Proxima Nova"/>
              <a:cs typeface="Proxima Nova"/>
              <a:sym typeface="Proxima Nova"/>
            </a:endParaRPr>
          </a:p>
          <a:p>
            <a:pPr marL="914400" lvl="1" indent="-295275" algn="l" rtl="0">
              <a:lnSpc>
                <a:spcPct val="142857"/>
              </a:lnSpc>
              <a:spcBef>
                <a:spcPts val="0"/>
              </a:spcBef>
              <a:spcAft>
                <a:spcPts val="0"/>
              </a:spcAft>
              <a:buClr>
                <a:srgbClr val="4F4F50"/>
              </a:buClr>
              <a:buSzPts val="1050"/>
              <a:buFont typeface="Proxima Nova"/>
              <a:buChar char="○"/>
            </a:pPr>
            <a:r>
              <a:rPr lang="en-US" sz="1050">
                <a:solidFill>
                  <a:srgbClr val="4F4F50"/>
                </a:solidFill>
                <a:latin typeface="Proxima Nova"/>
                <a:ea typeface="Proxima Nova"/>
                <a:cs typeface="Proxima Nova"/>
                <a:sym typeface="Proxima Nova"/>
              </a:rPr>
              <a:t>Policies or leadership practices (e.g., inclusive decision-making, staff wellness days)</a:t>
            </a:r>
            <a:endParaRPr sz="1050">
              <a:solidFill>
                <a:srgbClr val="4F4F50"/>
              </a:solidFill>
              <a:latin typeface="Proxima Nova"/>
              <a:ea typeface="Proxima Nova"/>
              <a:cs typeface="Proxima Nova"/>
              <a:sym typeface="Proxima Nova"/>
            </a:endParaRPr>
          </a:p>
          <a:p>
            <a:pPr marL="457200" lvl="0" indent="-295275" algn="l" rtl="0">
              <a:lnSpc>
                <a:spcPct val="142857"/>
              </a:lnSpc>
              <a:spcBef>
                <a:spcPts val="0"/>
              </a:spcBef>
              <a:spcAft>
                <a:spcPts val="0"/>
              </a:spcAft>
              <a:buClr>
                <a:srgbClr val="4F4F50"/>
              </a:buClr>
              <a:buSzPts val="1050"/>
              <a:buFont typeface="Proxima Nova"/>
              <a:buAutoNum type="arabicPeriod"/>
            </a:pPr>
            <a:r>
              <a:rPr lang="en-US" sz="1050">
                <a:solidFill>
                  <a:srgbClr val="4F4F50"/>
                </a:solidFill>
                <a:latin typeface="Proxima Nova"/>
                <a:ea typeface="Proxima Nova"/>
                <a:cs typeface="Proxima Nova"/>
                <a:sym typeface="Proxima Nova"/>
              </a:rPr>
              <a:t>Each group writes their examples on sticky notes or a shared digital board.</a:t>
            </a:r>
            <a:endParaRPr sz="1050">
              <a:solidFill>
                <a:srgbClr val="4F4F50"/>
              </a:solidFill>
              <a:latin typeface="Proxima Nova"/>
              <a:ea typeface="Proxima Nova"/>
              <a:cs typeface="Proxima Nova"/>
              <a:sym typeface="Proxima Nova"/>
            </a:endParaRPr>
          </a:p>
          <a:p>
            <a:pPr marL="457200" lvl="0" indent="-295275" algn="l" rtl="0">
              <a:lnSpc>
                <a:spcPct val="142857"/>
              </a:lnSpc>
              <a:spcBef>
                <a:spcPts val="0"/>
              </a:spcBef>
              <a:spcAft>
                <a:spcPts val="0"/>
              </a:spcAft>
              <a:buClr>
                <a:srgbClr val="4F4F50"/>
              </a:buClr>
              <a:buSzPts val="1050"/>
              <a:buFont typeface="Proxima Nova"/>
              <a:buAutoNum type="arabicPeriod"/>
            </a:pPr>
            <a:r>
              <a:rPr lang="en-US" sz="1050">
                <a:solidFill>
                  <a:srgbClr val="4F4F50"/>
                </a:solidFill>
                <a:latin typeface="Proxima Nova"/>
                <a:ea typeface="Proxima Nova"/>
                <a:cs typeface="Proxima Nova"/>
                <a:sym typeface="Proxima Nova"/>
              </a:rPr>
              <a:t>Groups briefly </a:t>
            </a:r>
            <a:r>
              <a:rPr lang="en-US" sz="1050" b="1">
                <a:solidFill>
                  <a:srgbClr val="4F4F50"/>
                </a:solidFill>
                <a:latin typeface="Proxima Nova"/>
                <a:ea typeface="Proxima Nova"/>
                <a:cs typeface="Proxima Nova"/>
                <a:sym typeface="Proxima Nova"/>
              </a:rPr>
              <a:t>share one example</a:t>
            </a:r>
            <a:r>
              <a:rPr lang="en-US" sz="1050">
                <a:solidFill>
                  <a:srgbClr val="4F4F50"/>
                </a:solidFill>
                <a:latin typeface="Proxima Nova"/>
                <a:ea typeface="Proxima Nova"/>
                <a:cs typeface="Proxima Nova"/>
                <a:sym typeface="Proxima Nova"/>
              </a:rPr>
              <a:t> with the whole room.</a:t>
            </a:r>
            <a:endParaRPr sz="1050">
              <a:solidFill>
                <a:srgbClr val="4F4F50"/>
              </a:solidFill>
              <a:latin typeface="Proxima Nova"/>
              <a:ea typeface="Proxima Nova"/>
              <a:cs typeface="Proxima Nova"/>
              <a:sym typeface="Proxima Nova"/>
            </a:endParaRPr>
          </a:p>
          <a:p>
            <a:pPr marL="0" lvl="0" indent="0" algn="l" rtl="0">
              <a:lnSpc>
                <a:spcPct val="142857"/>
              </a:lnSpc>
              <a:spcBef>
                <a:spcPts val="1100"/>
              </a:spcBef>
              <a:spcAft>
                <a:spcPts val="0"/>
              </a:spcAft>
              <a:buClr>
                <a:schemeClr val="dk1"/>
              </a:buClr>
              <a:buSzPts val="1100"/>
              <a:buFont typeface="Arial"/>
              <a:buNone/>
            </a:pPr>
            <a:r>
              <a:rPr lang="en-US" sz="1050" b="1">
                <a:solidFill>
                  <a:srgbClr val="4F4F50"/>
                </a:solidFill>
                <a:latin typeface="Proxima Nova"/>
                <a:ea typeface="Proxima Nova"/>
                <a:cs typeface="Proxima Nova"/>
                <a:sym typeface="Proxima Nova"/>
              </a:rPr>
              <a:t>Debrief Prompt:</a:t>
            </a:r>
            <a:endParaRPr sz="1050" b="1">
              <a:solidFill>
                <a:srgbClr val="4F4F50"/>
              </a:solidFill>
              <a:latin typeface="Proxima Nova"/>
              <a:ea typeface="Proxima Nova"/>
              <a:cs typeface="Proxima Nova"/>
              <a:sym typeface="Proxima Nova"/>
            </a:endParaRPr>
          </a:p>
          <a:p>
            <a:pPr marL="457200" lvl="0" indent="-295275" algn="l" rtl="0">
              <a:lnSpc>
                <a:spcPct val="142857"/>
              </a:lnSpc>
              <a:spcBef>
                <a:spcPts val="1100"/>
              </a:spcBef>
              <a:spcAft>
                <a:spcPts val="0"/>
              </a:spcAft>
              <a:buClr>
                <a:srgbClr val="4F4F50"/>
              </a:buClr>
              <a:buSzPts val="1050"/>
              <a:buFont typeface="Proxima Nova"/>
              <a:buChar char="●"/>
            </a:pPr>
            <a:r>
              <a:rPr lang="en-US" sz="1050">
                <a:solidFill>
                  <a:srgbClr val="4F4F50"/>
                </a:solidFill>
                <a:latin typeface="Proxima Nova"/>
                <a:ea typeface="Proxima Nova"/>
                <a:cs typeface="Proxima Nova"/>
                <a:sym typeface="Proxima Nova"/>
              </a:rPr>
              <a:t>“What made these examples effective or memorable?”</a:t>
            </a:r>
            <a:endParaRPr sz="1050">
              <a:solidFill>
                <a:srgbClr val="4F4F50"/>
              </a:solidFill>
              <a:latin typeface="Proxima Nova"/>
              <a:ea typeface="Proxima Nova"/>
              <a:cs typeface="Proxima Nova"/>
              <a:sym typeface="Proxima Nova"/>
            </a:endParaRPr>
          </a:p>
          <a:p>
            <a:pPr marL="457200" lvl="0" indent="-295275" algn="l" rtl="0">
              <a:lnSpc>
                <a:spcPct val="142857"/>
              </a:lnSpc>
              <a:spcBef>
                <a:spcPts val="0"/>
              </a:spcBef>
              <a:spcAft>
                <a:spcPts val="0"/>
              </a:spcAft>
              <a:buClr>
                <a:srgbClr val="4F4F50"/>
              </a:buClr>
              <a:buSzPts val="1050"/>
              <a:buFont typeface="Proxima Nova"/>
              <a:buChar char="●"/>
            </a:pPr>
            <a:r>
              <a:rPr lang="en-US" sz="1050">
                <a:solidFill>
                  <a:srgbClr val="4F4F50"/>
                </a:solidFill>
                <a:latin typeface="Proxima Nova"/>
                <a:ea typeface="Proxima Nova"/>
                <a:cs typeface="Proxima Nova"/>
                <a:sym typeface="Proxima Nova"/>
              </a:rPr>
              <a:t>“How do they reflect the principles of PERMA or WSA?”</a:t>
            </a:r>
            <a:endParaRPr/>
          </a:p>
        </p:txBody>
      </p:sp>
      <p:sp>
        <p:nvSpPr>
          <p:cNvPr id="134" name="Google Shape;134;g37f9446a92a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85f2f5408a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en-US"/>
              <a:t>You will guide teachers by revisiting the foundational concepts from Days 1 and 2. Use examples from their own schools to illustrate how PERMA, WSA, and SWPBS can be seen in action. Emphasise that integration is the bridge between vision and reality—it’s how well-being becomes embedded in the school’s DNA. Encourage participants to think about where well-being already exists and where it can grow.</a:t>
            </a:r>
            <a:endParaRPr/>
          </a:p>
          <a:p>
            <a:pPr marL="0" lvl="0" indent="0" algn="l" rtl="0">
              <a:lnSpc>
                <a:spcPct val="142857"/>
              </a:lnSpc>
              <a:spcBef>
                <a:spcPts val="1100"/>
              </a:spcBef>
              <a:spcAft>
                <a:spcPts val="1100"/>
              </a:spcAft>
              <a:buNone/>
            </a:pPr>
            <a:endParaRPr/>
          </a:p>
        </p:txBody>
      </p:sp>
      <p:sp>
        <p:nvSpPr>
          <p:cNvPr id="141" name="Google Shape;141;g385f2f5408a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85f2f5408a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85f2f5408a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42857"/>
              </a:lnSpc>
              <a:spcBef>
                <a:spcPts val="1100"/>
              </a:spcBef>
              <a:spcAft>
                <a:spcPts val="0"/>
              </a:spcAft>
              <a:buClr>
                <a:schemeClr val="dk1"/>
              </a:buClr>
              <a:buSzPts val="1100"/>
              <a:buFont typeface="Arial"/>
              <a:buNone/>
            </a:pPr>
            <a:r>
              <a:rPr lang="en-US"/>
              <a:t>You will guide teachers by encouraging them to reflect on their school’s strengths and gaps in well-being. The question </a:t>
            </a:r>
            <a:r>
              <a:rPr lang="en-US" i="1"/>
              <a:t>“Which element of the PERMA model do you feel is most naturally present in your school’s daily life—and which one do you think needs more intentional integration?” </a:t>
            </a:r>
            <a:r>
              <a:rPr lang="en-US"/>
              <a:t>helps participants connect the PERMA framework to their lived experience and sets the stage for identifying integration opportunities. </a:t>
            </a:r>
            <a:endParaRPr/>
          </a:p>
          <a:p>
            <a:pPr marL="0" lvl="0" indent="0" algn="l" rtl="0">
              <a:lnSpc>
                <a:spcPct val="142857"/>
              </a:lnSpc>
              <a:spcBef>
                <a:spcPts val="1100"/>
              </a:spcBef>
              <a:spcAft>
                <a:spcPts val="0"/>
              </a:spcAft>
              <a:buClr>
                <a:schemeClr val="dk1"/>
              </a:buClr>
              <a:buSzPts val="1100"/>
              <a:buFont typeface="Arial"/>
              <a:buNone/>
            </a:pPr>
            <a:r>
              <a:rPr lang="en-US"/>
              <a:t>Allow a few minutes for pair-sharing or journaling, then invite a few volunteers to share insights with the group.</a:t>
            </a:r>
            <a:endParaRPr/>
          </a:p>
          <a:p>
            <a:pPr marL="0" lvl="0" indent="0" algn="l" rtl="0">
              <a:spcBef>
                <a:spcPts val="1100"/>
              </a:spcBef>
              <a:spcAft>
                <a:spcPts val="0"/>
              </a:spcAft>
              <a:buNone/>
            </a:pPr>
            <a:endParaRPr/>
          </a:p>
        </p:txBody>
      </p:sp>
      <p:sp>
        <p:nvSpPr>
          <p:cNvPr id="149" name="Google Shape;149;g385f2f5408a_0_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85f2f5408a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en-US" sz="1000"/>
              <a:t>You will guide teachers by revisiting the foundational concepts from Days 1 and 2. Use examples from their own schools to illustrate how PERMA, WSA, and SWPBS can be seen in action. Emphasise that integration is the bridge between vision and reality—it’s how well-being becomes embedded in the school’s DNA. Encourage participants to think about where well-being already exists and where it can grow.</a:t>
            </a:r>
            <a:endParaRPr sz="1000"/>
          </a:p>
          <a:p>
            <a:pPr marL="0" lvl="0" indent="0" algn="l" rtl="0">
              <a:lnSpc>
                <a:spcPct val="142857"/>
              </a:lnSpc>
              <a:spcBef>
                <a:spcPts val="1100"/>
              </a:spcBef>
              <a:spcAft>
                <a:spcPts val="1100"/>
              </a:spcAft>
              <a:buNone/>
            </a:pPr>
            <a:endParaRPr sz="1000">
              <a:solidFill>
                <a:srgbClr val="595959"/>
              </a:solidFill>
            </a:endParaRPr>
          </a:p>
        </p:txBody>
      </p:sp>
      <p:sp>
        <p:nvSpPr>
          <p:cNvPr id="157" name="Google Shape;157;g385f2f5408a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73"/>
        <p:cNvGrpSpPr/>
        <p:nvPr/>
      </p:nvGrpSpPr>
      <p:grpSpPr>
        <a:xfrm>
          <a:off x="0" y="0"/>
          <a:ext cx="0" cy="0"/>
          <a:chOff x="0" y="0"/>
          <a:chExt cx="0" cy="0"/>
        </a:xfrm>
      </p:grpSpPr>
      <p:sp>
        <p:nvSpPr>
          <p:cNvPr id="74" name="Google Shape;74;g37f9446a92a_0_233"/>
          <p:cNvSpPr txBox="1"/>
          <p:nvPr/>
        </p:nvSpPr>
        <p:spPr>
          <a:xfrm>
            <a:off x="2172707" y="2960694"/>
            <a:ext cx="7832400" cy="1600200"/>
          </a:xfrm>
          <a:prstGeom prst="rect">
            <a:avLst/>
          </a:prstGeom>
          <a:solidFill>
            <a:srgbClr val="F8E7E3">
              <a:alpha val="400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2"/>
              </a:buClr>
              <a:buSzPts val="2000"/>
              <a:buFont typeface="Open Sans"/>
              <a:buNone/>
            </a:pPr>
            <a:endParaRPr sz="2000" b="1" i="0" u="none" strike="noStrike" cap="none">
              <a:solidFill>
                <a:schemeClr val="accent2"/>
              </a:solidFill>
              <a:latin typeface="Open Sans"/>
              <a:ea typeface="Open Sans"/>
              <a:cs typeface="Open Sans"/>
              <a:sym typeface="Open Sans"/>
            </a:endParaRPr>
          </a:p>
        </p:txBody>
      </p:sp>
      <p:sp>
        <p:nvSpPr>
          <p:cNvPr id="75" name="Google Shape;75;g37f9446a92a_0_233"/>
          <p:cNvSpPr txBox="1">
            <a:spLocks noGrp="1"/>
          </p:cNvSpPr>
          <p:nvPr>
            <p:ph type="ctrTitle"/>
          </p:nvPr>
        </p:nvSpPr>
        <p:spPr>
          <a:xfrm>
            <a:off x="2187019" y="2959363"/>
            <a:ext cx="7832400" cy="1600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Calibri"/>
              <a:buNone/>
              <a:defRPr sz="2000" b="1">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6" name="Google Shape;76;g37f9446a92a_0_233"/>
          <p:cNvPicPr preferRelativeResize="0"/>
          <p:nvPr/>
        </p:nvPicPr>
        <p:blipFill rotWithShape="1">
          <a:blip r:embed="rId2">
            <a:alphaModFix/>
          </a:blip>
          <a:srcRect/>
          <a:stretch/>
        </p:blipFill>
        <p:spPr>
          <a:xfrm>
            <a:off x="5456010" y="1471139"/>
            <a:ext cx="1060199" cy="1465364"/>
          </a:xfrm>
          <a:prstGeom prst="rect">
            <a:avLst/>
          </a:prstGeom>
          <a:noFill/>
          <a:ln>
            <a:noFill/>
          </a:ln>
        </p:spPr>
      </p:pic>
      <p:sp>
        <p:nvSpPr>
          <p:cNvPr id="77" name="Google Shape;77;g37f9446a92a_0_233"/>
          <p:cNvSpPr/>
          <p:nvPr/>
        </p:nvSpPr>
        <p:spPr>
          <a:xfrm flipH="1">
            <a:off x="2172835" y="2913643"/>
            <a:ext cx="7839300" cy="456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78"/>
        <p:cNvGrpSpPr/>
        <p:nvPr/>
      </p:nvGrpSpPr>
      <p:grpSpPr>
        <a:xfrm>
          <a:off x="0" y="0"/>
          <a:ext cx="0" cy="0"/>
          <a:chOff x="0" y="0"/>
          <a:chExt cx="0" cy="0"/>
        </a:xfrm>
      </p:grpSpPr>
      <p:sp>
        <p:nvSpPr>
          <p:cNvPr id="79" name="Google Shape;79;g37f9446a92a_0_219"/>
          <p:cNvSpPr/>
          <p:nvPr/>
        </p:nvSpPr>
        <p:spPr>
          <a:xfrm>
            <a:off x="0" y="0"/>
            <a:ext cx="12192000" cy="601920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 name="Google Shape;80;g37f9446a92a_0_219"/>
          <p:cNvSpPr/>
          <p:nvPr/>
        </p:nvSpPr>
        <p:spPr>
          <a:xfrm>
            <a:off x="1" y="2184266"/>
            <a:ext cx="310800" cy="13311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 name="Google Shape;81;g37f9446a92a_0_219"/>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37f9446a92a_0_219"/>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3" name="Google Shape;83;g37f9446a92a_0_219"/>
          <p:cNvSpPr/>
          <p:nvPr/>
        </p:nvSpPr>
        <p:spPr>
          <a:xfrm rot="-5400000" flipH="1">
            <a:off x="-507448" y="4140103"/>
            <a:ext cx="1331100" cy="3162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4" name="Google Shape;84;g37f9446a92a_0_219"/>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85" name="Google Shape;85;g37f9446a92a_0_219"/>
          <p:cNvPicPr preferRelativeResize="0"/>
          <p:nvPr/>
        </p:nvPicPr>
        <p:blipFill rotWithShape="1">
          <a:blip r:embed="rId3">
            <a:alphaModFix/>
          </a:blip>
          <a:srcRect/>
          <a:stretch/>
        </p:blipFill>
        <p:spPr>
          <a:xfrm>
            <a:off x="6467522" y="1099770"/>
            <a:ext cx="5375466" cy="4388048"/>
          </a:xfrm>
          <a:prstGeom prst="rect">
            <a:avLst/>
          </a:prstGeom>
          <a:noFill/>
          <a:ln>
            <a:noFill/>
          </a:ln>
        </p:spPr>
      </p:pic>
      <p:pic>
        <p:nvPicPr>
          <p:cNvPr id="86" name="Google Shape;86;g37f9446a92a_0_219"/>
          <p:cNvPicPr preferRelativeResize="0"/>
          <p:nvPr/>
        </p:nvPicPr>
        <p:blipFill rotWithShape="1">
          <a:blip r:embed="rId4">
            <a:alphaModFix/>
          </a:blip>
          <a:srcRect/>
          <a:stretch/>
        </p:blipFill>
        <p:spPr>
          <a:xfrm>
            <a:off x="310897" y="6212262"/>
            <a:ext cx="1886785" cy="401872"/>
          </a:xfrm>
          <a:prstGeom prst="rect">
            <a:avLst/>
          </a:prstGeom>
          <a:noFill/>
          <a:ln>
            <a:noFill/>
          </a:ln>
        </p:spPr>
      </p:pic>
      <p:sp>
        <p:nvSpPr>
          <p:cNvPr id="87" name="Google Shape;87;g37f9446a92a_0_219"/>
          <p:cNvSpPr txBox="1"/>
          <p:nvPr/>
        </p:nvSpPr>
        <p:spPr>
          <a:xfrm>
            <a:off x="2385759" y="6214024"/>
            <a:ext cx="9495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88"/>
        <p:cNvGrpSpPr/>
        <p:nvPr/>
      </p:nvGrpSpPr>
      <p:grpSpPr>
        <a:xfrm>
          <a:off x="0" y="0"/>
          <a:ext cx="0" cy="0"/>
          <a:chOff x="0" y="0"/>
          <a:chExt cx="0" cy="0"/>
        </a:xfrm>
      </p:grpSpPr>
      <p:sp>
        <p:nvSpPr>
          <p:cNvPr id="89" name="Google Shape;89;g37f9446a92a_0_238"/>
          <p:cNvSpPr/>
          <p:nvPr/>
        </p:nvSpPr>
        <p:spPr>
          <a:xfrm>
            <a:off x="0" y="0"/>
            <a:ext cx="12192000" cy="601920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g37f9446a92a_0_238"/>
          <p:cNvSpPr/>
          <p:nvPr/>
        </p:nvSpPr>
        <p:spPr>
          <a:xfrm>
            <a:off x="1" y="2184266"/>
            <a:ext cx="310800" cy="13311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g37f9446a92a_0_238"/>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37f9446a92a_0_238"/>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g37f9446a92a_0_238"/>
          <p:cNvSpPr/>
          <p:nvPr/>
        </p:nvSpPr>
        <p:spPr>
          <a:xfrm rot="-5400000" flipH="1">
            <a:off x="-507448" y="4140103"/>
            <a:ext cx="1331100" cy="3162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4" name="Google Shape;94;g37f9446a92a_0_238"/>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95" name="Google Shape;95;g37f9446a92a_0_238"/>
          <p:cNvPicPr preferRelativeResize="0"/>
          <p:nvPr/>
        </p:nvPicPr>
        <p:blipFill rotWithShape="1">
          <a:blip r:embed="rId3">
            <a:alphaModFix/>
          </a:blip>
          <a:srcRect/>
          <a:stretch/>
        </p:blipFill>
        <p:spPr>
          <a:xfrm>
            <a:off x="7557741" y="680458"/>
            <a:ext cx="3408733" cy="4711409"/>
          </a:xfrm>
          <a:prstGeom prst="rect">
            <a:avLst/>
          </a:prstGeom>
          <a:noFill/>
          <a:ln>
            <a:noFill/>
          </a:ln>
        </p:spPr>
      </p:pic>
      <p:pic>
        <p:nvPicPr>
          <p:cNvPr id="96" name="Google Shape;96;g37f9446a92a_0_238"/>
          <p:cNvPicPr preferRelativeResize="0"/>
          <p:nvPr/>
        </p:nvPicPr>
        <p:blipFill rotWithShape="1">
          <a:blip r:embed="rId4">
            <a:alphaModFix/>
          </a:blip>
          <a:srcRect/>
          <a:stretch/>
        </p:blipFill>
        <p:spPr>
          <a:xfrm>
            <a:off x="310897" y="6212262"/>
            <a:ext cx="1886785" cy="401872"/>
          </a:xfrm>
          <a:prstGeom prst="rect">
            <a:avLst/>
          </a:prstGeom>
          <a:noFill/>
          <a:ln>
            <a:noFill/>
          </a:ln>
        </p:spPr>
      </p:pic>
      <p:sp>
        <p:nvSpPr>
          <p:cNvPr id="97" name="Google Shape;97;g37f9446a92a_0_238"/>
          <p:cNvSpPr txBox="1"/>
          <p:nvPr/>
        </p:nvSpPr>
        <p:spPr>
          <a:xfrm>
            <a:off x="2385759" y="6214024"/>
            <a:ext cx="9495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5"/>
        <p:cNvGrpSpPr/>
        <p:nvPr/>
      </p:nvGrpSpPr>
      <p:grpSpPr>
        <a:xfrm>
          <a:off x="0" y="0"/>
          <a:ext cx="0" cy="0"/>
          <a:chOff x="0" y="0"/>
          <a:chExt cx="0" cy="0"/>
        </a:xfrm>
      </p:grpSpPr>
      <p:sp>
        <p:nvSpPr>
          <p:cNvPr id="26" name="Google Shape;26;p18"/>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18"/>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FFFF"/>
              </a:buClr>
              <a:buSzPts val="2000"/>
              <a:buFont typeface="Calibri"/>
              <a:buNone/>
              <a:defRPr sz="2000" b="1">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p:nvPr/>
        </p:nvSpPr>
        <p:spPr>
          <a:xfrm flipH="1">
            <a:off x="2172708" y="2774849"/>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9"/>
        <p:cNvGrpSpPr/>
        <p:nvPr/>
      </p:nvGrpSpPr>
      <p:grpSpPr>
        <a:xfrm>
          <a:off x="0" y="0"/>
          <a:ext cx="0" cy="0"/>
          <a:chOff x="0" y="0"/>
          <a:chExt cx="0" cy="0"/>
        </a:xfrm>
      </p:grpSpPr>
      <p:sp>
        <p:nvSpPr>
          <p:cNvPr id="30" name="Google Shape;30;p19"/>
          <p:cNvSpPr txBox="1"/>
          <p:nvPr/>
        </p:nvSpPr>
        <p:spPr>
          <a:xfrm>
            <a:off x="2172707" y="2960694"/>
            <a:ext cx="7832271" cy="1600197"/>
          </a:xfrm>
          <a:prstGeom prst="rect">
            <a:avLst/>
          </a:prstGeom>
          <a:solidFill>
            <a:srgbClr val="F8E7E3">
              <a:alpha val="400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2"/>
              </a:buClr>
              <a:buSzPts val="2000"/>
              <a:buFont typeface="Open Sans"/>
              <a:buNone/>
            </a:pPr>
            <a:endParaRPr sz="2000" b="1" i="0" u="none" strike="noStrike" cap="none">
              <a:solidFill>
                <a:schemeClr val="accent2"/>
              </a:solidFill>
              <a:latin typeface="Open Sans"/>
              <a:ea typeface="Open Sans"/>
              <a:cs typeface="Open Sans"/>
              <a:sym typeface="Open Sans"/>
            </a:endParaRPr>
          </a:p>
        </p:txBody>
      </p:sp>
      <p:sp>
        <p:nvSpPr>
          <p:cNvPr id="31" name="Google Shape;31;p19"/>
          <p:cNvSpPr txBox="1">
            <a:spLocks noGrp="1"/>
          </p:cNvSpPr>
          <p:nvPr>
            <p:ph type="ctrTitle"/>
          </p:nvPr>
        </p:nvSpPr>
        <p:spPr>
          <a:xfrm>
            <a:off x="2187019" y="2959363"/>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Calibri"/>
              <a:buNone/>
              <a:defRPr sz="2000" b="1">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19"/>
          <p:cNvPicPr preferRelativeResize="0"/>
          <p:nvPr/>
        </p:nvPicPr>
        <p:blipFill rotWithShape="1">
          <a:blip r:embed="rId2">
            <a:alphaModFix/>
          </a:blip>
          <a:srcRect/>
          <a:stretch/>
        </p:blipFill>
        <p:spPr>
          <a:xfrm>
            <a:off x="5456010" y="1471139"/>
            <a:ext cx="1060199" cy="1465364"/>
          </a:xfrm>
          <a:prstGeom prst="rect">
            <a:avLst/>
          </a:prstGeom>
          <a:noFill/>
          <a:ln>
            <a:noFill/>
          </a:ln>
        </p:spPr>
      </p:pic>
      <p:sp>
        <p:nvSpPr>
          <p:cNvPr id="33" name="Google Shape;33;p19"/>
          <p:cNvSpPr/>
          <p:nvPr/>
        </p:nvSpPr>
        <p:spPr>
          <a:xfrm flipH="1">
            <a:off x="2172707" y="2913643"/>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12"/>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12"/>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7"/>
        <p:cNvGrpSpPr/>
        <p:nvPr/>
      </p:nvGrpSpPr>
      <p:grpSpPr>
        <a:xfrm>
          <a:off x="0" y="0"/>
          <a:ext cx="0" cy="0"/>
          <a:chOff x="0" y="0"/>
          <a:chExt cx="0" cy="0"/>
        </a:xfrm>
      </p:grpSpPr>
      <p:sp>
        <p:nvSpPr>
          <p:cNvPr id="48" name="Google Shape;48;g37f9446a92a_0_200"/>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37f9446a92a_0_20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g37f9446a92a_0_20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51"/>
        <p:cNvGrpSpPr/>
        <p:nvPr/>
      </p:nvGrpSpPr>
      <p:grpSpPr>
        <a:xfrm>
          <a:off x="0" y="0"/>
          <a:ext cx="0" cy="0"/>
          <a:chOff x="0" y="0"/>
          <a:chExt cx="0" cy="0"/>
        </a:xfrm>
      </p:grpSpPr>
      <p:sp>
        <p:nvSpPr>
          <p:cNvPr id="52" name="Google Shape;52;g37f9446a92a_0_197"/>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37f9446a92a_0_197"/>
          <p:cNvSpPr txBox="1">
            <a:spLocks noGrp="1"/>
          </p:cNvSpPr>
          <p:nvPr>
            <p:ph type="body" idx="1"/>
          </p:nvPr>
        </p:nvSpPr>
        <p:spPr>
          <a:xfrm>
            <a:off x="97971" y="881743"/>
            <a:ext cx="11944500" cy="5870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54"/>
        <p:cNvGrpSpPr/>
        <p:nvPr/>
      </p:nvGrpSpPr>
      <p:grpSpPr>
        <a:xfrm>
          <a:off x="0" y="0"/>
          <a:ext cx="0" cy="0"/>
          <a:chOff x="0" y="0"/>
          <a:chExt cx="0" cy="0"/>
        </a:xfrm>
      </p:grpSpPr>
      <p:sp>
        <p:nvSpPr>
          <p:cNvPr id="55" name="Google Shape;55;g37f9446a92a_0_204"/>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37f9446a92a_0_204"/>
          <p:cNvSpPr txBox="1">
            <a:spLocks noGrp="1"/>
          </p:cNvSpPr>
          <p:nvPr>
            <p:ph type="body" idx="1"/>
          </p:nvPr>
        </p:nvSpPr>
        <p:spPr>
          <a:xfrm>
            <a:off x="97971" y="1462684"/>
            <a:ext cx="5910900" cy="531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g37f9446a92a_0_204"/>
          <p:cNvSpPr txBox="1">
            <a:spLocks noGrp="1"/>
          </p:cNvSpPr>
          <p:nvPr>
            <p:ph type="body" idx="2"/>
          </p:nvPr>
        </p:nvSpPr>
        <p:spPr>
          <a:xfrm>
            <a:off x="6131377" y="1462684"/>
            <a:ext cx="5910900" cy="531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g37f9446a92a_0_204"/>
          <p:cNvSpPr txBox="1">
            <a:spLocks noGrp="1"/>
          </p:cNvSpPr>
          <p:nvPr>
            <p:ph type="body" idx="3"/>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9"/>
        <p:cNvGrpSpPr/>
        <p:nvPr/>
      </p:nvGrpSpPr>
      <p:grpSpPr>
        <a:xfrm>
          <a:off x="0" y="0"/>
          <a:ext cx="0" cy="0"/>
          <a:chOff x="0" y="0"/>
          <a:chExt cx="0" cy="0"/>
        </a:xfrm>
      </p:grpSpPr>
      <p:sp>
        <p:nvSpPr>
          <p:cNvPr id="60" name="Google Shape;60;g37f9446a92a_0_209"/>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g37f9446a92a_0_209"/>
          <p:cNvSpPr txBox="1">
            <a:spLocks noGrp="1"/>
          </p:cNvSpPr>
          <p:nvPr>
            <p:ph type="body" idx="1"/>
          </p:nvPr>
        </p:nvSpPr>
        <p:spPr>
          <a:xfrm>
            <a:off x="97971" y="873580"/>
            <a:ext cx="5910900" cy="590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g37f9446a92a_0_209"/>
          <p:cNvSpPr txBox="1">
            <a:spLocks noGrp="1"/>
          </p:cNvSpPr>
          <p:nvPr>
            <p:ph type="body" idx="2"/>
          </p:nvPr>
        </p:nvSpPr>
        <p:spPr>
          <a:xfrm>
            <a:off x="6131377" y="873580"/>
            <a:ext cx="5910900" cy="590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69"/>
        <p:cNvGrpSpPr/>
        <p:nvPr/>
      </p:nvGrpSpPr>
      <p:grpSpPr>
        <a:xfrm>
          <a:off x="0" y="0"/>
          <a:ext cx="0" cy="0"/>
          <a:chOff x="0" y="0"/>
          <a:chExt cx="0" cy="0"/>
        </a:xfrm>
      </p:grpSpPr>
      <p:sp>
        <p:nvSpPr>
          <p:cNvPr id="70" name="Google Shape;70;g37f9446a92a_0_229"/>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g37f9446a92a_0_229"/>
          <p:cNvSpPr txBox="1">
            <a:spLocks noGrp="1"/>
          </p:cNvSpPr>
          <p:nvPr>
            <p:ph type="ctrTitle"/>
          </p:nvPr>
        </p:nvSpPr>
        <p:spPr>
          <a:xfrm>
            <a:off x="2179865" y="2774849"/>
            <a:ext cx="7832400" cy="1600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FFFF"/>
              </a:buClr>
              <a:buSzPts val="2000"/>
              <a:buFont typeface="Calibri"/>
              <a:buNone/>
              <a:defRPr sz="2000" b="1">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g37f9446a92a_0_229"/>
          <p:cNvSpPr/>
          <p:nvPr/>
        </p:nvSpPr>
        <p:spPr>
          <a:xfrm flipH="1">
            <a:off x="2172836" y="2774849"/>
            <a:ext cx="7839300" cy="456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47843"/>
          </a:srgbClr>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alpha val="0"/>
          </a:schemeClr>
        </a:solidFill>
        <a:effectLst/>
      </p:bgPr>
    </p:bg>
    <p:spTree>
      <p:nvGrpSpPr>
        <p:cNvPr id="1" name="Shape 44"/>
        <p:cNvGrpSpPr/>
        <p:nvPr/>
      </p:nvGrpSpPr>
      <p:grpSpPr>
        <a:xfrm>
          <a:off x="0" y="0"/>
          <a:ext cx="0" cy="0"/>
          <a:chOff x="0" y="0"/>
          <a:chExt cx="0" cy="0"/>
        </a:xfrm>
      </p:grpSpPr>
      <p:sp>
        <p:nvSpPr>
          <p:cNvPr id="45" name="Google Shape;45;g37f9446a92a_0_194"/>
          <p:cNvSpPr/>
          <p:nvPr/>
        </p:nvSpPr>
        <p:spPr>
          <a:xfrm>
            <a:off x="0" y="0"/>
            <a:ext cx="12192000" cy="79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6" name="Google Shape;46;g37f9446a92a_0_194"/>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alpha val="48627"/>
          </a:srgbClr>
        </a:solidFill>
        <a:effectLst/>
      </p:bgPr>
    </p:bg>
    <p:spTree>
      <p:nvGrpSpPr>
        <p:cNvPr id="1" name="Shape 63"/>
        <p:cNvGrpSpPr/>
        <p:nvPr/>
      </p:nvGrpSpPr>
      <p:grpSpPr>
        <a:xfrm>
          <a:off x="0" y="0"/>
          <a:ext cx="0" cy="0"/>
          <a:chOff x="0" y="0"/>
          <a:chExt cx="0" cy="0"/>
        </a:xfrm>
      </p:grpSpPr>
      <p:sp>
        <p:nvSpPr>
          <p:cNvPr id="64" name="Google Shape;64;g37f9446a92a_0_213"/>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g37f9446a92a_0_2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g37f9446a92a_0_213"/>
          <p:cNvSpPr txBox="1">
            <a:spLocks noGrp="1"/>
          </p:cNvSpPr>
          <p:nvPr>
            <p:ph type="dt" idx="10"/>
          </p:nvPr>
        </p:nvSpPr>
        <p:spPr>
          <a:xfrm>
            <a:off x="838200" y="6356354"/>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g37f9446a92a_0_213"/>
          <p:cNvSpPr txBox="1">
            <a:spLocks noGrp="1"/>
          </p:cNvSpPr>
          <p:nvPr>
            <p:ph type="ftr" idx="11"/>
          </p:nvPr>
        </p:nvSpPr>
        <p:spPr>
          <a:xfrm>
            <a:off x="4038600" y="6356354"/>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g37f9446a92a_0_213"/>
          <p:cNvSpPr txBox="1">
            <a:spLocks noGrp="1"/>
          </p:cNvSpPr>
          <p:nvPr>
            <p:ph type="sldNum" idx="12"/>
          </p:nvPr>
        </p:nvSpPr>
        <p:spPr>
          <a:xfrm>
            <a:off x="8610600" y="6356354"/>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link.springer.com/article/10.1007/s12310-022-09502-9"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hyperlink" Target="http://doi.org/10.53841/bpsper.2023.47.2.2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080/15700763.2023.2183512"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sz="2200"/>
              <a:t>Thriving Schools - A Systemic, Whole-School Approach to Mental Health and Well-Being</a:t>
            </a:r>
            <a:endParaRPr sz="2200"/>
          </a:p>
        </p:txBody>
      </p:sp>
      <p:sp>
        <p:nvSpPr>
          <p:cNvPr id="103" name="Google Shape;103;p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fontScale="55000" lnSpcReduction="20000"/>
          </a:bodyPr>
          <a:lstStyle/>
          <a:p>
            <a:pPr marL="0" lvl="0" indent="0" algn="l" rtl="0">
              <a:lnSpc>
                <a:spcPct val="140011"/>
              </a:lnSpc>
              <a:spcBef>
                <a:spcPts val="0"/>
              </a:spcBef>
              <a:spcAft>
                <a:spcPts val="0"/>
              </a:spcAft>
              <a:buClr>
                <a:srgbClr val="000000"/>
              </a:buClr>
              <a:buSzPct val="100000"/>
              <a:buFont typeface="Arial"/>
              <a:buNone/>
            </a:pPr>
            <a:r>
              <a:rPr lang="en-US" sz="3599" b="0" i="0">
                <a:solidFill>
                  <a:srgbClr val="545454"/>
                </a:solidFill>
              </a:rPr>
              <a:t>Project duration: 36 months (Mar 2025 - Feb 2028)</a:t>
            </a:r>
            <a:endParaRPr sz="1400" b="0" i="0">
              <a:solidFill>
                <a:srgbClr val="000000"/>
              </a:solidFill>
            </a:endParaRPr>
          </a:p>
          <a:p>
            <a:pPr marL="0" lvl="0" indent="0" algn="l" rtl="0">
              <a:lnSpc>
                <a:spcPct val="140011"/>
              </a:lnSpc>
              <a:spcBef>
                <a:spcPts val="0"/>
              </a:spcBef>
              <a:spcAft>
                <a:spcPts val="0"/>
              </a:spcAft>
              <a:buClr>
                <a:srgbClr val="000000"/>
              </a:buClr>
              <a:buSzPct val="100000"/>
              <a:buFont typeface="Arial"/>
              <a:buNone/>
            </a:pPr>
            <a:r>
              <a:rPr lang="en-US" sz="3599" b="0" i="0">
                <a:solidFill>
                  <a:srgbClr val="545454"/>
                </a:solidFill>
              </a:rPr>
              <a:t>Project No: 101196057</a:t>
            </a:r>
            <a:endParaRPr sz="1400" b="0" i="0">
              <a:solidFill>
                <a:srgbClr val="000000"/>
              </a:solidFill>
            </a:endParaRPr>
          </a:p>
          <a:p>
            <a:pPr marL="0" lvl="0" indent="0" algn="l" rtl="0">
              <a:lnSpc>
                <a:spcPct val="140011"/>
              </a:lnSpc>
              <a:spcBef>
                <a:spcPts val="0"/>
              </a:spcBef>
              <a:spcAft>
                <a:spcPts val="0"/>
              </a:spcAft>
              <a:buClr>
                <a:srgbClr val="000000"/>
              </a:buClr>
              <a:buSzPct val="100000"/>
              <a:buFont typeface="Arial"/>
              <a:buNone/>
            </a:pPr>
            <a:r>
              <a:rPr lang="en-US" sz="3599" b="0" i="0">
                <a:solidFill>
                  <a:srgbClr val="545454"/>
                </a:solidFill>
              </a:rPr>
              <a:t>Call: ERASMUS-EDU-2024-POL-EXP</a:t>
            </a:r>
            <a:endParaRPr sz="1400" b="0" i="0">
              <a:solidFill>
                <a:srgbClr val="000000"/>
              </a:solidFill>
            </a:endParaRPr>
          </a:p>
          <a:p>
            <a:pPr marL="0" lvl="0" indent="0" algn="l" rtl="0">
              <a:lnSpc>
                <a:spcPct val="90000"/>
              </a:lnSpc>
              <a:spcBef>
                <a:spcPts val="0"/>
              </a:spcBef>
              <a:spcAft>
                <a:spcPts val="0"/>
              </a:spcAft>
              <a:buClr>
                <a:schemeClr val="accent1"/>
              </a:buClr>
              <a:buSzPct val="100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385f2f5408a_0_63"/>
          <p:cNvSpPr txBox="1">
            <a:spLocks noGrp="1"/>
          </p:cNvSpPr>
          <p:nvPr>
            <p:ph type="body" idx="1"/>
          </p:nvPr>
        </p:nvSpPr>
        <p:spPr>
          <a:xfrm>
            <a:off x="97975" y="3012650"/>
            <a:ext cx="5997900" cy="1425000"/>
          </a:xfrm>
          <a:prstGeom prst="rect">
            <a:avLst/>
          </a:prstGeom>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en-US" i="1"/>
              <a:t>In your school, which stakeholder group—teachers, students, parents, or leadership—do you feel is most actively involved in promoting well-being? Which group could be more engaged?</a:t>
            </a:r>
            <a:endParaRPr i="1">
              <a:solidFill>
                <a:srgbClr val="000000"/>
              </a:solidFill>
            </a:endParaRPr>
          </a:p>
          <a:p>
            <a:pPr marL="0" lvl="0" indent="0" algn="l" rtl="0">
              <a:lnSpc>
                <a:spcPct val="142857"/>
              </a:lnSpc>
              <a:spcBef>
                <a:spcPts val="1100"/>
              </a:spcBef>
              <a:spcAft>
                <a:spcPts val="0"/>
              </a:spcAft>
              <a:buNone/>
            </a:pPr>
            <a:endParaRPr i="1"/>
          </a:p>
          <a:p>
            <a:pPr marL="0" lvl="0" indent="0" algn="l" rtl="0">
              <a:spcBef>
                <a:spcPts val="1100"/>
              </a:spcBef>
              <a:spcAft>
                <a:spcPts val="0"/>
              </a:spcAft>
              <a:buNone/>
            </a:pPr>
            <a:endParaRPr/>
          </a:p>
        </p:txBody>
      </p:sp>
      <p:pic>
        <p:nvPicPr>
          <p:cNvPr id="168" name="Google Shape;168;g385f2f5408a_0_63"/>
          <p:cNvPicPr preferRelativeResize="0"/>
          <p:nvPr/>
        </p:nvPicPr>
        <p:blipFill>
          <a:blip r:embed="rId3">
            <a:alphaModFix/>
          </a:blip>
          <a:stretch>
            <a:fillRect/>
          </a:stretch>
        </p:blipFill>
        <p:spPr>
          <a:xfrm>
            <a:off x="6433075" y="989600"/>
            <a:ext cx="5471099" cy="5471099"/>
          </a:xfrm>
          <a:prstGeom prst="rect">
            <a:avLst/>
          </a:prstGeom>
          <a:noFill/>
          <a:ln>
            <a:noFill/>
          </a:ln>
        </p:spPr>
      </p:pic>
      <p:sp>
        <p:nvSpPr>
          <p:cNvPr id="169" name="Google Shape;169;g385f2f5408a_0_63"/>
          <p:cNvSpPr txBox="1">
            <a:spLocks noGrp="1"/>
          </p:cNvSpPr>
          <p:nvPr>
            <p:ph type="body" idx="1"/>
          </p:nvPr>
        </p:nvSpPr>
        <p:spPr>
          <a:xfrm>
            <a:off x="0" y="797450"/>
            <a:ext cx="12042600" cy="838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1100"/>
              </a:spcBef>
              <a:spcAft>
                <a:spcPts val="1100"/>
              </a:spcAft>
              <a:buNone/>
            </a:pPr>
            <a:r>
              <a:rPr lang="en-US" sz="2400" b="1">
                <a:solidFill>
                  <a:schemeClr val="accent2"/>
                </a:solidFill>
              </a:rPr>
              <a:t>WSA - a 2 minutes reflection</a:t>
            </a:r>
            <a:endParaRPr sz="2400" b="1">
              <a:solidFill>
                <a:schemeClr val="accent2"/>
              </a:solidFill>
            </a:endParaRPr>
          </a:p>
        </p:txBody>
      </p:sp>
      <p:sp>
        <p:nvSpPr>
          <p:cNvPr id="170" name="Google Shape;170;g385f2f5408a_0_6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Calibri"/>
              <a:buNone/>
            </a:pPr>
            <a:r>
              <a:rPr lang="en-US"/>
              <a:t>Unit 3.2 – Implementation &amp; Integration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385f2f5408a_0_33"/>
          <p:cNvSpPr txBox="1">
            <a:spLocks noGrp="1"/>
          </p:cNvSpPr>
          <p:nvPr>
            <p:ph type="body" idx="1"/>
          </p:nvPr>
        </p:nvSpPr>
        <p:spPr>
          <a:xfrm>
            <a:off x="0" y="1325451"/>
            <a:ext cx="11944500" cy="18810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200"/>
              </a:spcBef>
              <a:spcAft>
                <a:spcPts val="0"/>
              </a:spcAft>
              <a:buNone/>
            </a:pPr>
            <a:r>
              <a:rPr lang="en-US" b="1">
                <a:latin typeface="Proxima Nova"/>
                <a:ea typeface="Proxima Nova"/>
                <a:cs typeface="Proxima Nova"/>
                <a:sym typeface="Proxima Nova"/>
              </a:rPr>
              <a:t>School-Wide Positive Behaviour Support (SWPBS – Tier 1)</a:t>
            </a:r>
            <a:endParaRPr b="1">
              <a:latin typeface="Proxima Nova"/>
              <a:ea typeface="Proxima Nova"/>
              <a:cs typeface="Proxima Nova"/>
              <a:sym typeface="Proxima Nova"/>
            </a:endParaRPr>
          </a:p>
          <a:p>
            <a:pPr marL="457200" lvl="0" indent="-342900" algn="l" rtl="0">
              <a:lnSpc>
                <a:spcPct val="142857"/>
              </a:lnSpc>
              <a:spcBef>
                <a:spcPts val="1100"/>
              </a:spcBef>
              <a:spcAft>
                <a:spcPts val="0"/>
              </a:spcAft>
              <a:buSzPts val="1800"/>
              <a:buFont typeface="Proxima Nova"/>
              <a:buChar char="●"/>
            </a:pPr>
            <a:r>
              <a:rPr lang="en-US">
                <a:latin typeface="Proxima Nova"/>
                <a:ea typeface="Proxima Nova"/>
                <a:cs typeface="Proxima Nova"/>
                <a:sym typeface="Proxima Nova"/>
              </a:rPr>
              <a:t>A proactive, </a:t>
            </a:r>
            <a:r>
              <a:rPr lang="en-US" b="1">
                <a:latin typeface="Proxima Nova"/>
                <a:ea typeface="Proxima Nova"/>
                <a:cs typeface="Proxima Nova"/>
                <a:sym typeface="Proxima Nova"/>
              </a:rPr>
              <a:t>preventive framework</a:t>
            </a:r>
            <a:r>
              <a:rPr lang="en-US">
                <a:latin typeface="Proxima Nova"/>
                <a:ea typeface="Proxima Nova"/>
                <a:cs typeface="Proxima Nova"/>
                <a:sym typeface="Proxima Nova"/>
              </a:rPr>
              <a:t> for promoting positive behaviour.</a:t>
            </a:r>
            <a:endParaRPr>
              <a:latin typeface="Proxima Nova"/>
              <a:ea typeface="Proxima Nova"/>
              <a:cs typeface="Proxima Nova"/>
              <a:sym typeface="Proxima Nova"/>
            </a:endParaRPr>
          </a:p>
          <a:p>
            <a:pPr marL="457200" lvl="0" indent="-342900" algn="l" rtl="0">
              <a:lnSpc>
                <a:spcPct val="142857"/>
              </a:lnSpc>
              <a:spcBef>
                <a:spcPts val="0"/>
              </a:spcBef>
              <a:spcAft>
                <a:spcPts val="0"/>
              </a:spcAft>
              <a:buSzPts val="1800"/>
              <a:buFont typeface="Proxima Nova"/>
              <a:buChar char="●"/>
            </a:pPr>
            <a:r>
              <a:rPr lang="en-US">
                <a:latin typeface="Proxima Nova"/>
                <a:ea typeface="Proxima Nova"/>
                <a:cs typeface="Proxima Nova"/>
                <a:sym typeface="Proxima Nova"/>
              </a:rPr>
              <a:t>Emphasises </a:t>
            </a:r>
            <a:r>
              <a:rPr lang="en-US" b="1">
                <a:latin typeface="Proxima Nova"/>
                <a:ea typeface="Proxima Nova"/>
                <a:cs typeface="Proxima Nova"/>
                <a:sym typeface="Proxima Nova"/>
              </a:rPr>
              <a:t>clear expectations</a:t>
            </a:r>
            <a:r>
              <a:rPr lang="en-US">
                <a:latin typeface="Proxima Nova"/>
                <a:ea typeface="Proxima Nova"/>
                <a:cs typeface="Proxima Nova"/>
                <a:sym typeface="Proxima Nova"/>
              </a:rPr>
              <a:t>, </a:t>
            </a:r>
            <a:r>
              <a:rPr lang="en-US" b="1">
                <a:latin typeface="Proxima Nova"/>
                <a:ea typeface="Proxima Nova"/>
                <a:cs typeface="Proxima Nova"/>
                <a:sym typeface="Proxima Nova"/>
              </a:rPr>
              <a:t>consistent reinforcement</a:t>
            </a:r>
            <a:r>
              <a:rPr lang="en-US">
                <a:latin typeface="Proxima Nova"/>
                <a:ea typeface="Proxima Nova"/>
                <a:cs typeface="Proxima Nova"/>
                <a:sym typeface="Proxima Nova"/>
              </a:rPr>
              <a:t>, and </a:t>
            </a:r>
            <a:r>
              <a:rPr lang="en-US" b="1">
                <a:latin typeface="Proxima Nova"/>
                <a:ea typeface="Proxima Nova"/>
                <a:cs typeface="Proxima Nova"/>
                <a:sym typeface="Proxima Nova"/>
              </a:rPr>
              <a:t>inclusive practices</a:t>
            </a:r>
            <a:r>
              <a:rPr lang="en-US">
                <a:latin typeface="Proxima Nova"/>
                <a:ea typeface="Proxima Nova"/>
                <a:cs typeface="Proxima Nova"/>
                <a:sym typeface="Proxima Nova"/>
              </a:rPr>
              <a:t>.</a:t>
            </a:r>
            <a:endParaRPr>
              <a:latin typeface="Proxima Nova"/>
              <a:ea typeface="Proxima Nova"/>
              <a:cs typeface="Proxima Nova"/>
              <a:sym typeface="Proxima Nova"/>
            </a:endParaRPr>
          </a:p>
          <a:p>
            <a:pPr marL="457200" lvl="0" indent="-342900" algn="l" rtl="0">
              <a:lnSpc>
                <a:spcPct val="142857"/>
              </a:lnSpc>
              <a:spcBef>
                <a:spcPts val="0"/>
              </a:spcBef>
              <a:spcAft>
                <a:spcPts val="0"/>
              </a:spcAft>
              <a:buSzPts val="1800"/>
              <a:buFont typeface="Proxima Nova"/>
              <a:buChar char="●"/>
            </a:pPr>
            <a:r>
              <a:rPr lang="en-US">
                <a:latin typeface="Proxima Nova"/>
                <a:ea typeface="Proxima Nova"/>
                <a:cs typeface="Proxima Nova"/>
                <a:sym typeface="Proxima Nova"/>
              </a:rPr>
              <a:t>Tier 1 focuses on </a:t>
            </a:r>
            <a:r>
              <a:rPr lang="en-US" b="1">
                <a:latin typeface="Proxima Nova"/>
                <a:ea typeface="Proxima Nova"/>
                <a:cs typeface="Proxima Nova"/>
                <a:sym typeface="Proxima Nova"/>
              </a:rPr>
              <a:t>universal supports</a:t>
            </a:r>
            <a:r>
              <a:rPr lang="en-US">
                <a:latin typeface="Proxima Nova"/>
                <a:ea typeface="Proxima Nova"/>
                <a:cs typeface="Proxima Nova"/>
                <a:sym typeface="Proxima Nova"/>
              </a:rPr>
              <a:t> for all students and staff.</a:t>
            </a:r>
            <a:endParaRPr>
              <a:latin typeface="Proxima Nova"/>
              <a:ea typeface="Proxima Nova"/>
              <a:cs typeface="Proxima Nova"/>
              <a:sym typeface="Proxima Nova"/>
            </a:endParaRPr>
          </a:p>
          <a:p>
            <a:pPr marL="0" marR="0" lvl="0" indent="0" algn="just" rtl="0">
              <a:lnSpc>
                <a:spcPct val="90000"/>
              </a:lnSpc>
              <a:spcBef>
                <a:spcPts val="1100"/>
              </a:spcBef>
              <a:spcAft>
                <a:spcPts val="0"/>
              </a:spcAft>
              <a:buSzPts val="2400"/>
              <a:buNone/>
            </a:pPr>
            <a:endParaRPr b="1">
              <a:latin typeface="Proxima Nova"/>
              <a:ea typeface="Proxima Nova"/>
              <a:cs typeface="Proxima Nova"/>
              <a:sym typeface="Proxima Nova"/>
            </a:endParaRPr>
          </a:p>
        </p:txBody>
      </p:sp>
      <p:sp>
        <p:nvSpPr>
          <p:cNvPr id="176" name="Google Shape;176;g385f2f5408a_0_33"/>
          <p:cNvSpPr txBox="1">
            <a:spLocks noGrp="1"/>
          </p:cNvSpPr>
          <p:nvPr>
            <p:ph type="body" idx="1"/>
          </p:nvPr>
        </p:nvSpPr>
        <p:spPr>
          <a:xfrm>
            <a:off x="0" y="797450"/>
            <a:ext cx="11944500" cy="528000"/>
          </a:xfrm>
          <a:prstGeom prst="rect">
            <a:avLst/>
          </a:prstGeom>
          <a:noFill/>
          <a:ln>
            <a:noFill/>
          </a:ln>
        </p:spPr>
        <p:txBody>
          <a:bodyPr spcFirstLastPara="1" wrap="square" lIns="91425" tIns="45700" rIns="91425" bIns="45700" anchor="ctr" anchorCtr="0">
            <a:noAutofit/>
          </a:bodyPr>
          <a:lstStyle/>
          <a:p>
            <a:pPr marL="0" lvl="0" indent="0" algn="l" rtl="0">
              <a:spcBef>
                <a:spcPts val="1100"/>
              </a:spcBef>
              <a:spcAft>
                <a:spcPts val="1100"/>
              </a:spcAft>
              <a:buNone/>
            </a:pPr>
            <a:r>
              <a:rPr lang="en-US" sz="2400" b="1">
                <a:solidFill>
                  <a:schemeClr val="accent2"/>
                </a:solidFill>
              </a:rPr>
              <a:t>Introduction &amp; Framing: Recap of SWPBS</a:t>
            </a:r>
            <a:endParaRPr/>
          </a:p>
        </p:txBody>
      </p:sp>
      <p:sp>
        <p:nvSpPr>
          <p:cNvPr id="177" name="Google Shape;177;g385f2f5408a_0_33"/>
          <p:cNvSpPr txBox="1"/>
          <p:nvPr/>
        </p:nvSpPr>
        <p:spPr>
          <a:xfrm>
            <a:off x="0" y="3391075"/>
            <a:ext cx="11944500" cy="146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385f2f5408a_0_3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Calibri"/>
              <a:buNone/>
            </a:pPr>
            <a:r>
              <a:rPr lang="en-US"/>
              <a:t>Unit 3.2 – Implementation &amp; Integration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385f2f5408a_0_70"/>
          <p:cNvSpPr txBox="1">
            <a:spLocks noGrp="1"/>
          </p:cNvSpPr>
          <p:nvPr>
            <p:ph type="body" idx="1"/>
          </p:nvPr>
        </p:nvSpPr>
        <p:spPr>
          <a:xfrm>
            <a:off x="97975" y="3012650"/>
            <a:ext cx="5997900" cy="1425000"/>
          </a:xfrm>
          <a:prstGeom prst="rect">
            <a:avLst/>
          </a:prstGeom>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en-US" i="1"/>
              <a:t>What is one school-wide routine or practice where positive behaviour could be reinforced more consistently—and how might you embed Tier 1 supports into it?</a:t>
            </a:r>
            <a:endParaRPr sz="1400">
              <a:solidFill>
                <a:srgbClr val="000000"/>
              </a:solidFill>
              <a:latin typeface="Arial"/>
              <a:ea typeface="Arial"/>
              <a:cs typeface="Arial"/>
              <a:sym typeface="Arial"/>
            </a:endParaRPr>
          </a:p>
          <a:p>
            <a:pPr marL="0" lvl="0" indent="0" algn="l" rtl="0">
              <a:lnSpc>
                <a:spcPct val="142857"/>
              </a:lnSpc>
              <a:spcBef>
                <a:spcPts val="1100"/>
              </a:spcBef>
              <a:spcAft>
                <a:spcPts val="0"/>
              </a:spcAft>
              <a:buNone/>
            </a:pPr>
            <a:endParaRPr i="1"/>
          </a:p>
          <a:p>
            <a:pPr marL="0" lvl="0" indent="0" algn="l" rtl="0">
              <a:lnSpc>
                <a:spcPct val="142857"/>
              </a:lnSpc>
              <a:spcBef>
                <a:spcPts val="1100"/>
              </a:spcBef>
              <a:spcAft>
                <a:spcPts val="0"/>
              </a:spcAft>
              <a:buNone/>
            </a:pPr>
            <a:endParaRPr i="1"/>
          </a:p>
          <a:p>
            <a:pPr marL="0" lvl="0" indent="0" algn="l" rtl="0">
              <a:spcBef>
                <a:spcPts val="1100"/>
              </a:spcBef>
              <a:spcAft>
                <a:spcPts val="0"/>
              </a:spcAft>
              <a:buNone/>
            </a:pPr>
            <a:endParaRPr/>
          </a:p>
        </p:txBody>
      </p:sp>
      <p:pic>
        <p:nvPicPr>
          <p:cNvPr id="185" name="Google Shape;185;g385f2f5408a_0_70"/>
          <p:cNvPicPr preferRelativeResize="0"/>
          <p:nvPr/>
        </p:nvPicPr>
        <p:blipFill>
          <a:blip r:embed="rId3">
            <a:alphaModFix/>
          </a:blip>
          <a:stretch>
            <a:fillRect/>
          </a:stretch>
        </p:blipFill>
        <p:spPr>
          <a:xfrm>
            <a:off x="6433075" y="989600"/>
            <a:ext cx="5471099" cy="5471099"/>
          </a:xfrm>
          <a:prstGeom prst="rect">
            <a:avLst/>
          </a:prstGeom>
          <a:noFill/>
          <a:ln>
            <a:noFill/>
          </a:ln>
        </p:spPr>
      </p:pic>
      <p:sp>
        <p:nvSpPr>
          <p:cNvPr id="186" name="Google Shape;186;g385f2f5408a_0_70"/>
          <p:cNvSpPr txBox="1">
            <a:spLocks noGrp="1"/>
          </p:cNvSpPr>
          <p:nvPr>
            <p:ph type="body" idx="1"/>
          </p:nvPr>
        </p:nvSpPr>
        <p:spPr>
          <a:xfrm>
            <a:off x="0" y="797450"/>
            <a:ext cx="12042600" cy="838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1100"/>
              </a:spcBef>
              <a:spcAft>
                <a:spcPts val="1100"/>
              </a:spcAft>
              <a:buNone/>
            </a:pPr>
            <a:r>
              <a:rPr lang="en-US" sz="2400" b="1">
                <a:solidFill>
                  <a:schemeClr val="accent2"/>
                </a:solidFill>
              </a:rPr>
              <a:t>SWPBS - a 2 minutes reflection</a:t>
            </a:r>
            <a:endParaRPr sz="2400" b="1">
              <a:solidFill>
                <a:schemeClr val="accent2"/>
              </a:solidFill>
            </a:endParaRPr>
          </a:p>
        </p:txBody>
      </p:sp>
      <p:sp>
        <p:nvSpPr>
          <p:cNvPr id="187" name="Google Shape;187;g385f2f5408a_0_7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Calibri"/>
              <a:buNone/>
            </a:pPr>
            <a:r>
              <a:rPr lang="en-US"/>
              <a:t>Unit 3.2 – Implementation &amp; Integration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85f2f5408a_0_3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100000"/>
              </a:lnSpc>
              <a:spcBef>
                <a:spcPts val="0"/>
              </a:spcBef>
              <a:spcAft>
                <a:spcPts val="0"/>
              </a:spcAft>
              <a:buClr>
                <a:srgbClr val="000000"/>
              </a:buClr>
              <a:buSzPts val="2000"/>
              <a:buFont typeface="Arial"/>
              <a:buNone/>
            </a:pPr>
            <a:r>
              <a:rPr lang="en-US"/>
              <a:t>Unit 3.2 – Implementation &amp; Integration</a:t>
            </a:r>
            <a:endParaRPr/>
          </a:p>
        </p:txBody>
      </p:sp>
      <p:sp>
        <p:nvSpPr>
          <p:cNvPr id="193" name="Google Shape;193;g385f2f5408a_0_39"/>
          <p:cNvSpPr txBox="1">
            <a:spLocks noGrp="1"/>
          </p:cNvSpPr>
          <p:nvPr>
            <p:ph type="body" idx="1"/>
          </p:nvPr>
        </p:nvSpPr>
        <p:spPr>
          <a:xfrm>
            <a:off x="0" y="1325451"/>
            <a:ext cx="11944500" cy="2567100"/>
          </a:xfrm>
          <a:prstGeom prst="rect">
            <a:avLst/>
          </a:prstGeom>
          <a:noFill/>
          <a:ln>
            <a:noFill/>
          </a:ln>
        </p:spPr>
        <p:txBody>
          <a:bodyPr spcFirstLastPara="1" wrap="square" lIns="91425" tIns="45700" rIns="91425" bIns="45700" anchor="t" anchorCtr="0">
            <a:noAutofit/>
          </a:bodyPr>
          <a:lstStyle/>
          <a:p>
            <a:pPr marL="457200" lvl="0" indent="-342900" algn="l" rtl="0">
              <a:lnSpc>
                <a:spcPct val="142857"/>
              </a:lnSpc>
              <a:spcBef>
                <a:spcPts val="1100"/>
              </a:spcBef>
              <a:spcAft>
                <a:spcPts val="0"/>
              </a:spcAft>
              <a:buSzPts val="1800"/>
              <a:buFont typeface="Proxima Nova"/>
              <a:buChar char="●"/>
            </a:pPr>
            <a:r>
              <a:rPr lang="en-US">
                <a:latin typeface="Proxima Nova"/>
                <a:ea typeface="Proxima Nova"/>
                <a:cs typeface="Proxima Nova"/>
                <a:sym typeface="Proxima Nova"/>
              </a:rPr>
              <a:t>Integration ensures that well-being is </a:t>
            </a:r>
            <a:r>
              <a:rPr lang="en-US" b="1">
                <a:latin typeface="Proxima Nova"/>
                <a:ea typeface="Proxima Nova"/>
                <a:cs typeface="Proxima Nova"/>
                <a:sym typeface="Proxima Nova"/>
              </a:rPr>
              <a:t>not an add-on</a:t>
            </a:r>
            <a:r>
              <a:rPr lang="en-US">
                <a:latin typeface="Proxima Nova"/>
                <a:ea typeface="Proxima Nova"/>
                <a:cs typeface="Proxima Nova"/>
                <a:sym typeface="Proxima Nova"/>
              </a:rPr>
              <a:t>, but a </a:t>
            </a:r>
            <a:r>
              <a:rPr lang="en-US" b="1">
                <a:latin typeface="Proxima Nova"/>
                <a:ea typeface="Proxima Nova"/>
                <a:cs typeface="Proxima Nova"/>
                <a:sym typeface="Proxima Nova"/>
              </a:rPr>
              <a:t>core part of school life</a:t>
            </a:r>
            <a:r>
              <a:rPr lang="en-US">
                <a:latin typeface="Proxima Nova"/>
                <a:ea typeface="Proxima Nova"/>
                <a:cs typeface="Proxima Nova"/>
                <a:sym typeface="Proxima Nova"/>
              </a:rPr>
              <a:t>.</a:t>
            </a:r>
            <a:endParaRPr>
              <a:latin typeface="Proxima Nova"/>
              <a:ea typeface="Proxima Nova"/>
              <a:cs typeface="Proxima Nova"/>
              <a:sym typeface="Proxima Nova"/>
            </a:endParaRPr>
          </a:p>
          <a:p>
            <a:pPr marL="457200" lvl="0" indent="-342900" algn="l" rtl="0">
              <a:lnSpc>
                <a:spcPct val="142857"/>
              </a:lnSpc>
              <a:spcBef>
                <a:spcPts val="0"/>
              </a:spcBef>
              <a:spcAft>
                <a:spcPts val="0"/>
              </a:spcAft>
              <a:buSzPts val="1800"/>
              <a:buFont typeface="Proxima Nova"/>
              <a:buChar char="●"/>
            </a:pPr>
            <a:r>
              <a:rPr lang="en-US">
                <a:latin typeface="Proxima Nova"/>
                <a:ea typeface="Proxima Nova"/>
                <a:cs typeface="Proxima Nova"/>
                <a:sym typeface="Proxima Nova"/>
              </a:rPr>
              <a:t>Embedding well-being into routines, curriculum, and policies creates </a:t>
            </a:r>
            <a:r>
              <a:rPr lang="en-US" b="1">
                <a:latin typeface="Proxima Nova"/>
                <a:ea typeface="Proxima Nova"/>
                <a:cs typeface="Proxima Nova"/>
                <a:sym typeface="Proxima Nova"/>
              </a:rPr>
              <a:t>consistency</a:t>
            </a:r>
            <a:r>
              <a:rPr lang="en-US">
                <a:latin typeface="Proxima Nova"/>
                <a:ea typeface="Proxima Nova"/>
                <a:cs typeface="Proxima Nova"/>
                <a:sym typeface="Proxima Nova"/>
              </a:rPr>
              <a:t>, </a:t>
            </a:r>
            <a:r>
              <a:rPr lang="en-US" b="1">
                <a:latin typeface="Proxima Nova"/>
                <a:ea typeface="Proxima Nova"/>
                <a:cs typeface="Proxima Nova"/>
                <a:sym typeface="Proxima Nova"/>
              </a:rPr>
              <a:t>visibility</a:t>
            </a:r>
            <a:r>
              <a:rPr lang="en-US">
                <a:latin typeface="Proxima Nova"/>
                <a:ea typeface="Proxima Nova"/>
                <a:cs typeface="Proxima Nova"/>
                <a:sym typeface="Proxima Nova"/>
              </a:rPr>
              <a:t>, and </a:t>
            </a:r>
            <a:r>
              <a:rPr lang="en-US" b="1">
                <a:latin typeface="Proxima Nova"/>
                <a:ea typeface="Proxima Nova"/>
                <a:cs typeface="Proxima Nova"/>
                <a:sym typeface="Proxima Nova"/>
              </a:rPr>
              <a:t>sustainability</a:t>
            </a:r>
            <a:r>
              <a:rPr lang="en-US">
                <a:latin typeface="Proxima Nova"/>
                <a:ea typeface="Proxima Nova"/>
                <a:cs typeface="Proxima Nova"/>
                <a:sym typeface="Proxima Nova"/>
              </a:rPr>
              <a:t>.</a:t>
            </a:r>
            <a:endParaRPr>
              <a:latin typeface="Proxima Nova"/>
              <a:ea typeface="Proxima Nova"/>
              <a:cs typeface="Proxima Nova"/>
              <a:sym typeface="Proxima Nova"/>
            </a:endParaRPr>
          </a:p>
          <a:p>
            <a:pPr marL="457200" lvl="0" indent="-342900" algn="l" rtl="0">
              <a:lnSpc>
                <a:spcPct val="142857"/>
              </a:lnSpc>
              <a:spcBef>
                <a:spcPts val="0"/>
              </a:spcBef>
              <a:spcAft>
                <a:spcPts val="0"/>
              </a:spcAft>
              <a:buSzPts val="1800"/>
              <a:buFont typeface="Proxima Nova"/>
              <a:buChar char="●"/>
            </a:pPr>
            <a:r>
              <a:rPr lang="en-US">
                <a:latin typeface="Proxima Nova"/>
                <a:ea typeface="Proxima Nova"/>
                <a:cs typeface="Proxima Nova"/>
                <a:sym typeface="Proxima Nova"/>
              </a:rPr>
              <a:t>It allows schools to </a:t>
            </a:r>
            <a:r>
              <a:rPr lang="en-US" b="1">
                <a:latin typeface="Proxima Nova"/>
                <a:ea typeface="Proxima Nova"/>
                <a:cs typeface="Proxima Nova"/>
                <a:sym typeface="Proxima Nova"/>
              </a:rPr>
              <a:t>respond to real needs</a:t>
            </a:r>
            <a:r>
              <a:rPr lang="en-US">
                <a:latin typeface="Proxima Nova"/>
                <a:ea typeface="Proxima Nova"/>
                <a:cs typeface="Proxima Nova"/>
                <a:sym typeface="Proxima Nova"/>
              </a:rPr>
              <a:t>, align with </a:t>
            </a:r>
            <a:r>
              <a:rPr lang="en-US" b="1">
                <a:latin typeface="Proxima Nova"/>
                <a:ea typeface="Proxima Nova"/>
                <a:cs typeface="Proxima Nova"/>
                <a:sym typeface="Proxima Nova"/>
              </a:rPr>
              <a:t>long-term goals</a:t>
            </a:r>
            <a:r>
              <a:rPr lang="en-US">
                <a:latin typeface="Proxima Nova"/>
                <a:ea typeface="Proxima Nova"/>
                <a:cs typeface="Proxima Nova"/>
                <a:sym typeface="Proxima Nova"/>
              </a:rPr>
              <a:t>, and foster a </a:t>
            </a:r>
            <a:r>
              <a:rPr lang="en-US" b="1">
                <a:latin typeface="Proxima Nova"/>
                <a:ea typeface="Proxima Nova"/>
                <a:cs typeface="Proxima Nova"/>
                <a:sym typeface="Proxima Nova"/>
              </a:rPr>
              <a:t>flourishing environment</a:t>
            </a:r>
            <a:r>
              <a:rPr lang="en-US">
                <a:latin typeface="Proxima Nova"/>
                <a:ea typeface="Proxima Nova"/>
                <a:cs typeface="Proxima Nova"/>
                <a:sym typeface="Proxima Nova"/>
              </a:rPr>
              <a:t> for both students and staff.</a:t>
            </a:r>
            <a:endParaRPr>
              <a:latin typeface="Proxima Nova"/>
              <a:ea typeface="Proxima Nova"/>
              <a:cs typeface="Proxima Nova"/>
              <a:sym typeface="Proxima Nova"/>
            </a:endParaRPr>
          </a:p>
          <a:p>
            <a:pPr marL="457200" lvl="0" indent="-342900" algn="l" rtl="0">
              <a:lnSpc>
                <a:spcPct val="142857"/>
              </a:lnSpc>
              <a:spcBef>
                <a:spcPts val="0"/>
              </a:spcBef>
              <a:spcAft>
                <a:spcPts val="0"/>
              </a:spcAft>
              <a:buSzPts val="1800"/>
              <a:buFont typeface="Proxima Nova"/>
              <a:buChar char="●"/>
            </a:pPr>
            <a:r>
              <a:rPr lang="en-US">
                <a:latin typeface="Proxima Nova"/>
                <a:ea typeface="Proxima Nova"/>
                <a:cs typeface="Proxima Nova"/>
                <a:sym typeface="Proxima Nova"/>
              </a:rPr>
              <a:t>Integration empowers teachers and leaders to </a:t>
            </a:r>
            <a:r>
              <a:rPr lang="en-US" b="1">
                <a:latin typeface="Proxima Nova"/>
                <a:ea typeface="Proxima Nova"/>
                <a:cs typeface="Proxima Nova"/>
                <a:sym typeface="Proxima Nova"/>
              </a:rPr>
              <a:t>model well-being</a:t>
            </a:r>
            <a:r>
              <a:rPr lang="en-US">
                <a:latin typeface="Proxima Nova"/>
                <a:ea typeface="Proxima Nova"/>
                <a:cs typeface="Proxima Nova"/>
                <a:sym typeface="Proxima Nova"/>
              </a:rPr>
              <a:t>, making it part of the school’s identity and daily rhythm.</a:t>
            </a:r>
            <a:endParaRPr>
              <a:latin typeface="Proxima Nova"/>
              <a:ea typeface="Proxima Nova"/>
              <a:cs typeface="Proxima Nova"/>
              <a:sym typeface="Proxima Nova"/>
            </a:endParaRPr>
          </a:p>
          <a:p>
            <a:pPr marL="0" marR="0" lvl="0" indent="0" algn="just" rtl="0">
              <a:lnSpc>
                <a:spcPct val="90000"/>
              </a:lnSpc>
              <a:spcBef>
                <a:spcPts val="1100"/>
              </a:spcBef>
              <a:spcAft>
                <a:spcPts val="0"/>
              </a:spcAft>
              <a:buSzPts val="2400"/>
              <a:buNone/>
            </a:pPr>
            <a:endParaRPr b="1">
              <a:latin typeface="Proxima Nova"/>
              <a:ea typeface="Proxima Nova"/>
              <a:cs typeface="Proxima Nova"/>
              <a:sym typeface="Proxima Nova"/>
            </a:endParaRPr>
          </a:p>
        </p:txBody>
      </p:sp>
      <p:sp>
        <p:nvSpPr>
          <p:cNvPr id="194" name="Google Shape;194;g385f2f5408a_0_39"/>
          <p:cNvSpPr txBox="1">
            <a:spLocks noGrp="1"/>
          </p:cNvSpPr>
          <p:nvPr>
            <p:ph type="body" idx="1"/>
          </p:nvPr>
        </p:nvSpPr>
        <p:spPr>
          <a:xfrm>
            <a:off x="0" y="797450"/>
            <a:ext cx="11944500" cy="528000"/>
          </a:xfrm>
          <a:prstGeom prst="rect">
            <a:avLst/>
          </a:prstGeom>
          <a:noFill/>
          <a:ln>
            <a:noFill/>
          </a:ln>
        </p:spPr>
        <p:txBody>
          <a:bodyPr spcFirstLastPara="1" wrap="square" lIns="91425" tIns="45700" rIns="91425" bIns="45700" anchor="ctr" anchorCtr="0">
            <a:noAutofit/>
          </a:bodyPr>
          <a:lstStyle/>
          <a:p>
            <a:pPr marL="0" lvl="0" indent="0" algn="l" rtl="0">
              <a:spcBef>
                <a:spcPts val="1100"/>
              </a:spcBef>
              <a:spcAft>
                <a:spcPts val="1100"/>
              </a:spcAft>
              <a:buNone/>
            </a:pPr>
            <a:r>
              <a:rPr lang="en-US" sz="2400" b="1">
                <a:solidFill>
                  <a:schemeClr val="accent2"/>
                </a:solidFill>
              </a:rPr>
              <a:t>Why integration matters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385f2f5408a_0_78"/>
          <p:cNvSpPr txBox="1">
            <a:spLocks noGrp="1"/>
          </p:cNvSpPr>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Unit 3.2 – Implementation &amp; Integration</a:t>
            </a:r>
            <a:endParaRPr/>
          </a:p>
        </p:txBody>
      </p:sp>
      <p:pic>
        <p:nvPicPr>
          <p:cNvPr id="201" name="Google Shape;201;g385f2f5408a_0_78"/>
          <p:cNvPicPr preferRelativeResize="0"/>
          <p:nvPr/>
        </p:nvPicPr>
        <p:blipFill>
          <a:blip r:embed="rId3">
            <a:alphaModFix/>
          </a:blip>
          <a:stretch>
            <a:fillRect/>
          </a:stretch>
        </p:blipFill>
        <p:spPr>
          <a:xfrm>
            <a:off x="6433075" y="989600"/>
            <a:ext cx="5471099" cy="5471099"/>
          </a:xfrm>
          <a:prstGeom prst="rect">
            <a:avLst/>
          </a:prstGeom>
          <a:noFill/>
          <a:ln>
            <a:noFill/>
          </a:ln>
        </p:spPr>
      </p:pic>
      <p:sp>
        <p:nvSpPr>
          <p:cNvPr id="202" name="Google Shape;202;g385f2f5408a_0_78"/>
          <p:cNvSpPr txBox="1"/>
          <p:nvPr/>
        </p:nvSpPr>
        <p:spPr>
          <a:xfrm>
            <a:off x="97975" y="3429000"/>
            <a:ext cx="5990400" cy="155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r>
              <a:rPr lang="en-US" sz="1800" i="1">
                <a:latin typeface="Calibri"/>
                <a:ea typeface="Calibri"/>
                <a:cs typeface="Calibri"/>
                <a:sym typeface="Calibri"/>
              </a:rPr>
              <a:t>Think of a well-being initiative your school has tried. What made it stick—or why did it fade away? What role did integration play in its success or failure?</a:t>
            </a:r>
            <a:endParaRPr sz="1800" i="1">
              <a:latin typeface="Calibri"/>
              <a:ea typeface="Calibri"/>
              <a:cs typeface="Calibri"/>
              <a:sym typeface="Calibri"/>
            </a:endParaRPr>
          </a:p>
          <a:p>
            <a:pPr marL="0" lvl="0" indent="0" algn="l" rtl="0">
              <a:spcBef>
                <a:spcPts val="400"/>
              </a:spcBef>
              <a:spcAft>
                <a:spcPts val="0"/>
              </a:spcAft>
              <a:buNone/>
            </a:pPr>
            <a:endParaRPr/>
          </a:p>
        </p:txBody>
      </p:sp>
      <p:sp>
        <p:nvSpPr>
          <p:cNvPr id="203" name="Google Shape;203;g385f2f5408a_0_78"/>
          <p:cNvSpPr txBox="1">
            <a:spLocks noGrp="1"/>
          </p:cNvSpPr>
          <p:nvPr>
            <p:ph type="body" idx="1"/>
          </p:nvPr>
        </p:nvSpPr>
        <p:spPr>
          <a:xfrm>
            <a:off x="0" y="797450"/>
            <a:ext cx="11944500" cy="528000"/>
          </a:xfrm>
          <a:prstGeom prst="rect">
            <a:avLst/>
          </a:prstGeom>
          <a:noFill/>
          <a:ln>
            <a:noFill/>
          </a:ln>
        </p:spPr>
        <p:txBody>
          <a:bodyPr spcFirstLastPara="1" wrap="square" lIns="91425" tIns="45700" rIns="91425" bIns="45700" anchor="ctr" anchorCtr="0">
            <a:noAutofit/>
          </a:bodyPr>
          <a:lstStyle/>
          <a:p>
            <a:pPr marL="0" lvl="0" indent="0" algn="l" rtl="0">
              <a:spcBef>
                <a:spcPts val="1100"/>
              </a:spcBef>
              <a:spcAft>
                <a:spcPts val="1100"/>
              </a:spcAft>
              <a:buNone/>
            </a:pPr>
            <a:r>
              <a:rPr lang="en-US" sz="2400" b="1">
                <a:solidFill>
                  <a:schemeClr val="accent2"/>
                </a:solidFill>
              </a:rPr>
              <a:t>Why integration matters - a 2 minutes reflection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37f9446a92a_0_14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a:t>Unit 3.2 – Implementation &amp; Integration</a:t>
            </a:r>
            <a:endParaRPr/>
          </a:p>
        </p:txBody>
      </p:sp>
      <p:sp>
        <p:nvSpPr>
          <p:cNvPr id="209" name="Google Shape;209;g37f9446a92a_0_14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a:t>Integration Strategies</a:t>
            </a:r>
            <a:endParaRPr/>
          </a:p>
        </p:txBody>
      </p:sp>
      <p:sp>
        <p:nvSpPr>
          <p:cNvPr id="210" name="Google Shape;210;g37f9446a92a_0_143"/>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400"/>
              </a:spcBef>
              <a:spcAft>
                <a:spcPts val="0"/>
              </a:spcAft>
              <a:buNone/>
            </a:pPr>
            <a:r>
              <a:rPr lang="en-US" b="1"/>
              <a:t>1. School Routines &amp; Rituals</a:t>
            </a:r>
            <a:endParaRPr b="1"/>
          </a:p>
          <a:p>
            <a:pPr marL="457200" lvl="0" indent="-342900" algn="l" rtl="0">
              <a:lnSpc>
                <a:spcPct val="142857"/>
              </a:lnSpc>
              <a:spcBef>
                <a:spcPts val="1100"/>
              </a:spcBef>
              <a:spcAft>
                <a:spcPts val="0"/>
              </a:spcAft>
              <a:buSzPts val="1800"/>
              <a:buFont typeface="Proxima Nova"/>
              <a:buChar char="●"/>
            </a:pPr>
            <a:r>
              <a:rPr lang="en-US"/>
              <a:t>Embed well-being into </a:t>
            </a:r>
            <a:r>
              <a:rPr lang="en-US" b="1"/>
              <a:t>daily and weekly routines</a:t>
            </a:r>
            <a:r>
              <a:rPr lang="en-US"/>
              <a:t>: morning check-ins, gratitude circles, celebration assemblies.</a:t>
            </a:r>
            <a:endParaRPr/>
          </a:p>
          <a:p>
            <a:pPr marL="457200" lvl="0" indent="-342900" algn="l" rtl="0">
              <a:lnSpc>
                <a:spcPct val="142857"/>
              </a:lnSpc>
              <a:spcBef>
                <a:spcPts val="0"/>
              </a:spcBef>
              <a:spcAft>
                <a:spcPts val="0"/>
              </a:spcAft>
              <a:buSzPts val="1800"/>
              <a:buFont typeface="Proxima Nova"/>
              <a:buChar char="●"/>
            </a:pPr>
            <a:r>
              <a:rPr lang="en-US"/>
              <a:t>Use </a:t>
            </a:r>
            <a:r>
              <a:rPr lang="en-US" b="1"/>
              <a:t>transitions</a:t>
            </a:r>
            <a:r>
              <a:rPr lang="en-US"/>
              <a:t> (start/end of day, class changes) as opportunities for positive reinforcement and emotional regulation.</a:t>
            </a:r>
            <a:endParaRPr/>
          </a:p>
          <a:p>
            <a:pPr marL="457200" lvl="0" indent="-342900" algn="l" rtl="0">
              <a:lnSpc>
                <a:spcPct val="142857"/>
              </a:lnSpc>
              <a:spcBef>
                <a:spcPts val="0"/>
              </a:spcBef>
              <a:spcAft>
                <a:spcPts val="0"/>
              </a:spcAft>
              <a:buSzPts val="1800"/>
              <a:buFont typeface="Proxima Nova"/>
              <a:buChar char="●"/>
            </a:pPr>
            <a:r>
              <a:rPr lang="en-US"/>
              <a:t>Create </a:t>
            </a:r>
            <a:r>
              <a:rPr lang="en-US" b="1"/>
              <a:t>rituals of recognition</a:t>
            </a:r>
            <a:r>
              <a:rPr lang="en-US"/>
              <a:t>: student and staff shout-outs, “well-being moments” in meetings.</a:t>
            </a:r>
            <a:endParaRPr/>
          </a:p>
          <a:p>
            <a:pPr marL="381000" marR="381000" lvl="0" indent="0" algn="l" rtl="0">
              <a:lnSpc>
                <a:spcPct val="142857"/>
              </a:lnSpc>
              <a:spcBef>
                <a:spcPts val="1100"/>
              </a:spcBef>
              <a:spcAft>
                <a:spcPts val="0"/>
              </a:spcAft>
              <a:buNone/>
            </a:pPr>
            <a:r>
              <a:rPr lang="en-US" i="1"/>
              <a:t>Example</a:t>
            </a:r>
            <a:r>
              <a:rPr lang="en-US"/>
              <a:t>: Begin each week with a “PERMA Pulse” where students reflect on one element of PERMA they practiced.</a:t>
            </a:r>
            <a:endParaRPr b="1"/>
          </a:p>
          <a:p>
            <a:pPr marL="0" lvl="0" indent="0" algn="l" rtl="0">
              <a:lnSpc>
                <a:spcPct val="90000"/>
              </a:lnSpc>
              <a:spcBef>
                <a:spcPts val="1200"/>
              </a:spcBef>
              <a:spcAft>
                <a:spcPts val="0"/>
              </a:spcAft>
              <a:buClr>
                <a:schemeClr val="dk1"/>
              </a:buClr>
              <a:buSzPts val="1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385f2f5408a_0_114"/>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a:t>Unit 3.2 – Implementation &amp; Integration</a:t>
            </a:r>
            <a:endParaRPr/>
          </a:p>
        </p:txBody>
      </p:sp>
      <p:sp>
        <p:nvSpPr>
          <p:cNvPr id="216" name="Google Shape;216;g385f2f5408a_0_114"/>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a:t>Integration Strategies</a:t>
            </a:r>
            <a:endParaRPr/>
          </a:p>
        </p:txBody>
      </p:sp>
      <p:sp>
        <p:nvSpPr>
          <p:cNvPr id="217" name="Google Shape;217;g385f2f5408a_0_114"/>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400"/>
              </a:spcBef>
              <a:spcAft>
                <a:spcPts val="0"/>
              </a:spcAft>
              <a:buNone/>
            </a:pPr>
            <a:r>
              <a:rPr lang="en-US" b="1"/>
              <a:t>2. Curriculum &amp; Teaching Practices</a:t>
            </a:r>
            <a:endParaRPr sz="1250" b="1">
              <a:latin typeface="Proxima Nova"/>
              <a:ea typeface="Proxima Nova"/>
              <a:cs typeface="Proxima Nova"/>
              <a:sym typeface="Proxima Nova"/>
            </a:endParaRPr>
          </a:p>
          <a:p>
            <a:pPr marL="457200" lvl="0" indent="-342900" algn="l" rtl="0">
              <a:lnSpc>
                <a:spcPct val="142857"/>
              </a:lnSpc>
              <a:spcBef>
                <a:spcPts val="1100"/>
              </a:spcBef>
              <a:spcAft>
                <a:spcPts val="0"/>
              </a:spcAft>
              <a:buSzPts val="1800"/>
              <a:buFont typeface="Proxima Nova"/>
              <a:buChar char="●"/>
            </a:pPr>
            <a:r>
              <a:rPr lang="en-US"/>
              <a:t>Integrate well-being themes into </a:t>
            </a:r>
            <a:r>
              <a:rPr lang="en-US" b="1"/>
              <a:t>lesson content</a:t>
            </a:r>
            <a:r>
              <a:rPr lang="en-US"/>
              <a:t>: literature, history, science, and art can all explore emotions, relationships, and meaning.</a:t>
            </a:r>
            <a:endParaRPr/>
          </a:p>
          <a:p>
            <a:pPr marL="457200" lvl="0" indent="-342900" algn="l" rtl="0">
              <a:lnSpc>
                <a:spcPct val="142857"/>
              </a:lnSpc>
              <a:spcBef>
                <a:spcPts val="0"/>
              </a:spcBef>
              <a:spcAft>
                <a:spcPts val="0"/>
              </a:spcAft>
              <a:buSzPts val="1800"/>
              <a:buFont typeface="Proxima Nova"/>
              <a:buChar char="●"/>
            </a:pPr>
            <a:r>
              <a:rPr lang="en-US"/>
              <a:t>Use </a:t>
            </a:r>
            <a:r>
              <a:rPr lang="en-US" b="1"/>
              <a:t>project-based learning</a:t>
            </a:r>
            <a:r>
              <a:rPr lang="en-US"/>
              <a:t> to foster engagement and accomplishment.</a:t>
            </a:r>
            <a:endParaRPr/>
          </a:p>
          <a:p>
            <a:pPr marL="457200" lvl="0" indent="-342900" algn="l" rtl="0">
              <a:lnSpc>
                <a:spcPct val="142857"/>
              </a:lnSpc>
              <a:spcBef>
                <a:spcPts val="0"/>
              </a:spcBef>
              <a:spcAft>
                <a:spcPts val="0"/>
              </a:spcAft>
              <a:buSzPts val="1800"/>
              <a:buFont typeface="Proxima Nova"/>
              <a:buChar char="●"/>
            </a:pPr>
            <a:r>
              <a:rPr lang="en-US"/>
              <a:t>Encourage </a:t>
            </a:r>
            <a:r>
              <a:rPr lang="en-US" b="1"/>
              <a:t>student voice and choice</a:t>
            </a:r>
            <a:r>
              <a:rPr lang="en-US"/>
              <a:t> to build autonomy and meaning.</a:t>
            </a:r>
            <a:endParaRPr/>
          </a:p>
          <a:p>
            <a:pPr marL="381000" marR="381000" lvl="0" indent="0" algn="l" rtl="0">
              <a:lnSpc>
                <a:spcPct val="142857"/>
              </a:lnSpc>
              <a:spcBef>
                <a:spcPts val="1100"/>
              </a:spcBef>
              <a:spcAft>
                <a:spcPts val="0"/>
              </a:spcAft>
              <a:buNone/>
            </a:pPr>
            <a:r>
              <a:rPr lang="en-US" i="1"/>
              <a:t>Example</a:t>
            </a:r>
            <a:r>
              <a:rPr lang="en-US"/>
              <a:t>: In language classes, students write gratitude letters or reflect on personal strengths.</a:t>
            </a:r>
            <a:endParaRPr/>
          </a:p>
          <a:p>
            <a:pPr marL="0" lvl="0" indent="0" algn="l" rtl="0">
              <a:lnSpc>
                <a:spcPct val="90000"/>
              </a:lnSpc>
              <a:spcBef>
                <a:spcPts val="1200"/>
              </a:spcBef>
              <a:spcAft>
                <a:spcPts val="0"/>
              </a:spcAft>
              <a:buClr>
                <a:schemeClr val="dk1"/>
              </a:buClr>
              <a:buSzPts val="1800"/>
              <a:buNone/>
            </a:pPr>
            <a:endParaRPr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85f2f5408a_0_12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a:t>Unit 3.2 – Implementation &amp; Integration</a:t>
            </a:r>
            <a:endParaRPr/>
          </a:p>
        </p:txBody>
      </p:sp>
      <p:sp>
        <p:nvSpPr>
          <p:cNvPr id="223" name="Google Shape;223;g385f2f5408a_0_12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a:t>Integration Strategies</a:t>
            </a:r>
            <a:endParaRPr/>
          </a:p>
        </p:txBody>
      </p:sp>
      <p:sp>
        <p:nvSpPr>
          <p:cNvPr id="224" name="Google Shape;224;g385f2f5408a_0_12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en-US" b="1"/>
              <a:t>3. Policies &amp; Leadership</a:t>
            </a:r>
            <a:endParaRPr/>
          </a:p>
          <a:p>
            <a:pPr marL="457200" lvl="0" indent="-342900" algn="l" rtl="0">
              <a:lnSpc>
                <a:spcPct val="142857"/>
              </a:lnSpc>
              <a:spcBef>
                <a:spcPts val="1100"/>
              </a:spcBef>
              <a:spcAft>
                <a:spcPts val="0"/>
              </a:spcAft>
              <a:buSzPts val="1800"/>
              <a:buFont typeface="Proxima Nova"/>
              <a:buChar char="●"/>
            </a:pPr>
            <a:r>
              <a:rPr lang="en-US"/>
              <a:t>Align school policies with </a:t>
            </a:r>
            <a:r>
              <a:rPr lang="en-US" b="1"/>
              <a:t>inclusive, strengths-based language</a:t>
            </a:r>
            <a:r>
              <a:rPr lang="en-US"/>
              <a:t>.</a:t>
            </a:r>
            <a:endParaRPr/>
          </a:p>
          <a:p>
            <a:pPr marL="457200" lvl="0" indent="-342900" algn="l" rtl="0">
              <a:lnSpc>
                <a:spcPct val="142857"/>
              </a:lnSpc>
              <a:spcBef>
                <a:spcPts val="0"/>
              </a:spcBef>
              <a:spcAft>
                <a:spcPts val="0"/>
              </a:spcAft>
              <a:buSzPts val="1800"/>
              <a:buFont typeface="Proxima Nova"/>
              <a:buChar char="●"/>
            </a:pPr>
            <a:r>
              <a:rPr lang="en-US"/>
              <a:t>Ensure leadership models </a:t>
            </a:r>
            <a:r>
              <a:rPr lang="en-US" b="1"/>
              <a:t>well-being practices</a:t>
            </a:r>
            <a:r>
              <a:rPr lang="en-US"/>
              <a:t>: open-door policies, staff wellness initiatives, transparent communication.</a:t>
            </a:r>
            <a:endParaRPr/>
          </a:p>
          <a:p>
            <a:pPr marL="457200" lvl="0" indent="-342900" algn="l" rtl="0">
              <a:lnSpc>
                <a:spcPct val="142857"/>
              </a:lnSpc>
              <a:spcBef>
                <a:spcPts val="0"/>
              </a:spcBef>
              <a:spcAft>
                <a:spcPts val="0"/>
              </a:spcAft>
              <a:buSzPts val="1800"/>
              <a:buFont typeface="Proxima Nova"/>
              <a:buChar char="●"/>
            </a:pPr>
            <a:r>
              <a:rPr lang="en-US"/>
              <a:t>Embed well-being goals into </a:t>
            </a:r>
            <a:r>
              <a:rPr lang="en-US" b="1"/>
              <a:t>school development plans</a:t>
            </a:r>
            <a:r>
              <a:rPr lang="en-US"/>
              <a:t> and </a:t>
            </a:r>
            <a:r>
              <a:rPr lang="en-US" b="1"/>
              <a:t>staff appraisals</a:t>
            </a:r>
            <a:r>
              <a:rPr lang="en-US"/>
              <a:t>.</a:t>
            </a:r>
            <a:endParaRPr/>
          </a:p>
          <a:p>
            <a:pPr marL="381000" marR="381000" lvl="0" indent="0" algn="l" rtl="0">
              <a:lnSpc>
                <a:spcPct val="142857"/>
              </a:lnSpc>
              <a:spcBef>
                <a:spcPts val="1100"/>
              </a:spcBef>
              <a:spcAft>
                <a:spcPts val="0"/>
              </a:spcAft>
              <a:buNone/>
            </a:pPr>
            <a:r>
              <a:rPr lang="en-US" i="1"/>
              <a:t>Example</a:t>
            </a:r>
            <a:r>
              <a:rPr lang="en-US"/>
              <a:t>: Include well-being indicators in school improvement plans and staff performance reviews.</a:t>
            </a:r>
            <a:endParaRPr/>
          </a:p>
          <a:p>
            <a:pPr marL="0" lvl="0" indent="0" algn="l" rtl="0">
              <a:lnSpc>
                <a:spcPct val="90000"/>
              </a:lnSpc>
              <a:spcBef>
                <a:spcPts val="1200"/>
              </a:spcBef>
              <a:spcAft>
                <a:spcPts val="0"/>
              </a:spcAft>
              <a:buClr>
                <a:schemeClr val="dk1"/>
              </a:buClr>
              <a:buSzPts val="1800"/>
              <a:buNone/>
            </a:pPr>
            <a:endParaRPr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385f2f5408a_0_12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a:t>Unit 3.2 – Implementation &amp; Integration</a:t>
            </a:r>
            <a:endParaRPr/>
          </a:p>
        </p:txBody>
      </p:sp>
      <p:sp>
        <p:nvSpPr>
          <p:cNvPr id="230" name="Google Shape;230;g385f2f5408a_0_126"/>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a:t>Integration Strategies</a:t>
            </a:r>
            <a:endParaRPr/>
          </a:p>
        </p:txBody>
      </p:sp>
      <p:sp>
        <p:nvSpPr>
          <p:cNvPr id="231" name="Google Shape;231;g385f2f5408a_0_126"/>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en-US" b="1"/>
              <a:t>4. Staff Development &amp; Peer Support</a:t>
            </a:r>
            <a:endParaRPr/>
          </a:p>
          <a:p>
            <a:pPr marL="457200" lvl="0" indent="-342900" algn="l" rtl="0">
              <a:lnSpc>
                <a:spcPct val="142857"/>
              </a:lnSpc>
              <a:spcBef>
                <a:spcPts val="1100"/>
              </a:spcBef>
              <a:spcAft>
                <a:spcPts val="0"/>
              </a:spcAft>
              <a:buSzPts val="1800"/>
              <a:buFont typeface="Proxima Nova"/>
              <a:buChar char="●"/>
            </a:pPr>
            <a:r>
              <a:rPr lang="en-US"/>
              <a:t>Offer regular </a:t>
            </a:r>
            <a:r>
              <a:rPr lang="en-US" b="1"/>
              <a:t>well-being-focused Continuing Professional Development</a:t>
            </a:r>
            <a:r>
              <a:rPr lang="en-US"/>
              <a:t> (e.g., stress management, positive communication).</a:t>
            </a:r>
            <a:endParaRPr/>
          </a:p>
          <a:p>
            <a:pPr marL="457200" lvl="0" indent="-342900" algn="l" rtl="0">
              <a:lnSpc>
                <a:spcPct val="142857"/>
              </a:lnSpc>
              <a:spcBef>
                <a:spcPts val="0"/>
              </a:spcBef>
              <a:spcAft>
                <a:spcPts val="0"/>
              </a:spcAft>
              <a:buSzPts val="1800"/>
              <a:buFont typeface="Proxima Nova"/>
              <a:buChar char="●"/>
            </a:pPr>
            <a:r>
              <a:rPr lang="en-US"/>
              <a:t>Create </a:t>
            </a:r>
            <a:r>
              <a:rPr lang="en-US" b="1"/>
              <a:t>peer mentoring or coaching circles</a:t>
            </a:r>
            <a:r>
              <a:rPr lang="en-US"/>
              <a:t> for staff.</a:t>
            </a:r>
            <a:endParaRPr/>
          </a:p>
          <a:p>
            <a:pPr marL="457200" lvl="0" indent="-342900" algn="l" rtl="0">
              <a:lnSpc>
                <a:spcPct val="142857"/>
              </a:lnSpc>
              <a:spcBef>
                <a:spcPts val="0"/>
              </a:spcBef>
              <a:spcAft>
                <a:spcPts val="0"/>
              </a:spcAft>
              <a:buSzPts val="1800"/>
              <a:buFont typeface="Calibri"/>
              <a:buChar char="●"/>
            </a:pPr>
            <a:r>
              <a:rPr lang="en-US"/>
              <a:t>Celebrate staff contributions and foster a culture of appreciation.</a:t>
            </a:r>
            <a:endParaRPr/>
          </a:p>
          <a:p>
            <a:pPr marL="381000" marR="381000" lvl="0" indent="0" algn="l" rtl="0">
              <a:lnSpc>
                <a:spcPct val="142857"/>
              </a:lnSpc>
              <a:spcBef>
                <a:spcPts val="1100"/>
              </a:spcBef>
              <a:spcAft>
                <a:spcPts val="0"/>
              </a:spcAft>
              <a:buNone/>
            </a:pPr>
            <a:r>
              <a:rPr lang="en-US" i="1"/>
              <a:t>Example</a:t>
            </a:r>
            <a:r>
              <a:rPr lang="en-US"/>
              <a:t>: Monthly “Staff PERMA Spotlight” where a team member shares a well-being practice that worked.</a:t>
            </a:r>
            <a:endParaRPr/>
          </a:p>
          <a:p>
            <a:pPr marL="381000" marR="381000" lvl="0" indent="0" algn="l" rtl="0">
              <a:lnSpc>
                <a:spcPct val="142857"/>
              </a:lnSpc>
              <a:spcBef>
                <a:spcPts val="1100"/>
              </a:spcBef>
              <a:spcAft>
                <a:spcPts val="0"/>
              </a:spcAft>
              <a:buNone/>
            </a:pPr>
            <a:endParaRPr/>
          </a:p>
          <a:p>
            <a:pPr marL="0" lvl="0" indent="0" algn="l" rtl="0">
              <a:lnSpc>
                <a:spcPct val="90000"/>
              </a:lnSpc>
              <a:spcBef>
                <a:spcPts val="1200"/>
              </a:spcBef>
              <a:spcAft>
                <a:spcPts val="0"/>
              </a:spcAft>
              <a:buClr>
                <a:schemeClr val="dk1"/>
              </a:buClr>
              <a:buSzPts val="1800"/>
              <a:buNone/>
            </a:pPr>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385f2f5408a_0_13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a:t>Unit 3.2 – Implementation &amp; Integration</a:t>
            </a:r>
            <a:endParaRPr/>
          </a:p>
        </p:txBody>
      </p:sp>
      <p:sp>
        <p:nvSpPr>
          <p:cNvPr id="237" name="Google Shape;237;g385f2f5408a_0_136"/>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a:t>Visual Roadmap – Mapping Well-being Across the School Year</a:t>
            </a:r>
            <a:endParaRPr/>
          </a:p>
        </p:txBody>
      </p:sp>
      <p:sp>
        <p:nvSpPr>
          <p:cNvPr id="238" name="Google Shape;238;g385f2f5408a_0_136"/>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en-US" b="1" dirty="0"/>
              <a:t>Duration</a:t>
            </a:r>
            <a:r>
              <a:rPr lang="en-US" dirty="0"/>
              <a:t>: 40 minutes</a:t>
            </a:r>
            <a:br>
              <a:rPr lang="en-US" dirty="0"/>
            </a:br>
            <a:r>
              <a:rPr lang="en-US" b="1" dirty="0"/>
              <a:t>Purpose</a:t>
            </a:r>
            <a:r>
              <a:rPr lang="en-US" dirty="0"/>
              <a:t>: To help participants visualize your school calendar and identify opportunities to embed PERMA, WSA, and SWPBS principles.</a:t>
            </a:r>
            <a:endParaRPr dirty="0"/>
          </a:p>
          <a:p>
            <a:pPr marL="0" lvl="0" indent="0" algn="l" rtl="0">
              <a:lnSpc>
                <a:spcPct val="142857"/>
              </a:lnSpc>
              <a:spcBef>
                <a:spcPts val="1100"/>
              </a:spcBef>
              <a:spcAft>
                <a:spcPts val="0"/>
              </a:spcAft>
              <a:buNone/>
            </a:pPr>
            <a:r>
              <a:rPr lang="en-US" b="1" dirty="0"/>
              <a:t>Learning Objectives</a:t>
            </a:r>
            <a:endParaRPr b="1" dirty="0"/>
          </a:p>
          <a:p>
            <a:pPr marL="457200" lvl="0" indent="-342900" algn="l" rtl="0">
              <a:lnSpc>
                <a:spcPct val="142857"/>
              </a:lnSpc>
              <a:spcBef>
                <a:spcPts val="1100"/>
              </a:spcBef>
              <a:spcAft>
                <a:spcPts val="0"/>
              </a:spcAft>
              <a:buSzPts val="1800"/>
              <a:buFont typeface="Calibri"/>
              <a:buChar char="●"/>
            </a:pPr>
            <a:r>
              <a:rPr lang="en-US" dirty="0"/>
              <a:t>Recognize key moments in the school year where well-being can be intentionally supported.</a:t>
            </a:r>
            <a:endParaRPr dirty="0"/>
          </a:p>
          <a:p>
            <a:pPr marL="457200" lvl="0" indent="-342900" algn="l" rtl="0">
              <a:lnSpc>
                <a:spcPct val="142857"/>
              </a:lnSpc>
              <a:spcBef>
                <a:spcPts val="0"/>
              </a:spcBef>
              <a:spcAft>
                <a:spcPts val="0"/>
              </a:spcAft>
              <a:buSzPts val="1800"/>
              <a:buFont typeface="Calibri"/>
              <a:buChar char="●"/>
            </a:pPr>
            <a:r>
              <a:rPr lang="en-US" dirty="0"/>
              <a:t>Collaboratively plan integration points for PERMA and SWPBS practices.</a:t>
            </a:r>
            <a:endParaRPr dirty="0"/>
          </a:p>
          <a:p>
            <a:pPr marL="457200" lvl="0" indent="-342900" algn="l" rtl="0">
              <a:lnSpc>
                <a:spcPct val="142857"/>
              </a:lnSpc>
              <a:spcBef>
                <a:spcPts val="0"/>
              </a:spcBef>
              <a:spcAft>
                <a:spcPts val="0"/>
              </a:spcAft>
              <a:buSzPts val="1800"/>
              <a:buFont typeface="Calibri"/>
              <a:buChar char="●"/>
            </a:pPr>
            <a:r>
              <a:rPr lang="en-US" dirty="0"/>
              <a:t>Create a visual tool that guides well-being actions throughout the year.</a:t>
            </a:r>
            <a:endParaRPr dirty="0"/>
          </a:p>
          <a:p>
            <a:pPr marL="0" lvl="0" indent="0" algn="l" rtl="0">
              <a:lnSpc>
                <a:spcPct val="142857"/>
              </a:lnSpc>
              <a:spcBef>
                <a:spcPts val="1100"/>
              </a:spcBef>
              <a:spcAft>
                <a:spcPts val="0"/>
              </a:spcAft>
              <a:buNone/>
            </a:pPr>
            <a:r>
              <a:rPr lang="en-US" b="1" dirty="0"/>
              <a:t>Materials Needed</a:t>
            </a:r>
            <a:endParaRPr b="1" dirty="0"/>
          </a:p>
          <a:p>
            <a:pPr marL="457200" lvl="0" indent="-342900" algn="l" rtl="0">
              <a:lnSpc>
                <a:spcPct val="142857"/>
              </a:lnSpc>
              <a:spcBef>
                <a:spcPts val="1100"/>
              </a:spcBef>
              <a:spcAft>
                <a:spcPts val="0"/>
              </a:spcAft>
              <a:buSzPts val="1800"/>
              <a:buFont typeface="Proxima Nova"/>
              <a:buChar char="●"/>
            </a:pPr>
            <a:r>
              <a:rPr lang="en-US" dirty="0"/>
              <a:t>Digital Roadmap Template</a:t>
            </a:r>
            <a:endParaRPr dirty="0"/>
          </a:p>
          <a:p>
            <a:pPr marL="457200" lvl="0" indent="-342900" algn="l" rtl="0">
              <a:lnSpc>
                <a:spcPct val="142857"/>
              </a:lnSpc>
              <a:spcBef>
                <a:spcPts val="0"/>
              </a:spcBef>
              <a:spcAft>
                <a:spcPts val="0"/>
              </a:spcAft>
              <a:buSzPts val="1800"/>
              <a:buFont typeface="Calibri"/>
              <a:buChar char="●"/>
            </a:pPr>
            <a:r>
              <a:rPr lang="en-US" dirty="0"/>
              <a:t>Digital collaboration tools (e.g., Google Docs)</a:t>
            </a:r>
            <a:endParaRPr dirty="0"/>
          </a:p>
          <a:p>
            <a:pPr marL="457200" lvl="0" indent="-342900" algn="l" rtl="0">
              <a:lnSpc>
                <a:spcPct val="142857"/>
              </a:lnSpc>
              <a:spcBef>
                <a:spcPts val="0"/>
              </a:spcBef>
              <a:spcAft>
                <a:spcPts val="0"/>
              </a:spcAft>
              <a:buSzPts val="1800"/>
              <a:buFont typeface="Calibri"/>
              <a:buChar char="●"/>
            </a:pPr>
            <a:r>
              <a:rPr lang="en-US" dirty="0"/>
              <a:t>School calendar (term dates, events, exams, holidays)</a:t>
            </a:r>
            <a:endParaRPr dirty="0"/>
          </a:p>
          <a:p>
            <a:pPr marL="0" lvl="0" indent="0" algn="l" rtl="0">
              <a:lnSpc>
                <a:spcPct val="90000"/>
              </a:lnSpc>
              <a:spcBef>
                <a:spcPts val="1200"/>
              </a:spcBef>
              <a:spcAft>
                <a:spcPts val="0"/>
              </a:spcAft>
              <a:buClr>
                <a:schemeClr val="dk1"/>
              </a:buClr>
              <a:buSzPts val="1800"/>
              <a:buNone/>
            </a:pPr>
            <a:endParaRP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37d7badc4d7_0_0"/>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US" sz="2500">
                <a:solidFill>
                  <a:srgbClr val="595959"/>
                </a:solidFill>
                <a:latin typeface="Arial"/>
                <a:ea typeface="Arial"/>
                <a:cs typeface="Arial"/>
                <a:sym typeface="Arial"/>
              </a:rPr>
              <a:t>WP 3: Training and capacity building (D3.1)</a:t>
            </a:r>
            <a:endParaRPr sz="2500">
              <a:solidFill>
                <a:srgbClr val="595959"/>
              </a:solidFill>
              <a:latin typeface="Arial"/>
              <a:ea typeface="Arial"/>
              <a:cs typeface="Arial"/>
              <a:sym typeface="Arial"/>
            </a:endParaRPr>
          </a:p>
          <a:p>
            <a:pPr marL="0" lvl="0" indent="0" algn="l" rtl="0">
              <a:lnSpc>
                <a:spcPct val="90000"/>
              </a:lnSpc>
              <a:spcBef>
                <a:spcPts val="0"/>
              </a:spcBef>
              <a:spcAft>
                <a:spcPts val="0"/>
              </a:spcAft>
              <a:buClr>
                <a:schemeClr val="dk1"/>
              </a:buClr>
              <a:buSzPts val="2000"/>
              <a:buFont typeface="Calibri"/>
              <a:buNone/>
            </a:pPr>
            <a:endParaRPr sz="2200"/>
          </a:p>
        </p:txBody>
      </p:sp>
      <p:sp>
        <p:nvSpPr>
          <p:cNvPr id="109" name="Google Shape;109;g37d7badc4d7_0_0"/>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600"/>
              <a:buNone/>
            </a:pPr>
            <a:r>
              <a:rPr lang="en-US" sz="3599" b="0" i="0">
                <a:solidFill>
                  <a:srgbClr val="545454"/>
                </a:solidFill>
              </a:rPr>
              <a:t>Master Trainer Course - Day 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85f2f5408a_0_14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a:t>Unit 3.2 – Implementation &amp; Integration</a:t>
            </a:r>
            <a:endParaRPr/>
          </a:p>
        </p:txBody>
      </p:sp>
      <p:sp>
        <p:nvSpPr>
          <p:cNvPr id="244" name="Google Shape;244;g385f2f5408a_0_14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a:t>Visual Roadmap – Mapping Well-being Across the School Year</a:t>
            </a:r>
            <a:endParaRPr/>
          </a:p>
        </p:txBody>
      </p:sp>
      <p:sp>
        <p:nvSpPr>
          <p:cNvPr id="245" name="Google Shape;245;g385f2f5408a_0_143"/>
          <p:cNvSpPr txBox="1">
            <a:spLocks noGrp="1"/>
          </p:cNvSpPr>
          <p:nvPr>
            <p:ph type="body" idx="2"/>
          </p:nvPr>
        </p:nvSpPr>
        <p:spPr>
          <a:xfrm>
            <a:off x="97973" y="1462675"/>
            <a:ext cx="63279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en-US" b="1"/>
              <a:t>Introduction (5 min)</a:t>
            </a:r>
            <a:endParaRPr b="1"/>
          </a:p>
          <a:p>
            <a:pPr marL="457200" lvl="0" indent="-342900" algn="l" rtl="0">
              <a:lnSpc>
                <a:spcPct val="142857"/>
              </a:lnSpc>
              <a:spcBef>
                <a:spcPts val="1100"/>
              </a:spcBef>
              <a:spcAft>
                <a:spcPts val="0"/>
              </a:spcAft>
              <a:buSzPts val="1800"/>
              <a:buFont typeface="Calibri"/>
              <a:buChar char="●"/>
            </a:pPr>
            <a:r>
              <a:rPr lang="en-US"/>
              <a:t>Purpose of the activity: To map out your school year and identify where well-being practices can be embedded. Think of this as your strategic well-being calendar.</a:t>
            </a:r>
            <a:endParaRPr b="1"/>
          </a:p>
        </p:txBody>
      </p:sp>
      <p:pic>
        <p:nvPicPr>
          <p:cNvPr id="246" name="Google Shape;246;g385f2f5408a_0_143"/>
          <p:cNvPicPr preferRelativeResize="0"/>
          <p:nvPr/>
        </p:nvPicPr>
        <p:blipFill>
          <a:blip r:embed="rId3">
            <a:alphaModFix/>
          </a:blip>
          <a:stretch>
            <a:fillRect/>
          </a:stretch>
        </p:blipFill>
        <p:spPr>
          <a:xfrm>
            <a:off x="7739423" y="1405472"/>
            <a:ext cx="3861791" cy="514772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385f2f5408a_0_14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a:t>Unit 3.2 – Implementation &amp; Integration</a:t>
            </a:r>
            <a:endParaRPr/>
          </a:p>
        </p:txBody>
      </p:sp>
      <p:sp>
        <p:nvSpPr>
          <p:cNvPr id="252" name="Google Shape;252;g385f2f5408a_0_14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a:t>Visual Roadmap – Mapping Well-being Across the School Year</a:t>
            </a:r>
            <a:endParaRPr/>
          </a:p>
        </p:txBody>
      </p:sp>
      <p:sp>
        <p:nvSpPr>
          <p:cNvPr id="253" name="Google Shape;253;g385f2f5408a_0_149"/>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en-US" b="1" dirty="0"/>
              <a:t>Team Mapping (25 min)</a:t>
            </a:r>
            <a:br>
              <a:rPr lang="en-US" b="1" dirty="0"/>
            </a:br>
            <a:r>
              <a:rPr lang="en-US" dirty="0"/>
              <a:t>In small groups:</a:t>
            </a:r>
            <a:endParaRPr dirty="0"/>
          </a:p>
          <a:p>
            <a:pPr marL="914400" lvl="1" indent="-342900" algn="l" rtl="0">
              <a:lnSpc>
                <a:spcPct val="142857"/>
              </a:lnSpc>
              <a:spcBef>
                <a:spcPts val="1100"/>
              </a:spcBef>
              <a:spcAft>
                <a:spcPts val="0"/>
              </a:spcAft>
              <a:buSzPts val="1800"/>
              <a:buFont typeface="Calibri"/>
              <a:buChar char="○"/>
            </a:pPr>
            <a:r>
              <a:rPr lang="en-US" sz="1800" dirty="0"/>
              <a:t>Review your school calendar.</a:t>
            </a:r>
            <a:endParaRPr sz="1800" dirty="0"/>
          </a:p>
          <a:p>
            <a:pPr marL="914400" lvl="1" indent="-342900" algn="l" rtl="0">
              <a:lnSpc>
                <a:spcPct val="142857"/>
              </a:lnSpc>
              <a:spcBef>
                <a:spcPts val="0"/>
              </a:spcBef>
              <a:spcAft>
                <a:spcPts val="0"/>
              </a:spcAft>
              <a:buSzPts val="1800"/>
              <a:buFont typeface="Proxima Nova"/>
              <a:buChar char="○"/>
            </a:pPr>
            <a:r>
              <a:rPr lang="en-US" sz="1800" dirty="0"/>
              <a:t>Use the Roadmap Template to mark:</a:t>
            </a:r>
            <a:endParaRPr sz="1800" dirty="0"/>
          </a:p>
          <a:p>
            <a:pPr marL="1371600" lvl="2" indent="-342900" algn="l" rtl="0">
              <a:lnSpc>
                <a:spcPct val="142857"/>
              </a:lnSpc>
              <a:spcBef>
                <a:spcPts val="0"/>
              </a:spcBef>
              <a:spcAft>
                <a:spcPts val="0"/>
              </a:spcAft>
              <a:buSzPts val="1800"/>
              <a:buFont typeface="Calibri"/>
              <a:buChar char="■"/>
            </a:pPr>
            <a:r>
              <a:rPr lang="en-US" sz="1800" dirty="0"/>
              <a:t>High-stress periods (e.g., exams, transitions)</a:t>
            </a:r>
            <a:endParaRPr sz="1800" dirty="0"/>
          </a:p>
          <a:p>
            <a:pPr marL="1371600" lvl="2" indent="-342900" algn="l" rtl="0">
              <a:lnSpc>
                <a:spcPct val="142857"/>
              </a:lnSpc>
              <a:spcBef>
                <a:spcPts val="0"/>
              </a:spcBef>
              <a:spcAft>
                <a:spcPts val="0"/>
              </a:spcAft>
              <a:buSzPts val="1800"/>
              <a:buFont typeface="Calibri"/>
              <a:buChar char="■"/>
            </a:pPr>
            <a:r>
              <a:rPr lang="en-US" sz="1800" dirty="0"/>
              <a:t>Celebratory moments (e.g., school festivals, holidays)</a:t>
            </a:r>
            <a:endParaRPr sz="1800" dirty="0"/>
          </a:p>
          <a:p>
            <a:pPr marL="1371600" lvl="2" indent="-342900" algn="l" rtl="0">
              <a:lnSpc>
                <a:spcPct val="142857"/>
              </a:lnSpc>
              <a:spcBef>
                <a:spcPts val="0"/>
              </a:spcBef>
              <a:spcAft>
                <a:spcPts val="0"/>
              </a:spcAft>
              <a:buSzPts val="1800"/>
              <a:buFont typeface="Calibri"/>
              <a:buChar char="■"/>
            </a:pPr>
            <a:r>
              <a:rPr lang="en-US" sz="1800" dirty="0"/>
              <a:t>Regular routines (e.g., assemblies, staff meetings)</a:t>
            </a:r>
            <a:endParaRPr sz="1800" dirty="0"/>
          </a:p>
          <a:p>
            <a:pPr marL="914400" lvl="1" indent="-342900" algn="l" rtl="0">
              <a:lnSpc>
                <a:spcPct val="142857"/>
              </a:lnSpc>
              <a:spcBef>
                <a:spcPts val="0"/>
              </a:spcBef>
              <a:spcAft>
                <a:spcPts val="0"/>
              </a:spcAft>
              <a:buSzPts val="1800"/>
              <a:buFont typeface="Proxima Nova"/>
              <a:buChar char="○"/>
            </a:pPr>
            <a:r>
              <a:rPr lang="en-US" sz="1800" dirty="0"/>
              <a:t>Identify </a:t>
            </a:r>
            <a:r>
              <a:rPr lang="en-US" sz="1800" b="1" dirty="0"/>
              <a:t>opportunities</a:t>
            </a:r>
            <a:r>
              <a:rPr lang="en-US" sz="1800" dirty="0"/>
              <a:t> to integrate PERMA elements (e.g., Gratitude Week, Strengths Spotting, Positive Feedback rituals).</a:t>
            </a:r>
            <a:endParaRPr sz="1800" dirty="0"/>
          </a:p>
          <a:p>
            <a:pPr marL="914400" lvl="1" indent="-342900" algn="l" rtl="0">
              <a:lnSpc>
                <a:spcPct val="142857"/>
              </a:lnSpc>
              <a:spcBef>
                <a:spcPts val="0"/>
              </a:spcBef>
              <a:spcAft>
                <a:spcPts val="0"/>
              </a:spcAft>
              <a:buSzPts val="1800"/>
              <a:buFont typeface="Proxima Nova"/>
              <a:buChar char="○"/>
            </a:pPr>
            <a:r>
              <a:rPr lang="en-US" sz="1800" dirty="0"/>
              <a:t>Note </a:t>
            </a:r>
            <a:r>
              <a:rPr lang="en-US" sz="1800" b="1" dirty="0"/>
              <a:t>SWPBS strategies</a:t>
            </a:r>
            <a:r>
              <a:rPr lang="en-US" sz="1800" dirty="0"/>
              <a:t> (e.g., behavior expectations refreshers, peer mentoring).</a:t>
            </a:r>
            <a:endParaRPr sz="1800" dirty="0"/>
          </a:p>
          <a:p>
            <a:pPr marL="0" lvl="0" indent="0" algn="l" rtl="0">
              <a:lnSpc>
                <a:spcPct val="90000"/>
              </a:lnSpc>
              <a:spcBef>
                <a:spcPts val="1200"/>
              </a:spcBef>
              <a:spcAft>
                <a:spcPts val="0"/>
              </a:spcAft>
              <a:buClr>
                <a:schemeClr val="dk1"/>
              </a:buClr>
              <a:buSzPts val="1800"/>
              <a:buNone/>
            </a:pPr>
            <a:endParaRPr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385f2f5408a_0_15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a:t>Unit 3.2 – Implementation &amp; Integration</a:t>
            </a:r>
            <a:endParaRPr/>
          </a:p>
        </p:txBody>
      </p:sp>
      <p:sp>
        <p:nvSpPr>
          <p:cNvPr id="259" name="Google Shape;259;g385f2f5408a_0_155"/>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a:t>Visual Roadmap – Mapping Well-being Across the School Year</a:t>
            </a:r>
            <a:endParaRPr/>
          </a:p>
        </p:txBody>
      </p:sp>
      <p:sp>
        <p:nvSpPr>
          <p:cNvPr id="260" name="Google Shape;260;g385f2f5408a_0_155"/>
          <p:cNvSpPr txBox="1">
            <a:spLocks noGrp="1"/>
          </p:cNvSpPr>
          <p:nvPr>
            <p:ph type="body" idx="2"/>
          </p:nvPr>
        </p:nvSpPr>
        <p:spPr>
          <a:xfrm>
            <a:off x="97973" y="1462675"/>
            <a:ext cx="5997900" cy="5289300"/>
          </a:xfrm>
          <a:prstGeom prst="rect">
            <a:avLst/>
          </a:prstGeom>
          <a:noFill/>
          <a:ln>
            <a:noFill/>
          </a:ln>
        </p:spPr>
        <p:txBody>
          <a:bodyPr spcFirstLastPara="1" wrap="square" lIns="91425" tIns="45700" rIns="91425" bIns="45700" anchor="t" anchorCtr="0">
            <a:noAutofit/>
          </a:bodyPr>
          <a:lstStyle/>
          <a:p>
            <a:pPr marL="457200" lvl="0" indent="-342900" algn="l" rtl="0">
              <a:lnSpc>
                <a:spcPct val="142857"/>
              </a:lnSpc>
              <a:spcBef>
                <a:spcPts val="1100"/>
              </a:spcBef>
              <a:spcAft>
                <a:spcPts val="0"/>
              </a:spcAft>
              <a:buSzPts val="1800"/>
              <a:buFont typeface="Proxima Nova"/>
              <a:buChar char="●"/>
            </a:pPr>
            <a:r>
              <a:rPr lang="en-US" b="1"/>
              <a:t>Sharing &amp; Reflection (10 min)</a:t>
            </a:r>
            <a:br>
              <a:rPr lang="en-US" b="1"/>
            </a:br>
            <a:r>
              <a:rPr lang="en-US"/>
              <a:t>Each group briefly presents their roadmap.</a:t>
            </a:r>
            <a:br>
              <a:rPr lang="en-US"/>
            </a:br>
            <a:r>
              <a:rPr lang="en-US"/>
              <a:t>Prompt reflection with questions like:</a:t>
            </a:r>
            <a:endParaRPr/>
          </a:p>
          <a:p>
            <a:pPr marL="914400" lvl="1" indent="-342900" algn="l" rtl="0">
              <a:lnSpc>
                <a:spcPct val="142857"/>
              </a:lnSpc>
              <a:spcBef>
                <a:spcPts val="0"/>
              </a:spcBef>
              <a:spcAft>
                <a:spcPts val="0"/>
              </a:spcAft>
              <a:buSzPts val="1800"/>
              <a:buFont typeface="Calibri"/>
              <a:buChar char="○"/>
            </a:pPr>
            <a:r>
              <a:rPr lang="en-US" sz="1800"/>
              <a:t>“Which moments are most critical for well-being?”</a:t>
            </a:r>
            <a:endParaRPr sz="1800"/>
          </a:p>
          <a:p>
            <a:pPr marL="914400" lvl="1" indent="-342900" algn="l" rtl="0">
              <a:lnSpc>
                <a:spcPct val="142857"/>
              </a:lnSpc>
              <a:spcBef>
                <a:spcPts val="0"/>
              </a:spcBef>
              <a:spcAft>
                <a:spcPts val="0"/>
              </a:spcAft>
              <a:buSzPts val="1800"/>
              <a:buFont typeface="Calibri"/>
              <a:buChar char="○"/>
            </a:pPr>
            <a:r>
              <a:rPr lang="en-US" sz="1800"/>
              <a:t>“How can we make these practices sustainable?”</a:t>
            </a:r>
            <a:endParaRPr sz="1800"/>
          </a:p>
          <a:p>
            <a:pPr marL="457200" lvl="0" indent="0" algn="l" rtl="0">
              <a:lnSpc>
                <a:spcPct val="142857"/>
              </a:lnSpc>
              <a:spcBef>
                <a:spcPts val="1100"/>
              </a:spcBef>
              <a:spcAft>
                <a:spcPts val="0"/>
              </a:spcAft>
              <a:buNone/>
            </a:pPr>
            <a:endParaRPr b="1"/>
          </a:p>
          <a:p>
            <a:pPr marL="0" lvl="0" indent="0" algn="l" rtl="0">
              <a:lnSpc>
                <a:spcPct val="90000"/>
              </a:lnSpc>
              <a:spcBef>
                <a:spcPts val="1200"/>
              </a:spcBef>
              <a:spcAft>
                <a:spcPts val="0"/>
              </a:spcAft>
              <a:buClr>
                <a:schemeClr val="dk1"/>
              </a:buClr>
              <a:buSzPts val="1800"/>
              <a:buNone/>
            </a:pPr>
            <a:endParaRPr b="1"/>
          </a:p>
        </p:txBody>
      </p:sp>
      <p:pic>
        <p:nvPicPr>
          <p:cNvPr id="261" name="Google Shape;261;g385f2f5408a_0_155"/>
          <p:cNvPicPr preferRelativeResize="0"/>
          <p:nvPr/>
        </p:nvPicPr>
        <p:blipFill>
          <a:blip r:embed="rId3">
            <a:alphaModFix/>
          </a:blip>
          <a:stretch>
            <a:fillRect/>
          </a:stretch>
        </p:blipFill>
        <p:spPr>
          <a:xfrm>
            <a:off x="6591323" y="2138422"/>
            <a:ext cx="4371975" cy="3409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385f2f5408a_0_16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a:t>Unit 3.2 – Implementation &amp; Integration</a:t>
            </a:r>
            <a:endParaRPr/>
          </a:p>
        </p:txBody>
      </p:sp>
      <p:sp>
        <p:nvSpPr>
          <p:cNvPr id="267" name="Google Shape;267;g385f2f5408a_0_16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a:t>Timeline &amp; Barriers – Planning for Sustainable Well-being</a:t>
            </a:r>
            <a:endParaRPr/>
          </a:p>
        </p:txBody>
      </p:sp>
      <p:sp>
        <p:nvSpPr>
          <p:cNvPr id="268" name="Google Shape;268;g385f2f5408a_0_163"/>
          <p:cNvSpPr txBox="1">
            <a:spLocks noGrp="1"/>
          </p:cNvSpPr>
          <p:nvPr>
            <p:ph type="body" idx="2"/>
          </p:nvPr>
        </p:nvSpPr>
        <p:spPr>
          <a:xfrm>
            <a:off x="97977" y="1462675"/>
            <a:ext cx="117378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en-US" b="1"/>
              <a:t>Duration:</a:t>
            </a:r>
            <a:r>
              <a:rPr lang="en-US"/>
              <a:t> 30 minutes</a:t>
            </a:r>
            <a:br>
              <a:rPr lang="en-US"/>
            </a:br>
            <a:r>
              <a:rPr lang="en-US" b="1"/>
              <a:t>Purpose:</a:t>
            </a:r>
            <a:r>
              <a:rPr lang="en-US"/>
              <a:t> To support schools in developing actionable well-being plans and proactively addressing challenges.</a:t>
            </a:r>
            <a:endParaRPr/>
          </a:p>
          <a:p>
            <a:pPr marL="0" lvl="0" indent="0" algn="l" rtl="0">
              <a:lnSpc>
                <a:spcPct val="142857"/>
              </a:lnSpc>
              <a:spcBef>
                <a:spcPts val="1100"/>
              </a:spcBef>
              <a:spcAft>
                <a:spcPts val="0"/>
              </a:spcAft>
              <a:buNone/>
            </a:pPr>
            <a:r>
              <a:rPr lang="en-US" b="1"/>
              <a:t>Learning Objectives</a:t>
            </a:r>
            <a:endParaRPr b="1"/>
          </a:p>
          <a:p>
            <a:pPr marL="457200" lvl="0" indent="-342900" algn="l" rtl="0">
              <a:lnSpc>
                <a:spcPct val="142857"/>
              </a:lnSpc>
              <a:spcBef>
                <a:spcPts val="1100"/>
              </a:spcBef>
              <a:spcAft>
                <a:spcPts val="0"/>
              </a:spcAft>
              <a:buSzPts val="1800"/>
              <a:buFont typeface="Calibri"/>
              <a:buChar char="●"/>
            </a:pPr>
            <a:r>
              <a:rPr lang="en-US"/>
              <a:t>Develop a realistic timeline for implementing well-being initiatives.</a:t>
            </a:r>
            <a:endParaRPr/>
          </a:p>
          <a:p>
            <a:pPr marL="457200" lvl="0" indent="-342900" algn="l" rtl="0">
              <a:lnSpc>
                <a:spcPct val="142857"/>
              </a:lnSpc>
              <a:spcBef>
                <a:spcPts val="0"/>
              </a:spcBef>
              <a:spcAft>
                <a:spcPts val="0"/>
              </a:spcAft>
              <a:buSzPts val="1800"/>
              <a:buFont typeface="Calibri"/>
              <a:buChar char="●"/>
            </a:pPr>
            <a:r>
              <a:rPr lang="en-US"/>
              <a:t>Identify potential barriers and co-create solutions.</a:t>
            </a:r>
            <a:endParaRPr/>
          </a:p>
          <a:p>
            <a:pPr marL="457200" lvl="0" indent="-342900" algn="l" rtl="0">
              <a:lnSpc>
                <a:spcPct val="142857"/>
              </a:lnSpc>
              <a:spcBef>
                <a:spcPts val="0"/>
              </a:spcBef>
              <a:spcAft>
                <a:spcPts val="0"/>
              </a:spcAft>
              <a:buSzPts val="1800"/>
              <a:buFont typeface="Calibri"/>
              <a:buChar char="●"/>
            </a:pPr>
            <a:r>
              <a:rPr lang="en-US"/>
              <a:t>Use strengths-based language to foster a proactive mindset.</a:t>
            </a:r>
            <a:endParaRPr/>
          </a:p>
          <a:p>
            <a:pPr marL="0" lvl="0" indent="0" algn="l" rtl="0">
              <a:lnSpc>
                <a:spcPct val="142857"/>
              </a:lnSpc>
              <a:spcBef>
                <a:spcPts val="1100"/>
              </a:spcBef>
              <a:spcAft>
                <a:spcPts val="0"/>
              </a:spcAft>
              <a:buNone/>
            </a:pPr>
            <a:r>
              <a:rPr lang="en-US" b="1"/>
              <a:t>Materials Needed</a:t>
            </a:r>
            <a:endParaRPr b="1"/>
          </a:p>
          <a:p>
            <a:pPr marL="457200" lvl="0" indent="-342900" algn="l" rtl="0">
              <a:lnSpc>
                <a:spcPct val="142857"/>
              </a:lnSpc>
              <a:spcBef>
                <a:spcPts val="1100"/>
              </a:spcBef>
              <a:spcAft>
                <a:spcPts val="0"/>
              </a:spcAft>
              <a:buSzPts val="1800"/>
              <a:buFont typeface="Calibri"/>
              <a:buChar char="●"/>
            </a:pPr>
            <a:r>
              <a:rPr lang="en-US"/>
              <a:t>Implementation Timeline Template </a:t>
            </a:r>
            <a:endParaRPr/>
          </a:p>
          <a:p>
            <a:pPr marL="457200" lvl="0" indent="-342900" algn="l" rtl="0">
              <a:lnSpc>
                <a:spcPct val="142857"/>
              </a:lnSpc>
              <a:spcBef>
                <a:spcPts val="0"/>
              </a:spcBef>
              <a:spcAft>
                <a:spcPts val="0"/>
              </a:spcAft>
              <a:buSzPts val="1800"/>
              <a:buFont typeface="Calibri"/>
              <a:buChar char="●"/>
            </a:pPr>
            <a:r>
              <a:rPr lang="en-US"/>
              <a:t>Barrier-Solution Map Template</a:t>
            </a:r>
            <a:endParaRPr/>
          </a:p>
          <a:p>
            <a:pPr marL="457200" lvl="0" indent="-342900" algn="l" rtl="0">
              <a:lnSpc>
                <a:spcPct val="142857"/>
              </a:lnSpc>
              <a:spcBef>
                <a:spcPts val="0"/>
              </a:spcBef>
              <a:spcAft>
                <a:spcPts val="0"/>
              </a:spcAft>
              <a:buSzPts val="1800"/>
              <a:buFont typeface="Calibri"/>
              <a:buChar char="●"/>
            </a:pPr>
            <a:r>
              <a:rPr lang="en-US"/>
              <a:t>Digital collaboration tools (Google docs)</a:t>
            </a:r>
            <a:endParaRPr/>
          </a:p>
          <a:p>
            <a:pPr marL="457200" lvl="0" indent="-342900" algn="l" rtl="0">
              <a:lnSpc>
                <a:spcPct val="142857"/>
              </a:lnSpc>
              <a:spcBef>
                <a:spcPts val="0"/>
              </a:spcBef>
              <a:spcAft>
                <a:spcPts val="0"/>
              </a:spcAft>
              <a:buSzPts val="1800"/>
              <a:buFont typeface="Calibri"/>
              <a:buChar char="●"/>
            </a:pPr>
            <a:r>
              <a:rPr lang="en-US"/>
              <a:t>Strengths-based language guide (optional handout)</a:t>
            </a:r>
            <a:endParaRPr/>
          </a:p>
          <a:p>
            <a:pPr marL="0" lvl="0" indent="0" algn="l" rtl="0">
              <a:lnSpc>
                <a:spcPct val="90000"/>
              </a:lnSpc>
              <a:spcBef>
                <a:spcPts val="1200"/>
              </a:spcBef>
              <a:spcAft>
                <a:spcPts val="0"/>
              </a:spcAft>
              <a:buClr>
                <a:schemeClr val="dk1"/>
              </a:buClr>
              <a:buSzPts val="1800"/>
              <a:buNone/>
            </a:pPr>
            <a:endParaRPr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385f2f5408a_0_171"/>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a:t>Unit 3.2 – Implementation &amp; Integration</a:t>
            </a:r>
            <a:endParaRPr/>
          </a:p>
        </p:txBody>
      </p:sp>
      <p:sp>
        <p:nvSpPr>
          <p:cNvPr id="274" name="Google Shape;274;g385f2f5408a_0_171"/>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a:t>Timeline &amp; Barriers – Planning for Sustainable Well-being</a:t>
            </a:r>
            <a:endParaRPr/>
          </a:p>
        </p:txBody>
      </p:sp>
      <p:sp>
        <p:nvSpPr>
          <p:cNvPr id="275" name="Google Shape;275;g385f2f5408a_0_171"/>
          <p:cNvSpPr txBox="1">
            <a:spLocks noGrp="1"/>
          </p:cNvSpPr>
          <p:nvPr>
            <p:ph type="body" idx="2"/>
          </p:nvPr>
        </p:nvSpPr>
        <p:spPr>
          <a:xfrm>
            <a:off x="97977" y="1462675"/>
            <a:ext cx="117378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200"/>
              </a:spcBef>
              <a:spcAft>
                <a:spcPts val="0"/>
              </a:spcAft>
              <a:buNone/>
            </a:pPr>
            <a:r>
              <a:rPr lang="en-US" b="1" dirty="0"/>
              <a:t>1. Introduction (5 min)</a:t>
            </a:r>
            <a:endParaRPr b="1" dirty="0"/>
          </a:p>
          <a:p>
            <a:pPr marL="0" lvl="0" indent="0" algn="l" rtl="0">
              <a:lnSpc>
                <a:spcPct val="142857"/>
              </a:lnSpc>
              <a:spcBef>
                <a:spcPts val="1100"/>
              </a:spcBef>
              <a:spcAft>
                <a:spcPts val="0"/>
              </a:spcAft>
              <a:buNone/>
            </a:pPr>
            <a:r>
              <a:rPr lang="en-US" b="1" dirty="0"/>
              <a:t>Purpose of the activity: </a:t>
            </a:r>
            <a:r>
              <a:rPr lang="en-US" dirty="0"/>
              <a:t>Now that you’ve mapped your school year, let’s turn those ideas into action. You’ll create a timeline for implementing well-being practices and identify any barriers you might face — along with solutions.</a:t>
            </a:r>
            <a:endParaRPr dirty="0"/>
          </a:p>
          <a:p>
            <a:pPr marL="0" lvl="0" indent="0" algn="l" rtl="0">
              <a:lnSpc>
                <a:spcPct val="142857"/>
              </a:lnSpc>
              <a:spcBef>
                <a:spcPts val="1200"/>
              </a:spcBef>
              <a:spcAft>
                <a:spcPts val="0"/>
              </a:spcAft>
              <a:buNone/>
            </a:pPr>
            <a:r>
              <a:rPr lang="en-US" b="1" dirty="0"/>
              <a:t>2. Timeline Creation (10 min)</a:t>
            </a:r>
            <a:endParaRPr b="1" dirty="0"/>
          </a:p>
          <a:p>
            <a:pPr marL="0" lvl="0" indent="0" algn="l" rtl="0">
              <a:lnSpc>
                <a:spcPct val="142857"/>
              </a:lnSpc>
              <a:spcBef>
                <a:spcPts val="1100"/>
              </a:spcBef>
              <a:spcAft>
                <a:spcPts val="0"/>
              </a:spcAft>
              <a:buNone/>
            </a:pPr>
            <a:r>
              <a:rPr lang="en-US" dirty="0"/>
              <a:t>Use the Implementation Timeline Template to:</a:t>
            </a:r>
            <a:endParaRPr dirty="0"/>
          </a:p>
          <a:p>
            <a:pPr marL="457200" lvl="0" indent="-342900" algn="l" rtl="0">
              <a:lnSpc>
                <a:spcPct val="142857"/>
              </a:lnSpc>
              <a:spcBef>
                <a:spcPts val="1100"/>
              </a:spcBef>
              <a:spcAft>
                <a:spcPts val="0"/>
              </a:spcAft>
              <a:buSzPts val="1800"/>
              <a:buFont typeface="Calibri"/>
              <a:buChar char="●"/>
            </a:pPr>
            <a:r>
              <a:rPr lang="en-US" dirty="0"/>
              <a:t>Select 3–5 key well-being actions from your Visual Roadmap.</a:t>
            </a:r>
            <a:endParaRPr dirty="0"/>
          </a:p>
          <a:p>
            <a:pPr marL="457200" lvl="0" indent="-342900" algn="l" rtl="0">
              <a:lnSpc>
                <a:spcPct val="142857"/>
              </a:lnSpc>
              <a:spcBef>
                <a:spcPts val="0"/>
              </a:spcBef>
              <a:spcAft>
                <a:spcPts val="0"/>
              </a:spcAft>
              <a:buSzPts val="1800"/>
              <a:buFont typeface="Calibri"/>
              <a:buChar char="●"/>
            </a:pPr>
            <a:r>
              <a:rPr lang="en-US" dirty="0"/>
              <a:t>Assign timeframes, responsible persons, and resources needed.</a:t>
            </a:r>
            <a:endParaRPr dirty="0"/>
          </a:p>
          <a:p>
            <a:pPr marL="457200" lvl="0" indent="-342900" algn="l" rtl="0">
              <a:lnSpc>
                <a:spcPct val="142857"/>
              </a:lnSpc>
              <a:spcBef>
                <a:spcPts val="0"/>
              </a:spcBef>
              <a:spcAft>
                <a:spcPts val="0"/>
              </a:spcAft>
              <a:buSzPts val="1800"/>
              <a:buFont typeface="Calibri"/>
              <a:buChar char="●"/>
            </a:pPr>
            <a:r>
              <a:rPr lang="en-US" dirty="0"/>
              <a:t>Ensure alignment with school calendar and capacity.</a:t>
            </a:r>
            <a:endParaRPr dirty="0"/>
          </a:p>
          <a:p>
            <a:pPr marL="0" lvl="0" indent="0" algn="l" rtl="0">
              <a:lnSpc>
                <a:spcPct val="90000"/>
              </a:lnSpc>
              <a:spcBef>
                <a:spcPts val="1200"/>
              </a:spcBef>
              <a:spcAft>
                <a:spcPts val="0"/>
              </a:spcAft>
              <a:buClr>
                <a:schemeClr val="dk1"/>
              </a:buClr>
              <a:buSzPts val="1800"/>
              <a:buNone/>
            </a:pPr>
            <a:endParaRPr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385f2f5408a_0_17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a:t>Unit 3.2 – Implementation &amp; Integration</a:t>
            </a:r>
            <a:endParaRPr/>
          </a:p>
        </p:txBody>
      </p:sp>
      <p:sp>
        <p:nvSpPr>
          <p:cNvPr id="281" name="Google Shape;281;g385f2f5408a_0_17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a:t>Timeline &amp; Barriers – Planning for Sustainable Well-being</a:t>
            </a:r>
            <a:endParaRPr/>
          </a:p>
        </p:txBody>
      </p:sp>
      <p:sp>
        <p:nvSpPr>
          <p:cNvPr id="282" name="Google Shape;282;g385f2f5408a_0_177"/>
          <p:cNvSpPr txBox="1">
            <a:spLocks noGrp="1"/>
          </p:cNvSpPr>
          <p:nvPr>
            <p:ph type="body" idx="2"/>
          </p:nvPr>
        </p:nvSpPr>
        <p:spPr>
          <a:xfrm>
            <a:off x="97977" y="1462675"/>
            <a:ext cx="117378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200"/>
              </a:spcBef>
              <a:spcAft>
                <a:spcPts val="0"/>
              </a:spcAft>
              <a:buNone/>
            </a:pPr>
            <a:r>
              <a:rPr lang="en-US" b="1" dirty="0"/>
              <a:t>3. Barrier-Solution Mapping (10 min)</a:t>
            </a:r>
            <a:endParaRPr b="1" dirty="0"/>
          </a:p>
          <a:p>
            <a:pPr marL="0" lvl="0" indent="0" algn="l" rtl="0">
              <a:lnSpc>
                <a:spcPct val="142857"/>
              </a:lnSpc>
              <a:spcBef>
                <a:spcPts val="1100"/>
              </a:spcBef>
              <a:spcAft>
                <a:spcPts val="0"/>
              </a:spcAft>
              <a:buNone/>
            </a:pPr>
            <a:r>
              <a:rPr lang="en-US" dirty="0"/>
              <a:t>Use the Barrier-Solution Map Template to:</a:t>
            </a:r>
            <a:endParaRPr dirty="0"/>
          </a:p>
          <a:p>
            <a:pPr marL="457200" lvl="0" indent="-342900" algn="l" rtl="0">
              <a:lnSpc>
                <a:spcPct val="142857"/>
              </a:lnSpc>
              <a:spcBef>
                <a:spcPts val="1100"/>
              </a:spcBef>
              <a:spcAft>
                <a:spcPts val="0"/>
              </a:spcAft>
              <a:buSzPts val="1800"/>
              <a:buFont typeface="Calibri"/>
              <a:buChar char="●"/>
            </a:pPr>
            <a:r>
              <a:rPr lang="en-US" dirty="0"/>
              <a:t>Identify potential barriers (e.g., time constraints, staff resistance, lack of resources).</a:t>
            </a:r>
            <a:endParaRPr dirty="0"/>
          </a:p>
          <a:p>
            <a:pPr marL="457200" lvl="0" indent="-342900" algn="l" rtl="0">
              <a:lnSpc>
                <a:spcPct val="142857"/>
              </a:lnSpc>
              <a:spcBef>
                <a:spcPts val="0"/>
              </a:spcBef>
              <a:spcAft>
                <a:spcPts val="0"/>
              </a:spcAft>
              <a:buSzPts val="1800"/>
              <a:buFont typeface="Calibri"/>
              <a:buChar char="●"/>
            </a:pPr>
            <a:r>
              <a:rPr lang="en-US" dirty="0"/>
              <a:t>Brainstorm solutions using strengths-based language (e.g., “We can leverage our strong peer mentoring culture…”).</a:t>
            </a:r>
            <a:endParaRPr dirty="0"/>
          </a:p>
          <a:p>
            <a:pPr marL="457200" lvl="0" indent="-342900" algn="l" rtl="0">
              <a:lnSpc>
                <a:spcPct val="142857"/>
              </a:lnSpc>
              <a:spcBef>
                <a:spcPts val="0"/>
              </a:spcBef>
              <a:spcAft>
                <a:spcPts val="0"/>
              </a:spcAft>
              <a:buSzPts val="1800"/>
              <a:buFont typeface="Calibri"/>
              <a:buChar char="●"/>
            </a:pPr>
            <a:r>
              <a:rPr lang="en-US" dirty="0"/>
              <a:t>Encourage framing challenges as opportunities for growth.</a:t>
            </a:r>
            <a:endParaRPr dirty="0"/>
          </a:p>
          <a:p>
            <a:pPr marL="0" lvl="0" indent="0" algn="l" rtl="0">
              <a:lnSpc>
                <a:spcPct val="142857"/>
              </a:lnSpc>
              <a:spcBef>
                <a:spcPts val="1200"/>
              </a:spcBef>
              <a:spcAft>
                <a:spcPts val="0"/>
              </a:spcAft>
              <a:buNone/>
            </a:pPr>
            <a:r>
              <a:rPr lang="en-US" b="1" dirty="0"/>
              <a:t>4. Sharing &amp; Reflection (5 min)</a:t>
            </a:r>
            <a:endParaRPr b="1" dirty="0"/>
          </a:p>
          <a:p>
            <a:pPr marL="0" lvl="0" indent="0" algn="l" rtl="0">
              <a:lnSpc>
                <a:spcPct val="142857"/>
              </a:lnSpc>
              <a:spcBef>
                <a:spcPts val="1100"/>
              </a:spcBef>
              <a:spcAft>
                <a:spcPts val="1100"/>
              </a:spcAft>
              <a:buNone/>
            </a:pPr>
            <a:r>
              <a:rPr lang="en-US" dirty="0"/>
              <a:t>Share one barrier and solution.</a:t>
            </a:r>
            <a:br>
              <a:rPr lang="en-US" dirty="0"/>
            </a:br>
            <a:endParaRPr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385f2f5408a_0_18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a:t>Unit 3.2 – Implementation &amp; Integration</a:t>
            </a:r>
            <a:endParaRPr/>
          </a:p>
        </p:txBody>
      </p:sp>
      <p:sp>
        <p:nvSpPr>
          <p:cNvPr id="288" name="Google Shape;288;g385f2f5408a_0_18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a:t>Gallery Walk &amp; Peer Feedback</a:t>
            </a:r>
            <a:endParaRPr/>
          </a:p>
        </p:txBody>
      </p:sp>
      <p:sp>
        <p:nvSpPr>
          <p:cNvPr id="289" name="Google Shape;289;g385f2f5408a_0_183"/>
          <p:cNvSpPr txBox="1">
            <a:spLocks noGrp="1"/>
          </p:cNvSpPr>
          <p:nvPr>
            <p:ph type="body" idx="2"/>
          </p:nvPr>
        </p:nvSpPr>
        <p:spPr>
          <a:xfrm>
            <a:off x="97977" y="1462675"/>
            <a:ext cx="117378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en-US" b="1"/>
              <a:t>Duration</a:t>
            </a:r>
            <a:r>
              <a:rPr lang="en-US"/>
              <a:t>: 30 minutes</a:t>
            </a:r>
            <a:br>
              <a:rPr lang="en-US"/>
            </a:br>
            <a:r>
              <a:rPr lang="en-US" b="1"/>
              <a:t>Purpose</a:t>
            </a:r>
            <a:r>
              <a:rPr lang="en-US"/>
              <a:t>: To foster peer learning, reflection, and collaborative improvement of well-being implementation plans.</a:t>
            </a:r>
            <a:endParaRPr/>
          </a:p>
          <a:p>
            <a:pPr marL="0" lvl="0" indent="0" algn="l" rtl="0">
              <a:lnSpc>
                <a:spcPct val="142857"/>
              </a:lnSpc>
              <a:spcBef>
                <a:spcPts val="1400"/>
              </a:spcBef>
              <a:spcAft>
                <a:spcPts val="0"/>
              </a:spcAft>
              <a:buNone/>
            </a:pPr>
            <a:r>
              <a:rPr lang="en-US" b="1"/>
              <a:t>Learning Objectives</a:t>
            </a:r>
            <a:endParaRPr b="1"/>
          </a:p>
          <a:p>
            <a:pPr marL="457200" lvl="0" indent="-342900" algn="l" rtl="0">
              <a:lnSpc>
                <a:spcPct val="142857"/>
              </a:lnSpc>
              <a:spcBef>
                <a:spcPts val="1100"/>
              </a:spcBef>
              <a:spcAft>
                <a:spcPts val="0"/>
              </a:spcAft>
              <a:buSzPts val="1800"/>
              <a:buFont typeface="Calibri"/>
              <a:buChar char="●"/>
            </a:pPr>
            <a:r>
              <a:rPr lang="en-US"/>
              <a:t>Share visual well-being plans and timelines with peers.</a:t>
            </a:r>
            <a:endParaRPr/>
          </a:p>
          <a:p>
            <a:pPr marL="457200" lvl="0" indent="-342900" algn="l" rtl="0">
              <a:lnSpc>
                <a:spcPct val="142857"/>
              </a:lnSpc>
              <a:spcBef>
                <a:spcPts val="0"/>
              </a:spcBef>
              <a:spcAft>
                <a:spcPts val="0"/>
              </a:spcAft>
              <a:buSzPts val="1800"/>
              <a:buFont typeface="Calibri"/>
              <a:buChar char="●"/>
            </a:pPr>
            <a:r>
              <a:rPr lang="en-US"/>
              <a:t>Receive constructive, strengths-based feedback.</a:t>
            </a:r>
            <a:endParaRPr/>
          </a:p>
          <a:p>
            <a:pPr marL="457200" lvl="0" indent="-342900" algn="l" rtl="0">
              <a:lnSpc>
                <a:spcPct val="142857"/>
              </a:lnSpc>
              <a:spcBef>
                <a:spcPts val="0"/>
              </a:spcBef>
              <a:spcAft>
                <a:spcPts val="0"/>
              </a:spcAft>
              <a:buSzPts val="1800"/>
              <a:buFont typeface="Calibri"/>
              <a:buChar char="●"/>
            </a:pPr>
            <a:r>
              <a:rPr lang="en-US"/>
              <a:t>Reflect on improvements and adaptations based on peer input.</a:t>
            </a:r>
            <a:endParaRPr/>
          </a:p>
          <a:p>
            <a:pPr marL="0" lvl="0" indent="0" algn="l" rtl="0">
              <a:lnSpc>
                <a:spcPct val="142857"/>
              </a:lnSpc>
              <a:spcBef>
                <a:spcPts val="1400"/>
              </a:spcBef>
              <a:spcAft>
                <a:spcPts val="0"/>
              </a:spcAft>
              <a:buNone/>
            </a:pPr>
            <a:r>
              <a:rPr lang="en-US" b="1"/>
              <a:t>Materials Needed</a:t>
            </a:r>
            <a:endParaRPr b="1"/>
          </a:p>
          <a:p>
            <a:pPr marL="457200" lvl="0" indent="-342900" algn="l" rtl="0">
              <a:lnSpc>
                <a:spcPct val="142857"/>
              </a:lnSpc>
              <a:spcBef>
                <a:spcPts val="1100"/>
              </a:spcBef>
              <a:spcAft>
                <a:spcPts val="0"/>
              </a:spcAft>
              <a:buSzPts val="1800"/>
              <a:buFont typeface="Calibri"/>
              <a:buChar char="●"/>
            </a:pPr>
            <a:r>
              <a:rPr lang="en-US" sz="1800"/>
              <a:t>Visual Roadmaps, Implementation Timelines and Barrier-Solution Maps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385f2f5408a_0_19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a:t>Unit 3.2 – Implementation &amp; Integration</a:t>
            </a:r>
            <a:endParaRPr/>
          </a:p>
        </p:txBody>
      </p:sp>
      <p:sp>
        <p:nvSpPr>
          <p:cNvPr id="295" name="Google Shape;295;g385f2f5408a_0_19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a:t>Gallery Walk &amp; Peer Feedback - Instructions</a:t>
            </a:r>
            <a:endParaRPr/>
          </a:p>
        </p:txBody>
      </p:sp>
      <p:sp>
        <p:nvSpPr>
          <p:cNvPr id="296" name="Google Shape;296;g385f2f5408a_0_197"/>
          <p:cNvSpPr txBox="1">
            <a:spLocks noGrp="1"/>
          </p:cNvSpPr>
          <p:nvPr>
            <p:ph type="body" idx="2"/>
          </p:nvPr>
        </p:nvSpPr>
        <p:spPr>
          <a:xfrm>
            <a:off x="97976" y="1462675"/>
            <a:ext cx="67689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200"/>
              </a:spcBef>
              <a:spcAft>
                <a:spcPts val="0"/>
              </a:spcAft>
              <a:buNone/>
            </a:pPr>
            <a:r>
              <a:rPr lang="en-US" b="1" dirty="0"/>
              <a:t>1. Setup (5 min)</a:t>
            </a:r>
            <a:endParaRPr b="1" dirty="0"/>
          </a:p>
          <a:p>
            <a:pPr marL="457200" lvl="0" indent="-342900" algn="l" rtl="0">
              <a:lnSpc>
                <a:spcPct val="142857"/>
              </a:lnSpc>
              <a:spcBef>
                <a:spcPts val="1100"/>
              </a:spcBef>
              <a:spcAft>
                <a:spcPts val="0"/>
              </a:spcAft>
              <a:buSzPts val="1800"/>
              <a:buFont typeface="Calibri"/>
              <a:buChar char="●"/>
            </a:pPr>
            <a:r>
              <a:rPr lang="en-US" dirty="0"/>
              <a:t>Display each team’s visual plans in a shared digital space.</a:t>
            </a:r>
            <a:endParaRPr dirty="0"/>
          </a:p>
          <a:p>
            <a:pPr marL="457200" lvl="0" indent="-342900" algn="l" rtl="0">
              <a:lnSpc>
                <a:spcPct val="142857"/>
              </a:lnSpc>
              <a:spcBef>
                <a:spcPts val="0"/>
              </a:spcBef>
              <a:spcAft>
                <a:spcPts val="0"/>
              </a:spcAft>
              <a:buSzPts val="1800"/>
              <a:buFont typeface="Calibri"/>
              <a:buChar char="●"/>
            </a:pPr>
            <a:r>
              <a:rPr lang="en-US" dirty="0"/>
              <a:t>Assign each team a “station” or slide/page.</a:t>
            </a:r>
            <a:endParaRPr dirty="0"/>
          </a:p>
          <a:p>
            <a:pPr marL="0" lvl="0" indent="0" algn="l" rtl="0">
              <a:lnSpc>
                <a:spcPct val="142857"/>
              </a:lnSpc>
              <a:spcBef>
                <a:spcPts val="1200"/>
              </a:spcBef>
              <a:spcAft>
                <a:spcPts val="0"/>
              </a:spcAft>
              <a:buNone/>
            </a:pPr>
            <a:r>
              <a:rPr lang="en-US" b="1" dirty="0"/>
              <a:t>2. Gallery Walk (15 min)</a:t>
            </a:r>
            <a:endParaRPr b="1" dirty="0"/>
          </a:p>
          <a:p>
            <a:pPr marL="457200" lvl="0" indent="-342900" algn="l" rtl="0">
              <a:lnSpc>
                <a:spcPct val="142857"/>
              </a:lnSpc>
              <a:spcBef>
                <a:spcPts val="1100"/>
              </a:spcBef>
              <a:spcAft>
                <a:spcPts val="0"/>
              </a:spcAft>
              <a:buSzPts val="1800"/>
              <a:buFont typeface="Calibri"/>
              <a:buChar char="●"/>
            </a:pPr>
            <a:r>
              <a:rPr lang="en-US" dirty="0"/>
              <a:t>Participants rotate through each station.</a:t>
            </a:r>
            <a:endParaRPr dirty="0"/>
          </a:p>
          <a:p>
            <a:pPr marL="457200" lvl="0" indent="-342900" algn="l" rtl="0">
              <a:lnSpc>
                <a:spcPct val="142857"/>
              </a:lnSpc>
              <a:spcBef>
                <a:spcPts val="0"/>
              </a:spcBef>
              <a:spcAft>
                <a:spcPts val="0"/>
              </a:spcAft>
              <a:buSzPts val="1800"/>
              <a:buFont typeface="Proxima Nova"/>
              <a:buChar char="●"/>
            </a:pPr>
            <a:r>
              <a:rPr lang="en-US" dirty="0"/>
              <a:t>They review the plans and leave </a:t>
            </a:r>
            <a:r>
              <a:rPr lang="en-US" b="1" dirty="0"/>
              <a:t>constructive feedback</a:t>
            </a:r>
            <a:r>
              <a:rPr lang="en-US" dirty="0"/>
              <a:t> using:</a:t>
            </a:r>
            <a:endParaRPr dirty="0"/>
          </a:p>
          <a:p>
            <a:pPr marL="914400" lvl="1" indent="-342900" algn="l" rtl="0">
              <a:lnSpc>
                <a:spcPct val="142857"/>
              </a:lnSpc>
              <a:spcBef>
                <a:spcPts val="0"/>
              </a:spcBef>
              <a:spcAft>
                <a:spcPts val="0"/>
              </a:spcAft>
              <a:buSzPts val="1800"/>
              <a:buFont typeface="Calibri"/>
              <a:buChar char="○"/>
            </a:pPr>
            <a:r>
              <a:rPr lang="en-US" sz="1800" dirty="0"/>
              <a:t>The Gallery Walk &amp; Peer Feedback Word Template</a:t>
            </a:r>
            <a:endParaRPr sz="1800" dirty="0"/>
          </a:p>
          <a:p>
            <a:pPr marL="457200" lvl="0" indent="-342900" algn="l" rtl="0">
              <a:lnSpc>
                <a:spcPct val="142857"/>
              </a:lnSpc>
              <a:spcBef>
                <a:spcPts val="0"/>
              </a:spcBef>
              <a:spcAft>
                <a:spcPts val="0"/>
              </a:spcAft>
              <a:buSzPts val="1800"/>
              <a:buFont typeface="Proxima Nova"/>
              <a:buChar char="●"/>
            </a:pPr>
            <a:r>
              <a:rPr lang="en-US" dirty="0"/>
              <a:t>Encourage use of </a:t>
            </a:r>
            <a:r>
              <a:rPr lang="en-US" b="1" dirty="0"/>
              <a:t>strengths-based language</a:t>
            </a:r>
            <a:r>
              <a:rPr lang="en-US" dirty="0"/>
              <a:t>:</a:t>
            </a:r>
            <a:endParaRPr dirty="0"/>
          </a:p>
          <a:p>
            <a:pPr marL="914400" lvl="1" indent="-342900" algn="l" rtl="0">
              <a:lnSpc>
                <a:spcPct val="142857"/>
              </a:lnSpc>
              <a:spcBef>
                <a:spcPts val="0"/>
              </a:spcBef>
              <a:spcAft>
                <a:spcPts val="0"/>
              </a:spcAft>
              <a:buSzPts val="1800"/>
              <a:buFont typeface="Calibri"/>
              <a:buChar char="○"/>
            </a:pPr>
            <a:r>
              <a:rPr lang="en-US" sz="1800" dirty="0"/>
              <a:t>“One strength I see is…”</a:t>
            </a:r>
            <a:endParaRPr sz="1800" dirty="0"/>
          </a:p>
          <a:p>
            <a:pPr marL="914400" lvl="1" indent="-342900" algn="l" rtl="0">
              <a:lnSpc>
                <a:spcPct val="142857"/>
              </a:lnSpc>
              <a:spcBef>
                <a:spcPts val="0"/>
              </a:spcBef>
              <a:spcAft>
                <a:spcPts val="0"/>
              </a:spcAft>
              <a:buSzPts val="1800"/>
              <a:buFont typeface="Calibri"/>
              <a:buChar char="○"/>
            </a:pPr>
            <a:r>
              <a:rPr lang="en-US" sz="1800" dirty="0"/>
              <a:t>“A question I have is…”</a:t>
            </a:r>
            <a:endParaRPr sz="1800" dirty="0"/>
          </a:p>
          <a:p>
            <a:pPr marL="914400" lvl="1" indent="-342900" algn="l" rtl="0">
              <a:lnSpc>
                <a:spcPct val="142857"/>
              </a:lnSpc>
              <a:spcBef>
                <a:spcPts val="0"/>
              </a:spcBef>
              <a:spcAft>
                <a:spcPts val="0"/>
              </a:spcAft>
              <a:buSzPts val="1800"/>
              <a:buFont typeface="Calibri"/>
              <a:buChar char="○"/>
            </a:pPr>
            <a:r>
              <a:rPr lang="en-US" sz="1800" dirty="0"/>
              <a:t>“A suggestion to build on this is…”</a:t>
            </a:r>
            <a:endParaRPr sz="1800" dirty="0"/>
          </a:p>
          <a:p>
            <a:pPr marL="0" lvl="0" indent="0" algn="l" rtl="0">
              <a:lnSpc>
                <a:spcPct val="142857"/>
              </a:lnSpc>
              <a:spcBef>
                <a:spcPts val="1100"/>
              </a:spcBef>
              <a:spcAft>
                <a:spcPts val="1100"/>
              </a:spcAft>
              <a:buNone/>
            </a:pPr>
            <a:endParaRPr b="1" dirty="0"/>
          </a:p>
        </p:txBody>
      </p:sp>
      <p:sp>
        <p:nvSpPr>
          <p:cNvPr id="297" name="Google Shape;297;g385f2f5408a_0_197"/>
          <p:cNvSpPr txBox="1">
            <a:spLocks noGrp="1"/>
          </p:cNvSpPr>
          <p:nvPr>
            <p:ph type="body" idx="2"/>
          </p:nvPr>
        </p:nvSpPr>
        <p:spPr>
          <a:xfrm>
            <a:off x="6096001" y="1462675"/>
            <a:ext cx="58644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200"/>
              </a:spcBef>
              <a:spcAft>
                <a:spcPts val="0"/>
              </a:spcAft>
              <a:buNone/>
            </a:pPr>
            <a:r>
              <a:rPr lang="en-US" b="1"/>
              <a:t>3. Reflection &amp; Discussion (10 min)</a:t>
            </a:r>
            <a:endParaRPr b="1"/>
          </a:p>
          <a:p>
            <a:pPr marL="457200" lvl="0" indent="-342900" algn="l" rtl="0">
              <a:lnSpc>
                <a:spcPct val="142857"/>
              </a:lnSpc>
              <a:spcBef>
                <a:spcPts val="1100"/>
              </a:spcBef>
              <a:spcAft>
                <a:spcPts val="0"/>
              </a:spcAft>
              <a:buSzPts val="1800"/>
              <a:buFont typeface="Calibri"/>
              <a:buChar char="●"/>
            </a:pPr>
            <a:r>
              <a:rPr lang="en-US"/>
              <a:t>Teams return to their own plans and review the feedback.</a:t>
            </a:r>
            <a:endParaRPr/>
          </a:p>
          <a:p>
            <a:pPr marL="0" lvl="0" indent="0" algn="l" rtl="0">
              <a:lnSpc>
                <a:spcPct val="142857"/>
              </a:lnSpc>
              <a:spcBef>
                <a:spcPts val="1100"/>
              </a:spcBef>
              <a:spcAft>
                <a:spcPts val="1100"/>
              </a:spcAft>
              <a:buNone/>
            </a:pPr>
            <a:endParaRPr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385f2f5408a_0_18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a:t>Unit 3.2 – Implementation &amp; Integration</a:t>
            </a:r>
            <a:endParaRPr/>
          </a:p>
        </p:txBody>
      </p:sp>
      <p:sp>
        <p:nvSpPr>
          <p:cNvPr id="303" name="Google Shape;303;g385f2f5408a_0_18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a:t>Wrap-Up &amp; Reflection - From Insight to</a:t>
            </a:r>
            <a:r>
              <a:rPr lang="en-US" sz="1250">
                <a:solidFill>
                  <a:schemeClr val="dk1"/>
                </a:solidFill>
                <a:latin typeface="Proxima Nova"/>
                <a:ea typeface="Proxima Nova"/>
                <a:cs typeface="Proxima Nova"/>
                <a:sym typeface="Proxima Nova"/>
              </a:rPr>
              <a:t> </a:t>
            </a:r>
            <a:r>
              <a:rPr lang="en-US"/>
              <a:t>Action</a:t>
            </a:r>
            <a:endParaRPr/>
          </a:p>
        </p:txBody>
      </p:sp>
      <p:sp>
        <p:nvSpPr>
          <p:cNvPr id="304" name="Google Shape;304;g385f2f5408a_0_189"/>
          <p:cNvSpPr txBox="1">
            <a:spLocks noGrp="1"/>
          </p:cNvSpPr>
          <p:nvPr>
            <p:ph type="body" idx="2"/>
          </p:nvPr>
        </p:nvSpPr>
        <p:spPr>
          <a:xfrm>
            <a:off x="97976" y="1462675"/>
            <a:ext cx="58644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200"/>
              </a:spcBef>
              <a:spcAft>
                <a:spcPts val="0"/>
              </a:spcAft>
              <a:buNone/>
            </a:pPr>
            <a:r>
              <a:rPr lang="en-US" b="1"/>
              <a:t>1. Quick Summary (2 min)</a:t>
            </a:r>
            <a:endParaRPr b="1"/>
          </a:p>
          <a:p>
            <a:pPr marL="457200" lvl="0" indent="-342900" algn="l" rtl="0">
              <a:lnSpc>
                <a:spcPct val="142857"/>
              </a:lnSpc>
              <a:spcBef>
                <a:spcPts val="1100"/>
              </a:spcBef>
              <a:spcAft>
                <a:spcPts val="0"/>
              </a:spcAft>
              <a:buSzPts val="1800"/>
              <a:buFont typeface="Calibri"/>
              <a:buChar char="●"/>
            </a:pPr>
            <a:r>
              <a:rPr lang="en-US"/>
              <a:t>Recap the training journey:</a:t>
            </a:r>
            <a:endParaRPr/>
          </a:p>
          <a:p>
            <a:pPr marL="914400" lvl="1" indent="-342900" algn="l" rtl="0">
              <a:lnSpc>
                <a:spcPct val="142857"/>
              </a:lnSpc>
              <a:spcBef>
                <a:spcPts val="0"/>
              </a:spcBef>
              <a:spcAft>
                <a:spcPts val="0"/>
              </a:spcAft>
              <a:buSzPts val="1800"/>
              <a:buFont typeface="Calibri"/>
              <a:buChar char="○"/>
            </a:pPr>
            <a:r>
              <a:rPr lang="en-US" sz="1800"/>
              <a:t>PERMA, WSA, SWPBS</a:t>
            </a:r>
            <a:endParaRPr sz="1800"/>
          </a:p>
          <a:p>
            <a:pPr marL="914400" lvl="1" indent="-342900" algn="l" rtl="0">
              <a:lnSpc>
                <a:spcPct val="142857"/>
              </a:lnSpc>
              <a:spcBef>
                <a:spcPts val="0"/>
              </a:spcBef>
              <a:spcAft>
                <a:spcPts val="0"/>
              </a:spcAft>
              <a:buSzPts val="1800"/>
              <a:buFont typeface="Calibri"/>
              <a:buChar char="○"/>
            </a:pPr>
            <a:r>
              <a:rPr lang="en-US" sz="1800"/>
              <a:t>Visual planning, timelines, barrier mapping</a:t>
            </a:r>
            <a:endParaRPr sz="1800"/>
          </a:p>
          <a:p>
            <a:pPr marL="914400" lvl="1" indent="-342900" algn="l" rtl="0">
              <a:lnSpc>
                <a:spcPct val="142857"/>
              </a:lnSpc>
              <a:spcBef>
                <a:spcPts val="0"/>
              </a:spcBef>
              <a:spcAft>
                <a:spcPts val="0"/>
              </a:spcAft>
              <a:buSzPts val="1800"/>
              <a:buFont typeface="Calibri"/>
              <a:buChar char="○"/>
            </a:pPr>
            <a:r>
              <a:rPr lang="en-US" sz="1800"/>
              <a:t>Peer feedback and collaboration</a:t>
            </a:r>
            <a:endParaRPr sz="1800"/>
          </a:p>
          <a:p>
            <a:pPr marL="0" lvl="0" indent="0" algn="l" rtl="0">
              <a:lnSpc>
                <a:spcPct val="142857"/>
              </a:lnSpc>
              <a:spcBef>
                <a:spcPts val="1200"/>
              </a:spcBef>
              <a:spcAft>
                <a:spcPts val="0"/>
              </a:spcAft>
              <a:buNone/>
            </a:pPr>
            <a:r>
              <a:rPr lang="en-US" b="1"/>
              <a:t>2. Journaling Prompt (4 min)</a:t>
            </a:r>
            <a:endParaRPr b="1"/>
          </a:p>
          <a:p>
            <a:pPr marL="0" lvl="0" indent="0" algn="l" rtl="0">
              <a:lnSpc>
                <a:spcPct val="142857"/>
              </a:lnSpc>
              <a:spcBef>
                <a:spcPts val="1100"/>
              </a:spcBef>
              <a:spcAft>
                <a:spcPts val="0"/>
              </a:spcAft>
              <a:buNone/>
            </a:pPr>
            <a:r>
              <a:rPr lang="en-US"/>
              <a:t>Provide a short reflection activity:</a:t>
            </a:r>
            <a:endParaRPr/>
          </a:p>
          <a:p>
            <a:pPr marL="457200" lvl="0" indent="-342900" algn="l" rtl="0">
              <a:lnSpc>
                <a:spcPct val="142857"/>
              </a:lnSpc>
              <a:spcBef>
                <a:spcPts val="1100"/>
              </a:spcBef>
              <a:spcAft>
                <a:spcPts val="0"/>
              </a:spcAft>
              <a:buSzPts val="1800"/>
              <a:buFont typeface="Calibri"/>
              <a:buChar char="●"/>
            </a:pPr>
            <a:r>
              <a:rPr lang="en-US"/>
              <a:t>“One insight I’m taking with me is…”</a:t>
            </a:r>
            <a:endParaRPr/>
          </a:p>
          <a:p>
            <a:pPr marL="457200" lvl="0" indent="-342900" algn="l" rtl="0">
              <a:lnSpc>
                <a:spcPct val="142857"/>
              </a:lnSpc>
              <a:spcBef>
                <a:spcPts val="0"/>
              </a:spcBef>
              <a:spcAft>
                <a:spcPts val="0"/>
              </a:spcAft>
              <a:buSzPts val="1800"/>
              <a:buFont typeface="Calibri"/>
              <a:buChar char="●"/>
            </a:pPr>
            <a:r>
              <a:rPr lang="en-US"/>
              <a:t>“One action I will take in the next month is…”</a:t>
            </a:r>
            <a:endParaRPr/>
          </a:p>
          <a:p>
            <a:pPr marL="457200" lvl="0" indent="-342900" algn="l" rtl="0">
              <a:lnSpc>
                <a:spcPct val="142857"/>
              </a:lnSpc>
              <a:spcBef>
                <a:spcPts val="0"/>
              </a:spcBef>
              <a:spcAft>
                <a:spcPts val="0"/>
              </a:spcAft>
              <a:buSzPts val="1800"/>
              <a:buFont typeface="Calibri"/>
              <a:buChar char="●"/>
            </a:pPr>
            <a:r>
              <a:rPr lang="en-US"/>
              <a:t>“One strength I will use to support this action is…”</a:t>
            </a:r>
            <a:endParaRPr/>
          </a:p>
          <a:p>
            <a:pPr marL="457200" lvl="0" indent="0" algn="l" rtl="0">
              <a:lnSpc>
                <a:spcPct val="142857"/>
              </a:lnSpc>
              <a:spcBef>
                <a:spcPts val="1100"/>
              </a:spcBef>
              <a:spcAft>
                <a:spcPts val="0"/>
              </a:spcAft>
              <a:buNone/>
            </a:pPr>
            <a:endParaRPr/>
          </a:p>
          <a:p>
            <a:pPr marL="0" lvl="0" indent="0" algn="l" rtl="0">
              <a:lnSpc>
                <a:spcPct val="115000"/>
              </a:lnSpc>
              <a:spcBef>
                <a:spcPts val="1200"/>
              </a:spcBef>
              <a:spcAft>
                <a:spcPts val="1200"/>
              </a:spcAft>
              <a:buNone/>
            </a:pPr>
            <a:endParaRPr b="1"/>
          </a:p>
        </p:txBody>
      </p:sp>
      <p:sp>
        <p:nvSpPr>
          <p:cNvPr id="305" name="Google Shape;305;g385f2f5408a_0_189"/>
          <p:cNvSpPr txBox="1"/>
          <p:nvPr/>
        </p:nvSpPr>
        <p:spPr>
          <a:xfrm>
            <a:off x="6229650" y="1459750"/>
            <a:ext cx="5715600" cy="5283900"/>
          </a:xfrm>
          <a:prstGeom prst="rect">
            <a:avLst/>
          </a:prstGeom>
          <a:noFill/>
          <a:ln>
            <a:noFill/>
          </a:ln>
        </p:spPr>
        <p:txBody>
          <a:bodyPr spcFirstLastPara="1" wrap="square" lIns="91425" tIns="91425" rIns="91425" bIns="91425" anchor="t" anchorCtr="0">
            <a:noAutofit/>
          </a:bodyPr>
          <a:lstStyle/>
          <a:p>
            <a:pPr marL="0" lvl="0" indent="0" algn="l" rtl="0">
              <a:lnSpc>
                <a:spcPct val="142857"/>
              </a:lnSpc>
              <a:spcBef>
                <a:spcPts val="1200"/>
              </a:spcBef>
              <a:spcAft>
                <a:spcPts val="0"/>
              </a:spcAft>
              <a:buNone/>
            </a:pPr>
            <a:r>
              <a:rPr lang="en-US" sz="1800" b="1" dirty="0">
                <a:solidFill>
                  <a:schemeClr val="dk1"/>
                </a:solidFill>
                <a:latin typeface="Calibri"/>
                <a:ea typeface="Calibri"/>
                <a:cs typeface="Calibri"/>
                <a:sym typeface="Calibri"/>
              </a:rPr>
              <a:t>3. Next Steps &amp; Link to Unit 3.3 (4 min)</a:t>
            </a:r>
            <a:endParaRPr sz="1800" b="1" dirty="0">
              <a:solidFill>
                <a:schemeClr val="dk1"/>
              </a:solidFill>
              <a:latin typeface="Calibri"/>
              <a:ea typeface="Calibri"/>
              <a:cs typeface="Calibri"/>
              <a:sym typeface="Calibri"/>
            </a:endParaRPr>
          </a:p>
          <a:p>
            <a:pPr marL="457200" lvl="0" indent="-342900" algn="l" rtl="0">
              <a:lnSpc>
                <a:spcPct val="142857"/>
              </a:lnSpc>
              <a:spcBef>
                <a:spcPts val="1100"/>
              </a:spcBef>
              <a:spcAft>
                <a:spcPts val="0"/>
              </a:spcAft>
              <a:buClr>
                <a:schemeClr val="dk1"/>
              </a:buClr>
              <a:buSzPts val="1800"/>
              <a:buFont typeface="Proxima Nova"/>
              <a:buChar char="●"/>
            </a:pPr>
            <a:r>
              <a:rPr lang="en-US" sz="1800" dirty="0">
                <a:solidFill>
                  <a:schemeClr val="dk1"/>
                </a:solidFill>
                <a:latin typeface="Calibri"/>
                <a:ea typeface="Calibri"/>
                <a:cs typeface="Calibri"/>
                <a:sym typeface="Calibri"/>
              </a:rPr>
              <a:t>Briefly introduce </a:t>
            </a:r>
            <a:r>
              <a:rPr lang="en-US" sz="1800" b="1" dirty="0">
                <a:solidFill>
                  <a:schemeClr val="dk1"/>
                </a:solidFill>
                <a:latin typeface="Calibri"/>
                <a:ea typeface="Calibri"/>
                <a:cs typeface="Calibri"/>
                <a:sym typeface="Calibri"/>
              </a:rPr>
              <a:t>Unit 3.3: Measuring Impact &amp; Sustaining Change</a:t>
            </a:r>
            <a:r>
              <a:rPr lang="en-US"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914400" lvl="1" indent="-342900" algn="l" rtl="0">
              <a:lnSpc>
                <a:spcPct val="142857"/>
              </a:lnSpc>
              <a:spcBef>
                <a:spcPts val="0"/>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Importance of tracking progress</a:t>
            </a:r>
            <a:endParaRPr sz="1800" dirty="0">
              <a:solidFill>
                <a:schemeClr val="dk1"/>
              </a:solidFill>
              <a:latin typeface="Calibri"/>
              <a:ea typeface="Calibri"/>
              <a:cs typeface="Calibri"/>
              <a:sym typeface="Calibri"/>
            </a:endParaRPr>
          </a:p>
          <a:p>
            <a:pPr marL="914400" lvl="1" indent="-342900" algn="l" rtl="0">
              <a:lnSpc>
                <a:spcPct val="142857"/>
              </a:lnSpc>
              <a:spcBef>
                <a:spcPts val="0"/>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Tools for monitoring and evaluation</a:t>
            </a:r>
            <a:endParaRPr sz="1800" dirty="0">
              <a:solidFill>
                <a:schemeClr val="dk1"/>
              </a:solidFill>
              <a:latin typeface="Calibri"/>
              <a:ea typeface="Calibri"/>
              <a:cs typeface="Calibri"/>
              <a:sym typeface="Calibri"/>
            </a:endParaRPr>
          </a:p>
          <a:p>
            <a:pPr marL="914400" lvl="1" indent="-342900" algn="l" rtl="0">
              <a:lnSpc>
                <a:spcPct val="142857"/>
              </a:lnSpc>
              <a:spcBef>
                <a:spcPts val="0"/>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Strategies for long-term sustainability</a:t>
            </a:r>
            <a:endParaRPr sz="1800" dirty="0">
              <a:solidFill>
                <a:schemeClr val="dk1"/>
              </a:solidFill>
              <a:latin typeface="Calibri"/>
              <a:ea typeface="Calibri"/>
              <a:cs typeface="Calibri"/>
              <a:sym typeface="Calibri"/>
            </a:endParaRPr>
          </a:p>
          <a:p>
            <a:pPr marL="0" lvl="0" indent="0" algn="l" rtl="0">
              <a:lnSpc>
                <a:spcPct val="142857"/>
              </a:lnSpc>
              <a:spcBef>
                <a:spcPts val="1100"/>
              </a:spcBef>
              <a:spcAft>
                <a:spcPts val="0"/>
              </a:spcAft>
              <a:buNone/>
            </a:pPr>
            <a:r>
              <a:rPr lang="en-US" sz="1800" dirty="0">
                <a:solidFill>
                  <a:schemeClr val="dk1"/>
                </a:solidFill>
                <a:latin typeface="Calibri"/>
                <a:ea typeface="Calibri"/>
                <a:cs typeface="Calibri"/>
                <a:sym typeface="Calibri"/>
              </a:rPr>
              <a:t>Use </a:t>
            </a:r>
            <a:r>
              <a:rPr lang="en-US" sz="1800" dirty="0">
                <a:solidFill>
                  <a:schemeClr val="dk1"/>
                </a:solidFill>
                <a:latin typeface="Calibri"/>
                <a:cs typeface="Calibri"/>
                <a:sym typeface="Calibri"/>
              </a:rPr>
              <a:t>the 10-minute Reflection Handout </a:t>
            </a:r>
            <a:r>
              <a:rPr lang="en-US" sz="1800" dirty="0">
                <a:solidFill>
                  <a:schemeClr val="dk1"/>
                </a:solidFill>
                <a:latin typeface="Calibri"/>
                <a:ea typeface="Calibri"/>
                <a:cs typeface="Calibri"/>
                <a:sym typeface="Calibri"/>
              </a:rPr>
              <a:t>for your reflection!</a:t>
            </a:r>
            <a:endParaRPr sz="1800" dirty="0">
              <a:solidFill>
                <a:schemeClr val="dk1"/>
              </a:solidFill>
              <a:latin typeface="Calibri"/>
              <a:ea typeface="Calibri"/>
              <a:cs typeface="Calibri"/>
              <a:sym typeface="Calibri"/>
            </a:endParaRPr>
          </a:p>
          <a:p>
            <a:pPr marL="0" lvl="0" indent="0" algn="l" rtl="0">
              <a:spcBef>
                <a:spcPts val="1100"/>
              </a:spcBef>
              <a:spcAft>
                <a:spcPts val="0"/>
              </a:spcAft>
              <a:buNone/>
            </a:pPr>
            <a:endParaRPr sz="1800" dirty="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38bed8e41ba_0_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Calibri"/>
              <a:buNone/>
            </a:pPr>
            <a:r>
              <a:rPr lang="en-US"/>
              <a:t>Unit 3.2 – Implementation &amp; Integration</a:t>
            </a:r>
            <a:endParaRPr/>
          </a:p>
        </p:txBody>
      </p:sp>
      <p:sp>
        <p:nvSpPr>
          <p:cNvPr id="311" name="Google Shape;311;g38bed8e41ba_0_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a:t>References</a:t>
            </a:r>
            <a:endParaRPr/>
          </a:p>
        </p:txBody>
      </p:sp>
      <p:sp>
        <p:nvSpPr>
          <p:cNvPr id="312" name="Google Shape;312;g38bed8e41ba_0_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solidFill>
                  <a:srgbClr val="1B1C1D"/>
                </a:solidFill>
              </a:rPr>
              <a:t>Billson, S. (2022). Leadership for mental wellbeing in the secondary school: Implementing whole school strategies. Speechmark.</a:t>
            </a:r>
            <a:endParaRPr>
              <a:solidFill>
                <a:srgbClr val="1B1C1D"/>
              </a:solidFill>
            </a:endParaRPr>
          </a:p>
          <a:p>
            <a:pPr marL="0" lvl="0" indent="0" algn="l" rtl="0">
              <a:lnSpc>
                <a:spcPct val="115000"/>
              </a:lnSpc>
              <a:spcBef>
                <a:spcPts val="1200"/>
              </a:spcBef>
              <a:spcAft>
                <a:spcPts val="0"/>
              </a:spcAft>
              <a:buNone/>
            </a:pPr>
            <a:r>
              <a:rPr lang="en-US">
                <a:solidFill>
                  <a:srgbClr val="1B1C1D"/>
                </a:solidFill>
              </a:rPr>
              <a:t>Butler, N., Quigg, Z., Bates, R., et al. (2022). The contributing role of family, school, and peer supportive relationships in protecting the mental wellbeing of children and adolescents. </a:t>
            </a:r>
            <a:r>
              <a:rPr lang="en-US" i="1">
                <a:solidFill>
                  <a:srgbClr val="1B1C1D"/>
                </a:solidFill>
              </a:rPr>
              <a:t>School Mental Health</a:t>
            </a:r>
            <a:r>
              <a:rPr lang="en-US">
                <a:solidFill>
                  <a:srgbClr val="1B1C1D"/>
                </a:solidFill>
              </a:rPr>
              <a:t>, </a:t>
            </a:r>
            <a:r>
              <a:rPr lang="en-US" i="1">
                <a:solidFill>
                  <a:srgbClr val="1B1C1D"/>
                </a:solidFill>
              </a:rPr>
              <a:t>14</a:t>
            </a:r>
            <a:r>
              <a:rPr lang="en-US">
                <a:solidFill>
                  <a:srgbClr val="1B1C1D"/>
                </a:solidFill>
              </a:rPr>
              <a:t>, 776–788.</a:t>
            </a:r>
            <a:r>
              <a:rPr lang="en-US">
                <a:solidFill>
                  <a:srgbClr val="1B1C1D"/>
                </a:solidFill>
                <a:uFill>
                  <a:noFill/>
                </a:uFill>
                <a:hlinkClick r:id="rId3">
                  <a:extLst>
                    <a:ext uri="{A12FA001-AC4F-418D-AE19-62706E023703}">
                      <ahyp:hlinkClr xmlns:ahyp="http://schemas.microsoft.com/office/drawing/2018/hyperlinkcolor" val="tx"/>
                    </a:ext>
                  </a:extLst>
                </a:hlinkClick>
              </a:rPr>
              <a:t> </a:t>
            </a:r>
            <a:r>
              <a:rPr lang="en-US" u="sng">
                <a:solidFill>
                  <a:srgbClr val="0B57D0"/>
                </a:solidFill>
                <a:hlinkClick r:id="rId3">
                  <a:extLst>
                    <a:ext uri="{A12FA001-AC4F-418D-AE19-62706E023703}">
                      <ahyp:hlinkClr xmlns:ahyp="http://schemas.microsoft.com/office/drawing/2018/hyperlinkcolor" val="tx"/>
                    </a:ext>
                  </a:extLst>
                </a:hlinkClick>
              </a:rPr>
              <a:t>https://link.springer.com/article/10.1007/s12310-022-09502-9</a:t>
            </a:r>
            <a:endParaRPr u="sng">
              <a:solidFill>
                <a:srgbClr val="0B57D0"/>
              </a:solidFill>
            </a:endParaRPr>
          </a:p>
          <a:p>
            <a:pPr marL="0" lvl="0" indent="0" algn="l" rtl="0">
              <a:lnSpc>
                <a:spcPct val="115000"/>
              </a:lnSpc>
              <a:spcBef>
                <a:spcPts val="1200"/>
              </a:spcBef>
              <a:spcAft>
                <a:spcPts val="0"/>
              </a:spcAft>
              <a:buNone/>
            </a:pPr>
            <a:r>
              <a:rPr lang="en-US">
                <a:solidFill>
                  <a:srgbClr val="1B1C1D"/>
                </a:solidFill>
              </a:rPr>
              <a:t>Cowley, A. (2021). The wellbeing curriculum: Embedding children’s wellbeing in primary schools. Bloomsbury.</a:t>
            </a:r>
            <a:endParaRPr>
              <a:solidFill>
                <a:srgbClr val="1B1C1D"/>
              </a:solidFill>
            </a:endParaRPr>
          </a:p>
          <a:p>
            <a:pPr marL="0" lvl="0" indent="0" algn="l" rtl="0">
              <a:lnSpc>
                <a:spcPct val="115000"/>
              </a:lnSpc>
              <a:spcBef>
                <a:spcPts val="1200"/>
              </a:spcBef>
              <a:spcAft>
                <a:spcPts val="0"/>
              </a:spcAft>
              <a:buNone/>
            </a:pPr>
            <a:r>
              <a:rPr lang="en-US">
                <a:solidFill>
                  <a:srgbClr val="1B1C1D"/>
                </a:solidFill>
              </a:rPr>
              <a:t>Evans, K., Hoyle, T., Roberts, F., &amp; Yusuf, B. (2024). The big book of whole school wellbeing. SAGE Publications.</a:t>
            </a:r>
            <a:endParaRPr>
              <a:solidFill>
                <a:srgbClr val="1B1C1D"/>
              </a:solidFill>
            </a:endParaRPr>
          </a:p>
          <a:p>
            <a:pPr marL="0" lvl="0" indent="0" algn="l" rtl="0">
              <a:lnSpc>
                <a:spcPct val="115000"/>
              </a:lnSpc>
              <a:spcBef>
                <a:spcPts val="1200"/>
              </a:spcBef>
              <a:spcAft>
                <a:spcPts val="0"/>
              </a:spcAft>
              <a:buNone/>
            </a:pPr>
            <a:r>
              <a:rPr lang="en-US">
                <a:solidFill>
                  <a:srgbClr val="1B1C1D"/>
                </a:solidFill>
              </a:rPr>
              <a:t>Hennessey, A., MacQuarrie, S., Pert, K., Bagnall, C., &amp; Squires, G. (2023). Embedding a whole school culture for supporting teacher and pupil wellbeing: A Well Schools case study. </a:t>
            </a:r>
            <a:r>
              <a:rPr lang="en-US" i="1">
                <a:solidFill>
                  <a:srgbClr val="1B1C1D"/>
                </a:solidFill>
              </a:rPr>
              <a:t>Psychology of Education Review</a:t>
            </a:r>
            <a:r>
              <a:rPr lang="en-US">
                <a:solidFill>
                  <a:srgbClr val="1B1C1D"/>
                </a:solidFill>
              </a:rPr>
              <a:t>, </a:t>
            </a:r>
            <a:r>
              <a:rPr lang="en-US" i="1">
                <a:solidFill>
                  <a:srgbClr val="1B1C1D"/>
                </a:solidFill>
              </a:rPr>
              <a:t>47</a:t>
            </a:r>
            <a:r>
              <a:rPr lang="en-US">
                <a:solidFill>
                  <a:srgbClr val="1B1C1D"/>
                </a:solidFill>
              </a:rPr>
              <a:t>(2), 22–28.</a:t>
            </a:r>
            <a:r>
              <a:rPr lang="en-US">
                <a:solidFill>
                  <a:srgbClr val="1B1C1D"/>
                </a:solidFill>
                <a:uFill>
                  <a:noFill/>
                </a:uFill>
                <a:hlinkClick r:id="rId4">
                  <a:extLst>
                    <a:ext uri="{A12FA001-AC4F-418D-AE19-62706E023703}">
                      <ahyp:hlinkClr xmlns:ahyp="http://schemas.microsoft.com/office/drawing/2018/hyperlinkcolor" val="tx"/>
                    </a:ext>
                  </a:extLst>
                </a:hlinkClick>
              </a:rPr>
              <a:t> </a:t>
            </a:r>
            <a:r>
              <a:rPr lang="en-US" u="sng">
                <a:solidFill>
                  <a:srgbClr val="0B57D0"/>
                </a:solidFill>
                <a:hlinkClick r:id="rId4">
                  <a:extLst>
                    <a:ext uri="{A12FA001-AC4F-418D-AE19-62706E023703}">
                      <ahyp:hlinkClr xmlns:ahyp="http://schemas.microsoft.com/office/drawing/2018/hyperlinkcolor" val="tx"/>
                    </a:ext>
                  </a:extLst>
                </a:hlinkClick>
              </a:rPr>
              <a:t>http://doi.org/10.53841/bpsper.2023.47.2.22</a:t>
            </a:r>
            <a:endParaRPr u="sng">
              <a:solidFill>
                <a:srgbClr val="0B57D0"/>
              </a:solidFill>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37f9446a92a_0_0"/>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SzPts val="3800"/>
              <a:buNone/>
            </a:pPr>
            <a:r>
              <a:rPr lang="en-US"/>
              <a:t>Designing &amp; Sustaining Whole School Well-being Programs</a:t>
            </a:r>
            <a:endParaRPr/>
          </a:p>
        </p:txBody>
      </p:sp>
      <p:sp>
        <p:nvSpPr>
          <p:cNvPr id="116" name="Google Shape;116;g37f9446a92a_0_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1000"/>
              </a:spcBef>
              <a:spcAft>
                <a:spcPts val="0"/>
              </a:spcAft>
              <a:buSzPts val="2400"/>
              <a:buNone/>
            </a:pPr>
            <a:r>
              <a:rPr lang="en-US"/>
              <a:t>Unit 3.2 – Implementation &amp; Integration - Introduction</a:t>
            </a:r>
            <a:endParaRPr/>
          </a:p>
        </p:txBody>
      </p:sp>
      <p:sp>
        <p:nvSpPr>
          <p:cNvPr id="117" name="Google Shape;117;g37f9446a92a_0_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b="1"/>
              <a:t>Overall purpose of training  </a:t>
            </a:r>
            <a:endParaRPr b="1"/>
          </a:p>
          <a:p>
            <a:pPr marL="0" lvl="0" indent="0" algn="l" rtl="0">
              <a:lnSpc>
                <a:spcPct val="90000"/>
              </a:lnSpc>
              <a:spcBef>
                <a:spcPts val="0"/>
              </a:spcBef>
              <a:spcAft>
                <a:spcPts val="0"/>
              </a:spcAft>
              <a:buSzPts val="1800"/>
              <a:buNone/>
            </a:pPr>
            <a:endParaRPr/>
          </a:p>
          <a:p>
            <a:pPr marL="0" lvl="0" indent="0" algn="l" rtl="0">
              <a:lnSpc>
                <a:spcPct val="90000"/>
              </a:lnSpc>
              <a:spcBef>
                <a:spcPts val="0"/>
              </a:spcBef>
              <a:spcAft>
                <a:spcPts val="0"/>
              </a:spcAft>
              <a:buSzPts val="1800"/>
              <a:buNone/>
            </a:pPr>
            <a:r>
              <a:rPr lang="en-US"/>
              <a:t>Unit 3.2 equips you to design and sustain whole-school well-being programs. </a:t>
            </a:r>
            <a:endParaRPr/>
          </a:p>
          <a:p>
            <a:pPr marL="0" lvl="0" indent="0" algn="l" rtl="0">
              <a:lnSpc>
                <a:spcPct val="90000"/>
              </a:lnSpc>
              <a:spcBef>
                <a:spcPts val="0"/>
              </a:spcBef>
              <a:spcAft>
                <a:spcPts val="0"/>
              </a:spcAft>
              <a:buSzPts val="1800"/>
              <a:buNone/>
            </a:pPr>
            <a:endParaRPr/>
          </a:p>
          <a:p>
            <a:pPr marL="0" lvl="0" indent="0" algn="l" rtl="0">
              <a:lnSpc>
                <a:spcPct val="90000"/>
              </a:lnSpc>
              <a:spcBef>
                <a:spcPts val="0"/>
              </a:spcBef>
              <a:spcAft>
                <a:spcPts val="0"/>
              </a:spcAft>
              <a:buSzPts val="1800"/>
              <a:buNone/>
            </a:pPr>
            <a:r>
              <a:rPr lang="en-US"/>
              <a:t>Building on previous learning, this training focuses on </a:t>
            </a:r>
            <a:r>
              <a:rPr lang="en-US" b="1"/>
              <a:t>embedding well-being into: </a:t>
            </a:r>
            <a:endParaRPr b="1"/>
          </a:p>
          <a:p>
            <a:pPr marL="457200" lvl="0" indent="-342900" algn="l" rtl="0">
              <a:lnSpc>
                <a:spcPct val="90000"/>
              </a:lnSpc>
              <a:spcBef>
                <a:spcPts val="0"/>
              </a:spcBef>
              <a:spcAft>
                <a:spcPts val="0"/>
              </a:spcAft>
              <a:buSzPts val="1800"/>
              <a:buChar char="●"/>
            </a:pPr>
            <a:r>
              <a:rPr lang="en-US" b="1"/>
              <a:t>school culture, </a:t>
            </a:r>
            <a:endParaRPr b="1"/>
          </a:p>
          <a:p>
            <a:pPr marL="457200" lvl="0" indent="-342900" algn="l" rtl="0">
              <a:lnSpc>
                <a:spcPct val="90000"/>
              </a:lnSpc>
              <a:spcBef>
                <a:spcPts val="0"/>
              </a:spcBef>
              <a:spcAft>
                <a:spcPts val="0"/>
              </a:spcAft>
              <a:buSzPts val="1800"/>
              <a:buChar char="●"/>
            </a:pPr>
            <a:r>
              <a:rPr lang="en-US" b="1"/>
              <a:t>curriculum, and </a:t>
            </a:r>
            <a:endParaRPr b="1"/>
          </a:p>
          <a:p>
            <a:pPr marL="457200" lvl="0" indent="-342900" algn="l" rtl="0">
              <a:lnSpc>
                <a:spcPct val="90000"/>
              </a:lnSpc>
              <a:spcBef>
                <a:spcPts val="0"/>
              </a:spcBef>
              <a:spcAft>
                <a:spcPts val="0"/>
              </a:spcAft>
              <a:buSzPts val="1800"/>
              <a:buChar char="●"/>
            </a:pPr>
            <a:r>
              <a:rPr lang="en-US" b="1"/>
              <a:t>school policies</a:t>
            </a:r>
            <a:r>
              <a:rPr lang="en-US"/>
              <a:t>. </a:t>
            </a:r>
            <a:endParaRPr/>
          </a:p>
          <a:p>
            <a:pPr marL="0" lvl="0" indent="0" algn="l" rtl="0">
              <a:lnSpc>
                <a:spcPct val="90000"/>
              </a:lnSpc>
              <a:spcBef>
                <a:spcPts val="0"/>
              </a:spcBef>
              <a:spcAft>
                <a:spcPts val="0"/>
              </a:spcAft>
              <a:buSzPts val="1800"/>
              <a:buNone/>
            </a:pPr>
            <a:endParaRPr b="1"/>
          </a:p>
          <a:p>
            <a:pPr marL="0" lvl="0" indent="0" algn="l" rtl="0">
              <a:lnSpc>
                <a:spcPct val="90000"/>
              </a:lnSpc>
              <a:spcBef>
                <a:spcPts val="1000"/>
              </a:spcBef>
              <a:spcAft>
                <a:spcPts val="0"/>
              </a:spcAft>
              <a:buSzPts val="18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37f9446a92a_0_18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Calibri"/>
              <a:buNone/>
            </a:pPr>
            <a:r>
              <a:rPr lang="en-US"/>
              <a:t>Unit 3.2 – Implementation &amp; Integration</a:t>
            </a:r>
            <a:endParaRPr/>
          </a:p>
        </p:txBody>
      </p:sp>
      <p:sp>
        <p:nvSpPr>
          <p:cNvPr id="318" name="Google Shape;318;g37f9446a92a_0_18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a:t>References</a:t>
            </a:r>
            <a:endParaRPr/>
          </a:p>
        </p:txBody>
      </p:sp>
      <p:sp>
        <p:nvSpPr>
          <p:cNvPr id="319" name="Google Shape;319;g37f9446a92a_0_18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solidFill>
                  <a:srgbClr val="1B1C1D"/>
                </a:solidFill>
              </a:rPr>
              <a:t>McNeven, S., Main, K., &amp; McKay, L. (2023). Wellbeing and school improvement: A scoping review. </a:t>
            </a:r>
            <a:r>
              <a:rPr lang="en-US" i="1">
                <a:solidFill>
                  <a:srgbClr val="1B1C1D"/>
                </a:solidFill>
              </a:rPr>
              <a:t>Leadership and Policy in Schools</a:t>
            </a:r>
            <a:r>
              <a:rPr lang="en-US">
                <a:solidFill>
                  <a:srgbClr val="1B1C1D"/>
                </a:solidFill>
              </a:rPr>
              <a:t>, </a:t>
            </a:r>
            <a:r>
              <a:rPr lang="en-US" i="1">
                <a:solidFill>
                  <a:srgbClr val="1B1C1D"/>
                </a:solidFill>
              </a:rPr>
              <a:t>23</a:t>
            </a:r>
            <a:r>
              <a:rPr lang="en-US">
                <a:solidFill>
                  <a:srgbClr val="1B1C1D"/>
                </a:solidFill>
              </a:rPr>
              <a:t>(3), 588–606.</a:t>
            </a:r>
            <a:r>
              <a:rPr lang="en-US">
                <a:solidFill>
                  <a:srgbClr val="1B1C1D"/>
                </a:solidFill>
                <a:uFill>
                  <a:noFill/>
                </a:uFill>
                <a:hlinkClick r:id="rId3">
                  <a:extLst>
                    <a:ext uri="{A12FA001-AC4F-418D-AE19-62706E023703}">
                      <ahyp:hlinkClr xmlns:ahyp="http://schemas.microsoft.com/office/drawing/2018/hyperlinkcolor" val="tx"/>
                    </a:ext>
                  </a:extLst>
                </a:hlinkClick>
              </a:rPr>
              <a:t> </a:t>
            </a:r>
            <a:r>
              <a:rPr lang="en-US" u="sng">
                <a:solidFill>
                  <a:srgbClr val="0B57D0"/>
                </a:solidFill>
                <a:hlinkClick r:id="rId3">
                  <a:extLst>
                    <a:ext uri="{A12FA001-AC4F-418D-AE19-62706E023703}">
                      <ahyp:hlinkClr xmlns:ahyp="http://schemas.microsoft.com/office/drawing/2018/hyperlinkcolor" val="tx"/>
                    </a:ext>
                  </a:extLst>
                </a:hlinkClick>
              </a:rPr>
              <a:t>https://doi.org/10.1080/15700763.2023.2183512</a:t>
            </a:r>
            <a:endParaRPr u="sng">
              <a:solidFill>
                <a:srgbClr val="0B57D0"/>
              </a:solidFill>
            </a:endParaRPr>
          </a:p>
          <a:p>
            <a:pPr marL="0" lvl="0" indent="0" algn="l" rtl="0">
              <a:lnSpc>
                <a:spcPct val="115000"/>
              </a:lnSpc>
              <a:spcBef>
                <a:spcPts val="1200"/>
              </a:spcBef>
              <a:spcAft>
                <a:spcPts val="0"/>
              </a:spcAft>
              <a:buNone/>
            </a:pPr>
            <a:r>
              <a:rPr lang="en-US">
                <a:solidFill>
                  <a:srgbClr val="1B1C1D"/>
                </a:solidFill>
              </a:rPr>
              <a:t>White, M. A. (2024). Integrating wellbeing and learning in schools: Evidence-informed approaches for leaders and teachers. Routledge.</a:t>
            </a:r>
            <a:endParaRPr>
              <a:solidFill>
                <a:srgbClr val="1B1C1D"/>
              </a:solidFill>
            </a:endParaRPr>
          </a:p>
          <a:p>
            <a:pPr marL="0" lvl="0" indent="0" algn="l" rtl="0">
              <a:lnSpc>
                <a:spcPct val="115000"/>
              </a:lnSpc>
              <a:spcBef>
                <a:spcPts val="1200"/>
              </a:spcBef>
              <a:spcAft>
                <a:spcPts val="0"/>
              </a:spcAft>
              <a:buNone/>
            </a:pPr>
            <a:r>
              <a:rPr lang="en-US">
                <a:solidFill>
                  <a:srgbClr val="1B1C1D"/>
                </a:solidFill>
              </a:rPr>
              <a:t>White, M. A., &amp; McCallum, F. (2022). Transforming teaching: Wellbeing and professional practice. Springer.</a:t>
            </a:r>
            <a:endParaRPr>
              <a:solidFill>
                <a:srgbClr val="1B1C1D"/>
              </a:solidFill>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37f9446a92a_0_186"/>
          <p:cNvSpPr txBox="1">
            <a:spLocks noGrp="1"/>
          </p:cNvSpPr>
          <p:nvPr>
            <p:ph type="ctrTitle"/>
          </p:nvPr>
        </p:nvSpPr>
        <p:spPr>
          <a:xfrm>
            <a:off x="2179865" y="2774849"/>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000"/>
              <a:buFont typeface="Calibri"/>
              <a:buNone/>
            </a:pPr>
            <a:r>
              <a:rPr lang="en-US"/>
              <a:t>Thank you for your attention!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37f9446a92a_0_190"/>
          <p:cNvSpPr txBox="1">
            <a:spLocks noGrp="1"/>
          </p:cNvSpPr>
          <p:nvPr>
            <p:ph type="ctrTitle"/>
          </p:nvPr>
        </p:nvSpPr>
        <p:spPr>
          <a:xfrm>
            <a:off x="2187019" y="2959363"/>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2000"/>
              <a:buFont typeface="Calibri"/>
              <a:buNone/>
            </a:pPr>
            <a:r>
              <a:rPr lang="en-US"/>
              <a:t>https://thrivingschools.eu/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37f9446a92a_0_132"/>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a:t>Unit 3.2 – Implementation &amp; Integration</a:t>
            </a:r>
            <a:endParaRPr/>
          </a:p>
        </p:txBody>
      </p:sp>
      <p:sp>
        <p:nvSpPr>
          <p:cNvPr id="123" name="Google Shape;123;g37f9446a92a_0_132"/>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1000"/>
              </a:spcBef>
              <a:spcAft>
                <a:spcPts val="0"/>
              </a:spcAft>
              <a:buClr>
                <a:srgbClr val="000000"/>
              </a:buClr>
              <a:buSzPts val="2400"/>
              <a:buFont typeface="Arial"/>
              <a:buNone/>
            </a:pPr>
            <a:r>
              <a:rPr lang="en-US"/>
              <a:t>Learning Objectives</a:t>
            </a:r>
            <a:endParaRPr/>
          </a:p>
        </p:txBody>
      </p:sp>
      <p:sp>
        <p:nvSpPr>
          <p:cNvPr id="124" name="Google Shape;124;g37f9446a92a_0_132"/>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a:t>By the end of this training, you will be able to:</a:t>
            </a:r>
            <a:endParaRPr/>
          </a:p>
          <a:p>
            <a:pPr marL="0" lvl="0" indent="0" algn="l" rtl="0">
              <a:lnSpc>
                <a:spcPct val="90000"/>
              </a:lnSpc>
              <a:spcBef>
                <a:spcPts val="0"/>
              </a:spcBef>
              <a:spcAft>
                <a:spcPts val="0"/>
              </a:spcAft>
              <a:buClr>
                <a:schemeClr val="dk1"/>
              </a:buClr>
              <a:buSzPts val="1800"/>
              <a:buNone/>
            </a:pPr>
            <a:endParaRPr/>
          </a:p>
          <a:p>
            <a:pPr marL="457200" lvl="0" indent="-342900" algn="l" rtl="0">
              <a:spcBef>
                <a:spcPts val="0"/>
              </a:spcBef>
              <a:spcAft>
                <a:spcPts val="0"/>
              </a:spcAft>
              <a:buSzPts val="1800"/>
              <a:buChar char="●"/>
            </a:pPr>
            <a:r>
              <a:rPr lang="en-US"/>
              <a:t>Develop an implementation timeline.</a:t>
            </a:r>
            <a:endParaRPr/>
          </a:p>
          <a:p>
            <a:pPr marL="457200" lvl="0" indent="-342900" algn="l" rtl="0">
              <a:spcBef>
                <a:spcPts val="0"/>
              </a:spcBef>
              <a:spcAft>
                <a:spcPts val="0"/>
              </a:spcAft>
              <a:buSzPts val="1800"/>
              <a:buChar char="●"/>
            </a:pPr>
            <a:r>
              <a:rPr lang="en-US"/>
              <a:t>Anticipate barriers and design solutions.</a:t>
            </a:r>
            <a:endParaRPr/>
          </a:p>
          <a:p>
            <a:pPr marL="457200" lvl="0" indent="-342900" algn="l" rtl="0">
              <a:spcBef>
                <a:spcPts val="0"/>
              </a:spcBef>
              <a:spcAft>
                <a:spcPts val="0"/>
              </a:spcAft>
              <a:buSzPts val="1800"/>
              <a:buChar char="●"/>
            </a:pPr>
            <a:r>
              <a:rPr lang="en-US"/>
              <a:t>Ensure alignment with long-term goals.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385f2f5408a_0_2"/>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a:t>Unit 3.2 – Implementation &amp; Integration</a:t>
            </a:r>
            <a:endParaRPr/>
          </a:p>
        </p:txBody>
      </p:sp>
      <p:sp>
        <p:nvSpPr>
          <p:cNvPr id="130" name="Google Shape;130;g385f2f5408a_0_2"/>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1000"/>
              </a:spcBef>
              <a:spcAft>
                <a:spcPts val="0"/>
              </a:spcAft>
              <a:buClr>
                <a:srgbClr val="000000"/>
              </a:buClr>
              <a:buSzPts val="2400"/>
              <a:buFont typeface="Arial"/>
              <a:buNone/>
            </a:pPr>
            <a:r>
              <a:rPr lang="en-US"/>
              <a:t>Experiential Activities</a:t>
            </a:r>
            <a:endParaRPr/>
          </a:p>
        </p:txBody>
      </p:sp>
      <p:sp>
        <p:nvSpPr>
          <p:cNvPr id="131" name="Google Shape;131;g385f2f5408a_0_2"/>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457200" lvl="0" indent="-295275" algn="l" rtl="0">
              <a:lnSpc>
                <a:spcPct val="142857"/>
              </a:lnSpc>
              <a:spcBef>
                <a:spcPts val="1100"/>
              </a:spcBef>
              <a:spcAft>
                <a:spcPts val="0"/>
              </a:spcAft>
              <a:buSzPts val="1050"/>
              <a:buFont typeface="Proxima Nova"/>
              <a:buChar char="●"/>
            </a:pPr>
            <a:r>
              <a:rPr lang="en-US"/>
              <a:t>Create a visual roadmap of school routines &amp; rituals to identify integration points for well-being practices.</a:t>
            </a:r>
            <a:endParaRPr/>
          </a:p>
          <a:p>
            <a:pPr marL="457200" lvl="0" indent="-295275" algn="l" rtl="0">
              <a:lnSpc>
                <a:spcPct val="142857"/>
              </a:lnSpc>
              <a:spcBef>
                <a:spcPts val="1100"/>
              </a:spcBef>
              <a:spcAft>
                <a:spcPts val="0"/>
              </a:spcAft>
              <a:buSzPts val="1050"/>
              <a:buFont typeface="Proxima Nova"/>
              <a:buChar char="●"/>
            </a:pPr>
            <a:r>
              <a:rPr lang="en-US"/>
              <a:t>Draft a 6–12 month implementation timeline with milestones and responsibilities.</a:t>
            </a:r>
            <a:endParaRPr/>
          </a:p>
          <a:p>
            <a:pPr marL="457200" lvl="0" indent="-295275" algn="l" rtl="0">
              <a:lnSpc>
                <a:spcPct val="142857"/>
              </a:lnSpc>
              <a:spcBef>
                <a:spcPts val="1100"/>
              </a:spcBef>
              <a:spcAft>
                <a:spcPts val="0"/>
              </a:spcAft>
              <a:buSzPts val="1050"/>
              <a:buFont typeface="Proxima Nova"/>
              <a:buChar char="●"/>
            </a:pPr>
            <a:r>
              <a:rPr lang="en-US"/>
              <a:t>Barrier-Solution Mapping: Identify potential challenges and co-design strategies to overcome them.</a:t>
            </a:r>
            <a:endParaRPr/>
          </a:p>
          <a:p>
            <a:pPr marL="457200" lvl="0" indent="-295275" algn="l" rtl="0">
              <a:lnSpc>
                <a:spcPct val="142857"/>
              </a:lnSpc>
              <a:spcBef>
                <a:spcPts val="1100"/>
              </a:spcBef>
              <a:spcAft>
                <a:spcPts val="1100"/>
              </a:spcAft>
              <a:buSzPts val="1050"/>
              <a:buFont typeface="Proxima Nova"/>
              <a:buChar char="●"/>
            </a:pPr>
            <a:r>
              <a:rPr lang="en-US"/>
              <a:t>Gallery Walk &amp; Peer Feedback: Share and refine plans collaboratively.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37f9446a92a_0_138"/>
          <p:cNvSpPr txBox="1">
            <a:spLocks noGrp="1"/>
          </p:cNvSpPr>
          <p:nvPr>
            <p:ph type="body" idx="1"/>
          </p:nvPr>
        </p:nvSpPr>
        <p:spPr>
          <a:xfrm>
            <a:off x="0" y="1325452"/>
            <a:ext cx="11944500" cy="5298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en-US" b="1"/>
              <a:t>Duration: </a:t>
            </a:r>
            <a:r>
              <a:rPr lang="en-US"/>
              <a:t>10 minutes</a:t>
            </a:r>
            <a:endParaRPr/>
          </a:p>
          <a:p>
            <a:pPr marL="0" lvl="0" indent="0" algn="l" rtl="0">
              <a:lnSpc>
                <a:spcPct val="142857"/>
              </a:lnSpc>
              <a:spcBef>
                <a:spcPts val="1100"/>
              </a:spcBef>
              <a:spcAft>
                <a:spcPts val="0"/>
              </a:spcAft>
              <a:buNone/>
            </a:pPr>
            <a:r>
              <a:rPr lang="en-US" b="1"/>
              <a:t>Format: </a:t>
            </a:r>
            <a:r>
              <a:rPr lang="en-US"/>
              <a:t>Small groups or pairs</a:t>
            </a:r>
            <a:endParaRPr/>
          </a:p>
          <a:p>
            <a:pPr marL="0" lvl="0" indent="0" algn="l" rtl="0">
              <a:lnSpc>
                <a:spcPct val="142857"/>
              </a:lnSpc>
              <a:spcBef>
                <a:spcPts val="1100"/>
              </a:spcBef>
              <a:spcAft>
                <a:spcPts val="0"/>
              </a:spcAft>
              <a:buNone/>
            </a:pPr>
            <a:r>
              <a:rPr lang="en-US" b="1"/>
              <a:t>Purpose: </a:t>
            </a:r>
            <a:r>
              <a:rPr lang="en-US"/>
              <a:t>To activate prior knowledge, spark discussion, and build group cohesion by identifying real or imagined examples of well-being integration in school life.</a:t>
            </a:r>
            <a:endParaRPr/>
          </a:p>
          <a:p>
            <a:pPr marL="0" lvl="0" indent="0" algn="l" rtl="0">
              <a:lnSpc>
                <a:spcPct val="142857"/>
              </a:lnSpc>
              <a:spcBef>
                <a:spcPts val="1100"/>
              </a:spcBef>
              <a:spcAft>
                <a:spcPts val="0"/>
              </a:spcAft>
              <a:buNone/>
            </a:pPr>
            <a:r>
              <a:rPr lang="en-US" b="1"/>
              <a:t>Instructions:</a:t>
            </a:r>
            <a:endParaRPr b="1"/>
          </a:p>
          <a:p>
            <a:pPr marL="457200" lvl="0" indent="-342900" algn="l" rtl="0">
              <a:lnSpc>
                <a:spcPct val="142857"/>
              </a:lnSpc>
              <a:spcBef>
                <a:spcPts val="1100"/>
              </a:spcBef>
              <a:spcAft>
                <a:spcPts val="0"/>
              </a:spcAft>
              <a:buSzPts val="1800"/>
              <a:buFont typeface="Proxima Nova"/>
              <a:buAutoNum type="arabicPeriod"/>
            </a:pPr>
            <a:r>
              <a:rPr lang="en-US" b="1"/>
              <a:t>Form pairs or small groups</a:t>
            </a:r>
            <a:r>
              <a:rPr lang="en-US"/>
              <a:t> (3–4 people).</a:t>
            </a:r>
            <a:endParaRPr/>
          </a:p>
          <a:p>
            <a:pPr marL="457200" lvl="0" indent="-342900" algn="l" rtl="0">
              <a:lnSpc>
                <a:spcPct val="142857"/>
              </a:lnSpc>
              <a:spcBef>
                <a:spcPts val="0"/>
              </a:spcBef>
              <a:spcAft>
                <a:spcPts val="0"/>
              </a:spcAft>
              <a:buSzPts val="1800"/>
              <a:buFont typeface="Proxima Nova"/>
              <a:buAutoNum type="arabicPeriod"/>
            </a:pPr>
            <a:r>
              <a:rPr lang="en-US"/>
              <a:t>Each group: </a:t>
            </a:r>
            <a:r>
              <a:rPr lang="en-US" b="1"/>
              <a:t>Recall or imagine</a:t>
            </a:r>
            <a:r>
              <a:rPr lang="en-US"/>
              <a:t> 2–3 examples of how well-being is (or could be) embedded in:</a:t>
            </a:r>
            <a:endParaRPr/>
          </a:p>
          <a:p>
            <a:pPr marL="914400" lvl="1" indent="-342900" algn="l" rtl="0">
              <a:lnSpc>
                <a:spcPct val="142857"/>
              </a:lnSpc>
              <a:spcBef>
                <a:spcPts val="0"/>
              </a:spcBef>
              <a:spcAft>
                <a:spcPts val="0"/>
              </a:spcAft>
              <a:buSzPts val="1800"/>
              <a:buFont typeface="Calibri"/>
              <a:buChar char="○"/>
            </a:pPr>
            <a:r>
              <a:rPr lang="en-US" sz="1800"/>
              <a:t>School routines (e.g., morning check-ins, assemblies)</a:t>
            </a:r>
            <a:endParaRPr sz="1800"/>
          </a:p>
          <a:p>
            <a:pPr marL="914400" lvl="1" indent="-342900" algn="l" rtl="0">
              <a:lnSpc>
                <a:spcPct val="142857"/>
              </a:lnSpc>
              <a:spcBef>
                <a:spcPts val="0"/>
              </a:spcBef>
              <a:spcAft>
                <a:spcPts val="0"/>
              </a:spcAft>
              <a:buSzPts val="1800"/>
              <a:buFont typeface="Calibri"/>
              <a:buChar char="○"/>
            </a:pPr>
            <a:r>
              <a:rPr lang="en-US" sz="1800"/>
              <a:t>Curriculum (e.g., reflective writing, group projects)</a:t>
            </a:r>
            <a:endParaRPr sz="1800"/>
          </a:p>
          <a:p>
            <a:pPr marL="914400" lvl="1" indent="-342900" algn="l" rtl="0">
              <a:lnSpc>
                <a:spcPct val="142857"/>
              </a:lnSpc>
              <a:spcBef>
                <a:spcPts val="0"/>
              </a:spcBef>
              <a:spcAft>
                <a:spcPts val="0"/>
              </a:spcAft>
              <a:buSzPts val="1800"/>
              <a:buFont typeface="Calibri"/>
              <a:buChar char="○"/>
            </a:pPr>
            <a:r>
              <a:rPr lang="en-US" sz="1800"/>
              <a:t>School policies or leadership practices (e.g., inclusive decision-making, staff wellness days)</a:t>
            </a:r>
            <a:endParaRPr sz="1800"/>
          </a:p>
          <a:p>
            <a:pPr marL="457200" lvl="0" indent="-342900" algn="l" rtl="0">
              <a:lnSpc>
                <a:spcPct val="142857"/>
              </a:lnSpc>
              <a:spcBef>
                <a:spcPts val="0"/>
              </a:spcBef>
              <a:spcAft>
                <a:spcPts val="0"/>
              </a:spcAft>
              <a:buSzPts val="1800"/>
              <a:buFont typeface="Calibri"/>
              <a:buAutoNum type="arabicPeriod"/>
            </a:pPr>
            <a:r>
              <a:rPr lang="en-US"/>
              <a:t>Each group writes their examples on sticky notes or a shared digital board.</a:t>
            </a:r>
            <a:endParaRPr/>
          </a:p>
          <a:p>
            <a:pPr marL="457200" lvl="0" indent="-342900" algn="l" rtl="0">
              <a:lnSpc>
                <a:spcPct val="142857"/>
              </a:lnSpc>
              <a:spcBef>
                <a:spcPts val="0"/>
              </a:spcBef>
              <a:spcAft>
                <a:spcPts val="0"/>
              </a:spcAft>
              <a:buSzPts val="1800"/>
              <a:buFont typeface="Proxima Nova"/>
              <a:buAutoNum type="arabicPeriod"/>
            </a:pPr>
            <a:r>
              <a:rPr lang="en-US"/>
              <a:t>Groups briefly </a:t>
            </a:r>
            <a:r>
              <a:rPr lang="en-US" b="1"/>
              <a:t>share one example</a:t>
            </a:r>
            <a:r>
              <a:rPr lang="en-US"/>
              <a:t> with the whole room.</a:t>
            </a:r>
            <a:endParaRPr/>
          </a:p>
          <a:p>
            <a:pPr marL="0" lvl="0" indent="0" algn="just" rtl="0">
              <a:spcBef>
                <a:spcPts val="1100"/>
              </a:spcBef>
              <a:spcAft>
                <a:spcPts val="0"/>
              </a:spcAft>
              <a:buSzPts val="2400"/>
              <a:buNone/>
            </a:pPr>
            <a:endParaRPr sz="2400" b="1">
              <a:solidFill>
                <a:schemeClr val="accent2"/>
              </a:solidFill>
            </a:endParaRPr>
          </a:p>
          <a:p>
            <a:pPr marL="0" marR="0" lvl="0" indent="0" algn="just" rtl="0">
              <a:lnSpc>
                <a:spcPct val="90000"/>
              </a:lnSpc>
              <a:spcBef>
                <a:spcPts val="1000"/>
              </a:spcBef>
              <a:spcAft>
                <a:spcPts val="0"/>
              </a:spcAft>
              <a:buClr>
                <a:srgbClr val="000000"/>
              </a:buClr>
              <a:buSzPts val="2400"/>
              <a:buFont typeface="Arial"/>
              <a:buNone/>
            </a:pPr>
            <a:endParaRPr sz="2400" b="1">
              <a:solidFill>
                <a:schemeClr val="accent2"/>
              </a:solidFill>
            </a:endParaRPr>
          </a:p>
        </p:txBody>
      </p:sp>
      <p:sp>
        <p:nvSpPr>
          <p:cNvPr id="137" name="Google Shape;137;g37f9446a92a_0_138"/>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Calibri"/>
              <a:buNone/>
            </a:pPr>
            <a:r>
              <a:rPr lang="en-US"/>
              <a:t>Unit 3.2 – Implementation &amp; Integration</a:t>
            </a:r>
            <a:endParaRPr/>
          </a:p>
        </p:txBody>
      </p:sp>
      <p:sp>
        <p:nvSpPr>
          <p:cNvPr id="138" name="Google Shape;138;g37f9446a92a_0_138"/>
          <p:cNvSpPr txBox="1">
            <a:spLocks noGrp="1"/>
          </p:cNvSpPr>
          <p:nvPr>
            <p:ph type="body" idx="1"/>
          </p:nvPr>
        </p:nvSpPr>
        <p:spPr>
          <a:xfrm>
            <a:off x="0" y="797450"/>
            <a:ext cx="11944500" cy="528000"/>
          </a:xfrm>
          <a:prstGeom prst="rect">
            <a:avLst/>
          </a:prstGeom>
          <a:noFill/>
          <a:ln>
            <a:noFill/>
          </a:ln>
        </p:spPr>
        <p:txBody>
          <a:bodyPr spcFirstLastPara="1" wrap="square" lIns="91425" tIns="45700" rIns="91425" bIns="45700" anchor="ctr" anchorCtr="0">
            <a:noAutofit/>
          </a:bodyPr>
          <a:lstStyle/>
          <a:p>
            <a:pPr marL="0" lvl="0" indent="0" algn="just" rtl="0">
              <a:spcBef>
                <a:spcPts val="1000"/>
              </a:spcBef>
              <a:spcAft>
                <a:spcPts val="0"/>
              </a:spcAft>
              <a:buSzPts val="2400"/>
              <a:buNone/>
            </a:pPr>
            <a:r>
              <a:rPr lang="en-US" sz="2400" b="1">
                <a:solidFill>
                  <a:schemeClr val="accent2"/>
                </a:solidFill>
              </a:rPr>
              <a:t>Icebreaker/energiser: “Well-being in Action – Spot the Integration!”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385f2f5408a_0_2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Calibri"/>
              <a:buNone/>
            </a:pPr>
            <a:r>
              <a:rPr lang="en-US"/>
              <a:t>Unit 3.2 – Implementation &amp; Integration</a:t>
            </a:r>
            <a:endParaRPr/>
          </a:p>
        </p:txBody>
      </p:sp>
      <p:sp>
        <p:nvSpPr>
          <p:cNvPr id="144" name="Google Shape;144;g385f2f5408a_0_20"/>
          <p:cNvSpPr txBox="1">
            <a:spLocks noGrp="1"/>
          </p:cNvSpPr>
          <p:nvPr>
            <p:ph type="body" idx="1"/>
          </p:nvPr>
        </p:nvSpPr>
        <p:spPr>
          <a:xfrm>
            <a:off x="0" y="1325451"/>
            <a:ext cx="11944500" cy="26727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200"/>
              </a:spcBef>
              <a:spcAft>
                <a:spcPts val="0"/>
              </a:spcAft>
              <a:buNone/>
            </a:pPr>
            <a:r>
              <a:rPr lang="en-US" b="1">
                <a:latin typeface="Proxima Nova"/>
                <a:ea typeface="Proxima Nova"/>
                <a:cs typeface="Proxima Nova"/>
                <a:sym typeface="Proxima Nova"/>
              </a:rPr>
              <a:t>PERMA Model (Positive Psychology)</a:t>
            </a:r>
            <a:endParaRPr b="1">
              <a:latin typeface="Proxima Nova"/>
              <a:ea typeface="Proxima Nova"/>
              <a:cs typeface="Proxima Nova"/>
              <a:sym typeface="Proxima Nova"/>
            </a:endParaRPr>
          </a:p>
          <a:p>
            <a:pPr marL="457200" lvl="0" indent="-342900" algn="l" rtl="0">
              <a:lnSpc>
                <a:spcPct val="142857"/>
              </a:lnSpc>
              <a:spcBef>
                <a:spcPts val="1100"/>
              </a:spcBef>
              <a:spcAft>
                <a:spcPts val="0"/>
              </a:spcAft>
              <a:buSzPts val="1800"/>
              <a:buFont typeface="Proxima Nova"/>
              <a:buChar char="●"/>
            </a:pPr>
            <a:r>
              <a:rPr lang="en-US" b="1">
                <a:latin typeface="Proxima Nova"/>
                <a:ea typeface="Proxima Nova"/>
                <a:cs typeface="Proxima Nova"/>
                <a:sym typeface="Proxima Nova"/>
              </a:rPr>
              <a:t>P</a:t>
            </a:r>
            <a:r>
              <a:rPr lang="en-US">
                <a:latin typeface="Proxima Nova"/>
                <a:ea typeface="Proxima Nova"/>
                <a:cs typeface="Proxima Nova"/>
                <a:sym typeface="Proxima Nova"/>
              </a:rPr>
              <a:t>ositive Emotion: Cultivating joy, gratitude, and optimism.</a:t>
            </a:r>
            <a:endParaRPr>
              <a:latin typeface="Proxima Nova"/>
              <a:ea typeface="Proxima Nova"/>
              <a:cs typeface="Proxima Nova"/>
              <a:sym typeface="Proxima Nova"/>
            </a:endParaRPr>
          </a:p>
          <a:p>
            <a:pPr marL="457200" lvl="0" indent="-342900" algn="l" rtl="0">
              <a:lnSpc>
                <a:spcPct val="142857"/>
              </a:lnSpc>
              <a:spcBef>
                <a:spcPts val="0"/>
              </a:spcBef>
              <a:spcAft>
                <a:spcPts val="0"/>
              </a:spcAft>
              <a:buSzPts val="1800"/>
              <a:buFont typeface="Proxima Nova"/>
              <a:buChar char="●"/>
            </a:pPr>
            <a:r>
              <a:rPr lang="en-US" b="1">
                <a:latin typeface="Proxima Nova"/>
                <a:ea typeface="Proxima Nova"/>
                <a:cs typeface="Proxima Nova"/>
                <a:sym typeface="Proxima Nova"/>
              </a:rPr>
              <a:t>E</a:t>
            </a:r>
            <a:r>
              <a:rPr lang="en-US">
                <a:latin typeface="Proxima Nova"/>
                <a:ea typeface="Proxima Nova"/>
                <a:cs typeface="Proxima Nova"/>
                <a:sym typeface="Proxima Nova"/>
              </a:rPr>
              <a:t>ngagement: Promoting flow and deep involvement in learning.</a:t>
            </a:r>
            <a:endParaRPr>
              <a:latin typeface="Proxima Nova"/>
              <a:ea typeface="Proxima Nova"/>
              <a:cs typeface="Proxima Nova"/>
              <a:sym typeface="Proxima Nova"/>
            </a:endParaRPr>
          </a:p>
          <a:p>
            <a:pPr marL="457200" lvl="0" indent="-342900" algn="l" rtl="0">
              <a:lnSpc>
                <a:spcPct val="142857"/>
              </a:lnSpc>
              <a:spcBef>
                <a:spcPts val="0"/>
              </a:spcBef>
              <a:spcAft>
                <a:spcPts val="0"/>
              </a:spcAft>
              <a:buSzPts val="1800"/>
              <a:buFont typeface="Proxima Nova"/>
              <a:buChar char="●"/>
            </a:pPr>
            <a:r>
              <a:rPr lang="en-US" b="1">
                <a:latin typeface="Proxima Nova"/>
                <a:ea typeface="Proxima Nova"/>
                <a:cs typeface="Proxima Nova"/>
                <a:sym typeface="Proxima Nova"/>
              </a:rPr>
              <a:t>R</a:t>
            </a:r>
            <a:r>
              <a:rPr lang="en-US">
                <a:latin typeface="Proxima Nova"/>
                <a:ea typeface="Proxima Nova"/>
                <a:cs typeface="Proxima Nova"/>
                <a:sym typeface="Proxima Nova"/>
              </a:rPr>
              <a:t>elationships: Building strong, supportive connections.</a:t>
            </a:r>
            <a:endParaRPr>
              <a:latin typeface="Proxima Nova"/>
              <a:ea typeface="Proxima Nova"/>
              <a:cs typeface="Proxima Nova"/>
              <a:sym typeface="Proxima Nova"/>
            </a:endParaRPr>
          </a:p>
          <a:p>
            <a:pPr marL="457200" lvl="0" indent="-342900" algn="l" rtl="0">
              <a:lnSpc>
                <a:spcPct val="142857"/>
              </a:lnSpc>
              <a:spcBef>
                <a:spcPts val="0"/>
              </a:spcBef>
              <a:spcAft>
                <a:spcPts val="0"/>
              </a:spcAft>
              <a:buSzPts val="1800"/>
              <a:buFont typeface="Proxima Nova"/>
              <a:buChar char="●"/>
            </a:pPr>
            <a:r>
              <a:rPr lang="en-US" b="1">
                <a:latin typeface="Proxima Nova"/>
                <a:ea typeface="Proxima Nova"/>
                <a:cs typeface="Proxima Nova"/>
                <a:sym typeface="Proxima Nova"/>
              </a:rPr>
              <a:t>M</a:t>
            </a:r>
            <a:r>
              <a:rPr lang="en-US">
                <a:latin typeface="Proxima Nova"/>
                <a:ea typeface="Proxima Nova"/>
                <a:cs typeface="Proxima Nova"/>
                <a:sym typeface="Proxima Nova"/>
              </a:rPr>
              <a:t>eaning: Helping students and staff find purpose in school life.</a:t>
            </a:r>
            <a:endParaRPr>
              <a:latin typeface="Proxima Nova"/>
              <a:ea typeface="Proxima Nova"/>
              <a:cs typeface="Proxima Nova"/>
              <a:sym typeface="Proxima Nova"/>
            </a:endParaRPr>
          </a:p>
          <a:p>
            <a:pPr marL="457200" lvl="0" indent="-342900" algn="l" rtl="0">
              <a:lnSpc>
                <a:spcPct val="142857"/>
              </a:lnSpc>
              <a:spcBef>
                <a:spcPts val="0"/>
              </a:spcBef>
              <a:spcAft>
                <a:spcPts val="0"/>
              </a:spcAft>
              <a:buSzPts val="1800"/>
              <a:buFont typeface="Proxima Nova"/>
              <a:buChar char="●"/>
            </a:pPr>
            <a:r>
              <a:rPr lang="en-US" b="1">
                <a:latin typeface="Proxima Nova"/>
                <a:ea typeface="Proxima Nova"/>
                <a:cs typeface="Proxima Nova"/>
                <a:sym typeface="Proxima Nova"/>
              </a:rPr>
              <a:t>A</a:t>
            </a:r>
            <a:r>
              <a:rPr lang="en-US">
                <a:latin typeface="Proxima Nova"/>
                <a:ea typeface="Proxima Nova"/>
                <a:cs typeface="Proxima Nova"/>
                <a:sym typeface="Proxima Nova"/>
              </a:rPr>
              <a:t>ccomplishment: Celebrating progress, effort, and achievement.</a:t>
            </a:r>
            <a:endParaRPr>
              <a:latin typeface="Proxima Nova"/>
              <a:ea typeface="Proxima Nova"/>
              <a:cs typeface="Proxima Nova"/>
              <a:sym typeface="Proxima Nova"/>
            </a:endParaRPr>
          </a:p>
          <a:p>
            <a:pPr marL="0" lvl="0" indent="0" algn="l" rtl="0">
              <a:lnSpc>
                <a:spcPct val="142857"/>
              </a:lnSpc>
              <a:spcBef>
                <a:spcPts val="1100"/>
              </a:spcBef>
              <a:spcAft>
                <a:spcPts val="0"/>
              </a:spcAft>
              <a:buNone/>
            </a:pPr>
            <a:endParaRPr i="1">
              <a:latin typeface="Proxima Nova"/>
              <a:ea typeface="Proxima Nova"/>
              <a:cs typeface="Proxima Nova"/>
              <a:sym typeface="Proxima Nova"/>
            </a:endParaRPr>
          </a:p>
          <a:p>
            <a:pPr marL="0" lvl="0" indent="0" algn="just" rtl="0">
              <a:spcBef>
                <a:spcPts val="1100"/>
              </a:spcBef>
              <a:spcAft>
                <a:spcPts val="0"/>
              </a:spcAft>
              <a:buSzPts val="2400"/>
              <a:buNone/>
            </a:pPr>
            <a:endParaRPr sz="2400" b="1">
              <a:solidFill>
                <a:schemeClr val="accent2"/>
              </a:solidFill>
            </a:endParaRPr>
          </a:p>
          <a:p>
            <a:pPr marL="0" marR="0" lvl="0" indent="0" algn="just" rtl="0">
              <a:lnSpc>
                <a:spcPct val="90000"/>
              </a:lnSpc>
              <a:spcBef>
                <a:spcPts val="1000"/>
              </a:spcBef>
              <a:spcAft>
                <a:spcPts val="0"/>
              </a:spcAft>
              <a:buSzPts val="2400"/>
              <a:buNone/>
            </a:pPr>
            <a:endParaRPr sz="2400" b="1">
              <a:solidFill>
                <a:schemeClr val="accent2"/>
              </a:solidFill>
            </a:endParaRPr>
          </a:p>
        </p:txBody>
      </p:sp>
      <p:sp>
        <p:nvSpPr>
          <p:cNvPr id="145" name="Google Shape;145;g385f2f5408a_0_20"/>
          <p:cNvSpPr txBox="1">
            <a:spLocks noGrp="1"/>
          </p:cNvSpPr>
          <p:nvPr>
            <p:ph type="body" idx="1"/>
          </p:nvPr>
        </p:nvSpPr>
        <p:spPr>
          <a:xfrm>
            <a:off x="0" y="797450"/>
            <a:ext cx="11944500" cy="528000"/>
          </a:xfrm>
          <a:prstGeom prst="rect">
            <a:avLst/>
          </a:prstGeom>
          <a:noFill/>
          <a:ln>
            <a:noFill/>
          </a:ln>
        </p:spPr>
        <p:txBody>
          <a:bodyPr spcFirstLastPara="1" wrap="square" lIns="91425" tIns="45700" rIns="91425" bIns="45700" anchor="ctr" anchorCtr="0">
            <a:noAutofit/>
          </a:bodyPr>
          <a:lstStyle/>
          <a:p>
            <a:pPr marL="0" lvl="0" indent="0" algn="l" rtl="0">
              <a:spcBef>
                <a:spcPts val="1100"/>
              </a:spcBef>
              <a:spcAft>
                <a:spcPts val="1100"/>
              </a:spcAft>
              <a:buNone/>
            </a:pPr>
            <a:r>
              <a:rPr lang="en-US" sz="2400" b="1">
                <a:solidFill>
                  <a:schemeClr val="accent2"/>
                </a:solidFill>
              </a:rPr>
              <a:t>Introduction &amp; Framing: Recap of PERMA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385f2f5408a_0_55"/>
          <p:cNvSpPr txBox="1">
            <a:spLocks noGrp="1"/>
          </p:cNvSpPr>
          <p:nvPr>
            <p:ph type="body" idx="1"/>
          </p:nvPr>
        </p:nvSpPr>
        <p:spPr>
          <a:xfrm>
            <a:off x="97975" y="3012650"/>
            <a:ext cx="5997900" cy="1425000"/>
          </a:xfrm>
          <a:prstGeom prst="rect">
            <a:avLst/>
          </a:prstGeom>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en-US" i="1"/>
              <a:t>Which element of the PERMA model do you feel is most naturally present in your school’s daily life—and which one do you think needs more intentional integration?</a:t>
            </a:r>
            <a:endParaRPr sz="1400">
              <a:solidFill>
                <a:srgbClr val="000000"/>
              </a:solidFill>
            </a:endParaRPr>
          </a:p>
          <a:p>
            <a:pPr marL="0" lvl="0" indent="0" algn="l" rtl="0">
              <a:spcBef>
                <a:spcPts val="1100"/>
              </a:spcBef>
              <a:spcAft>
                <a:spcPts val="0"/>
              </a:spcAft>
              <a:buNone/>
            </a:pPr>
            <a:endParaRPr/>
          </a:p>
        </p:txBody>
      </p:sp>
      <p:pic>
        <p:nvPicPr>
          <p:cNvPr id="152" name="Google Shape;152;g385f2f5408a_0_55"/>
          <p:cNvPicPr preferRelativeResize="0"/>
          <p:nvPr/>
        </p:nvPicPr>
        <p:blipFill>
          <a:blip r:embed="rId3">
            <a:alphaModFix/>
          </a:blip>
          <a:stretch>
            <a:fillRect/>
          </a:stretch>
        </p:blipFill>
        <p:spPr>
          <a:xfrm>
            <a:off x="6433075" y="989600"/>
            <a:ext cx="5471099" cy="5471099"/>
          </a:xfrm>
          <a:prstGeom prst="rect">
            <a:avLst/>
          </a:prstGeom>
          <a:noFill/>
          <a:ln>
            <a:noFill/>
          </a:ln>
        </p:spPr>
      </p:pic>
      <p:sp>
        <p:nvSpPr>
          <p:cNvPr id="153" name="Google Shape;153;g385f2f5408a_0_55"/>
          <p:cNvSpPr txBox="1">
            <a:spLocks noGrp="1"/>
          </p:cNvSpPr>
          <p:nvPr>
            <p:ph type="body" idx="1"/>
          </p:nvPr>
        </p:nvSpPr>
        <p:spPr>
          <a:xfrm>
            <a:off x="0" y="797450"/>
            <a:ext cx="11944500" cy="528000"/>
          </a:xfrm>
          <a:prstGeom prst="rect">
            <a:avLst/>
          </a:prstGeom>
          <a:noFill/>
          <a:ln>
            <a:noFill/>
          </a:ln>
        </p:spPr>
        <p:txBody>
          <a:bodyPr spcFirstLastPara="1" wrap="square" lIns="91425" tIns="45700" rIns="91425" bIns="45700" anchor="ctr" anchorCtr="0">
            <a:noAutofit/>
          </a:bodyPr>
          <a:lstStyle/>
          <a:p>
            <a:pPr marL="0" lvl="0" indent="0" algn="l" rtl="0">
              <a:spcBef>
                <a:spcPts val="1100"/>
              </a:spcBef>
              <a:spcAft>
                <a:spcPts val="1100"/>
              </a:spcAft>
              <a:buNone/>
            </a:pPr>
            <a:r>
              <a:rPr lang="en-US" sz="2400" b="1">
                <a:solidFill>
                  <a:schemeClr val="accent2"/>
                </a:solidFill>
              </a:rPr>
              <a:t>PERMA - a 2 minutes reflection</a:t>
            </a:r>
            <a:endParaRPr/>
          </a:p>
        </p:txBody>
      </p:sp>
      <p:sp>
        <p:nvSpPr>
          <p:cNvPr id="154" name="Google Shape;154;g385f2f5408a_0_5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Calibri"/>
              <a:buNone/>
            </a:pPr>
            <a:r>
              <a:rPr lang="en-US"/>
              <a:t>Unit 3.2 – Implementation &amp; Integration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385f2f5408a_0_27"/>
          <p:cNvSpPr txBox="1">
            <a:spLocks noGrp="1"/>
          </p:cNvSpPr>
          <p:nvPr>
            <p:ph type="body" idx="1"/>
          </p:nvPr>
        </p:nvSpPr>
        <p:spPr>
          <a:xfrm>
            <a:off x="0" y="1325451"/>
            <a:ext cx="11944500" cy="18942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200"/>
              </a:spcBef>
              <a:spcAft>
                <a:spcPts val="0"/>
              </a:spcAft>
              <a:buNone/>
            </a:pPr>
            <a:r>
              <a:rPr lang="en-US" b="1">
                <a:latin typeface="Proxima Nova"/>
                <a:ea typeface="Proxima Nova"/>
                <a:cs typeface="Proxima Nova"/>
                <a:sym typeface="Proxima Nova"/>
              </a:rPr>
              <a:t>Whole-School Approach (WSA)</a:t>
            </a:r>
            <a:endParaRPr b="1">
              <a:latin typeface="Proxima Nova"/>
              <a:ea typeface="Proxima Nova"/>
              <a:cs typeface="Proxima Nova"/>
              <a:sym typeface="Proxima Nova"/>
            </a:endParaRPr>
          </a:p>
          <a:p>
            <a:pPr marL="457200" lvl="0" indent="-342900" algn="l" rtl="0">
              <a:lnSpc>
                <a:spcPct val="142857"/>
              </a:lnSpc>
              <a:spcBef>
                <a:spcPts val="1100"/>
              </a:spcBef>
              <a:spcAft>
                <a:spcPts val="0"/>
              </a:spcAft>
              <a:buSzPts val="1800"/>
              <a:buFont typeface="Proxima Nova"/>
              <a:buChar char="●"/>
            </a:pPr>
            <a:r>
              <a:rPr lang="en-US">
                <a:latin typeface="Proxima Nova"/>
                <a:ea typeface="Proxima Nova"/>
                <a:cs typeface="Proxima Nova"/>
                <a:sym typeface="Proxima Nova"/>
              </a:rPr>
              <a:t>A strategic framework that involves </a:t>
            </a:r>
            <a:r>
              <a:rPr lang="en-US" b="1">
                <a:latin typeface="Proxima Nova"/>
                <a:ea typeface="Proxima Nova"/>
                <a:cs typeface="Proxima Nova"/>
                <a:sym typeface="Proxima Nova"/>
              </a:rPr>
              <a:t>all stakeholders</a:t>
            </a:r>
            <a:r>
              <a:rPr lang="en-US">
                <a:latin typeface="Proxima Nova"/>
                <a:ea typeface="Proxima Nova"/>
                <a:cs typeface="Proxima Nova"/>
                <a:sym typeface="Proxima Nova"/>
              </a:rPr>
              <a:t> (teachers, students, parents, leadership).</a:t>
            </a:r>
            <a:endParaRPr>
              <a:latin typeface="Proxima Nova"/>
              <a:ea typeface="Proxima Nova"/>
              <a:cs typeface="Proxima Nova"/>
              <a:sym typeface="Proxima Nova"/>
            </a:endParaRPr>
          </a:p>
          <a:p>
            <a:pPr marL="457200" lvl="0" indent="-342900" algn="l" rtl="0">
              <a:lnSpc>
                <a:spcPct val="142857"/>
              </a:lnSpc>
              <a:spcBef>
                <a:spcPts val="0"/>
              </a:spcBef>
              <a:spcAft>
                <a:spcPts val="0"/>
              </a:spcAft>
              <a:buSzPts val="1800"/>
              <a:buFont typeface="Proxima Nova"/>
              <a:buChar char="●"/>
            </a:pPr>
            <a:r>
              <a:rPr lang="en-US">
                <a:latin typeface="Proxima Nova"/>
                <a:ea typeface="Proxima Nova"/>
                <a:cs typeface="Proxima Nova"/>
                <a:sym typeface="Proxima Nova"/>
              </a:rPr>
              <a:t>Focuses on </a:t>
            </a:r>
            <a:r>
              <a:rPr lang="en-US" b="1">
                <a:latin typeface="Proxima Nova"/>
                <a:ea typeface="Proxima Nova"/>
                <a:cs typeface="Proxima Nova"/>
                <a:sym typeface="Proxima Nova"/>
              </a:rPr>
              <a:t>school culture</a:t>
            </a:r>
            <a:r>
              <a:rPr lang="en-US">
                <a:latin typeface="Proxima Nova"/>
                <a:ea typeface="Proxima Nova"/>
                <a:cs typeface="Proxima Nova"/>
                <a:sym typeface="Proxima Nova"/>
              </a:rPr>
              <a:t>, </a:t>
            </a:r>
            <a:r>
              <a:rPr lang="en-US" b="1">
                <a:latin typeface="Proxima Nova"/>
                <a:ea typeface="Proxima Nova"/>
                <a:cs typeface="Proxima Nova"/>
                <a:sym typeface="Proxima Nova"/>
              </a:rPr>
              <a:t>policy</a:t>
            </a:r>
            <a:r>
              <a:rPr lang="en-US">
                <a:latin typeface="Proxima Nova"/>
                <a:ea typeface="Proxima Nova"/>
                <a:cs typeface="Proxima Nova"/>
                <a:sym typeface="Proxima Nova"/>
              </a:rPr>
              <a:t>, </a:t>
            </a:r>
            <a:r>
              <a:rPr lang="en-US" b="1">
                <a:latin typeface="Proxima Nova"/>
                <a:ea typeface="Proxima Nova"/>
                <a:cs typeface="Proxima Nova"/>
                <a:sym typeface="Proxima Nova"/>
              </a:rPr>
              <a:t>curriculum</a:t>
            </a:r>
            <a:r>
              <a:rPr lang="en-US">
                <a:latin typeface="Proxima Nova"/>
                <a:ea typeface="Proxima Nova"/>
                <a:cs typeface="Proxima Nova"/>
                <a:sym typeface="Proxima Nova"/>
              </a:rPr>
              <a:t>, and </a:t>
            </a:r>
            <a:r>
              <a:rPr lang="en-US" b="1">
                <a:latin typeface="Proxima Nova"/>
                <a:ea typeface="Proxima Nova"/>
                <a:cs typeface="Proxima Nova"/>
                <a:sym typeface="Proxima Nova"/>
              </a:rPr>
              <a:t>community partnerships</a:t>
            </a:r>
            <a:r>
              <a:rPr lang="en-US">
                <a:latin typeface="Proxima Nova"/>
                <a:ea typeface="Proxima Nova"/>
                <a:cs typeface="Proxima Nova"/>
                <a:sym typeface="Proxima Nova"/>
              </a:rPr>
              <a:t>.</a:t>
            </a:r>
            <a:endParaRPr>
              <a:latin typeface="Proxima Nova"/>
              <a:ea typeface="Proxima Nova"/>
              <a:cs typeface="Proxima Nova"/>
              <a:sym typeface="Proxima Nova"/>
            </a:endParaRPr>
          </a:p>
          <a:p>
            <a:pPr marL="457200" lvl="0" indent="-342900" algn="l" rtl="0">
              <a:lnSpc>
                <a:spcPct val="142857"/>
              </a:lnSpc>
              <a:spcBef>
                <a:spcPts val="0"/>
              </a:spcBef>
              <a:spcAft>
                <a:spcPts val="0"/>
              </a:spcAft>
              <a:buSzPts val="1800"/>
              <a:buFont typeface="Proxima Nova"/>
              <a:buChar char="●"/>
            </a:pPr>
            <a:r>
              <a:rPr lang="en-US">
                <a:latin typeface="Proxima Nova"/>
                <a:ea typeface="Proxima Nova"/>
                <a:cs typeface="Proxima Nova"/>
                <a:sym typeface="Proxima Nova"/>
              </a:rPr>
              <a:t>Promotes </a:t>
            </a:r>
            <a:r>
              <a:rPr lang="en-US" b="1">
                <a:latin typeface="Proxima Nova"/>
                <a:ea typeface="Proxima Nova"/>
                <a:cs typeface="Proxima Nova"/>
                <a:sym typeface="Proxima Nova"/>
              </a:rPr>
              <a:t>shared responsibility</a:t>
            </a:r>
            <a:r>
              <a:rPr lang="en-US">
                <a:latin typeface="Proxima Nova"/>
                <a:ea typeface="Proxima Nova"/>
                <a:cs typeface="Proxima Nova"/>
                <a:sym typeface="Proxima Nova"/>
              </a:rPr>
              <a:t> for well-being across the entire school ecosystem.</a:t>
            </a:r>
            <a:endParaRPr>
              <a:latin typeface="Proxima Nova"/>
              <a:ea typeface="Proxima Nova"/>
              <a:cs typeface="Proxima Nova"/>
              <a:sym typeface="Proxima Nova"/>
            </a:endParaRPr>
          </a:p>
          <a:p>
            <a:pPr marL="0" marR="0" lvl="0" indent="0" algn="just" rtl="0">
              <a:lnSpc>
                <a:spcPct val="90000"/>
              </a:lnSpc>
              <a:spcBef>
                <a:spcPts val="1100"/>
              </a:spcBef>
              <a:spcAft>
                <a:spcPts val="0"/>
              </a:spcAft>
              <a:buSzPts val="2400"/>
              <a:buNone/>
            </a:pPr>
            <a:endParaRPr b="1">
              <a:latin typeface="Proxima Nova"/>
              <a:ea typeface="Proxima Nova"/>
              <a:cs typeface="Proxima Nova"/>
              <a:sym typeface="Proxima Nova"/>
            </a:endParaRPr>
          </a:p>
        </p:txBody>
      </p:sp>
      <p:sp>
        <p:nvSpPr>
          <p:cNvPr id="160" name="Google Shape;160;g385f2f5408a_0_27"/>
          <p:cNvSpPr txBox="1">
            <a:spLocks noGrp="1"/>
          </p:cNvSpPr>
          <p:nvPr>
            <p:ph type="body" idx="1"/>
          </p:nvPr>
        </p:nvSpPr>
        <p:spPr>
          <a:xfrm>
            <a:off x="0" y="797450"/>
            <a:ext cx="11944500" cy="528000"/>
          </a:xfrm>
          <a:prstGeom prst="rect">
            <a:avLst/>
          </a:prstGeom>
          <a:noFill/>
          <a:ln>
            <a:noFill/>
          </a:ln>
        </p:spPr>
        <p:txBody>
          <a:bodyPr spcFirstLastPara="1" wrap="square" lIns="91425" tIns="45700" rIns="91425" bIns="45700" anchor="ctr" anchorCtr="0">
            <a:noAutofit/>
          </a:bodyPr>
          <a:lstStyle/>
          <a:p>
            <a:pPr marL="0" lvl="0" indent="0" algn="l" rtl="0">
              <a:spcBef>
                <a:spcPts val="1100"/>
              </a:spcBef>
              <a:spcAft>
                <a:spcPts val="1100"/>
              </a:spcAft>
              <a:buNone/>
            </a:pPr>
            <a:r>
              <a:rPr lang="en-US" sz="2400" b="1">
                <a:solidFill>
                  <a:schemeClr val="accent2"/>
                </a:solidFill>
              </a:rPr>
              <a:t>Introduction &amp; Framing: Recap of Whole School Approach </a:t>
            </a:r>
            <a:endParaRPr/>
          </a:p>
        </p:txBody>
      </p:sp>
      <p:sp>
        <p:nvSpPr>
          <p:cNvPr id="161" name="Google Shape;161;g385f2f5408a_0_2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Calibri"/>
              <a:buNone/>
            </a:pPr>
            <a:r>
              <a:rPr lang="en-US"/>
              <a:t>Unit 3.2 – Implementation &amp; Integration</a:t>
            </a:r>
            <a:endParaRPr/>
          </a:p>
        </p:txBody>
      </p:sp>
    </p:spTree>
  </p:cSld>
  <p:clrMapOvr>
    <a:masterClrMapping/>
  </p:clrMapOvr>
</p:sld>
</file>

<file path=ppt/theme/theme1.xml><?xml version="1.0" encoding="utf-8"?>
<a:theme xmlns:a="http://schemas.openxmlformats.org/drawingml/2006/main"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3814</Words>
  <Application>Microsoft Macintosh PowerPoint</Application>
  <PresentationFormat>Widescreen</PresentationFormat>
  <Paragraphs>277</Paragraphs>
  <Slides>32</Slides>
  <Notes>32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32</vt:i4>
      </vt:variant>
    </vt:vector>
  </HeadingPairs>
  <TitlesOfParts>
    <vt:vector size="39" baseType="lpstr">
      <vt:lpstr>Calibri</vt:lpstr>
      <vt:lpstr>Open Sans</vt:lpstr>
      <vt:lpstr>Proxima Nova</vt:lpstr>
      <vt:lpstr>Arial</vt:lpstr>
      <vt:lpstr>CARDET Course template - Cover page</vt:lpstr>
      <vt:lpstr>CARDET Course template</vt:lpstr>
      <vt:lpstr>CARDET Course template - Cover page</vt:lpstr>
      <vt:lpstr>Thriving Schools - A Systemic, Whole-School Approach to Mental Health and Well-Being</vt:lpstr>
      <vt:lpstr>WP 3: Training and capacity building (D3.1) </vt:lpstr>
      <vt:lpstr>Designing &amp; Sustaining Whole School Well-being Programs</vt:lpstr>
      <vt:lpstr>Unit 3.2 – Implementation &amp; Integration</vt:lpstr>
      <vt:lpstr>Unit 3.2 – Implementation &amp; Integration</vt:lpstr>
      <vt:lpstr>Unit 3.2 – Implementation &amp; Integration</vt:lpstr>
      <vt:lpstr>Unit 3.2 – Implementation &amp; Integration</vt:lpstr>
      <vt:lpstr>Unit 3.2 – Implementation &amp; Integration</vt:lpstr>
      <vt:lpstr>Unit 3.2 – Implementation &amp; Integration</vt:lpstr>
      <vt:lpstr>Unit 3.2 – Implementation &amp; Integration</vt:lpstr>
      <vt:lpstr>Unit 3.2 – Implementation &amp; Integration</vt:lpstr>
      <vt:lpstr>Unit 3.2 – Implementation &amp; Integration</vt:lpstr>
      <vt:lpstr>Unit 3.2 – Implementation &amp; Integration</vt:lpstr>
      <vt:lpstr>Unit 3.2 – Implementation &amp; Integration</vt:lpstr>
      <vt:lpstr>Unit 3.2 – Implementation &amp; Integration</vt:lpstr>
      <vt:lpstr>Unit 3.2 – Implementation &amp; Integration</vt:lpstr>
      <vt:lpstr>Unit 3.2 – Implementation &amp; Integration</vt:lpstr>
      <vt:lpstr>Unit 3.2 – Implementation &amp; Integration</vt:lpstr>
      <vt:lpstr>Unit 3.2 – Implementation &amp; Integration</vt:lpstr>
      <vt:lpstr>Unit 3.2 – Implementation &amp; Integration</vt:lpstr>
      <vt:lpstr>Unit 3.2 – Implementation &amp; Integration</vt:lpstr>
      <vt:lpstr>Unit 3.2 – Implementation &amp; Integration</vt:lpstr>
      <vt:lpstr>Unit 3.2 – Implementation &amp; Integration</vt:lpstr>
      <vt:lpstr>Unit 3.2 – Implementation &amp; Integration</vt:lpstr>
      <vt:lpstr>Unit 3.2 – Implementation &amp; Integration</vt:lpstr>
      <vt:lpstr>Unit 3.2 – Implementation &amp; Integration</vt:lpstr>
      <vt:lpstr>Unit 3.2 – Implementation &amp; Integration</vt:lpstr>
      <vt:lpstr>Unit 3.2 – Implementation &amp; Integration</vt:lpstr>
      <vt:lpstr>Unit 3.2 – Implementation &amp; Integration</vt:lpstr>
      <vt:lpstr>Unit 3.2 – Implementation &amp; Integration</vt:lpstr>
      <vt:lpstr>Thank you for your attention!</vt:lpstr>
      <vt:lpstr>https://thrivingschools.eu/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2Fast4u</dc:creator>
  <cp:lastModifiedBy>Θεόδωρος Γούτας</cp:lastModifiedBy>
  <cp:revision>1</cp:revision>
  <dcterms:created xsi:type="dcterms:W3CDTF">2014-07-11T09:12:14Z</dcterms:created>
  <dcterms:modified xsi:type="dcterms:W3CDTF">2025-10-21T19:40:30Z</dcterms:modified>
</cp:coreProperties>
</file>