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embeddedFontLst>
    <p:embeddedFont>
      <p:font typeface="Open Sans" panose="020B0606030504020204" pitchFamily="34" charset="0"/>
      <p:regular r:id="rId37"/>
      <p:bold r:id="rId38"/>
      <p:italic r:id="rId39"/>
      <p:boldItalic r:id="rId40"/>
    </p:embeddedFont>
    <p:embeddedFont>
      <p:font typeface="Proxima Nova"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4quhoi6jmK+7orJCJZi1OAYld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76" autoAdjust="0"/>
  </p:normalViewPr>
  <p:slideViewPr>
    <p:cSldViewPr snapToGrid="0">
      <p:cViewPr>
        <p:scale>
          <a:sx n="80" d="100"/>
          <a:sy n="80" d="100"/>
        </p:scale>
        <p:origin x="147"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5f2f5408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85f2f5408a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dirty="0"/>
              <a:t>De asemenea, îi veți ghida pe profesori încurajându-i să reflecteze asupra incluziunii și amploării eforturilor lor actuale de stare de bine. Întrebarea: </a:t>
            </a:r>
            <a:r>
              <a:rPr lang="ro" i="1" dirty="0"/>
              <a:t>"În școala dumneavoastră, care grup de părți interesate — profesori, elevi, părinți sau conducere — considerați că este cel mai activ implicat în promovarea bunăstării? Care grup ar putea fi mai implicat?" </a:t>
            </a:r>
            <a:r>
              <a:rPr lang="ro" dirty="0"/>
              <a:t>ajută participanții să evalueze cât de bine este aplicată Abordarea Întregii Școli și unde pot exista lacune în implicarea părților interesate. Profitați de acest moment pentru a evidenția importanța proprietății comune și a colaborării între roluri în susținerea inițiativelor de stare de bine.</a:t>
            </a:r>
            <a:endParaRPr dirty="0"/>
          </a:p>
          <a:p>
            <a:pPr marL="0" lvl="0" indent="0" algn="l" rtl="0">
              <a:spcBef>
                <a:spcPts val="1100"/>
              </a:spcBef>
              <a:spcAft>
                <a:spcPts val="0"/>
              </a:spcAft>
              <a:buNone/>
            </a:pPr>
            <a:endParaRPr sz="1050" dirty="0">
              <a:solidFill>
                <a:srgbClr val="4F4F50"/>
              </a:solidFill>
              <a:latin typeface="Proxima Nova"/>
              <a:ea typeface="Proxima Nova"/>
              <a:cs typeface="Proxima Nova"/>
              <a:sym typeface="Proxima Nova"/>
            </a:endParaRPr>
          </a:p>
        </p:txBody>
      </p:sp>
      <p:sp>
        <p:nvSpPr>
          <p:cNvPr id="165" name="Google Shape;165;g385f2f5408a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5f2f5408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dirty="0">
                <a:solidFill>
                  <a:srgbClr val="4F4F50"/>
                </a:solidFill>
                <a:latin typeface="Proxima Nova"/>
                <a:ea typeface="Proxima Nova"/>
                <a:cs typeface="Proxima Nova"/>
                <a:sym typeface="Proxima Nova"/>
              </a:rPr>
              <a:t>Veți ghida profesorii revizitând conceptele fundamentale din Zilele 1 și 2. Folosiți exemple din propriile lor școli pentru a ilustra modul în care PERMA, WSA și SWPBS pot fi văzute în acțiune. Subliniați că integrarea este puntea dintre viziune și realitate — așa devine starea de bine înrădăcinată în ADN-ul școlii. Încurajați participanții să reflecteze unde există deja starea de bine și unde poate crește.</a:t>
            </a:r>
            <a:endParaRPr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1100"/>
              </a:spcAft>
              <a:buNone/>
            </a:pPr>
            <a:endParaRPr dirty="0"/>
          </a:p>
        </p:txBody>
      </p:sp>
      <p:sp>
        <p:nvSpPr>
          <p:cNvPr id="173" name="Google Shape;173;g385f2f5408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5f2f5408a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85f2f5408a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dirty="0">
                <a:solidFill>
                  <a:srgbClr val="595959"/>
                </a:solidFill>
              </a:rPr>
              <a:t>Îi veți ghida pe profesori îndemnându-i să se gândească la practicile zilnice ale școlii — cum ar fi tranzițiile pe holuri, intrarea în dimineață sau adunările — unde principiile SWPBS ar putea fi aplicate mai intenționat. Încurajați-i să reflecteze asupra modului în care sprijinurile universale (Tier 1) pot fi integrate pentru a promova consistența, claritatea și incluziunea. Această întrebare pregătește terenul pentru identificarea punctelor de integrare în activitatea de foaie vizuală de parcurs.</a:t>
            </a:r>
            <a:endParaRPr dirty="0">
              <a:solidFill>
                <a:srgbClr val="595959"/>
              </a:solidFill>
            </a:endParaRPr>
          </a:p>
          <a:p>
            <a:pPr marL="0" lvl="0" indent="0" algn="l" rtl="0">
              <a:spcBef>
                <a:spcPts val="1100"/>
              </a:spcBef>
              <a:spcAft>
                <a:spcPts val="0"/>
              </a:spcAft>
              <a:buNone/>
            </a:pPr>
            <a:endParaRPr sz="1050" dirty="0">
              <a:solidFill>
                <a:srgbClr val="4F4F50"/>
              </a:solidFill>
              <a:latin typeface="Proxima Nova"/>
              <a:ea typeface="Proxima Nova"/>
              <a:cs typeface="Proxima Nova"/>
              <a:sym typeface="Proxima Nova"/>
            </a:endParaRPr>
          </a:p>
        </p:txBody>
      </p:sp>
      <p:sp>
        <p:nvSpPr>
          <p:cNvPr id="182" name="Google Shape;182;g385f2f5408a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5f2f5408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dirty="0">
                <a:latin typeface="Proxima Nova"/>
                <a:ea typeface="Proxima Nova"/>
                <a:cs typeface="Proxima Nova"/>
                <a:sym typeface="Proxima Nova"/>
              </a:rPr>
              <a:t>Veți ghida profesorii revizitând conceptele fundamentale din Zilele 1 și 2. Folosiți exemple din propriile lor școli pentru a ilustra modul în care PERMA, WSA și SWPBS pot fi văzute în acțiune. Subliniați că integrarea este puntea dintre viziune și realitate — așa devine starea de bine înrădăcinată în ADN-ul școlii. Încurajați participanții să reflecteze unde există deja starea de bine și unde poate crește.</a:t>
            </a:r>
            <a:endParaRPr dirty="0">
              <a:latin typeface="Proxima Nova"/>
              <a:ea typeface="Proxima Nova"/>
              <a:cs typeface="Proxima Nova"/>
              <a:sym typeface="Proxima Nova"/>
            </a:endParaRPr>
          </a:p>
          <a:p>
            <a:pPr marL="0" lvl="0" indent="0" algn="l" rtl="0">
              <a:lnSpc>
                <a:spcPct val="142857"/>
              </a:lnSpc>
              <a:spcBef>
                <a:spcPts val="1100"/>
              </a:spcBef>
              <a:spcAft>
                <a:spcPts val="1100"/>
              </a:spcAft>
              <a:buNone/>
            </a:pPr>
            <a:endParaRPr dirty="0"/>
          </a:p>
        </p:txBody>
      </p:sp>
      <p:sp>
        <p:nvSpPr>
          <p:cNvPr id="190" name="Google Shape;190;g385f2f5408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5f2f5408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85f2f5408a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dirty="0"/>
              <a:t>Veți ghida profesorii încurajându-i să reflecteze asupra eforturilor trecute și asupra importanței integrării stării de bine în sistemele școlii. Această întrebare îi ajută pe participanți să înțeleagă că sustenabilitatea depinde de integrare — nu doar de entuziasm. Folosiți acest moment pentru a evidenția cum rutinele, curriculumul și practicile de leadership pot sprijini sau submina inițiativele de stare de bine în timp.</a:t>
            </a:r>
            <a:endParaRPr dirty="0"/>
          </a:p>
          <a:p>
            <a:pPr marL="0" lvl="0" indent="0" algn="l" rtl="0">
              <a:spcBef>
                <a:spcPts val="1100"/>
              </a:spcBef>
              <a:spcAft>
                <a:spcPts val="0"/>
              </a:spcAft>
              <a:buNone/>
            </a:pPr>
            <a:endParaRPr sz="1050" dirty="0">
              <a:solidFill>
                <a:srgbClr val="4F4F50"/>
              </a:solidFill>
              <a:latin typeface="Proxima Nova"/>
              <a:ea typeface="Proxima Nova"/>
              <a:cs typeface="Proxima Nova"/>
              <a:sym typeface="Proxima Nova"/>
            </a:endParaRPr>
          </a:p>
        </p:txBody>
      </p:sp>
      <p:sp>
        <p:nvSpPr>
          <p:cNvPr id="198" name="Google Shape;198;g385f2f5408a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f9446a92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dirty="0"/>
              <a:t>Veți ghida profesorii încurajându-i să reflecteze asupra eforturilor trecute și asupra importanței integrării stării de bine în sistemele școlii. Această întrebare îi ajută pe participanți să înțeleagă că sustenabilitatea depinde de integrare — nu doar de entuziasm. Folosiți acest moment pentru a evidenția cum rutinele, curriculumul și practicile de leadership pot sprijini sau submina inițiativele de stare de bine în timp.</a:t>
            </a:r>
            <a:endParaRPr dirty="0"/>
          </a:p>
        </p:txBody>
      </p:sp>
      <p:sp>
        <p:nvSpPr>
          <p:cNvPr id="206" name="Google Shape;206;g37f9446a92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5f2f5408a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dirty="0"/>
              <a:t>Veți ghida profesorii încurajându-i să reflecteze asupra eforturilor trecute și asupra importanței integrării stării de bine în sistemele școlii. Această întrebare îi ajută pe participanți să înțeleagă că sustenabilitatea depinde de integrare — nu doar de entuziasm. Folosiți acest moment pentru a evidenția cum rutinele, curriculumul și practicile de leadership pot sprijini sau submina inițiativele de stare de bine în timp.</a:t>
            </a:r>
            <a:endParaRPr dirty="0"/>
          </a:p>
        </p:txBody>
      </p:sp>
      <p:sp>
        <p:nvSpPr>
          <p:cNvPr id="213" name="Google Shape;213;g385f2f5408a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85f2f5408a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dirty="0"/>
              <a:t>Veți ghida profesorii încurajându-i să reflecteze asupra eforturilor trecute și asupra importanței integrării stării de bine în sistemele școlii. Această întrebare îi ajută pe participanți să înțeleagă că sustenabilitatea depinde de integrare — nu doar de entuziasm. Folosiți acest moment pentru a evidenția cum rutinele, curriculumul și practicile de leadership pot sprijini sau submina inițiativele de stare de bine în timp.</a:t>
            </a:r>
            <a:endParaRPr dirty="0"/>
          </a:p>
        </p:txBody>
      </p:sp>
      <p:sp>
        <p:nvSpPr>
          <p:cNvPr id="220" name="Google Shape;220;g385f2f5408a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85f2f5408a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sz="1050" dirty="0">
                <a:solidFill>
                  <a:srgbClr val="4F4F50"/>
                </a:solidFill>
                <a:latin typeface="Proxima Nova"/>
                <a:ea typeface="Proxima Nova"/>
                <a:cs typeface="Proxima Nova"/>
                <a:sym typeface="Proxima Nova"/>
              </a:rPr>
              <a:t>Veți ghida profesorii arătând cum starea de bine poate fi integrată în țesătura vieții școlare — nu doar prin programe, ci și prin acțiuni și decizii cotidiene. Folosiți exemple din diferite contexte școlare pentru a ilustra flexibilitatea. Încurajați participanții să se gândească la ceea ce funcționează deja și unde schimbările mici ar putea face o mare diferență. Aceasta pune bazele pentru foaia de parcurs vizuală și activitățile de cronologie care urmează.</a:t>
            </a:r>
            <a:endParaRPr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227" name="Google Shape;227;g385f2f5408a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85f2f5408a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ro" sz="1050" dirty="0">
                <a:solidFill>
                  <a:srgbClr val="4F4F50"/>
                </a:solidFill>
                <a:latin typeface="Proxima Nova"/>
                <a:ea typeface="Proxima Nova"/>
                <a:cs typeface="Proxima Nova"/>
                <a:sym typeface="Proxima Nova"/>
              </a:rPr>
              <a:t>Veți ghida profesorii arătând cum starea de bine poate fi integrată în țesătura vieții școlare — nu doar prin programe, ci și prin acțiuni și decizii cotidiene. Folosiți exemple din diferite contexte școlare pentru a ilustra flexibilitatea. Încurajați participanții să se gândească la ceea ce funcționează deja și unde schimbările mici ar putea face o mare diferență. Aceasta pune bazele pentru foaia de parcurs vizuală și activitățile de cronologie care urmează.</a:t>
            </a:r>
            <a:endParaRPr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234" name="Google Shape;234;g385f2f5408a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85f2f5408a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Clr>
                <a:srgbClr val="4F4F50"/>
              </a:buClr>
              <a:buSzPts val="1050"/>
              <a:buFont typeface="Proxima Nova"/>
              <a:buAutoNum type="arabicPeriod"/>
            </a:pPr>
            <a:r>
              <a:rPr lang="ro" sz="1050" b="1" dirty="0">
                <a:solidFill>
                  <a:srgbClr val="4F4F50"/>
                </a:solidFill>
                <a:latin typeface="Proxima Nova"/>
                <a:ea typeface="Proxima Nova"/>
                <a:cs typeface="Proxima Nova"/>
                <a:sym typeface="Proxima Nova"/>
              </a:rPr>
              <a:t>Introducere (5 min)</a:t>
            </a:r>
            <a:br>
              <a:rPr lang="en-US" sz="1050" b="1" dirty="0">
                <a:solidFill>
                  <a:srgbClr val="4F4F50"/>
                </a:solidFill>
                <a:latin typeface="Proxima Nova"/>
                <a:ea typeface="Proxima Nova"/>
                <a:cs typeface="Proxima Nova"/>
                <a:sym typeface="Proxima Nova"/>
              </a:rPr>
            </a:br>
            <a:r>
              <a:rPr lang="ro" sz="1050" dirty="0">
                <a:solidFill>
                  <a:srgbClr val="4F4F50"/>
                </a:solidFill>
                <a:latin typeface="Proxima Nova"/>
                <a:ea typeface="Proxima Nova"/>
                <a:cs typeface="Proxima Nova"/>
                <a:sym typeface="Proxima Nova"/>
              </a:rPr>
              <a:t> Explicați pe scurt scopul activității:</a:t>
            </a:r>
            <a:endParaRPr sz="1050" dirty="0">
              <a:solidFill>
                <a:srgbClr val="4F4F50"/>
              </a:solidFill>
              <a:latin typeface="Proxima Nova"/>
              <a:ea typeface="Proxima Nova"/>
              <a:cs typeface="Proxima Nova"/>
              <a:sym typeface="Proxima Nova"/>
            </a:endParaRPr>
          </a:p>
          <a:p>
            <a:pPr marL="381000" marR="381000" lvl="0" indent="0" algn="l" rtl="0">
              <a:lnSpc>
                <a:spcPct val="142857"/>
              </a:lnSpc>
              <a:spcBef>
                <a:spcPts val="1100"/>
              </a:spcBef>
              <a:spcAft>
                <a:spcPts val="0"/>
              </a:spcAft>
              <a:buSzPts val="1100"/>
              <a:buNone/>
            </a:pPr>
            <a:r>
              <a:rPr lang="ro" sz="1050" dirty="0">
                <a:solidFill>
                  <a:srgbClr val="4F4F50"/>
                </a:solidFill>
                <a:latin typeface="Proxima Nova"/>
                <a:ea typeface="Proxima Nova"/>
                <a:cs typeface="Proxima Nova"/>
                <a:sym typeface="Proxima Nova"/>
              </a:rPr>
              <a:t>"Vom planifica anul dvs. școlar și vom identifica unde pot fi integrate practicile de stare de bine. Gândiți-vă la aceasta ca la calendarul dvs. strategic de stare de bine."</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SzPts val="1100"/>
              <a:buNone/>
            </a:pPr>
            <a:endParaRPr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241" name="Google Shape;241;g385f2f5408a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85f2f5408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Clr>
                <a:srgbClr val="4F4F50"/>
              </a:buClr>
              <a:buSzPts val="1050"/>
              <a:buFont typeface="Proxima Nova"/>
              <a:buAutoNum type="arabicPeriod"/>
            </a:pPr>
            <a:r>
              <a:rPr lang="ro" sz="1050" b="1" dirty="0">
                <a:solidFill>
                  <a:srgbClr val="4F4F50"/>
                </a:solidFill>
                <a:latin typeface="Proxima Nova"/>
                <a:ea typeface="Proxima Nova"/>
                <a:cs typeface="Proxima Nova"/>
                <a:sym typeface="Proxima Nova"/>
              </a:rPr>
              <a:t>Introducere (5 min)</a:t>
            </a:r>
            <a:br>
              <a:rPr lang="en-US" sz="1050" b="1" dirty="0">
                <a:solidFill>
                  <a:srgbClr val="4F4F50"/>
                </a:solidFill>
                <a:latin typeface="Proxima Nova"/>
                <a:ea typeface="Proxima Nova"/>
                <a:cs typeface="Proxima Nova"/>
                <a:sym typeface="Proxima Nova"/>
              </a:rPr>
            </a:br>
            <a:r>
              <a:rPr lang="ro" sz="1050" dirty="0">
                <a:solidFill>
                  <a:srgbClr val="4F4F50"/>
                </a:solidFill>
                <a:latin typeface="Proxima Nova"/>
                <a:ea typeface="Proxima Nova"/>
                <a:cs typeface="Proxima Nova"/>
                <a:sym typeface="Proxima Nova"/>
              </a:rPr>
              <a:t> Explicați pe scurt scopul activității:</a:t>
            </a:r>
            <a:endParaRPr sz="1050" dirty="0">
              <a:solidFill>
                <a:srgbClr val="4F4F50"/>
              </a:solidFill>
              <a:latin typeface="Proxima Nova"/>
              <a:ea typeface="Proxima Nova"/>
              <a:cs typeface="Proxima Nova"/>
              <a:sym typeface="Proxima Nova"/>
            </a:endParaRPr>
          </a:p>
          <a:p>
            <a:pPr marL="381000" marR="381000" lvl="0" indent="0" algn="l" rtl="0">
              <a:lnSpc>
                <a:spcPct val="142857"/>
              </a:lnSpc>
              <a:spcBef>
                <a:spcPts val="1100"/>
              </a:spcBef>
              <a:spcAft>
                <a:spcPts val="0"/>
              </a:spcAft>
              <a:buSzPts val="1100"/>
              <a:buNone/>
            </a:pPr>
            <a:r>
              <a:rPr lang="ro-RO" sz="1050" dirty="0">
                <a:solidFill>
                  <a:srgbClr val="4F4F50"/>
                </a:solidFill>
                <a:latin typeface="Proxima Nova"/>
                <a:ea typeface="Proxima Nova"/>
                <a:cs typeface="Proxima Nova"/>
                <a:sym typeface="Proxima Nova"/>
              </a:rPr>
              <a:t>"Vom planifica anul dvs. școlar și vom identifica unde pot fi integrate practicile de stare de bine. Gândiți-vă la aceasta ca la calendarul dvs. strategic de stare de bine."</a:t>
            </a:r>
          </a:p>
          <a:p>
            <a:pPr marL="0" lvl="0" indent="0" algn="l" rtl="0">
              <a:lnSpc>
                <a:spcPct val="142857"/>
              </a:lnSpc>
              <a:spcBef>
                <a:spcPts val="1100"/>
              </a:spcBef>
              <a:spcAft>
                <a:spcPts val="0"/>
              </a:spcAft>
              <a:buSzPts val="1100"/>
              <a:buNone/>
            </a:pPr>
            <a:endParaRPr lang="ro-RO"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249" name="Google Shape;249;g385f2f5408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5f2f5408a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85f2f5408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85f2f5408a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85f2f5408a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85f2f5408a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85f2f5408a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85f2f5408a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sz="1050" dirty="0"/>
              <a:t>Reflecție promptă:</a:t>
            </a:r>
            <a:endParaRPr sz="1050" dirty="0"/>
          </a:p>
          <a:p>
            <a:pPr marL="457200" lvl="0" indent="-295275" algn="l" rtl="0">
              <a:lnSpc>
                <a:spcPct val="142857"/>
              </a:lnSpc>
              <a:spcBef>
                <a:spcPts val="1100"/>
              </a:spcBef>
              <a:spcAft>
                <a:spcPts val="0"/>
              </a:spcAft>
              <a:buClr>
                <a:schemeClr val="dk1"/>
              </a:buClr>
              <a:buSzPts val="1050"/>
              <a:buFont typeface="Calibri"/>
              <a:buChar char="●"/>
            </a:pPr>
            <a:r>
              <a:rPr lang="ro" sz="1050" dirty="0"/>
              <a:t>"Ce puncte forte puteți folosi pentru a depăși aceste provocări?"</a:t>
            </a:r>
            <a:endParaRPr sz="1050" dirty="0"/>
          </a:p>
          <a:p>
            <a:pPr marL="457200" lvl="0" indent="-295275" algn="l" rtl="0">
              <a:lnSpc>
                <a:spcPct val="142857"/>
              </a:lnSpc>
              <a:spcBef>
                <a:spcPts val="0"/>
              </a:spcBef>
              <a:spcAft>
                <a:spcPts val="0"/>
              </a:spcAft>
              <a:buClr>
                <a:schemeClr val="dk1"/>
              </a:buClr>
              <a:buSzPts val="1050"/>
              <a:buFont typeface="Calibri"/>
              <a:buChar char="●"/>
            </a:pPr>
            <a:r>
              <a:rPr lang="ro" sz="1050" dirty="0"/>
              <a:t>"Cum puteți face linia temporală flexibilă, dar concentrată?"</a:t>
            </a:r>
            <a:endParaRPr sz="1050" dirty="0"/>
          </a:p>
          <a:p>
            <a:pPr marL="0" lvl="0" indent="0" algn="l" rtl="0">
              <a:lnSpc>
                <a:spcPct val="100000"/>
              </a:lnSpc>
              <a:spcBef>
                <a:spcPts val="1100"/>
              </a:spcBef>
              <a:spcAft>
                <a:spcPts val="0"/>
              </a:spcAft>
              <a:buSzPts val="1400"/>
              <a:buNone/>
            </a:pPr>
            <a:endParaRPr dirty="0"/>
          </a:p>
        </p:txBody>
      </p:sp>
      <p:sp>
        <p:nvSpPr>
          <p:cNvPr id="278" name="Google Shape;278;g385f2f5408a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85f2f5408a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ro" sz="1050"/>
              <a:t>Această activitate îi încurajează pe participanți să împărtășească planurile vizuale și cronologiile lor și să se implice în feedback constructiv, bazat pe punctele forte, folosind notițe adezive sau instrumente digitale.</a:t>
            </a:r>
            <a:endParaRPr sz="1050"/>
          </a:p>
          <a:p>
            <a:pPr marL="0" lvl="0" indent="0" algn="l" rtl="0">
              <a:lnSpc>
                <a:spcPct val="142857"/>
              </a:lnSpc>
              <a:spcBef>
                <a:spcPts val="1100"/>
              </a:spcBef>
              <a:spcAft>
                <a:spcPts val="0"/>
              </a:spcAft>
              <a:buClr>
                <a:schemeClr val="dk1"/>
              </a:buClr>
              <a:buSzPts val="1100"/>
              <a:buFont typeface="Arial"/>
              <a:buNone/>
            </a:pPr>
            <a:endParaRPr sz="1050"/>
          </a:p>
          <a:p>
            <a:pPr marL="0" lvl="0" indent="0" algn="l" rtl="0">
              <a:lnSpc>
                <a:spcPct val="100000"/>
              </a:lnSpc>
              <a:spcBef>
                <a:spcPts val="1100"/>
              </a:spcBef>
              <a:spcAft>
                <a:spcPts val="0"/>
              </a:spcAft>
              <a:buSzPts val="1400"/>
              <a:buNone/>
            </a:pPr>
            <a:endParaRPr sz="1050"/>
          </a:p>
        </p:txBody>
      </p:sp>
      <p:sp>
        <p:nvSpPr>
          <p:cNvPr id="285" name="Google Shape;285;g385f2f5408a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5f2f5408a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SzPts val="1100"/>
              <a:buNone/>
            </a:pPr>
            <a:r>
              <a:rPr lang="ro" sz="1050"/>
              <a:t>Această activitate îi încurajează pe participanți să împărtășească planurile vizuale și cronologiile lor și să se implice în feedback constructiv, bazat pe punctele forte, folosind notițe adezive sau instrumente digitale.</a:t>
            </a:r>
            <a:endParaRPr sz="1050"/>
          </a:p>
          <a:p>
            <a:pPr marL="0" lvl="0" indent="0" algn="l" rtl="0">
              <a:lnSpc>
                <a:spcPct val="142857"/>
              </a:lnSpc>
              <a:spcBef>
                <a:spcPts val="1100"/>
              </a:spcBef>
              <a:spcAft>
                <a:spcPts val="0"/>
              </a:spcAft>
              <a:buSzPts val="1100"/>
              <a:buNone/>
            </a:pPr>
            <a:endParaRPr sz="1050"/>
          </a:p>
          <a:p>
            <a:pPr marL="0" lvl="0" indent="0" algn="l" rtl="0">
              <a:lnSpc>
                <a:spcPct val="100000"/>
              </a:lnSpc>
              <a:spcBef>
                <a:spcPts val="1100"/>
              </a:spcBef>
              <a:spcAft>
                <a:spcPts val="0"/>
              </a:spcAft>
              <a:buSzPts val="1400"/>
              <a:buNone/>
            </a:pPr>
            <a:endParaRPr sz="1050"/>
          </a:p>
        </p:txBody>
      </p:sp>
      <p:sp>
        <p:nvSpPr>
          <p:cNvPr id="292" name="Google Shape;292;g385f2f5408a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85f2f5408a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Durată</a:t>
            </a:r>
            <a:r>
              <a:rPr lang="ro" sz="1050" dirty="0">
                <a:solidFill>
                  <a:srgbClr val="4F4F50"/>
                </a:solidFill>
                <a:latin typeface="Proxima Nova"/>
                <a:ea typeface="Proxima Nova"/>
                <a:cs typeface="Proxima Nova"/>
                <a:sym typeface="Proxima Nova"/>
              </a:rPr>
              <a:t>: 10 minute</a:t>
            </a:r>
            <a:br>
              <a:rPr lang="en-US" sz="1050" dirty="0">
                <a:solidFill>
                  <a:srgbClr val="4F4F50"/>
                </a:solidFill>
                <a:latin typeface="Proxima Nova"/>
                <a:ea typeface="Proxima Nova"/>
                <a:cs typeface="Proxima Nova"/>
                <a:sym typeface="Proxima Nova"/>
              </a:rPr>
            </a:br>
            <a:r>
              <a:rPr lang="ro" sz="1050" b="1" dirty="0">
                <a:solidFill>
                  <a:srgbClr val="4F4F50"/>
                </a:solidFill>
                <a:latin typeface="Proxima Nova"/>
                <a:ea typeface="Proxima Nova"/>
                <a:cs typeface="Proxima Nova"/>
                <a:sym typeface="Proxima Nova"/>
              </a:rPr>
              <a:t>Scop: </a:t>
            </a:r>
            <a:r>
              <a:rPr lang="ro" sz="1050" dirty="0">
                <a:solidFill>
                  <a:srgbClr val="4F4F50"/>
                </a:solidFill>
                <a:latin typeface="Proxima Nova"/>
                <a:ea typeface="Proxima Nova"/>
                <a:cs typeface="Proxima Nova"/>
                <a:sym typeface="Proxima Nova"/>
              </a:rPr>
              <a:t>Consolidarea învățării, reflectarea asupra următorilor pași și introducerea Unității 3.3 despre măsurarea impactului și menținerea schimbării.</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400"/>
              </a:spcBef>
              <a:spcAft>
                <a:spcPts val="0"/>
              </a:spcAft>
              <a:buClr>
                <a:schemeClr val="dk1"/>
              </a:buClr>
              <a:buSzPts val="1100"/>
              <a:buFont typeface="Arial"/>
              <a:buNone/>
            </a:pPr>
            <a:r>
              <a:rPr lang="ro" sz="1250" b="1" dirty="0">
                <a:solidFill>
                  <a:srgbClr val="4F4F50"/>
                </a:solidFill>
                <a:latin typeface="Proxima Nova"/>
                <a:ea typeface="Proxima Nova"/>
                <a:cs typeface="Proxima Nova"/>
                <a:sym typeface="Proxima Nova"/>
              </a:rPr>
              <a:t>Obiectivele</a:t>
            </a:r>
            <a:endParaRPr sz="1250" b="1" dirty="0">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Reflectați asupra aspectelor cheie din instruire.</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Identificați un pas de acțiune imediată.</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Conectați-vă la Unitatea 3.3 pentru planificare și evaluare viitoare.</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Calibri"/>
              <a:buChar char="●"/>
            </a:pPr>
            <a:r>
              <a:rPr lang="ro" sz="1050" dirty="0">
                <a:solidFill>
                  <a:srgbClr val="4F4F50"/>
                </a:solidFill>
              </a:rPr>
              <a:t>Încurajați participanții să exploreze Unitatea 3.3 ca parte a procesului de planificare a acțiunilor al școlii lor.</a:t>
            </a:r>
            <a:endParaRPr sz="1050" dirty="0">
              <a:solidFill>
                <a:srgbClr val="4F4F50"/>
              </a:solidFill>
            </a:endParaRPr>
          </a:p>
          <a:p>
            <a:pPr marL="0" lvl="0" indent="0" algn="l" rtl="0">
              <a:lnSpc>
                <a:spcPct val="100000"/>
              </a:lnSpc>
              <a:spcBef>
                <a:spcPts val="1100"/>
              </a:spcBef>
              <a:spcAft>
                <a:spcPts val="0"/>
              </a:spcAft>
              <a:buSzPts val="1400"/>
              <a:buNone/>
            </a:pPr>
            <a:endParaRPr sz="1050" dirty="0"/>
          </a:p>
        </p:txBody>
      </p:sp>
      <p:sp>
        <p:nvSpPr>
          <p:cNvPr id="300" name="Google Shape;300;g385f2f5408a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8bed8e41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8bed8e41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7f9446a9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sz="1050" dirty="0">
                <a:solidFill>
                  <a:srgbClr val="4F4F50"/>
                </a:solidFill>
                <a:latin typeface="Proxima Nova"/>
                <a:ea typeface="Proxima Nova"/>
                <a:cs typeface="Proxima Nova"/>
                <a:sym typeface="Proxima Nova"/>
              </a:rPr>
              <a:t>Veți ghida profesorii ajutându-i să facă legătura dintre teorie și practică. Folosiți exemple din unitățile anterioare (PERMA, WSA, SWPBS) pentru a arăta cum starea de bine poate fi integrată în rutina școlară precum adunările, ședințele personalului și evenimentele pentru părinți. Încurajați echipele să reflecteze asupra contextului lor școlar unic. Sprijiniți-i în identificarea unor termene realiste și anticiparea provocărilor. Folosiți afișarea galeriei pentru a încuraja învățarea colegilor și proprietatea colectivă.</a:t>
            </a:r>
            <a:endParaRPr sz="1050" dirty="0">
              <a:solidFill>
                <a:srgbClr val="4F4F50"/>
              </a:solidFill>
              <a:latin typeface="Proxima Nova"/>
              <a:ea typeface="Proxima Nova"/>
              <a:cs typeface="Proxima Nova"/>
              <a:sym typeface="Proxima Nova"/>
            </a:endParaRPr>
          </a:p>
          <a:p>
            <a:pPr marL="0" lvl="0" indent="0" algn="l" rtl="0">
              <a:lnSpc>
                <a:spcPct val="100000"/>
              </a:lnSpc>
              <a:spcBef>
                <a:spcPts val="1100"/>
              </a:spcBef>
              <a:spcAft>
                <a:spcPts val="0"/>
              </a:spcAft>
              <a:buSzPts val="1400"/>
              <a:buNone/>
            </a:pP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f9446a92a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7f9446a92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5f2f5408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385f2f5408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dirty="0"/>
              <a:t>Îi veți ghida pe profesori încurajându-i să gândească practic și creativ. Această activitate îi ajută pe participanți să conecteze teoria cu experiența trăită și stabilește tonul pentru designul colaborativ. Întărește faptul că integrarea nu necesită întotdeauna schimbări majore — acțiunile mici, intenționate, pot avea un impact durabil. Folosiți acest moment pentru a evidenția diversitatea contextelor școlare și valoarea învățării între colegi.</a:t>
            </a:r>
            <a:endParaRPr dirty="0"/>
          </a:p>
          <a:p>
            <a:pPr marL="0" lvl="0" indent="0" algn="l" rtl="0">
              <a:lnSpc>
                <a:spcPct val="100000"/>
              </a:lnSpc>
              <a:spcBef>
                <a:spcPts val="0"/>
              </a:spcBef>
              <a:spcAft>
                <a:spcPts val="0"/>
              </a:spcAft>
              <a:buSzPts val="1400"/>
              <a:buNone/>
            </a:pPr>
            <a:endParaRPr dirty="0"/>
          </a:p>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Durata</a:t>
            </a:r>
            <a:r>
              <a:rPr lang="ro" sz="1050" dirty="0">
                <a:solidFill>
                  <a:srgbClr val="4F4F50"/>
                </a:solidFill>
                <a:latin typeface="Proxima Nova"/>
                <a:ea typeface="Proxima Nova"/>
                <a:cs typeface="Proxima Nova"/>
                <a:sym typeface="Proxima Nova"/>
              </a:rPr>
              <a:t>: 10–15 minute</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Format</a:t>
            </a:r>
            <a:r>
              <a:rPr lang="ro" sz="1050" dirty="0">
                <a:solidFill>
                  <a:srgbClr val="4F4F50"/>
                </a:solidFill>
                <a:latin typeface="Proxima Nova"/>
                <a:ea typeface="Proxima Nova"/>
                <a:cs typeface="Proxima Nova"/>
                <a:sym typeface="Proxima Nova"/>
              </a:rPr>
              <a:t>: Grupuri mici sau perechi</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Scop: </a:t>
            </a:r>
            <a:r>
              <a:rPr lang="ro" sz="1050" dirty="0">
                <a:solidFill>
                  <a:srgbClr val="4F4F50"/>
                </a:solidFill>
                <a:latin typeface="Proxima Nova"/>
                <a:ea typeface="Proxima Nova"/>
                <a:cs typeface="Proxima Nova"/>
                <a:sym typeface="Proxima Nova"/>
              </a:rPr>
              <a:t>Să activeze cunoștințele anterioare, să stimuleze discuțiile și să construiască coeziunea grupului prin identificarea unor exemple reale sau imaginare de integrare a stării de bine în viața școlară.</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Instrucţiuni:</a:t>
            </a:r>
            <a:endParaRPr sz="1050" b="1" dirty="0">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AutoNum type="arabicPeriod"/>
            </a:pPr>
            <a:r>
              <a:rPr lang="ro" sz="1050" b="1" dirty="0">
                <a:solidFill>
                  <a:srgbClr val="4F4F50"/>
                </a:solidFill>
                <a:latin typeface="Proxima Nova"/>
                <a:ea typeface="Proxima Nova"/>
                <a:cs typeface="Proxima Nova"/>
                <a:sym typeface="Proxima Nova"/>
              </a:rPr>
              <a:t>Formați perechi sau grupuri mici</a:t>
            </a:r>
            <a:r>
              <a:rPr lang="ro" sz="1050" dirty="0">
                <a:solidFill>
                  <a:srgbClr val="4F4F50"/>
                </a:solidFill>
                <a:latin typeface="Proxima Nova"/>
                <a:ea typeface="Proxima Nova"/>
                <a:cs typeface="Proxima Nova"/>
                <a:sym typeface="Proxima Nova"/>
              </a:rPr>
              <a:t> (3–4 persoane).</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ro" sz="1050" dirty="0">
                <a:solidFill>
                  <a:srgbClr val="4F4F50"/>
                </a:solidFill>
                <a:latin typeface="Proxima Nova"/>
                <a:ea typeface="Proxima Nova"/>
                <a:cs typeface="Proxima Nova"/>
                <a:sym typeface="Proxima Nova"/>
              </a:rPr>
              <a:t>Rugați fiecare grup </a:t>
            </a:r>
            <a:r>
              <a:rPr lang="ro" sz="1050" b="1" dirty="0">
                <a:solidFill>
                  <a:srgbClr val="4F4F50"/>
                </a:solidFill>
                <a:latin typeface="Proxima Nova"/>
                <a:ea typeface="Proxima Nova"/>
                <a:cs typeface="Proxima Nova"/>
                <a:sym typeface="Proxima Nova"/>
              </a:rPr>
              <a:t>să-și amintească sau să-și imagineze</a:t>
            </a:r>
            <a:r>
              <a:rPr lang="ro" sz="1050" dirty="0">
                <a:solidFill>
                  <a:srgbClr val="4F4F50"/>
                </a:solidFill>
                <a:latin typeface="Proxima Nova"/>
                <a:ea typeface="Proxima Nova"/>
                <a:cs typeface="Proxima Nova"/>
                <a:sym typeface="Proxima Nova"/>
              </a:rPr>
              <a:t> 2–3 exemple despre cum starea de bine este (sau ar putea fi) integrată în:</a:t>
            </a:r>
            <a:endParaRPr sz="1050" dirty="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Rutinele școlare (de exemplu, verificări de dimineață, adunări)</a:t>
            </a:r>
            <a:endParaRPr sz="1050" dirty="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Curriculum (de exemplu, scriere reflexivă, proiecte de grup)</a:t>
            </a:r>
            <a:endParaRPr sz="1050" dirty="0">
              <a:solidFill>
                <a:srgbClr val="4F4F50"/>
              </a:solidFill>
              <a:latin typeface="Proxima Nova"/>
              <a:ea typeface="Proxima Nova"/>
              <a:cs typeface="Proxima Nova"/>
              <a:sym typeface="Proxima Nova"/>
            </a:endParaRPr>
          </a:p>
          <a:p>
            <a:pPr marL="914400" lvl="1"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Politici sau practici de leadership (de exemplu, luarea deciziilor incluzive, zilele de wellness ale personalului)</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ro" sz="1050" dirty="0">
                <a:solidFill>
                  <a:srgbClr val="4F4F50"/>
                </a:solidFill>
                <a:latin typeface="Proxima Nova"/>
                <a:ea typeface="Proxima Nova"/>
                <a:cs typeface="Proxima Nova"/>
                <a:sym typeface="Proxima Nova"/>
              </a:rPr>
              <a:t>Fiecare grup își scrie exemplele pe post-it-notes sau pe o tablă digitală comună.</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AutoNum type="arabicPeriod"/>
            </a:pPr>
            <a:r>
              <a:rPr lang="ro" sz="1050" dirty="0">
                <a:solidFill>
                  <a:srgbClr val="4F4F50"/>
                </a:solidFill>
                <a:latin typeface="Proxima Nova"/>
                <a:ea typeface="Proxima Nova"/>
                <a:cs typeface="Proxima Nova"/>
                <a:sym typeface="Proxima Nova"/>
              </a:rPr>
              <a:t>Grupurile </a:t>
            </a:r>
            <a:r>
              <a:rPr lang="ro" sz="1050" b="1" dirty="0">
                <a:solidFill>
                  <a:srgbClr val="4F4F50"/>
                </a:solidFill>
                <a:latin typeface="Proxima Nova"/>
                <a:ea typeface="Proxima Nova"/>
                <a:cs typeface="Proxima Nova"/>
                <a:sym typeface="Proxima Nova"/>
              </a:rPr>
              <a:t>împărtășesc pe scurt un exemplu</a:t>
            </a:r>
            <a:r>
              <a:rPr lang="ro" sz="1050" dirty="0">
                <a:solidFill>
                  <a:srgbClr val="4F4F50"/>
                </a:solidFill>
                <a:latin typeface="Proxima Nova"/>
                <a:ea typeface="Proxima Nova"/>
                <a:cs typeface="Proxima Nova"/>
                <a:sym typeface="Proxima Nova"/>
              </a:rPr>
              <a:t> cu întreaga încăpere.</a:t>
            </a:r>
            <a:endParaRPr sz="1050" dirty="0">
              <a:solidFill>
                <a:srgbClr val="4F4F50"/>
              </a:solidFill>
              <a:latin typeface="Proxima Nova"/>
              <a:ea typeface="Proxima Nova"/>
              <a:cs typeface="Proxima Nova"/>
              <a:sym typeface="Proxima Nova"/>
            </a:endParaRPr>
          </a:p>
          <a:p>
            <a:pPr marL="0" lvl="0" indent="0" algn="l" rtl="0">
              <a:lnSpc>
                <a:spcPct val="142857"/>
              </a:lnSpc>
              <a:spcBef>
                <a:spcPts val="1100"/>
              </a:spcBef>
              <a:spcAft>
                <a:spcPts val="0"/>
              </a:spcAft>
              <a:buClr>
                <a:schemeClr val="dk1"/>
              </a:buClr>
              <a:buSzPts val="1100"/>
              <a:buFont typeface="Arial"/>
              <a:buNone/>
            </a:pPr>
            <a:r>
              <a:rPr lang="ro" sz="1050" b="1" dirty="0">
                <a:solidFill>
                  <a:srgbClr val="4F4F50"/>
                </a:solidFill>
                <a:latin typeface="Proxima Nova"/>
                <a:ea typeface="Proxima Nova"/>
                <a:cs typeface="Proxima Nova"/>
                <a:sym typeface="Proxima Nova"/>
              </a:rPr>
              <a:t>Prompt de debriefing:</a:t>
            </a:r>
            <a:endParaRPr sz="1050" b="1" dirty="0">
              <a:solidFill>
                <a:srgbClr val="4F4F50"/>
              </a:solidFill>
              <a:latin typeface="Proxima Nova"/>
              <a:ea typeface="Proxima Nova"/>
              <a:cs typeface="Proxima Nova"/>
              <a:sym typeface="Proxima Nova"/>
            </a:endParaRPr>
          </a:p>
          <a:p>
            <a:pPr marL="457200" lvl="0" indent="-295275" algn="l" rtl="0">
              <a:lnSpc>
                <a:spcPct val="142857"/>
              </a:lnSpc>
              <a:spcBef>
                <a:spcPts val="110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"Ce a făcut aceste exemple eficiente sau memorabile?"</a:t>
            </a:r>
            <a:endParaRPr sz="1050" dirty="0">
              <a:solidFill>
                <a:srgbClr val="4F4F50"/>
              </a:solidFill>
              <a:latin typeface="Proxima Nova"/>
              <a:ea typeface="Proxima Nova"/>
              <a:cs typeface="Proxima Nova"/>
              <a:sym typeface="Proxima Nova"/>
            </a:endParaRPr>
          </a:p>
          <a:p>
            <a:pPr marL="457200" lvl="0" indent="-295275" algn="l" rtl="0">
              <a:lnSpc>
                <a:spcPct val="142857"/>
              </a:lnSpc>
              <a:spcBef>
                <a:spcPts val="0"/>
              </a:spcBef>
              <a:spcAft>
                <a:spcPts val="0"/>
              </a:spcAft>
              <a:buClr>
                <a:srgbClr val="4F4F50"/>
              </a:buClr>
              <a:buSzPts val="1050"/>
              <a:buFont typeface="Proxima Nova"/>
              <a:buChar char="●"/>
            </a:pPr>
            <a:r>
              <a:rPr lang="ro" sz="1050" dirty="0">
                <a:solidFill>
                  <a:srgbClr val="4F4F50"/>
                </a:solidFill>
                <a:latin typeface="Proxima Nova"/>
                <a:ea typeface="Proxima Nova"/>
                <a:cs typeface="Proxima Nova"/>
                <a:sym typeface="Proxima Nova"/>
              </a:rPr>
              <a:t>"Cum reflectă ele principiile PERMA sau WSA?"</a:t>
            </a:r>
            <a:endParaRPr dirty="0"/>
          </a:p>
        </p:txBody>
      </p:sp>
      <p:sp>
        <p:nvSpPr>
          <p:cNvPr id="134" name="Google Shape;134;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5f2f5408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dirty="0"/>
              <a:t>Veți ghida profesorii revizitând conceptele fundamentale din Zilele 1 și 2. Folosiți exemple din propriile lor școli pentru a ilustra modul în care PERMA, WSA și SWPBS pot fi văzute în acțiune. Subliniați că integrarea este puntea dintre viziune și realitate — așa devine starea de bine înrădăcinată în ADN-ul școlii. Încurajați participanții să reflecteze unde există deja starea de bine și unde poate crește.</a:t>
            </a:r>
            <a:endParaRPr dirty="0"/>
          </a:p>
          <a:p>
            <a:pPr marL="0" lvl="0" indent="0" algn="l" rtl="0">
              <a:lnSpc>
                <a:spcPct val="142857"/>
              </a:lnSpc>
              <a:spcBef>
                <a:spcPts val="1100"/>
              </a:spcBef>
              <a:spcAft>
                <a:spcPts val="1100"/>
              </a:spcAft>
              <a:buNone/>
            </a:pPr>
            <a:endParaRPr dirty="0"/>
          </a:p>
        </p:txBody>
      </p:sp>
      <p:sp>
        <p:nvSpPr>
          <p:cNvPr id="141" name="Google Shape;141;g385f2f5408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5f2f5408a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5f2f5408a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Clr>
                <a:schemeClr val="dk1"/>
              </a:buClr>
              <a:buSzPts val="1100"/>
              <a:buFont typeface="Arial"/>
              <a:buNone/>
            </a:pPr>
            <a:r>
              <a:rPr lang="ro" dirty="0"/>
              <a:t>Veți ghida profesorii încurajându-i să reflecteze asupra punctelor forte și a diferențelor școlii lor. Întrebarea </a:t>
            </a:r>
            <a:r>
              <a:rPr lang="ro" i="1" dirty="0"/>
              <a:t>"Ce element al modelului PERMA considerați că este cel mai natural prezent în viața de zi cu zi a școlii dumneavoastră — și care credeți că are nevoie de o integrare mai intenționată?" </a:t>
            </a:r>
            <a:r>
              <a:rPr lang="ro" dirty="0"/>
              <a:t>îi ajută pe participanți să conecteze cadrul PERMA la experiența lor trăită și pregătește terenul pentru identificarea oportunităților de integrare. </a:t>
            </a:r>
            <a:endParaRPr dirty="0"/>
          </a:p>
          <a:p>
            <a:pPr marL="0" lvl="0" indent="0" algn="l" rtl="0">
              <a:lnSpc>
                <a:spcPct val="142857"/>
              </a:lnSpc>
              <a:spcBef>
                <a:spcPts val="1100"/>
              </a:spcBef>
              <a:spcAft>
                <a:spcPts val="0"/>
              </a:spcAft>
              <a:buClr>
                <a:schemeClr val="dk1"/>
              </a:buClr>
              <a:buSzPts val="1100"/>
              <a:buFont typeface="Arial"/>
              <a:buNone/>
            </a:pPr>
            <a:r>
              <a:rPr lang="ro" dirty="0"/>
              <a:t>Alocați câteva minute pentru împărtășire sau jurnalizare, apoi invitați câțiva voluntari să împărtășească perspective cu grupul.</a:t>
            </a:r>
            <a:endParaRPr dirty="0"/>
          </a:p>
          <a:p>
            <a:pPr marL="0" lvl="0" indent="0" algn="l" rtl="0">
              <a:spcBef>
                <a:spcPts val="1100"/>
              </a:spcBef>
              <a:spcAft>
                <a:spcPts val="0"/>
              </a:spcAft>
              <a:buNone/>
            </a:pPr>
            <a:endParaRPr dirty="0"/>
          </a:p>
        </p:txBody>
      </p:sp>
      <p:sp>
        <p:nvSpPr>
          <p:cNvPr id="149" name="Google Shape;149;g385f2f5408a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5f2f5408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sz="1000" dirty="0"/>
              <a:t>Veți ghida profesorii revizitând conceptele fundamentale din Zilele 1 și 2. Folosiți exemple din propriile lor școli pentru a ilustra modul în care PERMA, WSA și SWPBS pot fi văzute în acțiune. Subliniați că integrarea este puntea dintre viziune și realitate — așa devine starea de bine înrădăcinată în ADN-ul școlii. Încurajați participanții să reflecteze unde există deja starea de bine și unde poate crește.</a:t>
            </a:r>
            <a:endParaRPr sz="1000" dirty="0"/>
          </a:p>
          <a:p>
            <a:pPr marL="0" lvl="0" indent="0" algn="l" rtl="0">
              <a:lnSpc>
                <a:spcPct val="142857"/>
              </a:lnSpc>
              <a:spcBef>
                <a:spcPts val="1100"/>
              </a:spcBef>
              <a:spcAft>
                <a:spcPts val="1100"/>
              </a:spcAft>
              <a:buNone/>
            </a:pPr>
            <a:endParaRPr sz="1000" dirty="0">
              <a:solidFill>
                <a:srgbClr val="595959"/>
              </a:solidFill>
            </a:endParaRPr>
          </a:p>
        </p:txBody>
      </p:sp>
      <p:sp>
        <p:nvSpPr>
          <p:cNvPr id="157" name="Google Shape;157;g385f2f5408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
        <p:cNvGrpSpPr/>
        <p:nvPr/>
      </p:nvGrpSpPr>
      <p:grpSpPr>
        <a:xfrm>
          <a:off x="0" y="0"/>
          <a:ext cx="0" cy="0"/>
          <a:chOff x="0" y="0"/>
          <a:chExt cx="0" cy="0"/>
        </a:xfrm>
      </p:grpSpPr>
      <p:sp>
        <p:nvSpPr>
          <p:cNvPr id="74" name="Google Shape;7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75" name="Google Shape;7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77" name="Google Shape;7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8"/>
        <p:cNvGrpSpPr/>
        <p:nvPr/>
      </p:nvGrpSpPr>
      <p:grpSpPr>
        <a:xfrm>
          <a:off x="0" y="0"/>
          <a:ext cx="0" cy="0"/>
          <a:chOff x="0" y="0"/>
          <a:chExt cx="0" cy="0"/>
        </a:xfrm>
      </p:grpSpPr>
      <p:sp>
        <p:nvSpPr>
          <p:cNvPr id="79" name="Google Shape;79;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85" name="Google Shape;85;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86" name="Google Shape;86;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87" name="Google Shape;87;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446a92a_0_20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446a92a_0_204"/>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446a92a_0_204"/>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446a92a_0_204"/>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
        <p:cNvGrpSpPr/>
        <p:nvPr/>
      </p:nvGrpSpPr>
      <p:grpSpPr>
        <a:xfrm>
          <a:off x="0" y="0"/>
          <a:ext cx="0" cy="0"/>
          <a:chOff x="0" y="0"/>
          <a:chExt cx="0" cy="0"/>
        </a:xfrm>
      </p:grpSpPr>
      <p:sp>
        <p:nvSpPr>
          <p:cNvPr id="70" name="Google Shape;7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7843"/>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ink.springer.com/article/10.1007/s12310-022-09502-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doi.org/10.53841/bpsper.2023.47.2.2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80/15700763.2023.2183512"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br>
              <a:rPr lang="ro" sz="2200" dirty="0"/>
            </a:br>
            <a:r>
              <a:rPr lang="ro-RO" sz="2200" dirty="0"/>
              <a:t>Școli prospere – o abordare sistemică, la nivelul întregii școli a sănătății mintale și a stării de bine</a:t>
            </a:r>
            <a:endParaRPr sz="2200" dirty="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ro" sz="3599" b="0" i="0">
                <a:solidFill>
                  <a:srgbClr val="545454"/>
                </a:solidFill>
              </a:rPr>
              <a:t>Durata proiectului: 36 luni (mar 2025 - feb 2028)</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 sz="3599" b="0" i="0">
                <a:solidFill>
                  <a:srgbClr val="545454"/>
                </a:solidFill>
              </a:rPr>
              <a:t>Proiectul nr: 101196057</a:t>
            </a:r>
            <a:endParaRPr sz="1400" b="0" i="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 sz="3599" b="0" i="0">
                <a:solidFill>
                  <a:srgbClr val="545454"/>
                </a:solidFill>
              </a:rPr>
              <a:t>Apel: ERASMUS-EDU-2024-POL-EXP</a:t>
            </a:r>
            <a:endParaRPr sz="1400" b="0" i="0">
              <a:solidFill>
                <a:srgbClr val="000000"/>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85f2f5408a_0_63"/>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i="1" dirty="0"/>
              <a:t>În școala dumneavoastră, care grup de părți interesate — profesori, elevi, părinți sau conducerea — considerați că este cel mai activ implicat în promovarea stării de bine? Care grup ar putea fi mai implicat?</a:t>
            </a:r>
            <a:endParaRPr i="1" dirty="0">
              <a:solidFill>
                <a:srgbClr val="000000"/>
              </a:solidFill>
            </a:endParaRPr>
          </a:p>
          <a:p>
            <a:pPr marL="0" lvl="0" indent="0" algn="l" rtl="0">
              <a:lnSpc>
                <a:spcPct val="142857"/>
              </a:lnSpc>
              <a:spcBef>
                <a:spcPts val="1100"/>
              </a:spcBef>
              <a:spcAft>
                <a:spcPts val="0"/>
              </a:spcAft>
              <a:buNone/>
            </a:pPr>
            <a:endParaRPr i="1" dirty="0"/>
          </a:p>
          <a:p>
            <a:pPr marL="0" lvl="0" indent="0" algn="l" rtl="0">
              <a:spcBef>
                <a:spcPts val="1100"/>
              </a:spcBef>
              <a:spcAft>
                <a:spcPts val="0"/>
              </a:spcAft>
              <a:buNone/>
            </a:pPr>
            <a:endParaRPr dirty="0"/>
          </a:p>
        </p:txBody>
      </p:sp>
      <p:pic>
        <p:nvPicPr>
          <p:cNvPr id="168" name="Google Shape;168;g385f2f5408a_0_63"/>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69" name="Google Shape;169;g385f2f5408a_0_63"/>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100"/>
              </a:spcBef>
              <a:spcAft>
                <a:spcPts val="1100"/>
              </a:spcAft>
              <a:buNone/>
            </a:pPr>
            <a:r>
              <a:rPr lang="ro" sz="2400" b="1">
                <a:solidFill>
                  <a:schemeClr val="accent2"/>
                </a:solidFill>
              </a:rPr>
              <a:t>WSA - o reflecție de 2 minute</a:t>
            </a:r>
            <a:endParaRPr sz="2400" b="1">
              <a:solidFill>
                <a:schemeClr val="accent2"/>
              </a:solidFill>
            </a:endParaRPr>
          </a:p>
        </p:txBody>
      </p:sp>
      <p:sp>
        <p:nvSpPr>
          <p:cNvPr id="170" name="Google Shape;170;g385f2f5408a_0_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85f2f5408a_0_33"/>
          <p:cNvSpPr txBox="1">
            <a:spLocks noGrp="1"/>
          </p:cNvSpPr>
          <p:nvPr>
            <p:ph type="body" idx="1"/>
          </p:nvPr>
        </p:nvSpPr>
        <p:spPr>
          <a:xfrm>
            <a:off x="0" y="1325451"/>
            <a:ext cx="11944500" cy="18810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a:latin typeface="Proxima Nova"/>
                <a:ea typeface="Proxima Nova"/>
                <a:cs typeface="Proxima Nova"/>
                <a:sym typeface="Proxima Nova"/>
              </a:rPr>
              <a:t>Sprijin Pozitiv pentru Comportament la nivelul întregii școli (SWPBS – Nivelul 1)</a:t>
            </a:r>
            <a:endParaRPr b="1">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ro">
                <a:latin typeface="Proxima Nova"/>
                <a:ea typeface="Proxima Nova"/>
                <a:cs typeface="Proxima Nova"/>
                <a:sym typeface="Proxima Nova"/>
              </a:rPr>
              <a:t>Un cadru proactiv și </a:t>
            </a:r>
            <a:r>
              <a:rPr lang="ro" b="1">
                <a:latin typeface="Proxima Nova"/>
                <a:ea typeface="Proxima Nova"/>
                <a:cs typeface="Proxima Nova"/>
                <a:sym typeface="Proxima Nova"/>
              </a:rPr>
              <a:t>preventiv</a:t>
            </a:r>
            <a:r>
              <a:rPr lang="ro">
                <a:latin typeface="Proxima Nova"/>
                <a:ea typeface="Proxima Nova"/>
                <a:cs typeface="Proxima Nova"/>
                <a:sym typeface="Proxima Nova"/>
              </a:rPr>
              <a:t> pentru promovarea unui comportament pozitiv.</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a:latin typeface="Proxima Nova"/>
                <a:ea typeface="Proxima Nova"/>
                <a:cs typeface="Proxima Nova"/>
                <a:sym typeface="Proxima Nova"/>
              </a:rPr>
              <a:t>Pune </a:t>
            </a:r>
            <a:r>
              <a:rPr lang="ro" b="1">
                <a:latin typeface="Proxima Nova"/>
                <a:ea typeface="Proxima Nova"/>
                <a:cs typeface="Proxima Nova"/>
                <a:sym typeface="Proxima Nova"/>
              </a:rPr>
              <a:t>accent pe așteptări clare</a:t>
            </a:r>
            <a:r>
              <a:rPr lang="ro">
                <a:latin typeface="Proxima Nova"/>
                <a:ea typeface="Proxima Nova"/>
                <a:cs typeface="Proxima Nova"/>
                <a:sym typeface="Proxima Nova"/>
              </a:rPr>
              <a:t>, </a:t>
            </a:r>
            <a:r>
              <a:rPr lang="ro" b="1">
                <a:latin typeface="Proxima Nova"/>
                <a:ea typeface="Proxima Nova"/>
                <a:cs typeface="Proxima Nova"/>
                <a:sym typeface="Proxima Nova"/>
              </a:rPr>
              <a:t>întărire constantă </a:t>
            </a:r>
            <a:r>
              <a:rPr lang="ro">
                <a:latin typeface="Proxima Nova"/>
                <a:ea typeface="Proxima Nova"/>
                <a:cs typeface="Proxima Nova"/>
                <a:sym typeface="Proxima Nova"/>
              </a:rPr>
              <a:t>și </a:t>
            </a:r>
            <a:r>
              <a:rPr lang="ro" b="1">
                <a:latin typeface="Proxima Nova"/>
                <a:ea typeface="Proxima Nova"/>
                <a:cs typeface="Proxima Nova"/>
                <a:sym typeface="Proxima Nova"/>
              </a:rPr>
              <a:t>practici incluzive</a:t>
            </a:r>
            <a:r>
              <a:rPr lang="ro">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a:latin typeface="Proxima Nova"/>
                <a:ea typeface="Proxima Nova"/>
                <a:cs typeface="Proxima Nova"/>
                <a:sym typeface="Proxima Nova"/>
              </a:rPr>
              <a:t>Nivelul 1 se concentrează pe </a:t>
            </a:r>
            <a:r>
              <a:rPr lang="ro" b="1">
                <a:latin typeface="Proxima Nova"/>
                <a:ea typeface="Proxima Nova"/>
                <a:cs typeface="Proxima Nova"/>
                <a:sym typeface="Proxima Nova"/>
              </a:rPr>
              <a:t>sprijin universal</a:t>
            </a:r>
            <a:r>
              <a:rPr lang="ro">
                <a:latin typeface="Proxima Nova"/>
                <a:ea typeface="Proxima Nova"/>
                <a:cs typeface="Proxima Nova"/>
                <a:sym typeface="Proxima Nova"/>
              </a:rPr>
              <a:t> pentru toți elevii și personalul.</a:t>
            </a:r>
            <a:endParaRPr>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a:latin typeface="Proxima Nova"/>
              <a:ea typeface="Proxima Nova"/>
              <a:cs typeface="Proxima Nova"/>
              <a:sym typeface="Proxima Nova"/>
            </a:endParaRPr>
          </a:p>
        </p:txBody>
      </p:sp>
      <p:sp>
        <p:nvSpPr>
          <p:cNvPr id="176" name="Google Shape;176;g385f2f5408a_0_33"/>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a:solidFill>
                  <a:schemeClr val="accent2"/>
                </a:solidFill>
              </a:rPr>
              <a:t>Introducere și încadrare: Recapitulare a SWPBS</a:t>
            </a:r>
            <a:endParaRPr/>
          </a:p>
        </p:txBody>
      </p:sp>
      <p:sp>
        <p:nvSpPr>
          <p:cNvPr id="177" name="Google Shape;177;g385f2f5408a_0_33"/>
          <p:cNvSpPr txBox="1"/>
          <p:nvPr/>
        </p:nvSpPr>
        <p:spPr>
          <a:xfrm>
            <a:off x="0" y="3391075"/>
            <a:ext cx="11944500" cy="14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85f2f5408a_0_3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85f2f5408a_0_70"/>
          <p:cNvSpPr txBox="1">
            <a:spLocks noGrp="1"/>
          </p:cNvSpPr>
          <p:nvPr>
            <p:ph type="body" idx="1"/>
          </p:nvPr>
        </p:nvSpPr>
        <p:spPr>
          <a:xfrm>
            <a:off x="97975" y="3012650"/>
            <a:ext cx="5997900" cy="186415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i="1" dirty="0"/>
              <a:t>Identificați o rutină sau o practică la nivelul întregii școli în care comportamentul pozitiv ar putea fi consolidat mai consecvent — și cum ați putea integra sprijinurile de nivel 1 în ea?</a:t>
            </a:r>
            <a:endParaRPr sz="1400" dirty="0">
              <a:solidFill>
                <a:srgbClr val="000000"/>
              </a:solidFill>
              <a:latin typeface="Arial"/>
              <a:ea typeface="Arial"/>
              <a:cs typeface="Arial"/>
              <a:sym typeface="Arial"/>
            </a:endParaRPr>
          </a:p>
          <a:p>
            <a:pPr marL="0" lvl="0" indent="0" algn="l" rtl="0">
              <a:lnSpc>
                <a:spcPct val="142857"/>
              </a:lnSpc>
              <a:spcBef>
                <a:spcPts val="1100"/>
              </a:spcBef>
              <a:spcAft>
                <a:spcPts val="0"/>
              </a:spcAft>
              <a:buNone/>
            </a:pPr>
            <a:endParaRPr i="1" dirty="0"/>
          </a:p>
          <a:p>
            <a:pPr marL="0" lvl="0" indent="0" algn="l" rtl="0">
              <a:lnSpc>
                <a:spcPct val="142857"/>
              </a:lnSpc>
              <a:spcBef>
                <a:spcPts val="1100"/>
              </a:spcBef>
              <a:spcAft>
                <a:spcPts val="0"/>
              </a:spcAft>
              <a:buNone/>
            </a:pPr>
            <a:endParaRPr i="1" dirty="0"/>
          </a:p>
          <a:p>
            <a:pPr marL="0" lvl="0" indent="0" algn="l" rtl="0">
              <a:spcBef>
                <a:spcPts val="1100"/>
              </a:spcBef>
              <a:spcAft>
                <a:spcPts val="0"/>
              </a:spcAft>
              <a:buNone/>
            </a:pPr>
            <a:endParaRPr dirty="0"/>
          </a:p>
        </p:txBody>
      </p:sp>
      <p:pic>
        <p:nvPicPr>
          <p:cNvPr id="185" name="Google Shape;185;g385f2f5408a_0_70"/>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86" name="Google Shape;186;g385f2f5408a_0_70"/>
          <p:cNvSpPr txBox="1">
            <a:spLocks noGrp="1"/>
          </p:cNvSpPr>
          <p:nvPr>
            <p:ph type="body" idx="1"/>
          </p:nvPr>
        </p:nvSpPr>
        <p:spPr>
          <a:xfrm>
            <a:off x="0" y="797450"/>
            <a:ext cx="12042600" cy="83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100"/>
              </a:spcBef>
              <a:spcAft>
                <a:spcPts val="1100"/>
              </a:spcAft>
              <a:buNone/>
            </a:pPr>
            <a:r>
              <a:rPr lang="ro" sz="2400" b="1">
                <a:solidFill>
                  <a:schemeClr val="accent2"/>
                </a:solidFill>
              </a:rPr>
              <a:t>SWPBS - o reflecție de 2 minute</a:t>
            </a:r>
            <a:endParaRPr sz="2400" b="1">
              <a:solidFill>
                <a:schemeClr val="accent2"/>
              </a:solidFill>
            </a:endParaRPr>
          </a:p>
        </p:txBody>
      </p:sp>
      <p:sp>
        <p:nvSpPr>
          <p:cNvPr id="187" name="Google Shape;187;g385f2f5408a_0_7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85f2f5408a_0_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Font typeface="Arial"/>
              <a:buNone/>
            </a:pPr>
            <a:r>
              <a:rPr lang="ro"/>
              <a:t>Unitatea 3.2 – Implementare și Integrare</a:t>
            </a:r>
            <a:endParaRPr/>
          </a:p>
        </p:txBody>
      </p:sp>
      <p:sp>
        <p:nvSpPr>
          <p:cNvPr id="193" name="Google Shape;193;g385f2f5408a_0_39"/>
          <p:cNvSpPr txBox="1">
            <a:spLocks noGrp="1"/>
          </p:cNvSpPr>
          <p:nvPr>
            <p:ph type="body" idx="1"/>
          </p:nvPr>
        </p:nvSpPr>
        <p:spPr>
          <a:xfrm>
            <a:off x="0" y="1325451"/>
            <a:ext cx="11944500" cy="2567100"/>
          </a:xfrm>
          <a:prstGeom prst="rect">
            <a:avLst/>
          </a:prstGeom>
          <a:noFill/>
          <a:ln>
            <a:noFill/>
          </a:ln>
        </p:spPr>
        <p:txBody>
          <a:bodyPr spcFirstLastPara="1" wrap="square" lIns="91425" tIns="45700" rIns="91425" bIns="45700" anchor="t" anchorCtr="0">
            <a:noAutofit/>
          </a:bodyPr>
          <a:lstStyle/>
          <a:p>
            <a:pPr marL="457200" lvl="0" indent="-342900" algn="l" rtl="0">
              <a:lnSpc>
                <a:spcPct val="142857"/>
              </a:lnSpc>
              <a:spcBef>
                <a:spcPts val="1100"/>
              </a:spcBef>
              <a:spcAft>
                <a:spcPts val="0"/>
              </a:spcAft>
              <a:buSzPts val="1800"/>
              <a:buFont typeface="Proxima Nova"/>
              <a:buChar char="●"/>
            </a:pPr>
            <a:r>
              <a:rPr lang="ro" dirty="0">
                <a:latin typeface="Proxima Nova"/>
                <a:ea typeface="Proxima Nova"/>
                <a:cs typeface="Proxima Nova"/>
                <a:sym typeface="Proxima Nova"/>
              </a:rPr>
              <a:t>Integrarea asigură că starea de bine nu este </a:t>
            </a:r>
            <a:r>
              <a:rPr lang="ro" b="1" dirty="0">
                <a:latin typeface="Proxima Nova"/>
                <a:ea typeface="Proxima Nova"/>
                <a:cs typeface="Proxima Nova"/>
                <a:sym typeface="Proxima Nova"/>
              </a:rPr>
              <a:t>un adaos</a:t>
            </a:r>
            <a:r>
              <a:rPr lang="ro" dirty="0">
                <a:latin typeface="Proxima Nova"/>
                <a:ea typeface="Proxima Nova"/>
                <a:cs typeface="Proxima Nova"/>
                <a:sym typeface="Proxima Nova"/>
              </a:rPr>
              <a:t>, ci o </a:t>
            </a:r>
            <a:r>
              <a:rPr lang="ro" b="1" dirty="0">
                <a:latin typeface="Proxima Nova"/>
                <a:ea typeface="Proxima Nova"/>
                <a:cs typeface="Proxima Nova"/>
                <a:sym typeface="Proxima Nova"/>
              </a:rPr>
              <a:t>parte esențială a vieții școlare</a:t>
            </a:r>
            <a:r>
              <a:rPr lang="ro" dirty="0">
                <a:latin typeface="Proxima Nova"/>
                <a:ea typeface="Proxima Nova"/>
                <a:cs typeface="Proxima Nova"/>
                <a:sym typeface="Proxima Nova"/>
              </a:rPr>
              <a:t>.</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dirty="0">
                <a:latin typeface="Proxima Nova"/>
                <a:ea typeface="Proxima Nova"/>
                <a:cs typeface="Proxima Nova"/>
                <a:sym typeface="Proxima Nova"/>
              </a:rPr>
              <a:t>Integrarea stării de bine în rutine, curriculum și politici creează </a:t>
            </a:r>
            <a:r>
              <a:rPr lang="ro" b="1" dirty="0">
                <a:latin typeface="Proxima Nova"/>
                <a:ea typeface="Proxima Nova"/>
                <a:cs typeface="Proxima Nova"/>
                <a:sym typeface="Proxima Nova"/>
              </a:rPr>
              <a:t>consistență</a:t>
            </a:r>
            <a:r>
              <a:rPr lang="ro" dirty="0">
                <a:latin typeface="Proxima Nova"/>
                <a:ea typeface="Proxima Nova"/>
                <a:cs typeface="Proxima Nova"/>
                <a:sym typeface="Proxima Nova"/>
              </a:rPr>
              <a:t>, </a:t>
            </a:r>
            <a:r>
              <a:rPr lang="ro" b="1" dirty="0">
                <a:latin typeface="Proxima Nova"/>
                <a:ea typeface="Proxima Nova"/>
                <a:cs typeface="Proxima Nova"/>
                <a:sym typeface="Proxima Nova"/>
              </a:rPr>
              <a:t>vizibilitate</a:t>
            </a:r>
            <a:r>
              <a:rPr lang="ro" dirty="0">
                <a:latin typeface="Proxima Nova"/>
                <a:ea typeface="Proxima Nova"/>
                <a:cs typeface="Proxima Nova"/>
                <a:sym typeface="Proxima Nova"/>
              </a:rPr>
              <a:t> și </a:t>
            </a:r>
            <a:r>
              <a:rPr lang="ro" b="1" dirty="0">
                <a:latin typeface="Proxima Nova"/>
                <a:ea typeface="Proxima Nova"/>
                <a:cs typeface="Proxima Nova"/>
                <a:sym typeface="Proxima Nova"/>
              </a:rPr>
              <a:t>sustenabilitate</a:t>
            </a:r>
            <a:r>
              <a:rPr lang="ro" dirty="0">
                <a:latin typeface="Proxima Nova"/>
                <a:ea typeface="Proxima Nova"/>
                <a:cs typeface="Proxima Nova"/>
                <a:sym typeface="Proxima Nova"/>
              </a:rPr>
              <a:t>.</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dirty="0">
                <a:latin typeface="Proxima Nova"/>
                <a:ea typeface="Proxima Nova"/>
                <a:cs typeface="Proxima Nova"/>
                <a:sym typeface="Proxima Nova"/>
              </a:rPr>
              <a:t>Aceasta permite școlilor </a:t>
            </a:r>
            <a:r>
              <a:rPr lang="ro" b="1" dirty="0">
                <a:latin typeface="Proxima Nova"/>
                <a:ea typeface="Proxima Nova"/>
                <a:cs typeface="Proxima Nova"/>
                <a:sym typeface="Proxima Nova"/>
              </a:rPr>
              <a:t>să răspundă nevoilor reale</a:t>
            </a:r>
            <a:r>
              <a:rPr lang="ro" dirty="0">
                <a:latin typeface="Proxima Nova"/>
                <a:ea typeface="Proxima Nova"/>
                <a:cs typeface="Proxima Nova"/>
                <a:sym typeface="Proxima Nova"/>
              </a:rPr>
              <a:t>, să se alinieze cu </a:t>
            </a:r>
            <a:r>
              <a:rPr lang="ro" b="1" dirty="0">
                <a:latin typeface="Proxima Nova"/>
                <a:ea typeface="Proxima Nova"/>
                <a:cs typeface="Proxima Nova"/>
                <a:sym typeface="Proxima Nova"/>
              </a:rPr>
              <a:t>obiectivele pe termen </a:t>
            </a:r>
            <a:r>
              <a:rPr lang="ro" dirty="0">
                <a:latin typeface="Proxima Nova"/>
                <a:ea typeface="Proxima Nova"/>
                <a:cs typeface="Proxima Nova"/>
                <a:sym typeface="Proxima Nova"/>
              </a:rPr>
              <a:t>lung și să promoveze un </a:t>
            </a:r>
            <a:r>
              <a:rPr lang="ro" b="1" dirty="0">
                <a:latin typeface="Proxima Nova"/>
                <a:ea typeface="Proxima Nova"/>
                <a:cs typeface="Proxima Nova"/>
                <a:sym typeface="Proxima Nova"/>
              </a:rPr>
              <a:t>mediu prosper</a:t>
            </a:r>
            <a:r>
              <a:rPr lang="ro" dirty="0">
                <a:latin typeface="Proxima Nova"/>
                <a:ea typeface="Proxima Nova"/>
                <a:cs typeface="Proxima Nova"/>
                <a:sym typeface="Proxima Nova"/>
              </a:rPr>
              <a:t> atât pentru elevi, cât și pentru personal.</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dirty="0">
                <a:latin typeface="Proxima Nova"/>
                <a:ea typeface="Proxima Nova"/>
                <a:cs typeface="Proxima Nova"/>
                <a:sym typeface="Proxima Nova"/>
              </a:rPr>
              <a:t>Integrarea îi împuternicește pe profesori și lideri să </a:t>
            </a:r>
            <a:r>
              <a:rPr lang="ro" b="1" dirty="0">
                <a:latin typeface="Proxima Nova"/>
                <a:ea typeface="Proxima Nova"/>
                <a:cs typeface="Proxima Nova"/>
                <a:sym typeface="Proxima Nova"/>
              </a:rPr>
              <a:t>modeleze starea de bine</a:t>
            </a:r>
            <a:r>
              <a:rPr lang="ro" dirty="0">
                <a:latin typeface="Proxima Nova"/>
                <a:ea typeface="Proxima Nova"/>
                <a:cs typeface="Proxima Nova"/>
                <a:sym typeface="Proxima Nova"/>
              </a:rPr>
              <a:t>, făcând-o parte din identitatea și ritmul zilnic al școlii.</a:t>
            </a:r>
            <a:endParaRPr dirty="0">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dirty="0">
              <a:latin typeface="Proxima Nova"/>
              <a:ea typeface="Proxima Nova"/>
              <a:cs typeface="Proxima Nova"/>
              <a:sym typeface="Proxima Nova"/>
            </a:endParaRPr>
          </a:p>
        </p:txBody>
      </p:sp>
      <p:sp>
        <p:nvSpPr>
          <p:cNvPr id="194" name="Google Shape;194;g385f2f5408a_0_39"/>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a:solidFill>
                  <a:schemeClr val="accent2"/>
                </a:solidFill>
              </a:rPr>
              <a:t>De ce este importantă integrarea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85f2f5408a_0_78"/>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ro"/>
              <a:t>Unitatea 3.2 – Implementare și Integrare</a:t>
            </a:r>
            <a:endParaRPr/>
          </a:p>
        </p:txBody>
      </p:sp>
      <p:pic>
        <p:nvPicPr>
          <p:cNvPr id="201" name="Google Shape;201;g385f2f5408a_0_78"/>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202" name="Google Shape;202;g385f2f5408a_0_78"/>
          <p:cNvSpPr txBox="1"/>
          <p:nvPr/>
        </p:nvSpPr>
        <p:spPr>
          <a:xfrm>
            <a:off x="97975" y="3429000"/>
            <a:ext cx="5990400" cy="15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ro" sz="1800" i="1" dirty="0">
                <a:latin typeface="Calibri"/>
                <a:ea typeface="Calibri"/>
                <a:cs typeface="Calibri"/>
                <a:sym typeface="Calibri"/>
              </a:rPr>
              <a:t>Gândiți-vă la o inițiativă de stare de bine pe care școala dvs. a încercat-o. Ce a făcut-o să persiste — sau de ce a dispărut? Ce rol a jucat integrarea în succesul sau eșecul său?</a:t>
            </a:r>
            <a:endParaRPr sz="1800" i="1" dirty="0">
              <a:latin typeface="Calibri"/>
              <a:ea typeface="Calibri"/>
              <a:cs typeface="Calibri"/>
              <a:sym typeface="Calibri"/>
            </a:endParaRPr>
          </a:p>
          <a:p>
            <a:pPr marL="0" lvl="0" indent="0" algn="l" rtl="0">
              <a:spcBef>
                <a:spcPts val="400"/>
              </a:spcBef>
              <a:spcAft>
                <a:spcPts val="0"/>
              </a:spcAft>
              <a:buNone/>
            </a:pPr>
            <a:endParaRPr dirty="0"/>
          </a:p>
        </p:txBody>
      </p:sp>
      <p:sp>
        <p:nvSpPr>
          <p:cNvPr id="203" name="Google Shape;203;g385f2f5408a_0_78"/>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dirty="0">
                <a:solidFill>
                  <a:schemeClr val="accent2"/>
                </a:solidFill>
              </a:rPr>
              <a:t>De ce este importantă integrarea - o reflecție de 2 minute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7f9446a92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09" name="Google Shape;209;g37f9446a92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Strategii de integrare</a:t>
            </a:r>
            <a:endParaRPr/>
          </a:p>
        </p:txBody>
      </p:sp>
      <p:sp>
        <p:nvSpPr>
          <p:cNvPr id="210" name="Google Shape;210;g37f9446a92a_0_14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400"/>
              </a:spcBef>
              <a:spcAft>
                <a:spcPts val="0"/>
              </a:spcAft>
              <a:buNone/>
            </a:pPr>
            <a:r>
              <a:rPr lang="ro" b="1" dirty="0"/>
              <a:t>1. Rutine și ritualuri școlare</a:t>
            </a:r>
            <a:endParaRPr b="1" dirty="0"/>
          </a:p>
          <a:p>
            <a:pPr marL="457200" lvl="0" indent="-342900" algn="l" rtl="0">
              <a:lnSpc>
                <a:spcPct val="142857"/>
              </a:lnSpc>
              <a:spcBef>
                <a:spcPts val="1100"/>
              </a:spcBef>
              <a:spcAft>
                <a:spcPts val="0"/>
              </a:spcAft>
              <a:buSzPts val="1800"/>
              <a:buFont typeface="Proxima Nova"/>
              <a:buChar char="●"/>
            </a:pPr>
            <a:r>
              <a:rPr lang="ro" dirty="0"/>
              <a:t>Integrați starea de bine în </a:t>
            </a:r>
            <a:r>
              <a:rPr lang="ro" b="1" dirty="0"/>
              <a:t>rutina zilnică și săptămânală</a:t>
            </a:r>
            <a:r>
              <a:rPr lang="ro" dirty="0"/>
              <a:t>: verificări de dimineață, cercuri de recunoștință, adunări de sărbătoare.</a:t>
            </a:r>
            <a:endParaRPr dirty="0"/>
          </a:p>
          <a:p>
            <a:pPr marL="457200" lvl="0" indent="-342900" algn="l" rtl="0">
              <a:lnSpc>
                <a:spcPct val="142857"/>
              </a:lnSpc>
              <a:spcBef>
                <a:spcPts val="0"/>
              </a:spcBef>
              <a:spcAft>
                <a:spcPts val="0"/>
              </a:spcAft>
              <a:buSzPts val="1800"/>
              <a:buFont typeface="Proxima Nova"/>
              <a:buChar char="●"/>
            </a:pPr>
            <a:r>
              <a:rPr lang="ro" dirty="0"/>
              <a:t>Folosiți </a:t>
            </a:r>
            <a:r>
              <a:rPr lang="ro" b="1" dirty="0"/>
              <a:t>tranzițiile</a:t>
            </a:r>
            <a:r>
              <a:rPr lang="ro" dirty="0"/>
              <a:t> (început/sfârșitul zilei, schimbări de clasă) ca oportunități de întărire pozitivă și reglare emoțională.</a:t>
            </a:r>
            <a:endParaRPr dirty="0"/>
          </a:p>
          <a:p>
            <a:pPr marL="457200" lvl="0" indent="-342900" algn="l" rtl="0">
              <a:lnSpc>
                <a:spcPct val="142857"/>
              </a:lnSpc>
              <a:spcBef>
                <a:spcPts val="0"/>
              </a:spcBef>
              <a:spcAft>
                <a:spcPts val="0"/>
              </a:spcAft>
              <a:buSzPts val="1800"/>
              <a:buFont typeface="Proxima Nova"/>
              <a:buChar char="●"/>
            </a:pPr>
            <a:r>
              <a:rPr lang="ro" dirty="0"/>
              <a:t>Creați </a:t>
            </a:r>
            <a:r>
              <a:rPr lang="ro" b="1" dirty="0"/>
              <a:t>ritualuri de recunoaștere</a:t>
            </a:r>
            <a:r>
              <a:rPr lang="ro" dirty="0"/>
              <a:t>: salutări pentru elevi și personal, "momente de stare de bine" în ședințe.</a:t>
            </a:r>
            <a:endParaRPr dirty="0"/>
          </a:p>
          <a:p>
            <a:pPr marL="381000" marR="381000" lvl="0" indent="0" algn="l" rtl="0">
              <a:lnSpc>
                <a:spcPct val="142857"/>
              </a:lnSpc>
              <a:spcBef>
                <a:spcPts val="1100"/>
              </a:spcBef>
              <a:spcAft>
                <a:spcPts val="0"/>
              </a:spcAft>
              <a:buNone/>
            </a:pPr>
            <a:r>
              <a:rPr lang="ro" i="1" dirty="0"/>
              <a:t>Exemplu</a:t>
            </a:r>
            <a:r>
              <a:rPr lang="ro" dirty="0"/>
              <a:t>: Începeți fiecare săptămână cu un "PULS PERMA" în care elevii reflectează asupra unui element al PERMA pe care l-au practicat.</a:t>
            </a:r>
            <a:endParaRPr b="1" dirty="0"/>
          </a:p>
          <a:p>
            <a:pPr marL="0" lvl="0" indent="0" algn="l" rtl="0">
              <a:lnSpc>
                <a:spcPct val="90000"/>
              </a:lnSpc>
              <a:spcBef>
                <a:spcPts val="1200"/>
              </a:spcBef>
              <a:spcAft>
                <a:spcPts val="0"/>
              </a:spcAft>
              <a:buClr>
                <a:schemeClr val="dk1"/>
              </a:buClr>
              <a:buSzPts val="1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85f2f5408a_0_1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16" name="Google Shape;216;g385f2f5408a_0_1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Strategii de integrare</a:t>
            </a:r>
            <a:endParaRPr/>
          </a:p>
        </p:txBody>
      </p:sp>
      <p:sp>
        <p:nvSpPr>
          <p:cNvPr id="217" name="Google Shape;217;g385f2f5408a_0_11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400"/>
              </a:spcBef>
              <a:spcAft>
                <a:spcPts val="0"/>
              </a:spcAft>
              <a:buNone/>
            </a:pPr>
            <a:r>
              <a:rPr lang="ro" b="1" dirty="0"/>
              <a:t>2. Curriculum și practici didactice</a:t>
            </a:r>
            <a:endParaRPr sz="1250" b="1" dirty="0">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ro" dirty="0"/>
              <a:t>Integrați teme legate de stare de bine în </a:t>
            </a:r>
            <a:r>
              <a:rPr lang="ro" b="1" dirty="0"/>
              <a:t>conținutul lecțiilor</a:t>
            </a:r>
            <a:r>
              <a:rPr lang="ro" dirty="0"/>
              <a:t>: literatura, istoria, știința și arta pot explora toate emoțiile, relațiile și sensul.</a:t>
            </a:r>
            <a:endParaRPr dirty="0"/>
          </a:p>
          <a:p>
            <a:pPr marL="457200" lvl="0" indent="-342900" algn="l" rtl="0">
              <a:lnSpc>
                <a:spcPct val="142857"/>
              </a:lnSpc>
              <a:spcBef>
                <a:spcPts val="0"/>
              </a:spcBef>
              <a:spcAft>
                <a:spcPts val="0"/>
              </a:spcAft>
              <a:buSzPts val="1800"/>
              <a:buFont typeface="Proxima Nova"/>
              <a:buChar char="●"/>
            </a:pPr>
            <a:r>
              <a:rPr lang="ro" dirty="0"/>
              <a:t>Folosiți </a:t>
            </a:r>
            <a:r>
              <a:rPr lang="ro" b="1" dirty="0"/>
              <a:t>învățarea bazată pe proiecte</a:t>
            </a:r>
            <a:r>
              <a:rPr lang="ro" dirty="0"/>
              <a:t> pentru a stimula implicarea și realizarea.</a:t>
            </a:r>
            <a:endParaRPr dirty="0"/>
          </a:p>
          <a:p>
            <a:pPr marL="457200" lvl="0" indent="-342900" algn="l" rtl="0">
              <a:lnSpc>
                <a:spcPct val="142857"/>
              </a:lnSpc>
              <a:spcBef>
                <a:spcPts val="0"/>
              </a:spcBef>
              <a:spcAft>
                <a:spcPts val="0"/>
              </a:spcAft>
              <a:buSzPts val="1800"/>
              <a:buFont typeface="Proxima Nova"/>
              <a:buChar char="●"/>
            </a:pPr>
            <a:r>
              <a:rPr lang="ro" dirty="0"/>
              <a:t>Încurajați </a:t>
            </a:r>
            <a:r>
              <a:rPr lang="ro" b="1" dirty="0"/>
              <a:t>vocea și alegerea elevilor</a:t>
            </a:r>
            <a:r>
              <a:rPr lang="ro" dirty="0"/>
              <a:t> pentru a construi autonomie și sens.</a:t>
            </a:r>
            <a:endParaRPr dirty="0"/>
          </a:p>
          <a:p>
            <a:pPr marL="381000" marR="381000" lvl="0" indent="0" algn="l" rtl="0">
              <a:lnSpc>
                <a:spcPct val="142857"/>
              </a:lnSpc>
              <a:spcBef>
                <a:spcPts val="1100"/>
              </a:spcBef>
              <a:spcAft>
                <a:spcPts val="0"/>
              </a:spcAft>
              <a:buNone/>
            </a:pPr>
            <a:r>
              <a:rPr lang="ro" i="1" dirty="0"/>
              <a:t>Exemplu: </a:t>
            </a:r>
            <a:r>
              <a:rPr lang="ro" dirty="0"/>
              <a:t>La orele de limbi străine, elevii scriu scrisori de recunoștință sau reflectează asupra punctelor forte personale.</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85f2f5408a_0_1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23" name="Google Shape;223;g385f2f5408a_0_1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Strategii de integrare</a:t>
            </a:r>
            <a:endParaRPr/>
          </a:p>
        </p:txBody>
      </p:sp>
      <p:sp>
        <p:nvSpPr>
          <p:cNvPr id="224" name="Google Shape;224;g385f2f5408a_0_12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3. Politici și Leadership</a:t>
            </a:r>
            <a:endParaRPr dirty="0"/>
          </a:p>
          <a:p>
            <a:pPr marL="457200" lvl="0" indent="-342900" algn="l" rtl="0">
              <a:lnSpc>
                <a:spcPct val="142857"/>
              </a:lnSpc>
              <a:spcBef>
                <a:spcPts val="1100"/>
              </a:spcBef>
              <a:spcAft>
                <a:spcPts val="0"/>
              </a:spcAft>
              <a:buSzPts val="1800"/>
              <a:buFont typeface="Proxima Nova"/>
              <a:buChar char="●"/>
            </a:pPr>
            <a:r>
              <a:rPr lang="ro" dirty="0"/>
              <a:t>Aliniați politicile școlii cu </a:t>
            </a:r>
            <a:r>
              <a:rPr lang="ro" b="1" dirty="0"/>
              <a:t>un limbaj incluziv, bazat pe puncte forte</a:t>
            </a:r>
            <a:r>
              <a:rPr lang="ro" dirty="0"/>
              <a:t>.</a:t>
            </a:r>
            <a:endParaRPr dirty="0"/>
          </a:p>
          <a:p>
            <a:pPr marL="457200" lvl="0" indent="-342900" algn="l" rtl="0">
              <a:lnSpc>
                <a:spcPct val="142857"/>
              </a:lnSpc>
              <a:spcBef>
                <a:spcPts val="0"/>
              </a:spcBef>
              <a:spcAft>
                <a:spcPts val="0"/>
              </a:spcAft>
              <a:buSzPts val="1800"/>
              <a:buFont typeface="Proxima Nova"/>
              <a:buChar char="●"/>
            </a:pPr>
            <a:r>
              <a:rPr lang="ro" dirty="0"/>
              <a:t>Asigurați-vă </a:t>
            </a:r>
            <a:r>
              <a:rPr lang="ro" b="1" dirty="0"/>
              <a:t>că leadershipul modelează practici de stare de bine</a:t>
            </a:r>
            <a:r>
              <a:rPr lang="ro" dirty="0"/>
              <a:t>: politici cu uși deschise, inițiative de stare de bine pentru personal, comunicare transparentă.</a:t>
            </a:r>
            <a:endParaRPr dirty="0"/>
          </a:p>
          <a:p>
            <a:pPr marL="457200" lvl="0" indent="-342900" algn="l" rtl="0">
              <a:lnSpc>
                <a:spcPct val="142857"/>
              </a:lnSpc>
              <a:spcBef>
                <a:spcPts val="0"/>
              </a:spcBef>
              <a:spcAft>
                <a:spcPts val="0"/>
              </a:spcAft>
              <a:buSzPts val="1800"/>
              <a:buFont typeface="Proxima Nova"/>
              <a:buChar char="●"/>
            </a:pPr>
            <a:r>
              <a:rPr lang="ro" dirty="0"/>
              <a:t>Integrați obiectivele de stare de bine în </a:t>
            </a:r>
            <a:r>
              <a:rPr lang="ro" b="1" dirty="0"/>
              <a:t>planurile de dezvoltare a</a:t>
            </a:r>
            <a:r>
              <a:rPr lang="ro" dirty="0"/>
              <a:t> școlii și </a:t>
            </a:r>
            <a:r>
              <a:rPr lang="ro" b="1" dirty="0"/>
              <a:t>în evaluările personalului</a:t>
            </a:r>
            <a:r>
              <a:rPr lang="ro" dirty="0"/>
              <a:t>.</a:t>
            </a:r>
            <a:endParaRPr dirty="0"/>
          </a:p>
          <a:p>
            <a:pPr marL="381000" marR="381000" lvl="0" indent="0" algn="l" rtl="0">
              <a:lnSpc>
                <a:spcPct val="142857"/>
              </a:lnSpc>
              <a:spcBef>
                <a:spcPts val="1100"/>
              </a:spcBef>
              <a:spcAft>
                <a:spcPts val="0"/>
              </a:spcAft>
              <a:buNone/>
            </a:pPr>
            <a:r>
              <a:rPr lang="ro" i="1" dirty="0"/>
              <a:t>Exemplu</a:t>
            </a:r>
            <a:r>
              <a:rPr lang="ro" dirty="0"/>
              <a:t>: Includeți indicatori de stare de bine în planurile de îmbunătățire a școlii și în evaluările performanței personalului.</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85f2f5408a_0_1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30" name="Google Shape;230;g385f2f5408a_0_12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Strategii de integrare</a:t>
            </a:r>
            <a:endParaRPr/>
          </a:p>
        </p:txBody>
      </p:sp>
      <p:sp>
        <p:nvSpPr>
          <p:cNvPr id="231" name="Google Shape;231;g385f2f5408a_0_12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4. Dezvoltarea personalului și sprijinul colegilor</a:t>
            </a:r>
            <a:endParaRPr dirty="0"/>
          </a:p>
          <a:p>
            <a:pPr marL="457200" lvl="0" indent="-342900" algn="l" rtl="0">
              <a:lnSpc>
                <a:spcPct val="142857"/>
              </a:lnSpc>
              <a:spcBef>
                <a:spcPts val="1100"/>
              </a:spcBef>
              <a:spcAft>
                <a:spcPts val="0"/>
              </a:spcAft>
              <a:buSzPts val="1800"/>
              <a:buFont typeface="Proxima Nova"/>
              <a:buChar char="●"/>
            </a:pPr>
            <a:r>
              <a:rPr lang="ro" dirty="0"/>
              <a:t>Oferiți dezvoltare profesională continuă </a:t>
            </a:r>
            <a:r>
              <a:rPr lang="ro" b="1" dirty="0"/>
              <a:t>regulată axată pe stare de bine</a:t>
            </a:r>
            <a:r>
              <a:rPr lang="ro" dirty="0"/>
              <a:t> (de exemplu, gestionarea stresului, comunicare pozitivă).</a:t>
            </a:r>
            <a:endParaRPr dirty="0"/>
          </a:p>
          <a:p>
            <a:pPr marL="457200" lvl="0" indent="-342900" algn="l" rtl="0">
              <a:lnSpc>
                <a:spcPct val="142857"/>
              </a:lnSpc>
              <a:spcBef>
                <a:spcPts val="0"/>
              </a:spcBef>
              <a:spcAft>
                <a:spcPts val="0"/>
              </a:spcAft>
              <a:buSzPts val="1800"/>
              <a:buFont typeface="Proxima Nova"/>
              <a:buChar char="●"/>
            </a:pPr>
            <a:r>
              <a:rPr lang="ro" dirty="0"/>
              <a:t>Creați </a:t>
            </a:r>
            <a:r>
              <a:rPr lang="ro" b="1" dirty="0"/>
              <a:t>cercuri de mentorat sau coaching</a:t>
            </a:r>
            <a:r>
              <a:rPr lang="ro" dirty="0"/>
              <a:t> între colegi pentru personal.</a:t>
            </a:r>
            <a:endParaRPr dirty="0"/>
          </a:p>
          <a:p>
            <a:pPr marL="457200" lvl="0" indent="-342900" algn="l" rtl="0">
              <a:lnSpc>
                <a:spcPct val="142857"/>
              </a:lnSpc>
              <a:spcBef>
                <a:spcPts val="0"/>
              </a:spcBef>
              <a:spcAft>
                <a:spcPts val="0"/>
              </a:spcAft>
              <a:buSzPts val="1800"/>
              <a:buFont typeface="Calibri"/>
              <a:buChar char="●"/>
            </a:pPr>
            <a:r>
              <a:rPr lang="ro" dirty="0"/>
              <a:t>Sărbătoriți contribuțiile personalului și cultivați a aprecierea.</a:t>
            </a:r>
            <a:endParaRPr dirty="0"/>
          </a:p>
          <a:p>
            <a:pPr marL="381000" marR="381000" lvl="0" indent="0" algn="l" rtl="0">
              <a:lnSpc>
                <a:spcPct val="142857"/>
              </a:lnSpc>
              <a:spcBef>
                <a:spcPts val="1100"/>
              </a:spcBef>
              <a:spcAft>
                <a:spcPts val="0"/>
              </a:spcAft>
              <a:buNone/>
            </a:pPr>
            <a:r>
              <a:rPr lang="ro" i="1" dirty="0"/>
              <a:t>Exemplu</a:t>
            </a:r>
            <a:r>
              <a:rPr lang="ro" dirty="0"/>
              <a:t>: "Staff PERMA Spotlight" lunar, unde un membru al echipei împărtășește o practică de stare de bine care a funcționat.</a:t>
            </a:r>
            <a:endParaRPr dirty="0"/>
          </a:p>
          <a:p>
            <a:pPr marL="381000" marR="381000" lvl="0" indent="0" algn="l" rtl="0">
              <a:lnSpc>
                <a:spcPct val="142857"/>
              </a:lnSpc>
              <a:spcBef>
                <a:spcPts val="1100"/>
              </a:spcBef>
              <a:spcAft>
                <a:spcPts val="0"/>
              </a:spcAft>
              <a:buNone/>
            </a:pP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85f2f5408a_0_13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37" name="Google Shape;237;g385f2f5408a_0_13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Foaie vizuală de parcurs – Cartografierea stării de bine pe parcursul anului școlar</a:t>
            </a:r>
            <a:endParaRPr dirty="0"/>
          </a:p>
        </p:txBody>
      </p:sp>
      <p:sp>
        <p:nvSpPr>
          <p:cNvPr id="238" name="Google Shape;238;g385f2f5408a_0_13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Durată</a:t>
            </a:r>
            <a:r>
              <a:rPr lang="ro" dirty="0"/>
              <a:t>: 40 de minute</a:t>
            </a:r>
            <a:br>
              <a:rPr lang="en-US" dirty="0"/>
            </a:br>
            <a:r>
              <a:rPr lang="ro" b="1" dirty="0"/>
              <a:t>Scop</a:t>
            </a:r>
            <a:r>
              <a:rPr lang="ro" dirty="0"/>
              <a:t>: Să ajute participanții să vizualizeze calendarul școlii și să identifice oportunități de a integra principiile PERMA, WSA și SWPBS.</a:t>
            </a:r>
            <a:endParaRPr dirty="0"/>
          </a:p>
          <a:p>
            <a:pPr marL="0" lvl="0" indent="0" algn="l" rtl="0">
              <a:lnSpc>
                <a:spcPct val="142857"/>
              </a:lnSpc>
              <a:spcBef>
                <a:spcPts val="1100"/>
              </a:spcBef>
              <a:spcAft>
                <a:spcPts val="0"/>
              </a:spcAft>
              <a:buNone/>
            </a:pPr>
            <a:r>
              <a:rPr lang="ro" b="1" dirty="0"/>
              <a:t>Obiective de învățare</a:t>
            </a:r>
            <a:endParaRPr b="1" dirty="0"/>
          </a:p>
          <a:p>
            <a:pPr marL="457200" lvl="0" indent="-342900" algn="l" rtl="0">
              <a:lnSpc>
                <a:spcPct val="142857"/>
              </a:lnSpc>
              <a:spcBef>
                <a:spcPts val="1100"/>
              </a:spcBef>
              <a:spcAft>
                <a:spcPts val="0"/>
              </a:spcAft>
              <a:buSzPts val="1800"/>
              <a:buFont typeface="Calibri"/>
              <a:buChar char="●"/>
            </a:pPr>
            <a:r>
              <a:rPr lang="ro" dirty="0"/>
              <a:t>Recunoașteți momentele cheie din anul școlar în care starea de bine poate fi susținută intenționat.</a:t>
            </a:r>
            <a:endParaRPr dirty="0"/>
          </a:p>
          <a:p>
            <a:pPr marL="457200" lvl="0" indent="-342900" algn="l" rtl="0">
              <a:lnSpc>
                <a:spcPct val="142857"/>
              </a:lnSpc>
              <a:spcBef>
                <a:spcPts val="0"/>
              </a:spcBef>
              <a:spcAft>
                <a:spcPts val="0"/>
              </a:spcAft>
              <a:buSzPts val="1800"/>
              <a:buFont typeface="Calibri"/>
              <a:buChar char="●"/>
            </a:pPr>
            <a:r>
              <a:rPr lang="ro" dirty="0"/>
              <a:t>Planificați colaborativ punctele de integrare pentru practicile PERMA și SWPBS.</a:t>
            </a:r>
            <a:endParaRPr dirty="0"/>
          </a:p>
          <a:p>
            <a:pPr marL="457200" lvl="0" indent="-342900" algn="l" rtl="0">
              <a:lnSpc>
                <a:spcPct val="142857"/>
              </a:lnSpc>
              <a:spcBef>
                <a:spcPts val="0"/>
              </a:spcBef>
              <a:spcAft>
                <a:spcPts val="0"/>
              </a:spcAft>
              <a:buSzPts val="1800"/>
              <a:buFont typeface="Calibri"/>
              <a:buChar char="●"/>
            </a:pPr>
            <a:r>
              <a:rPr lang="ro" dirty="0"/>
              <a:t>Creați un instrument vizual care să ghideze acțiunile de stare de bine pe tot parcursul anului.</a:t>
            </a:r>
            <a:endParaRPr dirty="0"/>
          </a:p>
          <a:p>
            <a:pPr marL="0" lvl="0" indent="0" algn="l" rtl="0">
              <a:lnSpc>
                <a:spcPct val="142857"/>
              </a:lnSpc>
              <a:spcBef>
                <a:spcPts val="1100"/>
              </a:spcBef>
              <a:spcAft>
                <a:spcPts val="0"/>
              </a:spcAft>
              <a:buNone/>
            </a:pPr>
            <a:r>
              <a:rPr lang="ro" b="1" dirty="0"/>
              <a:t>Materiale necesare</a:t>
            </a:r>
            <a:endParaRPr b="1" dirty="0"/>
          </a:p>
          <a:p>
            <a:pPr marL="457200" lvl="0" indent="-342900" algn="l" rtl="0">
              <a:lnSpc>
                <a:spcPct val="142857"/>
              </a:lnSpc>
              <a:spcBef>
                <a:spcPts val="1100"/>
              </a:spcBef>
              <a:spcAft>
                <a:spcPts val="0"/>
              </a:spcAft>
              <a:buSzPts val="1800"/>
              <a:buFont typeface="Proxima Nova"/>
              <a:buChar char="●"/>
            </a:pPr>
            <a:r>
              <a:rPr lang="ro" dirty="0"/>
              <a:t>Șablon de Foaie de Parcurs Digitală</a:t>
            </a:r>
            <a:endParaRPr dirty="0"/>
          </a:p>
          <a:p>
            <a:pPr marL="457200" lvl="0" indent="-342900" algn="l" rtl="0">
              <a:lnSpc>
                <a:spcPct val="142857"/>
              </a:lnSpc>
              <a:spcBef>
                <a:spcPts val="0"/>
              </a:spcBef>
              <a:spcAft>
                <a:spcPts val="0"/>
              </a:spcAft>
              <a:buSzPts val="1800"/>
              <a:buFont typeface="Calibri"/>
              <a:buChar char="●"/>
            </a:pPr>
            <a:r>
              <a:rPr lang="ro" dirty="0"/>
              <a:t>Instrumente digitale de colaborare (de exemplu, Google Docs)</a:t>
            </a:r>
            <a:endParaRPr dirty="0"/>
          </a:p>
          <a:p>
            <a:pPr marL="457200" lvl="0" indent="-342900" algn="l" rtl="0">
              <a:lnSpc>
                <a:spcPct val="142857"/>
              </a:lnSpc>
              <a:spcBef>
                <a:spcPts val="0"/>
              </a:spcBef>
              <a:spcAft>
                <a:spcPts val="0"/>
              </a:spcAft>
              <a:buSzPts val="1800"/>
              <a:buFont typeface="Calibri"/>
              <a:buChar char="●"/>
            </a:pPr>
            <a:r>
              <a:rPr lang="ro" dirty="0"/>
              <a:t>Calendar școlar (datele semestrului, evenimente, examene, sărbători)</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500" dirty="0">
                <a:solidFill>
                  <a:srgbClr val="595959"/>
                </a:solidFill>
                <a:latin typeface="Arial"/>
                <a:ea typeface="Arial"/>
                <a:cs typeface="Arial"/>
                <a:sym typeface="Arial"/>
              </a:rPr>
              <a:t>PL</a:t>
            </a:r>
            <a:r>
              <a:rPr lang="ro" sz="2500" dirty="0">
                <a:solidFill>
                  <a:srgbClr val="595959"/>
                </a:solidFill>
                <a:latin typeface="Arial"/>
                <a:ea typeface="Arial"/>
                <a:cs typeface="Arial"/>
                <a:sym typeface="Arial"/>
              </a:rPr>
              <a:t> 3: </a:t>
            </a:r>
            <a:r>
              <a:rPr lang="en-US" sz="2500" dirty="0">
                <a:solidFill>
                  <a:srgbClr val="595959"/>
                </a:solidFill>
                <a:latin typeface="Arial"/>
                <a:ea typeface="Arial"/>
                <a:cs typeface="Arial"/>
                <a:sym typeface="Arial"/>
              </a:rPr>
              <a:t>Forma</a:t>
            </a:r>
            <a:r>
              <a:rPr lang="ro" sz="2500" dirty="0">
                <a:solidFill>
                  <a:srgbClr val="595959"/>
                </a:solidFill>
                <a:latin typeface="Arial"/>
                <a:ea typeface="Arial"/>
                <a:cs typeface="Arial"/>
                <a:sym typeface="Arial"/>
              </a:rPr>
              <a:t>re și </a:t>
            </a:r>
            <a:r>
              <a:rPr lang="en-US" sz="2500" dirty="0" err="1">
                <a:solidFill>
                  <a:srgbClr val="595959"/>
                </a:solidFill>
                <a:latin typeface="Arial"/>
                <a:ea typeface="Arial"/>
                <a:cs typeface="Arial"/>
                <a:sym typeface="Arial"/>
              </a:rPr>
              <a:t>consolidare</a:t>
            </a:r>
            <a:r>
              <a:rPr lang="ro" sz="2500" dirty="0">
                <a:solidFill>
                  <a:srgbClr val="595959"/>
                </a:solidFill>
                <a:latin typeface="Arial"/>
                <a:ea typeface="Arial"/>
                <a:cs typeface="Arial"/>
                <a:sym typeface="Arial"/>
              </a:rPr>
              <a:t>a capacităților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ro" sz="3599" b="0" i="0" dirty="0">
                <a:solidFill>
                  <a:srgbClr val="545454"/>
                </a:solidFill>
              </a:rPr>
              <a:t>Curs de Master Trainer - Ziua 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85f2f5408a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44" name="Google Shape;244;g385f2f5408a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Foaie vizuală de parcurs – Cartografierea stării de bine pe parcursul anului școlar</a:t>
            </a:r>
            <a:endParaRPr dirty="0"/>
          </a:p>
        </p:txBody>
      </p:sp>
      <p:sp>
        <p:nvSpPr>
          <p:cNvPr id="245" name="Google Shape;245;g385f2f5408a_0_143"/>
          <p:cNvSpPr txBox="1">
            <a:spLocks noGrp="1"/>
          </p:cNvSpPr>
          <p:nvPr>
            <p:ph type="body" idx="2"/>
          </p:nvPr>
        </p:nvSpPr>
        <p:spPr>
          <a:xfrm>
            <a:off x="97973" y="1462675"/>
            <a:ext cx="63279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Introducere (5 min)</a:t>
            </a:r>
            <a:endParaRPr b="1" dirty="0"/>
          </a:p>
          <a:p>
            <a:pPr marL="457200" lvl="0" indent="-342900" algn="l" rtl="0">
              <a:lnSpc>
                <a:spcPct val="142857"/>
              </a:lnSpc>
              <a:spcBef>
                <a:spcPts val="1100"/>
              </a:spcBef>
              <a:spcAft>
                <a:spcPts val="0"/>
              </a:spcAft>
              <a:buSzPts val="1800"/>
              <a:buFont typeface="Calibri"/>
              <a:buChar char="●"/>
            </a:pPr>
            <a:r>
              <a:rPr lang="ro" dirty="0"/>
              <a:t>Scopul activității: Să vă planificați anul școlar și să identificați unde pot fi integrate practicile de stare de bine. Gândiți-vă la aceasta ca la calendarul dvs. strategic de stare de bine.</a:t>
            </a:r>
            <a:endParaRPr b="1" dirty="0"/>
          </a:p>
        </p:txBody>
      </p:sp>
      <p:pic>
        <p:nvPicPr>
          <p:cNvPr id="246" name="Google Shape;246;g385f2f5408a_0_143"/>
          <p:cNvPicPr preferRelativeResize="0"/>
          <p:nvPr/>
        </p:nvPicPr>
        <p:blipFill>
          <a:blip r:embed="rId3">
            <a:alphaModFix/>
          </a:blip>
          <a:stretch>
            <a:fillRect/>
          </a:stretch>
        </p:blipFill>
        <p:spPr>
          <a:xfrm>
            <a:off x="7739423" y="1405472"/>
            <a:ext cx="3861791" cy="5147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85f2f5408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52" name="Google Shape;252;g385f2f5408a_0_1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Foaie vizuală de parcurs – Cartografierea stării de bine pe parcursul anului școlar</a:t>
            </a:r>
            <a:endParaRPr dirty="0"/>
          </a:p>
        </p:txBody>
      </p:sp>
      <p:sp>
        <p:nvSpPr>
          <p:cNvPr id="253" name="Google Shape;253;g385f2f5408a_0_1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Cartografiere pe echipe (25 min)</a:t>
            </a:r>
            <a:br>
              <a:rPr lang="en-US" b="1" dirty="0"/>
            </a:br>
            <a:r>
              <a:rPr lang="ro" dirty="0"/>
              <a:t> În grupuri mici:</a:t>
            </a:r>
            <a:endParaRPr dirty="0"/>
          </a:p>
          <a:p>
            <a:pPr marL="914400" lvl="1" indent="-342900" algn="l" rtl="0">
              <a:lnSpc>
                <a:spcPct val="142857"/>
              </a:lnSpc>
              <a:spcBef>
                <a:spcPts val="1100"/>
              </a:spcBef>
              <a:spcAft>
                <a:spcPts val="0"/>
              </a:spcAft>
              <a:buSzPts val="1800"/>
              <a:buFont typeface="Calibri"/>
              <a:buChar char="○"/>
            </a:pPr>
            <a:r>
              <a:rPr lang="ro" sz="1800" dirty="0"/>
              <a:t>Revizuiți calendarul școlii.</a:t>
            </a:r>
            <a:endParaRPr sz="1800" dirty="0"/>
          </a:p>
          <a:p>
            <a:pPr marL="914400" lvl="1" indent="-342900" algn="l" rtl="0">
              <a:lnSpc>
                <a:spcPct val="142857"/>
              </a:lnSpc>
              <a:spcBef>
                <a:spcPts val="0"/>
              </a:spcBef>
              <a:spcAft>
                <a:spcPts val="0"/>
              </a:spcAft>
              <a:buSzPts val="1800"/>
              <a:buFont typeface="Proxima Nova"/>
              <a:buChar char="○"/>
            </a:pPr>
            <a:r>
              <a:rPr lang="ro" sz="1800" dirty="0"/>
              <a:t>Folosiți șablonul de foaie de parcurs pentru a marca:</a:t>
            </a:r>
            <a:endParaRPr sz="1800" dirty="0"/>
          </a:p>
          <a:p>
            <a:pPr marL="1371600" lvl="2" indent="-342900" algn="l" rtl="0">
              <a:lnSpc>
                <a:spcPct val="142857"/>
              </a:lnSpc>
              <a:spcBef>
                <a:spcPts val="0"/>
              </a:spcBef>
              <a:spcAft>
                <a:spcPts val="0"/>
              </a:spcAft>
              <a:buSzPts val="1800"/>
              <a:buFont typeface="Calibri"/>
              <a:buChar char="■"/>
            </a:pPr>
            <a:r>
              <a:rPr lang="ro" sz="1800" dirty="0"/>
              <a:t>Perioade cu stres ridicat (de exemplu, examene, tranziții)</a:t>
            </a:r>
            <a:endParaRPr sz="1800" dirty="0"/>
          </a:p>
          <a:p>
            <a:pPr marL="1371600" lvl="2" indent="-342900" algn="l" rtl="0">
              <a:lnSpc>
                <a:spcPct val="142857"/>
              </a:lnSpc>
              <a:spcBef>
                <a:spcPts val="0"/>
              </a:spcBef>
              <a:spcAft>
                <a:spcPts val="0"/>
              </a:spcAft>
              <a:buSzPts val="1800"/>
              <a:buFont typeface="Calibri"/>
              <a:buChar char="■"/>
            </a:pPr>
            <a:r>
              <a:rPr lang="ro" sz="1800" dirty="0"/>
              <a:t>Momente de sărbătoare (de exemplu, festivaluri școlare, sărbători)</a:t>
            </a:r>
            <a:endParaRPr sz="1800" dirty="0"/>
          </a:p>
          <a:p>
            <a:pPr marL="1371600" lvl="2" indent="-342900" algn="l" rtl="0">
              <a:lnSpc>
                <a:spcPct val="142857"/>
              </a:lnSpc>
              <a:spcBef>
                <a:spcPts val="0"/>
              </a:spcBef>
              <a:spcAft>
                <a:spcPts val="0"/>
              </a:spcAft>
              <a:buSzPts val="1800"/>
              <a:buFont typeface="Calibri"/>
              <a:buChar char="■"/>
            </a:pPr>
            <a:r>
              <a:rPr lang="ro" sz="1800" dirty="0"/>
              <a:t>Rutine regulate (de exemplu, adunări, ședințe de personal)</a:t>
            </a:r>
            <a:endParaRPr sz="1800" dirty="0"/>
          </a:p>
          <a:p>
            <a:pPr marL="914400" lvl="1" indent="-342900" algn="l" rtl="0">
              <a:lnSpc>
                <a:spcPct val="142857"/>
              </a:lnSpc>
              <a:spcBef>
                <a:spcPts val="0"/>
              </a:spcBef>
              <a:spcAft>
                <a:spcPts val="0"/>
              </a:spcAft>
              <a:buSzPts val="1800"/>
              <a:buFont typeface="Proxima Nova"/>
              <a:buChar char="○"/>
            </a:pPr>
            <a:r>
              <a:rPr lang="ro" sz="1800" dirty="0"/>
              <a:t>Identificați </a:t>
            </a:r>
            <a:r>
              <a:rPr lang="ro" sz="1800" b="1" dirty="0"/>
              <a:t>oportunități</a:t>
            </a:r>
            <a:r>
              <a:rPr lang="ro" sz="1800" dirty="0"/>
              <a:t> de a integra elemente PERMA (de exemplu, Săptămâna Recunoștinței, Descoperirea Punctelor Forte, Ritualuri de Feedback Pozitiv).</a:t>
            </a:r>
            <a:endParaRPr sz="1800" dirty="0"/>
          </a:p>
          <a:p>
            <a:pPr marL="914400" lvl="1" indent="-342900" algn="l" rtl="0">
              <a:lnSpc>
                <a:spcPct val="142857"/>
              </a:lnSpc>
              <a:spcBef>
                <a:spcPts val="0"/>
              </a:spcBef>
              <a:spcAft>
                <a:spcPts val="0"/>
              </a:spcAft>
              <a:buSzPts val="1800"/>
              <a:buFont typeface="Proxima Nova"/>
              <a:buChar char="○"/>
            </a:pPr>
            <a:r>
              <a:rPr lang="ro" sz="1800" dirty="0"/>
              <a:t>Observați </a:t>
            </a:r>
            <a:r>
              <a:rPr lang="ro" sz="1800" b="1" dirty="0"/>
              <a:t>strategiile SWPBS</a:t>
            </a:r>
            <a:r>
              <a:rPr lang="ro" sz="1800" dirty="0"/>
              <a:t> (de exemplu, reîmprospătări de așteptări comportamentale, mentorat între colegi).</a:t>
            </a:r>
            <a:endParaRPr sz="1800"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85f2f5408a_0_1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59" name="Google Shape;259;g385f2f5408a_0_1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Foaie vizuală de parcurs – Cartografierea stării de bine pe parcursul anului școlar</a:t>
            </a:r>
            <a:endParaRPr dirty="0"/>
          </a:p>
        </p:txBody>
      </p:sp>
      <p:sp>
        <p:nvSpPr>
          <p:cNvPr id="260" name="Google Shape;260;g385f2f5408a_0_155"/>
          <p:cNvSpPr txBox="1">
            <a:spLocks noGrp="1"/>
          </p:cNvSpPr>
          <p:nvPr>
            <p:ph type="body" idx="2"/>
          </p:nvPr>
        </p:nvSpPr>
        <p:spPr>
          <a:xfrm>
            <a:off x="97973" y="1462675"/>
            <a:ext cx="5997900" cy="5289300"/>
          </a:xfrm>
          <a:prstGeom prst="rect">
            <a:avLst/>
          </a:prstGeom>
          <a:noFill/>
          <a:ln>
            <a:noFill/>
          </a:ln>
        </p:spPr>
        <p:txBody>
          <a:bodyPr spcFirstLastPara="1" wrap="square" lIns="91425" tIns="45700" rIns="91425" bIns="45700" anchor="t" anchorCtr="0">
            <a:noAutofit/>
          </a:bodyPr>
          <a:lstStyle/>
          <a:p>
            <a:pPr marL="457200" lvl="0" indent="-342900" algn="l" rtl="0">
              <a:lnSpc>
                <a:spcPct val="142857"/>
              </a:lnSpc>
              <a:spcBef>
                <a:spcPts val="1100"/>
              </a:spcBef>
              <a:spcAft>
                <a:spcPts val="0"/>
              </a:spcAft>
              <a:buSzPts val="1800"/>
              <a:buFont typeface="Proxima Nova"/>
              <a:buChar char="●"/>
            </a:pPr>
            <a:r>
              <a:rPr lang="ro" b="1" dirty="0"/>
              <a:t>Împărtășire &amp; Reflecție (10 min) </a:t>
            </a:r>
            <a:br>
              <a:rPr lang="en-US" b="1" dirty="0"/>
            </a:br>
            <a:r>
              <a:rPr lang="ro" dirty="0"/>
              <a:t>Fiecare grup prezintă pe scurt foaia de parcurs.</a:t>
            </a:r>
            <a:br>
              <a:rPr lang="en-US" dirty="0"/>
            </a:br>
            <a:r>
              <a:rPr lang="ro" dirty="0"/>
              <a:t>Reflecție promptă cu întrebări precum:</a:t>
            </a:r>
            <a:endParaRPr dirty="0"/>
          </a:p>
          <a:p>
            <a:pPr marL="914400" lvl="1" indent="-342900" algn="l" rtl="0">
              <a:lnSpc>
                <a:spcPct val="142857"/>
              </a:lnSpc>
              <a:spcBef>
                <a:spcPts val="0"/>
              </a:spcBef>
              <a:spcAft>
                <a:spcPts val="0"/>
              </a:spcAft>
              <a:buSzPts val="1800"/>
              <a:buFont typeface="Calibri"/>
              <a:buChar char="○"/>
            </a:pPr>
            <a:r>
              <a:rPr lang="ro" sz="1800" dirty="0"/>
              <a:t>"Care momente sunt cele mai critice pentru starea de bine?"</a:t>
            </a:r>
            <a:endParaRPr sz="1800" dirty="0"/>
          </a:p>
          <a:p>
            <a:pPr marL="914400" lvl="1" indent="-342900" algn="l" rtl="0">
              <a:lnSpc>
                <a:spcPct val="142857"/>
              </a:lnSpc>
              <a:spcBef>
                <a:spcPts val="0"/>
              </a:spcBef>
              <a:spcAft>
                <a:spcPts val="0"/>
              </a:spcAft>
              <a:buSzPts val="1800"/>
              <a:buFont typeface="Calibri"/>
              <a:buChar char="○"/>
            </a:pPr>
            <a:r>
              <a:rPr lang="ro" sz="1800" dirty="0"/>
              <a:t>"Cum putem face aceste practici sustenabile?"</a:t>
            </a:r>
            <a:endParaRPr sz="1800" dirty="0"/>
          </a:p>
          <a:p>
            <a:pPr marL="457200" lvl="0" indent="0" algn="l" rtl="0">
              <a:lnSpc>
                <a:spcPct val="142857"/>
              </a:lnSpc>
              <a:spcBef>
                <a:spcPts val="1100"/>
              </a:spcBef>
              <a:spcAft>
                <a:spcPts val="0"/>
              </a:spcAft>
              <a:buNone/>
            </a:pPr>
            <a:endParaRPr b="1" dirty="0"/>
          </a:p>
          <a:p>
            <a:pPr marL="0" lvl="0" indent="0" algn="l" rtl="0">
              <a:lnSpc>
                <a:spcPct val="90000"/>
              </a:lnSpc>
              <a:spcBef>
                <a:spcPts val="1200"/>
              </a:spcBef>
              <a:spcAft>
                <a:spcPts val="0"/>
              </a:spcAft>
              <a:buClr>
                <a:schemeClr val="dk1"/>
              </a:buClr>
              <a:buSzPts val="1800"/>
              <a:buNone/>
            </a:pPr>
            <a:endParaRPr b="1" dirty="0"/>
          </a:p>
        </p:txBody>
      </p:sp>
      <p:pic>
        <p:nvPicPr>
          <p:cNvPr id="261" name="Google Shape;261;g385f2f5408a_0_155"/>
          <p:cNvPicPr preferRelativeResize="0"/>
          <p:nvPr/>
        </p:nvPicPr>
        <p:blipFill>
          <a:blip r:embed="rId3">
            <a:alphaModFix/>
          </a:blip>
          <a:stretch>
            <a:fillRect/>
          </a:stretch>
        </p:blipFill>
        <p:spPr>
          <a:xfrm>
            <a:off x="6591323" y="2138422"/>
            <a:ext cx="4371975" cy="340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85f2f5408a_0_1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67" name="Google Shape;267;g385f2f5408a_0_16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Calendar și bariere – Planificarea pentru stare de bine durabilă</a:t>
            </a:r>
            <a:endParaRPr dirty="0"/>
          </a:p>
        </p:txBody>
      </p:sp>
      <p:sp>
        <p:nvSpPr>
          <p:cNvPr id="268" name="Google Shape;268;g385f2f5408a_0_16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Durată:</a:t>
            </a:r>
            <a:r>
              <a:rPr lang="ro" dirty="0"/>
              <a:t> 30 de minute</a:t>
            </a:r>
            <a:br>
              <a:rPr lang="en-US" dirty="0"/>
            </a:br>
            <a:r>
              <a:rPr lang="ro" b="1" dirty="0"/>
              <a:t>Scop:</a:t>
            </a:r>
            <a:r>
              <a:rPr lang="ro" dirty="0"/>
              <a:t> Sprijinirea școlilor în dezvoltarea unor planuri de stare de bine aplicabile și abordarea proactivă a provocărilor.</a:t>
            </a:r>
            <a:endParaRPr dirty="0"/>
          </a:p>
          <a:p>
            <a:pPr marL="0" lvl="0" indent="0" algn="l" rtl="0">
              <a:lnSpc>
                <a:spcPct val="142857"/>
              </a:lnSpc>
              <a:spcBef>
                <a:spcPts val="1100"/>
              </a:spcBef>
              <a:spcAft>
                <a:spcPts val="0"/>
              </a:spcAft>
              <a:buNone/>
            </a:pPr>
            <a:r>
              <a:rPr lang="ro" b="1" dirty="0"/>
              <a:t>Obiective de învățare</a:t>
            </a:r>
            <a:endParaRPr b="1" dirty="0"/>
          </a:p>
          <a:p>
            <a:pPr marL="457200" lvl="0" indent="-342900" algn="l" rtl="0">
              <a:lnSpc>
                <a:spcPct val="142857"/>
              </a:lnSpc>
              <a:spcBef>
                <a:spcPts val="1100"/>
              </a:spcBef>
              <a:spcAft>
                <a:spcPts val="0"/>
              </a:spcAft>
              <a:buSzPts val="1800"/>
              <a:buFont typeface="Calibri"/>
              <a:buChar char="●"/>
            </a:pPr>
            <a:r>
              <a:rPr lang="ro" dirty="0"/>
              <a:t>Dezvoltați un calendar realist pentru implementarea inițiativelor de stare de bine.</a:t>
            </a:r>
            <a:endParaRPr dirty="0"/>
          </a:p>
          <a:p>
            <a:pPr marL="457200" lvl="0" indent="-342900" algn="l" rtl="0">
              <a:lnSpc>
                <a:spcPct val="142857"/>
              </a:lnSpc>
              <a:spcBef>
                <a:spcPts val="0"/>
              </a:spcBef>
              <a:spcAft>
                <a:spcPts val="0"/>
              </a:spcAft>
              <a:buSzPts val="1800"/>
              <a:buFont typeface="Calibri"/>
              <a:buChar char="●"/>
            </a:pPr>
            <a:r>
              <a:rPr lang="ro" dirty="0"/>
              <a:t>Identificați potențialele bariere și co-creați soluții.</a:t>
            </a:r>
            <a:endParaRPr dirty="0"/>
          </a:p>
          <a:p>
            <a:pPr marL="457200" lvl="0" indent="-342900" algn="l" rtl="0">
              <a:lnSpc>
                <a:spcPct val="142857"/>
              </a:lnSpc>
              <a:spcBef>
                <a:spcPts val="0"/>
              </a:spcBef>
              <a:spcAft>
                <a:spcPts val="0"/>
              </a:spcAft>
              <a:buSzPts val="1800"/>
              <a:buFont typeface="Calibri"/>
              <a:buChar char="●"/>
            </a:pPr>
            <a:r>
              <a:rPr lang="ro" dirty="0"/>
              <a:t>Folosiți un limbaj bazat pe punctele forte pentru a cultiva o mentalitate proactivă.</a:t>
            </a:r>
            <a:endParaRPr dirty="0"/>
          </a:p>
          <a:p>
            <a:pPr marL="0" lvl="0" indent="0" algn="l" rtl="0">
              <a:lnSpc>
                <a:spcPct val="142857"/>
              </a:lnSpc>
              <a:spcBef>
                <a:spcPts val="1100"/>
              </a:spcBef>
              <a:spcAft>
                <a:spcPts val="0"/>
              </a:spcAft>
              <a:buNone/>
            </a:pPr>
            <a:r>
              <a:rPr lang="ro" b="1" dirty="0"/>
              <a:t>Materiale necesare</a:t>
            </a:r>
            <a:endParaRPr b="1" dirty="0"/>
          </a:p>
          <a:p>
            <a:pPr marL="457200" lvl="0" indent="-342900" algn="l" rtl="0">
              <a:lnSpc>
                <a:spcPct val="142857"/>
              </a:lnSpc>
              <a:spcBef>
                <a:spcPts val="1100"/>
              </a:spcBef>
              <a:spcAft>
                <a:spcPts val="0"/>
              </a:spcAft>
              <a:buSzPts val="1800"/>
              <a:buFont typeface="Calibri"/>
              <a:buChar char="●"/>
            </a:pPr>
            <a:r>
              <a:rPr lang="ro" dirty="0"/>
              <a:t>Șablon pentru cronologia implementării </a:t>
            </a:r>
            <a:endParaRPr dirty="0"/>
          </a:p>
          <a:p>
            <a:pPr marL="457200" lvl="0" indent="-342900" algn="l" rtl="0">
              <a:lnSpc>
                <a:spcPct val="142857"/>
              </a:lnSpc>
              <a:spcBef>
                <a:spcPts val="0"/>
              </a:spcBef>
              <a:spcAft>
                <a:spcPts val="0"/>
              </a:spcAft>
              <a:buSzPts val="1800"/>
              <a:buFont typeface="Calibri"/>
              <a:buChar char="●"/>
            </a:pPr>
            <a:r>
              <a:rPr lang="ro" dirty="0"/>
              <a:t>Șablon de hartă Barieră-Soluție</a:t>
            </a:r>
            <a:endParaRPr dirty="0"/>
          </a:p>
          <a:p>
            <a:pPr marL="457200" lvl="0" indent="-342900" algn="l" rtl="0">
              <a:lnSpc>
                <a:spcPct val="142857"/>
              </a:lnSpc>
              <a:spcBef>
                <a:spcPts val="0"/>
              </a:spcBef>
              <a:spcAft>
                <a:spcPts val="0"/>
              </a:spcAft>
              <a:buSzPts val="1800"/>
              <a:buFont typeface="Calibri"/>
              <a:buChar char="●"/>
            </a:pPr>
            <a:r>
              <a:rPr lang="ro" dirty="0"/>
              <a:t>Instrumente digitale de colaborare (Google docs)</a:t>
            </a:r>
            <a:endParaRPr dirty="0"/>
          </a:p>
          <a:p>
            <a:pPr marL="457200" lvl="0" indent="-342900" algn="l" rtl="0">
              <a:lnSpc>
                <a:spcPct val="142857"/>
              </a:lnSpc>
              <a:spcBef>
                <a:spcPts val="0"/>
              </a:spcBef>
              <a:spcAft>
                <a:spcPts val="0"/>
              </a:spcAft>
              <a:buSzPts val="1800"/>
              <a:buFont typeface="Calibri"/>
              <a:buChar char="●"/>
            </a:pPr>
            <a:r>
              <a:rPr lang="ro" dirty="0"/>
              <a:t>Ghid lingvistic bazat pe puncte forte (opțional)</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85f2f5408a_0_17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74" name="Google Shape;274;g385f2f5408a_0_17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Calendar și bariere – Planificarea pentru stare de bine durabilă</a:t>
            </a:r>
            <a:endParaRPr dirty="0"/>
          </a:p>
        </p:txBody>
      </p:sp>
      <p:sp>
        <p:nvSpPr>
          <p:cNvPr id="275" name="Google Shape;275;g385f2f5408a_0_171"/>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t>1. Introducere (5 min)</a:t>
            </a:r>
            <a:endParaRPr b="1" dirty="0"/>
          </a:p>
          <a:p>
            <a:pPr marL="0" lvl="0" indent="0" algn="l" rtl="0">
              <a:lnSpc>
                <a:spcPct val="142857"/>
              </a:lnSpc>
              <a:spcBef>
                <a:spcPts val="1100"/>
              </a:spcBef>
              <a:spcAft>
                <a:spcPts val="0"/>
              </a:spcAft>
              <a:buNone/>
            </a:pPr>
            <a:r>
              <a:rPr lang="ro" b="1" dirty="0"/>
              <a:t>Scopul activității: </a:t>
            </a:r>
            <a:r>
              <a:rPr lang="ro" dirty="0"/>
              <a:t>Acum că v-ați planificat anul școlar, haideți să transformăm aceste idei în acțiune. Veți crea un calendar pentru implementarea practicilor de stare de bine și veți identifica orice bariere cu care v-ați putea confrunta — împreună cu soluțiile.</a:t>
            </a:r>
            <a:endParaRPr dirty="0"/>
          </a:p>
          <a:p>
            <a:pPr marL="0" lvl="0" indent="0" algn="l" rtl="0">
              <a:lnSpc>
                <a:spcPct val="142857"/>
              </a:lnSpc>
              <a:spcBef>
                <a:spcPts val="1200"/>
              </a:spcBef>
              <a:spcAft>
                <a:spcPts val="0"/>
              </a:spcAft>
              <a:buNone/>
            </a:pPr>
            <a:r>
              <a:rPr lang="ro" b="1" dirty="0"/>
              <a:t>2. Crearea liniei temporale (10 min)</a:t>
            </a:r>
            <a:endParaRPr b="1" dirty="0"/>
          </a:p>
          <a:p>
            <a:pPr marL="0" lvl="0" indent="0" algn="l" rtl="0">
              <a:lnSpc>
                <a:spcPct val="142857"/>
              </a:lnSpc>
              <a:spcBef>
                <a:spcPts val="1100"/>
              </a:spcBef>
              <a:spcAft>
                <a:spcPts val="0"/>
              </a:spcAft>
              <a:buNone/>
            </a:pPr>
            <a:r>
              <a:rPr lang="ro" dirty="0"/>
              <a:t>Folosiți șablonul de cronologie a implementării pentru:</a:t>
            </a:r>
            <a:endParaRPr dirty="0"/>
          </a:p>
          <a:p>
            <a:pPr marL="457200" lvl="0" indent="-342900" algn="l" rtl="0">
              <a:lnSpc>
                <a:spcPct val="142857"/>
              </a:lnSpc>
              <a:spcBef>
                <a:spcPts val="1100"/>
              </a:spcBef>
              <a:spcAft>
                <a:spcPts val="0"/>
              </a:spcAft>
              <a:buSzPts val="1800"/>
              <a:buFont typeface="Calibri"/>
              <a:buChar char="●"/>
            </a:pPr>
            <a:r>
              <a:rPr lang="ro" dirty="0"/>
              <a:t>Selectați 3–5 acțiuni cheie pentru starea de bine din Foaia de Parcurs Vizuală.</a:t>
            </a:r>
            <a:endParaRPr dirty="0"/>
          </a:p>
          <a:p>
            <a:pPr marL="457200" lvl="0" indent="-342900" algn="l" rtl="0">
              <a:lnSpc>
                <a:spcPct val="142857"/>
              </a:lnSpc>
              <a:spcBef>
                <a:spcPts val="0"/>
              </a:spcBef>
              <a:spcAft>
                <a:spcPts val="0"/>
              </a:spcAft>
              <a:buSzPts val="1800"/>
              <a:buFont typeface="Calibri"/>
              <a:buChar char="●"/>
            </a:pPr>
            <a:r>
              <a:rPr lang="ro" dirty="0"/>
              <a:t>Atribuiți termene, persoane responsabile și resursele necesare.</a:t>
            </a:r>
            <a:endParaRPr dirty="0"/>
          </a:p>
          <a:p>
            <a:pPr marL="457200" lvl="0" indent="-342900" algn="l" rtl="0">
              <a:lnSpc>
                <a:spcPct val="142857"/>
              </a:lnSpc>
              <a:spcBef>
                <a:spcPts val="0"/>
              </a:spcBef>
              <a:spcAft>
                <a:spcPts val="0"/>
              </a:spcAft>
              <a:buSzPts val="1800"/>
              <a:buFont typeface="Calibri"/>
              <a:buChar char="●"/>
            </a:pPr>
            <a:r>
              <a:rPr lang="ro" dirty="0"/>
              <a:t>Asigurați-vă că sunteți aliniați cu calendarul și capacitatea școlii.</a:t>
            </a:r>
            <a:endParaRPr dirty="0"/>
          </a:p>
          <a:p>
            <a:pPr marL="0" lvl="0" indent="0" algn="l" rtl="0">
              <a:lnSpc>
                <a:spcPct val="90000"/>
              </a:lnSpc>
              <a:spcBef>
                <a:spcPts val="1200"/>
              </a:spcBef>
              <a:spcAft>
                <a:spcPts val="0"/>
              </a:spcAft>
              <a:buClr>
                <a:schemeClr val="dk1"/>
              </a:buClr>
              <a:buSzPts val="1800"/>
              <a:buNone/>
            </a:pP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85f2f5408a_0_1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81" name="Google Shape;281;g385f2f5408a_0_1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dirty="0"/>
              <a:t>Calendar și bariere – Planificarea pentru stare de bine durabilă</a:t>
            </a:r>
            <a:endParaRPr dirty="0"/>
          </a:p>
        </p:txBody>
      </p:sp>
      <p:sp>
        <p:nvSpPr>
          <p:cNvPr id="282" name="Google Shape;282;g385f2f5408a_0_177"/>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t>3. Cartografiere Barieră-Soluție (10 min)</a:t>
            </a:r>
            <a:endParaRPr b="1" dirty="0"/>
          </a:p>
          <a:p>
            <a:pPr marL="0" lvl="0" indent="0" algn="l" rtl="0">
              <a:lnSpc>
                <a:spcPct val="142857"/>
              </a:lnSpc>
              <a:spcBef>
                <a:spcPts val="1100"/>
              </a:spcBef>
              <a:spcAft>
                <a:spcPts val="0"/>
              </a:spcAft>
              <a:buNone/>
            </a:pPr>
            <a:r>
              <a:rPr lang="ro" dirty="0"/>
              <a:t>Folosiți șablonul de hartă barieră-Soluție pentru a:</a:t>
            </a:r>
            <a:endParaRPr dirty="0"/>
          </a:p>
          <a:p>
            <a:pPr marL="457200" lvl="0" indent="-342900" algn="l" rtl="0">
              <a:lnSpc>
                <a:spcPct val="142857"/>
              </a:lnSpc>
              <a:spcBef>
                <a:spcPts val="1100"/>
              </a:spcBef>
              <a:spcAft>
                <a:spcPts val="0"/>
              </a:spcAft>
              <a:buSzPts val="1800"/>
              <a:buFont typeface="Calibri"/>
              <a:buChar char="●"/>
            </a:pPr>
            <a:r>
              <a:rPr lang="ro" dirty="0"/>
              <a:t>Identifica potențialele bariere (de exemplu, constrângeri de timp, rezistență a personalului, lipsă de resurse).</a:t>
            </a:r>
            <a:endParaRPr dirty="0"/>
          </a:p>
          <a:p>
            <a:pPr marL="457200" lvl="0" indent="-342900" algn="l" rtl="0">
              <a:lnSpc>
                <a:spcPct val="142857"/>
              </a:lnSpc>
              <a:spcBef>
                <a:spcPts val="0"/>
              </a:spcBef>
              <a:spcAft>
                <a:spcPts val="0"/>
              </a:spcAft>
              <a:buSzPts val="1800"/>
              <a:buFont typeface="Calibri"/>
              <a:buChar char="●"/>
            </a:pPr>
            <a:r>
              <a:rPr lang="ro" dirty="0"/>
              <a:t>Face brainstorming pentru soluții folosind un limbaj bazat pe puncte forte (de exemplu, "Putem valorifica cultura noastră puternică de mentorat între colegi...").</a:t>
            </a:r>
            <a:endParaRPr dirty="0"/>
          </a:p>
          <a:p>
            <a:pPr marL="457200" lvl="0" indent="-342900" algn="l" rtl="0">
              <a:lnSpc>
                <a:spcPct val="142857"/>
              </a:lnSpc>
              <a:spcBef>
                <a:spcPts val="0"/>
              </a:spcBef>
              <a:spcAft>
                <a:spcPts val="0"/>
              </a:spcAft>
              <a:buSzPts val="1800"/>
              <a:buFont typeface="Calibri"/>
              <a:buChar char="●"/>
            </a:pPr>
            <a:r>
              <a:rPr lang="ro" dirty="0"/>
              <a:t>Încuraja provocările de încadrare ca oportunități de creștere.</a:t>
            </a:r>
            <a:endParaRPr dirty="0"/>
          </a:p>
          <a:p>
            <a:pPr marL="0" lvl="0" indent="0" algn="l" rtl="0">
              <a:lnSpc>
                <a:spcPct val="142857"/>
              </a:lnSpc>
              <a:spcBef>
                <a:spcPts val="1200"/>
              </a:spcBef>
              <a:spcAft>
                <a:spcPts val="0"/>
              </a:spcAft>
              <a:buNone/>
            </a:pPr>
            <a:r>
              <a:rPr lang="ro" b="1" dirty="0"/>
              <a:t>4. Împărtășire și Reflecție (5 min)</a:t>
            </a:r>
            <a:endParaRPr b="1" dirty="0"/>
          </a:p>
          <a:p>
            <a:pPr marL="0" lvl="0" indent="0" algn="l" rtl="0">
              <a:lnSpc>
                <a:spcPct val="142857"/>
              </a:lnSpc>
              <a:spcBef>
                <a:spcPts val="1100"/>
              </a:spcBef>
              <a:spcAft>
                <a:spcPts val="1100"/>
              </a:spcAft>
              <a:buNone/>
            </a:pPr>
            <a:r>
              <a:rPr lang="ro" dirty="0"/>
              <a:t>Împărtășiți o barieră și o soluție.</a:t>
            </a:r>
            <a:br>
              <a:rPr lang="en-US" dirty="0"/>
            </a:br>
            <a:endParaRP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85f2f5408a_0_18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88" name="Google Shape;288;g385f2f5408a_0_18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Plimbarea în galerie și feedback-ul colegilor</a:t>
            </a:r>
            <a:endParaRPr/>
          </a:p>
        </p:txBody>
      </p:sp>
      <p:sp>
        <p:nvSpPr>
          <p:cNvPr id="289" name="Google Shape;289;g385f2f5408a_0_183"/>
          <p:cNvSpPr txBox="1">
            <a:spLocks noGrp="1"/>
          </p:cNvSpPr>
          <p:nvPr>
            <p:ph type="body" idx="2"/>
          </p:nvPr>
        </p:nvSpPr>
        <p:spPr>
          <a:xfrm>
            <a:off x="97977" y="1462675"/>
            <a:ext cx="11737800"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Durată</a:t>
            </a:r>
            <a:r>
              <a:rPr lang="ro" dirty="0"/>
              <a:t>: 30 de minute</a:t>
            </a:r>
            <a:br>
              <a:rPr lang="en-US" dirty="0"/>
            </a:br>
            <a:r>
              <a:rPr lang="ro" b="1" dirty="0"/>
              <a:t>Scop</a:t>
            </a:r>
            <a:r>
              <a:rPr lang="ro" dirty="0"/>
              <a:t>: Încurajarea învățării între egali, reflecției și îmbunătățirii colaborative a planurilor de implementare a stării de bine.</a:t>
            </a:r>
            <a:endParaRPr dirty="0"/>
          </a:p>
          <a:p>
            <a:pPr marL="0" lvl="0" indent="0" algn="l" rtl="0">
              <a:lnSpc>
                <a:spcPct val="142857"/>
              </a:lnSpc>
              <a:spcBef>
                <a:spcPts val="1400"/>
              </a:spcBef>
              <a:spcAft>
                <a:spcPts val="0"/>
              </a:spcAft>
              <a:buNone/>
            </a:pPr>
            <a:r>
              <a:rPr lang="ro" b="1" dirty="0"/>
              <a:t>Obiective de învățare</a:t>
            </a:r>
            <a:endParaRPr b="1" dirty="0"/>
          </a:p>
          <a:p>
            <a:pPr marL="457200" lvl="0" indent="-342900" algn="l" rtl="0">
              <a:lnSpc>
                <a:spcPct val="142857"/>
              </a:lnSpc>
              <a:spcBef>
                <a:spcPts val="1100"/>
              </a:spcBef>
              <a:spcAft>
                <a:spcPts val="0"/>
              </a:spcAft>
              <a:buSzPts val="1800"/>
              <a:buFont typeface="Calibri"/>
              <a:buChar char="●"/>
            </a:pPr>
            <a:r>
              <a:rPr lang="ro" dirty="0"/>
              <a:t>Împărtășiți planuri vizuale de stare de bine și termene cu colegii.</a:t>
            </a:r>
            <a:endParaRPr dirty="0"/>
          </a:p>
          <a:p>
            <a:pPr marL="457200" lvl="0" indent="-342900" algn="l" rtl="0">
              <a:lnSpc>
                <a:spcPct val="142857"/>
              </a:lnSpc>
              <a:spcBef>
                <a:spcPts val="0"/>
              </a:spcBef>
              <a:spcAft>
                <a:spcPts val="0"/>
              </a:spcAft>
              <a:buSzPts val="1800"/>
              <a:buFont typeface="Calibri"/>
              <a:buChar char="●"/>
            </a:pPr>
            <a:r>
              <a:rPr lang="ro" dirty="0"/>
              <a:t>Primiți feedback constructiv, bazat pe punctele forte.</a:t>
            </a:r>
            <a:endParaRPr dirty="0"/>
          </a:p>
          <a:p>
            <a:pPr marL="457200" lvl="0" indent="-342900" algn="l" rtl="0">
              <a:lnSpc>
                <a:spcPct val="142857"/>
              </a:lnSpc>
              <a:spcBef>
                <a:spcPts val="0"/>
              </a:spcBef>
              <a:spcAft>
                <a:spcPts val="0"/>
              </a:spcAft>
              <a:buSzPts val="1800"/>
              <a:buFont typeface="Calibri"/>
              <a:buChar char="●"/>
            </a:pPr>
            <a:r>
              <a:rPr lang="ro" dirty="0"/>
              <a:t>Reflectați asupra îmbunătățirilor și adaptărilor bazate pe opinia colegilor.</a:t>
            </a:r>
            <a:endParaRPr dirty="0"/>
          </a:p>
          <a:p>
            <a:pPr marL="0" lvl="0" indent="0" algn="l" rtl="0">
              <a:lnSpc>
                <a:spcPct val="142857"/>
              </a:lnSpc>
              <a:spcBef>
                <a:spcPts val="1400"/>
              </a:spcBef>
              <a:spcAft>
                <a:spcPts val="0"/>
              </a:spcAft>
              <a:buNone/>
            </a:pPr>
            <a:r>
              <a:rPr lang="ro" b="1" dirty="0"/>
              <a:t>Materiale necesare</a:t>
            </a:r>
            <a:endParaRPr b="1" dirty="0"/>
          </a:p>
          <a:p>
            <a:pPr marL="457200" lvl="0" indent="-342900" algn="l" rtl="0">
              <a:lnSpc>
                <a:spcPct val="142857"/>
              </a:lnSpc>
              <a:spcBef>
                <a:spcPts val="1100"/>
              </a:spcBef>
              <a:spcAft>
                <a:spcPts val="0"/>
              </a:spcAft>
              <a:buSzPts val="1800"/>
              <a:buFont typeface="Calibri"/>
              <a:buChar char="●"/>
            </a:pPr>
            <a:r>
              <a:rPr lang="ro" sz="1800" dirty="0"/>
              <a:t>Hărți vizuale de parcurs, termene de implementare și hărți pentru soluționare a barierelor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85f2f5408a_0_19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295" name="Google Shape;295;g385f2f5408a_0_19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Plimbarea în galerie și feedback-ul colegilor - Instrucțiuni</a:t>
            </a:r>
            <a:endParaRPr/>
          </a:p>
        </p:txBody>
      </p:sp>
      <p:sp>
        <p:nvSpPr>
          <p:cNvPr id="296" name="Google Shape;296;g385f2f5408a_0_197"/>
          <p:cNvSpPr txBox="1">
            <a:spLocks noGrp="1"/>
          </p:cNvSpPr>
          <p:nvPr>
            <p:ph type="body" idx="2"/>
          </p:nvPr>
        </p:nvSpPr>
        <p:spPr>
          <a:xfrm>
            <a:off x="97970" y="1113144"/>
            <a:ext cx="7560130" cy="5289300"/>
          </a:xfrm>
          <a:prstGeom prst="rect">
            <a:avLst/>
          </a:prstGeom>
          <a:noFill/>
          <a:ln>
            <a:noFill/>
          </a:ln>
        </p:spPr>
        <p:txBody>
          <a:bodyPr spcFirstLastPara="1" wrap="square" lIns="91425" tIns="45700" rIns="91425" bIns="45700" anchor="t" anchorCtr="0">
            <a:noAutofit/>
          </a:bodyPr>
          <a:lstStyle/>
          <a:p>
            <a:pPr marL="342900" lvl="0" indent="-342900" algn="l" rtl="0">
              <a:lnSpc>
                <a:spcPct val="142857"/>
              </a:lnSpc>
              <a:spcBef>
                <a:spcPts val="1200"/>
              </a:spcBef>
              <a:spcAft>
                <a:spcPts val="0"/>
              </a:spcAft>
              <a:buAutoNum type="arabicPeriod"/>
            </a:pPr>
            <a:r>
              <a:rPr lang="ro" b="1" dirty="0"/>
              <a:t>Pregătire (5 min)</a:t>
            </a:r>
            <a:endParaRPr b="1" dirty="0"/>
          </a:p>
          <a:p>
            <a:pPr marL="457200" lvl="0" indent="-342900" algn="l" rtl="0">
              <a:lnSpc>
                <a:spcPct val="142857"/>
              </a:lnSpc>
              <a:spcBef>
                <a:spcPts val="1100"/>
              </a:spcBef>
              <a:spcAft>
                <a:spcPts val="0"/>
              </a:spcAft>
              <a:buSzPts val="1800"/>
              <a:buFont typeface="Calibri"/>
              <a:buChar char="●"/>
            </a:pPr>
            <a:r>
              <a:rPr lang="ro" dirty="0"/>
              <a:t>Afișați planurile vizuale ale fiecărei echipe într-un spațiu digital comun.</a:t>
            </a:r>
            <a:endParaRPr dirty="0"/>
          </a:p>
          <a:p>
            <a:pPr marL="457200" lvl="0" indent="-342900" algn="l" rtl="0">
              <a:lnSpc>
                <a:spcPct val="142857"/>
              </a:lnSpc>
              <a:spcBef>
                <a:spcPts val="0"/>
              </a:spcBef>
              <a:spcAft>
                <a:spcPts val="0"/>
              </a:spcAft>
              <a:buSzPts val="1800"/>
              <a:buFont typeface="Calibri"/>
              <a:buChar char="●"/>
            </a:pPr>
            <a:r>
              <a:rPr lang="ro" dirty="0"/>
              <a:t>Atribuiți fiecărei echipe o "stație" sau un slide/pagină.</a:t>
            </a:r>
            <a:endParaRPr dirty="0"/>
          </a:p>
          <a:p>
            <a:pPr marL="0" lvl="0" indent="0" algn="l" rtl="0">
              <a:lnSpc>
                <a:spcPct val="142857"/>
              </a:lnSpc>
              <a:spcBef>
                <a:spcPts val="1200"/>
              </a:spcBef>
              <a:spcAft>
                <a:spcPts val="0"/>
              </a:spcAft>
              <a:buNone/>
            </a:pPr>
            <a:r>
              <a:rPr lang="ro" b="1" dirty="0"/>
              <a:t>2. Plimbarea prin galerie (15 min)</a:t>
            </a:r>
            <a:endParaRPr b="1" dirty="0"/>
          </a:p>
          <a:p>
            <a:pPr marL="457200" lvl="0" indent="-342900" algn="l" rtl="0">
              <a:lnSpc>
                <a:spcPct val="142857"/>
              </a:lnSpc>
              <a:spcBef>
                <a:spcPts val="1100"/>
              </a:spcBef>
              <a:spcAft>
                <a:spcPts val="0"/>
              </a:spcAft>
              <a:buSzPts val="1800"/>
              <a:buFont typeface="Calibri"/>
              <a:buChar char="●"/>
            </a:pPr>
            <a:r>
              <a:rPr lang="ro" dirty="0"/>
              <a:t>Participanții se rotesc prin fiecare stație/pagină.</a:t>
            </a:r>
            <a:endParaRPr dirty="0"/>
          </a:p>
          <a:p>
            <a:pPr marL="457200" lvl="0" indent="-342900" algn="l" rtl="0">
              <a:lnSpc>
                <a:spcPct val="142857"/>
              </a:lnSpc>
              <a:spcBef>
                <a:spcPts val="0"/>
              </a:spcBef>
              <a:spcAft>
                <a:spcPts val="0"/>
              </a:spcAft>
              <a:buSzPts val="1800"/>
              <a:buFont typeface="Proxima Nova"/>
              <a:buChar char="●"/>
            </a:pPr>
            <a:r>
              <a:rPr lang="ro" dirty="0"/>
              <a:t>Ei revizuiesc planurile și lasă </a:t>
            </a:r>
            <a:r>
              <a:rPr lang="ro" b="1" dirty="0"/>
              <a:t>feedback constructiv</a:t>
            </a:r>
            <a:r>
              <a:rPr lang="ro" dirty="0"/>
              <a:t> folosind următoarele:</a:t>
            </a:r>
            <a:endParaRPr dirty="0"/>
          </a:p>
          <a:p>
            <a:pPr marL="914400" lvl="1" indent="-342900" algn="l" rtl="0">
              <a:lnSpc>
                <a:spcPct val="142857"/>
              </a:lnSpc>
              <a:spcBef>
                <a:spcPts val="0"/>
              </a:spcBef>
              <a:spcAft>
                <a:spcPts val="0"/>
              </a:spcAft>
              <a:buSzPts val="1800"/>
              <a:buFont typeface="Calibri"/>
              <a:buChar char="○"/>
            </a:pPr>
            <a:r>
              <a:rPr lang="ro" sz="1800" dirty="0"/>
              <a:t>Șablonul Word pentru Plimbarea Galeriei și Feedback-ul Colegilor</a:t>
            </a:r>
            <a:endParaRPr sz="1800" dirty="0"/>
          </a:p>
          <a:p>
            <a:pPr marL="457200" lvl="0" indent="-342900" algn="l" rtl="0">
              <a:lnSpc>
                <a:spcPct val="142857"/>
              </a:lnSpc>
              <a:spcBef>
                <a:spcPts val="0"/>
              </a:spcBef>
              <a:spcAft>
                <a:spcPts val="0"/>
              </a:spcAft>
              <a:buSzPts val="1800"/>
              <a:buFont typeface="Proxima Nova"/>
              <a:buChar char="●"/>
            </a:pPr>
            <a:r>
              <a:rPr lang="ro" dirty="0"/>
              <a:t>Încurajați utilizarea </a:t>
            </a:r>
            <a:r>
              <a:rPr lang="ro" b="1" dirty="0"/>
              <a:t>limbajului bazat pe puncte forte</a:t>
            </a:r>
            <a:r>
              <a:rPr lang="ro" dirty="0"/>
              <a:t>:</a:t>
            </a:r>
            <a:endParaRPr dirty="0"/>
          </a:p>
          <a:p>
            <a:pPr marL="914400" lvl="1" indent="-342900" algn="l" rtl="0">
              <a:lnSpc>
                <a:spcPct val="142857"/>
              </a:lnSpc>
              <a:spcBef>
                <a:spcPts val="0"/>
              </a:spcBef>
              <a:spcAft>
                <a:spcPts val="0"/>
              </a:spcAft>
              <a:buSzPts val="1800"/>
              <a:buFont typeface="Calibri"/>
              <a:buChar char="○"/>
            </a:pPr>
            <a:r>
              <a:rPr lang="ro" sz="1800" dirty="0"/>
              <a:t>"Un punct forte pe care îl văd este..."</a:t>
            </a:r>
            <a:endParaRPr sz="1800" dirty="0"/>
          </a:p>
          <a:p>
            <a:pPr marL="914400" lvl="1" indent="-342900" algn="l" rtl="0">
              <a:lnSpc>
                <a:spcPct val="142857"/>
              </a:lnSpc>
              <a:spcBef>
                <a:spcPts val="0"/>
              </a:spcBef>
              <a:spcAft>
                <a:spcPts val="0"/>
              </a:spcAft>
              <a:buSzPts val="1800"/>
              <a:buFont typeface="Calibri"/>
              <a:buChar char="○"/>
            </a:pPr>
            <a:r>
              <a:rPr lang="ro" sz="1800" dirty="0"/>
              <a:t>"O întrebare pe care o am este..."</a:t>
            </a:r>
            <a:endParaRPr sz="1800" dirty="0"/>
          </a:p>
          <a:p>
            <a:pPr marL="914400" lvl="1" indent="-342900" algn="l" rtl="0">
              <a:lnSpc>
                <a:spcPct val="142857"/>
              </a:lnSpc>
              <a:spcBef>
                <a:spcPts val="0"/>
              </a:spcBef>
              <a:spcAft>
                <a:spcPts val="0"/>
              </a:spcAft>
              <a:buSzPts val="1800"/>
              <a:buFont typeface="Calibri"/>
              <a:buChar char="○"/>
            </a:pPr>
            <a:r>
              <a:rPr lang="ro" sz="1800" dirty="0"/>
              <a:t>"O sugestie să construim pe baza asta este..."</a:t>
            </a:r>
            <a:endParaRPr sz="1800" dirty="0"/>
          </a:p>
          <a:p>
            <a:pPr marL="0" lvl="0" indent="0" algn="l" rtl="0">
              <a:lnSpc>
                <a:spcPct val="142857"/>
              </a:lnSpc>
              <a:spcBef>
                <a:spcPts val="1100"/>
              </a:spcBef>
              <a:spcAft>
                <a:spcPts val="1100"/>
              </a:spcAft>
              <a:buNone/>
            </a:pPr>
            <a:endParaRPr b="1" dirty="0"/>
          </a:p>
        </p:txBody>
      </p:sp>
      <p:sp>
        <p:nvSpPr>
          <p:cNvPr id="297" name="Google Shape;297;g385f2f5408a_0_197"/>
          <p:cNvSpPr txBox="1">
            <a:spLocks noGrp="1"/>
          </p:cNvSpPr>
          <p:nvPr>
            <p:ph type="body" idx="2"/>
          </p:nvPr>
        </p:nvSpPr>
        <p:spPr>
          <a:xfrm>
            <a:off x="6477000" y="4711699"/>
            <a:ext cx="5483400" cy="1690745"/>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t>3. Reflecție și Discuție (10 min)</a:t>
            </a:r>
            <a:endParaRPr b="1" dirty="0"/>
          </a:p>
          <a:p>
            <a:pPr marL="457200" lvl="0" indent="-342900" algn="l" rtl="0">
              <a:lnSpc>
                <a:spcPct val="142857"/>
              </a:lnSpc>
              <a:spcBef>
                <a:spcPts val="1100"/>
              </a:spcBef>
              <a:spcAft>
                <a:spcPts val="0"/>
              </a:spcAft>
              <a:buSzPts val="1800"/>
              <a:buFont typeface="Calibri"/>
              <a:buChar char="●"/>
            </a:pPr>
            <a:r>
              <a:rPr lang="ro" dirty="0"/>
              <a:t>Echipele revin la propriile planuri și revizuiesc feedback-ul.</a:t>
            </a:r>
            <a:endParaRPr dirty="0"/>
          </a:p>
          <a:p>
            <a:pPr marL="0" lvl="0" indent="0" algn="l" rtl="0">
              <a:lnSpc>
                <a:spcPct val="142857"/>
              </a:lnSpc>
              <a:spcBef>
                <a:spcPts val="1100"/>
              </a:spcBef>
              <a:spcAft>
                <a:spcPts val="1100"/>
              </a:spcAft>
              <a:buNone/>
            </a:pPr>
            <a:endParaRP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85f2f5408a_0_1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303" name="Google Shape;303;g385f2f5408a_0_1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Concluzie și reflecție - De la perspectivă la</a:t>
            </a:r>
            <a:r>
              <a:rPr lang="ro" sz="1250">
                <a:solidFill>
                  <a:schemeClr val="dk1"/>
                </a:solidFill>
                <a:latin typeface="Proxima Nova"/>
                <a:ea typeface="Proxima Nova"/>
                <a:cs typeface="Proxima Nova"/>
                <a:sym typeface="Proxima Nova"/>
              </a:rPr>
              <a:t> </a:t>
            </a:r>
            <a:r>
              <a:rPr lang="ro"/>
              <a:t>acțiune</a:t>
            </a:r>
            <a:endParaRPr/>
          </a:p>
        </p:txBody>
      </p:sp>
      <p:sp>
        <p:nvSpPr>
          <p:cNvPr id="304" name="Google Shape;304;g385f2f5408a_0_189"/>
          <p:cNvSpPr txBox="1">
            <a:spLocks noGrp="1"/>
          </p:cNvSpPr>
          <p:nvPr>
            <p:ph type="body" idx="2"/>
          </p:nvPr>
        </p:nvSpPr>
        <p:spPr>
          <a:xfrm>
            <a:off x="97976" y="1462675"/>
            <a:ext cx="6366324" cy="5289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t>1. Rezumat rapid (2 min)</a:t>
            </a:r>
            <a:endParaRPr b="1" dirty="0"/>
          </a:p>
          <a:p>
            <a:pPr marL="457200" lvl="0" indent="-342900" algn="l" rtl="0">
              <a:lnSpc>
                <a:spcPct val="142857"/>
              </a:lnSpc>
              <a:spcBef>
                <a:spcPts val="1100"/>
              </a:spcBef>
              <a:spcAft>
                <a:spcPts val="0"/>
              </a:spcAft>
              <a:buSzPts val="1800"/>
              <a:buFont typeface="Calibri"/>
              <a:buChar char="●"/>
            </a:pPr>
            <a:r>
              <a:rPr lang="ro" dirty="0"/>
              <a:t>Recapitulați parcursul instruirii:</a:t>
            </a:r>
            <a:endParaRPr dirty="0"/>
          </a:p>
          <a:p>
            <a:pPr marL="914400" lvl="1" indent="-342900" algn="l" rtl="0">
              <a:lnSpc>
                <a:spcPct val="142857"/>
              </a:lnSpc>
              <a:spcBef>
                <a:spcPts val="0"/>
              </a:spcBef>
              <a:spcAft>
                <a:spcPts val="0"/>
              </a:spcAft>
              <a:buSzPts val="1800"/>
              <a:buFont typeface="Calibri"/>
              <a:buChar char="○"/>
            </a:pPr>
            <a:r>
              <a:rPr lang="ro" sz="1800" dirty="0"/>
              <a:t>PERMA, WSA, SWPBS</a:t>
            </a:r>
            <a:endParaRPr sz="1800" dirty="0"/>
          </a:p>
          <a:p>
            <a:pPr marL="914400" lvl="1" indent="-342900" algn="l" rtl="0">
              <a:lnSpc>
                <a:spcPct val="142857"/>
              </a:lnSpc>
              <a:spcBef>
                <a:spcPts val="0"/>
              </a:spcBef>
              <a:spcAft>
                <a:spcPts val="0"/>
              </a:spcAft>
              <a:buSzPts val="1800"/>
              <a:buFont typeface="Calibri"/>
              <a:buChar char="○"/>
            </a:pPr>
            <a:r>
              <a:rPr lang="ro" sz="1800" dirty="0"/>
              <a:t>Planificare vizuală, cronologie, cartografiere a barierelor</a:t>
            </a:r>
            <a:endParaRPr sz="1800" dirty="0"/>
          </a:p>
          <a:p>
            <a:pPr marL="914400" lvl="1" indent="-342900" algn="l" rtl="0">
              <a:lnSpc>
                <a:spcPct val="142857"/>
              </a:lnSpc>
              <a:spcBef>
                <a:spcPts val="0"/>
              </a:spcBef>
              <a:spcAft>
                <a:spcPts val="0"/>
              </a:spcAft>
              <a:buSzPts val="1800"/>
              <a:buFont typeface="Calibri"/>
              <a:buChar char="○"/>
            </a:pPr>
            <a:r>
              <a:rPr lang="ro" sz="1800" dirty="0"/>
              <a:t>Feedback și colaborare între colegi</a:t>
            </a:r>
            <a:endParaRPr sz="1800" dirty="0"/>
          </a:p>
          <a:p>
            <a:pPr marL="0" lvl="0" indent="0" algn="l" rtl="0">
              <a:lnSpc>
                <a:spcPct val="142857"/>
              </a:lnSpc>
              <a:spcBef>
                <a:spcPts val="1200"/>
              </a:spcBef>
              <a:spcAft>
                <a:spcPts val="0"/>
              </a:spcAft>
              <a:buNone/>
            </a:pPr>
            <a:r>
              <a:rPr lang="ro" b="1" dirty="0"/>
              <a:t>2. Provocare pentru jurnal (4 min)</a:t>
            </a:r>
            <a:endParaRPr b="1" dirty="0"/>
          </a:p>
          <a:p>
            <a:pPr marL="0" lvl="0" indent="0" algn="l" rtl="0">
              <a:lnSpc>
                <a:spcPct val="142857"/>
              </a:lnSpc>
              <a:spcBef>
                <a:spcPts val="1100"/>
              </a:spcBef>
              <a:spcAft>
                <a:spcPts val="0"/>
              </a:spcAft>
              <a:buNone/>
            </a:pPr>
            <a:r>
              <a:rPr lang="ro" dirty="0"/>
              <a:t>Oferiți o activitate scurtă de reflecție:</a:t>
            </a:r>
            <a:endParaRPr dirty="0"/>
          </a:p>
          <a:p>
            <a:pPr marL="457200" lvl="0" indent="-342900" algn="l" rtl="0">
              <a:lnSpc>
                <a:spcPct val="142857"/>
              </a:lnSpc>
              <a:spcBef>
                <a:spcPts val="1100"/>
              </a:spcBef>
              <a:spcAft>
                <a:spcPts val="0"/>
              </a:spcAft>
              <a:buSzPts val="1800"/>
              <a:buFont typeface="Calibri"/>
              <a:buChar char="●"/>
            </a:pPr>
            <a:r>
              <a:rPr lang="ro" dirty="0"/>
              <a:t>"O perspectivă pe care o iau cu mine este..."</a:t>
            </a:r>
            <a:endParaRPr dirty="0"/>
          </a:p>
          <a:p>
            <a:pPr marL="457200" lvl="0" indent="-342900" algn="l" rtl="0">
              <a:lnSpc>
                <a:spcPct val="142857"/>
              </a:lnSpc>
              <a:spcBef>
                <a:spcPts val="0"/>
              </a:spcBef>
              <a:spcAft>
                <a:spcPts val="0"/>
              </a:spcAft>
              <a:buSzPts val="1800"/>
              <a:buFont typeface="Calibri"/>
              <a:buChar char="●"/>
            </a:pPr>
            <a:r>
              <a:rPr lang="ro" dirty="0"/>
              <a:t>"O acțiune pe care o voi face în următoarea lună este..."</a:t>
            </a:r>
            <a:endParaRPr dirty="0"/>
          </a:p>
          <a:p>
            <a:pPr marL="457200" lvl="0" indent="-342900" algn="l" rtl="0">
              <a:lnSpc>
                <a:spcPct val="142857"/>
              </a:lnSpc>
              <a:spcBef>
                <a:spcPts val="0"/>
              </a:spcBef>
              <a:spcAft>
                <a:spcPts val="0"/>
              </a:spcAft>
              <a:buSzPts val="1800"/>
              <a:buFont typeface="Calibri"/>
              <a:buChar char="●"/>
            </a:pPr>
            <a:r>
              <a:rPr lang="ro" dirty="0"/>
              <a:t>"O forță pe care o voi folosi pentru a susține această acțiune este..."</a:t>
            </a:r>
            <a:endParaRPr dirty="0"/>
          </a:p>
          <a:p>
            <a:pPr marL="457200" lvl="0" indent="0" algn="l" rtl="0">
              <a:lnSpc>
                <a:spcPct val="142857"/>
              </a:lnSpc>
              <a:spcBef>
                <a:spcPts val="1100"/>
              </a:spcBef>
              <a:spcAft>
                <a:spcPts val="0"/>
              </a:spcAft>
              <a:buNone/>
            </a:pPr>
            <a:endParaRPr dirty="0"/>
          </a:p>
          <a:p>
            <a:pPr marL="0" lvl="0" indent="0" algn="l" rtl="0">
              <a:lnSpc>
                <a:spcPct val="115000"/>
              </a:lnSpc>
              <a:spcBef>
                <a:spcPts val="1200"/>
              </a:spcBef>
              <a:spcAft>
                <a:spcPts val="1200"/>
              </a:spcAft>
              <a:buNone/>
            </a:pPr>
            <a:endParaRPr b="1" dirty="0"/>
          </a:p>
        </p:txBody>
      </p:sp>
      <p:sp>
        <p:nvSpPr>
          <p:cNvPr id="305" name="Google Shape;305;g385f2f5408a_0_189"/>
          <p:cNvSpPr txBox="1"/>
          <p:nvPr/>
        </p:nvSpPr>
        <p:spPr>
          <a:xfrm>
            <a:off x="6229650" y="1459750"/>
            <a:ext cx="5715600" cy="5283900"/>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1200"/>
              </a:spcBef>
              <a:spcAft>
                <a:spcPts val="0"/>
              </a:spcAft>
              <a:buNone/>
            </a:pPr>
            <a:r>
              <a:rPr lang="ro" sz="1800" b="1" dirty="0">
                <a:solidFill>
                  <a:schemeClr val="dk1"/>
                </a:solidFill>
                <a:latin typeface="Calibri"/>
                <a:ea typeface="Calibri"/>
                <a:cs typeface="Calibri"/>
                <a:sym typeface="Calibri"/>
              </a:rPr>
              <a:t>3. Pași următori &amp; Link către Unitatea 3.3 (4 min)</a:t>
            </a:r>
            <a:endParaRPr sz="1800" b="1" dirty="0">
              <a:solidFill>
                <a:schemeClr val="dk1"/>
              </a:solidFill>
              <a:latin typeface="Calibri"/>
              <a:ea typeface="Calibri"/>
              <a:cs typeface="Calibri"/>
              <a:sym typeface="Calibri"/>
            </a:endParaRPr>
          </a:p>
          <a:p>
            <a:pPr marL="457200" lvl="0" indent="-342900" algn="l" rtl="0">
              <a:lnSpc>
                <a:spcPct val="142857"/>
              </a:lnSpc>
              <a:spcBef>
                <a:spcPts val="1100"/>
              </a:spcBef>
              <a:spcAft>
                <a:spcPts val="0"/>
              </a:spcAft>
              <a:buClr>
                <a:schemeClr val="dk1"/>
              </a:buClr>
              <a:buSzPts val="1800"/>
              <a:buFont typeface="Proxima Nova"/>
              <a:buChar char="●"/>
            </a:pPr>
            <a:r>
              <a:rPr lang="ro" sz="1800" dirty="0">
                <a:solidFill>
                  <a:schemeClr val="dk1"/>
                </a:solidFill>
                <a:latin typeface="Calibri"/>
                <a:ea typeface="Calibri"/>
                <a:cs typeface="Calibri"/>
                <a:sym typeface="Calibri"/>
              </a:rPr>
              <a:t>Introduceți pe scurt </a:t>
            </a:r>
            <a:r>
              <a:rPr lang="ro" sz="1800" b="1" dirty="0">
                <a:solidFill>
                  <a:schemeClr val="dk1"/>
                </a:solidFill>
                <a:latin typeface="Calibri"/>
                <a:ea typeface="Calibri"/>
                <a:cs typeface="Calibri"/>
                <a:sym typeface="Calibri"/>
              </a:rPr>
              <a:t>Unitatea 3.3: Măsurarea impactului și menținerea schimbării</a:t>
            </a:r>
            <a:r>
              <a:rPr lang="ro"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ro" sz="1800" dirty="0">
                <a:solidFill>
                  <a:schemeClr val="dk1"/>
                </a:solidFill>
                <a:latin typeface="Calibri"/>
                <a:ea typeface="Calibri"/>
                <a:cs typeface="Calibri"/>
                <a:sym typeface="Calibri"/>
              </a:rPr>
              <a:t>Importanța urmăririi progresului</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ro" sz="1800" dirty="0">
                <a:solidFill>
                  <a:schemeClr val="dk1"/>
                </a:solidFill>
                <a:latin typeface="Calibri"/>
                <a:ea typeface="Calibri"/>
                <a:cs typeface="Calibri"/>
                <a:sym typeface="Calibri"/>
              </a:rPr>
              <a:t>Instrumente pentru monitorizare și evaluare</a:t>
            </a:r>
            <a:endParaRPr sz="1800" dirty="0">
              <a:solidFill>
                <a:schemeClr val="dk1"/>
              </a:solidFill>
              <a:latin typeface="Calibri"/>
              <a:ea typeface="Calibri"/>
              <a:cs typeface="Calibri"/>
              <a:sym typeface="Calibri"/>
            </a:endParaRPr>
          </a:p>
          <a:p>
            <a:pPr marL="914400" lvl="1" indent="-342900" algn="l" rtl="0">
              <a:lnSpc>
                <a:spcPct val="142857"/>
              </a:lnSpc>
              <a:spcBef>
                <a:spcPts val="0"/>
              </a:spcBef>
              <a:spcAft>
                <a:spcPts val="0"/>
              </a:spcAft>
              <a:buClr>
                <a:schemeClr val="dk1"/>
              </a:buClr>
              <a:buSzPts val="1800"/>
              <a:buFont typeface="Calibri"/>
              <a:buChar char="○"/>
            </a:pPr>
            <a:r>
              <a:rPr lang="ro" sz="1800" dirty="0">
                <a:solidFill>
                  <a:schemeClr val="dk1"/>
                </a:solidFill>
                <a:latin typeface="Calibri"/>
                <a:ea typeface="Calibri"/>
                <a:cs typeface="Calibri"/>
                <a:sym typeface="Calibri"/>
              </a:rPr>
              <a:t>Strategii pentru sustenabilitate pe termen lung</a:t>
            </a:r>
            <a:endParaRPr sz="1800" dirty="0">
              <a:solidFill>
                <a:schemeClr val="dk1"/>
              </a:solidFill>
              <a:latin typeface="Calibri"/>
              <a:ea typeface="Calibri"/>
              <a:cs typeface="Calibri"/>
              <a:sym typeface="Calibri"/>
            </a:endParaRPr>
          </a:p>
          <a:p>
            <a:pPr marL="0" lvl="0" indent="0" algn="l" rtl="0">
              <a:lnSpc>
                <a:spcPct val="142857"/>
              </a:lnSpc>
              <a:spcBef>
                <a:spcPts val="1100"/>
              </a:spcBef>
              <a:spcAft>
                <a:spcPts val="0"/>
              </a:spcAft>
              <a:buNone/>
            </a:pPr>
            <a:r>
              <a:rPr lang="ro" sz="1800" dirty="0">
                <a:solidFill>
                  <a:schemeClr val="dk1"/>
                </a:solidFill>
                <a:latin typeface="Calibri"/>
                <a:ea typeface="Calibri"/>
                <a:cs typeface="Calibri"/>
                <a:sym typeface="Calibri"/>
              </a:rPr>
              <a:t>Folosiți materialul de 10 minute </a:t>
            </a:r>
            <a:r>
              <a:rPr lang="ro" sz="1800" i="1" dirty="0">
                <a:solidFill>
                  <a:schemeClr val="dk1"/>
                </a:solidFill>
                <a:latin typeface="Calibri"/>
                <a:ea typeface="Calibri"/>
                <a:cs typeface="Calibri"/>
                <a:sym typeface="Calibri"/>
              </a:rPr>
              <a:t>Reflection</a:t>
            </a:r>
            <a:r>
              <a:rPr lang="ro" sz="1800" dirty="0">
                <a:solidFill>
                  <a:schemeClr val="dk1"/>
                </a:solidFill>
                <a:latin typeface="Calibri"/>
                <a:ea typeface="Calibri"/>
                <a:cs typeface="Calibri"/>
                <a:sym typeface="Calibri"/>
              </a:rPr>
              <a:t> pentru reflecția dvs.!</a:t>
            </a:r>
            <a:endParaRPr sz="1800" dirty="0">
              <a:solidFill>
                <a:schemeClr val="dk1"/>
              </a:solidFill>
              <a:latin typeface="Calibri"/>
              <a:ea typeface="Calibri"/>
              <a:cs typeface="Calibri"/>
              <a:sym typeface="Calibri"/>
            </a:endParaRPr>
          </a:p>
          <a:p>
            <a:pPr marL="0" lvl="0" indent="0" algn="l" rtl="0">
              <a:spcBef>
                <a:spcPts val="1100"/>
              </a:spcBef>
              <a:spcAft>
                <a:spcPts val="0"/>
              </a:spcAft>
              <a:buNone/>
            </a:pPr>
            <a:endParaRPr sz="18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8bed8e41ba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
        <p:nvSpPr>
          <p:cNvPr id="311" name="Google Shape;311;g38bed8e41b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Referinţe</a:t>
            </a:r>
            <a:endParaRPr/>
          </a:p>
        </p:txBody>
      </p:sp>
      <p:sp>
        <p:nvSpPr>
          <p:cNvPr id="312" name="Google Shape;312;g38bed8e41b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pPr>
            <a:r>
              <a:rPr lang="en-US" dirty="0">
                <a:solidFill>
                  <a:srgbClr val="1B1C1D"/>
                </a:solidFill>
              </a:rPr>
              <a:t>Billson, S. (2022). Leadership for mental wellbeing in the secondary school: Implementing whole school strategies. </a:t>
            </a:r>
            <a:r>
              <a:rPr lang="en-US" dirty="0" err="1">
                <a:solidFill>
                  <a:srgbClr val="1B1C1D"/>
                </a:solidFill>
              </a:rPr>
              <a:t>Speechmark</a:t>
            </a:r>
            <a:r>
              <a:rPr lang="en-US" dirty="0">
                <a:solidFill>
                  <a:srgbClr val="1B1C1D"/>
                </a:solidFill>
              </a:rPr>
              <a:t>.</a:t>
            </a:r>
          </a:p>
          <a:p>
            <a:pPr marL="0" lvl="0" indent="0">
              <a:lnSpc>
                <a:spcPct val="115000"/>
              </a:lnSpc>
              <a:spcBef>
                <a:spcPts val="1200"/>
              </a:spcBef>
            </a:pPr>
            <a:r>
              <a:rPr lang="en-US" dirty="0">
                <a:solidFill>
                  <a:srgbClr val="1B1C1D"/>
                </a:solidFill>
              </a:rPr>
              <a:t>Butler, N., Quigg, Z., Bates, R., et al. (2022). The contributing role of family, school, and peer supportive relationships in protecting the mental wellbeing of children and adolescents. </a:t>
            </a:r>
            <a:r>
              <a:rPr lang="en-US" i="1" dirty="0">
                <a:solidFill>
                  <a:srgbClr val="1B1C1D"/>
                </a:solidFill>
              </a:rPr>
              <a:t>School Mental Health</a:t>
            </a:r>
            <a:r>
              <a:rPr lang="en-US" dirty="0">
                <a:solidFill>
                  <a:srgbClr val="1B1C1D"/>
                </a:solidFill>
              </a:rPr>
              <a:t>, </a:t>
            </a:r>
            <a:r>
              <a:rPr lang="en-US" i="1" dirty="0">
                <a:solidFill>
                  <a:srgbClr val="1B1C1D"/>
                </a:solidFill>
              </a:rPr>
              <a:t>14</a:t>
            </a:r>
            <a:r>
              <a:rPr lang="en-US" dirty="0">
                <a:solidFill>
                  <a:srgbClr val="1B1C1D"/>
                </a:solidFill>
              </a:rPr>
              <a:t>, 776–788.</a:t>
            </a:r>
            <a:r>
              <a:rPr lang="en-US" dirty="0">
                <a:solidFill>
                  <a:srgbClr val="1B1C1D"/>
                </a:solidFill>
                <a:uFill>
                  <a:noFill/>
                </a:uFill>
                <a:hlinkClick r:id="rId3">
                  <a:extLst>
                    <a:ext uri="{A12FA001-AC4F-418D-AE19-62706E023703}">
                      <ahyp:hlinkClr xmlns:ahyp="http://schemas.microsoft.com/office/drawing/2018/hyperlinkcolor" val="tx"/>
                    </a:ext>
                  </a:extLst>
                </a:hlinkClick>
              </a:rPr>
              <a:t> </a:t>
            </a:r>
            <a:r>
              <a:rPr lang="en-US" u="sng" dirty="0">
                <a:solidFill>
                  <a:srgbClr val="0B57D0"/>
                </a:solidFill>
                <a:hlinkClick r:id="rId3">
                  <a:extLst>
                    <a:ext uri="{A12FA001-AC4F-418D-AE19-62706E023703}">
                      <ahyp:hlinkClr xmlns:ahyp="http://schemas.microsoft.com/office/drawing/2018/hyperlinkcolor" val="tx"/>
                    </a:ext>
                  </a:extLst>
                </a:hlinkClick>
              </a:rPr>
              <a:t>https://link.springer.com/article/10.1007/s12310-022-09502-9</a:t>
            </a:r>
            <a:endParaRPr lang="en-US" u="sng" dirty="0">
              <a:solidFill>
                <a:srgbClr val="0B57D0"/>
              </a:solidFill>
            </a:endParaRPr>
          </a:p>
          <a:p>
            <a:pPr marL="0" lvl="0" indent="0">
              <a:lnSpc>
                <a:spcPct val="115000"/>
              </a:lnSpc>
              <a:spcBef>
                <a:spcPts val="1200"/>
              </a:spcBef>
            </a:pPr>
            <a:r>
              <a:rPr lang="en-US" dirty="0">
                <a:solidFill>
                  <a:srgbClr val="1B1C1D"/>
                </a:solidFill>
              </a:rPr>
              <a:t>Cowley, A. (2021). The wellbeing curriculum: Embedding children’s wellbeing in primary schools. Bloomsbury.</a:t>
            </a:r>
          </a:p>
          <a:p>
            <a:pPr marL="0" lvl="0" indent="0">
              <a:lnSpc>
                <a:spcPct val="115000"/>
              </a:lnSpc>
              <a:spcBef>
                <a:spcPts val="1200"/>
              </a:spcBef>
            </a:pPr>
            <a:r>
              <a:rPr lang="en-US" dirty="0">
                <a:solidFill>
                  <a:srgbClr val="1B1C1D"/>
                </a:solidFill>
              </a:rPr>
              <a:t>Evans, K., Hoyle, T., Roberts, F., &amp; Yusuf, B. (2024). The big book of whole school wellbeing. SAGE Publications.</a:t>
            </a:r>
          </a:p>
          <a:p>
            <a:pPr marL="0" lvl="0" indent="0">
              <a:lnSpc>
                <a:spcPct val="115000"/>
              </a:lnSpc>
              <a:spcBef>
                <a:spcPts val="1200"/>
              </a:spcBef>
            </a:pPr>
            <a:r>
              <a:rPr lang="en-US" dirty="0">
                <a:solidFill>
                  <a:srgbClr val="1B1C1D"/>
                </a:solidFill>
              </a:rPr>
              <a:t>Hennessey, A., MacQuarrie, S., Pert, K., Bagnall, C., &amp; Squires, G. (2023). Embedding a whole school culture for supporting teacher and pupil wellbeing: A Well Schools case study. </a:t>
            </a:r>
            <a:r>
              <a:rPr lang="en-US" i="1" dirty="0">
                <a:solidFill>
                  <a:srgbClr val="1B1C1D"/>
                </a:solidFill>
              </a:rPr>
              <a:t>Psychology of Education Review</a:t>
            </a:r>
            <a:r>
              <a:rPr lang="en-US" dirty="0">
                <a:solidFill>
                  <a:srgbClr val="1B1C1D"/>
                </a:solidFill>
              </a:rPr>
              <a:t>, </a:t>
            </a:r>
            <a:r>
              <a:rPr lang="en-US" i="1" dirty="0">
                <a:solidFill>
                  <a:srgbClr val="1B1C1D"/>
                </a:solidFill>
              </a:rPr>
              <a:t>47</a:t>
            </a:r>
            <a:r>
              <a:rPr lang="en-US" dirty="0">
                <a:solidFill>
                  <a:srgbClr val="1B1C1D"/>
                </a:solidFill>
              </a:rPr>
              <a:t>(2), 22–28.</a:t>
            </a:r>
            <a:r>
              <a:rPr lang="en-US" dirty="0">
                <a:solidFill>
                  <a:srgbClr val="1B1C1D"/>
                </a:solidFill>
                <a:uFill>
                  <a:noFill/>
                </a:uFill>
                <a:hlinkClick r:id="rId4">
                  <a:extLst>
                    <a:ext uri="{A12FA001-AC4F-418D-AE19-62706E023703}">
                      <ahyp:hlinkClr xmlns:ahyp="http://schemas.microsoft.com/office/drawing/2018/hyperlinkcolor" val="tx"/>
                    </a:ext>
                  </a:extLst>
                </a:hlinkClick>
              </a:rPr>
              <a:t> </a:t>
            </a:r>
            <a:r>
              <a:rPr lang="en-US" u="sng" dirty="0">
                <a:solidFill>
                  <a:srgbClr val="0B57D0"/>
                </a:solidFill>
                <a:hlinkClick r:id="rId4">
                  <a:extLst>
                    <a:ext uri="{A12FA001-AC4F-418D-AE19-62706E023703}">
                      <ahyp:hlinkClr xmlns:ahyp="http://schemas.microsoft.com/office/drawing/2018/hyperlinkcolor" val="tx"/>
                    </a:ext>
                  </a:extLst>
                </a:hlinkClick>
              </a:rPr>
              <a:t>http://doi.org/10.53841/bpsper.2023.47.2.22</a:t>
            </a:r>
            <a:endParaRPr lang="en-US" u="sng" dirty="0">
              <a:solidFill>
                <a:srgbClr val="0B57D0"/>
              </a:solidFill>
            </a:endParaRP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ro" sz="3200" dirty="0"/>
              <a:t>Proiectarea și menținerea programelor de stare de bine pentru întreaga școală</a:t>
            </a:r>
            <a:endParaRPr sz="3200" dirty="0"/>
          </a:p>
        </p:txBody>
      </p:sp>
      <p:sp>
        <p:nvSpPr>
          <p:cNvPr id="116" name="Google Shape;116;g37f9446a92a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ro"/>
              <a:t>Unitatea 3.2 – Implementare și Integrare - Introducere</a:t>
            </a:r>
            <a:endParaRPr/>
          </a:p>
        </p:txBody>
      </p:sp>
      <p:sp>
        <p:nvSpPr>
          <p:cNvPr id="117" name="Google Shape;117;g37f9446a92a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ro" b="1" dirty="0"/>
              <a:t>Scopul general al </a:t>
            </a:r>
            <a:r>
              <a:rPr lang="en-US" b="1" dirty="0" err="1"/>
              <a:t>formării</a:t>
            </a:r>
            <a:r>
              <a:rPr lang="ro" b="1" dirty="0"/>
              <a:t>  </a:t>
            </a:r>
            <a:endParaRPr b="1"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ro" dirty="0"/>
              <a:t>Unitatea 3.2 vă oferă informațiile necesare ca să proiectați și să susțineți programe de stare de bine la nivelul întregii școli. </a:t>
            </a: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ro" dirty="0"/>
              <a:t>Bazându-se pe învățarea anterioară, acest training se concentrează pe </a:t>
            </a:r>
            <a:r>
              <a:rPr lang="ro" b="1" dirty="0"/>
              <a:t>integrarea stării de bine în: </a:t>
            </a:r>
            <a:endParaRPr b="1" dirty="0"/>
          </a:p>
          <a:p>
            <a:pPr marL="457200" lvl="0" indent="-342900" algn="l" rtl="0">
              <a:lnSpc>
                <a:spcPct val="90000"/>
              </a:lnSpc>
              <a:spcBef>
                <a:spcPts val="0"/>
              </a:spcBef>
              <a:spcAft>
                <a:spcPts val="0"/>
              </a:spcAft>
              <a:buSzPts val="1800"/>
              <a:buChar char="●"/>
            </a:pPr>
            <a:r>
              <a:rPr lang="ro" b="1" dirty="0"/>
              <a:t>Cultura școlii, </a:t>
            </a:r>
            <a:endParaRPr b="1" dirty="0"/>
          </a:p>
          <a:p>
            <a:pPr marL="457200" lvl="0" indent="-342900" algn="l" rtl="0">
              <a:lnSpc>
                <a:spcPct val="90000"/>
              </a:lnSpc>
              <a:spcBef>
                <a:spcPts val="0"/>
              </a:spcBef>
              <a:spcAft>
                <a:spcPts val="0"/>
              </a:spcAft>
              <a:buSzPts val="1800"/>
              <a:buChar char="●"/>
            </a:pPr>
            <a:r>
              <a:rPr lang="en-US" b="1" dirty="0"/>
              <a:t>C</a:t>
            </a:r>
            <a:r>
              <a:rPr lang="ro" b="1" dirty="0"/>
              <a:t>urriculum, și </a:t>
            </a:r>
            <a:endParaRPr b="1" dirty="0"/>
          </a:p>
          <a:p>
            <a:pPr marL="457200" lvl="0" indent="-342900" algn="l" rtl="0">
              <a:lnSpc>
                <a:spcPct val="90000"/>
              </a:lnSpc>
              <a:spcBef>
                <a:spcPts val="0"/>
              </a:spcBef>
              <a:spcAft>
                <a:spcPts val="0"/>
              </a:spcAft>
              <a:buSzPts val="1800"/>
              <a:buChar char="●"/>
            </a:pPr>
            <a:r>
              <a:rPr lang="ro" b="1" dirty="0"/>
              <a:t>Politicile școlii</a:t>
            </a:r>
            <a:r>
              <a:rPr lang="ro" dirty="0"/>
              <a:t>. </a:t>
            </a:r>
            <a:endParaRPr dirty="0"/>
          </a:p>
          <a:p>
            <a:pPr marL="0" lvl="0" indent="0" algn="l" rtl="0">
              <a:lnSpc>
                <a:spcPct val="90000"/>
              </a:lnSpc>
              <a:spcBef>
                <a:spcPts val="0"/>
              </a:spcBef>
              <a:spcAft>
                <a:spcPts val="0"/>
              </a:spcAft>
              <a:buSzPts val="1800"/>
              <a:buNone/>
            </a:pPr>
            <a:endParaRPr b="1"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
        <p:nvSpPr>
          <p:cNvPr id="318" name="Google Shape;318;g37f9446a92a_0_18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
              <a:t>Referinţe</a:t>
            </a:r>
            <a:endParaRPr/>
          </a:p>
        </p:txBody>
      </p:sp>
      <p:sp>
        <p:nvSpPr>
          <p:cNvPr id="319" name="Google Shape;319;g37f9446a92a_0_18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pPr>
            <a:r>
              <a:rPr lang="en-US" dirty="0" err="1">
                <a:solidFill>
                  <a:srgbClr val="1B1C1D"/>
                </a:solidFill>
              </a:rPr>
              <a:t>McNeven</a:t>
            </a:r>
            <a:r>
              <a:rPr lang="en-US" dirty="0">
                <a:solidFill>
                  <a:srgbClr val="1B1C1D"/>
                </a:solidFill>
              </a:rPr>
              <a:t>, S., Main, K., &amp; McKay, L. (2023). Wellbeing and school improvement: A scoping review. </a:t>
            </a:r>
            <a:r>
              <a:rPr lang="en-US" i="1" dirty="0">
                <a:solidFill>
                  <a:srgbClr val="1B1C1D"/>
                </a:solidFill>
              </a:rPr>
              <a:t>Leadership and Policy in Schools</a:t>
            </a:r>
            <a:r>
              <a:rPr lang="en-US" dirty="0">
                <a:solidFill>
                  <a:srgbClr val="1B1C1D"/>
                </a:solidFill>
              </a:rPr>
              <a:t>, </a:t>
            </a:r>
            <a:r>
              <a:rPr lang="en-US" i="1" dirty="0">
                <a:solidFill>
                  <a:srgbClr val="1B1C1D"/>
                </a:solidFill>
              </a:rPr>
              <a:t>23</a:t>
            </a:r>
            <a:r>
              <a:rPr lang="en-US" dirty="0">
                <a:solidFill>
                  <a:srgbClr val="1B1C1D"/>
                </a:solidFill>
              </a:rPr>
              <a:t>(3), 588–606.</a:t>
            </a:r>
            <a:r>
              <a:rPr lang="en-US" dirty="0">
                <a:solidFill>
                  <a:srgbClr val="1B1C1D"/>
                </a:solidFill>
                <a:uFill>
                  <a:noFill/>
                </a:uFill>
                <a:hlinkClick r:id="rId3">
                  <a:extLst>
                    <a:ext uri="{A12FA001-AC4F-418D-AE19-62706E023703}">
                      <ahyp:hlinkClr xmlns:ahyp="http://schemas.microsoft.com/office/drawing/2018/hyperlinkcolor" val="tx"/>
                    </a:ext>
                  </a:extLst>
                </a:hlinkClick>
              </a:rPr>
              <a:t> </a:t>
            </a:r>
            <a:r>
              <a:rPr lang="en-US" u="sng" dirty="0">
                <a:solidFill>
                  <a:srgbClr val="0B57D0"/>
                </a:solidFill>
                <a:hlinkClick r:id="rId3">
                  <a:extLst>
                    <a:ext uri="{A12FA001-AC4F-418D-AE19-62706E023703}">
                      <ahyp:hlinkClr xmlns:ahyp="http://schemas.microsoft.com/office/drawing/2018/hyperlinkcolor" val="tx"/>
                    </a:ext>
                  </a:extLst>
                </a:hlinkClick>
              </a:rPr>
              <a:t>https://doi.org/10.1080/15700763.2023.2183512</a:t>
            </a:r>
            <a:endParaRPr lang="en-US" u="sng" dirty="0">
              <a:solidFill>
                <a:srgbClr val="0B57D0"/>
              </a:solidFill>
            </a:endParaRPr>
          </a:p>
          <a:p>
            <a:pPr marL="0" lvl="0" indent="0">
              <a:lnSpc>
                <a:spcPct val="115000"/>
              </a:lnSpc>
              <a:spcBef>
                <a:spcPts val="1200"/>
              </a:spcBef>
            </a:pPr>
            <a:r>
              <a:rPr lang="en-US" dirty="0">
                <a:solidFill>
                  <a:srgbClr val="1B1C1D"/>
                </a:solidFill>
              </a:rPr>
              <a:t>White, M. A. (2024). Integrating wellbeing and learning in schools: Evidence-informed approaches for leaders and teachers. Routledge.</a:t>
            </a:r>
          </a:p>
          <a:p>
            <a:pPr marL="0" lvl="0" indent="0">
              <a:lnSpc>
                <a:spcPct val="115000"/>
              </a:lnSpc>
              <a:spcBef>
                <a:spcPts val="1200"/>
              </a:spcBef>
            </a:pPr>
            <a:r>
              <a:rPr lang="en-US" dirty="0">
                <a:solidFill>
                  <a:srgbClr val="1B1C1D"/>
                </a:solidFill>
              </a:rPr>
              <a:t>White, M. A., &amp; McCallum, F. (2022). Transforming teaching: Wellbeing and professional practice. Springer.</a:t>
            </a: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ro"/>
              <a:t>Vă mulțumesc pentru atenție!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ro"/>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f9446a92a_0_13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123" name="Google Shape;123;g37f9446a92a_0_13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buClr>
                <a:srgbClr val="000000"/>
              </a:buClr>
            </a:pPr>
            <a:r>
              <a:rPr lang="ro" dirty="0"/>
              <a:t>Obiective</a:t>
            </a:r>
            <a:r>
              <a:rPr lang="en-US" dirty="0"/>
              <a:t>le</a:t>
            </a:r>
            <a:r>
              <a:rPr lang="ro" dirty="0"/>
              <a:t> învățăr</a:t>
            </a:r>
            <a:r>
              <a:rPr lang="en-US" dirty="0"/>
              <a:t>ii</a:t>
            </a:r>
            <a:endParaRPr dirty="0"/>
          </a:p>
        </p:txBody>
      </p:sp>
      <p:sp>
        <p:nvSpPr>
          <p:cNvPr id="124" name="Google Shape;124;g37f9446a92a_0_13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L</a:t>
            </a:r>
            <a:r>
              <a:rPr lang="ro" dirty="0"/>
              <a:t>a finalul </a:t>
            </a:r>
            <a:r>
              <a:rPr lang="en-US" dirty="0" err="1"/>
              <a:t>acestei</a:t>
            </a:r>
            <a:r>
              <a:rPr lang="en-US" dirty="0"/>
              <a:t> form</a:t>
            </a:r>
            <a:r>
              <a:rPr lang="ro" dirty="0"/>
              <a:t>ă</a:t>
            </a:r>
            <a:r>
              <a:rPr lang="en-US" dirty="0" err="1"/>
              <a:t>ri</a:t>
            </a:r>
            <a:r>
              <a:rPr lang="ro" dirty="0"/>
              <a:t>, veți </a:t>
            </a:r>
            <a:r>
              <a:rPr lang="en-US" dirty="0"/>
              <a:t>fi </a:t>
            </a:r>
            <a:r>
              <a:rPr lang="en-US" dirty="0" err="1"/>
              <a:t>capabil</a:t>
            </a:r>
            <a:r>
              <a:rPr lang="en-US" dirty="0"/>
              <a:t>/</a:t>
            </a:r>
            <a:r>
              <a:rPr lang="ro" dirty="0"/>
              <a:t>ă să:</a:t>
            </a:r>
            <a:endParaRPr dirty="0"/>
          </a:p>
          <a:p>
            <a:pPr marL="0" lvl="0" indent="0" algn="l" rtl="0">
              <a:lnSpc>
                <a:spcPct val="90000"/>
              </a:lnSpc>
              <a:spcBef>
                <a:spcPts val="0"/>
              </a:spcBef>
              <a:spcAft>
                <a:spcPts val="0"/>
              </a:spcAft>
              <a:buClr>
                <a:schemeClr val="dk1"/>
              </a:buClr>
              <a:buSzPts val="1800"/>
              <a:buNone/>
            </a:pPr>
            <a:endParaRPr dirty="0"/>
          </a:p>
          <a:p>
            <a:pPr marL="457200" lvl="0" indent="-342900" algn="l" rtl="0">
              <a:spcBef>
                <a:spcPts val="0"/>
              </a:spcBef>
              <a:spcAft>
                <a:spcPts val="0"/>
              </a:spcAft>
              <a:buSzPts val="1800"/>
              <a:buChar char="●"/>
            </a:pPr>
            <a:r>
              <a:rPr lang="ro" dirty="0"/>
              <a:t>Dezvoltați un calendar de implementare.</a:t>
            </a:r>
            <a:endParaRPr dirty="0"/>
          </a:p>
          <a:p>
            <a:pPr marL="457200" lvl="0" indent="-342900" algn="l" rtl="0">
              <a:spcBef>
                <a:spcPts val="0"/>
              </a:spcBef>
              <a:spcAft>
                <a:spcPts val="0"/>
              </a:spcAft>
              <a:buSzPts val="1800"/>
              <a:buChar char="●"/>
            </a:pPr>
            <a:r>
              <a:rPr lang="ro" dirty="0"/>
              <a:t>Anticipați barierele și soluțiile de proiectare.</a:t>
            </a:r>
            <a:endParaRPr dirty="0"/>
          </a:p>
          <a:p>
            <a:pPr marL="457200" lvl="0" indent="-342900" algn="l" rtl="0">
              <a:spcBef>
                <a:spcPts val="0"/>
              </a:spcBef>
              <a:spcAft>
                <a:spcPts val="0"/>
              </a:spcAft>
              <a:buSzPts val="1800"/>
              <a:buChar char="●"/>
            </a:pPr>
            <a:r>
              <a:rPr lang="ro" dirty="0"/>
              <a:t>Asigurați </a:t>
            </a:r>
            <a:r>
              <a:rPr lang="en-US" dirty="0" err="1"/>
              <a:t>alinierea</a:t>
            </a:r>
            <a:r>
              <a:rPr lang="en-US" dirty="0"/>
              <a:t> </a:t>
            </a:r>
            <a:r>
              <a:rPr lang="ro" dirty="0"/>
              <a:t>cu obiectivele pe termen lung.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85f2f5408a_0_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Unitatea 3.2 – Implementare și Integrare</a:t>
            </a:r>
            <a:endParaRPr/>
          </a:p>
        </p:txBody>
      </p:sp>
      <p:sp>
        <p:nvSpPr>
          <p:cNvPr id="130" name="Google Shape;130;g385f2f5408a_0_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Clr>
                <a:srgbClr val="000000"/>
              </a:buClr>
              <a:buSzPts val="2400"/>
              <a:buFont typeface="Arial"/>
              <a:buNone/>
            </a:pPr>
            <a:r>
              <a:rPr lang="ro"/>
              <a:t>Activități Experiențiale</a:t>
            </a:r>
            <a:endParaRPr/>
          </a:p>
        </p:txBody>
      </p:sp>
      <p:sp>
        <p:nvSpPr>
          <p:cNvPr id="131" name="Google Shape;131;g385f2f5408a_0_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295275" algn="l" rtl="0">
              <a:lnSpc>
                <a:spcPct val="142857"/>
              </a:lnSpc>
              <a:spcBef>
                <a:spcPts val="1100"/>
              </a:spcBef>
              <a:spcAft>
                <a:spcPts val="0"/>
              </a:spcAft>
              <a:buSzPts val="1050"/>
              <a:buFont typeface="Proxima Nova"/>
              <a:buChar char="●"/>
            </a:pPr>
            <a:r>
              <a:rPr lang="ro" dirty="0"/>
              <a:t>Creați o foaie vizuală a rutinelor și ritualurilor școlare pentru a identifica punctele de integrare a practicilor de stare de bine.</a:t>
            </a:r>
            <a:endParaRPr dirty="0"/>
          </a:p>
          <a:p>
            <a:pPr marL="457200" lvl="0" indent="-295275" algn="l" rtl="0">
              <a:lnSpc>
                <a:spcPct val="142857"/>
              </a:lnSpc>
              <a:spcBef>
                <a:spcPts val="1100"/>
              </a:spcBef>
              <a:spcAft>
                <a:spcPts val="0"/>
              </a:spcAft>
              <a:buSzPts val="1050"/>
              <a:buFont typeface="Proxima Nova"/>
              <a:buChar char="●"/>
            </a:pPr>
            <a:r>
              <a:rPr lang="ro" dirty="0"/>
              <a:t>Redactați un calendar de implementare pe 6–12 luni, cu repere și responsabilități.</a:t>
            </a:r>
            <a:endParaRPr dirty="0"/>
          </a:p>
          <a:p>
            <a:pPr marL="457200" lvl="0" indent="-295275" algn="l" rtl="0">
              <a:lnSpc>
                <a:spcPct val="142857"/>
              </a:lnSpc>
              <a:spcBef>
                <a:spcPts val="1100"/>
              </a:spcBef>
              <a:spcAft>
                <a:spcPts val="0"/>
              </a:spcAft>
              <a:buSzPts val="1050"/>
              <a:buFont typeface="Proxima Nova"/>
              <a:buChar char="●"/>
            </a:pPr>
            <a:r>
              <a:rPr lang="ro" dirty="0"/>
              <a:t>Cartografierea Barierelor-Soluțiilor: Identificați potențialele provocări și co-proiectați strategii pentru a le depăși.</a:t>
            </a:r>
            <a:endParaRPr dirty="0"/>
          </a:p>
          <a:p>
            <a:pPr marL="457200" lvl="0" indent="-295275" algn="l" rtl="0">
              <a:lnSpc>
                <a:spcPct val="142857"/>
              </a:lnSpc>
              <a:spcBef>
                <a:spcPts val="1100"/>
              </a:spcBef>
              <a:spcAft>
                <a:spcPts val="1100"/>
              </a:spcAft>
              <a:buSzPts val="1050"/>
              <a:buFont typeface="Proxima Nova"/>
              <a:buChar char="●"/>
            </a:pPr>
            <a:r>
              <a:rPr lang="ro" dirty="0"/>
              <a:t>Plimbarea în galerie și feedback-ul colegilor: Împărtășiți și rafinați planurile în mod colaborativ.</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7f9446a92a_0_138"/>
          <p:cNvSpPr txBox="1">
            <a:spLocks noGrp="1"/>
          </p:cNvSpPr>
          <p:nvPr>
            <p:ph type="body" idx="1"/>
          </p:nvPr>
        </p:nvSpPr>
        <p:spPr>
          <a:xfrm>
            <a:off x="0" y="1325452"/>
            <a:ext cx="11944500" cy="52983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b="1" dirty="0"/>
              <a:t>Durată: </a:t>
            </a:r>
            <a:r>
              <a:rPr lang="ro" dirty="0"/>
              <a:t>10 minute</a:t>
            </a:r>
            <a:endParaRPr dirty="0"/>
          </a:p>
          <a:p>
            <a:pPr marL="0" lvl="0" indent="0" algn="l" rtl="0">
              <a:lnSpc>
                <a:spcPct val="142857"/>
              </a:lnSpc>
              <a:spcBef>
                <a:spcPts val="1100"/>
              </a:spcBef>
              <a:spcAft>
                <a:spcPts val="0"/>
              </a:spcAft>
              <a:buNone/>
            </a:pPr>
            <a:r>
              <a:rPr lang="ro" b="1" dirty="0"/>
              <a:t>Format: </a:t>
            </a:r>
            <a:r>
              <a:rPr lang="ro" dirty="0"/>
              <a:t>Grupuri mici sau perechi</a:t>
            </a:r>
            <a:endParaRPr dirty="0"/>
          </a:p>
          <a:p>
            <a:pPr marL="0" lvl="0" indent="0" algn="l" rtl="0">
              <a:lnSpc>
                <a:spcPct val="142857"/>
              </a:lnSpc>
              <a:spcBef>
                <a:spcPts val="1100"/>
              </a:spcBef>
              <a:spcAft>
                <a:spcPts val="0"/>
              </a:spcAft>
              <a:buNone/>
            </a:pPr>
            <a:r>
              <a:rPr lang="ro" b="1" dirty="0"/>
              <a:t>Scop: </a:t>
            </a:r>
            <a:r>
              <a:rPr lang="ro" dirty="0"/>
              <a:t>Să activeze cunoștințele anterioare, să stimuleze discuțiile și să construiască coeziunea grupului prin identificarea unor exemple reale sau imaginare de integrare a stării de bine în viața școlară.</a:t>
            </a:r>
            <a:endParaRPr dirty="0"/>
          </a:p>
          <a:p>
            <a:pPr marL="0" lvl="0" indent="0" algn="l" rtl="0">
              <a:lnSpc>
                <a:spcPct val="142857"/>
              </a:lnSpc>
              <a:spcBef>
                <a:spcPts val="1100"/>
              </a:spcBef>
              <a:spcAft>
                <a:spcPts val="0"/>
              </a:spcAft>
              <a:buNone/>
            </a:pPr>
            <a:r>
              <a:rPr lang="ro" b="1" dirty="0"/>
              <a:t>Instrucţiuni:</a:t>
            </a:r>
            <a:endParaRPr b="1" dirty="0"/>
          </a:p>
          <a:p>
            <a:pPr marL="457200" lvl="0" indent="-342900" algn="l" rtl="0">
              <a:lnSpc>
                <a:spcPct val="142857"/>
              </a:lnSpc>
              <a:spcBef>
                <a:spcPts val="1100"/>
              </a:spcBef>
              <a:spcAft>
                <a:spcPts val="0"/>
              </a:spcAft>
              <a:buSzPts val="1800"/>
              <a:buFont typeface="Proxima Nova"/>
              <a:buAutoNum type="arabicPeriod"/>
            </a:pPr>
            <a:r>
              <a:rPr lang="ro" b="1" dirty="0"/>
              <a:t>Formați perechi sau grupuri mici</a:t>
            </a:r>
            <a:r>
              <a:rPr lang="ro" dirty="0"/>
              <a:t> (3–4 persoane).</a:t>
            </a:r>
            <a:endParaRPr dirty="0"/>
          </a:p>
          <a:p>
            <a:pPr marL="457200" lvl="0" indent="-342900" algn="l" rtl="0">
              <a:lnSpc>
                <a:spcPct val="142857"/>
              </a:lnSpc>
              <a:spcBef>
                <a:spcPts val="0"/>
              </a:spcBef>
              <a:spcAft>
                <a:spcPts val="0"/>
              </a:spcAft>
              <a:buSzPts val="1800"/>
              <a:buFont typeface="Proxima Nova"/>
              <a:buAutoNum type="arabicPeriod"/>
            </a:pPr>
            <a:r>
              <a:rPr lang="ro" dirty="0"/>
              <a:t>Fiecare grup: </a:t>
            </a:r>
            <a:r>
              <a:rPr lang="ro" b="1" dirty="0"/>
              <a:t>Amintiți-vă sau imaginați-vă</a:t>
            </a:r>
            <a:r>
              <a:rPr lang="ro" dirty="0"/>
              <a:t> 2–3 exemple despre cum starea de bine este (sau ar putea fi) integrată în:</a:t>
            </a:r>
            <a:endParaRPr dirty="0"/>
          </a:p>
          <a:p>
            <a:pPr marL="914400" lvl="1" indent="-342900" algn="l" rtl="0">
              <a:lnSpc>
                <a:spcPct val="142857"/>
              </a:lnSpc>
              <a:spcBef>
                <a:spcPts val="0"/>
              </a:spcBef>
              <a:spcAft>
                <a:spcPts val="0"/>
              </a:spcAft>
              <a:buSzPts val="1800"/>
              <a:buFont typeface="Calibri"/>
              <a:buChar char="○"/>
            </a:pPr>
            <a:r>
              <a:rPr lang="ro" sz="1800" dirty="0"/>
              <a:t>Rutinele școlare (de exemplu, verificări de dimineață, adunări)</a:t>
            </a:r>
            <a:endParaRPr sz="1800" dirty="0"/>
          </a:p>
          <a:p>
            <a:pPr marL="914400" lvl="1" indent="-342900" algn="l" rtl="0">
              <a:lnSpc>
                <a:spcPct val="142857"/>
              </a:lnSpc>
              <a:spcBef>
                <a:spcPts val="0"/>
              </a:spcBef>
              <a:spcAft>
                <a:spcPts val="0"/>
              </a:spcAft>
              <a:buSzPts val="1800"/>
              <a:buFont typeface="Calibri"/>
              <a:buChar char="○"/>
            </a:pPr>
            <a:r>
              <a:rPr lang="ro" sz="1800" dirty="0"/>
              <a:t>Curriculum (de exemplu, scriere reflexivă, proiecte de grup)</a:t>
            </a:r>
            <a:endParaRPr sz="1800" dirty="0"/>
          </a:p>
          <a:p>
            <a:pPr marL="914400" lvl="1" indent="-342900" algn="l" rtl="0">
              <a:lnSpc>
                <a:spcPct val="142857"/>
              </a:lnSpc>
              <a:spcBef>
                <a:spcPts val="0"/>
              </a:spcBef>
              <a:spcAft>
                <a:spcPts val="0"/>
              </a:spcAft>
              <a:buSzPts val="1800"/>
              <a:buFont typeface="Calibri"/>
              <a:buChar char="○"/>
            </a:pPr>
            <a:r>
              <a:rPr lang="ro" sz="1800" dirty="0"/>
              <a:t>Politici școlare sau practici de leadership (de exemplu, luarea deciziilor incluzive, zile de wellness ale personalului)</a:t>
            </a:r>
            <a:endParaRPr sz="1800" dirty="0"/>
          </a:p>
          <a:p>
            <a:pPr marL="457200" lvl="0" indent="-342900" algn="l" rtl="0">
              <a:lnSpc>
                <a:spcPct val="142857"/>
              </a:lnSpc>
              <a:spcBef>
                <a:spcPts val="0"/>
              </a:spcBef>
              <a:spcAft>
                <a:spcPts val="0"/>
              </a:spcAft>
              <a:buSzPts val="1800"/>
              <a:buFont typeface="Calibri"/>
              <a:buAutoNum type="arabicPeriod"/>
            </a:pPr>
            <a:r>
              <a:rPr lang="ro" dirty="0"/>
              <a:t>Fiecare grup își scrie exemplele pe post-it-notes sau pe o tablă digitală comună.</a:t>
            </a:r>
            <a:endParaRPr dirty="0"/>
          </a:p>
          <a:p>
            <a:pPr marL="457200" lvl="0" indent="-342900" algn="l" rtl="0">
              <a:lnSpc>
                <a:spcPct val="142857"/>
              </a:lnSpc>
              <a:spcBef>
                <a:spcPts val="0"/>
              </a:spcBef>
              <a:spcAft>
                <a:spcPts val="0"/>
              </a:spcAft>
              <a:buSzPts val="1800"/>
              <a:buFont typeface="Proxima Nova"/>
              <a:buAutoNum type="arabicPeriod"/>
            </a:pPr>
            <a:r>
              <a:rPr lang="ro" dirty="0"/>
              <a:t>Grupurile </a:t>
            </a:r>
            <a:r>
              <a:rPr lang="ro" b="1" dirty="0"/>
              <a:t>împărtășesc pe scurt un exemplu</a:t>
            </a:r>
            <a:r>
              <a:rPr lang="ro" dirty="0"/>
              <a:t> cu întreaga grupă.</a:t>
            </a:r>
            <a:endParaRPr dirty="0"/>
          </a:p>
          <a:p>
            <a:pPr marL="0" lvl="0" indent="0" algn="just" rtl="0">
              <a:spcBef>
                <a:spcPts val="1100"/>
              </a:spcBef>
              <a:spcAft>
                <a:spcPts val="0"/>
              </a:spcAft>
              <a:buSzPts val="2400"/>
              <a:buNone/>
            </a:pPr>
            <a:endParaRPr sz="2400" b="1" dirty="0">
              <a:solidFill>
                <a:schemeClr val="accent2"/>
              </a:solidFill>
            </a:endParaRPr>
          </a:p>
          <a:p>
            <a:pPr marL="0" marR="0" lvl="0" indent="0" algn="just" rtl="0">
              <a:lnSpc>
                <a:spcPct val="90000"/>
              </a:lnSpc>
              <a:spcBef>
                <a:spcPts val="1000"/>
              </a:spcBef>
              <a:spcAft>
                <a:spcPts val="0"/>
              </a:spcAft>
              <a:buClr>
                <a:srgbClr val="000000"/>
              </a:buClr>
              <a:buSzPts val="2400"/>
              <a:buFont typeface="Arial"/>
              <a:buNone/>
            </a:pPr>
            <a:endParaRPr sz="2400" b="1" dirty="0">
              <a:solidFill>
                <a:schemeClr val="accent2"/>
              </a:solidFill>
            </a:endParaRPr>
          </a:p>
        </p:txBody>
      </p:sp>
      <p:sp>
        <p:nvSpPr>
          <p:cNvPr id="137" name="Google Shape;137;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
        <p:nvSpPr>
          <p:cNvPr id="138" name="Google Shape;138;g37f9446a92a_0_138"/>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just" rtl="0">
              <a:spcBef>
                <a:spcPts val="1000"/>
              </a:spcBef>
              <a:spcAft>
                <a:spcPts val="0"/>
              </a:spcAft>
              <a:buSzPts val="2400"/>
              <a:buNone/>
            </a:pPr>
            <a:r>
              <a:rPr lang="ro" sz="2400" b="1" dirty="0">
                <a:solidFill>
                  <a:schemeClr val="accent2"/>
                </a:solidFill>
              </a:rPr>
              <a:t>Icebreaker/energizator: „Starea de bine în acțiune – Identificați integrarea!"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85f2f5408a_0_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
        <p:nvSpPr>
          <p:cNvPr id="144" name="Google Shape;144;g385f2f5408a_0_20"/>
          <p:cNvSpPr txBox="1">
            <a:spLocks noGrp="1"/>
          </p:cNvSpPr>
          <p:nvPr>
            <p:ph type="body" idx="1"/>
          </p:nvPr>
        </p:nvSpPr>
        <p:spPr>
          <a:xfrm>
            <a:off x="0" y="1325451"/>
            <a:ext cx="11944500" cy="26727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latin typeface="Proxima Nova"/>
                <a:ea typeface="Proxima Nova"/>
                <a:cs typeface="Proxima Nova"/>
                <a:sym typeface="Proxima Nova"/>
              </a:rPr>
              <a:t>Modelul PERMA (Psihologie Pozitivă)</a:t>
            </a:r>
            <a:endParaRPr b="1" dirty="0">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ro" b="1" dirty="0">
                <a:latin typeface="Proxima Nova"/>
                <a:ea typeface="Proxima Nova"/>
                <a:cs typeface="Proxima Nova"/>
                <a:sym typeface="Proxima Nova"/>
              </a:rPr>
              <a:t>Emoție pozitivă</a:t>
            </a:r>
            <a:r>
              <a:rPr lang="ro" dirty="0">
                <a:latin typeface="Proxima Nova"/>
                <a:ea typeface="Proxima Nova"/>
                <a:cs typeface="Proxima Nova"/>
                <a:sym typeface="Proxima Nova"/>
              </a:rPr>
              <a:t>: Cultivarea bucuriei, recunoștinței și optimismului.</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b="1" dirty="0">
                <a:latin typeface="Proxima Nova"/>
                <a:ea typeface="Proxima Nova"/>
                <a:cs typeface="Proxima Nova"/>
                <a:sym typeface="Proxima Nova"/>
              </a:rPr>
              <a:t>Implicare</a:t>
            </a:r>
            <a:r>
              <a:rPr lang="ro" dirty="0">
                <a:latin typeface="Proxima Nova"/>
                <a:ea typeface="Proxima Nova"/>
                <a:cs typeface="Proxima Nova"/>
                <a:sym typeface="Proxima Nova"/>
              </a:rPr>
              <a:t>: Promovarea fluxului și implicarea profundă în învățare.</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b="1" dirty="0">
                <a:latin typeface="Proxima Nova"/>
                <a:ea typeface="Proxima Nova"/>
                <a:cs typeface="Proxima Nova"/>
                <a:sym typeface="Proxima Nova"/>
              </a:rPr>
              <a:t>Relații</a:t>
            </a:r>
            <a:r>
              <a:rPr lang="ro" dirty="0">
                <a:latin typeface="Proxima Nova"/>
                <a:ea typeface="Proxima Nova"/>
                <a:cs typeface="Proxima Nova"/>
                <a:sym typeface="Proxima Nova"/>
              </a:rPr>
              <a:t>: Construirea unor conexiuni puternice și de susținere.</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b="1" dirty="0">
                <a:latin typeface="Proxima Nova"/>
                <a:ea typeface="Proxima Nova"/>
                <a:cs typeface="Proxima Nova"/>
                <a:sym typeface="Proxima Nova"/>
              </a:rPr>
              <a:t>Sens</a:t>
            </a:r>
            <a:r>
              <a:rPr lang="ro" dirty="0">
                <a:latin typeface="Proxima Nova"/>
                <a:ea typeface="Proxima Nova"/>
                <a:cs typeface="Proxima Nova"/>
                <a:sym typeface="Proxima Nova"/>
              </a:rPr>
              <a:t>: Ajutarea elevilor și personalului să găsească un scop în viața școlară.</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b="1" dirty="0">
                <a:latin typeface="Proxima Nova"/>
                <a:ea typeface="Proxima Nova"/>
                <a:cs typeface="Proxima Nova"/>
                <a:sym typeface="Proxima Nova"/>
              </a:rPr>
              <a:t>Realizare</a:t>
            </a:r>
            <a:r>
              <a:rPr lang="ro" dirty="0">
                <a:latin typeface="Proxima Nova"/>
                <a:ea typeface="Proxima Nova"/>
                <a:cs typeface="Proxima Nova"/>
                <a:sym typeface="Proxima Nova"/>
              </a:rPr>
              <a:t>: Sărbătorirea progresului, efortului și realizării.</a:t>
            </a:r>
            <a:endParaRPr dirty="0">
              <a:latin typeface="Proxima Nova"/>
              <a:ea typeface="Proxima Nova"/>
              <a:cs typeface="Proxima Nova"/>
              <a:sym typeface="Proxima Nova"/>
            </a:endParaRPr>
          </a:p>
          <a:p>
            <a:pPr marL="0" lvl="0" indent="0" algn="l" rtl="0">
              <a:lnSpc>
                <a:spcPct val="142857"/>
              </a:lnSpc>
              <a:spcBef>
                <a:spcPts val="1100"/>
              </a:spcBef>
              <a:spcAft>
                <a:spcPts val="0"/>
              </a:spcAft>
              <a:buNone/>
            </a:pPr>
            <a:endParaRPr i="1" dirty="0">
              <a:latin typeface="Proxima Nova"/>
              <a:ea typeface="Proxima Nova"/>
              <a:cs typeface="Proxima Nova"/>
              <a:sym typeface="Proxima Nova"/>
            </a:endParaRPr>
          </a:p>
          <a:p>
            <a:pPr marL="0" lvl="0" indent="0" algn="just" rtl="0">
              <a:spcBef>
                <a:spcPts val="1100"/>
              </a:spcBef>
              <a:spcAft>
                <a:spcPts val="0"/>
              </a:spcAft>
              <a:buSzPts val="2400"/>
              <a:buNone/>
            </a:pPr>
            <a:endParaRPr sz="2400" b="1" dirty="0">
              <a:solidFill>
                <a:schemeClr val="accent2"/>
              </a:solidFill>
            </a:endParaRPr>
          </a:p>
          <a:p>
            <a:pPr marL="0" marR="0" lvl="0" indent="0" algn="just" rtl="0">
              <a:lnSpc>
                <a:spcPct val="90000"/>
              </a:lnSpc>
              <a:spcBef>
                <a:spcPts val="1000"/>
              </a:spcBef>
              <a:spcAft>
                <a:spcPts val="0"/>
              </a:spcAft>
              <a:buSzPts val="2400"/>
              <a:buNone/>
            </a:pPr>
            <a:endParaRPr sz="2400" b="1" dirty="0">
              <a:solidFill>
                <a:schemeClr val="accent2"/>
              </a:solidFill>
            </a:endParaRPr>
          </a:p>
        </p:txBody>
      </p:sp>
      <p:sp>
        <p:nvSpPr>
          <p:cNvPr id="145" name="Google Shape;145;g385f2f5408a_0_20"/>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a:solidFill>
                  <a:schemeClr val="accent2"/>
                </a:solidFill>
              </a:rPr>
              <a:t>Introducere și încadrare: Recapitulare a PERMA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85f2f5408a_0_55"/>
          <p:cNvSpPr txBox="1">
            <a:spLocks noGrp="1"/>
          </p:cNvSpPr>
          <p:nvPr>
            <p:ph type="body" idx="1"/>
          </p:nvPr>
        </p:nvSpPr>
        <p:spPr>
          <a:xfrm>
            <a:off x="97975" y="3012650"/>
            <a:ext cx="5997900" cy="1425000"/>
          </a:xfrm>
          <a:prstGeom prst="rect">
            <a:avLst/>
          </a:prstGeom>
        </p:spPr>
        <p:txBody>
          <a:bodyPr spcFirstLastPara="1" wrap="square" lIns="91425" tIns="45700" rIns="91425" bIns="45700" anchor="t" anchorCtr="0">
            <a:noAutofit/>
          </a:bodyPr>
          <a:lstStyle/>
          <a:p>
            <a:pPr marL="0" lvl="0" indent="0" algn="l" rtl="0">
              <a:lnSpc>
                <a:spcPct val="142857"/>
              </a:lnSpc>
              <a:spcBef>
                <a:spcPts val="1100"/>
              </a:spcBef>
              <a:spcAft>
                <a:spcPts val="0"/>
              </a:spcAft>
              <a:buNone/>
            </a:pPr>
            <a:r>
              <a:rPr lang="ro" i="1"/>
              <a:t>Care element al modelului PERMA considerați că este cel mai natural prezent în viața de zi cu zi a școlii dumneavoastră — și care credeți că are nevoie de o integrare mai intenționată?</a:t>
            </a:r>
            <a:endParaRPr sz="1400">
              <a:solidFill>
                <a:srgbClr val="000000"/>
              </a:solidFill>
            </a:endParaRPr>
          </a:p>
          <a:p>
            <a:pPr marL="0" lvl="0" indent="0" algn="l" rtl="0">
              <a:spcBef>
                <a:spcPts val="1100"/>
              </a:spcBef>
              <a:spcAft>
                <a:spcPts val="0"/>
              </a:spcAft>
              <a:buNone/>
            </a:pPr>
            <a:endParaRPr/>
          </a:p>
        </p:txBody>
      </p:sp>
      <p:pic>
        <p:nvPicPr>
          <p:cNvPr id="152" name="Google Shape;152;g385f2f5408a_0_55"/>
          <p:cNvPicPr preferRelativeResize="0"/>
          <p:nvPr/>
        </p:nvPicPr>
        <p:blipFill>
          <a:blip r:embed="rId3">
            <a:alphaModFix/>
          </a:blip>
          <a:stretch>
            <a:fillRect/>
          </a:stretch>
        </p:blipFill>
        <p:spPr>
          <a:xfrm>
            <a:off x="6433075" y="989600"/>
            <a:ext cx="5471099" cy="5471099"/>
          </a:xfrm>
          <a:prstGeom prst="rect">
            <a:avLst/>
          </a:prstGeom>
          <a:noFill/>
          <a:ln>
            <a:noFill/>
          </a:ln>
        </p:spPr>
      </p:pic>
      <p:sp>
        <p:nvSpPr>
          <p:cNvPr id="153" name="Google Shape;153;g385f2f5408a_0_55"/>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a:solidFill>
                  <a:schemeClr val="accent2"/>
                </a:solidFill>
              </a:rPr>
              <a:t>PERMA - o reflecție de 2 minute</a:t>
            </a:r>
            <a:endParaRPr/>
          </a:p>
        </p:txBody>
      </p:sp>
      <p:sp>
        <p:nvSpPr>
          <p:cNvPr id="154" name="Google Shape;154;g385f2f5408a_0_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85f2f5408a_0_27"/>
          <p:cNvSpPr txBox="1">
            <a:spLocks noGrp="1"/>
          </p:cNvSpPr>
          <p:nvPr>
            <p:ph type="body" idx="1"/>
          </p:nvPr>
        </p:nvSpPr>
        <p:spPr>
          <a:xfrm>
            <a:off x="0" y="1325451"/>
            <a:ext cx="11944500" cy="18942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1200"/>
              </a:spcBef>
              <a:spcAft>
                <a:spcPts val="0"/>
              </a:spcAft>
              <a:buNone/>
            </a:pPr>
            <a:r>
              <a:rPr lang="ro" b="1" dirty="0">
                <a:latin typeface="Proxima Nova"/>
                <a:ea typeface="Proxima Nova"/>
                <a:cs typeface="Proxima Nova"/>
                <a:sym typeface="Proxima Nova"/>
              </a:rPr>
              <a:t>Abordarea </a:t>
            </a:r>
            <a:r>
              <a:rPr lang="en-US" b="1" dirty="0">
                <a:latin typeface="Proxima Nova"/>
                <a:ea typeface="Proxima Nova"/>
                <a:cs typeface="Proxima Nova"/>
                <a:sym typeface="Proxima Nova"/>
              </a:rPr>
              <a:t>la </a:t>
            </a:r>
            <a:r>
              <a:rPr lang="en-US" b="1" dirty="0" err="1">
                <a:latin typeface="Proxima Nova"/>
                <a:ea typeface="Proxima Nova"/>
                <a:cs typeface="Proxima Nova"/>
                <a:sym typeface="Proxima Nova"/>
              </a:rPr>
              <a:t>Nivelul</a:t>
            </a:r>
            <a:r>
              <a:rPr lang="en-US" b="1" dirty="0">
                <a:latin typeface="Proxima Nova"/>
                <a:ea typeface="Proxima Nova"/>
                <a:cs typeface="Proxima Nova"/>
                <a:sym typeface="Proxima Nova"/>
              </a:rPr>
              <a:t> </a:t>
            </a:r>
            <a:r>
              <a:rPr lang="ro" b="1" dirty="0">
                <a:latin typeface="Proxima Nova"/>
                <a:ea typeface="Proxima Nova"/>
                <a:cs typeface="Proxima Nova"/>
                <a:sym typeface="Proxima Nova"/>
              </a:rPr>
              <a:t>Întregii Școli (WSA)</a:t>
            </a:r>
            <a:endParaRPr b="1" dirty="0">
              <a:latin typeface="Proxima Nova"/>
              <a:ea typeface="Proxima Nova"/>
              <a:cs typeface="Proxima Nova"/>
              <a:sym typeface="Proxima Nova"/>
            </a:endParaRPr>
          </a:p>
          <a:p>
            <a:pPr marL="457200" lvl="0" indent="-342900" algn="l" rtl="0">
              <a:lnSpc>
                <a:spcPct val="142857"/>
              </a:lnSpc>
              <a:spcBef>
                <a:spcPts val="1100"/>
              </a:spcBef>
              <a:spcAft>
                <a:spcPts val="0"/>
              </a:spcAft>
              <a:buSzPts val="1800"/>
              <a:buFont typeface="Proxima Nova"/>
              <a:buChar char="●"/>
            </a:pPr>
            <a:r>
              <a:rPr lang="ro" dirty="0">
                <a:latin typeface="Proxima Nova"/>
                <a:ea typeface="Proxima Nova"/>
                <a:cs typeface="Proxima Nova"/>
                <a:sym typeface="Proxima Nova"/>
              </a:rPr>
              <a:t>Un cadru strategic care implică </a:t>
            </a:r>
            <a:r>
              <a:rPr lang="ro" b="1" dirty="0">
                <a:latin typeface="Proxima Nova"/>
                <a:ea typeface="Proxima Nova"/>
                <a:cs typeface="Proxima Nova"/>
                <a:sym typeface="Proxima Nova"/>
              </a:rPr>
              <a:t>toate părțile interesate</a:t>
            </a:r>
            <a:r>
              <a:rPr lang="ro" dirty="0">
                <a:latin typeface="Proxima Nova"/>
                <a:ea typeface="Proxima Nova"/>
                <a:cs typeface="Proxima Nova"/>
                <a:sym typeface="Proxima Nova"/>
              </a:rPr>
              <a:t> (profesori, elevi, părinți, conducere).</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dirty="0">
                <a:latin typeface="Proxima Nova"/>
                <a:ea typeface="Proxima Nova"/>
                <a:cs typeface="Proxima Nova"/>
                <a:sym typeface="Proxima Nova"/>
              </a:rPr>
              <a:t>Se concentrează pe </a:t>
            </a:r>
            <a:r>
              <a:rPr lang="ro" b="1" dirty="0">
                <a:latin typeface="Proxima Nova"/>
                <a:ea typeface="Proxima Nova"/>
                <a:cs typeface="Proxima Nova"/>
                <a:sym typeface="Proxima Nova"/>
              </a:rPr>
              <a:t>cultura școlii</a:t>
            </a:r>
            <a:r>
              <a:rPr lang="ro" dirty="0">
                <a:latin typeface="Proxima Nova"/>
                <a:ea typeface="Proxima Nova"/>
                <a:cs typeface="Proxima Nova"/>
                <a:sym typeface="Proxima Nova"/>
              </a:rPr>
              <a:t>, </a:t>
            </a:r>
            <a:r>
              <a:rPr lang="ro" b="1" dirty="0">
                <a:latin typeface="Proxima Nova"/>
                <a:ea typeface="Proxima Nova"/>
                <a:cs typeface="Proxima Nova"/>
                <a:sym typeface="Proxima Nova"/>
              </a:rPr>
              <a:t>politici,</a:t>
            </a:r>
            <a:r>
              <a:rPr lang="ro" dirty="0">
                <a:latin typeface="Proxima Nova"/>
                <a:ea typeface="Proxima Nova"/>
                <a:cs typeface="Proxima Nova"/>
                <a:sym typeface="Proxima Nova"/>
              </a:rPr>
              <a:t> </a:t>
            </a:r>
            <a:r>
              <a:rPr lang="ro" b="1" dirty="0">
                <a:latin typeface="Proxima Nova"/>
                <a:ea typeface="Proxima Nova"/>
                <a:cs typeface="Proxima Nova"/>
                <a:sym typeface="Proxima Nova"/>
              </a:rPr>
              <a:t>curriculum</a:t>
            </a:r>
            <a:r>
              <a:rPr lang="ro" dirty="0">
                <a:latin typeface="Proxima Nova"/>
                <a:ea typeface="Proxima Nova"/>
                <a:cs typeface="Proxima Nova"/>
                <a:sym typeface="Proxima Nova"/>
              </a:rPr>
              <a:t> și </a:t>
            </a:r>
            <a:r>
              <a:rPr lang="ro" b="1" dirty="0">
                <a:latin typeface="Proxima Nova"/>
                <a:ea typeface="Proxima Nova"/>
                <a:cs typeface="Proxima Nova"/>
                <a:sym typeface="Proxima Nova"/>
              </a:rPr>
              <a:t>parteneriate comunitare</a:t>
            </a:r>
            <a:r>
              <a:rPr lang="ro" dirty="0">
                <a:latin typeface="Proxima Nova"/>
                <a:ea typeface="Proxima Nova"/>
                <a:cs typeface="Proxima Nova"/>
                <a:sym typeface="Proxima Nova"/>
              </a:rPr>
              <a:t>.</a:t>
            </a:r>
            <a:endParaRPr dirty="0">
              <a:latin typeface="Proxima Nova"/>
              <a:ea typeface="Proxima Nova"/>
              <a:cs typeface="Proxima Nova"/>
              <a:sym typeface="Proxima Nova"/>
            </a:endParaRPr>
          </a:p>
          <a:p>
            <a:pPr marL="457200" lvl="0" indent="-342900" algn="l" rtl="0">
              <a:lnSpc>
                <a:spcPct val="142857"/>
              </a:lnSpc>
              <a:spcBef>
                <a:spcPts val="0"/>
              </a:spcBef>
              <a:spcAft>
                <a:spcPts val="0"/>
              </a:spcAft>
              <a:buSzPts val="1800"/>
              <a:buFont typeface="Proxima Nova"/>
              <a:buChar char="●"/>
            </a:pPr>
            <a:r>
              <a:rPr lang="ro" dirty="0">
                <a:latin typeface="Proxima Nova"/>
                <a:ea typeface="Proxima Nova"/>
                <a:cs typeface="Proxima Nova"/>
                <a:sym typeface="Proxima Nova"/>
              </a:rPr>
              <a:t>Promovează </a:t>
            </a:r>
            <a:r>
              <a:rPr lang="ro" b="1" dirty="0">
                <a:latin typeface="Proxima Nova"/>
                <a:ea typeface="Proxima Nova"/>
                <a:cs typeface="Proxima Nova"/>
                <a:sym typeface="Proxima Nova"/>
              </a:rPr>
              <a:t>responsabilitatea</a:t>
            </a:r>
            <a:r>
              <a:rPr lang="ro" dirty="0">
                <a:latin typeface="Proxima Nova"/>
                <a:ea typeface="Proxima Nova"/>
                <a:cs typeface="Proxima Nova"/>
                <a:sym typeface="Proxima Nova"/>
              </a:rPr>
              <a:t> comună pentru starea de bine în întregul ecosistem școlar.</a:t>
            </a:r>
            <a:endParaRPr dirty="0">
              <a:latin typeface="Proxima Nova"/>
              <a:ea typeface="Proxima Nova"/>
              <a:cs typeface="Proxima Nova"/>
              <a:sym typeface="Proxima Nova"/>
            </a:endParaRPr>
          </a:p>
          <a:p>
            <a:pPr marL="0" marR="0" lvl="0" indent="0" algn="just" rtl="0">
              <a:lnSpc>
                <a:spcPct val="90000"/>
              </a:lnSpc>
              <a:spcBef>
                <a:spcPts val="1100"/>
              </a:spcBef>
              <a:spcAft>
                <a:spcPts val="0"/>
              </a:spcAft>
              <a:buSzPts val="2400"/>
              <a:buNone/>
            </a:pPr>
            <a:endParaRPr b="1" dirty="0">
              <a:latin typeface="Proxima Nova"/>
              <a:ea typeface="Proxima Nova"/>
              <a:cs typeface="Proxima Nova"/>
              <a:sym typeface="Proxima Nova"/>
            </a:endParaRPr>
          </a:p>
        </p:txBody>
      </p:sp>
      <p:sp>
        <p:nvSpPr>
          <p:cNvPr id="160" name="Google Shape;160;g385f2f5408a_0_27"/>
          <p:cNvSpPr txBox="1">
            <a:spLocks noGrp="1"/>
          </p:cNvSpPr>
          <p:nvPr>
            <p:ph type="body" idx="1"/>
          </p:nvPr>
        </p:nvSpPr>
        <p:spPr>
          <a:xfrm>
            <a:off x="0" y="797450"/>
            <a:ext cx="11944500" cy="528000"/>
          </a:xfrm>
          <a:prstGeom prst="rect">
            <a:avLst/>
          </a:prstGeom>
          <a:noFill/>
          <a:ln>
            <a:noFill/>
          </a:ln>
        </p:spPr>
        <p:txBody>
          <a:bodyPr spcFirstLastPara="1" wrap="square" lIns="91425" tIns="45700" rIns="91425" bIns="45700" anchor="ctr" anchorCtr="0">
            <a:noAutofit/>
          </a:bodyPr>
          <a:lstStyle/>
          <a:p>
            <a:pPr marL="0" lvl="0" indent="0" algn="l" rtl="0">
              <a:spcBef>
                <a:spcPts val="1100"/>
              </a:spcBef>
              <a:spcAft>
                <a:spcPts val="1100"/>
              </a:spcAft>
              <a:buNone/>
            </a:pPr>
            <a:r>
              <a:rPr lang="ro" sz="2400" b="1">
                <a:solidFill>
                  <a:schemeClr val="accent2"/>
                </a:solidFill>
              </a:rPr>
              <a:t>Introducere și încadrare: Recapitulare a abordării întregii școli </a:t>
            </a:r>
            <a:endParaRPr/>
          </a:p>
        </p:txBody>
      </p:sp>
      <p:sp>
        <p:nvSpPr>
          <p:cNvPr id="161" name="Google Shape;161;g385f2f5408a_0_2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Calibri"/>
              <a:buNone/>
            </a:pPr>
            <a:r>
              <a:rPr lang="ro"/>
              <a:t>Unitatea 3.2 – Implementare și Integrare</a:t>
            </a:r>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4194</Words>
  <Application>Microsoft Office PowerPoint</Application>
  <PresentationFormat>Widescreen</PresentationFormat>
  <Paragraphs>277</Paragraphs>
  <Slides>32</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Open Sans</vt:lpstr>
      <vt:lpstr>Arial</vt:lpstr>
      <vt:lpstr>Calibri</vt:lpstr>
      <vt:lpstr>Proxima Nova</vt:lpstr>
      <vt:lpstr>CARDET Course template - Cover page</vt:lpstr>
      <vt:lpstr>CARDET Course template</vt:lpstr>
      <vt:lpstr>CARDET Course template - Cover page</vt:lpstr>
      <vt:lpstr> Școli prospere – o abordare sistemică, la nivelul întregii școli a sănătății mintale și a stării de bine</vt:lpstr>
      <vt:lpstr>PL 3: Formare și consolidarea capacităților (D3.1) </vt:lpstr>
      <vt:lpstr>Proiectarea și menținerea programelor de stare de bine pentru întreaga școală</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Unitatea 3.2 – Implementare și Integrare</vt:lpstr>
      <vt:lpstr>Vă mulțumesc pentru atenție!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UserXP</dc:creator>
  <cp:lastModifiedBy>Georgeta CHIRLESAN (138809)</cp:lastModifiedBy>
  <cp:revision>10</cp:revision>
  <dcterms:modified xsi:type="dcterms:W3CDTF">2025-11-28T05:13:16Z</dcterms:modified>
</cp:coreProperties>
</file>