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 id="2147483658" r:id="rId3"/>
  </p:sldMasterIdLst>
  <p:notesMasterIdLst>
    <p:notesMasterId r:id="rId36"/>
  </p:notesMasterIdLst>
  <p:sldIdLst>
    <p:sldId id="256" r:id="rId4"/>
    <p:sldId id="257" r:id="rId5"/>
    <p:sldId id="258" r:id="rId6"/>
    <p:sldId id="287" r:id="rId7"/>
    <p:sldId id="262" r:id="rId8"/>
    <p:sldId id="260" r:id="rId9"/>
    <p:sldId id="278" r:id="rId10"/>
    <p:sldId id="288" r:id="rId11"/>
    <p:sldId id="271" r:id="rId12"/>
    <p:sldId id="280" r:id="rId13"/>
    <p:sldId id="289" r:id="rId14"/>
    <p:sldId id="282" r:id="rId15"/>
    <p:sldId id="283" r:id="rId16"/>
    <p:sldId id="290" r:id="rId17"/>
    <p:sldId id="284" r:id="rId18"/>
    <p:sldId id="293" r:id="rId19"/>
    <p:sldId id="276" r:id="rId20"/>
    <p:sldId id="292" r:id="rId21"/>
    <p:sldId id="295" r:id="rId22"/>
    <p:sldId id="291" r:id="rId23"/>
    <p:sldId id="294" r:id="rId24"/>
    <p:sldId id="296" r:id="rId25"/>
    <p:sldId id="297" r:id="rId26"/>
    <p:sldId id="285" r:id="rId27"/>
    <p:sldId id="298" r:id="rId28"/>
    <p:sldId id="281" r:id="rId29"/>
    <p:sldId id="264" r:id="rId30"/>
    <p:sldId id="266" r:id="rId31"/>
    <p:sldId id="299" r:id="rId32"/>
    <p:sldId id="267" r:id="rId33"/>
    <p:sldId id="268" r:id="rId34"/>
    <p:sldId id="269" r:id="rId35"/>
  </p:sldIdLst>
  <p:sldSz cx="12192000" cy="6858000"/>
  <p:notesSz cx="6858000" cy="9144000"/>
  <p:embeddedFontLst>
    <p:embeddedFont>
      <p:font typeface="Canva Sans" panose="020B0604020202020204" charset="0"/>
      <p:regular r:id="rId37"/>
      <p:bold r:id="rId38"/>
      <p:italic r:id="rId39"/>
      <p:boldItalic r:id="rId40"/>
    </p:embeddedFont>
    <p:embeddedFont>
      <p:font typeface="Lato" panose="020F0502020204030203" pitchFamily="34" charset="0"/>
      <p:regular r:id="rId41"/>
      <p:bold r:id="rId42"/>
      <p:italic r:id="rId43"/>
      <p:boldItalic r:id="rId44"/>
    </p:embeddedFont>
    <p:embeddedFont>
      <p:font typeface="Lato Bold" panose="020F0502020204030203" charset="0"/>
      <p:regular r:id="rId45"/>
      <p:bold r:id="rId46"/>
      <p:italic r:id="rId47"/>
      <p:boldItalic r:id="rId48"/>
    </p:embeddedFont>
    <p:embeddedFont>
      <p:font typeface="Open Sans" panose="020B0606030504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gQeOmA0xEsqpZlfro4/+c/dkHE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471" autoAdjust="0"/>
  </p:normalViewPr>
  <p:slideViewPr>
    <p:cSldViewPr snapToGrid="0">
      <p:cViewPr varScale="1">
        <p:scale>
          <a:sx n="59" d="100"/>
          <a:sy n="59" d="100"/>
        </p:scale>
        <p:origin x="945"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49" Type="http://schemas.openxmlformats.org/officeDocument/2006/relationships/font" Target="fonts/font13.fntdata"/><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5.xml"/><Relationship Id="rId51" Type="http://schemas.openxmlformats.org/officeDocument/2006/relationships/font" Target="fonts/font15.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81BE3544-E5E4-6F08-2547-A6319D123F46}"/>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E33C6EF8-729A-C4C4-2777-2D534FAA84F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ro" sz="1200" b="0" i="0" u="none" strike="noStrike" cap="none" dirty="0">
                <a:solidFill>
                  <a:schemeClr val="dk1"/>
                </a:solidFill>
                <a:effectLst/>
                <a:latin typeface="Calibri"/>
                <a:ea typeface="Calibri"/>
                <a:cs typeface="Calibri"/>
                <a:sym typeface="Calibri"/>
              </a:rPr>
              <a:t>Acest pas presupune </a:t>
            </a:r>
            <a:r>
              <a:rPr lang="ro" sz="1200" b="1" i="0" u="none" strike="noStrike" cap="none" dirty="0">
                <a:solidFill>
                  <a:schemeClr val="dk1"/>
                </a:solidFill>
                <a:effectLst/>
                <a:latin typeface="Calibri"/>
                <a:ea typeface="Calibri"/>
                <a:cs typeface="Calibri"/>
                <a:sym typeface="Calibri"/>
              </a:rPr>
              <a:t>transformarea perspectivelor din evaluarea nevoilor</a:t>
            </a:r>
            <a:r>
              <a:rPr lang="ro" sz="1200" b="0" i="0" u="none" strike="noStrike" cap="none" dirty="0">
                <a:solidFill>
                  <a:schemeClr val="dk1"/>
                </a:solidFill>
                <a:effectLst/>
                <a:latin typeface="Calibri"/>
                <a:ea typeface="Calibri"/>
                <a:cs typeface="Calibri"/>
                <a:sym typeface="Calibri"/>
              </a:rPr>
              <a:t> în </a:t>
            </a:r>
            <a:r>
              <a:rPr lang="ro" sz="1200" b="0" i="1" u="none" strike="noStrike" cap="none" dirty="0">
                <a:solidFill>
                  <a:schemeClr val="dk1"/>
                </a:solidFill>
                <a:effectLst/>
                <a:latin typeface="Calibri"/>
                <a:ea typeface="Calibri"/>
                <a:cs typeface="Calibri"/>
                <a:sym typeface="Calibri"/>
              </a:rPr>
              <a:t>obiective concrete</a:t>
            </a:r>
            <a:r>
              <a:rPr lang="ro" sz="1200" b="0" i="0" u="none" strike="noStrike" cap="none" dirty="0">
                <a:solidFill>
                  <a:schemeClr val="dk1"/>
                </a:solidFill>
                <a:effectLst/>
                <a:latin typeface="Calibri"/>
                <a:ea typeface="Calibri"/>
                <a:cs typeface="Calibri"/>
                <a:sym typeface="Calibri"/>
              </a:rPr>
              <a:t>.</a:t>
            </a:r>
          </a:p>
          <a:p>
            <a:r>
              <a:rPr lang="ro" sz="1200" b="0" i="0" u="none" strike="noStrike" cap="none" dirty="0">
                <a:solidFill>
                  <a:schemeClr val="dk1"/>
                </a:solidFill>
                <a:effectLst/>
                <a:latin typeface="Calibri"/>
                <a:ea typeface="Calibri"/>
                <a:cs typeface="Calibri"/>
                <a:sym typeface="Calibri"/>
              </a:rPr>
              <a:t>Explicați că obiectivele SMART fac planurile de </a:t>
            </a:r>
            <a:r>
              <a:rPr lang="ro-RO" sz="1200" b="0" i="0" u="none" strike="noStrike" cap="none" dirty="0">
                <a:solidFill>
                  <a:schemeClr val="dk1"/>
                </a:solidFill>
                <a:effectLst/>
                <a:latin typeface="Calibri"/>
                <a:ea typeface="Calibri"/>
                <a:cs typeface="Calibri"/>
                <a:sym typeface="Calibri"/>
              </a:rPr>
              <a:t>stare de bine</a:t>
            </a:r>
            <a:r>
              <a:rPr lang="ro" sz="1200" b="0" i="0" u="none" strike="noStrike" cap="none" dirty="0">
                <a:solidFill>
                  <a:schemeClr val="dk1"/>
                </a:solidFill>
                <a:effectLst/>
                <a:latin typeface="Calibri"/>
                <a:ea typeface="Calibri"/>
                <a:cs typeface="Calibri"/>
                <a:sym typeface="Calibri"/>
              </a:rPr>
              <a:t> măsurabile și sustenabile — școlile pot urmări dacă intervențiile chiar fac o diferență.</a:t>
            </a:r>
          </a:p>
          <a:p>
            <a:endParaRPr lang="en" sz="1200" b="0" i="0" u="none" strike="noStrike" cap="none" dirty="0">
              <a:solidFill>
                <a:schemeClr val="dk1"/>
              </a:solidFill>
              <a:effectLst/>
              <a:latin typeface="Calibri"/>
              <a:ea typeface="Calibri"/>
              <a:cs typeface="Calibri"/>
              <a:sym typeface="Calibri"/>
            </a:endParaRPr>
          </a:p>
        </p:txBody>
      </p:sp>
      <p:sp>
        <p:nvSpPr>
          <p:cNvPr id="133" name="Google Shape;133;g37f9446a92a_0_143:notes">
            <a:extLst>
              <a:ext uri="{FF2B5EF4-FFF2-40B4-BE49-F238E27FC236}">
                <a16:creationId xmlns:a16="http://schemas.microsoft.com/office/drawing/2014/main" id="{871CC713-286A-FBC5-576D-563536F9D8C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8080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E0AE013E-D828-D2E4-CD5A-DA35E69A4682}"/>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778A6004-02A5-AC18-1DC3-E025423A1DF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ro" sz="1200" b="1" i="0" u="none" strike="noStrike" cap="none" dirty="0">
                <a:solidFill>
                  <a:schemeClr val="dk1"/>
                </a:solidFill>
                <a:effectLst/>
                <a:latin typeface="Calibri"/>
                <a:ea typeface="Calibri"/>
                <a:cs typeface="Calibri"/>
                <a:sym typeface="Calibri"/>
              </a:rPr>
              <a:t>Format:</a:t>
            </a:r>
          </a:p>
          <a:p>
            <a:r>
              <a:rPr lang="ro" sz="1200" b="0" i="0" u="none" strike="noStrike" cap="none" dirty="0">
                <a:solidFill>
                  <a:schemeClr val="dk1"/>
                </a:solidFill>
                <a:effectLst/>
                <a:latin typeface="Calibri"/>
                <a:ea typeface="Calibri"/>
                <a:cs typeface="Calibri"/>
                <a:sym typeface="Calibri"/>
              </a:rPr>
              <a:t>Grupuri mici (3–5 participanți) în săli de grup sau echipe la masă</a:t>
            </a:r>
          </a:p>
          <a:p>
            <a:endParaRPr lang="en" sz="1200" b="0" i="0" u="none" strike="noStrike" cap="none" dirty="0">
              <a:solidFill>
                <a:schemeClr val="dk1"/>
              </a:solidFill>
              <a:effectLst/>
              <a:latin typeface="Calibri"/>
              <a:ea typeface="Calibri"/>
              <a:cs typeface="Calibri"/>
              <a:sym typeface="Calibri"/>
            </a:endParaRPr>
          </a:p>
          <a:p>
            <a:r>
              <a:rPr lang="ro" sz="1200" b="0" i="0" u="none" strike="noStrike" cap="none" dirty="0">
                <a:solidFill>
                  <a:schemeClr val="dk1"/>
                </a:solidFill>
                <a:effectLst/>
                <a:latin typeface="Calibri"/>
                <a:ea typeface="Calibri"/>
                <a:cs typeface="Calibri"/>
                <a:sym typeface="Calibri"/>
              </a:rPr>
              <a:t>Încurajați participanții să scrie </a:t>
            </a:r>
            <a:r>
              <a:rPr lang="ro" sz="1200" b="1" i="0" u="none" strike="noStrike" cap="none" dirty="0">
                <a:solidFill>
                  <a:schemeClr val="dk1"/>
                </a:solidFill>
                <a:effectLst/>
                <a:latin typeface="Calibri"/>
                <a:ea typeface="Calibri"/>
                <a:cs typeface="Calibri"/>
                <a:sym typeface="Calibri"/>
              </a:rPr>
              <a:t>un obiectiv SMART pentru fiecare element PERMA</a:t>
            </a:r>
            <a:r>
              <a:rPr lang="ro" sz="1200" b="0" i="0" u="none" strike="noStrike" cap="none" dirty="0">
                <a:solidFill>
                  <a:schemeClr val="dk1"/>
                </a:solidFill>
                <a:effectLst/>
                <a:latin typeface="Calibri"/>
                <a:ea typeface="Calibri"/>
                <a:cs typeface="Calibri"/>
                <a:sym typeface="Calibri"/>
              </a:rPr>
              <a:t> sau pentru fiecare prioritate cheie a școlii. De exemplu:</a:t>
            </a:r>
          </a:p>
          <a:p>
            <a:r>
              <a:rPr lang="ro" sz="1200" b="0" i="1" u="none" strike="noStrike" cap="none" dirty="0">
                <a:solidFill>
                  <a:schemeClr val="dk1"/>
                </a:solidFill>
                <a:effectLst/>
                <a:latin typeface="Calibri"/>
                <a:ea typeface="Calibri"/>
                <a:cs typeface="Calibri"/>
                <a:sym typeface="Calibri"/>
              </a:rPr>
              <a:t>Emoție pozitivă:</a:t>
            </a:r>
            <a:r>
              <a:rPr lang="ro" sz="1200" b="0" i="0" u="none" strike="noStrike" cap="none" dirty="0">
                <a:solidFill>
                  <a:schemeClr val="dk1"/>
                </a:solidFill>
                <a:effectLst/>
                <a:latin typeface="Calibri"/>
                <a:ea typeface="Calibri"/>
                <a:cs typeface="Calibri"/>
                <a:sym typeface="Calibri"/>
              </a:rPr>
              <a:t> "Introduceți o practică săptămânală de recunoștință pentru ședințele de personal pentru a crește starea de spirit pozitivă."</a:t>
            </a:r>
          </a:p>
          <a:p>
            <a:r>
              <a:rPr lang="ro" sz="1200" b="0" i="1" u="none" strike="noStrike" cap="none" dirty="0">
                <a:solidFill>
                  <a:schemeClr val="dk1"/>
                </a:solidFill>
                <a:effectLst/>
                <a:latin typeface="Calibri"/>
                <a:ea typeface="Calibri"/>
                <a:cs typeface="Calibri"/>
                <a:sym typeface="Calibri"/>
              </a:rPr>
              <a:t>Relații:</a:t>
            </a:r>
            <a:r>
              <a:rPr lang="ro" sz="1200" b="0" i="0" u="none" strike="noStrike" cap="none" dirty="0">
                <a:solidFill>
                  <a:schemeClr val="dk1"/>
                </a:solidFill>
                <a:effectLst/>
                <a:latin typeface="Calibri"/>
                <a:ea typeface="Calibri"/>
                <a:cs typeface="Calibri"/>
                <a:sym typeface="Calibri"/>
              </a:rPr>
              <a:t> "Lansarea unui program de mentorat între egali care să conecteze profesorii seniori și noii profesori până în martie."</a:t>
            </a:r>
          </a:p>
          <a:p>
            <a:r>
              <a:rPr lang="ro" sz="1200" b="0" i="0" u="none" strike="noStrike" cap="none" dirty="0">
                <a:solidFill>
                  <a:schemeClr val="dk1"/>
                </a:solidFill>
                <a:effectLst/>
                <a:latin typeface="Calibri"/>
                <a:ea typeface="Calibri"/>
                <a:cs typeface="Calibri"/>
                <a:sym typeface="Calibri"/>
              </a:rPr>
              <a:t>Subliniați că obiectivele nu trebuie să fie la scară largă; acțiunile mici, bine definite, au șanse mai mari de succes.</a:t>
            </a:r>
          </a:p>
          <a:p>
            <a:r>
              <a:rPr lang="ro" sz="1200" b="0" i="0" u="none" strike="noStrike" cap="none" dirty="0">
                <a:solidFill>
                  <a:schemeClr val="dk1"/>
                </a:solidFill>
                <a:effectLst/>
                <a:latin typeface="Calibri"/>
                <a:ea typeface="Calibri"/>
                <a:cs typeface="Calibri"/>
                <a:sym typeface="Calibri"/>
              </a:rPr>
              <a:t>Puteți adăuga: "Când obiectivele sunt INTELIGENTE, monitorizarea devine mult mai ușoară — profesorii și liderii pot colecta dovezi și pot sărbători micile victorii.</a:t>
            </a:r>
          </a:p>
          <a:p>
            <a:endParaRPr lang="en" sz="1200" b="0" i="0" u="none" strike="noStrike" cap="none" dirty="0">
              <a:solidFill>
                <a:schemeClr val="dk1"/>
              </a:solidFill>
              <a:effectLst/>
              <a:latin typeface="Calibri"/>
              <a:ea typeface="Calibri"/>
              <a:cs typeface="Calibri"/>
              <a:sym typeface="Calibri"/>
            </a:endParaRPr>
          </a:p>
          <a:p>
            <a:r>
              <a:rPr lang="ro" dirty="0"/>
              <a:t>Puneți accent pe </a:t>
            </a:r>
            <a:r>
              <a:rPr lang="ro" i="1" dirty="0"/>
              <a:t>acțiuni mici, realiste</a:t>
            </a:r>
            <a:r>
              <a:rPr lang="ro" dirty="0"/>
              <a:t> — succesul construiește încredere și motivație.</a:t>
            </a:r>
          </a:p>
          <a:p>
            <a:r>
              <a:rPr lang="ro" dirty="0"/>
              <a:t>Încurajați școlile să aleagă obiective care corespund capacității lor </a:t>
            </a:r>
            <a:r>
              <a:rPr lang="ro" b="1" dirty="0"/>
              <a:t>actuale</a:t>
            </a:r>
            <a:r>
              <a:rPr lang="ro" dirty="0"/>
              <a:t>, mai degrabă decât idealuri ambițioase.</a:t>
            </a:r>
          </a:p>
          <a:p>
            <a:r>
              <a:rPr lang="ro" dirty="0"/>
              <a:t>Mergeți printre grupuri pentru a oferi îndrumare despre cum să facă obiectivele măsurabile și cu timp limitat.</a:t>
            </a:r>
          </a:p>
          <a:p>
            <a:r>
              <a:rPr lang="ro" dirty="0"/>
              <a:t>Rugați participanții să identifice </a:t>
            </a:r>
            <a:r>
              <a:rPr lang="ro" b="1" dirty="0"/>
              <a:t>un indicator</a:t>
            </a:r>
            <a:r>
              <a:rPr lang="ro" dirty="0"/>
              <a:t> de succes pentru fiecare obiectiv (de exemplu, item din sondaj, rata de participare, observația).</a:t>
            </a:r>
          </a:p>
          <a:p>
            <a:r>
              <a:rPr lang="ro" dirty="0"/>
              <a:t>Faceți un briefing invitând câteva grupuri să împărtășească cele mai puternice obiective SMART în plen — sărbătoriți claritatea și creativitatea.</a:t>
            </a:r>
          </a:p>
          <a:p>
            <a:endParaRPr lang="en" sz="1200" b="0" i="0" u="none" strike="noStrike" cap="none" dirty="0">
              <a:solidFill>
                <a:schemeClr val="dk1"/>
              </a:solidFill>
              <a:effectLst/>
              <a:latin typeface="Calibri"/>
              <a:ea typeface="Calibri"/>
              <a:cs typeface="Calibri"/>
              <a:sym typeface="Calibri"/>
            </a:endParaRPr>
          </a:p>
          <a:p>
            <a:endParaRPr lang="en" sz="1200" b="0" i="0" u="none" strike="noStrike" cap="none" dirty="0">
              <a:solidFill>
                <a:schemeClr val="dk1"/>
              </a:solidFill>
              <a:effectLst/>
              <a:latin typeface="Calibri"/>
              <a:ea typeface="Calibri"/>
              <a:cs typeface="Calibri"/>
              <a:sym typeface="Calibri"/>
            </a:endParaRPr>
          </a:p>
        </p:txBody>
      </p:sp>
      <p:sp>
        <p:nvSpPr>
          <p:cNvPr id="133" name="Google Shape;133;g37f9446a92a_0_143:notes">
            <a:extLst>
              <a:ext uri="{FF2B5EF4-FFF2-40B4-BE49-F238E27FC236}">
                <a16:creationId xmlns:a16="http://schemas.microsoft.com/office/drawing/2014/main" id="{0CA22C79-6E46-208C-2B4A-6821D10AF87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8064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E5464257-19B6-3057-3E37-0001B8F90583}"/>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EC8B707E-B6B0-F964-28BC-52D6301C3C6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endParaRPr lang="en" sz="1200" b="0" i="0" u="none" strike="noStrike" cap="none">
              <a:solidFill>
                <a:schemeClr val="dk1"/>
              </a:solidFill>
              <a:effectLst/>
              <a:latin typeface="Calibri"/>
              <a:ea typeface="Calibri"/>
              <a:cs typeface="Calibri"/>
              <a:sym typeface="Calibri"/>
            </a:endParaRPr>
          </a:p>
        </p:txBody>
      </p:sp>
      <p:sp>
        <p:nvSpPr>
          <p:cNvPr id="133" name="Google Shape;133;g37f9446a92a_0_143:notes">
            <a:extLst>
              <a:ext uri="{FF2B5EF4-FFF2-40B4-BE49-F238E27FC236}">
                <a16:creationId xmlns:a16="http://schemas.microsoft.com/office/drawing/2014/main" id="{B38FAC74-FEA1-18BF-5377-702951FF569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9838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ro" sz="1200" b="0" i="0" u="none" strike="noStrike" cap="none" dirty="0">
                <a:solidFill>
                  <a:schemeClr val="dk1"/>
                </a:solidFill>
                <a:effectLst/>
                <a:latin typeface="Calibri"/>
                <a:ea typeface="Calibri"/>
                <a:cs typeface="Calibri"/>
                <a:sym typeface="Calibri"/>
              </a:rPr>
              <a:t>În această etapă, participanții trec de la </a:t>
            </a:r>
            <a:r>
              <a:rPr lang="ro" sz="1200" b="0" i="1" u="none" strike="noStrike" cap="none" dirty="0">
                <a:solidFill>
                  <a:schemeClr val="dk1"/>
                </a:solidFill>
                <a:effectLst/>
                <a:latin typeface="Calibri"/>
                <a:ea typeface="Calibri"/>
                <a:cs typeface="Calibri"/>
                <a:sym typeface="Calibri"/>
              </a:rPr>
              <a:t>planificare</a:t>
            </a:r>
            <a:r>
              <a:rPr lang="ro" sz="1200" b="0" i="0" u="none" strike="noStrike" cap="none" dirty="0">
                <a:solidFill>
                  <a:schemeClr val="dk1"/>
                </a:solidFill>
                <a:effectLst/>
                <a:latin typeface="Calibri"/>
                <a:ea typeface="Calibri"/>
                <a:cs typeface="Calibri"/>
                <a:sym typeface="Calibri"/>
              </a:rPr>
              <a:t> la </a:t>
            </a:r>
            <a:r>
              <a:rPr lang="ro" sz="1200" b="0" i="1" u="none" strike="noStrike" cap="none" dirty="0">
                <a:solidFill>
                  <a:schemeClr val="dk1"/>
                </a:solidFill>
                <a:effectLst/>
                <a:latin typeface="Calibri"/>
                <a:ea typeface="Calibri"/>
                <a:cs typeface="Calibri"/>
                <a:sym typeface="Calibri"/>
              </a:rPr>
              <a:t>proiectarea acțiunii</a:t>
            </a:r>
            <a:r>
              <a:rPr lang="ro" sz="1200" b="0" i="0" u="none" strike="noStrike" cap="none" dirty="0">
                <a:solidFill>
                  <a:schemeClr val="dk1"/>
                </a:solidFill>
                <a:effectLst/>
                <a:latin typeface="Calibri"/>
                <a:ea typeface="Calibri"/>
                <a:cs typeface="Calibri"/>
                <a:sym typeface="Calibri"/>
              </a:rPr>
              <a:t>.</a:t>
            </a:r>
          </a:p>
          <a:p>
            <a:r>
              <a:rPr lang="ro" sz="1200" b="0" i="0" u="none" strike="noStrike" cap="none" dirty="0">
                <a:solidFill>
                  <a:schemeClr val="dk1"/>
                </a:solidFill>
                <a:effectLst/>
                <a:latin typeface="Calibri"/>
                <a:ea typeface="Calibri"/>
                <a:cs typeface="Calibri"/>
                <a:sym typeface="Calibri"/>
              </a:rPr>
              <a:t>Subliniați că strategiile PERMA transformă obiectivele abstracte în practici zilnice școlare care construiesc o cultură a </a:t>
            </a:r>
            <a:r>
              <a:rPr lang="ro-RO" sz="1200" b="0" i="0" u="none" strike="noStrike" cap="none" dirty="0">
                <a:solidFill>
                  <a:schemeClr val="dk1"/>
                </a:solidFill>
                <a:effectLst/>
                <a:latin typeface="Calibri"/>
                <a:ea typeface="Calibri"/>
                <a:cs typeface="Calibri"/>
                <a:sym typeface="Calibri"/>
              </a:rPr>
              <a:t>stării de bine</a:t>
            </a:r>
            <a:r>
              <a:rPr lang="ro" sz="1200" b="0" i="0" u="none" strike="noStrike" cap="none" dirty="0">
                <a:solidFill>
                  <a:schemeClr val="dk1"/>
                </a:solidFill>
                <a:effectLst/>
                <a:latin typeface="Calibri"/>
                <a:ea typeface="Calibri"/>
                <a:cs typeface="Calibri"/>
                <a:sym typeface="Calibri"/>
              </a:rPr>
              <a:t>.</a:t>
            </a:r>
          </a:p>
          <a:p>
            <a:r>
              <a:rPr lang="ro" sz="1200" b="0" i="0" u="none" strike="noStrike" cap="none" dirty="0">
                <a:solidFill>
                  <a:schemeClr val="dk1"/>
                </a:solidFill>
                <a:effectLst/>
                <a:latin typeface="Calibri"/>
                <a:ea typeface="Calibri"/>
                <a:cs typeface="Calibri"/>
                <a:sym typeface="Calibri"/>
              </a:rPr>
              <a:t>Explicați că </a:t>
            </a:r>
            <a:r>
              <a:rPr lang="ro" sz="1200" b="1" i="0" u="none" strike="noStrike" cap="none" dirty="0">
                <a:solidFill>
                  <a:schemeClr val="dk1"/>
                </a:solidFill>
                <a:effectLst/>
                <a:latin typeface="Calibri"/>
                <a:ea typeface="Calibri"/>
                <a:cs typeface="Calibri"/>
                <a:sym typeface="Calibri"/>
              </a:rPr>
              <a:t>fiecare element PERMA reprezintă un punct de intrare diferit</a:t>
            </a:r>
            <a:r>
              <a:rPr lang="ro" sz="1200" b="0" i="0" u="none" strike="noStrike" cap="none" dirty="0">
                <a:solidFill>
                  <a:schemeClr val="dk1"/>
                </a:solidFill>
                <a:effectLst/>
                <a:latin typeface="Calibri"/>
                <a:ea typeface="Calibri"/>
                <a:cs typeface="Calibri"/>
                <a:sym typeface="Calibri"/>
              </a:rPr>
              <a:t> pentru </a:t>
            </a:r>
            <a:r>
              <a:rPr lang="ro-RO" sz="1200" b="0" i="0" u="none" strike="noStrike" cap="none" dirty="0">
                <a:solidFill>
                  <a:schemeClr val="dk1"/>
                </a:solidFill>
                <a:effectLst/>
                <a:latin typeface="Calibri"/>
                <a:ea typeface="Calibri"/>
                <a:cs typeface="Calibri"/>
                <a:sym typeface="Calibri"/>
              </a:rPr>
              <a:t>stare de bine</a:t>
            </a:r>
            <a:r>
              <a:rPr lang="ro" sz="1200" b="0" i="0" u="none" strike="noStrike" cap="none" dirty="0">
                <a:solidFill>
                  <a:schemeClr val="dk1"/>
                </a:solidFill>
                <a:effectLst/>
                <a:latin typeface="Calibri"/>
                <a:ea typeface="Calibri"/>
                <a:cs typeface="Calibri"/>
                <a:sym typeface="Calibri"/>
              </a:rPr>
              <a:t> — unele școli pot începe cu Emoție Pozitivă sau Relații înainte de a extinde la altele.</a:t>
            </a:r>
          </a:p>
          <a:p>
            <a:r>
              <a:rPr lang="ro" sz="1200" b="0" i="0" u="none" strike="noStrike" cap="none" dirty="0">
                <a:solidFill>
                  <a:schemeClr val="dk1"/>
                </a:solidFill>
                <a:effectLst/>
                <a:latin typeface="Calibri"/>
                <a:ea typeface="Calibri"/>
                <a:cs typeface="Calibri"/>
                <a:sym typeface="Calibri"/>
              </a:rPr>
              <a:t>Reasigurați-i pe participanți că </a:t>
            </a:r>
            <a:r>
              <a:rPr lang="ro" sz="1200" b="1" i="0" u="none" strike="noStrike" cap="none" dirty="0">
                <a:solidFill>
                  <a:schemeClr val="dk1"/>
                </a:solidFill>
                <a:effectLst/>
                <a:latin typeface="Calibri"/>
                <a:ea typeface="Calibri"/>
                <a:cs typeface="Calibri"/>
                <a:sym typeface="Calibri"/>
              </a:rPr>
              <a:t>acțiunile mici și consecvente</a:t>
            </a:r>
            <a:r>
              <a:rPr lang="ro" sz="1200" b="0" i="0" u="none" strike="noStrike" cap="none" dirty="0">
                <a:solidFill>
                  <a:schemeClr val="dk1"/>
                </a:solidFill>
                <a:effectLst/>
                <a:latin typeface="Calibri"/>
                <a:ea typeface="Calibri"/>
                <a:cs typeface="Calibri"/>
                <a:sym typeface="Calibri"/>
              </a:rPr>
              <a:t> (precum rutinele de recunoștință sau recunoașterea colegilor) pot avea un impact major.</a:t>
            </a:r>
          </a:p>
          <a:p>
            <a:r>
              <a:rPr lang="ro" sz="1200" b="0" i="0" u="none" strike="noStrike" cap="none" dirty="0">
                <a:solidFill>
                  <a:schemeClr val="dk1"/>
                </a:solidFill>
                <a:effectLst/>
                <a:latin typeface="Calibri"/>
                <a:ea typeface="Calibri"/>
                <a:cs typeface="Calibri"/>
                <a:sym typeface="Calibri"/>
              </a:rPr>
              <a:t>Împărtășiți câteva exemple reale sau invitați participanții să sugereze unele care există deja informal în școlile lor.</a:t>
            </a:r>
          </a:p>
          <a:p>
            <a:r>
              <a:rPr lang="ro" sz="1200" b="0" i="0" u="none" strike="noStrike" cap="none" dirty="0">
                <a:solidFill>
                  <a:schemeClr val="dk1"/>
                </a:solidFill>
                <a:effectLst/>
                <a:latin typeface="Calibri"/>
                <a:ea typeface="Calibri"/>
                <a:cs typeface="Calibri"/>
                <a:sym typeface="Calibri"/>
              </a:rPr>
              <a:t>Introduceți-i în activitatea viitoare ("Proiectează-ți Planul PERMA"), unde vor crea propriul plan cu cel puțin o intervenție pentru fiecare domeniu PERMA.</a:t>
            </a:r>
          </a:p>
          <a:p>
            <a:r>
              <a:rPr lang="ro" sz="1200" b="0" i="0" u="none" strike="noStrike" cap="none" dirty="0">
                <a:solidFill>
                  <a:schemeClr val="dk1"/>
                </a:solidFill>
                <a:effectLst/>
                <a:latin typeface="Calibri"/>
                <a:ea typeface="Calibri"/>
                <a:cs typeface="Calibri"/>
                <a:sym typeface="Calibri"/>
              </a:rPr>
              <a:t>️ </a:t>
            </a:r>
            <a:r>
              <a:rPr lang="ro" sz="1200" b="0" i="1" u="none" strike="noStrike" cap="none" dirty="0">
                <a:solidFill>
                  <a:schemeClr val="dk1"/>
                </a:solidFill>
                <a:effectLst/>
                <a:latin typeface="Calibri"/>
                <a:ea typeface="Calibri"/>
                <a:cs typeface="Calibri"/>
                <a:sym typeface="Calibri"/>
              </a:rPr>
              <a:t>Prompt pentru antrenor:</a:t>
            </a:r>
            <a:endParaRPr lang="en" sz="1200" b="0" i="0" u="none" strike="noStrike" cap="none" dirty="0">
              <a:solidFill>
                <a:schemeClr val="dk1"/>
              </a:solidFill>
              <a:effectLst/>
              <a:latin typeface="Calibri"/>
              <a:ea typeface="Calibri"/>
              <a:cs typeface="Calibri"/>
              <a:sym typeface="Calibri"/>
            </a:endParaRPr>
          </a:p>
          <a:p>
            <a:r>
              <a:rPr lang="ro" sz="1200" b="0" i="0" u="none" strike="noStrike" cap="none" dirty="0">
                <a:solidFill>
                  <a:schemeClr val="dk1"/>
                </a:solidFill>
                <a:effectLst/>
                <a:latin typeface="Calibri"/>
                <a:ea typeface="Calibri"/>
                <a:cs typeface="Calibri"/>
                <a:sym typeface="Calibri"/>
              </a:rPr>
              <a:t>"Gândiți-vă la care domeniu PERMA este cel mai puternic școala dvs. și care are nevoie de mai multă atenție. Ce mică acțiune ar putea întări această zonă la semestrul viitor?"</a:t>
            </a:r>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3371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B8B76-6272-C3BC-46E6-F25BE208B4F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CC221AC-D467-2922-7CE7-0B5583D1746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07D0356-6BF2-5924-60EA-0A197B40E459}"/>
              </a:ext>
            </a:extLst>
          </p:cNvPr>
          <p:cNvSpPr>
            <a:spLocks noGrp="1"/>
          </p:cNvSpPr>
          <p:nvPr>
            <p:ph type="body" idx="1"/>
          </p:nvPr>
        </p:nvSpPr>
        <p:spPr/>
        <p:txBody>
          <a:bodyPr/>
          <a:lstStyle/>
          <a:p>
            <a:r>
              <a:rPr lang="ro"/>
              <a:t>Exemple</a:t>
            </a:r>
            <a:endParaRPr lang="el-GR"/>
          </a:p>
        </p:txBody>
      </p:sp>
      <p:sp>
        <p:nvSpPr>
          <p:cNvPr id="4" name="Θέση αριθμού διαφάνειας 3">
            <a:extLst>
              <a:ext uri="{FF2B5EF4-FFF2-40B4-BE49-F238E27FC236}">
                <a16:creationId xmlns:a16="http://schemas.microsoft.com/office/drawing/2014/main" id="{C56F4F34-D398-264D-1439-D2F17A41C235}"/>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7401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74397BD5-A0EA-7C55-9E6C-F1102CE6C020}"/>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CAB82D39-4B7B-4152-37A4-CCE8D14823A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ro" sz="1200" b="0" i="0" u="none" strike="noStrike" cap="none">
                <a:solidFill>
                  <a:schemeClr val="dk1"/>
                </a:solidFill>
                <a:effectLst/>
                <a:latin typeface="Calibri"/>
                <a:ea typeface="Calibri"/>
                <a:cs typeface="Calibri"/>
                <a:sym typeface="Calibri"/>
              </a:rPr>
              <a:t>Prezentând mai întâi un exemplu complet lucrat, se oferă un model clar despre cum să se folosească strategiile introduse în slide-urile anterioare pentru a aborda o anumită </a:t>
            </a:r>
            <a:r>
              <a:rPr lang="ro" sz="1200" b="1" i="0" u="none" strike="noStrike" cap="none">
                <a:solidFill>
                  <a:schemeClr val="dk1"/>
                </a:solidFill>
                <a:effectLst/>
                <a:latin typeface="Calibri"/>
                <a:ea typeface="Calibri"/>
                <a:cs typeface="Calibri"/>
                <a:sym typeface="Calibri"/>
              </a:rPr>
              <a:t>Stare Problemă</a:t>
            </a:r>
            <a:r>
              <a:rPr lang="ro" sz="1200" b="0" i="0" u="none" strike="noStrike" cap="none">
                <a:solidFill>
                  <a:schemeClr val="dk1"/>
                </a:solidFill>
                <a:effectLst/>
                <a:latin typeface="Calibri"/>
                <a:ea typeface="Calibri"/>
                <a:cs typeface="Calibri"/>
                <a:sym typeface="Calibri"/>
              </a:rPr>
              <a:t> (implicare scăzută).</a:t>
            </a:r>
            <a:endParaRPr/>
          </a:p>
        </p:txBody>
      </p:sp>
      <p:sp>
        <p:nvSpPr>
          <p:cNvPr id="133" name="Google Shape;133;g37f9446a92a_0_143:notes">
            <a:extLst>
              <a:ext uri="{FF2B5EF4-FFF2-40B4-BE49-F238E27FC236}">
                <a16:creationId xmlns:a16="http://schemas.microsoft.com/office/drawing/2014/main" id="{E1EB9511-44B6-D87D-5AEC-DF6D3FAD5C5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8990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82E50E25-5354-CDBB-5FA0-3CBF7A590ED4}"/>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A1C82176-130D-FFE4-D864-3FB3F78D4AE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 sz="1200" b="1" i="0" u="none" strike="noStrike" cap="none" dirty="0">
                <a:solidFill>
                  <a:schemeClr val="dk1"/>
                </a:solidFill>
                <a:effectLst/>
                <a:latin typeface="Calibri"/>
                <a:ea typeface="Calibri"/>
                <a:cs typeface="Calibri"/>
                <a:sym typeface="Calibri"/>
              </a:rPr>
              <a:t>Conectați-vă cu pașii anteriori</a:t>
            </a:r>
            <a:r>
              <a:rPr lang="ro" sz="1200" b="0" i="0" u="none" strike="noStrike" cap="none" dirty="0">
                <a:solidFill>
                  <a:schemeClr val="dk1"/>
                </a:solidFill>
                <a:effectLst/>
                <a:latin typeface="Calibri"/>
                <a:ea typeface="Calibri"/>
                <a:cs typeface="Calibri"/>
                <a:sym typeface="Calibri"/>
              </a:rPr>
              <a:t>.</a:t>
            </a:r>
          </a:p>
          <a:p>
            <a:r>
              <a:rPr lang="ro" sz="1200" b="0" i="0" u="none" strike="noStrike" cap="none" dirty="0">
                <a:solidFill>
                  <a:schemeClr val="dk1"/>
                </a:solidFill>
                <a:effectLst/>
                <a:latin typeface="Calibri"/>
                <a:ea typeface="Calibri"/>
                <a:cs typeface="Calibri"/>
                <a:sym typeface="Calibri"/>
              </a:rPr>
              <a:t>Explicați că acest pas are ca </a:t>
            </a:r>
            <a:r>
              <a:rPr lang="ro" sz="1200" b="1" i="0" u="none" strike="noStrike" cap="none" dirty="0">
                <a:solidFill>
                  <a:schemeClr val="dk1"/>
                </a:solidFill>
                <a:effectLst/>
                <a:latin typeface="Calibri"/>
                <a:ea typeface="Calibri"/>
                <a:cs typeface="Calibri"/>
                <a:sym typeface="Calibri"/>
              </a:rPr>
              <a:t>scop operaționalizarea</a:t>
            </a:r>
            <a:r>
              <a:rPr lang="ro" sz="1200" b="0" i="0" u="none" strike="noStrike" cap="none" dirty="0">
                <a:solidFill>
                  <a:schemeClr val="dk1"/>
                </a:solidFill>
                <a:effectLst/>
                <a:latin typeface="Calibri"/>
                <a:ea typeface="Calibri"/>
                <a:cs typeface="Calibri"/>
                <a:sym typeface="Calibri"/>
              </a:rPr>
              <a:t> planului de </a:t>
            </a:r>
            <a:r>
              <a:rPr lang="ro-RO" sz="1200" b="0" i="0" u="none" strike="noStrike" cap="none" dirty="0">
                <a:solidFill>
                  <a:schemeClr val="dk1"/>
                </a:solidFill>
                <a:effectLst/>
                <a:latin typeface="Calibri"/>
                <a:ea typeface="Calibri"/>
                <a:cs typeface="Calibri"/>
                <a:sym typeface="Calibri"/>
              </a:rPr>
              <a:t>stare de bine</a:t>
            </a:r>
            <a:r>
              <a:rPr lang="ro" sz="1200" b="0" i="0" u="none" strike="noStrike" cap="none" dirty="0">
                <a:solidFill>
                  <a:schemeClr val="dk1"/>
                </a:solidFill>
                <a:effectLst/>
                <a:latin typeface="Calibri"/>
                <a:ea typeface="Calibri"/>
                <a:cs typeface="Calibri"/>
                <a:sym typeface="Calibri"/>
              </a:rPr>
              <a:t> — definind responsabilități clare, termene și rezultate așteptate.</a:t>
            </a:r>
          </a:p>
          <a:p>
            <a:r>
              <a:rPr lang="ro" sz="1200" b="0" i="0" u="none" strike="noStrike" cap="none" dirty="0">
                <a:solidFill>
                  <a:schemeClr val="dk1"/>
                </a:solidFill>
                <a:effectLst/>
                <a:latin typeface="Calibri"/>
                <a:ea typeface="Calibri"/>
                <a:cs typeface="Calibri"/>
                <a:sym typeface="Calibri"/>
              </a:rPr>
              <a:t>Încurajați participanții să reflecteze asupra perspectivei </a:t>
            </a:r>
            <a:r>
              <a:rPr lang="ro" sz="1200" b="1" i="0" u="none" strike="noStrike" cap="none" dirty="0">
                <a:solidFill>
                  <a:schemeClr val="dk1"/>
                </a:solidFill>
                <a:effectLst/>
                <a:latin typeface="Calibri"/>
                <a:ea typeface="Calibri"/>
                <a:cs typeface="Calibri"/>
                <a:sym typeface="Calibri"/>
              </a:rPr>
              <a:t>sistemice</a:t>
            </a:r>
            <a:r>
              <a:rPr lang="ro" sz="1200" b="0" i="0" u="none" strike="noStrike" cap="none" dirty="0">
                <a:solidFill>
                  <a:schemeClr val="dk1"/>
                </a:solidFill>
                <a:effectLst/>
                <a:latin typeface="Calibri"/>
                <a:ea typeface="Calibri"/>
                <a:cs typeface="Calibri"/>
                <a:sym typeface="Calibri"/>
              </a:rPr>
              <a:t> a unei Abordări a Întregii Școli (WSA):</a:t>
            </a:r>
          </a:p>
          <a:p>
            <a:pPr lvl="1"/>
            <a:r>
              <a:rPr lang="ro" sz="1200" b="0" i="1" u="none" strike="noStrike" cap="none" dirty="0">
                <a:solidFill>
                  <a:schemeClr val="dk1"/>
                </a:solidFill>
                <a:effectLst/>
                <a:latin typeface="Calibri"/>
                <a:ea typeface="Calibri"/>
                <a:cs typeface="Calibri"/>
                <a:sym typeface="Calibri"/>
              </a:rPr>
              <a:t>Cine</a:t>
            </a:r>
            <a:r>
              <a:rPr lang="ro" sz="1200" b="0" i="0" u="none" strike="noStrike" cap="none" dirty="0">
                <a:solidFill>
                  <a:schemeClr val="dk1"/>
                </a:solidFill>
                <a:effectLst/>
                <a:latin typeface="Calibri"/>
                <a:ea typeface="Calibri"/>
                <a:cs typeface="Calibri"/>
                <a:sym typeface="Calibri"/>
              </a:rPr>
              <a:t> trebuie să fie implicat (de exemplu, conducerea, profesorii, elevii, părinții)?</a:t>
            </a:r>
          </a:p>
          <a:p>
            <a:pPr lvl="1"/>
            <a:r>
              <a:rPr lang="ro" sz="1200" b="0" i="1" u="none" strike="noStrike" cap="none" dirty="0">
                <a:solidFill>
                  <a:schemeClr val="dk1"/>
                </a:solidFill>
                <a:effectLst/>
                <a:latin typeface="Calibri"/>
                <a:ea typeface="Calibri"/>
                <a:cs typeface="Calibri"/>
                <a:sym typeface="Calibri"/>
              </a:rPr>
              <a:t>Când</a:t>
            </a:r>
            <a:r>
              <a:rPr lang="ro" sz="1200" b="0" i="0" u="none" strike="noStrike" cap="none" dirty="0">
                <a:solidFill>
                  <a:schemeClr val="dk1"/>
                </a:solidFill>
                <a:effectLst/>
                <a:latin typeface="Calibri"/>
                <a:ea typeface="Calibri"/>
                <a:cs typeface="Calibri"/>
                <a:sym typeface="Calibri"/>
              </a:rPr>
              <a:t> va avea loc fiecare acțiune?</a:t>
            </a:r>
          </a:p>
          <a:p>
            <a:pPr lvl="1"/>
            <a:r>
              <a:rPr lang="ro" sz="1200" b="0" i="1" u="none" strike="noStrike" cap="none" dirty="0">
                <a:solidFill>
                  <a:schemeClr val="dk1"/>
                </a:solidFill>
                <a:effectLst/>
                <a:latin typeface="Calibri"/>
                <a:ea typeface="Calibri"/>
                <a:cs typeface="Calibri"/>
                <a:sym typeface="Calibri"/>
              </a:rPr>
              <a:t>Ce</a:t>
            </a:r>
            <a:r>
              <a:rPr lang="ro" sz="1200" b="0" i="0" u="none" strike="noStrike" cap="none" dirty="0">
                <a:solidFill>
                  <a:schemeClr val="dk1"/>
                </a:solidFill>
                <a:effectLst/>
                <a:latin typeface="Calibri"/>
                <a:ea typeface="Calibri"/>
                <a:cs typeface="Calibri"/>
                <a:sym typeface="Calibri"/>
              </a:rPr>
              <a:t> sprijin, resurse sau parteneriate sunt necesare?</a:t>
            </a:r>
          </a:p>
          <a:p>
            <a:pPr lvl="1"/>
            <a:r>
              <a:rPr lang="ro" sz="1200" b="0" i="1" u="none" strike="noStrike" cap="none" dirty="0">
                <a:solidFill>
                  <a:schemeClr val="dk1"/>
                </a:solidFill>
                <a:effectLst/>
                <a:latin typeface="Calibri"/>
                <a:ea typeface="Calibri"/>
                <a:cs typeface="Calibri"/>
                <a:sym typeface="Calibri"/>
              </a:rPr>
              <a:t>Cum</a:t>
            </a:r>
            <a:r>
              <a:rPr lang="ro" sz="1200" b="0" i="0" u="none" strike="noStrike" cap="none" dirty="0">
                <a:solidFill>
                  <a:schemeClr val="dk1"/>
                </a:solidFill>
                <a:effectLst/>
                <a:latin typeface="Calibri"/>
                <a:ea typeface="Calibri"/>
                <a:cs typeface="Calibri"/>
                <a:sym typeface="Calibri"/>
              </a:rPr>
              <a:t> va fi monitorizat și sărbătorit progresul?</a:t>
            </a:r>
          </a:p>
          <a:p>
            <a:r>
              <a:rPr lang="ro" sz="1200" b="0" i="0" u="none" strike="noStrike" cap="none" dirty="0">
                <a:solidFill>
                  <a:schemeClr val="dk1"/>
                </a:solidFill>
                <a:effectLst/>
                <a:latin typeface="Calibri"/>
                <a:ea typeface="Calibri"/>
                <a:cs typeface="Calibri"/>
                <a:sym typeface="Calibri"/>
              </a:rPr>
              <a:t>Amintiți-le că faptul că persoanele numite responsabile crește responsabilitatea și sustenabilitatea.</a:t>
            </a:r>
          </a:p>
          <a:p>
            <a:r>
              <a:rPr lang="ro" sz="1200" b="0" i="0" u="none" strike="noStrike" cap="none" dirty="0">
                <a:solidFill>
                  <a:schemeClr val="dk1"/>
                </a:solidFill>
                <a:effectLst/>
                <a:latin typeface="Calibri"/>
                <a:ea typeface="Calibri"/>
                <a:cs typeface="Calibri"/>
                <a:sym typeface="Calibri"/>
              </a:rPr>
              <a:t>Sugerați legarea planului de </a:t>
            </a:r>
            <a:r>
              <a:rPr lang="ro" sz="1200" b="1" i="0" u="none" strike="noStrike" cap="none" dirty="0">
                <a:solidFill>
                  <a:schemeClr val="dk1"/>
                </a:solidFill>
                <a:effectLst/>
                <a:latin typeface="Calibri"/>
                <a:ea typeface="Calibri"/>
                <a:cs typeface="Calibri"/>
                <a:sym typeface="Calibri"/>
              </a:rPr>
              <a:t>structurile școlare existente</a:t>
            </a:r>
            <a:r>
              <a:rPr lang="ro" sz="1200" b="0" i="0" u="none" strike="noStrike" cap="none" dirty="0">
                <a:solidFill>
                  <a:schemeClr val="dk1"/>
                </a:solidFill>
                <a:effectLst/>
                <a:latin typeface="Calibri"/>
                <a:ea typeface="Calibri"/>
                <a:cs typeface="Calibri"/>
                <a:sym typeface="Calibri"/>
              </a:rPr>
              <a:t>, cum ar fi ședințele personalului, asociațiile părinților sau proiectele curriculare, astfel încât </a:t>
            </a:r>
            <a:r>
              <a:rPr lang="ro-RO" sz="1200" b="0" i="0" u="none" strike="noStrike" cap="none" dirty="0">
                <a:solidFill>
                  <a:schemeClr val="dk1"/>
                </a:solidFill>
                <a:effectLst/>
                <a:latin typeface="Calibri"/>
                <a:ea typeface="Calibri"/>
                <a:cs typeface="Calibri"/>
                <a:sym typeface="Calibri"/>
              </a:rPr>
              <a:t>stare de bine</a:t>
            </a:r>
            <a:r>
              <a:rPr lang="ro" sz="1200" b="0" i="0" u="none" strike="noStrike" cap="none" dirty="0">
                <a:solidFill>
                  <a:schemeClr val="dk1"/>
                </a:solidFill>
                <a:effectLst/>
                <a:latin typeface="Calibri"/>
                <a:ea typeface="Calibri"/>
                <a:cs typeface="Calibri"/>
                <a:sym typeface="Calibri"/>
              </a:rPr>
              <a:t>a să nu fie un "plus", ci integrată.</a:t>
            </a:r>
          </a:p>
          <a:p>
            <a:r>
              <a:rPr lang="ro" sz="1200" b="0" i="0" u="none" strike="noStrike" cap="none" dirty="0">
                <a:solidFill>
                  <a:schemeClr val="dk1"/>
                </a:solidFill>
                <a:effectLst/>
                <a:latin typeface="Calibri"/>
                <a:ea typeface="Calibri"/>
                <a:cs typeface="Calibri"/>
                <a:sym typeface="Calibri"/>
              </a:rPr>
              <a:t>După introducerea tabelului, invitați-i pe participanți să </a:t>
            </a:r>
            <a:r>
              <a:rPr lang="ro" sz="1200" b="1" i="0" u="none" strike="noStrike" cap="none" dirty="0">
                <a:solidFill>
                  <a:schemeClr val="dk1"/>
                </a:solidFill>
                <a:effectLst/>
                <a:latin typeface="Calibri"/>
                <a:ea typeface="Calibri"/>
                <a:cs typeface="Calibri"/>
                <a:sym typeface="Calibri"/>
              </a:rPr>
              <a:t>înceapă să redacteze un scurt plan de acțiune</a:t>
            </a:r>
            <a:r>
              <a:rPr lang="ro" sz="1200" b="0" i="0" u="none" strike="noStrike" cap="none" dirty="0">
                <a:solidFill>
                  <a:schemeClr val="dk1"/>
                </a:solidFill>
                <a:effectLst/>
                <a:latin typeface="Calibri"/>
                <a:ea typeface="Calibri"/>
                <a:cs typeface="Calibri"/>
                <a:sym typeface="Calibri"/>
              </a:rPr>
              <a:t> pentru o singură strategie PERMA selectată anterior.</a:t>
            </a:r>
          </a:p>
          <a:p>
            <a:r>
              <a:rPr lang="ro" sz="1200" b="0" i="0" u="none" strike="noStrike" cap="none" dirty="0">
                <a:solidFill>
                  <a:schemeClr val="dk1"/>
                </a:solidFill>
                <a:effectLst/>
                <a:latin typeface="Calibri"/>
                <a:ea typeface="Calibri"/>
                <a:cs typeface="Calibri"/>
                <a:sym typeface="Calibri"/>
              </a:rPr>
              <a:t>️ </a:t>
            </a:r>
            <a:r>
              <a:rPr lang="ro" sz="1200" b="0" i="1" u="none" strike="noStrike" cap="none" dirty="0">
                <a:solidFill>
                  <a:schemeClr val="dk1"/>
                </a:solidFill>
                <a:effectLst/>
                <a:latin typeface="Calibri"/>
                <a:ea typeface="Calibri"/>
                <a:cs typeface="Calibri"/>
                <a:sym typeface="Calibri"/>
              </a:rPr>
              <a:t>Prompt pentru antrenor:</a:t>
            </a:r>
            <a:endParaRPr lang="en" sz="1200" b="0" i="0" u="none" strike="noStrike" cap="none" dirty="0">
              <a:solidFill>
                <a:schemeClr val="dk1"/>
              </a:solidFill>
              <a:effectLst/>
              <a:latin typeface="Calibri"/>
              <a:ea typeface="Calibri"/>
              <a:cs typeface="Calibri"/>
              <a:sym typeface="Calibri"/>
            </a:endParaRPr>
          </a:p>
          <a:p>
            <a:r>
              <a:rPr lang="ro" sz="1200" b="0" i="0" u="none" strike="noStrike" cap="none" dirty="0">
                <a:solidFill>
                  <a:schemeClr val="dk1"/>
                </a:solidFill>
                <a:effectLst/>
                <a:latin typeface="Calibri"/>
                <a:ea typeface="Calibri"/>
                <a:cs typeface="Calibri"/>
                <a:sym typeface="Calibri"/>
              </a:rPr>
              <a:t>"Cine altcineva din școala dvs. ar putea ajuta la succesul acestei activități de </a:t>
            </a:r>
            <a:r>
              <a:rPr lang="ro-RO" sz="1200" b="0" i="0" u="none" strike="noStrike" cap="none" dirty="0">
                <a:solidFill>
                  <a:schemeClr val="dk1"/>
                </a:solidFill>
                <a:effectLst/>
                <a:latin typeface="Calibri"/>
                <a:ea typeface="Calibri"/>
                <a:cs typeface="Calibri"/>
                <a:sym typeface="Calibri"/>
              </a:rPr>
              <a:t>stare de bine</a:t>
            </a:r>
            <a:r>
              <a:rPr lang="ro" sz="1200" b="0" i="0" u="none" strike="noStrike" cap="none" dirty="0">
                <a:solidFill>
                  <a:schemeClr val="dk1"/>
                </a:solidFill>
                <a:effectLst/>
                <a:latin typeface="Calibri"/>
                <a:ea typeface="Calibri"/>
                <a:cs typeface="Calibri"/>
                <a:sym typeface="Calibri"/>
              </a:rPr>
              <a:t>? Cum vă asigurați că devine o responsabilitate comună, nu o inițiativă individuală?"</a:t>
            </a:r>
          </a:p>
          <a:p>
            <a:pPr marL="0" lvl="0" indent="0" algn="l" rtl="0">
              <a:lnSpc>
                <a:spcPct val="100000"/>
              </a:lnSpc>
              <a:spcBef>
                <a:spcPts val="0"/>
              </a:spcBef>
              <a:spcAft>
                <a:spcPts val="0"/>
              </a:spcAft>
              <a:buSzPts val="1400"/>
              <a:buNone/>
            </a:pPr>
            <a:endParaRPr dirty="0"/>
          </a:p>
        </p:txBody>
      </p:sp>
      <p:sp>
        <p:nvSpPr>
          <p:cNvPr id="133" name="Google Shape;133;g37f9446a92a_0_143:notes">
            <a:extLst>
              <a:ext uri="{FF2B5EF4-FFF2-40B4-BE49-F238E27FC236}">
                <a16:creationId xmlns:a16="http://schemas.microsoft.com/office/drawing/2014/main" id="{C7C10D8D-23AF-A19E-E4F4-5E722F2565F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9424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ro" sz="1200" b="0" i="0" u="none" strike="noStrike" cap="none" dirty="0">
                <a:solidFill>
                  <a:schemeClr val="dk1"/>
                </a:solidFill>
                <a:effectLst/>
                <a:latin typeface="Calibri"/>
                <a:ea typeface="Calibri"/>
                <a:cs typeface="Calibri"/>
                <a:sym typeface="Calibri"/>
              </a:rPr>
              <a:t>Acest pas închide ciclul de proiectare prin asigurarea responsabilității și îmbunătățirii continue și este conectat la Unitatea 3.3.</a:t>
            </a:r>
            <a:endParaRPr lang="en" sz="1200" b="0" i="0" u="none" strike="noStrike" cap="none" dirty="0">
              <a:solidFill>
                <a:schemeClr val="dk1"/>
              </a:solidFill>
              <a:effectLst/>
              <a:latin typeface="Calibri"/>
              <a:ea typeface="Calibri"/>
              <a:cs typeface="Calibri"/>
              <a:sym typeface="Calibri"/>
            </a:endParaRPr>
          </a:p>
          <a:p>
            <a:r>
              <a:rPr lang="ro" sz="1200" b="0" i="0" u="none" strike="noStrike" cap="none" dirty="0">
                <a:solidFill>
                  <a:schemeClr val="dk1"/>
                </a:solidFill>
                <a:effectLst/>
                <a:latin typeface="Calibri"/>
                <a:ea typeface="Calibri"/>
                <a:cs typeface="Calibri"/>
                <a:sym typeface="Calibri"/>
              </a:rPr>
              <a:t>Subliniați că evaluarea </a:t>
            </a:r>
            <a:r>
              <a:rPr lang="ro" sz="1200" b="0" i="1" u="none" strike="noStrike" cap="none" dirty="0">
                <a:solidFill>
                  <a:schemeClr val="dk1"/>
                </a:solidFill>
                <a:effectLst/>
                <a:latin typeface="Calibri"/>
                <a:ea typeface="Calibri"/>
                <a:cs typeface="Calibri"/>
                <a:sym typeface="Calibri"/>
              </a:rPr>
              <a:t>nu este despre judecată</a:t>
            </a:r>
            <a:r>
              <a:rPr lang="ro" sz="1200" b="0" i="0" u="none" strike="noStrike" cap="none" dirty="0">
                <a:solidFill>
                  <a:schemeClr val="dk1"/>
                </a:solidFill>
                <a:effectLst/>
                <a:latin typeface="Calibri"/>
                <a:ea typeface="Calibri"/>
                <a:cs typeface="Calibri"/>
                <a:sym typeface="Calibri"/>
              </a:rPr>
              <a:t>, ci despre </a:t>
            </a:r>
            <a:r>
              <a:rPr lang="ro" sz="1200" b="0" i="1" u="none" strike="noStrike" cap="none" dirty="0">
                <a:solidFill>
                  <a:schemeClr val="dk1"/>
                </a:solidFill>
                <a:effectLst/>
                <a:latin typeface="Calibri"/>
                <a:ea typeface="Calibri"/>
                <a:cs typeface="Calibri"/>
                <a:sym typeface="Calibri"/>
              </a:rPr>
              <a:t>învățare și adaptare</a:t>
            </a:r>
            <a:r>
              <a:rPr lang="ro" sz="1200" b="0" i="0" u="none" strike="noStrike" cap="none" dirty="0">
                <a:solidFill>
                  <a:schemeClr val="dk1"/>
                </a:solidFill>
                <a:effectLst/>
                <a:latin typeface="Calibri"/>
                <a:ea typeface="Calibri"/>
                <a:cs typeface="Calibri"/>
                <a:sym typeface="Calibri"/>
              </a:rPr>
              <a:t>.</a:t>
            </a:r>
          </a:p>
          <a:p>
            <a:r>
              <a:rPr lang="ro" sz="1200" b="0" i="0" u="none" strike="noStrike" cap="none" dirty="0">
                <a:solidFill>
                  <a:schemeClr val="dk1"/>
                </a:solidFill>
                <a:effectLst/>
                <a:latin typeface="Calibri"/>
                <a:ea typeface="Calibri"/>
                <a:cs typeface="Calibri"/>
                <a:sym typeface="Calibri"/>
              </a:rPr>
              <a:t>Încurajați școlile să aleagă </a:t>
            </a:r>
            <a:r>
              <a:rPr lang="ro" sz="1200" b="1" i="0" u="none" strike="noStrike" cap="none" dirty="0">
                <a:solidFill>
                  <a:schemeClr val="dk1"/>
                </a:solidFill>
                <a:effectLst/>
                <a:latin typeface="Calibri"/>
                <a:ea typeface="Calibri"/>
                <a:cs typeface="Calibri"/>
                <a:sym typeface="Calibri"/>
              </a:rPr>
              <a:t>câțiva indicatori semnificativi</a:t>
            </a:r>
            <a:r>
              <a:rPr lang="ro" sz="1200" b="0" i="0" u="none" strike="noStrike" cap="none" dirty="0">
                <a:solidFill>
                  <a:schemeClr val="dk1"/>
                </a:solidFill>
                <a:effectLst/>
                <a:latin typeface="Calibri"/>
                <a:ea typeface="Calibri"/>
                <a:cs typeface="Calibri"/>
                <a:sym typeface="Calibri"/>
              </a:rPr>
              <a:t>, în loc să complice excesiv cu prea multe date.</a:t>
            </a:r>
          </a:p>
          <a:p>
            <a:r>
              <a:rPr lang="ro" sz="1200" b="0" i="0" u="none" strike="noStrike" cap="none" dirty="0">
                <a:solidFill>
                  <a:schemeClr val="dk1"/>
                </a:solidFill>
                <a:effectLst/>
                <a:latin typeface="Calibri"/>
                <a:ea typeface="Calibri"/>
                <a:cs typeface="Calibri"/>
                <a:sym typeface="Calibri"/>
              </a:rPr>
              <a:t>Explicați că indicatorii pot fi atât </a:t>
            </a:r>
            <a:r>
              <a:rPr lang="ro" sz="1200" b="1" i="0" u="none" strike="noStrike" cap="none" dirty="0">
                <a:solidFill>
                  <a:schemeClr val="dk1"/>
                </a:solidFill>
                <a:effectLst/>
                <a:latin typeface="Calibri"/>
                <a:ea typeface="Calibri"/>
                <a:cs typeface="Calibri"/>
                <a:sym typeface="Calibri"/>
              </a:rPr>
              <a:t>cantitativi</a:t>
            </a:r>
            <a:r>
              <a:rPr lang="ro" sz="1200" b="0" i="0" u="none" strike="noStrike" cap="none" dirty="0">
                <a:solidFill>
                  <a:schemeClr val="dk1"/>
                </a:solidFill>
                <a:effectLst/>
                <a:latin typeface="Calibri"/>
                <a:ea typeface="Calibri"/>
                <a:cs typeface="Calibri"/>
                <a:sym typeface="Calibri"/>
              </a:rPr>
              <a:t> (de exemplu, prezență, rate de participare), cât și </a:t>
            </a:r>
            <a:r>
              <a:rPr lang="ro" sz="1200" b="1" i="0" u="none" strike="noStrike" cap="none" dirty="0">
                <a:solidFill>
                  <a:schemeClr val="dk1"/>
                </a:solidFill>
                <a:effectLst/>
                <a:latin typeface="Calibri"/>
                <a:ea typeface="Calibri"/>
                <a:cs typeface="Calibri"/>
                <a:sym typeface="Calibri"/>
              </a:rPr>
              <a:t>calitativi </a:t>
            </a:r>
            <a:r>
              <a:rPr lang="ro" sz="1200" b="0" i="0" u="none" strike="noStrike" cap="none" dirty="0">
                <a:solidFill>
                  <a:schemeClr val="dk1"/>
                </a:solidFill>
                <a:effectLst/>
                <a:latin typeface="Calibri"/>
                <a:ea typeface="Calibri"/>
                <a:cs typeface="Calibri"/>
                <a:sym typeface="Calibri"/>
              </a:rPr>
              <a:t>(de exemplu, interviuri, reflecții).</a:t>
            </a:r>
          </a:p>
          <a:p>
            <a:r>
              <a:rPr lang="ro" sz="1200" b="0" i="0" u="none" strike="noStrike" cap="none" dirty="0">
                <a:solidFill>
                  <a:schemeClr val="dk1"/>
                </a:solidFill>
                <a:effectLst/>
                <a:latin typeface="Calibri"/>
                <a:ea typeface="Calibri"/>
                <a:cs typeface="Calibri"/>
                <a:sym typeface="Calibri"/>
              </a:rPr>
              <a:t>Sugerați organizarea </a:t>
            </a:r>
            <a:r>
              <a:rPr lang="ro" sz="1200" b="1" i="0" u="none" strike="noStrike" cap="none" dirty="0">
                <a:solidFill>
                  <a:schemeClr val="dk1"/>
                </a:solidFill>
                <a:effectLst/>
                <a:latin typeface="Calibri"/>
                <a:ea typeface="Calibri"/>
                <a:cs typeface="Calibri"/>
                <a:sym typeface="Calibri"/>
              </a:rPr>
              <a:t>unor sesiuni trimestriale</a:t>
            </a:r>
            <a:r>
              <a:rPr lang="ro" sz="1200" b="0" i="0" u="none" strike="noStrike" cap="none" dirty="0">
                <a:solidFill>
                  <a:schemeClr val="dk1"/>
                </a:solidFill>
                <a:effectLst/>
                <a:latin typeface="Calibri"/>
                <a:ea typeface="Calibri"/>
                <a:cs typeface="Calibri"/>
                <a:sym typeface="Calibri"/>
              </a:rPr>
              <a:t> de reflecție în care Echipa de </a:t>
            </a:r>
            <a:r>
              <a:rPr lang="ro-RO" sz="1200" b="0" i="0" u="none" strike="noStrike" cap="none" dirty="0">
                <a:solidFill>
                  <a:schemeClr val="dk1"/>
                </a:solidFill>
                <a:effectLst/>
                <a:latin typeface="Calibri"/>
                <a:ea typeface="Calibri"/>
                <a:cs typeface="Calibri"/>
                <a:sym typeface="Calibri"/>
              </a:rPr>
              <a:t>stare de bine</a:t>
            </a:r>
            <a:r>
              <a:rPr lang="ro" sz="1200" b="0" i="0" u="none" strike="noStrike" cap="none" dirty="0">
                <a:solidFill>
                  <a:schemeClr val="dk1"/>
                </a:solidFill>
                <a:effectLst/>
                <a:latin typeface="Calibri"/>
                <a:ea typeface="Calibri"/>
                <a:cs typeface="Calibri"/>
                <a:sym typeface="Calibri"/>
              </a:rPr>
              <a:t> să revizuiască date și povești despre impact.</a:t>
            </a:r>
          </a:p>
          <a:p>
            <a:r>
              <a:rPr lang="ro" sz="1200" b="0" i="0" u="none" strike="noStrike" cap="none" dirty="0">
                <a:solidFill>
                  <a:schemeClr val="dk1"/>
                </a:solidFill>
                <a:effectLst/>
                <a:latin typeface="Calibri"/>
                <a:ea typeface="Calibri"/>
                <a:cs typeface="Calibri"/>
                <a:sym typeface="Calibri"/>
              </a:rPr>
              <a:t>Încurajați documentarea — notițele simple "Ce a funcționat / Ce să îmbunătățesc" ajută la menținerea progresului.</a:t>
            </a:r>
          </a:p>
          <a:p>
            <a:r>
              <a:rPr lang="ro" sz="1200" b="0" i="0" u="none" strike="noStrike" cap="none" dirty="0">
                <a:solidFill>
                  <a:schemeClr val="dk1"/>
                </a:solidFill>
                <a:effectLst/>
                <a:latin typeface="Calibri"/>
                <a:ea typeface="Calibri"/>
                <a:cs typeface="Calibri"/>
                <a:sym typeface="Calibri"/>
              </a:rPr>
              <a:t>Amintiți-le: </a:t>
            </a:r>
            <a:r>
              <a:rPr lang="ro" sz="1200" b="0" i="1" u="none" strike="noStrike" cap="none" dirty="0">
                <a:solidFill>
                  <a:schemeClr val="dk1"/>
                </a:solidFill>
                <a:effectLst/>
                <a:latin typeface="Calibri"/>
                <a:ea typeface="Calibri"/>
                <a:cs typeface="Calibri"/>
                <a:sym typeface="Calibri"/>
              </a:rPr>
              <a:t>"Evaluarea menține </a:t>
            </a:r>
            <a:r>
              <a:rPr lang="ro-RO" sz="1200" b="0" i="1" u="none" strike="noStrike" cap="none" dirty="0">
                <a:solidFill>
                  <a:schemeClr val="dk1"/>
                </a:solidFill>
                <a:effectLst/>
                <a:latin typeface="Calibri"/>
                <a:ea typeface="Calibri"/>
                <a:cs typeface="Calibri"/>
                <a:sym typeface="Calibri"/>
              </a:rPr>
              <a:t>stare de bine</a:t>
            </a:r>
            <a:r>
              <a:rPr lang="ro" sz="1200" b="0" i="1" u="none" strike="noStrike" cap="none" dirty="0">
                <a:solidFill>
                  <a:schemeClr val="dk1"/>
                </a:solidFill>
                <a:effectLst/>
                <a:latin typeface="Calibri"/>
                <a:ea typeface="Calibri"/>
                <a:cs typeface="Calibri"/>
                <a:sym typeface="Calibri"/>
              </a:rPr>
              <a:t>a vizibilă și în evoluție — așa susținem cultura prosperității."</a:t>
            </a:r>
            <a:endParaRPr lang="en" sz="1200" b="0" i="0" u="none" strike="noStrike" cap="none" dirty="0">
              <a:solidFill>
                <a:schemeClr val="dk1"/>
              </a:solidFill>
              <a:effectLst/>
              <a:latin typeface="Calibri"/>
              <a:ea typeface="Calibri"/>
              <a:cs typeface="Calibri"/>
              <a:sym typeface="Calibri"/>
            </a:endParaRPr>
          </a:p>
          <a:p>
            <a:r>
              <a:rPr lang="ro" sz="1200" b="0" i="0" u="none" strike="noStrike" cap="none" dirty="0">
                <a:solidFill>
                  <a:schemeClr val="dk1"/>
                </a:solidFill>
                <a:effectLst/>
                <a:latin typeface="Calibri"/>
                <a:ea typeface="Calibri"/>
                <a:cs typeface="Calibri"/>
                <a:sym typeface="Calibri"/>
              </a:rPr>
              <a:t>️ </a:t>
            </a:r>
            <a:r>
              <a:rPr lang="ro" sz="1200" b="0" i="1" u="none" strike="noStrike" cap="none" dirty="0">
                <a:solidFill>
                  <a:schemeClr val="dk1"/>
                </a:solidFill>
                <a:effectLst/>
                <a:latin typeface="Calibri"/>
                <a:ea typeface="Calibri"/>
                <a:cs typeface="Calibri"/>
                <a:sym typeface="Calibri"/>
              </a:rPr>
              <a:t>Prompt pentru antrenor:</a:t>
            </a:r>
            <a:endParaRPr lang="en" sz="1200" b="0" i="0" u="none" strike="noStrike" cap="none" dirty="0">
              <a:solidFill>
                <a:schemeClr val="dk1"/>
              </a:solidFill>
              <a:effectLst/>
              <a:latin typeface="Calibri"/>
              <a:ea typeface="Calibri"/>
              <a:cs typeface="Calibri"/>
              <a:sym typeface="Calibri"/>
            </a:endParaRPr>
          </a:p>
          <a:p>
            <a:r>
              <a:rPr lang="ro" sz="1200" b="0" i="0" u="none" strike="noStrike" cap="none" dirty="0">
                <a:solidFill>
                  <a:schemeClr val="dk1"/>
                </a:solidFill>
                <a:effectLst/>
                <a:latin typeface="Calibri"/>
                <a:ea typeface="Calibri"/>
                <a:cs typeface="Calibri"/>
                <a:sym typeface="Calibri"/>
              </a:rPr>
              <a:t>"Cum ar arăta succesul pentru planul de </a:t>
            </a:r>
            <a:r>
              <a:rPr lang="ro-RO" sz="1200" b="0" i="0" u="none" strike="noStrike" cap="none" dirty="0">
                <a:solidFill>
                  <a:schemeClr val="dk1"/>
                </a:solidFill>
                <a:effectLst/>
                <a:latin typeface="Calibri"/>
                <a:ea typeface="Calibri"/>
                <a:cs typeface="Calibri"/>
                <a:sym typeface="Calibri"/>
              </a:rPr>
              <a:t>stare de bine</a:t>
            </a:r>
            <a:r>
              <a:rPr lang="ro" sz="1200" b="0" i="0" u="none" strike="noStrike" cap="none" dirty="0">
                <a:solidFill>
                  <a:schemeClr val="dk1"/>
                </a:solidFill>
                <a:effectLst/>
                <a:latin typeface="Calibri"/>
                <a:ea typeface="Calibri"/>
                <a:cs typeface="Calibri"/>
                <a:sym typeface="Calibri"/>
              </a:rPr>
              <a:t> al școlii dvs.? Cum veți ști că acțiunile dvs. fac o diferență?"</a:t>
            </a:r>
          </a:p>
          <a:p>
            <a:endParaRPr lang="el-GR" dirty="0"/>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2517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BA5267C8-FE7E-B6BB-2D24-7963484DE5D1}"/>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D3E64FD6-EBAB-E233-D178-E209F8686CB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ro" dirty="0"/>
              <a:t>Subliniați că un plan echilibrat include atât  domenii </a:t>
            </a:r>
            <a:r>
              <a:rPr lang="ro" b="1" dirty="0"/>
              <a:t>cu nevoie ridicată</a:t>
            </a:r>
            <a:r>
              <a:rPr lang="ro" dirty="0"/>
              <a:t>, cât și </a:t>
            </a:r>
            <a:r>
              <a:rPr lang="ro" b="1" dirty="0"/>
              <a:t>cu nevoie redusă</a:t>
            </a:r>
            <a:r>
              <a:rPr lang="ro" dirty="0"/>
              <a:t> — combinând prevenția cu îmbunătățirea.</a:t>
            </a:r>
          </a:p>
          <a:p>
            <a:r>
              <a:rPr lang="ro" dirty="0"/>
              <a:t>Încurajați participanții să adapteze exemplele la realitățile școlii lor, luând în considerare timpul, cultura și resursele disponibile.</a:t>
            </a:r>
          </a:p>
        </p:txBody>
      </p:sp>
      <p:sp>
        <p:nvSpPr>
          <p:cNvPr id="133" name="Google Shape;133;g37f9446a92a_0_143:notes">
            <a:extLst>
              <a:ext uri="{FF2B5EF4-FFF2-40B4-BE49-F238E27FC236}">
                <a16:creationId xmlns:a16="http://schemas.microsoft.com/office/drawing/2014/main" id="{1C45C14B-E671-6A82-997F-C2B3F9BA2AB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9664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F8A5C4B7-5DE4-6EFE-1D98-B360EBED73E4}"/>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7B2A8F47-721E-9270-5AF7-0311ADBCB46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ro" dirty="0"/>
              <a:t>Subliniați că un plan echilibrat include atât  domenii </a:t>
            </a:r>
            <a:r>
              <a:rPr lang="ro" b="1" dirty="0"/>
              <a:t>cu nevoie ridicată</a:t>
            </a:r>
            <a:r>
              <a:rPr lang="ro" dirty="0"/>
              <a:t>, cât și </a:t>
            </a:r>
            <a:r>
              <a:rPr lang="ro" b="1" dirty="0"/>
              <a:t>cu nevoie redusă</a:t>
            </a:r>
            <a:r>
              <a:rPr lang="ro" dirty="0"/>
              <a:t> — combinând prevenția cu îmbunătățirea.</a:t>
            </a:r>
          </a:p>
          <a:p>
            <a:r>
              <a:rPr lang="ro" dirty="0"/>
              <a:t>Încurajați participanții să adapteze exemplele la realitățile școlii lor, luând în considerare timpul, cultura și resursele disponibile.</a:t>
            </a:r>
          </a:p>
        </p:txBody>
      </p:sp>
      <p:sp>
        <p:nvSpPr>
          <p:cNvPr id="133" name="Google Shape;133;g37f9446a92a_0_143:notes">
            <a:extLst>
              <a:ext uri="{FF2B5EF4-FFF2-40B4-BE49-F238E27FC236}">
                <a16:creationId xmlns:a16="http://schemas.microsoft.com/office/drawing/2014/main" id="{575DDC04-6852-C958-BDC8-74D50EBC223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3022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7d7badc4d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37d7badc4d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ro" sz="1200" b="0" i="0" u="none" strike="noStrike" cap="none" dirty="0">
                <a:solidFill>
                  <a:schemeClr val="dk1"/>
                </a:solidFill>
                <a:effectLst/>
                <a:latin typeface="Calibri"/>
                <a:ea typeface="Calibri"/>
                <a:cs typeface="Calibri"/>
                <a:sym typeface="Calibri"/>
              </a:rPr>
              <a:t>Publicul a văzut șase exemplare finalizate, sunt pregătiți pentru faza de aplicare. </a:t>
            </a:r>
          </a:p>
          <a:p>
            <a:r>
              <a:rPr lang="ro" sz="1200" b="0" i="0" u="none" strike="noStrike" cap="none" dirty="0">
                <a:solidFill>
                  <a:schemeClr val="dk1"/>
                </a:solidFill>
                <a:effectLst/>
                <a:latin typeface="Calibri"/>
                <a:ea typeface="Calibri"/>
                <a:cs typeface="Calibri"/>
                <a:sym typeface="Calibri"/>
              </a:rPr>
              <a:t>Acest slide conturează clar </a:t>
            </a:r>
            <a:r>
              <a:rPr lang="ro" sz="1200" b="1" i="0" u="none" strike="noStrike" cap="none" dirty="0">
                <a:solidFill>
                  <a:schemeClr val="dk1"/>
                </a:solidFill>
                <a:effectLst/>
                <a:latin typeface="Calibri"/>
                <a:ea typeface="Calibri"/>
                <a:cs typeface="Calibri"/>
                <a:sym typeface="Calibri"/>
              </a:rPr>
              <a:t>Activitatea de Proiectare a Grupului</a:t>
            </a:r>
            <a:r>
              <a:rPr lang="ro" sz="1200" b="0" i="0" u="none" strike="noStrike" cap="none" dirty="0">
                <a:solidFill>
                  <a:schemeClr val="dk1"/>
                </a:solidFill>
                <a:effectLst/>
                <a:latin typeface="Calibri"/>
                <a:ea typeface="Calibri"/>
                <a:cs typeface="Calibri"/>
                <a:sym typeface="Calibri"/>
              </a:rPr>
              <a:t>, oferind </a:t>
            </a:r>
            <a:r>
              <a:rPr lang="ro" sz="1200" b="1" i="0" u="none" strike="noStrike" cap="none" dirty="0">
                <a:solidFill>
                  <a:schemeClr val="dk1"/>
                </a:solidFill>
                <a:effectLst/>
                <a:latin typeface="Calibri"/>
                <a:ea typeface="Calibri"/>
                <a:cs typeface="Calibri"/>
                <a:sym typeface="Calibri"/>
              </a:rPr>
              <a:t>Scopul</a:t>
            </a:r>
            <a:r>
              <a:rPr lang="ro" sz="1200" b="0" i="0" u="none" strike="noStrike" cap="none" dirty="0">
                <a:solidFill>
                  <a:schemeClr val="dk1"/>
                </a:solidFill>
                <a:effectLst/>
                <a:latin typeface="Calibri"/>
                <a:ea typeface="Calibri"/>
                <a:cs typeface="Calibri"/>
                <a:sym typeface="Calibri"/>
              </a:rPr>
              <a:t>, </a:t>
            </a:r>
            <a:r>
              <a:rPr lang="ro" sz="1200" b="1" i="0" u="none" strike="noStrike" cap="none" dirty="0">
                <a:solidFill>
                  <a:schemeClr val="dk1"/>
                </a:solidFill>
                <a:effectLst/>
                <a:latin typeface="Calibri"/>
                <a:ea typeface="Calibri"/>
                <a:cs typeface="Calibri"/>
                <a:sym typeface="Calibri"/>
              </a:rPr>
              <a:t>Pașii</a:t>
            </a:r>
            <a:r>
              <a:rPr lang="ro" sz="1200" b="0" i="0" u="none" strike="noStrike" cap="none" dirty="0">
                <a:solidFill>
                  <a:schemeClr val="dk1"/>
                </a:solidFill>
                <a:effectLst/>
                <a:latin typeface="Calibri"/>
                <a:ea typeface="Calibri"/>
                <a:cs typeface="Calibri"/>
                <a:sym typeface="Calibri"/>
              </a:rPr>
              <a:t> și un </a:t>
            </a:r>
            <a:r>
              <a:rPr lang="ro" sz="1200" b="1" i="0" u="none" strike="noStrike" cap="none" dirty="0">
                <a:solidFill>
                  <a:schemeClr val="dk1"/>
                </a:solidFill>
                <a:effectLst/>
                <a:latin typeface="Calibri"/>
                <a:ea typeface="Calibri"/>
                <a:cs typeface="Calibri"/>
                <a:sym typeface="Calibri"/>
              </a:rPr>
              <a:t>Tabel Exemplu</a:t>
            </a:r>
            <a:r>
              <a:rPr lang="ro" sz="1200" b="0" i="0" u="none" strike="noStrike" cap="none" dirty="0">
                <a:solidFill>
                  <a:schemeClr val="dk1"/>
                </a:solidFill>
                <a:effectLst/>
                <a:latin typeface="Calibri"/>
                <a:ea typeface="Calibri"/>
                <a:cs typeface="Calibri"/>
                <a:sym typeface="Calibri"/>
              </a:rPr>
              <a:t> pentru crearea unui Mini Plan de Program de </a:t>
            </a:r>
            <a:r>
              <a:rPr lang="ro-RO" sz="1200" b="0" i="0" u="none" strike="noStrike" cap="none" dirty="0">
                <a:solidFill>
                  <a:schemeClr val="dk1"/>
                </a:solidFill>
                <a:effectLst/>
                <a:latin typeface="Calibri"/>
                <a:ea typeface="Calibri"/>
                <a:cs typeface="Calibri"/>
                <a:sym typeface="Calibri"/>
              </a:rPr>
              <a:t>stare de bine</a:t>
            </a:r>
            <a:r>
              <a:rPr lang="ro" sz="1200" b="0" i="0" u="none" strike="noStrike" cap="none" dirty="0">
                <a:solidFill>
                  <a:schemeClr val="dk1"/>
                </a:solidFill>
                <a:effectLst/>
                <a:latin typeface="Calibri"/>
                <a:ea typeface="Calibri"/>
                <a:cs typeface="Calibri"/>
                <a:sym typeface="Calibri"/>
              </a:rPr>
              <a:t>. Aceasta este principala sarcină practică.</a:t>
            </a:r>
          </a:p>
          <a:p>
            <a:endParaRPr lang="en" sz="1200" b="0" i="0" u="none" strike="noStrike" cap="none" dirty="0">
              <a:solidFill>
                <a:schemeClr val="dk1"/>
              </a:solidFill>
              <a:effectLst/>
              <a:latin typeface="Calibri"/>
              <a:cs typeface="Calibri"/>
              <a:sym typeface="Calibri"/>
            </a:endParaRPr>
          </a:p>
          <a:p>
            <a:endParaRPr lang="el-GR" dirty="0"/>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5928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C07CD3F1-7EAE-4AB5-7522-739B7DFF6187}"/>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567D3441-50DF-333C-7BB3-F97D3D9D3E8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endParaRPr lang="en" sz="1200" b="0" i="0" u="none" strike="noStrike" cap="none">
              <a:solidFill>
                <a:schemeClr val="dk1"/>
              </a:solidFill>
              <a:effectLst/>
              <a:latin typeface="Calibri"/>
              <a:ea typeface="Calibri"/>
              <a:cs typeface="Calibri"/>
              <a:sym typeface="Calibri"/>
            </a:endParaRPr>
          </a:p>
        </p:txBody>
      </p:sp>
      <p:sp>
        <p:nvSpPr>
          <p:cNvPr id="133" name="Google Shape;133;g37f9446a92a_0_143:notes">
            <a:extLst>
              <a:ext uri="{FF2B5EF4-FFF2-40B4-BE49-F238E27FC236}">
                <a16:creationId xmlns:a16="http://schemas.microsoft.com/office/drawing/2014/main" id="{1CE575E1-9BBD-A0A8-341A-14C552BC9C2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43024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C7434FAE-BA4A-3342-9170-FA1C940819A9}"/>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C55AA285-490C-9AA5-79D3-2A4FF2EA533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endParaRPr lang="en" sz="1200" b="0" i="0" u="none" strike="noStrike" cap="none">
              <a:solidFill>
                <a:schemeClr val="dk1"/>
              </a:solidFill>
              <a:effectLst/>
              <a:latin typeface="Calibri"/>
              <a:ea typeface="Calibri"/>
              <a:cs typeface="Calibri"/>
              <a:sym typeface="Calibri"/>
            </a:endParaRPr>
          </a:p>
        </p:txBody>
      </p:sp>
      <p:sp>
        <p:nvSpPr>
          <p:cNvPr id="133" name="Google Shape;133;g37f9446a92a_0_143:notes">
            <a:extLst>
              <a:ext uri="{FF2B5EF4-FFF2-40B4-BE49-F238E27FC236}">
                <a16:creationId xmlns:a16="http://schemas.microsoft.com/office/drawing/2014/main" id="{1296C00C-C632-8526-1DC0-528A959AF10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0517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7f9446a92a_0_1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 sz="1200" b="1" i="0" u="none" strike="noStrike" cap="none" dirty="0">
                <a:solidFill>
                  <a:schemeClr val="dk1"/>
                </a:solidFill>
                <a:effectLst/>
                <a:latin typeface="Calibri"/>
                <a:ea typeface="Calibri"/>
                <a:cs typeface="Calibri"/>
                <a:sym typeface="Calibri"/>
              </a:rPr>
              <a:t>Veți</a:t>
            </a:r>
            <a:r>
              <a:rPr lang="ro" sz="1200" b="0" i="0" u="none" strike="noStrike" cap="none" dirty="0">
                <a:solidFill>
                  <a:schemeClr val="dk1"/>
                </a:solidFill>
                <a:effectLst/>
                <a:latin typeface="Calibri"/>
                <a:ea typeface="Calibri"/>
                <a:cs typeface="Calibri"/>
                <a:sym typeface="Calibri"/>
              </a:rPr>
              <a:t> închide unitatea cu o scurtă reflecție pentru a evalua înțelegerea imediată. </a:t>
            </a:r>
            <a:r>
              <a:rPr lang="ro" sz="1200" b="1" i="0" u="none" strike="noStrike" cap="none" dirty="0">
                <a:solidFill>
                  <a:schemeClr val="dk1"/>
                </a:solidFill>
                <a:effectLst/>
                <a:latin typeface="Calibri"/>
                <a:ea typeface="Calibri"/>
                <a:cs typeface="Calibri"/>
                <a:sym typeface="Calibri"/>
              </a:rPr>
              <a:t>Veți colecta</a:t>
            </a:r>
            <a:r>
              <a:rPr lang="ro" sz="1200" b="0" i="0" u="none" strike="noStrike" cap="none" dirty="0">
                <a:solidFill>
                  <a:schemeClr val="dk1"/>
                </a:solidFill>
                <a:effectLst/>
                <a:latin typeface="Calibri"/>
                <a:ea typeface="Calibri"/>
                <a:cs typeface="Calibri"/>
                <a:sym typeface="Calibri"/>
              </a:rPr>
              <a:t> răspunsurile pe un post-it (fizic sau digital).</a:t>
            </a:r>
          </a:p>
          <a:p>
            <a:pPr marL="0" lvl="0" indent="0" algn="l" rtl="0">
              <a:lnSpc>
                <a:spcPct val="100000"/>
              </a:lnSpc>
              <a:spcBef>
                <a:spcPts val="0"/>
              </a:spcBef>
              <a:spcAft>
                <a:spcPts val="0"/>
              </a:spcAft>
              <a:buSzPts val="1400"/>
              <a:buNone/>
            </a:pPr>
            <a:r>
              <a:rPr lang="ro" sz="1200" b="1" i="0" u="none" strike="noStrike" cap="none" dirty="0">
                <a:solidFill>
                  <a:schemeClr val="dk1"/>
                </a:solidFill>
                <a:effectLst/>
                <a:latin typeface="Calibri"/>
                <a:ea typeface="Calibri"/>
                <a:cs typeface="Calibri"/>
                <a:sym typeface="Calibri"/>
              </a:rPr>
              <a:t>Sfat de răspuns:</a:t>
            </a:r>
            <a:r>
              <a:rPr lang="ro" sz="1200" b="0" i="0" u="none" strike="noStrike" cap="none" dirty="0">
                <a:solidFill>
                  <a:schemeClr val="dk1"/>
                </a:solidFill>
                <a:effectLst/>
                <a:latin typeface="Calibri"/>
                <a:ea typeface="Calibri"/>
                <a:cs typeface="Calibri"/>
                <a:sym typeface="Calibri"/>
              </a:rPr>
              <a:t> (Ar trebui să se concentreze pe </a:t>
            </a:r>
            <a:r>
              <a:rPr lang="ro" sz="1200" b="1" i="0" u="none" strike="noStrike" cap="none" dirty="0">
                <a:solidFill>
                  <a:schemeClr val="dk1"/>
                </a:solidFill>
                <a:effectLst/>
                <a:latin typeface="Calibri"/>
                <a:ea typeface="Calibri"/>
                <a:cs typeface="Calibri"/>
                <a:sym typeface="Calibri"/>
              </a:rPr>
              <a:t>nevoi</a:t>
            </a:r>
            <a:r>
              <a:rPr lang="ro" sz="1200" b="0" i="0" u="none" strike="noStrike" cap="none" dirty="0">
                <a:solidFill>
                  <a:schemeClr val="dk1"/>
                </a:solidFill>
                <a:effectLst/>
                <a:latin typeface="Calibri"/>
                <a:ea typeface="Calibri"/>
                <a:cs typeface="Calibri"/>
                <a:sym typeface="Calibri"/>
              </a:rPr>
              <a:t> sau </a:t>
            </a:r>
            <a:r>
              <a:rPr lang="ro" sz="1200" b="1" i="0" u="none" strike="noStrike" cap="none" dirty="0">
                <a:solidFill>
                  <a:schemeClr val="dk1"/>
                </a:solidFill>
                <a:effectLst/>
                <a:latin typeface="Calibri"/>
                <a:ea typeface="Calibri"/>
                <a:cs typeface="Calibri"/>
                <a:sym typeface="Calibri"/>
              </a:rPr>
              <a:t>puncte forte/priorități</a:t>
            </a:r>
            <a:r>
              <a:rPr lang="ro" sz="1200" b="0" i="0" u="none" strike="noStrike" cap="none" dirty="0">
                <a:solidFill>
                  <a:schemeClr val="dk1"/>
                </a:solidFill>
                <a:effectLst/>
                <a:latin typeface="Calibri"/>
                <a:ea typeface="Calibri"/>
                <a:cs typeface="Calibri"/>
                <a:sym typeface="Calibri"/>
              </a:rPr>
              <a:t>.)</a:t>
            </a:r>
            <a:endParaRPr dirty="0"/>
          </a:p>
        </p:txBody>
      </p:sp>
      <p:sp>
        <p:nvSpPr>
          <p:cNvPr id="169" name="Google Shape;169;g37f9446a92a_0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7f9446a92a_0_1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37f9446a92a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7f9446a92a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g37f9446a92a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7f9446a92a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37f9446a92a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7f9446a92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7f9446a92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ro" sz="1200" b="0" i="0" u="none" strike="noStrike" cap="none" dirty="0">
                <a:solidFill>
                  <a:schemeClr val="dk1"/>
                </a:solidFill>
                <a:effectLst/>
                <a:latin typeface="Calibri"/>
                <a:ea typeface="Calibri"/>
                <a:cs typeface="Calibri"/>
                <a:sym typeface="Calibri"/>
              </a:rPr>
              <a:t>Veți ura bun venit master trainer-ilor și îi veți felicita pe scurt pentru finalizarea primelor două zile fundamentale, amintindu-le că acum au o înțelegere profundă a PERMA, WSA și SWPBS. </a:t>
            </a:r>
          </a:p>
          <a:p>
            <a:pPr marL="0" lvl="0" indent="0" algn="l" rtl="0">
              <a:spcBef>
                <a:spcPts val="0"/>
              </a:spcBef>
              <a:spcAft>
                <a:spcPts val="0"/>
              </a:spcAft>
              <a:buNone/>
            </a:pPr>
            <a:r>
              <a:rPr lang="ro" sz="1200" b="0" i="0" u="none" strike="noStrike" cap="none" dirty="0">
                <a:solidFill>
                  <a:schemeClr val="dk1"/>
                </a:solidFill>
                <a:effectLst/>
                <a:latin typeface="Calibri"/>
                <a:ea typeface="Calibri"/>
                <a:cs typeface="Calibri"/>
                <a:sym typeface="Calibri"/>
              </a:rPr>
              <a:t>Veți sublinia faptul că Ziua 3 este punctul de pivot critic: trecerea de la „de ce” și „ce” (principii și cadre) la „cum” - abilitățile tangibile necesare pentru implementarea pe teren. </a:t>
            </a:r>
          </a:p>
          <a:p>
            <a:pPr marL="0" lvl="0" indent="0" algn="l" rtl="0">
              <a:spcBef>
                <a:spcPts val="0"/>
              </a:spcBef>
              <a:spcAft>
                <a:spcPts val="0"/>
              </a:spcAft>
              <a:buNone/>
            </a:pPr>
            <a:r>
              <a:rPr lang="ro" sz="1200" b="0" i="0" u="none" strike="noStrike" cap="none" dirty="0">
                <a:solidFill>
                  <a:schemeClr val="dk1"/>
                </a:solidFill>
                <a:effectLst/>
                <a:latin typeface="Calibri"/>
                <a:ea typeface="Calibri"/>
                <a:cs typeface="Calibri"/>
                <a:sym typeface="Calibri"/>
              </a:rPr>
              <a:t>Veți structura ziua în jurul rezultatului principal: să plece cu structura pentru un plan de acțiune personalizat pentru starea de bine, aliniat nevoilor, precum și cadrul pentru evaluarea succesului acestuia.</a:t>
            </a:r>
            <a:endParaRPr dirty="0"/>
          </a:p>
        </p:txBody>
      </p:sp>
      <p:sp>
        <p:nvSpPr>
          <p:cNvPr id="113" name="Google Shape;113;g37f9446a92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lvl="0" indent="0" algn="l" rtl="0">
              <a:spcBef>
                <a:spcPts val="0"/>
              </a:spcBef>
              <a:spcAft>
                <a:spcPts val="0"/>
              </a:spcAft>
              <a:buNone/>
            </a:pPr>
            <a:r>
              <a:rPr lang="ro" sz="1200" dirty="0">
                <a:solidFill>
                  <a:schemeClr val="tx1"/>
                </a:solidFill>
                <a:latin typeface="Calibri" panose="020F0502020204030204" pitchFamily="34" charset="0"/>
                <a:cs typeface="Calibri" panose="020F0502020204030204" pitchFamily="34" charset="0"/>
              </a:rPr>
              <a:t>Această sesiune îi ghidează pe participanți în proiectarea programelor de </a:t>
            </a:r>
            <a:r>
              <a:rPr lang="ro-RO" sz="1200" dirty="0">
                <a:solidFill>
                  <a:schemeClr val="tx1"/>
                </a:solidFill>
                <a:latin typeface="Calibri" panose="020F0502020204030204" pitchFamily="34" charset="0"/>
                <a:cs typeface="Calibri" panose="020F0502020204030204" pitchFamily="34" charset="0"/>
              </a:rPr>
              <a:t>stare de bine</a:t>
            </a:r>
            <a:r>
              <a:rPr lang="ro" sz="1200" dirty="0">
                <a:solidFill>
                  <a:schemeClr val="tx1"/>
                </a:solidFill>
                <a:latin typeface="Calibri" panose="020F0502020204030204" pitchFamily="34" charset="0"/>
                <a:cs typeface="Calibri" panose="020F0502020204030204" pitchFamily="34" charset="0"/>
              </a:rPr>
              <a:t> cu Abordarea Întregii Școli (WSA). </a:t>
            </a:r>
          </a:p>
          <a:p>
            <a:pPr marL="0" lvl="0" indent="0" algn="l" rtl="0">
              <a:spcBef>
                <a:spcPts val="0"/>
              </a:spcBef>
              <a:spcAft>
                <a:spcPts val="0"/>
              </a:spcAft>
              <a:buNone/>
            </a:pPr>
            <a:r>
              <a:rPr lang="ro" sz="1200" b="1" i="0" u="none" strike="noStrike" cap="none" dirty="0">
                <a:solidFill>
                  <a:schemeClr val="dk1"/>
                </a:solidFill>
                <a:effectLst/>
                <a:latin typeface="Calibri"/>
                <a:ea typeface="Calibri"/>
                <a:cs typeface="Calibri"/>
                <a:sym typeface="Calibri"/>
              </a:rPr>
              <a:t>Veți sublinia </a:t>
            </a:r>
            <a:r>
              <a:rPr lang="ro" sz="1200" b="0" i="0" u="none" strike="noStrike" cap="none" dirty="0">
                <a:solidFill>
                  <a:schemeClr val="dk1"/>
                </a:solidFill>
                <a:effectLst/>
                <a:latin typeface="Calibri"/>
                <a:ea typeface="Calibri"/>
                <a:cs typeface="Calibri"/>
                <a:sym typeface="Calibri"/>
              </a:rPr>
              <a:t>că o Abordare a Întregii Școli (WSA) nu este un set de activități aleatorii, ci un sistem strategic conceput, bazat pe contextul unic și nevoile școlii. </a:t>
            </a:r>
            <a:r>
              <a:rPr lang="ro" sz="1200" b="1" i="0" u="none" strike="noStrike" cap="none" dirty="0">
                <a:solidFill>
                  <a:schemeClr val="dk1"/>
                </a:solidFill>
                <a:effectLst/>
                <a:latin typeface="Calibri"/>
                <a:ea typeface="Calibri"/>
                <a:cs typeface="Calibri"/>
                <a:sym typeface="Calibri"/>
              </a:rPr>
              <a:t>Veți evidenția</a:t>
            </a:r>
            <a:r>
              <a:rPr lang="ro" sz="1200" b="0" i="0" u="none" strike="noStrike" cap="none" dirty="0">
                <a:solidFill>
                  <a:schemeClr val="dk1"/>
                </a:solidFill>
                <a:effectLst/>
                <a:latin typeface="Calibri"/>
                <a:ea typeface="Calibri"/>
                <a:cs typeface="Calibri"/>
                <a:sym typeface="Calibri"/>
              </a:rPr>
              <a:t> că această unitate este extrem de practică și va implica un exercițiu de planificare în grup.</a:t>
            </a:r>
          </a:p>
          <a:p>
            <a:pPr marL="0" lvl="0" indent="0" algn="l" rtl="0">
              <a:spcBef>
                <a:spcPts val="0"/>
              </a:spcBef>
              <a:spcAft>
                <a:spcPts val="0"/>
              </a:spcAft>
              <a:buNone/>
            </a:pPr>
            <a:r>
              <a:rPr lang="ro" sz="1200" b="1" i="0" u="none" strike="noStrike" cap="none" dirty="0">
                <a:solidFill>
                  <a:schemeClr val="dk1"/>
                </a:solidFill>
                <a:effectLst/>
                <a:latin typeface="Calibri"/>
                <a:ea typeface="Calibri"/>
                <a:cs typeface="Calibri"/>
                <a:sym typeface="Calibri"/>
              </a:rPr>
              <a:t>Caseta 1: Evaluarea nevoilor școlii: Veți face</a:t>
            </a:r>
            <a:r>
              <a:rPr lang="ro" sz="1200" b="0" i="0" u="none" strike="noStrike" cap="none" dirty="0">
                <a:solidFill>
                  <a:schemeClr val="dk1"/>
                </a:solidFill>
                <a:effectLst/>
                <a:latin typeface="Calibri"/>
                <a:ea typeface="Calibri"/>
                <a:cs typeface="Calibri"/>
                <a:sym typeface="Calibri"/>
              </a:rPr>
              <a:t> legătura cu Ziua 1: Ce ne spun datele? (de exemplu, sondaje, absențe, fluctuația personalului).</a:t>
            </a:r>
          </a:p>
          <a:p>
            <a:pPr marL="0" lvl="0" indent="0" algn="l" rtl="0">
              <a:spcBef>
                <a:spcPts val="0"/>
              </a:spcBef>
              <a:spcAft>
                <a:spcPts val="0"/>
              </a:spcAft>
              <a:buNone/>
            </a:pPr>
            <a:r>
              <a:rPr lang="ro" sz="1200" b="1" i="0" u="none" strike="noStrike" cap="none" dirty="0">
                <a:solidFill>
                  <a:schemeClr val="dk1"/>
                </a:solidFill>
                <a:effectLst/>
                <a:latin typeface="Calibri"/>
                <a:ea typeface="Calibri"/>
                <a:cs typeface="Calibri"/>
                <a:sym typeface="Calibri"/>
              </a:rPr>
              <a:t>Caseta 2: Selectați strategii PERMA. Vă veți concentra</a:t>
            </a:r>
            <a:r>
              <a:rPr lang="ro" sz="1200" b="0" i="0" u="none" strike="noStrike" cap="none" dirty="0">
                <a:solidFill>
                  <a:schemeClr val="dk1"/>
                </a:solidFill>
                <a:effectLst/>
                <a:latin typeface="Calibri"/>
                <a:ea typeface="Calibri"/>
                <a:cs typeface="Calibri"/>
                <a:sym typeface="Calibri"/>
              </a:rPr>
              <a:t> pe aliniere: Dacă nevoia este </a:t>
            </a:r>
            <a:r>
              <a:rPr lang="ro" sz="1200" b="1" i="0" u="none" strike="noStrike" cap="none" dirty="0">
                <a:solidFill>
                  <a:schemeClr val="dk1"/>
                </a:solidFill>
                <a:effectLst/>
                <a:latin typeface="Calibri"/>
                <a:ea typeface="Calibri"/>
                <a:cs typeface="Calibri"/>
                <a:sym typeface="Calibri"/>
              </a:rPr>
              <a:t> de </a:t>
            </a:r>
            <a:r>
              <a:rPr lang="ro" sz="1200" b="0" i="0" u="none" strike="noStrike" cap="none" dirty="0">
                <a:solidFill>
                  <a:schemeClr val="dk1"/>
                </a:solidFill>
                <a:effectLst/>
                <a:latin typeface="Calibri"/>
                <a:ea typeface="Calibri"/>
                <a:cs typeface="Calibri"/>
                <a:sym typeface="Calibri"/>
              </a:rPr>
              <a:t>scăzută R euforie, strategia </a:t>
            </a:r>
            <a:r>
              <a:rPr lang="ro" sz="1200" b="0" i="1" u="none" strike="noStrike" cap="none" dirty="0">
                <a:solidFill>
                  <a:schemeClr val="dk1"/>
                </a:solidFill>
                <a:effectLst/>
                <a:latin typeface="Calibri"/>
                <a:ea typeface="Calibri"/>
                <a:cs typeface="Calibri"/>
                <a:sym typeface="Calibri"/>
              </a:rPr>
              <a:t>trebuie </a:t>
            </a:r>
            <a:r>
              <a:rPr lang="ro" sz="1200" b="0" i="0" u="none" strike="noStrike" cap="none" dirty="0">
                <a:solidFill>
                  <a:schemeClr val="dk1"/>
                </a:solidFill>
                <a:effectLst/>
                <a:latin typeface="Calibri"/>
                <a:ea typeface="Calibri"/>
                <a:cs typeface="Calibri"/>
                <a:sym typeface="Calibri"/>
              </a:rPr>
              <a:t>să vizeze R euforie.</a:t>
            </a:r>
          </a:p>
          <a:p>
            <a:pPr marL="0" lvl="0" indent="0" algn="l" rtl="0">
              <a:spcBef>
                <a:spcPts val="0"/>
              </a:spcBef>
              <a:spcAft>
                <a:spcPts val="0"/>
              </a:spcAft>
              <a:buNone/>
            </a:pPr>
            <a:r>
              <a:rPr lang="ro" sz="1200" b="1" i="0" u="none" strike="noStrike" cap="none" dirty="0">
                <a:solidFill>
                  <a:schemeClr val="dk1"/>
                </a:solidFill>
                <a:effectLst/>
                <a:latin typeface="Calibri"/>
                <a:ea typeface="Calibri"/>
                <a:cs typeface="Calibri"/>
                <a:sym typeface="Calibri"/>
              </a:rPr>
              <a:t>Cutia 3: Proiectează Programul WSA Veți sublinia</a:t>
            </a:r>
            <a:r>
              <a:rPr lang="ro" sz="1200" b="0" i="0" u="none" strike="noStrike" cap="none" dirty="0">
                <a:solidFill>
                  <a:schemeClr val="dk1"/>
                </a:solidFill>
                <a:effectLst/>
                <a:latin typeface="Calibri"/>
                <a:ea typeface="Calibri"/>
                <a:cs typeface="Calibri"/>
                <a:sym typeface="Calibri"/>
              </a:rPr>
              <a:t> elementul </a:t>
            </a:r>
            <a:r>
              <a:rPr lang="ro" sz="1200" b="1" i="0" u="none" strike="noStrike" cap="none" dirty="0">
                <a:solidFill>
                  <a:schemeClr val="dk1"/>
                </a:solidFill>
                <a:effectLst/>
                <a:latin typeface="Calibri"/>
                <a:ea typeface="Calibri"/>
                <a:cs typeface="Calibri"/>
                <a:sym typeface="Calibri"/>
              </a:rPr>
              <a:t>WSA</a:t>
            </a:r>
            <a:r>
              <a:rPr lang="ro" sz="1200" b="0" i="0" u="none" strike="noStrike" cap="none" dirty="0">
                <a:solidFill>
                  <a:schemeClr val="dk1"/>
                </a:solidFill>
                <a:effectLst/>
                <a:latin typeface="Calibri"/>
                <a:ea typeface="Calibri"/>
                <a:cs typeface="Calibri"/>
                <a:sym typeface="Calibri"/>
              </a:rPr>
              <a:t>: Cum va fi integrată această strategie în </a:t>
            </a:r>
            <a:r>
              <a:rPr lang="ro" sz="1200" b="1" i="0" u="none" strike="noStrike" cap="none" dirty="0">
                <a:solidFill>
                  <a:schemeClr val="dk1"/>
                </a:solidFill>
                <a:effectLst/>
                <a:latin typeface="Calibri"/>
                <a:ea typeface="Calibri"/>
                <a:cs typeface="Calibri"/>
                <a:sym typeface="Calibri"/>
              </a:rPr>
              <a:t>curriculum, mediu, politici și </a:t>
            </a:r>
            <a:r>
              <a:rPr lang="ro" sz="1200" b="0" i="0" u="none" strike="noStrike" cap="none" dirty="0">
                <a:solidFill>
                  <a:schemeClr val="dk1"/>
                </a:solidFill>
                <a:effectLst/>
                <a:latin typeface="Calibri"/>
                <a:ea typeface="Calibri"/>
                <a:cs typeface="Calibri"/>
                <a:sym typeface="Calibri"/>
              </a:rPr>
              <a:t>comunitate? Aceasta este activitatea de bază a Unității 3.1.</a:t>
            </a:r>
          </a:p>
          <a:p>
            <a:pPr marL="0" lvl="0" indent="0" algn="l" rtl="0">
              <a:spcBef>
                <a:spcPts val="0"/>
              </a:spcBef>
              <a:spcAft>
                <a:spcPts val="0"/>
              </a:spcAft>
              <a:buNone/>
            </a:pPr>
            <a:r>
              <a:rPr lang="ro" sz="1200" b="1" i="0" u="none" strike="noStrike" cap="none" dirty="0">
                <a:solidFill>
                  <a:schemeClr val="dk1"/>
                </a:solidFill>
                <a:effectLst/>
                <a:latin typeface="Calibri"/>
                <a:ea typeface="Calibri"/>
                <a:cs typeface="Calibri"/>
                <a:sym typeface="Calibri"/>
              </a:rPr>
              <a:t>Cutia 4: Implementare Veți menționa</a:t>
            </a:r>
            <a:r>
              <a:rPr lang="ro" sz="1200" b="0" i="0" u="none" strike="noStrike" cap="none" dirty="0">
                <a:solidFill>
                  <a:schemeClr val="dk1"/>
                </a:solidFill>
                <a:effectLst/>
                <a:latin typeface="Calibri"/>
                <a:ea typeface="Calibri"/>
                <a:cs typeface="Calibri"/>
                <a:sym typeface="Calibri"/>
              </a:rPr>
              <a:t> că acest lucru se leagă direct de Unitatea 3.2: Punerea planului în aplicare, instruirea altora și anticiparea barierelor.</a:t>
            </a:r>
          </a:p>
          <a:p>
            <a:pPr marL="0" lvl="0" indent="0" algn="l" rtl="0">
              <a:spcBef>
                <a:spcPts val="0"/>
              </a:spcBef>
              <a:spcAft>
                <a:spcPts val="0"/>
              </a:spcAft>
              <a:buNone/>
            </a:pPr>
            <a:r>
              <a:rPr lang="ro" sz="1200" b="1" i="0" u="none" strike="noStrike" cap="none" dirty="0">
                <a:solidFill>
                  <a:schemeClr val="dk1"/>
                </a:solidFill>
                <a:effectLst/>
                <a:latin typeface="Calibri"/>
                <a:ea typeface="Calibri"/>
                <a:cs typeface="Calibri"/>
                <a:sym typeface="Calibri"/>
              </a:rPr>
              <a:t>Cutia 5: Măsurare Veți observa</a:t>
            </a:r>
            <a:r>
              <a:rPr lang="ro" sz="1200" b="0" i="0" u="none" strike="noStrike" cap="none" dirty="0">
                <a:solidFill>
                  <a:schemeClr val="dk1"/>
                </a:solidFill>
                <a:effectLst/>
                <a:latin typeface="Calibri"/>
                <a:ea typeface="Calibri"/>
                <a:cs typeface="Calibri"/>
                <a:sym typeface="Calibri"/>
              </a:rPr>
              <a:t> că acest lucru face legătura către Unitatea 3.3: Evaluarea impactului și utilizarea constatărilor pentru a reveni și a informa </a:t>
            </a:r>
            <a:r>
              <a:rPr lang="ro" sz="1200" b="0" i="1" u="none" strike="noStrike" cap="none" dirty="0">
                <a:solidFill>
                  <a:schemeClr val="dk1"/>
                </a:solidFill>
                <a:effectLst/>
                <a:latin typeface="Calibri"/>
                <a:ea typeface="Calibri"/>
                <a:cs typeface="Calibri"/>
                <a:sym typeface="Calibri"/>
              </a:rPr>
              <a:t>următoarea</a:t>
            </a:r>
            <a:r>
              <a:rPr lang="ro" sz="1200" b="0" i="0" u="none" strike="noStrike" cap="none" dirty="0">
                <a:solidFill>
                  <a:schemeClr val="dk1"/>
                </a:solidFill>
                <a:effectLst/>
                <a:latin typeface="Calibri"/>
                <a:ea typeface="Calibri"/>
                <a:cs typeface="Calibri"/>
                <a:sym typeface="Calibri"/>
              </a:rPr>
              <a:t> </a:t>
            </a:r>
            <a:r>
              <a:rPr lang="ro" sz="1200" b="1" i="0" u="none" strike="noStrike" cap="none" dirty="0">
                <a:solidFill>
                  <a:schemeClr val="dk1"/>
                </a:solidFill>
                <a:effectLst/>
                <a:latin typeface="Calibri"/>
                <a:ea typeface="Calibri"/>
                <a:cs typeface="Calibri"/>
                <a:sym typeface="Calibri"/>
              </a:rPr>
              <a:t>Evaluare a Nevoilor Școlii</a:t>
            </a:r>
            <a:r>
              <a:rPr lang="ro" sz="1200" b="0" i="0" u="none" strike="noStrike" cap="none" dirty="0">
                <a:solidFill>
                  <a:schemeClr val="dk1"/>
                </a:solidFill>
                <a:effectLst/>
                <a:latin typeface="Calibri"/>
                <a:ea typeface="Calibri"/>
                <a:cs typeface="Calibri"/>
                <a:sym typeface="Calibri"/>
              </a:rPr>
              <a:t> (transformând-o într-un ciclu).</a:t>
            </a:r>
          </a:p>
          <a:p>
            <a:pPr marL="0" lvl="0" indent="0" algn="l" rtl="0">
              <a:spcBef>
                <a:spcPts val="0"/>
              </a:spcBef>
              <a:spcAft>
                <a:spcPts val="0"/>
              </a:spcAft>
              <a:buNone/>
            </a:pPr>
            <a:r>
              <a:rPr lang="ro" sz="1200" b="0" i="0" u="none" strike="noStrike" cap="none" dirty="0">
                <a:solidFill>
                  <a:schemeClr val="dk1"/>
                </a:solidFill>
                <a:effectLst/>
                <a:latin typeface="Calibri"/>
                <a:ea typeface="Calibri"/>
                <a:cs typeface="Calibri"/>
                <a:sym typeface="Calibri"/>
              </a:rPr>
              <a:t>După </a:t>
            </a:r>
            <a:r>
              <a:rPr lang="ro" sz="1200" b="1" i="0" u="none" strike="noStrike" cap="none" dirty="0">
                <a:solidFill>
                  <a:schemeClr val="dk1"/>
                </a:solidFill>
                <a:effectLst/>
                <a:latin typeface="Calibri"/>
                <a:ea typeface="Calibri"/>
                <a:cs typeface="Calibri"/>
                <a:sym typeface="Calibri"/>
              </a:rPr>
              <a:t>Caseta 5 (Măsurare),</a:t>
            </a:r>
            <a:r>
              <a:rPr lang="ro" sz="1200" b="0" i="0" u="none" strike="noStrike" cap="none" dirty="0">
                <a:solidFill>
                  <a:schemeClr val="dk1"/>
                </a:solidFill>
                <a:effectLst/>
                <a:latin typeface="Calibri"/>
                <a:ea typeface="Calibri"/>
                <a:cs typeface="Calibri"/>
                <a:sym typeface="Calibri"/>
              </a:rPr>
              <a:t> procesul se reconectează la </a:t>
            </a:r>
            <a:r>
              <a:rPr lang="ro" sz="1200" b="1" i="0" u="none" strike="noStrike" cap="none" dirty="0">
                <a:solidFill>
                  <a:schemeClr val="dk1"/>
                </a:solidFill>
                <a:effectLst/>
                <a:latin typeface="Calibri"/>
                <a:ea typeface="Calibri"/>
                <a:cs typeface="Calibri"/>
                <a:sym typeface="Calibri"/>
              </a:rPr>
              <a:t>Cutia 1 (Evaluarea nevoilor școlii), </a:t>
            </a:r>
            <a:r>
              <a:rPr lang="ro" sz="1200" b="0" i="0" u="none" strike="noStrike" cap="none" dirty="0">
                <a:solidFill>
                  <a:schemeClr val="dk1"/>
                </a:solidFill>
                <a:effectLst/>
                <a:latin typeface="Calibri"/>
                <a:ea typeface="Calibri"/>
                <a:cs typeface="Calibri"/>
                <a:sym typeface="Calibri"/>
              </a:rPr>
              <a:t>subliniind că munca în domeniul </a:t>
            </a:r>
            <a:r>
              <a:rPr lang="ro-RO" sz="1200" b="0" i="0" u="none" strike="noStrike" cap="none" dirty="0">
                <a:solidFill>
                  <a:schemeClr val="dk1"/>
                </a:solidFill>
                <a:effectLst/>
                <a:latin typeface="Calibri"/>
                <a:ea typeface="Calibri"/>
                <a:cs typeface="Calibri"/>
                <a:sym typeface="Calibri"/>
              </a:rPr>
              <a:t>stării de bine</a:t>
            </a:r>
            <a:r>
              <a:rPr lang="ro" sz="1200" b="0" i="0" u="none" strike="noStrike" cap="none" dirty="0">
                <a:solidFill>
                  <a:schemeClr val="dk1"/>
                </a:solidFill>
                <a:effectLst/>
                <a:latin typeface="Calibri"/>
                <a:ea typeface="Calibri"/>
                <a:cs typeface="Calibri"/>
                <a:sym typeface="Calibri"/>
              </a:rPr>
              <a:t> este continuă și bazată pe date.</a:t>
            </a:r>
            <a:endParaRPr lang="en" dirty="0"/>
          </a:p>
          <a:p>
            <a:endParaRPr lang="el-GR" dirty="0"/>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828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7f9446a92a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ro" sz="1200" b="1" i="0" u="none" strike="noStrike" cap="none" dirty="0">
                <a:solidFill>
                  <a:schemeClr val="dk1"/>
                </a:solidFill>
                <a:effectLst/>
                <a:latin typeface="Calibri"/>
                <a:ea typeface="Calibri"/>
                <a:cs typeface="Calibri"/>
                <a:sym typeface="Calibri"/>
              </a:rPr>
              <a:t>Durata - </a:t>
            </a:r>
            <a:r>
              <a:rPr lang="ro" b="1" dirty="0"/>
              <a:t>(10-12 minute)</a:t>
            </a:r>
            <a:endParaRPr lang="en" sz="1200" b="1" i="0" u="none" strike="noStrike" cap="none" dirty="0">
              <a:solidFill>
                <a:schemeClr val="dk1"/>
              </a:solidFill>
              <a:effectLst/>
              <a:latin typeface="Calibri"/>
              <a:ea typeface="Calibri"/>
              <a:cs typeface="Calibri"/>
              <a:sym typeface="Calibri"/>
            </a:endParaRPr>
          </a:p>
          <a:p>
            <a:r>
              <a:rPr lang="ro" sz="1200" b="1" i="0" u="none" strike="noStrike" cap="none" dirty="0">
                <a:solidFill>
                  <a:schemeClr val="dk1"/>
                </a:solidFill>
                <a:effectLst/>
                <a:latin typeface="Calibri"/>
                <a:ea typeface="Calibri"/>
                <a:cs typeface="Calibri"/>
                <a:sym typeface="Calibri"/>
              </a:rPr>
              <a:t>Introducere antrenor (2 min)</a:t>
            </a:r>
            <a:r>
              <a:rPr lang="ro" sz="1200" b="0" i="0" u="none" strike="noStrike" cap="none" dirty="0">
                <a:solidFill>
                  <a:schemeClr val="dk1"/>
                </a:solidFill>
                <a:effectLst/>
                <a:latin typeface="Calibri"/>
                <a:ea typeface="Calibri"/>
                <a:cs typeface="Calibri"/>
                <a:sym typeface="Calibri"/>
              </a:rPr>
              <a:t> Începeți prin a spune:</a:t>
            </a:r>
          </a:p>
          <a:p>
            <a:r>
              <a:rPr lang="ro" sz="1200" b="0" i="0" u="none" strike="noStrike" cap="none" dirty="0">
                <a:solidFill>
                  <a:schemeClr val="dk1"/>
                </a:solidFill>
                <a:effectLst/>
                <a:latin typeface="Calibri"/>
                <a:ea typeface="Calibri"/>
                <a:cs typeface="Calibri"/>
                <a:sym typeface="Calibri"/>
              </a:rPr>
              <a:t>"Chiar dacă nu ați implementat încă un proiect PERMA, școlile dvs. probabil au momente </a:t>
            </a:r>
            <a:r>
              <a:rPr lang="ro" sz="1200" b="0" i="1" u="none" strike="noStrike" cap="none" dirty="0">
                <a:solidFill>
                  <a:schemeClr val="dk1"/>
                </a:solidFill>
                <a:effectLst/>
                <a:latin typeface="Calibri"/>
                <a:ea typeface="Calibri"/>
                <a:cs typeface="Calibri"/>
                <a:sym typeface="Calibri"/>
              </a:rPr>
              <a:t>de prosperitate</a:t>
            </a:r>
            <a:r>
              <a:rPr lang="ro" sz="1200" b="0" i="0" u="none" strike="noStrike" cap="none" dirty="0">
                <a:solidFill>
                  <a:schemeClr val="dk1"/>
                </a:solidFill>
                <a:effectLst/>
                <a:latin typeface="Calibri"/>
                <a:ea typeface="Calibri"/>
                <a:cs typeface="Calibri"/>
                <a:sym typeface="Calibri"/>
              </a:rPr>
              <a:t> — practici mici care susțin pozitivitatea, implicarea sau conexiunea. Haideți să le explorăm împreună."</a:t>
            </a:r>
          </a:p>
          <a:p>
            <a:r>
              <a:rPr lang="ro" sz="1200" b="1" i="0" u="none" strike="noStrike" cap="none" dirty="0">
                <a:solidFill>
                  <a:schemeClr val="dk1"/>
                </a:solidFill>
                <a:effectLst/>
                <a:latin typeface="Calibri"/>
                <a:ea typeface="Calibri"/>
                <a:cs typeface="Calibri"/>
                <a:sym typeface="Calibri"/>
              </a:rPr>
              <a:t>Săli de tip breakout (7 min)</a:t>
            </a:r>
            <a:endParaRPr lang="en" sz="1200" b="0" i="0" u="none" strike="noStrike" cap="none" dirty="0">
              <a:solidFill>
                <a:schemeClr val="dk1"/>
              </a:solidFill>
              <a:effectLst/>
              <a:latin typeface="Calibri"/>
              <a:ea typeface="Calibri"/>
              <a:cs typeface="Calibri"/>
              <a:sym typeface="Calibri"/>
            </a:endParaRPr>
          </a:p>
          <a:p>
            <a:r>
              <a:rPr lang="ro" sz="1200" b="0" i="0" u="none" strike="noStrike" cap="none" dirty="0">
                <a:solidFill>
                  <a:schemeClr val="dk1"/>
                </a:solidFill>
                <a:effectLst/>
                <a:latin typeface="Calibri"/>
                <a:ea typeface="Calibri"/>
                <a:cs typeface="Calibri"/>
                <a:sym typeface="Calibri"/>
              </a:rPr>
              <a:t>Împărțiți participanții în </a:t>
            </a:r>
            <a:r>
              <a:rPr lang="ro" sz="1200" b="1" i="0" u="none" strike="noStrike" cap="none" dirty="0">
                <a:solidFill>
                  <a:schemeClr val="dk1"/>
                </a:solidFill>
                <a:effectLst/>
                <a:latin typeface="Calibri"/>
                <a:ea typeface="Calibri"/>
                <a:cs typeface="Calibri"/>
                <a:sym typeface="Calibri"/>
              </a:rPr>
              <a:t>grupuri mici de câte 4–5.</a:t>
            </a:r>
            <a:endParaRPr lang="en" sz="1200" b="0" i="0" u="none" strike="noStrike" cap="none" dirty="0">
              <a:solidFill>
                <a:schemeClr val="dk1"/>
              </a:solidFill>
              <a:effectLst/>
              <a:latin typeface="Calibri"/>
              <a:ea typeface="Calibri"/>
              <a:cs typeface="Calibri"/>
              <a:sym typeface="Calibri"/>
            </a:endParaRPr>
          </a:p>
          <a:p>
            <a:r>
              <a:rPr lang="ro" sz="1200" b="0" i="0" u="none" strike="noStrike" cap="none" dirty="0">
                <a:solidFill>
                  <a:schemeClr val="dk1"/>
                </a:solidFill>
                <a:effectLst/>
                <a:latin typeface="Calibri"/>
                <a:ea typeface="Calibri"/>
                <a:cs typeface="Calibri"/>
                <a:sym typeface="Calibri"/>
              </a:rPr>
              <a:t>Rugați-i să împărtășească </a:t>
            </a:r>
            <a:r>
              <a:rPr lang="ro" sz="1200" b="0" i="1" u="none" strike="noStrike" cap="none" dirty="0">
                <a:solidFill>
                  <a:schemeClr val="dk1"/>
                </a:solidFill>
                <a:effectLst/>
                <a:latin typeface="Calibri"/>
                <a:ea typeface="Calibri"/>
                <a:cs typeface="Calibri"/>
                <a:sym typeface="Calibri"/>
              </a:rPr>
              <a:t>un exemplu scurt</a:t>
            </a:r>
            <a:r>
              <a:rPr lang="ro" sz="1200" b="0" i="0" u="none" strike="noStrike" cap="none" dirty="0">
                <a:solidFill>
                  <a:schemeClr val="dk1"/>
                </a:solidFill>
                <a:effectLst/>
                <a:latin typeface="Calibri"/>
                <a:ea typeface="Calibri"/>
                <a:cs typeface="Calibri"/>
                <a:sym typeface="Calibri"/>
              </a:rPr>
              <a:t> pentru orice două elemente PERMA cu care rezonează.</a:t>
            </a:r>
          </a:p>
          <a:p>
            <a:r>
              <a:rPr lang="ro" sz="1200" b="0" i="0" u="none" strike="noStrike" cap="none" dirty="0">
                <a:solidFill>
                  <a:schemeClr val="dk1"/>
                </a:solidFill>
                <a:effectLst/>
                <a:latin typeface="Calibri"/>
                <a:ea typeface="Calibri"/>
                <a:cs typeface="Calibri"/>
                <a:sym typeface="Calibri"/>
              </a:rPr>
              <a:t>Încurajați folosirea unor exemple concrete, reale — nu teoretice.</a:t>
            </a:r>
          </a:p>
          <a:p>
            <a:r>
              <a:rPr lang="ro" sz="1200" b="1" i="0" u="none" strike="noStrike" cap="none" dirty="0">
                <a:solidFill>
                  <a:schemeClr val="dk1"/>
                </a:solidFill>
                <a:effectLst/>
                <a:latin typeface="Calibri"/>
                <a:ea typeface="Calibri"/>
                <a:cs typeface="Calibri"/>
                <a:sym typeface="Calibri"/>
              </a:rPr>
              <a:t>Partajare în grup (4 min)</a:t>
            </a:r>
            <a:endParaRPr lang="en" sz="1200" b="0" i="0" u="none" strike="noStrike" cap="none" dirty="0">
              <a:solidFill>
                <a:schemeClr val="dk1"/>
              </a:solidFill>
              <a:effectLst/>
              <a:latin typeface="Calibri"/>
              <a:ea typeface="Calibri"/>
              <a:cs typeface="Calibri"/>
              <a:sym typeface="Calibri"/>
            </a:endParaRPr>
          </a:p>
          <a:p>
            <a:r>
              <a:rPr lang="ro" sz="1200" b="0" i="0" u="none" strike="noStrike" cap="none" dirty="0">
                <a:solidFill>
                  <a:schemeClr val="dk1"/>
                </a:solidFill>
                <a:effectLst/>
                <a:latin typeface="Calibri"/>
                <a:ea typeface="Calibri"/>
                <a:cs typeface="Calibri"/>
                <a:sym typeface="Calibri"/>
              </a:rPr>
              <a:t>Aduceți-i pe toți înapoi în camera principală.</a:t>
            </a:r>
          </a:p>
          <a:p>
            <a:r>
              <a:rPr lang="ro" sz="1200" b="0" i="0" u="none" strike="noStrike" cap="none" dirty="0">
                <a:solidFill>
                  <a:schemeClr val="dk1"/>
                </a:solidFill>
                <a:effectLst/>
                <a:latin typeface="Calibri"/>
                <a:ea typeface="Calibri"/>
                <a:cs typeface="Calibri"/>
                <a:sym typeface="Calibri"/>
              </a:rPr>
              <a:t>Invitați 2–3 voluntari să împărtășească pe scurt un exemplu inspirațional care a apărut.</a:t>
            </a:r>
          </a:p>
          <a:p>
            <a:r>
              <a:rPr lang="ro" sz="1200" b="0" i="0" u="none" strike="noStrike" cap="none" dirty="0">
                <a:solidFill>
                  <a:schemeClr val="dk1"/>
                </a:solidFill>
                <a:effectLst/>
                <a:latin typeface="Calibri"/>
                <a:ea typeface="Calibri"/>
                <a:cs typeface="Calibri"/>
                <a:sym typeface="Calibri"/>
              </a:rPr>
              <a:t>Trainerul leagă răspunsurile de ideea că </a:t>
            </a:r>
            <a:r>
              <a:rPr lang="ro" sz="1200" b="0" i="1" u="none" strike="noStrike" cap="none" dirty="0">
                <a:solidFill>
                  <a:schemeClr val="dk1"/>
                </a:solidFill>
                <a:effectLst/>
                <a:latin typeface="Calibri"/>
                <a:ea typeface="Calibri"/>
                <a:cs typeface="Calibri"/>
                <a:sym typeface="Calibri"/>
              </a:rPr>
              <a:t>PERMA există deja în viața de zi cu zi a școlii — scopul este să o proiecteze intenționat și sustenabil.</a:t>
            </a:r>
            <a:endParaRPr lang="en" sz="1200" b="0" i="0" u="none" strike="noStrike" cap="none" dirty="0">
              <a:solidFill>
                <a:schemeClr val="dk1"/>
              </a:solidFill>
              <a:effectLst/>
              <a:latin typeface="Calibri"/>
              <a:ea typeface="Calibri"/>
              <a:cs typeface="Calibri"/>
              <a:sym typeface="Calibri"/>
            </a:endParaRPr>
          </a:p>
          <a:p>
            <a:endParaRPr lang="en" sz="1200" b="0" i="0" u="none" strike="noStrike" cap="none" dirty="0">
              <a:solidFill>
                <a:schemeClr val="dk1"/>
              </a:solidFill>
              <a:effectLst/>
              <a:latin typeface="Calibri"/>
              <a:ea typeface="Calibri"/>
              <a:cs typeface="Calibri"/>
              <a:sym typeface="Calibri"/>
            </a:endParaRPr>
          </a:p>
          <a:p>
            <a:r>
              <a:rPr lang="ro" dirty="0"/>
              <a:t>Păstrați </a:t>
            </a:r>
            <a:r>
              <a:rPr lang="ro" i="1" dirty="0"/>
              <a:t>tonul lejer, încurajator și recunoscător</a:t>
            </a:r>
            <a:r>
              <a:rPr lang="ro" dirty="0"/>
              <a:t>.</a:t>
            </a:r>
          </a:p>
          <a:p>
            <a:r>
              <a:rPr lang="ro" dirty="0"/>
              <a:t>Întăriți faptul că "PERMA nu este ceva complet nou — adesea descrie ceea ce fac deja bine școlile bune."</a:t>
            </a:r>
          </a:p>
          <a:p>
            <a:r>
              <a:rPr lang="ro" dirty="0"/>
              <a:t>Folosiți un </a:t>
            </a:r>
            <a:r>
              <a:rPr lang="ro" b="1" dirty="0"/>
              <a:t>Mentimeter sau un panou Padlet</a:t>
            </a:r>
            <a:r>
              <a:rPr lang="ro" dirty="0"/>
              <a:t> (opțional) astfel încât participanții să poată posta cuvinte-cheie scurte în timpul partajării de grup (de exemplu, "Zidul bunătății", "Salut de dimineață", "Mentorat între egali").</a:t>
            </a:r>
          </a:p>
          <a:p>
            <a:endParaRPr lang="en" sz="1200" b="0" i="0" u="none" strike="noStrike" cap="none" dirty="0">
              <a:solidFill>
                <a:schemeClr val="dk1"/>
              </a:solidFill>
              <a:effectLst/>
              <a:latin typeface="Calibri"/>
              <a:ea typeface="Calibri"/>
              <a:cs typeface="Calibri"/>
              <a:sym typeface="Calibri"/>
            </a:endParaRPr>
          </a:p>
        </p:txBody>
      </p:sp>
      <p:sp>
        <p:nvSpPr>
          <p:cNvPr id="127" name="Google Shape;127;g37f9446a92a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ro" sz="1200" b="0" i="0" u="none" strike="noStrike" cap="none" dirty="0">
                <a:solidFill>
                  <a:schemeClr val="dk1"/>
                </a:solidFill>
                <a:effectLst/>
                <a:latin typeface="Calibri"/>
                <a:ea typeface="Calibri"/>
                <a:cs typeface="Calibri"/>
                <a:sym typeface="Calibri"/>
              </a:rPr>
              <a:t>În acest slide, reamintiți participanților că Abordarea </a:t>
            </a:r>
            <a:r>
              <a:rPr lang="en-US" sz="1200" b="0" i="0" u="none" strike="noStrike" cap="none" dirty="0">
                <a:solidFill>
                  <a:schemeClr val="dk1"/>
                </a:solidFill>
                <a:effectLst/>
                <a:latin typeface="Calibri"/>
                <a:ea typeface="Calibri"/>
                <a:cs typeface="Calibri"/>
                <a:sym typeface="Calibri"/>
              </a:rPr>
              <a:t>la </a:t>
            </a:r>
            <a:r>
              <a:rPr lang="en-US" sz="1200" b="0" i="0" u="none" strike="noStrike" cap="none" dirty="0" err="1">
                <a:solidFill>
                  <a:schemeClr val="dk1"/>
                </a:solidFill>
                <a:effectLst/>
                <a:latin typeface="Calibri"/>
                <a:ea typeface="Calibri"/>
                <a:cs typeface="Calibri"/>
                <a:sym typeface="Calibri"/>
              </a:rPr>
              <a:t>Nivelul</a:t>
            </a:r>
            <a:r>
              <a:rPr lang="en-US" sz="1200" b="0" i="0" u="none" strike="noStrike" cap="none" dirty="0">
                <a:solidFill>
                  <a:schemeClr val="dk1"/>
                </a:solidFill>
                <a:effectLst/>
                <a:latin typeface="Calibri"/>
                <a:ea typeface="Calibri"/>
                <a:cs typeface="Calibri"/>
                <a:sym typeface="Calibri"/>
              </a:rPr>
              <a:t> </a:t>
            </a:r>
            <a:r>
              <a:rPr lang="ro" sz="1200" b="0" i="0" u="none" strike="noStrike" cap="none" dirty="0">
                <a:solidFill>
                  <a:schemeClr val="dk1"/>
                </a:solidFill>
                <a:effectLst/>
                <a:latin typeface="Calibri"/>
                <a:ea typeface="Calibri"/>
                <a:cs typeface="Calibri"/>
                <a:sym typeface="Calibri"/>
              </a:rPr>
              <a:t>Întregii Școli nu este </a:t>
            </a:r>
            <a:r>
              <a:rPr lang="ro" sz="1200" b="0" i="1" u="none" strike="noStrike" cap="none" dirty="0">
                <a:solidFill>
                  <a:schemeClr val="dk1"/>
                </a:solidFill>
                <a:effectLst/>
                <a:latin typeface="Calibri"/>
                <a:ea typeface="Calibri"/>
                <a:cs typeface="Calibri"/>
                <a:sym typeface="Calibri"/>
              </a:rPr>
              <a:t>un proiect separat </a:t>
            </a:r>
            <a:r>
              <a:rPr lang="ro" sz="1200" b="0" i="0" u="none" strike="noStrike" cap="none" dirty="0">
                <a:solidFill>
                  <a:schemeClr val="dk1"/>
                </a:solidFill>
                <a:effectLst/>
                <a:latin typeface="Calibri"/>
                <a:ea typeface="Calibri"/>
                <a:cs typeface="Calibri"/>
                <a:sym typeface="Calibri"/>
              </a:rPr>
              <a:t>— este o mentalitate și o structură care integrează </a:t>
            </a:r>
            <a:r>
              <a:rPr lang="ro-RO" sz="1200" b="0" i="0" u="none" strike="noStrike" cap="none" dirty="0">
                <a:solidFill>
                  <a:schemeClr val="dk1"/>
                </a:solidFill>
                <a:effectLst/>
                <a:latin typeface="Calibri"/>
                <a:ea typeface="Calibri"/>
                <a:cs typeface="Calibri"/>
                <a:sym typeface="Calibri"/>
              </a:rPr>
              <a:t>stare de bine</a:t>
            </a:r>
            <a:r>
              <a:rPr lang="ro" sz="1200" b="0" i="0" u="none" strike="noStrike" cap="none" dirty="0">
                <a:solidFill>
                  <a:schemeClr val="dk1"/>
                </a:solidFill>
                <a:effectLst/>
                <a:latin typeface="Calibri"/>
                <a:ea typeface="Calibri"/>
                <a:cs typeface="Calibri"/>
                <a:sym typeface="Calibri"/>
              </a:rPr>
              <a:t>a în rutinele zilnice, politici și relații.</a:t>
            </a:r>
          </a:p>
          <a:p>
            <a:r>
              <a:rPr lang="ro" sz="1200" b="0" i="0" u="none" strike="noStrike" cap="none" dirty="0">
                <a:solidFill>
                  <a:schemeClr val="dk1"/>
                </a:solidFill>
                <a:effectLst/>
                <a:latin typeface="Calibri"/>
                <a:ea typeface="Calibri"/>
                <a:cs typeface="Calibri"/>
                <a:sym typeface="Calibri"/>
              </a:rPr>
              <a:t>Explicați că PERMA oferă acestei abordări "coloana vertebrală" a sa, ajutând școlile să planifice acțiuni concrete sub cinci piloni ai </a:t>
            </a:r>
            <a:r>
              <a:rPr lang="ro-RO" sz="1200" b="0" i="0" u="none" strike="noStrike" cap="none" dirty="0">
                <a:solidFill>
                  <a:schemeClr val="dk1"/>
                </a:solidFill>
                <a:effectLst/>
                <a:latin typeface="Calibri"/>
                <a:ea typeface="Calibri"/>
                <a:cs typeface="Calibri"/>
                <a:sym typeface="Calibri"/>
              </a:rPr>
              <a:t>stării de bine</a:t>
            </a:r>
            <a:r>
              <a:rPr lang="ro" sz="1200" b="0" i="0" u="none" strike="noStrike" cap="none" dirty="0">
                <a:solidFill>
                  <a:schemeClr val="dk1"/>
                </a:solidFill>
                <a:effectLst/>
                <a:latin typeface="Calibri"/>
                <a:ea typeface="Calibri"/>
                <a:cs typeface="Calibri"/>
                <a:sym typeface="Calibri"/>
              </a:rPr>
              <a:t>.</a:t>
            </a:r>
          </a:p>
          <a:p>
            <a:endParaRPr lang="el-GR" dirty="0"/>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3054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E84B3F53-329B-4CE2-EE1D-26BABAEBC77C}"/>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3C177D6E-A8E7-19FB-C85D-E6F7B08CE20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ro" sz="1200" b="1" i="0" u="none" strike="noStrike" cap="none" dirty="0">
                <a:solidFill>
                  <a:schemeClr val="dk1"/>
                </a:solidFill>
                <a:effectLst/>
                <a:latin typeface="Calibri"/>
                <a:ea typeface="Calibri"/>
                <a:cs typeface="Calibri"/>
                <a:sym typeface="Calibri"/>
              </a:rPr>
              <a:t>1. Identificarea nevoilor școlii:</a:t>
            </a:r>
            <a:endParaRPr lang="en" sz="1200" b="0" i="0" u="none" strike="noStrike" cap="none" dirty="0">
              <a:solidFill>
                <a:schemeClr val="dk1"/>
              </a:solidFill>
              <a:effectLst/>
              <a:latin typeface="Calibri"/>
              <a:ea typeface="Calibri"/>
              <a:cs typeface="Calibri"/>
              <a:sym typeface="Calibri"/>
            </a:endParaRPr>
          </a:p>
          <a:p>
            <a:r>
              <a:rPr lang="ro" sz="1200" b="0" i="0" u="none" strike="noStrike" cap="none" dirty="0">
                <a:solidFill>
                  <a:schemeClr val="dk1"/>
                </a:solidFill>
                <a:effectLst/>
                <a:latin typeface="Calibri"/>
                <a:ea typeface="Calibri"/>
                <a:cs typeface="Calibri"/>
                <a:sym typeface="Calibri"/>
              </a:rPr>
              <a:t>Încurajați participanții să gândească pe larg despre modul în care colectează date despre </a:t>
            </a:r>
            <a:r>
              <a:rPr lang="ro-RO" sz="1200" b="0" i="0" u="none" strike="noStrike" cap="none" dirty="0">
                <a:solidFill>
                  <a:schemeClr val="dk1"/>
                </a:solidFill>
                <a:effectLst/>
                <a:latin typeface="Calibri"/>
                <a:ea typeface="Calibri"/>
                <a:cs typeface="Calibri"/>
                <a:sym typeface="Calibri"/>
              </a:rPr>
              <a:t>stare de bine</a:t>
            </a:r>
            <a:r>
              <a:rPr lang="ro" sz="1200" b="0" i="0" u="none" strike="noStrike" cap="none" dirty="0">
                <a:solidFill>
                  <a:schemeClr val="dk1"/>
                </a:solidFill>
                <a:effectLst/>
                <a:latin typeface="Calibri"/>
                <a:ea typeface="Calibri"/>
                <a:cs typeface="Calibri"/>
                <a:sym typeface="Calibri"/>
              </a:rPr>
              <a:t>. Evaluările nevoilor pot include sondaje ale personalului sau elevilor, verificări informale, grupuri de discuție sau chiar date despre prezență și comportament.</a:t>
            </a:r>
          </a:p>
          <a:p>
            <a:r>
              <a:rPr lang="ro" sz="1200" b="0" i="0" u="none" strike="noStrike" cap="none" dirty="0">
                <a:solidFill>
                  <a:schemeClr val="dk1"/>
                </a:solidFill>
                <a:effectLst/>
                <a:latin typeface="Calibri"/>
                <a:ea typeface="Calibri"/>
                <a:cs typeface="Calibri"/>
                <a:sym typeface="Calibri"/>
              </a:rPr>
              <a:t>Amintiți-le că datele nu trebuie să fie complexe—uneori, conversațiile simple cu personalul sau feedback-ul părinților pot dezvălui perspective valoroase despre prioritățile legate de </a:t>
            </a:r>
            <a:r>
              <a:rPr lang="ro-RO" sz="1200" b="0" i="0" u="none" strike="noStrike" cap="none" dirty="0">
                <a:solidFill>
                  <a:schemeClr val="dk1"/>
                </a:solidFill>
                <a:effectLst/>
                <a:latin typeface="Calibri"/>
                <a:ea typeface="Calibri"/>
                <a:cs typeface="Calibri"/>
                <a:sym typeface="Calibri"/>
              </a:rPr>
              <a:t>stare de bine</a:t>
            </a:r>
            <a:r>
              <a:rPr lang="ro" sz="1200" b="0" i="0" u="none" strike="noStrike" cap="none" dirty="0">
                <a:solidFill>
                  <a:schemeClr val="dk1"/>
                </a:solidFill>
                <a:effectLst/>
                <a:latin typeface="Calibri"/>
                <a:ea typeface="Calibri"/>
                <a:cs typeface="Calibri"/>
                <a:sym typeface="Calibri"/>
              </a:rPr>
              <a:t>.</a:t>
            </a:r>
          </a:p>
          <a:p>
            <a:r>
              <a:rPr lang="ro" sz="1200" b="0" i="0" u="none" strike="noStrike" cap="none" dirty="0">
                <a:solidFill>
                  <a:schemeClr val="dk1"/>
                </a:solidFill>
                <a:effectLst/>
                <a:latin typeface="Calibri"/>
                <a:ea typeface="Calibri"/>
                <a:cs typeface="Calibri"/>
                <a:sym typeface="Calibri"/>
              </a:rPr>
              <a:t>Exemplu de prompt: </a:t>
            </a:r>
            <a:r>
              <a:rPr lang="ro" sz="1200" b="0" i="1" u="none" strike="noStrike" cap="none" dirty="0">
                <a:solidFill>
                  <a:schemeClr val="dk1"/>
                </a:solidFill>
                <a:effectLst/>
                <a:latin typeface="Calibri"/>
                <a:ea typeface="Calibri"/>
                <a:cs typeface="Calibri"/>
                <a:sym typeface="Calibri"/>
              </a:rPr>
              <a:t>"Ce provocări legate de </a:t>
            </a:r>
            <a:r>
              <a:rPr lang="ro-RO" sz="1200" b="0" i="1" u="none" strike="noStrike" cap="none" dirty="0">
                <a:solidFill>
                  <a:schemeClr val="dk1"/>
                </a:solidFill>
                <a:effectLst/>
                <a:latin typeface="Calibri"/>
                <a:ea typeface="Calibri"/>
                <a:cs typeface="Calibri"/>
                <a:sym typeface="Calibri"/>
              </a:rPr>
              <a:t>stare de bine</a:t>
            </a:r>
            <a:r>
              <a:rPr lang="ro" sz="1200" b="0" i="1" u="none" strike="noStrike" cap="none" dirty="0">
                <a:solidFill>
                  <a:schemeClr val="dk1"/>
                </a:solidFill>
                <a:effectLst/>
                <a:latin typeface="Calibri"/>
                <a:ea typeface="Calibri"/>
                <a:cs typeface="Calibri"/>
                <a:sym typeface="Calibri"/>
              </a:rPr>
              <a:t> auzim cel mai des în comunitatea noastră școlară?"</a:t>
            </a:r>
          </a:p>
          <a:p>
            <a:r>
              <a:rPr lang="ro" sz="1200" b="1" i="0" u="none" strike="noStrike" cap="none" dirty="0">
                <a:solidFill>
                  <a:schemeClr val="dk1"/>
                </a:solidFill>
                <a:effectLst/>
                <a:latin typeface="Calibri"/>
                <a:ea typeface="Calibri"/>
                <a:cs typeface="Calibri"/>
                <a:sym typeface="Calibri"/>
              </a:rPr>
              <a:t>2. Puncte forte și diferențe ale hărții:</a:t>
            </a:r>
            <a:endParaRPr lang="en" sz="1200" b="0" i="0" u="none" strike="noStrike" cap="none" dirty="0">
              <a:solidFill>
                <a:schemeClr val="dk1"/>
              </a:solidFill>
              <a:effectLst/>
              <a:latin typeface="Calibri"/>
              <a:ea typeface="Calibri"/>
              <a:cs typeface="Calibri"/>
              <a:sym typeface="Calibri"/>
            </a:endParaRPr>
          </a:p>
          <a:p>
            <a:r>
              <a:rPr lang="ro" sz="1200" b="0" i="0" u="none" strike="noStrike" cap="none" dirty="0">
                <a:solidFill>
                  <a:schemeClr val="dk1"/>
                </a:solidFill>
                <a:effectLst/>
                <a:latin typeface="Calibri"/>
                <a:ea typeface="Calibri"/>
                <a:cs typeface="Calibri"/>
                <a:sym typeface="Calibri"/>
              </a:rPr>
              <a:t>Evidențiați faptul că cartografierea înseamnă </a:t>
            </a:r>
            <a:r>
              <a:rPr lang="ro" sz="1200" b="0" i="1" u="none" strike="noStrike" cap="none" dirty="0">
                <a:solidFill>
                  <a:schemeClr val="dk1"/>
                </a:solidFill>
                <a:effectLst/>
                <a:latin typeface="Calibri"/>
                <a:ea typeface="Calibri"/>
                <a:cs typeface="Calibri"/>
                <a:sym typeface="Calibri"/>
              </a:rPr>
              <a:t>cercetare </a:t>
            </a:r>
            <a:r>
              <a:rPr lang="ro" sz="1200" b="0" i="0" u="none" strike="noStrike" cap="none" dirty="0">
                <a:solidFill>
                  <a:schemeClr val="dk1"/>
                </a:solidFill>
                <a:effectLst/>
                <a:latin typeface="Calibri"/>
                <a:ea typeface="Calibri"/>
                <a:cs typeface="Calibri"/>
                <a:sym typeface="Calibri"/>
              </a:rPr>
              <a:t>apreciativă — începe din punctele forte. Ce funcționează deja bine și pe care se poate construi?</a:t>
            </a:r>
          </a:p>
          <a:p>
            <a:r>
              <a:rPr lang="ro" sz="1200" b="0" i="0" u="none" strike="noStrike" cap="none" dirty="0">
                <a:solidFill>
                  <a:schemeClr val="dk1"/>
                </a:solidFill>
                <a:effectLst/>
                <a:latin typeface="Calibri"/>
                <a:ea typeface="Calibri"/>
                <a:cs typeface="Calibri"/>
                <a:sym typeface="Calibri"/>
              </a:rPr>
              <a:t>Apoi ghidați reflexia pe goluri sau zone subsusținute. De exemplu, o școală poate avea o implicare puternică în comunitate (Sens), dar o recunoaștere limitată a efortului profesorilor (Realizare).</a:t>
            </a:r>
          </a:p>
          <a:p>
            <a:r>
              <a:rPr lang="ro" sz="1200" b="0" i="0" u="none" strike="noStrike" cap="none" dirty="0">
                <a:solidFill>
                  <a:schemeClr val="dk1"/>
                </a:solidFill>
                <a:effectLst/>
                <a:latin typeface="Calibri"/>
                <a:ea typeface="Calibri"/>
                <a:cs typeface="Calibri"/>
                <a:sym typeface="Calibri"/>
              </a:rPr>
              <a:t>Încurajați utilizarea unor instrumente vizuale precum un tabel puncte forte–lacune sau PERMA–Matricea de Aliniere a Nevoilor pentru a ajuta echipele să prioritizeze acțiunile.</a:t>
            </a:r>
          </a:p>
          <a:p>
            <a:pPr algn="ctr"/>
            <a:r>
              <a:rPr lang="ro" sz="1600" dirty="0">
                <a:latin typeface="Calibri" panose="020F0502020204030204" pitchFamily="34" charset="0"/>
                <a:cs typeface="Calibri" panose="020F0502020204030204" pitchFamily="34" charset="0"/>
              </a:rPr>
              <a:t>Exemplu de reflecție rapidă:</a:t>
            </a:r>
          </a:p>
          <a:p>
            <a:pPr algn="ctr"/>
            <a:r>
              <a:rPr lang="ro" dirty="0"/>
              <a:t>"Profesorii sunt colaboratori și susținători, dar mulți se simt copleșiți de volumul de muncă. Elevii sunt implicați în clasă, dar parteneriatele cu părinții ar putea fi mai puternice."</a:t>
            </a:r>
          </a:p>
          <a:p>
            <a:endParaRPr lang="en" sz="1200" b="0" i="0" u="none" strike="noStrike" cap="none" dirty="0">
              <a:solidFill>
                <a:schemeClr val="dk1"/>
              </a:solidFill>
              <a:effectLst/>
              <a:latin typeface="Calibri"/>
              <a:ea typeface="Calibri"/>
              <a:cs typeface="Calibri"/>
              <a:sym typeface="Calibri"/>
            </a:endParaRPr>
          </a:p>
        </p:txBody>
      </p:sp>
      <p:sp>
        <p:nvSpPr>
          <p:cNvPr id="133" name="Google Shape;133;g37f9446a92a_0_143:notes">
            <a:extLst>
              <a:ext uri="{FF2B5EF4-FFF2-40B4-BE49-F238E27FC236}">
                <a16:creationId xmlns:a16="http://schemas.microsoft.com/office/drawing/2014/main" id="{F2B03B65-009E-85B7-9122-9FCB43D8105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7067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24EC8AF5-8B70-B31E-283E-70BCC532B798}"/>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B2837CDE-2D69-6DCF-2A61-452533A0399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ro" sz="1200" b="0" i="0" u="none" strike="noStrike" cap="none" dirty="0">
                <a:solidFill>
                  <a:schemeClr val="dk1"/>
                </a:solidFill>
                <a:effectLst/>
                <a:latin typeface="Calibri"/>
                <a:ea typeface="Calibri"/>
                <a:cs typeface="Calibri"/>
                <a:sym typeface="Calibri"/>
              </a:rPr>
              <a:t>Alocați </a:t>
            </a:r>
            <a:r>
              <a:rPr lang="ro" sz="1200" b="1" i="0" u="none" strike="noStrike" cap="none" dirty="0">
                <a:solidFill>
                  <a:schemeClr val="dk1"/>
                </a:solidFill>
                <a:effectLst/>
                <a:latin typeface="Calibri"/>
                <a:ea typeface="Calibri"/>
                <a:cs typeface="Calibri"/>
                <a:sym typeface="Calibri"/>
              </a:rPr>
              <a:t>10–15 minute</a:t>
            </a:r>
            <a:r>
              <a:rPr lang="ro" sz="1200" b="0" i="0" u="none" strike="noStrike" cap="none" dirty="0">
                <a:solidFill>
                  <a:schemeClr val="dk1"/>
                </a:solidFill>
                <a:effectLst/>
                <a:latin typeface="Calibri"/>
                <a:ea typeface="Calibri"/>
                <a:cs typeface="Calibri"/>
                <a:sym typeface="Calibri"/>
              </a:rPr>
              <a:t> pentru finalizare individuală sau discuții în grupuri mici în săli de grup.</a:t>
            </a:r>
            <a:br>
              <a:rPr lang="en" dirty="0"/>
            </a:br>
            <a:r>
              <a:rPr lang="ro" sz="1200" b="0" i="0" u="none" strike="noStrike" cap="none" dirty="0">
                <a:solidFill>
                  <a:schemeClr val="dk1"/>
                </a:solidFill>
                <a:effectLst/>
                <a:latin typeface="Calibri"/>
                <a:ea typeface="Calibri"/>
                <a:cs typeface="Calibri"/>
                <a:sym typeface="Calibri"/>
              </a:rPr>
              <a:t>Rugați fiecare grup să împărtășească </a:t>
            </a:r>
            <a:r>
              <a:rPr lang="ro" sz="1200" b="1" i="0" u="none" strike="noStrike" cap="none" dirty="0">
                <a:solidFill>
                  <a:schemeClr val="dk1"/>
                </a:solidFill>
                <a:effectLst/>
                <a:latin typeface="Calibri"/>
                <a:ea typeface="Calibri"/>
                <a:cs typeface="Calibri"/>
                <a:sym typeface="Calibri"/>
              </a:rPr>
              <a:t>o forță și o pauză</a:t>
            </a:r>
            <a:r>
              <a:rPr lang="ro" sz="1200" b="0" i="0" u="none" strike="noStrike" cap="none" dirty="0">
                <a:solidFill>
                  <a:schemeClr val="dk1"/>
                </a:solidFill>
                <a:effectLst/>
                <a:latin typeface="Calibri"/>
                <a:ea typeface="Calibri"/>
                <a:cs typeface="Calibri"/>
                <a:sym typeface="Calibri"/>
              </a:rPr>
              <a:t> în sesiunea plenară pentru a construi o imagine colectivă a </a:t>
            </a:r>
            <a:r>
              <a:rPr lang="ro-RO" sz="1200" b="0" i="0" u="none" strike="noStrike" cap="none" dirty="0">
                <a:solidFill>
                  <a:schemeClr val="dk1"/>
                </a:solidFill>
                <a:effectLst/>
                <a:latin typeface="Calibri"/>
                <a:ea typeface="Calibri"/>
                <a:cs typeface="Calibri"/>
                <a:sym typeface="Calibri"/>
              </a:rPr>
              <a:t>stării de bine</a:t>
            </a:r>
            <a:r>
              <a:rPr lang="ro" sz="1200" b="0" i="0" u="none" strike="noStrike" cap="none" dirty="0">
                <a:solidFill>
                  <a:schemeClr val="dk1"/>
                </a:solidFill>
                <a:effectLst/>
                <a:latin typeface="Calibri"/>
                <a:ea typeface="Calibri"/>
                <a:cs typeface="Calibri"/>
                <a:sym typeface="Calibri"/>
              </a:rPr>
              <a:t> a școlii.</a:t>
            </a:r>
          </a:p>
        </p:txBody>
      </p:sp>
      <p:sp>
        <p:nvSpPr>
          <p:cNvPr id="133" name="Google Shape;133;g37f9446a92a_0_143:notes">
            <a:extLst>
              <a:ext uri="{FF2B5EF4-FFF2-40B4-BE49-F238E27FC236}">
                <a16:creationId xmlns:a16="http://schemas.microsoft.com/office/drawing/2014/main" id="{FEE802F5-2E36-CB1E-414A-143FAEE2CAA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4129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32B78B4E-8F67-6C1D-3144-651485AC78B5}"/>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AF500241-7D38-20A9-1484-AE0FF808D66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ro" sz="1200" b="0" i="0" u="none" strike="noStrike" cap="none" dirty="0">
                <a:solidFill>
                  <a:schemeClr val="dk1"/>
                </a:solidFill>
                <a:effectLst/>
                <a:latin typeface="Calibri"/>
                <a:ea typeface="Calibri"/>
                <a:cs typeface="Calibri"/>
                <a:sym typeface="Calibri"/>
              </a:rPr>
              <a:t>Alocați </a:t>
            </a:r>
            <a:r>
              <a:rPr lang="ro" sz="1200" b="1" i="0" u="none" strike="noStrike" cap="none" dirty="0">
                <a:solidFill>
                  <a:schemeClr val="dk1"/>
                </a:solidFill>
                <a:effectLst/>
                <a:latin typeface="Calibri"/>
                <a:ea typeface="Calibri"/>
                <a:cs typeface="Calibri"/>
                <a:sym typeface="Calibri"/>
              </a:rPr>
              <a:t>10–15 minute</a:t>
            </a:r>
            <a:r>
              <a:rPr lang="ro" sz="1200" b="0" i="0" u="none" strike="noStrike" cap="none" dirty="0">
                <a:solidFill>
                  <a:schemeClr val="dk1"/>
                </a:solidFill>
                <a:effectLst/>
                <a:latin typeface="Calibri"/>
                <a:ea typeface="Calibri"/>
                <a:cs typeface="Calibri"/>
                <a:sym typeface="Calibri"/>
              </a:rPr>
              <a:t> pentru finalizare individuală sau discuții în grupuri mici în săli de grup.</a:t>
            </a:r>
            <a:br>
              <a:rPr lang="en" dirty="0"/>
            </a:br>
            <a:r>
              <a:rPr lang="ro" sz="1200" b="0" i="0" u="none" strike="noStrike" cap="none" dirty="0">
                <a:solidFill>
                  <a:schemeClr val="dk1"/>
                </a:solidFill>
                <a:effectLst/>
                <a:latin typeface="Calibri"/>
                <a:ea typeface="Calibri"/>
                <a:cs typeface="Calibri"/>
                <a:sym typeface="Calibri"/>
              </a:rPr>
              <a:t>Rugați fiecare grup să împărtășească </a:t>
            </a:r>
            <a:r>
              <a:rPr lang="ro" sz="1200" b="1" i="0" u="none" strike="noStrike" cap="none" dirty="0">
                <a:solidFill>
                  <a:schemeClr val="dk1"/>
                </a:solidFill>
                <a:effectLst/>
                <a:latin typeface="Calibri"/>
                <a:ea typeface="Calibri"/>
                <a:cs typeface="Calibri"/>
                <a:sym typeface="Calibri"/>
              </a:rPr>
              <a:t>o forță și o pauză</a:t>
            </a:r>
            <a:r>
              <a:rPr lang="ro" sz="1200" b="0" i="0" u="none" strike="noStrike" cap="none" dirty="0">
                <a:solidFill>
                  <a:schemeClr val="dk1"/>
                </a:solidFill>
                <a:effectLst/>
                <a:latin typeface="Calibri"/>
                <a:ea typeface="Calibri"/>
                <a:cs typeface="Calibri"/>
                <a:sym typeface="Calibri"/>
              </a:rPr>
              <a:t> în sesiunea plenară pentru a construi o imagine colectivă a </a:t>
            </a:r>
            <a:r>
              <a:rPr lang="ro-RO" sz="1200" b="0" i="0" u="none" strike="noStrike" cap="none" dirty="0">
                <a:solidFill>
                  <a:schemeClr val="dk1"/>
                </a:solidFill>
                <a:effectLst/>
                <a:latin typeface="Calibri"/>
                <a:ea typeface="Calibri"/>
                <a:cs typeface="Calibri"/>
                <a:sym typeface="Calibri"/>
              </a:rPr>
              <a:t>stării de bine</a:t>
            </a:r>
            <a:r>
              <a:rPr lang="ro" sz="1200" b="0" i="0" u="none" strike="noStrike" cap="none" dirty="0">
                <a:solidFill>
                  <a:schemeClr val="dk1"/>
                </a:solidFill>
                <a:effectLst/>
                <a:latin typeface="Calibri"/>
                <a:ea typeface="Calibri"/>
                <a:cs typeface="Calibri"/>
                <a:sym typeface="Calibri"/>
              </a:rPr>
              <a:t> a școlii.</a:t>
            </a:r>
          </a:p>
        </p:txBody>
      </p:sp>
      <p:sp>
        <p:nvSpPr>
          <p:cNvPr id="133" name="Google Shape;133;g37f9446a92a_0_143:notes">
            <a:extLst>
              <a:ext uri="{FF2B5EF4-FFF2-40B4-BE49-F238E27FC236}">
                <a16:creationId xmlns:a16="http://schemas.microsoft.com/office/drawing/2014/main" id="{15CDD66E-1637-F9AA-E581-A8A28D9E1D5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8239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ro" sz="900" b="0" i="0" u="none" strike="noStrike" cap="none">
                <a:solidFill>
                  <a:schemeClr val="dk1"/>
                </a:solidFill>
                <a:latin typeface="Arial"/>
                <a:ea typeface="Arial"/>
                <a:cs typeface="Arial"/>
                <a:sym typeface="Arial"/>
              </a:rPr>
              <a:t>Finanțat de Uniunea Europeană. Totuși, opiniile și punctele de vedere exprimate aparțin exclusiv autorului (autorilor) și nu reflectă neapărat pe cele ale Uniunii Europene sau ale Agenției Executive Europene pentru Educație și Cultură (EACEA). Nici Uniunea Europeană, nici EACEA nu pot fi trase la răspundere pentru ele. Numărul proiectului: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79"/>
        <p:cNvGrpSpPr/>
        <p:nvPr/>
      </p:nvGrpSpPr>
      <p:grpSpPr>
        <a:xfrm>
          <a:off x="0" y="0"/>
          <a:ext cx="0" cy="0"/>
          <a:chOff x="0" y="0"/>
          <a:chExt cx="0" cy="0"/>
        </a:xfrm>
      </p:grpSpPr>
      <p:sp>
        <p:nvSpPr>
          <p:cNvPr id="80" name="Google Shape;80;g37f9446a92a_0_229"/>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 name="Google Shape;81;g37f9446a92a_0_229"/>
          <p:cNvSpPr txBox="1">
            <a:spLocks noGrp="1"/>
          </p:cNvSpPr>
          <p:nvPr>
            <p:ph type="ctrTitle"/>
          </p:nvPr>
        </p:nvSpPr>
        <p:spPr>
          <a:xfrm>
            <a:off x="2179865" y="2774849"/>
            <a:ext cx="7832400" cy="1600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FFFF"/>
              </a:buClr>
              <a:buSzPts val="2000"/>
              <a:buFont typeface="Calibri"/>
              <a:buNone/>
              <a:defRPr sz="2000" b="1">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37f9446a92a_0_229"/>
          <p:cNvSpPr/>
          <p:nvPr/>
        </p:nvSpPr>
        <p:spPr>
          <a:xfrm flipH="1">
            <a:off x="2172836" y="2774849"/>
            <a:ext cx="7839300" cy="456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3"/>
        <p:cNvGrpSpPr/>
        <p:nvPr/>
      </p:nvGrpSpPr>
      <p:grpSpPr>
        <a:xfrm>
          <a:off x="0" y="0"/>
          <a:ext cx="0" cy="0"/>
          <a:chOff x="0" y="0"/>
          <a:chExt cx="0" cy="0"/>
        </a:xfrm>
      </p:grpSpPr>
      <p:sp>
        <p:nvSpPr>
          <p:cNvPr id="84" name="Google Shape;84;g37f9446a92a_0_233"/>
          <p:cNvSpPr txBox="1"/>
          <p:nvPr/>
        </p:nvSpPr>
        <p:spPr>
          <a:xfrm>
            <a:off x="2172707" y="2960694"/>
            <a:ext cx="7832400" cy="1600200"/>
          </a:xfrm>
          <a:prstGeom prst="rect">
            <a:avLst/>
          </a:prstGeom>
          <a:solidFill>
            <a:srgbClr val="F8E7E3">
              <a:alpha val="400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2"/>
              </a:buClr>
              <a:buSzPts val="2000"/>
              <a:buFont typeface="Open Sans"/>
              <a:buNone/>
            </a:pPr>
            <a:endParaRPr sz="2000" b="1" i="0" u="none" strike="noStrike" cap="none">
              <a:solidFill>
                <a:schemeClr val="accent2"/>
              </a:solidFill>
              <a:latin typeface="Open Sans"/>
              <a:ea typeface="Open Sans"/>
              <a:cs typeface="Open Sans"/>
              <a:sym typeface="Open Sans"/>
            </a:endParaRPr>
          </a:p>
        </p:txBody>
      </p:sp>
      <p:sp>
        <p:nvSpPr>
          <p:cNvPr id="85" name="Google Shape;85;g37f9446a92a_0_233"/>
          <p:cNvSpPr txBox="1">
            <a:spLocks noGrp="1"/>
          </p:cNvSpPr>
          <p:nvPr>
            <p:ph type="ctrTitle"/>
          </p:nvPr>
        </p:nvSpPr>
        <p:spPr>
          <a:xfrm>
            <a:off x="2187019" y="2959363"/>
            <a:ext cx="7832400" cy="1600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Calibri"/>
              <a:buNone/>
              <a:defRPr sz="2000" b="1">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g37f9446a92a_0_233"/>
          <p:cNvPicPr preferRelativeResize="0"/>
          <p:nvPr/>
        </p:nvPicPr>
        <p:blipFill rotWithShape="1">
          <a:blip r:embed="rId2">
            <a:alphaModFix/>
          </a:blip>
          <a:srcRect/>
          <a:stretch/>
        </p:blipFill>
        <p:spPr>
          <a:xfrm>
            <a:off x="5456010" y="1471139"/>
            <a:ext cx="1060199" cy="1465364"/>
          </a:xfrm>
          <a:prstGeom prst="rect">
            <a:avLst/>
          </a:prstGeom>
          <a:noFill/>
          <a:ln>
            <a:noFill/>
          </a:ln>
        </p:spPr>
      </p:pic>
      <p:sp>
        <p:nvSpPr>
          <p:cNvPr id="87" name="Google Shape;87;g37f9446a92a_0_233"/>
          <p:cNvSpPr/>
          <p:nvPr/>
        </p:nvSpPr>
        <p:spPr>
          <a:xfrm flipH="1">
            <a:off x="2172835" y="2913643"/>
            <a:ext cx="7839300" cy="456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88"/>
        <p:cNvGrpSpPr/>
        <p:nvPr/>
      </p:nvGrpSpPr>
      <p:grpSpPr>
        <a:xfrm>
          <a:off x="0" y="0"/>
          <a:ext cx="0" cy="0"/>
          <a:chOff x="0" y="0"/>
          <a:chExt cx="0" cy="0"/>
        </a:xfrm>
      </p:grpSpPr>
      <p:sp>
        <p:nvSpPr>
          <p:cNvPr id="89" name="Google Shape;89;g37f9446a92a_0_238"/>
          <p:cNvSpPr/>
          <p:nvPr/>
        </p:nvSpPr>
        <p:spPr>
          <a:xfrm>
            <a:off x="0" y="0"/>
            <a:ext cx="12192000" cy="601920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g37f9446a92a_0_238"/>
          <p:cNvSpPr/>
          <p:nvPr/>
        </p:nvSpPr>
        <p:spPr>
          <a:xfrm>
            <a:off x="1" y="2184266"/>
            <a:ext cx="310800" cy="13311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g37f9446a92a_0_238"/>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37f9446a92a_0_238"/>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g37f9446a92a_0_238"/>
          <p:cNvSpPr/>
          <p:nvPr/>
        </p:nvSpPr>
        <p:spPr>
          <a:xfrm rot="-5400000" flipH="1">
            <a:off x="-507448" y="4140103"/>
            <a:ext cx="1331100" cy="3162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4" name="Google Shape;94;g37f9446a92a_0_238"/>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95" name="Google Shape;95;g37f9446a92a_0_238"/>
          <p:cNvPicPr preferRelativeResize="0"/>
          <p:nvPr/>
        </p:nvPicPr>
        <p:blipFill rotWithShape="1">
          <a:blip r:embed="rId3">
            <a:alphaModFix/>
          </a:blip>
          <a:srcRect/>
          <a:stretch/>
        </p:blipFill>
        <p:spPr>
          <a:xfrm>
            <a:off x="7557741" y="680458"/>
            <a:ext cx="3408733" cy="4711409"/>
          </a:xfrm>
          <a:prstGeom prst="rect">
            <a:avLst/>
          </a:prstGeom>
          <a:noFill/>
          <a:ln>
            <a:noFill/>
          </a:ln>
        </p:spPr>
      </p:pic>
      <p:pic>
        <p:nvPicPr>
          <p:cNvPr id="96" name="Google Shape;96;g37f9446a92a_0_238"/>
          <p:cNvPicPr preferRelativeResize="0"/>
          <p:nvPr/>
        </p:nvPicPr>
        <p:blipFill rotWithShape="1">
          <a:blip r:embed="rId4">
            <a:alphaModFix/>
          </a:blip>
          <a:srcRect/>
          <a:stretch/>
        </p:blipFill>
        <p:spPr>
          <a:xfrm>
            <a:off x="310897" y="6212262"/>
            <a:ext cx="1886785" cy="401872"/>
          </a:xfrm>
          <a:prstGeom prst="rect">
            <a:avLst/>
          </a:prstGeom>
          <a:noFill/>
          <a:ln>
            <a:noFill/>
          </a:ln>
        </p:spPr>
      </p:pic>
      <p:sp>
        <p:nvSpPr>
          <p:cNvPr id="97" name="Google Shape;97;g37f9446a92a_0_238"/>
          <p:cNvSpPr txBox="1"/>
          <p:nvPr/>
        </p:nvSpPr>
        <p:spPr>
          <a:xfrm>
            <a:off x="2385759" y="6214024"/>
            <a:ext cx="9495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ro" sz="900" b="0" i="0" u="none" strike="noStrike" cap="none">
                <a:solidFill>
                  <a:schemeClr val="dk1"/>
                </a:solidFill>
                <a:latin typeface="Arial"/>
                <a:ea typeface="Arial"/>
                <a:cs typeface="Arial"/>
                <a:sym typeface="Arial"/>
              </a:rPr>
              <a:t>Finanțat de Uniunea Europeană. Totuși, opiniile și punctele de vedere exprimate aparțin exclusiv autorului (autorilor) și nu reflectă neapărat pe cele ale Uniunii Europene sau ale Agenției Executive Europene pentru Educație și Cultură (EACEA). Nici Uniunea Europeană, nici EACEA nu pot fi trase la răspundere pentru ele. Numărul proiectului: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5"/>
        <p:cNvGrpSpPr/>
        <p:nvPr/>
      </p:nvGrpSpPr>
      <p:grpSpPr>
        <a:xfrm>
          <a:off x="0" y="0"/>
          <a:ext cx="0" cy="0"/>
          <a:chOff x="0" y="0"/>
          <a:chExt cx="0" cy="0"/>
        </a:xfrm>
      </p:grpSpPr>
      <p:sp>
        <p:nvSpPr>
          <p:cNvPr id="26" name="Google Shape;26;p18"/>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18"/>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FFFF"/>
              </a:buClr>
              <a:buSzPts val="2000"/>
              <a:buFont typeface="Calibri"/>
              <a:buNone/>
              <a:defRPr sz="2000" b="1">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p:nvPr/>
        </p:nvSpPr>
        <p:spPr>
          <a:xfrm flipH="1">
            <a:off x="2172708" y="2774849"/>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9"/>
        <p:cNvGrpSpPr/>
        <p:nvPr/>
      </p:nvGrpSpPr>
      <p:grpSpPr>
        <a:xfrm>
          <a:off x="0" y="0"/>
          <a:ext cx="0" cy="0"/>
          <a:chOff x="0" y="0"/>
          <a:chExt cx="0" cy="0"/>
        </a:xfrm>
      </p:grpSpPr>
      <p:sp>
        <p:nvSpPr>
          <p:cNvPr id="30" name="Google Shape;30;p19"/>
          <p:cNvSpPr txBox="1"/>
          <p:nvPr/>
        </p:nvSpPr>
        <p:spPr>
          <a:xfrm>
            <a:off x="2172707" y="2960694"/>
            <a:ext cx="7832271" cy="1600197"/>
          </a:xfrm>
          <a:prstGeom prst="rect">
            <a:avLst/>
          </a:prstGeom>
          <a:solidFill>
            <a:srgbClr val="F8E7E3">
              <a:alpha val="400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2"/>
              </a:buClr>
              <a:buSzPts val="2000"/>
              <a:buFont typeface="Open Sans"/>
              <a:buNone/>
            </a:pPr>
            <a:endParaRPr sz="2000" b="1" i="0" u="none" strike="noStrike" cap="none">
              <a:solidFill>
                <a:schemeClr val="accent2"/>
              </a:solidFill>
              <a:latin typeface="Open Sans"/>
              <a:ea typeface="Open Sans"/>
              <a:cs typeface="Open Sans"/>
              <a:sym typeface="Open Sans"/>
            </a:endParaRPr>
          </a:p>
        </p:txBody>
      </p:sp>
      <p:sp>
        <p:nvSpPr>
          <p:cNvPr id="31" name="Google Shape;31;p19"/>
          <p:cNvSpPr txBox="1">
            <a:spLocks noGrp="1"/>
          </p:cNvSpPr>
          <p:nvPr>
            <p:ph type="ctrTitle"/>
          </p:nvPr>
        </p:nvSpPr>
        <p:spPr>
          <a:xfrm>
            <a:off x="2187019" y="2959363"/>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Calibri"/>
              <a:buNone/>
              <a:defRPr sz="2000" b="1">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19"/>
          <p:cNvPicPr preferRelativeResize="0"/>
          <p:nvPr/>
        </p:nvPicPr>
        <p:blipFill rotWithShape="1">
          <a:blip r:embed="rId2">
            <a:alphaModFix/>
          </a:blip>
          <a:srcRect/>
          <a:stretch/>
        </p:blipFill>
        <p:spPr>
          <a:xfrm>
            <a:off x="5456010" y="1471139"/>
            <a:ext cx="1060199" cy="1465364"/>
          </a:xfrm>
          <a:prstGeom prst="rect">
            <a:avLst/>
          </a:prstGeom>
          <a:noFill/>
          <a:ln>
            <a:noFill/>
          </a:ln>
        </p:spPr>
      </p:pic>
      <p:sp>
        <p:nvSpPr>
          <p:cNvPr id="33" name="Google Shape;33;p19"/>
          <p:cNvSpPr/>
          <p:nvPr/>
        </p:nvSpPr>
        <p:spPr>
          <a:xfrm flipH="1">
            <a:off x="2172707" y="2913643"/>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12"/>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12"/>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ro" sz="900" b="0" i="0" u="none" strike="noStrike" cap="none">
                <a:solidFill>
                  <a:schemeClr val="dk1"/>
                </a:solidFill>
                <a:latin typeface="Arial"/>
                <a:ea typeface="Arial"/>
                <a:cs typeface="Arial"/>
                <a:sym typeface="Arial"/>
              </a:rPr>
              <a:t>Finanțat de Uniunea Europeană. Totuși, opiniile și punctele de vedere exprimate aparțin exclusiv autorului (autorilor) și nu reflectă neapărat pe cele ale Uniunii Europene sau ale Agenției Executive Europene pentru Educație și Cultură (EACEA). Nici Uniunea Europeană, nici EACEA nu pot fi trase la răspundere pentru ele. Numărul proiectului: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47"/>
        <p:cNvGrpSpPr/>
        <p:nvPr/>
      </p:nvGrpSpPr>
      <p:grpSpPr>
        <a:xfrm>
          <a:off x="0" y="0"/>
          <a:ext cx="0" cy="0"/>
          <a:chOff x="0" y="0"/>
          <a:chExt cx="0" cy="0"/>
        </a:xfrm>
      </p:grpSpPr>
      <p:sp>
        <p:nvSpPr>
          <p:cNvPr id="48" name="Google Shape;48;g37f9446a92a_0_197"/>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37f9446a92a_0_197"/>
          <p:cNvSpPr txBox="1">
            <a:spLocks noGrp="1"/>
          </p:cNvSpPr>
          <p:nvPr>
            <p:ph type="body" idx="1"/>
          </p:nvPr>
        </p:nvSpPr>
        <p:spPr>
          <a:xfrm>
            <a:off x="97971" y="881743"/>
            <a:ext cx="11944500" cy="5870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50"/>
        <p:cNvGrpSpPr/>
        <p:nvPr/>
      </p:nvGrpSpPr>
      <p:grpSpPr>
        <a:xfrm>
          <a:off x="0" y="0"/>
          <a:ext cx="0" cy="0"/>
          <a:chOff x="0" y="0"/>
          <a:chExt cx="0" cy="0"/>
        </a:xfrm>
      </p:grpSpPr>
      <p:sp>
        <p:nvSpPr>
          <p:cNvPr id="51" name="Google Shape;51;g37f9446a92a_0_200"/>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g37f9446a92a_0_20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lvl1pPr marL="457200" marR="0" lvl="0" indent="-228600" algn="just">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g37f9446a92a_0_20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9"/>
        <p:cNvGrpSpPr/>
        <p:nvPr/>
      </p:nvGrpSpPr>
      <p:grpSpPr>
        <a:xfrm>
          <a:off x="0" y="0"/>
          <a:ext cx="0" cy="0"/>
          <a:chOff x="0" y="0"/>
          <a:chExt cx="0" cy="0"/>
        </a:xfrm>
      </p:grpSpPr>
      <p:sp>
        <p:nvSpPr>
          <p:cNvPr id="60" name="Google Shape;60;g37f9446a92a_0_209"/>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g37f9446a92a_0_209"/>
          <p:cNvSpPr txBox="1">
            <a:spLocks noGrp="1"/>
          </p:cNvSpPr>
          <p:nvPr>
            <p:ph type="body" idx="1"/>
          </p:nvPr>
        </p:nvSpPr>
        <p:spPr>
          <a:xfrm>
            <a:off x="97971" y="873580"/>
            <a:ext cx="5910900" cy="59028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g37f9446a92a_0_209"/>
          <p:cNvSpPr txBox="1">
            <a:spLocks noGrp="1"/>
          </p:cNvSpPr>
          <p:nvPr>
            <p:ph type="body" idx="2"/>
          </p:nvPr>
        </p:nvSpPr>
        <p:spPr>
          <a:xfrm>
            <a:off x="6131377" y="873580"/>
            <a:ext cx="5910900" cy="59028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164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69"/>
        <p:cNvGrpSpPr/>
        <p:nvPr/>
      </p:nvGrpSpPr>
      <p:grpSpPr>
        <a:xfrm>
          <a:off x="0" y="0"/>
          <a:ext cx="0" cy="0"/>
          <a:chOff x="0" y="0"/>
          <a:chExt cx="0" cy="0"/>
        </a:xfrm>
      </p:grpSpPr>
      <p:sp>
        <p:nvSpPr>
          <p:cNvPr id="70" name="Google Shape;70;g37f9446a92a_0_219"/>
          <p:cNvSpPr/>
          <p:nvPr/>
        </p:nvSpPr>
        <p:spPr>
          <a:xfrm>
            <a:off x="0" y="0"/>
            <a:ext cx="12192000" cy="601920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g37f9446a92a_0_219"/>
          <p:cNvSpPr/>
          <p:nvPr/>
        </p:nvSpPr>
        <p:spPr>
          <a:xfrm>
            <a:off x="1" y="2184266"/>
            <a:ext cx="310800" cy="13311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g37f9446a92a_0_219"/>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g37f9446a92a_0_219"/>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4" name="Google Shape;74;g37f9446a92a_0_219"/>
          <p:cNvSpPr/>
          <p:nvPr/>
        </p:nvSpPr>
        <p:spPr>
          <a:xfrm rot="-5400000" flipH="1">
            <a:off x="-507448" y="4140103"/>
            <a:ext cx="1331100" cy="3162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5" name="Google Shape;75;g37f9446a92a_0_219"/>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76" name="Google Shape;76;g37f9446a92a_0_219"/>
          <p:cNvPicPr preferRelativeResize="0"/>
          <p:nvPr/>
        </p:nvPicPr>
        <p:blipFill rotWithShape="1">
          <a:blip r:embed="rId3">
            <a:alphaModFix/>
          </a:blip>
          <a:srcRect/>
          <a:stretch/>
        </p:blipFill>
        <p:spPr>
          <a:xfrm>
            <a:off x="6467522" y="1099770"/>
            <a:ext cx="5375466" cy="4388048"/>
          </a:xfrm>
          <a:prstGeom prst="rect">
            <a:avLst/>
          </a:prstGeom>
          <a:noFill/>
          <a:ln>
            <a:noFill/>
          </a:ln>
        </p:spPr>
      </p:pic>
      <p:pic>
        <p:nvPicPr>
          <p:cNvPr id="77" name="Google Shape;77;g37f9446a92a_0_219"/>
          <p:cNvPicPr preferRelativeResize="0"/>
          <p:nvPr/>
        </p:nvPicPr>
        <p:blipFill rotWithShape="1">
          <a:blip r:embed="rId4">
            <a:alphaModFix/>
          </a:blip>
          <a:srcRect/>
          <a:stretch/>
        </p:blipFill>
        <p:spPr>
          <a:xfrm>
            <a:off x="310897" y="6212262"/>
            <a:ext cx="1886785" cy="401872"/>
          </a:xfrm>
          <a:prstGeom prst="rect">
            <a:avLst/>
          </a:prstGeom>
          <a:noFill/>
          <a:ln>
            <a:noFill/>
          </a:ln>
        </p:spPr>
      </p:pic>
      <p:sp>
        <p:nvSpPr>
          <p:cNvPr id="78" name="Google Shape;78;g37f9446a92a_0_219"/>
          <p:cNvSpPr txBox="1"/>
          <p:nvPr/>
        </p:nvSpPr>
        <p:spPr>
          <a:xfrm>
            <a:off x="2385759" y="6214024"/>
            <a:ext cx="9495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ro" sz="900" b="0" i="0" u="none" strike="noStrike" cap="none">
                <a:solidFill>
                  <a:schemeClr val="dk1"/>
                </a:solidFill>
                <a:latin typeface="Arial"/>
                <a:ea typeface="Arial"/>
                <a:cs typeface="Arial"/>
                <a:sym typeface="Arial"/>
              </a:rPr>
              <a:t>Finanțat de Uniunea Europeană. Totuși, opiniile și punctele de vedere exprimate aparțin exclusiv autorului (autorilor) și nu reflectă neapărat pe cele ale Uniunii Europene sau ale Agenției Executive Europene pentru Educație și Cultură (EACEA). Nici Uniunea Europeană, nici EACEA nu pot fi trase la răspundere pentru ele. Numărul proiectului: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48235"/>
          </a:srgbClr>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alpha val="0"/>
          </a:schemeClr>
        </a:solidFill>
        <a:effectLst/>
      </p:bgPr>
    </p:bg>
    <p:spTree>
      <p:nvGrpSpPr>
        <p:cNvPr id="1" name="Shape 44"/>
        <p:cNvGrpSpPr/>
        <p:nvPr/>
      </p:nvGrpSpPr>
      <p:grpSpPr>
        <a:xfrm>
          <a:off x="0" y="0"/>
          <a:ext cx="0" cy="0"/>
          <a:chOff x="0" y="0"/>
          <a:chExt cx="0" cy="0"/>
        </a:xfrm>
      </p:grpSpPr>
      <p:sp>
        <p:nvSpPr>
          <p:cNvPr id="45" name="Google Shape;45;g37f9446a92a_0_194"/>
          <p:cNvSpPr/>
          <p:nvPr/>
        </p:nvSpPr>
        <p:spPr>
          <a:xfrm>
            <a:off x="0" y="0"/>
            <a:ext cx="12192000" cy="79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6" name="Google Shape;46;g37f9446a92a_0_194"/>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marR="0" lvl="0" algn="l">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7" r:id="rId3"/>
    <p:sldLayoutId id="214748366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alpha val="48630"/>
          </a:srgbClr>
        </a:solidFill>
        <a:effectLst/>
      </p:bgPr>
    </p:bg>
    <p:spTree>
      <p:nvGrpSpPr>
        <p:cNvPr id="1" name="Shape 63"/>
        <p:cNvGrpSpPr/>
        <p:nvPr/>
      </p:nvGrpSpPr>
      <p:grpSpPr>
        <a:xfrm>
          <a:off x="0" y="0"/>
          <a:ext cx="0" cy="0"/>
          <a:chOff x="0" y="0"/>
          <a:chExt cx="0" cy="0"/>
        </a:xfrm>
      </p:grpSpPr>
      <p:sp>
        <p:nvSpPr>
          <p:cNvPr id="64" name="Google Shape;64;g37f9446a92a_0_213"/>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g37f9446a92a_0_2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g37f9446a92a_0_213"/>
          <p:cNvSpPr txBox="1">
            <a:spLocks noGrp="1"/>
          </p:cNvSpPr>
          <p:nvPr>
            <p:ph type="dt" idx="10"/>
          </p:nvPr>
        </p:nvSpPr>
        <p:spPr>
          <a:xfrm>
            <a:off x="838200" y="6356354"/>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g37f9446a92a_0_213"/>
          <p:cNvSpPr txBox="1">
            <a:spLocks noGrp="1"/>
          </p:cNvSpPr>
          <p:nvPr>
            <p:ph type="ftr" idx="11"/>
          </p:nvPr>
        </p:nvSpPr>
        <p:spPr>
          <a:xfrm>
            <a:off x="4038600" y="6356354"/>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g37f9446a92a_0_213"/>
          <p:cNvSpPr txBox="1">
            <a:spLocks noGrp="1"/>
          </p:cNvSpPr>
          <p:nvPr>
            <p:ph type="sldNum" idx="12"/>
          </p:nvPr>
        </p:nvSpPr>
        <p:spPr>
          <a:xfrm>
            <a:off x="8610600" y="6356354"/>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svg"/><Relationship Id="rId10" Type="http://schemas.openxmlformats.org/officeDocument/2006/relationships/image" Target="../media/image40.svg"/><Relationship Id="rId4" Type="http://schemas.openxmlformats.org/officeDocument/2006/relationships/image" Target="../media/image48.sv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2.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4.sv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8.xml"/><Relationship Id="rId6" Type="http://schemas.openxmlformats.org/officeDocument/2006/relationships/image" Target="../media/image57.png"/><Relationship Id="rId11" Type="http://schemas.openxmlformats.org/officeDocument/2006/relationships/image" Target="../media/image60.svg"/><Relationship Id="rId5" Type="http://schemas.openxmlformats.org/officeDocument/2006/relationships/image" Target="../media/image56.svg"/><Relationship Id="rId10" Type="http://schemas.openxmlformats.org/officeDocument/2006/relationships/image" Target="../media/image59.png"/><Relationship Id="rId4" Type="http://schemas.openxmlformats.org/officeDocument/2006/relationships/image" Target="../media/image55.png"/><Relationship Id="rId9" Type="http://schemas.openxmlformats.org/officeDocument/2006/relationships/image" Target="../media/image27.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8.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p>
            <a:pPr lvl="0"/>
            <a:r>
              <a:rPr lang="ro" sz="2200"/>
              <a:t>Școli prospere – o abordare sistemică, la nivelul întregii școli a sănătății mintale și a stării de bine</a:t>
            </a:r>
            <a:br>
              <a:rPr lang="ro-RO" sz="2200"/>
            </a:br>
            <a:endParaRPr sz="2200"/>
          </a:p>
        </p:txBody>
      </p:sp>
      <p:sp>
        <p:nvSpPr>
          <p:cNvPr id="103" name="Google Shape;103;p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fontScale="55000" lnSpcReduction="20000"/>
          </a:bodyPr>
          <a:lstStyle/>
          <a:p>
            <a:pPr marL="0" lvl="0" indent="0">
              <a:lnSpc>
                <a:spcPct val="140011"/>
              </a:lnSpc>
              <a:spcBef>
                <a:spcPts val="0"/>
              </a:spcBef>
              <a:buClr>
                <a:srgbClr val="000000"/>
              </a:buClr>
              <a:buSzPct val="100000"/>
            </a:pPr>
            <a:r>
              <a:rPr lang="ro" sz="3599" b="0" i="0">
                <a:solidFill>
                  <a:srgbClr val="545454"/>
                </a:solidFill>
              </a:rPr>
              <a:t>Durata proiectului: 36 luni (mar 2025 - feb 2028)</a:t>
            </a:r>
            <a:endParaRPr lang="ro-RO" sz="1400" b="0" i="0">
              <a:solidFill>
                <a:srgbClr val="000000"/>
              </a:solidFill>
            </a:endParaRPr>
          </a:p>
          <a:p>
            <a:pPr marL="0" lvl="0" indent="0">
              <a:lnSpc>
                <a:spcPct val="140011"/>
              </a:lnSpc>
              <a:spcBef>
                <a:spcPts val="0"/>
              </a:spcBef>
              <a:buClr>
                <a:srgbClr val="000000"/>
              </a:buClr>
              <a:buSzPct val="100000"/>
            </a:pPr>
            <a:r>
              <a:rPr lang="ro" sz="3599" b="0" i="0">
                <a:solidFill>
                  <a:srgbClr val="545454"/>
                </a:solidFill>
              </a:rPr>
              <a:t>Proiectul nr: 101196057</a:t>
            </a:r>
            <a:endParaRPr lang="ro-RO" sz="1400" b="0" i="0">
              <a:solidFill>
                <a:srgbClr val="000000"/>
              </a:solidFill>
            </a:endParaRPr>
          </a:p>
          <a:p>
            <a:pPr marL="0" lvl="0" indent="0">
              <a:lnSpc>
                <a:spcPct val="140011"/>
              </a:lnSpc>
              <a:spcBef>
                <a:spcPts val="0"/>
              </a:spcBef>
              <a:buClr>
                <a:srgbClr val="000000"/>
              </a:buClr>
              <a:buSzPct val="100000"/>
            </a:pPr>
            <a:r>
              <a:rPr lang="ro" sz="3599" b="0" i="0">
                <a:solidFill>
                  <a:srgbClr val="545454"/>
                </a:solidFill>
              </a:rPr>
              <a:t>Apel: ERASMUS-EDU-2024-POL-EXP</a:t>
            </a:r>
            <a:endParaRPr lang="ro-RO" sz="1400" b="0" i="0">
              <a:solidFill>
                <a:srgbClr val="000000"/>
              </a:solidFill>
            </a:endParaRPr>
          </a:p>
          <a:p>
            <a:pPr marL="0" lvl="0" indent="0" algn="l" rtl="0">
              <a:lnSpc>
                <a:spcPct val="90000"/>
              </a:lnSpc>
              <a:spcBef>
                <a:spcPts val="0"/>
              </a:spcBef>
              <a:spcAft>
                <a:spcPts val="0"/>
              </a:spcAft>
              <a:buClr>
                <a:schemeClr val="accent1"/>
              </a:buClr>
              <a:buSzPct val="100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9402A9EC-B6D7-2882-4CC0-530CC600325F}"/>
            </a:ext>
          </a:extLst>
        </p:cNvPr>
        <p:cNvGrpSpPr/>
        <p:nvPr/>
      </p:nvGrpSpPr>
      <p:grpSpPr>
        <a:xfrm>
          <a:off x="0" y="0"/>
          <a:ext cx="0" cy="0"/>
          <a:chOff x="0" y="0"/>
          <a:chExt cx="0" cy="0"/>
        </a:xfrm>
      </p:grpSpPr>
      <p:sp>
        <p:nvSpPr>
          <p:cNvPr id="135" name="Google Shape;135;g37f9446a92a_0_143">
            <a:extLst>
              <a:ext uri="{FF2B5EF4-FFF2-40B4-BE49-F238E27FC236}">
                <a16:creationId xmlns:a16="http://schemas.microsoft.com/office/drawing/2014/main" id="{4AAD1DB3-9EEF-4C70-EF3E-1BD6B22BF350}"/>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
              <a:t>Unitatea 3.1: Proiectarea unui program WSA</a:t>
            </a:r>
            <a:endParaRPr/>
          </a:p>
        </p:txBody>
      </p:sp>
      <p:sp>
        <p:nvSpPr>
          <p:cNvPr id="136" name="Google Shape;136;g37f9446a92a_0_143">
            <a:extLst>
              <a:ext uri="{FF2B5EF4-FFF2-40B4-BE49-F238E27FC236}">
                <a16:creationId xmlns:a16="http://schemas.microsoft.com/office/drawing/2014/main" id="{1E3E893E-B35B-4050-5B2B-017283CA7658}"/>
              </a:ext>
            </a:extLst>
          </p:cNvPr>
          <p:cNvSpPr txBox="1">
            <a:spLocks noGrp="1"/>
          </p:cNvSpPr>
          <p:nvPr>
            <p:ph type="body" idx="1"/>
          </p:nvPr>
        </p:nvSpPr>
        <p:spPr>
          <a:xfrm>
            <a:off x="123750" y="893242"/>
            <a:ext cx="11944500" cy="550800"/>
          </a:xfrm>
          <a:prstGeom prst="rect">
            <a:avLst/>
          </a:prstGeom>
          <a:noFill/>
          <a:ln>
            <a:noFill/>
          </a:ln>
        </p:spPr>
        <p:txBody>
          <a:bodyPr spcFirstLastPara="1" wrap="square" lIns="91425" tIns="45700" rIns="91425" bIns="45700" anchor="ctr" anchorCtr="0">
            <a:noAutofit/>
          </a:bodyPr>
          <a:lstStyle/>
          <a:p>
            <a:pPr marL="0" indent="0">
              <a:spcBef>
                <a:spcPts val="0"/>
              </a:spcBef>
            </a:pPr>
            <a:r>
              <a:rPr lang="ro" dirty="0"/>
              <a:t>Fișă de lucru: Cartografierea nevoilor și punctelor forte ale </a:t>
            </a:r>
            <a:r>
              <a:rPr lang="ro-RO" dirty="0"/>
              <a:t>stării de bine</a:t>
            </a:r>
            <a:r>
              <a:rPr lang="ro" dirty="0"/>
              <a:t> școlare </a:t>
            </a:r>
            <a:r>
              <a:rPr lang="ro" b="0" i="1" dirty="0"/>
              <a:t>(10–15 min)</a:t>
            </a:r>
            <a:endParaRPr dirty="0"/>
          </a:p>
        </p:txBody>
      </p:sp>
      <p:sp>
        <p:nvSpPr>
          <p:cNvPr id="4" name="Θέση κειμένου 3">
            <a:extLst>
              <a:ext uri="{FF2B5EF4-FFF2-40B4-BE49-F238E27FC236}">
                <a16:creationId xmlns:a16="http://schemas.microsoft.com/office/drawing/2014/main" id="{67F15A04-6AFE-7B06-DAF6-D36D29AB2CB4}"/>
              </a:ext>
            </a:extLst>
          </p:cNvPr>
          <p:cNvSpPr>
            <a:spLocks noGrp="1"/>
          </p:cNvSpPr>
          <p:nvPr>
            <p:ph type="body" idx="2"/>
          </p:nvPr>
        </p:nvSpPr>
        <p:spPr>
          <a:xfrm>
            <a:off x="8920329" y="4517561"/>
            <a:ext cx="3122141" cy="2244942"/>
          </a:xfrm>
          <a:solidFill>
            <a:schemeClr val="accent2"/>
          </a:solidFill>
        </p:spPr>
        <p:txBody>
          <a:bodyPr/>
          <a:lstStyle/>
          <a:p>
            <a:r>
              <a:rPr lang="ro" b="1" dirty="0">
                <a:solidFill>
                  <a:srgbClr val="FFFFFF"/>
                </a:solidFill>
              </a:rPr>
              <a:t>Scop: Să te ajut să reflectezi asupra peisajului actual al </a:t>
            </a:r>
            <a:r>
              <a:rPr lang="ro-RO" b="1" dirty="0">
                <a:solidFill>
                  <a:srgbClr val="FFFFFF"/>
                </a:solidFill>
              </a:rPr>
              <a:t>stării de bine</a:t>
            </a:r>
            <a:r>
              <a:rPr lang="ro" b="1" dirty="0">
                <a:solidFill>
                  <a:srgbClr val="FFFFFF"/>
                </a:solidFill>
              </a:rPr>
              <a:t> școlii tale — identificând ce funcționează bine și unde este nevoie de sprijin suplimentar, pe baza modelului PERMA.</a:t>
            </a:r>
          </a:p>
          <a:p>
            <a:endParaRPr lang="en" dirty="0">
              <a:solidFill>
                <a:srgbClr val="FFFFFF"/>
              </a:solidFill>
            </a:endParaRPr>
          </a:p>
          <a:p>
            <a:endParaRPr lang="el-GR" dirty="0">
              <a:solidFill>
                <a:srgbClr val="FFFFFF"/>
              </a:solidFill>
            </a:endParaRPr>
          </a:p>
        </p:txBody>
      </p:sp>
      <p:graphicFrame>
        <p:nvGraphicFramePr>
          <p:cNvPr id="6" name="Πίνακας 5">
            <a:extLst>
              <a:ext uri="{FF2B5EF4-FFF2-40B4-BE49-F238E27FC236}">
                <a16:creationId xmlns:a16="http://schemas.microsoft.com/office/drawing/2014/main" id="{A439F47A-6544-CFC6-59D0-5183A11D51C7}"/>
              </a:ext>
            </a:extLst>
          </p:cNvPr>
          <p:cNvGraphicFramePr>
            <a:graphicFrameLocks noGrp="1"/>
          </p:cNvGraphicFramePr>
          <p:nvPr>
            <p:extLst>
              <p:ext uri="{D42A27DB-BD31-4B8C-83A1-F6EECF244321}">
                <p14:modId xmlns:p14="http://schemas.microsoft.com/office/powerpoint/2010/main" val="3530448396"/>
              </p:ext>
            </p:extLst>
          </p:nvPr>
        </p:nvGraphicFramePr>
        <p:xfrm>
          <a:off x="149530" y="1935480"/>
          <a:ext cx="9835616" cy="3059084"/>
        </p:xfrm>
        <a:graphic>
          <a:graphicData uri="http://schemas.openxmlformats.org/drawingml/2006/table">
            <a:tbl>
              <a:tblPr>
                <a:tableStyleId>{9D7B26C5-4107-4FEC-AEDC-1716B250A1EF}</a:tableStyleId>
              </a:tblPr>
              <a:tblGrid>
                <a:gridCol w="1795760">
                  <a:extLst>
                    <a:ext uri="{9D8B030D-6E8A-4147-A177-3AD203B41FA5}">
                      <a16:colId xmlns:a16="http://schemas.microsoft.com/office/drawing/2014/main" val="1486745680"/>
                    </a:ext>
                  </a:extLst>
                </a:gridCol>
                <a:gridCol w="2009964">
                  <a:extLst>
                    <a:ext uri="{9D8B030D-6E8A-4147-A177-3AD203B41FA5}">
                      <a16:colId xmlns:a16="http://schemas.microsoft.com/office/drawing/2014/main" val="3122271962"/>
                    </a:ext>
                  </a:extLst>
                </a:gridCol>
                <a:gridCol w="2009964">
                  <a:extLst>
                    <a:ext uri="{9D8B030D-6E8A-4147-A177-3AD203B41FA5}">
                      <a16:colId xmlns:a16="http://schemas.microsoft.com/office/drawing/2014/main" val="971700437"/>
                    </a:ext>
                  </a:extLst>
                </a:gridCol>
                <a:gridCol w="2009964">
                  <a:extLst>
                    <a:ext uri="{9D8B030D-6E8A-4147-A177-3AD203B41FA5}">
                      <a16:colId xmlns:a16="http://schemas.microsoft.com/office/drawing/2014/main" val="2474606225"/>
                    </a:ext>
                  </a:extLst>
                </a:gridCol>
                <a:gridCol w="2009964">
                  <a:extLst>
                    <a:ext uri="{9D8B030D-6E8A-4147-A177-3AD203B41FA5}">
                      <a16:colId xmlns:a16="http://schemas.microsoft.com/office/drawing/2014/main" val="1386279414"/>
                    </a:ext>
                  </a:extLst>
                </a:gridCol>
              </a:tblGrid>
              <a:tr h="80356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o" b="1"/>
                        <a:t>Priorităţile</a:t>
                      </a: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ro"/>
                        <a:t>Starea problemei (situație/simptom observabil, nevoie)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o" sz="1400" b="0" i="0" u="none" strike="noStrike" cap="none">
                          <a:solidFill>
                            <a:schemeClr val="tx1"/>
                          </a:solidFill>
                          <a:latin typeface="+mn-lt"/>
                          <a:ea typeface="+mn-ea"/>
                          <a:cs typeface="+mn-cs"/>
                          <a:sym typeface="Arial"/>
                        </a:rPr>
                        <a:t>Elemente PERMA</a:t>
                      </a:r>
                    </a:p>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ro" sz="1400" b="0" i="0" u="none" strike="noStrike" cap="none">
                          <a:solidFill>
                            <a:schemeClr val="tx1"/>
                          </a:solidFill>
                          <a:effectLst/>
                          <a:latin typeface="+mn-lt"/>
                          <a:ea typeface="+mn-ea"/>
                          <a:cs typeface="+mn-cs"/>
                          <a:sym typeface="Arial"/>
                        </a:rPr>
                        <a:t>Puncte forte actuale</a:t>
                      </a: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ro" sz="1400" b="0" i="0" u="none" strike="noStrike" cap="none">
                          <a:solidFill>
                            <a:schemeClr val="tx1"/>
                          </a:solidFill>
                          <a:effectLst/>
                          <a:latin typeface="+mn-lt"/>
                          <a:ea typeface="+mn-ea"/>
                          <a:cs typeface="+mn-cs"/>
                          <a:sym typeface="Arial"/>
                        </a:rPr>
                        <a:t>Lacune existente</a:t>
                      </a: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1677735"/>
                  </a:ext>
                </a:extLst>
              </a:tr>
              <a:tr h="267855">
                <a:tc rowSpan="3">
                  <a:txBody>
                    <a:bodyPr/>
                    <a:lstStyle/>
                    <a:p>
                      <a:pPr>
                        <a:buNone/>
                      </a:pPr>
                      <a:r>
                        <a:rPr lang="ro" b="1" dirty="0"/>
                        <a:t>Nevoi ridicate ale școlii</a:t>
                      </a: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ro" sz="1400" b="0" i="1" u="none" strike="noStrike" cap="none">
                          <a:solidFill>
                            <a:srgbClr val="C00000"/>
                          </a:solidFill>
                          <a:effectLst/>
                          <a:latin typeface="+mn-lt"/>
                          <a:ea typeface="+mn-ea"/>
                          <a:cs typeface="+mn-cs"/>
                          <a:sym typeface="Arial"/>
                        </a:rPr>
                        <a:t>Personalul raportează stres ridicat și motivație scăzută</a:t>
                      </a:r>
                      <a:endParaRPr lang="en" i="1">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ro" sz="1400" b="0" i="1" u="none" strike="noStrike" cap="none">
                          <a:solidFill>
                            <a:srgbClr val="C00000"/>
                          </a:solidFill>
                          <a:effectLst/>
                          <a:latin typeface="+mn-lt"/>
                          <a:ea typeface="+mn-ea"/>
                          <a:cs typeface="+mn-cs"/>
                          <a:sym typeface="Arial"/>
                        </a:rPr>
                        <a:t>Implicare (E), Emoție pozitivă (P)</a:t>
                      </a:r>
                      <a:endParaRPr lang="en" i="1">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ro" sz="1400" b="0" i="1" u="none" strike="noStrike" cap="none">
                          <a:solidFill>
                            <a:srgbClr val="C00000"/>
                          </a:solidFill>
                          <a:effectLst/>
                          <a:latin typeface="+mn-lt"/>
                          <a:ea typeface="+mn-ea"/>
                          <a:cs typeface="+mn-cs"/>
                          <a:sym typeface="Arial"/>
                        </a:rPr>
                        <a:t>Zidul recunoștinței pentru personal</a:t>
                      </a:r>
                      <a:endParaRPr lang="en" i="1">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ro" sz="1400" b="0" i="1" u="none" strike="noStrike" cap="none" dirty="0">
                          <a:solidFill>
                            <a:srgbClr val="C00000"/>
                          </a:solidFill>
                          <a:effectLst/>
                          <a:latin typeface="+mn-lt"/>
                          <a:ea typeface="+mn-ea"/>
                          <a:cs typeface="+mn-cs"/>
                          <a:sym typeface="Arial"/>
                        </a:rPr>
                        <a:t>Puține ritualuri de recunoaștere pentru elevi</a:t>
                      </a:r>
                      <a:endParaRPr lang="en" i="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9108286"/>
                  </a:ext>
                </a:extLst>
              </a:tr>
              <a:tr h="267854">
                <a:tc vMerge="1">
                  <a:txBody>
                    <a:bodyPr/>
                    <a:lstStyle/>
                    <a:p>
                      <a:endParaRPr lang="el-GR"/>
                    </a:p>
                  </a:txBody>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857327"/>
                  </a:ext>
                </a:extLst>
              </a:tr>
              <a:tr h="267855">
                <a:tc vMerge="1">
                  <a:txBody>
                    <a:bodyPr/>
                    <a:lstStyle/>
                    <a:p>
                      <a:endParaRPr lang="el-GR"/>
                    </a:p>
                  </a:txBody>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9968570"/>
                  </a:ext>
                </a:extLst>
              </a:tr>
              <a:tr h="267855">
                <a:tc rowSpan="3">
                  <a:txBody>
                    <a:bodyPr/>
                    <a:lstStyle/>
                    <a:p>
                      <a:pPr>
                        <a:buNone/>
                      </a:pPr>
                      <a:r>
                        <a:rPr lang="ro" b="1" dirty="0"/>
                        <a:t>Nevoi scăzute ale școlii</a:t>
                      </a: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4564630"/>
                  </a:ext>
                </a:extLst>
              </a:tr>
              <a:tr h="267854">
                <a:tc vMerge="1">
                  <a:txBody>
                    <a:bodyPr/>
                    <a:lstStyle/>
                    <a:p>
                      <a:endParaRPr lang="el-GR"/>
                    </a:p>
                  </a:txBody>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8923542"/>
                  </a:ext>
                </a:extLst>
              </a:tr>
              <a:tr h="267855">
                <a:tc vMerge="1">
                  <a:txBody>
                    <a:bodyPr/>
                    <a:lstStyle/>
                    <a:p>
                      <a:endParaRPr lang="el-GR"/>
                    </a:p>
                  </a:txBody>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0859348"/>
                  </a:ext>
                </a:extLst>
              </a:tr>
            </a:tbl>
          </a:graphicData>
        </a:graphic>
      </p:graphicFrame>
      <p:sp>
        <p:nvSpPr>
          <p:cNvPr id="7" name="TextBox 6">
            <a:extLst>
              <a:ext uri="{FF2B5EF4-FFF2-40B4-BE49-F238E27FC236}">
                <a16:creationId xmlns:a16="http://schemas.microsoft.com/office/drawing/2014/main" id="{DBEA26FF-B373-646C-3A23-76FD44AB1037}"/>
              </a:ext>
            </a:extLst>
          </p:cNvPr>
          <p:cNvSpPr txBox="1"/>
          <p:nvPr/>
        </p:nvSpPr>
        <p:spPr>
          <a:xfrm>
            <a:off x="116687" y="5096925"/>
            <a:ext cx="8431568" cy="1200329"/>
          </a:xfrm>
          <a:prstGeom prst="rect">
            <a:avLst/>
          </a:prstGeom>
          <a:noFill/>
        </p:spPr>
        <p:txBody>
          <a:bodyPr wrap="square">
            <a:spAutoFit/>
          </a:bodyPr>
          <a:lstStyle/>
          <a:p>
            <a:pPr algn="l">
              <a:buNone/>
            </a:pPr>
            <a:r>
              <a:rPr lang="ro" sz="1800" b="1" i="0" u="none" strike="noStrike" dirty="0">
                <a:solidFill>
                  <a:schemeClr val="tx1"/>
                </a:solidFill>
                <a:effectLst/>
                <a:latin typeface="Calibri" panose="020F0502020204030204" pitchFamily="34" charset="0"/>
                <a:cs typeface="Calibri" panose="020F0502020204030204" pitchFamily="34" charset="0"/>
              </a:rPr>
              <a:t>Partea B. Întrebări de reflecție</a:t>
            </a:r>
          </a:p>
          <a:p>
            <a:pPr algn="l">
              <a:buFont typeface="+mj-lt"/>
              <a:buAutoNum type="arabicPeriod"/>
            </a:pPr>
            <a:r>
              <a:rPr lang="ro" sz="1800" b="0" i="0" u="none" strike="noStrike" dirty="0">
                <a:solidFill>
                  <a:schemeClr val="tx1"/>
                </a:solidFill>
                <a:effectLst/>
                <a:latin typeface="Calibri" panose="020F0502020204030204" pitchFamily="34" charset="0"/>
                <a:cs typeface="Calibri" panose="020F0502020204030204" pitchFamily="34" charset="0"/>
              </a:rPr>
              <a:t>Care </a:t>
            </a:r>
            <a:r>
              <a:rPr lang="ro" sz="1800" b="1" i="0" u="none" strike="noStrike" dirty="0">
                <a:solidFill>
                  <a:schemeClr val="tx1"/>
                </a:solidFill>
                <a:effectLst/>
                <a:latin typeface="Calibri" panose="020F0502020204030204" pitchFamily="34" charset="0"/>
                <a:cs typeface="Calibri" panose="020F0502020204030204" pitchFamily="34" charset="0"/>
              </a:rPr>
              <a:t>zone PERMA</a:t>
            </a:r>
            <a:r>
              <a:rPr lang="ro" sz="1800" b="0" i="0" u="none" strike="noStrike" dirty="0">
                <a:solidFill>
                  <a:schemeClr val="tx1"/>
                </a:solidFill>
                <a:effectLst/>
                <a:latin typeface="Calibri" panose="020F0502020204030204" pitchFamily="34" charset="0"/>
                <a:cs typeface="Calibri" panose="020F0502020204030204" pitchFamily="34" charset="0"/>
              </a:rPr>
              <a:t> par cele mai puternice în școala </a:t>
            </a:r>
            <a:r>
              <a:rPr lang="ro" sz="1800" dirty="0">
                <a:solidFill>
                  <a:schemeClr val="tx1"/>
                </a:solidFill>
                <a:latin typeface="Calibri" panose="020F0502020204030204" pitchFamily="34" charset="0"/>
                <a:cs typeface="Calibri" panose="020F0502020204030204" pitchFamily="34" charset="0"/>
              </a:rPr>
              <a:t>dvs.</a:t>
            </a:r>
            <a:r>
              <a:rPr lang="ro" sz="1800" b="0" i="0" u="none" strike="noStrike" dirty="0">
                <a:solidFill>
                  <a:schemeClr val="tx1"/>
                </a:solidFill>
                <a:effectLst/>
                <a:latin typeface="Calibri" panose="020F0502020204030204" pitchFamily="34" charset="0"/>
                <a:cs typeface="Calibri" panose="020F0502020204030204" pitchFamily="34" charset="0"/>
              </a:rPr>
              <a:t>?</a:t>
            </a:r>
          </a:p>
          <a:p>
            <a:pPr algn="l">
              <a:buFont typeface="+mj-lt"/>
              <a:buAutoNum type="arabicPeriod"/>
            </a:pPr>
            <a:r>
              <a:rPr lang="ro" sz="1800" b="0" i="0" u="none" strike="noStrike" dirty="0">
                <a:solidFill>
                  <a:schemeClr val="tx1"/>
                </a:solidFill>
                <a:effectLst/>
                <a:latin typeface="Calibri" panose="020F0502020204030204" pitchFamily="34" charset="0"/>
                <a:cs typeface="Calibri" panose="020F0502020204030204" pitchFamily="34" charset="0"/>
              </a:rPr>
              <a:t>Care </a:t>
            </a:r>
            <a:r>
              <a:rPr lang="ro" sz="1800" b="1" i="0" u="none" strike="noStrike" dirty="0">
                <a:solidFill>
                  <a:schemeClr val="tx1"/>
                </a:solidFill>
                <a:effectLst/>
                <a:latin typeface="Calibri" panose="020F0502020204030204" pitchFamily="34" charset="0"/>
                <a:cs typeface="Calibri" panose="020F0502020204030204" pitchFamily="34" charset="0"/>
              </a:rPr>
              <a:t>domenii ale Abordării Întregii Școli</a:t>
            </a:r>
            <a:r>
              <a:rPr lang="ro" sz="1800" b="0" i="0" u="none" strike="noStrike" dirty="0">
                <a:solidFill>
                  <a:schemeClr val="tx1"/>
                </a:solidFill>
                <a:effectLst/>
                <a:latin typeface="Calibri" panose="020F0502020204030204" pitchFamily="34" charset="0"/>
                <a:cs typeface="Calibri" panose="020F0502020204030204" pitchFamily="34" charset="0"/>
              </a:rPr>
              <a:t> (leadership, predare, mediu, relații) necesită mai multă atenție?</a:t>
            </a:r>
          </a:p>
        </p:txBody>
      </p:sp>
      <p:sp>
        <p:nvSpPr>
          <p:cNvPr id="9" name="TextBox 8">
            <a:extLst>
              <a:ext uri="{FF2B5EF4-FFF2-40B4-BE49-F238E27FC236}">
                <a16:creationId xmlns:a16="http://schemas.microsoft.com/office/drawing/2014/main" id="{52F6DB78-EC29-BABC-EA85-2ADB0308072C}"/>
              </a:ext>
            </a:extLst>
          </p:cNvPr>
          <p:cNvSpPr txBox="1"/>
          <p:nvPr/>
        </p:nvSpPr>
        <p:spPr>
          <a:xfrm>
            <a:off x="149529" y="1301144"/>
            <a:ext cx="8149343" cy="369332"/>
          </a:xfrm>
          <a:prstGeom prst="rect">
            <a:avLst/>
          </a:prstGeom>
          <a:noFill/>
        </p:spPr>
        <p:txBody>
          <a:bodyPr wrap="square">
            <a:spAutoFit/>
          </a:bodyPr>
          <a:lstStyle/>
          <a:p>
            <a:r>
              <a:rPr lang="ro" sz="1800" b="1" dirty="0">
                <a:solidFill>
                  <a:schemeClr val="tx1"/>
                </a:solidFill>
                <a:latin typeface="Calibri" panose="020F0502020204030204" pitchFamily="34" charset="0"/>
                <a:cs typeface="Calibri" panose="020F0502020204030204" pitchFamily="34" charset="0"/>
              </a:rPr>
              <a:t>Partea A. Identificarea nevoilor școlii, a punctelor forte și a diferențelor</a:t>
            </a:r>
            <a:endParaRPr lang="el-GR" sz="1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39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1BEB432E-03C6-00A9-63F0-A05768889725}"/>
            </a:ext>
          </a:extLst>
        </p:cNvPr>
        <p:cNvGrpSpPr/>
        <p:nvPr/>
      </p:nvGrpSpPr>
      <p:grpSpPr>
        <a:xfrm>
          <a:off x="0" y="0"/>
          <a:ext cx="0" cy="0"/>
          <a:chOff x="0" y="0"/>
          <a:chExt cx="0" cy="0"/>
        </a:xfrm>
      </p:grpSpPr>
      <p:sp>
        <p:nvSpPr>
          <p:cNvPr id="135" name="Google Shape;135;g37f9446a92a_0_143">
            <a:extLst>
              <a:ext uri="{FF2B5EF4-FFF2-40B4-BE49-F238E27FC236}">
                <a16:creationId xmlns:a16="http://schemas.microsoft.com/office/drawing/2014/main" id="{9048150A-AD44-B720-D04A-1780EB6342AD}"/>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
              <a:t>Unitatea 3.1: Proiectarea unui program WSA</a:t>
            </a:r>
            <a:endParaRPr/>
          </a:p>
        </p:txBody>
      </p:sp>
      <p:sp>
        <p:nvSpPr>
          <p:cNvPr id="136" name="Google Shape;136;g37f9446a92a_0_143">
            <a:extLst>
              <a:ext uri="{FF2B5EF4-FFF2-40B4-BE49-F238E27FC236}">
                <a16:creationId xmlns:a16="http://schemas.microsoft.com/office/drawing/2014/main" id="{0BCE2D60-833F-02A5-723B-C18036092860}"/>
              </a:ext>
            </a:extLst>
          </p:cNvPr>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indent="0">
              <a:spcBef>
                <a:spcPts val="0"/>
              </a:spcBef>
            </a:pPr>
            <a:r>
              <a:rPr lang="ro" dirty="0"/>
              <a:t>Fișă de lucru: Cartografierea nevoilor și punctelor forte ale </a:t>
            </a:r>
            <a:r>
              <a:rPr lang="ro-RO" dirty="0"/>
              <a:t>stării de bine</a:t>
            </a:r>
            <a:r>
              <a:rPr lang="ro" dirty="0"/>
              <a:t> școlare</a:t>
            </a:r>
            <a:endParaRPr dirty="0"/>
          </a:p>
        </p:txBody>
      </p:sp>
      <p:graphicFrame>
        <p:nvGraphicFramePr>
          <p:cNvPr id="6" name="Πίνακας 5">
            <a:extLst>
              <a:ext uri="{FF2B5EF4-FFF2-40B4-BE49-F238E27FC236}">
                <a16:creationId xmlns:a16="http://schemas.microsoft.com/office/drawing/2014/main" id="{52BA0F74-9688-F6E5-FC7D-036EEEB2D3A9}"/>
              </a:ext>
            </a:extLst>
          </p:cNvPr>
          <p:cNvGraphicFramePr>
            <a:graphicFrameLocks noGrp="1"/>
          </p:cNvGraphicFramePr>
          <p:nvPr>
            <p:extLst>
              <p:ext uri="{D42A27DB-BD31-4B8C-83A1-F6EECF244321}">
                <p14:modId xmlns:p14="http://schemas.microsoft.com/office/powerpoint/2010/main" val="3106096238"/>
              </p:ext>
            </p:extLst>
          </p:nvPr>
        </p:nvGraphicFramePr>
        <p:xfrm>
          <a:off x="149530" y="1935480"/>
          <a:ext cx="9835616" cy="2632364"/>
        </p:xfrm>
        <a:graphic>
          <a:graphicData uri="http://schemas.openxmlformats.org/drawingml/2006/table">
            <a:tbl>
              <a:tblPr>
                <a:tableStyleId>{9D7B26C5-4107-4FEC-AEDC-1716B250A1EF}</a:tableStyleId>
              </a:tblPr>
              <a:tblGrid>
                <a:gridCol w="1795760">
                  <a:extLst>
                    <a:ext uri="{9D8B030D-6E8A-4147-A177-3AD203B41FA5}">
                      <a16:colId xmlns:a16="http://schemas.microsoft.com/office/drawing/2014/main" val="1486745680"/>
                    </a:ext>
                  </a:extLst>
                </a:gridCol>
                <a:gridCol w="2009964">
                  <a:extLst>
                    <a:ext uri="{9D8B030D-6E8A-4147-A177-3AD203B41FA5}">
                      <a16:colId xmlns:a16="http://schemas.microsoft.com/office/drawing/2014/main" val="3122271962"/>
                    </a:ext>
                  </a:extLst>
                </a:gridCol>
                <a:gridCol w="2009964">
                  <a:extLst>
                    <a:ext uri="{9D8B030D-6E8A-4147-A177-3AD203B41FA5}">
                      <a16:colId xmlns:a16="http://schemas.microsoft.com/office/drawing/2014/main" val="971700437"/>
                    </a:ext>
                  </a:extLst>
                </a:gridCol>
                <a:gridCol w="2009964">
                  <a:extLst>
                    <a:ext uri="{9D8B030D-6E8A-4147-A177-3AD203B41FA5}">
                      <a16:colId xmlns:a16="http://schemas.microsoft.com/office/drawing/2014/main" val="2474606225"/>
                    </a:ext>
                  </a:extLst>
                </a:gridCol>
                <a:gridCol w="2009964">
                  <a:extLst>
                    <a:ext uri="{9D8B030D-6E8A-4147-A177-3AD203B41FA5}">
                      <a16:colId xmlns:a16="http://schemas.microsoft.com/office/drawing/2014/main" val="1386279414"/>
                    </a:ext>
                  </a:extLst>
                </a:gridCol>
              </a:tblGrid>
              <a:tr h="80356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o" b="1"/>
                        <a:t>Priorităţile</a:t>
                      </a: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ro"/>
                        <a:t>Starea problemei (situație/simptom observabil, nevoie)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o" sz="1400" b="0" i="0" u="none" strike="noStrike" cap="none">
                          <a:solidFill>
                            <a:schemeClr val="tx1"/>
                          </a:solidFill>
                          <a:latin typeface="+mn-lt"/>
                          <a:ea typeface="+mn-ea"/>
                          <a:cs typeface="+mn-cs"/>
                          <a:sym typeface="Arial"/>
                        </a:rPr>
                        <a:t>Elemente PERMA</a:t>
                      </a:r>
                    </a:p>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ro" sz="1400" b="0" i="0" u="none" strike="noStrike" cap="none">
                          <a:solidFill>
                            <a:schemeClr val="tx1"/>
                          </a:solidFill>
                          <a:effectLst/>
                          <a:latin typeface="+mn-lt"/>
                          <a:ea typeface="+mn-ea"/>
                          <a:cs typeface="+mn-cs"/>
                          <a:sym typeface="Arial"/>
                        </a:rPr>
                        <a:t>Puncte forte actuale</a:t>
                      </a: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ro" sz="1400" b="0" i="0" u="none" strike="noStrike" cap="none">
                          <a:solidFill>
                            <a:schemeClr val="tx1"/>
                          </a:solidFill>
                          <a:effectLst/>
                          <a:latin typeface="+mn-lt"/>
                          <a:ea typeface="+mn-ea"/>
                          <a:cs typeface="+mn-cs"/>
                          <a:sym typeface="Arial"/>
                        </a:rPr>
                        <a:t>Lacune existente</a:t>
                      </a: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1677735"/>
                  </a:ext>
                </a:extLst>
              </a:tr>
              <a:tr h="267855">
                <a:tc rowSpan="3">
                  <a:txBody>
                    <a:bodyPr/>
                    <a:lstStyle/>
                    <a:p>
                      <a:pPr>
                        <a:buNone/>
                      </a:pPr>
                      <a:r>
                        <a:rPr lang="ro" b="1" dirty="0"/>
                        <a:t>Nevoi ridicate ale </a:t>
                      </a:r>
                      <a:r>
                        <a:rPr lang="ro-RO" b="1" dirty="0"/>
                        <a:t>școlii </a:t>
                      </a: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i="1">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i="1">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i="1">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i="1">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9108286"/>
                  </a:ext>
                </a:extLst>
              </a:tr>
              <a:tr h="267854">
                <a:tc vMerge="1">
                  <a:txBody>
                    <a:bodyPr/>
                    <a:lstStyle/>
                    <a:p>
                      <a:endParaRPr lang="el-GR"/>
                    </a:p>
                  </a:txBody>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857327"/>
                  </a:ext>
                </a:extLst>
              </a:tr>
              <a:tr h="267855">
                <a:tc vMerge="1">
                  <a:txBody>
                    <a:bodyPr/>
                    <a:lstStyle/>
                    <a:p>
                      <a:endParaRPr lang="el-GR"/>
                    </a:p>
                  </a:txBody>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9968570"/>
                  </a:ext>
                </a:extLst>
              </a:tr>
              <a:tr h="267855">
                <a:tc rowSpan="3">
                  <a:txBody>
                    <a:bodyPr/>
                    <a:lstStyle/>
                    <a:p>
                      <a:pPr>
                        <a:buNone/>
                      </a:pPr>
                      <a:r>
                        <a:rPr lang="ro" b="1" dirty="0"/>
                        <a:t>Nevoi scăzute ale școlii</a:t>
                      </a: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4564630"/>
                  </a:ext>
                </a:extLst>
              </a:tr>
              <a:tr h="267854">
                <a:tc vMerge="1">
                  <a:txBody>
                    <a:bodyPr/>
                    <a:lstStyle/>
                    <a:p>
                      <a:endParaRPr lang="el-GR"/>
                    </a:p>
                  </a:txBody>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8923542"/>
                  </a:ext>
                </a:extLst>
              </a:tr>
              <a:tr h="267855">
                <a:tc vMerge="1">
                  <a:txBody>
                    <a:bodyPr/>
                    <a:lstStyle/>
                    <a:p>
                      <a:endParaRPr lang="el-GR"/>
                    </a:p>
                  </a:txBody>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0859348"/>
                  </a:ext>
                </a:extLst>
              </a:tr>
            </a:tbl>
          </a:graphicData>
        </a:graphic>
      </p:graphicFrame>
      <p:sp>
        <p:nvSpPr>
          <p:cNvPr id="9" name="TextBox 8">
            <a:extLst>
              <a:ext uri="{FF2B5EF4-FFF2-40B4-BE49-F238E27FC236}">
                <a16:creationId xmlns:a16="http://schemas.microsoft.com/office/drawing/2014/main" id="{24E9B32A-4573-11B1-6C8C-0C95845180BC}"/>
              </a:ext>
            </a:extLst>
          </p:cNvPr>
          <p:cNvSpPr txBox="1"/>
          <p:nvPr/>
        </p:nvSpPr>
        <p:spPr>
          <a:xfrm>
            <a:off x="97970" y="1327450"/>
            <a:ext cx="7979230" cy="369332"/>
          </a:xfrm>
          <a:prstGeom prst="rect">
            <a:avLst/>
          </a:prstGeom>
          <a:noFill/>
        </p:spPr>
        <p:txBody>
          <a:bodyPr wrap="square">
            <a:spAutoFit/>
          </a:bodyPr>
          <a:lstStyle/>
          <a:p>
            <a:r>
              <a:rPr lang="ro" sz="1800" b="1" dirty="0">
                <a:solidFill>
                  <a:schemeClr val="tx1"/>
                </a:solidFill>
                <a:latin typeface="Calibri" panose="020F0502020204030204" pitchFamily="34" charset="0"/>
                <a:cs typeface="Calibri" panose="020F0502020204030204" pitchFamily="34" charset="0"/>
              </a:rPr>
              <a:t>Partea A. Identificarea nevoilor școlii, hărțuirea punctelor forte și a diferențelor</a:t>
            </a:r>
            <a:endParaRPr lang="el-GR" sz="1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2142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8A04171A-95F5-3DE1-5B78-5C4EBF5E66DB}"/>
            </a:ext>
          </a:extLst>
        </p:cNvPr>
        <p:cNvGrpSpPr/>
        <p:nvPr/>
      </p:nvGrpSpPr>
      <p:grpSpPr>
        <a:xfrm>
          <a:off x="0" y="0"/>
          <a:ext cx="0" cy="0"/>
          <a:chOff x="0" y="0"/>
          <a:chExt cx="0" cy="0"/>
        </a:xfrm>
      </p:grpSpPr>
      <p:sp>
        <p:nvSpPr>
          <p:cNvPr id="54" name="Freeform 2">
            <a:extLst>
              <a:ext uri="{FF2B5EF4-FFF2-40B4-BE49-F238E27FC236}">
                <a16:creationId xmlns:a16="http://schemas.microsoft.com/office/drawing/2014/main" id="{6E47B660-AEBF-8791-26FB-CF7FECE40E46}"/>
              </a:ext>
            </a:extLst>
          </p:cNvPr>
          <p:cNvSpPr/>
          <p:nvPr/>
        </p:nvSpPr>
        <p:spPr>
          <a:xfrm rot="5400000">
            <a:off x="1817799" y="4615315"/>
            <a:ext cx="2523338" cy="2523338"/>
          </a:xfrm>
          <a:custGeom>
            <a:avLst/>
            <a:gdLst/>
            <a:ahLst/>
            <a:cxnLst/>
            <a:rect l="l" t="t" r="r" b="b"/>
            <a:pathLst>
              <a:path w="3785007" h="3785007">
                <a:moveTo>
                  <a:pt x="0" y="0"/>
                </a:moveTo>
                <a:lnTo>
                  <a:pt x="3785007" y="0"/>
                </a:lnTo>
                <a:lnTo>
                  <a:pt x="3785007" y="3785007"/>
                </a:lnTo>
                <a:lnTo>
                  <a:pt x="0" y="37850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l-GR" sz="933"/>
          </a:p>
        </p:txBody>
      </p:sp>
      <p:sp>
        <p:nvSpPr>
          <p:cNvPr id="55" name="Freeform 4">
            <a:extLst>
              <a:ext uri="{FF2B5EF4-FFF2-40B4-BE49-F238E27FC236}">
                <a16:creationId xmlns:a16="http://schemas.microsoft.com/office/drawing/2014/main" id="{BAD2FB2A-1DCA-3DA2-345F-340FBFF099FD}"/>
              </a:ext>
            </a:extLst>
          </p:cNvPr>
          <p:cNvSpPr/>
          <p:nvPr/>
        </p:nvSpPr>
        <p:spPr>
          <a:xfrm rot="5400000" flipH="1" flipV="1">
            <a:off x="4290337" y="2526514"/>
            <a:ext cx="2523338" cy="2523338"/>
          </a:xfrm>
          <a:custGeom>
            <a:avLst/>
            <a:gdLst/>
            <a:ahLst/>
            <a:cxnLst/>
            <a:rect l="l" t="t" r="r" b="b"/>
            <a:pathLst>
              <a:path w="3785007" h="3785007">
                <a:moveTo>
                  <a:pt x="3785007" y="3785007"/>
                </a:moveTo>
                <a:lnTo>
                  <a:pt x="0" y="3785007"/>
                </a:lnTo>
                <a:lnTo>
                  <a:pt x="0" y="0"/>
                </a:lnTo>
                <a:lnTo>
                  <a:pt x="3785007" y="0"/>
                </a:lnTo>
                <a:lnTo>
                  <a:pt x="3785007" y="3785007"/>
                </a:lnTo>
                <a:close/>
              </a:path>
            </a:pathLst>
          </a:custGeom>
          <a:blipFill>
            <a:blip r:embed="rId3">
              <a:extLst>
                <a:ext uri="{96DAC541-7B7A-43D3-8B79-37D633B846F1}">
                  <asvg:svgBlip xmlns:asvg="http://schemas.microsoft.com/office/drawing/2016/SVG/main" r:embed="rId5"/>
                </a:ext>
              </a:extLst>
            </a:blip>
            <a:stretch>
              <a:fillRect/>
            </a:stretch>
          </a:blipFill>
        </p:spPr>
        <p:txBody>
          <a:bodyPr/>
          <a:lstStyle/>
          <a:p>
            <a:endParaRPr lang="el-GR" sz="933"/>
          </a:p>
        </p:txBody>
      </p:sp>
      <p:sp>
        <p:nvSpPr>
          <p:cNvPr id="56" name="Freeform 5">
            <a:extLst>
              <a:ext uri="{FF2B5EF4-FFF2-40B4-BE49-F238E27FC236}">
                <a16:creationId xmlns:a16="http://schemas.microsoft.com/office/drawing/2014/main" id="{BDC0724D-3896-7E96-9060-215451385D50}"/>
              </a:ext>
            </a:extLst>
          </p:cNvPr>
          <p:cNvSpPr/>
          <p:nvPr/>
        </p:nvSpPr>
        <p:spPr>
          <a:xfrm rot="5400000">
            <a:off x="5536379" y="1339975"/>
            <a:ext cx="2107427" cy="422111"/>
          </a:xfrm>
          <a:custGeom>
            <a:avLst/>
            <a:gdLst/>
            <a:ahLst/>
            <a:cxnLst/>
            <a:rect l="l" t="t" r="r" b="b"/>
            <a:pathLst>
              <a:path w="3161140" h="633166">
                <a:moveTo>
                  <a:pt x="0" y="0"/>
                </a:moveTo>
                <a:lnTo>
                  <a:pt x="3161141" y="0"/>
                </a:lnTo>
                <a:lnTo>
                  <a:pt x="3161141" y="633166"/>
                </a:lnTo>
                <a:lnTo>
                  <a:pt x="0" y="6331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sz="933"/>
          </a:p>
        </p:txBody>
      </p:sp>
      <p:sp>
        <p:nvSpPr>
          <p:cNvPr id="57" name="Freeform 6">
            <a:extLst>
              <a:ext uri="{FF2B5EF4-FFF2-40B4-BE49-F238E27FC236}">
                <a16:creationId xmlns:a16="http://schemas.microsoft.com/office/drawing/2014/main" id="{13B87913-DFBB-AC42-DFE4-8C4FDE2F9E75}"/>
              </a:ext>
            </a:extLst>
          </p:cNvPr>
          <p:cNvSpPr/>
          <p:nvPr/>
        </p:nvSpPr>
        <p:spPr>
          <a:xfrm rot="5400000">
            <a:off x="5536379" y="-566612"/>
            <a:ext cx="2107427" cy="422111"/>
          </a:xfrm>
          <a:custGeom>
            <a:avLst/>
            <a:gdLst/>
            <a:ahLst/>
            <a:cxnLst/>
            <a:rect l="l" t="t" r="r" b="b"/>
            <a:pathLst>
              <a:path w="3161140" h="633166">
                <a:moveTo>
                  <a:pt x="0" y="0"/>
                </a:moveTo>
                <a:lnTo>
                  <a:pt x="3161141" y="0"/>
                </a:lnTo>
                <a:lnTo>
                  <a:pt x="3161141" y="633166"/>
                </a:lnTo>
                <a:lnTo>
                  <a:pt x="0" y="633166"/>
                </a:lnTo>
                <a:lnTo>
                  <a:pt x="0" y="0"/>
                </a:lnTo>
                <a:close/>
              </a:path>
            </a:pathLst>
          </a:custGeom>
          <a:blipFill>
            <a:blip r:embed="rId6">
              <a:extLst>
                <a:ext uri="{96DAC541-7B7A-43D3-8B79-37D633B846F1}">
                  <asvg:svgBlip xmlns:asvg="http://schemas.microsoft.com/office/drawing/2016/SVG/main" r:embed="rId8"/>
                </a:ext>
              </a:extLst>
            </a:blip>
            <a:stretch>
              <a:fillRect/>
            </a:stretch>
          </a:blipFill>
        </p:spPr>
        <p:txBody>
          <a:bodyPr/>
          <a:lstStyle/>
          <a:p>
            <a:endParaRPr lang="el-GR" sz="933"/>
          </a:p>
        </p:txBody>
      </p:sp>
      <p:grpSp>
        <p:nvGrpSpPr>
          <p:cNvPr id="58" name="Group 7">
            <a:extLst>
              <a:ext uri="{FF2B5EF4-FFF2-40B4-BE49-F238E27FC236}">
                <a16:creationId xmlns:a16="http://schemas.microsoft.com/office/drawing/2014/main" id="{7F992B45-08F7-EB21-FEB0-E3E28B524F99}"/>
              </a:ext>
            </a:extLst>
          </p:cNvPr>
          <p:cNvGrpSpPr/>
          <p:nvPr/>
        </p:nvGrpSpPr>
        <p:grpSpPr>
          <a:xfrm rot="5400000">
            <a:off x="7055149" y="897678"/>
            <a:ext cx="584917" cy="584917"/>
            <a:chOff x="0" y="0"/>
            <a:chExt cx="812800" cy="812800"/>
          </a:xfrm>
        </p:grpSpPr>
        <p:sp>
          <p:nvSpPr>
            <p:cNvPr id="59" name="Freeform 8">
              <a:extLst>
                <a:ext uri="{FF2B5EF4-FFF2-40B4-BE49-F238E27FC236}">
                  <a16:creationId xmlns:a16="http://schemas.microsoft.com/office/drawing/2014/main" id="{AD4F890C-3593-5674-DFA1-50AD411AEBF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endParaRPr lang="el-GR" sz="933"/>
            </a:p>
          </p:txBody>
        </p:sp>
        <p:sp>
          <p:nvSpPr>
            <p:cNvPr id="60" name="TextBox 9">
              <a:extLst>
                <a:ext uri="{FF2B5EF4-FFF2-40B4-BE49-F238E27FC236}">
                  <a16:creationId xmlns:a16="http://schemas.microsoft.com/office/drawing/2014/main" id="{67981575-A73E-3F74-B47C-751D9857FFEC}"/>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61" name="Group 10">
            <a:extLst>
              <a:ext uri="{FF2B5EF4-FFF2-40B4-BE49-F238E27FC236}">
                <a16:creationId xmlns:a16="http://schemas.microsoft.com/office/drawing/2014/main" id="{66F5ACDC-72FE-1F07-A803-7C535043DB67}"/>
              </a:ext>
            </a:extLst>
          </p:cNvPr>
          <p:cNvGrpSpPr/>
          <p:nvPr/>
        </p:nvGrpSpPr>
        <p:grpSpPr>
          <a:xfrm>
            <a:off x="7117493" y="970561"/>
            <a:ext cx="449691" cy="439152"/>
            <a:chOff x="1" y="19050"/>
            <a:chExt cx="812800" cy="793751"/>
          </a:xfrm>
        </p:grpSpPr>
        <p:sp>
          <p:nvSpPr>
            <p:cNvPr id="62" name="Freeform 11">
              <a:extLst>
                <a:ext uri="{FF2B5EF4-FFF2-40B4-BE49-F238E27FC236}">
                  <a16:creationId xmlns:a16="http://schemas.microsoft.com/office/drawing/2014/main" id="{F345DC67-C0F2-B3C4-40CF-5A1CCFEBD140}"/>
                </a:ext>
              </a:extLst>
            </p:cNvPr>
            <p:cNvSpPr/>
            <p:nvPr/>
          </p:nvSpPr>
          <p:spPr>
            <a:xfrm>
              <a:off x="1" y="22820"/>
              <a:ext cx="812800" cy="78998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6"/>
            </a:solidFill>
          </p:spPr>
          <p:txBody>
            <a:bodyPr vert="horz" anchor="ctr"/>
            <a:lstStyle/>
            <a:p>
              <a:pPr algn="ctr"/>
              <a:r>
                <a:rPr lang="ro" sz="1800" b="1">
                  <a:solidFill>
                    <a:schemeClr val="tx1"/>
                  </a:solidFill>
                  <a:latin typeface="Calibri" panose="020F0502020204030204" pitchFamily="34" charset="0"/>
                  <a:cs typeface="Calibri" panose="020F0502020204030204" pitchFamily="34" charset="0"/>
                </a:rPr>
                <a:t>S</a:t>
              </a:r>
              <a:endParaRPr lang="el-GR" sz="1800" b="1">
                <a:solidFill>
                  <a:schemeClr val="tx1"/>
                </a:solidFill>
                <a:latin typeface="Calibri" panose="020F0502020204030204" pitchFamily="34" charset="0"/>
                <a:cs typeface="Calibri" panose="020F0502020204030204" pitchFamily="34" charset="0"/>
              </a:endParaRPr>
            </a:p>
          </p:txBody>
        </p:sp>
        <p:sp>
          <p:nvSpPr>
            <p:cNvPr id="63" name="TextBox 12">
              <a:extLst>
                <a:ext uri="{FF2B5EF4-FFF2-40B4-BE49-F238E27FC236}">
                  <a16:creationId xmlns:a16="http://schemas.microsoft.com/office/drawing/2014/main" id="{6A42E124-8E4B-5F2D-9779-1C98E49CBB0A}"/>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sp>
        <p:nvSpPr>
          <p:cNvPr id="128" name="AutoShape 13">
            <a:extLst>
              <a:ext uri="{FF2B5EF4-FFF2-40B4-BE49-F238E27FC236}">
                <a16:creationId xmlns:a16="http://schemas.microsoft.com/office/drawing/2014/main" id="{B73B9BD7-9CE4-ED10-1EB8-6764565470E7}"/>
              </a:ext>
            </a:extLst>
          </p:cNvPr>
          <p:cNvSpPr/>
          <p:nvPr/>
        </p:nvSpPr>
        <p:spPr>
          <a:xfrm flipH="1" flipV="1">
            <a:off x="6642685" y="1177438"/>
            <a:ext cx="426174" cy="6380"/>
          </a:xfrm>
          <a:prstGeom prst="line">
            <a:avLst/>
          </a:prstGeom>
          <a:ln w="19050" cap="flat">
            <a:solidFill>
              <a:srgbClr val="A6A6A6"/>
            </a:solidFill>
            <a:prstDash val="solid"/>
            <a:headEnd type="none" w="sm" len="sm"/>
            <a:tailEnd type="none" w="sm" len="sm"/>
          </a:ln>
        </p:spPr>
        <p:txBody>
          <a:bodyPr/>
          <a:lstStyle/>
          <a:p>
            <a:endParaRPr lang="el-GR" sz="933"/>
          </a:p>
        </p:txBody>
      </p:sp>
      <p:grpSp>
        <p:nvGrpSpPr>
          <p:cNvPr id="129" name="Group 14">
            <a:extLst>
              <a:ext uri="{FF2B5EF4-FFF2-40B4-BE49-F238E27FC236}">
                <a16:creationId xmlns:a16="http://schemas.microsoft.com/office/drawing/2014/main" id="{C574441C-3B91-C844-6C6B-FB4726C319F8}"/>
              </a:ext>
            </a:extLst>
          </p:cNvPr>
          <p:cNvGrpSpPr/>
          <p:nvPr/>
        </p:nvGrpSpPr>
        <p:grpSpPr>
          <a:xfrm rot="5400000">
            <a:off x="6522482" y="1090963"/>
            <a:ext cx="172949" cy="172949"/>
            <a:chOff x="0" y="0"/>
            <a:chExt cx="812800" cy="812800"/>
          </a:xfrm>
        </p:grpSpPr>
        <p:sp>
          <p:nvSpPr>
            <p:cNvPr id="130" name="Freeform 15">
              <a:extLst>
                <a:ext uri="{FF2B5EF4-FFF2-40B4-BE49-F238E27FC236}">
                  <a16:creationId xmlns:a16="http://schemas.microsoft.com/office/drawing/2014/main" id="{590BE93C-35E4-34FF-A560-F0580AE450C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endParaRPr lang="el-GR" sz="933"/>
            </a:p>
          </p:txBody>
        </p:sp>
        <p:sp>
          <p:nvSpPr>
            <p:cNvPr id="131" name="TextBox 16">
              <a:extLst>
                <a:ext uri="{FF2B5EF4-FFF2-40B4-BE49-F238E27FC236}">
                  <a16:creationId xmlns:a16="http://schemas.microsoft.com/office/drawing/2014/main" id="{38EA5122-27C5-ED30-180C-41D339BD6BA2}"/>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132" name="Group 17">
            <a:extLst>
              <a:ext uri="{FF2B5EF4-FFF2-40B4-BE49-F238E27FC236}">
                <a16:creationId xmlns:a16="http://schemas.microsoft.com/office/drawing/2014/main" id="{81164503-ECDE-8AB1-FDDD-02839833E6E6}"/>
              </a:ext>
            </a:extLst>
          </p:cNvPr>
          <p:cNvGrpSpPr/>
          <p:nvPr/>
        </p:nvGrpSpPr>
        <p:grpSpPr>
          <a:xfrm rot="5400000">
            <a:off x="7056233" y="2851069"/>
            <a:ext cx="584917" cy="584917"/>
            <a:chOff x="0" y="0"/>
            <a:chExt cx="812800" cy="812800"/>
          </a:xfrm>
        </p:grpSpPr>
        <p:sp>
          <p:nvSpPr>
            <p:cNvPr id="133" name="Freeform 18">
              <a:extLst>
                <a:ext uri="{FF2B5EF4-FFF2-40B4-BE49-F238E27FC236}">
                  <a16:creationId xmlns:a16="http://schemas.microsoft.com/office/drawing/2014/main" id="{8C6551B1-2F89-51A4-6A89-2551D5E42E1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9938"/>
            </a:solidFill>
          </p:spPr>
          <p:txBody>
            <a:bodyPr/>
            <a:lstStyle/>
            <a:p>
              <a:endParaRPr lang="el-GR" sz="933"/>
            </a:p>
          </p:txBody>
        </p:sp>
        <p:sp>
          <p:nvSpPr>
            <p:cNvPr id="134" name="TextBox 19">
              <a:extLst>
                <a:ext uri="{FF2B5EF4-FFF2-40B4-BE49-F238E27FC236}">
                  <a16:creationId xmlns:a16="http://schemas.microsoft.com/office/drawing/2014/main" id="{EA9F96FF-F1C0-73DE-5E89-93B3DEB2A1CB}"/>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136" name="Group 20">
            <a:extLst>
              <a:ext uri="{FF2B5EF4-FFF2-40B4-BE49-F238E27FC236}">
                <a16:creationId xmlns:a16="http://schemas.microsoft.com/office/drawing/2014/main" id="{903F5938-BEAD-D025-9915-7B2CC66F9279}"/>
              </a:ext>
            </a:extLst>
          </p:cNvPr>
          <p:cNvGrpSpPr/>
          <p:nvPr/>
        </p:nvGrpSpPr>
        <p:grpSpPr>
          <a:xfrm>
            <a:off x="7117549" y="2905904"/>
            <a:ext cx="449691" cy="449691"/>
            <a:chOff x="13395" y="-23092"/>
            <a:chExt cx="812800" cy="812800"/>
          </a:xfrm>
        </p:grpSpPr>
        <p:sp>
          <p:nvSpPr>
            <p:cNvPr id="137" name="Freeform 21">
              <a:extLst>
                <a:ext uri="{FF2B5EF4-FFF2-40B4-BE49-F238E27FC236}">
                  <a16:creationId xmlns:a16="http://schemas.microsoft.com/office/drawing/2014/main" id="{37891AC5-0F9D-DD42-16B4-0FD2CAC9756A}"/>
                </a:ext>
              </a:extLst>
            </p:cNvPr>
            <p:cNvSpPr/>
            <p:nvPr/>
          </p:nvSpPr>
          <p:spPr>
            <a:xfrm>
              <a:off x="13395" y="-2309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6"/>
            </a:solidFill>
          </p:spPr>
          <p:txBody>
            <a:bodyPr/>
            <a:lstStyle/>
            <a:p>
              <a:pPr algn="ctr"/>
              <a:r>
                <a:rPr lang="ro-RO" sz="1800" b="1" dirty="0">
                  <a:solidFill>
                    <a:schemeClr val="tx1"/>
                  </a:solidFill>
                  <a:latin typeface="Calibri" panose="020F0502020204030204" pitchFamily="34" charset="0"/>
                  <a:cs typeface="Calibri" panose="020F0502020204030204" pitchFamily="34" charset="0"/>
                </a:rPr>
                <a:t>A</a:t>
              </a:r>
              <a:endParaRPr lang="el-GR" sz="1800" b="1" dirty="0">
                <a:solidFill>
                  <a:schemeClr val="tx1"/>
                </a:solidFill>
                <a:latin typeface="Calibri" panose="020F0502020204030204" pitchFamily="34" charset="0"/>
                <a:cs typeface="Calibri" panose="020F0502020204030204" pitchFamily="34" charset="0"/>
              </a:endParaRPr>
            </a:p>
          </p:txBody>
        </p:sp>
        <p:sp>
          <p:nvSpPr>
            <p:cNvPr id="138" name="TextBox 22">
              <a:extLst>
                <a:ext uri="{FF2B5EF4-FFF2-40B4-BE49-F238E27FC236}">
                  <a16:creationId xmlns:a16="http://schemas.microsoft.com/office/drawing/2014/main" id="{B04A9F56-6686-DA2A-5EC7-A4D78DEFC11C}"/>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sp>
        <p:nvSpPr>
          <p:cNvPr id="139" name="AutoShape 23">
            <a:extLst>
              <a:ext uri="{FF2B5EF4-FFF2-40B4-BE49-F238E27FC236}">
                <a16:creationId xmlns:a16="http://schemas.microsoft.com/office/drawing/2014/main" id="{A1408E29-78D3-5955-F238-5BBC73ACD5EF}"/>
              </a:ext>
            </a:extLst>
          </p:cNvPr>
          <p:cNvSpPr/>
          <p:nvPr/>
        </p:nvSpPr>
        <p:spPr>
          <a:xfrm flipH="1">
            <a:off x="6538695" y="3143526"/>
            <a:ext cx="517538" cy="6381"/>
          </a:xfrm>
          <a:prstGeom prst="line">
            <a:avLst/>
          </a:prstGeom>
          <a:ln w="19050" cap="flat">
            <a:solidFill>
              <a:srgbClr val="A6A6A6"/>
            </a:solidFill>
            <a:prstDash val="solid"/>
            <a:headEnd type="none" w="sm" len="sm"/>
            <a:tailEnd type="none" w="sm" len="sm"/>
          </a:ln>
        </p:spPr>
        <p:txBody>
          <a:bodyPr/>
          <a:lstStyle/>
          <a:p>
            <a:endParaRPr lang="el-GR" sz="933"/>
          </a:p>
        </p:txBody>
      </p:sp>
      <p:grpSp>
        <p:nvGrpSpPr>
          <p:cNvPr id="140" name="Group 24">
            <a:extLst>
              <a:ext uri="{FF2B5EF4-FFF2-40B4-BE49-F238E27FC236}">
                <a16:creationId xmlns:a16="http://schemas.microsoft.com/office/drawing/2014/main" id="{4436A685-9486-2FBD-32D8-C48A97ED6DE8}"/>
              </a:ext>
            </a:extLst>
          </p:cNvPr>
          <p:cNvGrpSpPr/>
          <p:nvPr/>
        </p:nvGrpSpPr>
        <p:grpSpPr>
          <a:xfrm rot="5400000">
            <a:off x="6445831" y="3063432"/>
            <a:ext cx="172949" cy="172949"/>
            <a:chOff x="0" y="0"/>
            <a:chExt cx="812800" cy="812800"/>
          </a:xfrm>
        </p:grpSpPr>
        <p:sp>
          <p:nvSpPr>
            <p:cNvPr id="141" name="Freeform 25">
              <a:extLst>
                <a:ext uri="{FF2B5EF4-FFF2-40B4-BE49-F238E27FC236}">
                  <a16:creationId xmlns:a16="http://schemas.microsoft.com/office/drawing/2014/main" id="{BF260F15-2CB7-9186-5D63-6A149C2D1CD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9938"/>
            </a:solidFill>
          </p:spPr>
          <p:txBody>
            <a:bodyPr/>
            <a:lstStyle/>
            <a:p>
              <a:endParaRPr lang="el-GR" sz="933"/>
            </a:p>
          </p:txBody>
        </p:sp>
        <p:sp>
          <p:nvSpPr>
            <p:cNvPr id="142" name="TextBox 26">
              <a:extLst>
                <a:ext uri="{FF2B5EF4-FFF2-40B4-BE49-F238E27FC236}">
                  <a16:creationId xmlns:a16="http://schemas.microsoft.com/office/drawing/2014/main" id="{B79BC981-1F27-CE18-5483-9AB7856F384D}"/>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143" name="Group 27">
            <a:extLst>
              <a:ext uri="{FF2B5EF4-FFF2-40B4-BE49-F238E27FC236}">
                <a16:creationId xmlns:a16="http://schemas.microsoft.com/office/drawing/2014/main" id="{4088B3FA-888D-FEB1-99DF-A1CFA85C13A6}"/>
              </a:ext>
            </a:extLst>
          </p:cNvPr>
          <p:cNvGrpSpPr/>
          <p:nvPr/>
        </p:nvGrpSpPr>
        <p:grpSpPr>
          <a:xfrm rot="5400000">
            <a:off x="7055149" y="4635034"/>
            <a:ext cx="584917" cy="584917"/>
            <a:chOff x="0" y="0"/>
            <a:chExt cx="812800" cy="812800"/>
          </a:xfrm>
        </p:grpSpPr>
        <p:sp>
          <p:nvSpPr>
            <p:cNvPr id="144" name="Freeform 28">
              <a:extLst>
                <a:ext uri="{FF2B5EF4-FFF2-40B4-BE49-F238E27FC236}">
                  <a16:creationId xmlns:a16="http://schemas.microsoft.com/office/drawing/2014/main" id="{F17C808E-D63C-01B3-E89D-C7584DEBD07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1">
                <a:lumMod val="60000"/>
                <a:lumOff val="40000"/>
              </a:schemeClr>
            </a:solidFill>
          </p:spPr>
          <p:txBody>
            <a:bodyPr/>
            <a:lstStyle/>
            <a:p>
              <a:endParaRPr lang="el-GR" sz="933"/>
            </a:p>
          </p:txBody>
        </p:sp>
        <p:sp>
          <p:nvSpPr>
            <p:cNvPr id="145" name="TextBox 29">
              <a:extLst>
                <a:ext uri="{FF2B5EF4-FFF2-40B4-BE49-F238E27FC236}">
                  <a16:creationId xmlns:a16="http://schemas.microsoft.com/office/drawing/2014/main" id="{40F26316-DB18-2006-EAE4-1ED47937760C}"/>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146" name="Group 30">
            <a:extLst>
              <a:ext uri="{FF2B5EF4-FFF2-40B4-BE49-F238E27FC236}">
                <a16:creationId xmlns:a16="http://schemas.microsoft.com/office/drawing/2014/main" id="{86D2B81B-6DC6-3AA7-6A0E-87248E466679}"/>
              </a:ext>
            </a:extLst>
          </p:cNvPr>
          <p:cNvGrpSpPr/>
          <p:nvPr/>
        </p:nvGrpSpPr>
        <p:grpSpPr>
          <a:xfrm>
            <a:off x="7122763" y="4702648"/>
            <a:ext cx="449691" cy="449691"/>
            <a:chOff x="0" y="0"/>
            <a:chExt cx="812800" cy="812800"/>
          </a:xfrm>
        </p:grpSpPr>
        <p:sp>
          <p:nvSpPr>
            <p:cNvPr id="147" name="Freeform 31">
              <a:extLst>
                <a:ext uri="{FF2B5EF4-FFF2-40B4-BE49-F238E27FC236}">
                  <a16:creationId xmlns:a16="http://schemas.microsoft.com/office/drawing/2014/main" id="{083FE5A0-7C57-830E-4F32-2F1AD59991D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6"/>
            </a:solidFill>
          </p:spPr>
          <p:txBody>
            <a:bodyPr/>
            <a:lstStyle/>
            <a:p>
              <a:pPr algn="ctr"/>
              <a:r>
                <a:rPr lang="ro" sz="1800" b="1">
                  <a:solidFill>
                    <a:schemeClr val="tx1"/>
                  </a:solidFill>
                  <a:latin typeface="Calibri" panose="020F0502020204030204" pitchFamily="34" charset="0"/>
                  <a:cs typeface="Calibri" panose="020F0502020204030204" pitchFamily="34" charset="0"/>
                </a:rPr>
                <a:t>T</a:t>
              </a:r>
              <a:endParaRPr lang="el-GR" sz="1800" b="1">
                <a:solidFill>
                  <a:schemeClr val="tx1"/>
                </a:solidFill>
                <a:latin typeface="Calibri" panose="020F0502020204030204" pitchFamily="34" charset="0"/>
                <a:cs typeface="Calibri" panose="020F0502020204030204" pitchFamily="34" charset="0"/>
              </a:endParaRPr>
            </a:p>
          </p:txBody>
        </p:sp>
        <p:sp>
          <p:nvSpPr>
            <p:cNvPr id="148" name="TextBox 32">
              <a:extLst>
                <a:ext uri="{FF2B5EF4-FFF2-40B4-BE49-F238E27FC236}">
                  <a16:creationId xmlns:a16="http://schemas.microsoft.com/office/drawing/2014/main" id="{1ACF84A5-58A3-39A4-B1EB-C047CB3C22E2}"/>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sp>
        <p:nvSpPr>
          <p:cNvPr id="149" name="AutoShape 33">
            <a:extLst>
              <a:ext uri="{FF2B5EF4-FFF2-40B4-BE49-F238E27FC236}">
                <a16:creationId xmlns:a16="http://schemas.microsoft.com/office/drawing/2014/main" id="{AD1BF815-7768-9113-CB5E-B9A9A92C89FD}"/>
              </a:ext>
            </a:extLst>
          </p:cNvPr>
          <p:cNvSpPr/>
          <p:nvPr/>
        </p:nvSpPr>
        <p:spPr>
          <a:xfrm flipH="1">
            <a:off x="4185171" y="4927503"/>
            <a:ext cx="2909575" cy="18771"/>
          </a:xfrm>
          <a:prstGeom prst="line">
            <a:avLst/>
          </a:prstGeom>
          <a:ln w="19050" cap="flat">
            <a:solidFill>
              <a:srgbClr val="A6A6A6"/>
            </a:solidFill>
            <a:prstDash val="solid"/>
            <a:headEnd type="none" w="sm" len="sm"/>
            <a:tailEnd type="none" w="sm" len="sm"/>
          </a:ln>
        </p:spPr>
        <p:txBody>
          <a:bodyPr/>
          <a:lstStyle/>
          <a:p>
            <a:endParaRPr lang="el-GR" sz="933"/>
          </a:p>
        </p:txBody>
      </p:sp>
      <p:grpSp>
        <p:nvGrpSpPr>
          <p:cNvPr id="150" name="Group 34">
            <a:extLst>
              <a:ext uri="{FF2B5EF4-FFF2-40B4-BE49-F238E27FC236}">
                <a16:creationId xmlns:a16="http://schemas.microsoft.com/office/drawing/2014/main" id="{E413FEF8-D3D2-DED8-4391-F42266984AC5}"/>
              </a:ext>
            </a:extLst>
          </p:cNvPr>
          <p:cNvGrpSpPr/>
          <p:nvPr/>
        </p:nvGrpSpPr>
        <p:grpSpPr>
          <a:xfrm rot="5400000">
            <a:off x="4003496" y="4830272"/>
            <a:ext cx="172949" cy="172949"/>
            <a:chOff x="0" y="0"/>
            <a:chExt cx="812800" cy="812800"/>
          </a:xfrm>
        </p:grpSpPr>
        <p:sp>
          <p:nvSpPr>
            <p:cNvPr id="151" name="Freeform 35">
              <a:extLst>
                <a:ext uri="{FF2B5EF4-FFF2-40B4-BE49-F238E27FC236}">
                  <a16:creationId xmlns:a16="http://schemas.microsoft.com/office/drawing/2014/main" id="{B8D4F7A7-63BF-F2B8-2A0D-F3F846665A1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1">
                <a:lumMod val="60000"/>
                <a:lumOff val="40000"/>
              </a:schemeClr>
            </a:solidFill>
          </p:spPr>
          <p:txBody>
            <a:bodyPr/>
            <a:lstStyle/>
            <a:p>
              <a:endParaRPr lang="el-GR" sz="933"/>
            </a:p>
          </p:txBody>
        </p:sp>
        <p:sp>
          <p:nvSpPr>
            <p:cNvPr id="152" name="TextBox 36">
              <a:extLst>
                <a:ext uri="{FF2B5EF4-FFF2-40B4-BE49-F238E27FC236}">
                  <a16:creationId xmlns:a16="http://schemas.microsoft.com/office/drawing/2014/main" id="{8B138592-0C18-56A1-5ACD-84EC9F987E23}"/>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sp>
        <p:nvSpPr>
          <p:cNvPr id="153" name="TextBox 37">
            <a:extLst>
              <a:ext uri="{FF2B5EF4-FFF2-40B4-BE49-F238E27FC236}">
                <a16:creationId xmlns:a16="http://schemas.microsoft.com/office/drawing/2014/main" id="{C6592ED7-30DE-13D3-09BA-0DD4BA767F59}"/>
              </a:ext>
            </a:extLst>
          </p:cNvPr>
          <p:cNvSpPr txBox="1"/>
          <p:nvPr/>
        </p:nvSpPr>
        <p:spPr>
          <a:xfrm>
            <a:off x="7827539" y="897678"/>
            <a:ext cx="2952915" cy="276999"/>
          </a:xfrm>
          <a:prstGeom prst="rect">
            <a:avLst/>
          </a:prstGeom>
        </p:spPr>
        <p:txBody>
          <a:bodyPr lIns="0" tIns="0" rIns="0" bIns="0" rtlCol="0" anchor="t">
            <a:spAutoFit/>
          </a:bodyPr>
          <a:lstStyle/>
          <a:p>
            <a:pPr>
              <a:buNone/>
            </a:pPr>
            <a:r>
              <a:rPr lang="ro" sz="1800" b="1">
                <a:solidFill>
                  <a:schemeClr val="tx1"/>
                </a:solidFill>
                <a:latin typeface="Calibri" panose="020F0502020204030204" pitchFamily="34" charset="0"/>
                <a:cs typeface="Calibri" panose="020F0502020204030204" pitchFamily="34" charset="0"/>
              </a:rPr>
              <a:t>Specific</a:t>
            </a:r>
            <a:endParaRPr lang="en" sz="1800">
              <a:solidFill>
                <a:schemeClr val="tx1"/>
              </a:solidFill>
              <a:latin typeface="Calibri" panose="020F0502020204030204" pitchFamily="34" charset="0"/>
              <a:cs typeface="Calibri" panose="020F0502020204030204" pitchFamily="34" charset="0"/>
            </a:endParaRPr>
          </a:p>
        </p:txBody>
      </p:sp>
      <p:sp>
        <p:nvSpPr>
          <p:cNvPr id="154" name="TextBox 38">
            <a:extLst>
              <a:ext uri="{FF2B5EF4-FFF2-40B4-BE49-F238E27FC236}">
                <a16:creationId xmlns:a16="http://schemas.microsoft.com/office/drawing/2014/main" id="{F98605D5-694F-1A63-66B9-632CF7527E03}"/>
              </a:ext>
            </a:extLst>
          </p:cNvPr>
          <p:cNvSpPr txBox="1"/>
          <p:nvPr/>
        </p:nvSpPr>
        <p:spPr>
          <a:xfrm>
            <a:off x="7827539" y="1201397"/>
            <a:ext cx="3993673" cy="492443"/>
          </a:xfrm>
          <a:prstGeom prst="rect">
            <a:avLst/>
          </a:prstGeom>
        </p:spPr>
        <p:txBody>
          <a:bodyPr wrap="square" lIns="0" tIns="0" rIns="0" bIns="0" rtlCol="0" anchor="t">
            <a:spAutoFit/>
          </a:bodyPr>
          <a:lstStyle/>
          <a:p>
            <a:r>
              <a:rPr lang="ro" sz="1600" dirty="0">
                <a:solidFill>
                  <a:schemeClr val="tx1"/>
                </a:solidFill>
                <a:latin typeface="Calibri" panose="020F0502020204030204" pitchFamily="34" charset="0"/>
                <a:cs typeface="Calibri" panose="020F0502020204030204" pitchFamily="34" charset="0"/>
              </a:rPr>
              <a:t>Ce anume vrem să realizăm în domeniul </a:t>
            </a:r>
            <a:r>
              <a:rPr lang="ro-RO" sz="1600" dirty="0">
                <a:solidFill>
                  <a:schemeClr val="tx1"/>
                </a:solidFill>
                <a:latin typeface="Calibri" panose="020F0502020204030204" pitchFamily="34" charset="0"/>
                <a:cs typeface="Calibri" panose="020F0502020204030204" pitchFamily="34" charset="0"/>
              </a:rPr>
              <a:t>stării de bine</a:t>
            </a:r>
            <a:r>
              <a:rPr lang="ro" sz="1600" dirty="0">
                <a:solidFill>
                  <a:schemeClr val="tx1"/>
                </a:solidFill>
                <a:latin typeface="Calibri" panose="020F0502020204030204" pitchFamily="34" charset="0"/>
                <a:cs typeface="Calibri" panose="020F0502020204030204" pitchFamily="34" charset="0"/>
              </a:rPr>
              <a:t>?</a:t>
            </a:r>
            <a:endParaRPr lang="en-US" sz="1600" dirty="0">
              <a:solidFill>
                <a:srgbClr val="545454"/>
              </a:solidFill>
              <a:latin typeface="Canva Sans"/>
              <a:ea typeface="Canva Sans"/>
              <a:cs typeface="Canva Sans"/>
              <a:sym typeface="Canva Sans"/>
            </a:endParaRPr>
          </a:p>
        </p:txBody>
      </p:sp>
      <p:sp>
        <p:nvSpPr>
          <p:cNvPr id="155" name="TextBox 39">
            <a:extLst>
              <a:ext uri="{FF2B5EF4-FFF2-40B4-BE49-F238E27FC236}">
                <a16:creationId xmlns:a16="http://schemas.microsoft.com/office/drawing/2014/main" id="{B8897E83-7C64-03FF-8312-89CA81C88A46}"/>
              </a:ext>
            </a:extLst>
          </p:cNvPr>
          <p:cNvSpPr txBox="1"/>
          <p:nvPr/>
        </p:nvSpPr>
        <p:spPr>
          <a:xfrm>
            <a:off x="7895151" y="2799964"/>
            <a:ext cx="2952915" cy="276999"/>
          </a:xfrm>
          <a:prstGeom prst="rect">
            <a:avLst/>
          </a:prstGeom>
        </p:spPr>
        <p:txBody>
          <a:bodyPr lIns="0" tIns="0" rIns="0" bIns="0" rtlCol="0" anchor="t">
            <a:spAutoFit/>
          </a:bodyPr>
          <a:lstStyle/>
          <a:p>
            <a:pPr>
              <a:buNone/>
            </a:pPr>
            <a:r>
              <a:rPr lang="ro" sz="1800" b="1">
                <a:solidFill>
                  <a:schemeClr val="tx1"/>
                </a:solidFill>
                <a:latin typeface="Calibri" panose="020F0502020204030204" pitchFamily="34" charset="0"/>
                <a:cs typeface="Calibri" panose="020F0502020204030204" pitchFamily="34" charset="0"/>
              </a:rPr>
              <a:t>Fezabil</a:t>
            </a:r>
            <a:endParaRPr lang="en" sz="1800">
              <a:solidFill>
                <a:schemeClr val="tx1"/>
              </a:solidFill>
              <a:latin typeface="Calibri" panose="020F0502020204030204" pitchFamily="34" charset="0"/>
              <a:cs typeface="Calibri" panose="020F0502020204030204" pitchFamily="34" charset="0"/>
            </a:endParaRPr>
          </a:p>
        </p:txBody>
      </p:sp>
      <p:sp>
        <p:nvSpPr>
          <p:cNvPr id="156" name="TextBox 40">
            <a:extLst>
              <a:ext uri="{FF2B5EF4-FFF2-40B4-BE49-F238E27FC236}">
                <a16:creationId xmlns:a16="http://schemas.microsoft.com/office/drawing/2014/main" id="{5850111D-11B8-CEA6-3DE4-A60C4F82B1C5}"/>
              </a:ext>
            </a:extLst>
          </p:cNvPr>
          <p:cNvSpPr txBox="1"/>
          <p:nvPr/>
        </p:nvSpPr>
        <p:spPr>
          <a:xfrm>
            <a:off x="7883708" y="3127716"/>
            <a:ext cx="2862147" cy="492443"/>
          </a:xfrm>
          <a:prstGeom prst="rect">
            <a:avLst/>
          </a:prstGeom>
        </p:spPr>
        <p:txBody>
          <a:bodyPr lIns="0" tIns="0" rIns="0" bIns="0" rtlCol="0" anchor="t">
            <a:spAutoFit/>
          </a:bodyPr>
          <a:lstStyle/>
          <a:p>
            <a:r>
              <a:rPr lang="ro" sz="1600" dirty="0">
                <a:solidFill>
                  <a:srgbClr val="545454"/>
                </a:solidFill>
                <a:latin typeface="Calibri" panose="020F0502020204030204" pitchFamily="34" charset="0"/>
                <a:ea typeface="Canva Sans"/>
                <a:cs typeface="Calibri" panose="020F0502020204030204" pitchFamily="34" charset="0"/>
                <a:sym typeface="Canva Sans"/>
              </a:rPr>
              <a:t>Este </a:t>
            </a:r>
            <a:r>
              <a:rPr lang="ro" sz="1600" dirty="0">
                <a:solidFill>
                  <a:schemeClr val="tx1"/>
                </a:solidFill>
                <a:latin typeface="Calibri" panose="020F0502020204030204" pitchFamily="34" charset="0"/>
                <a:cs typeface="Calibri" panose="020F0502020204030204" pitchFamily="34" charset="0"/>
              </a:rPr>
              <a:t>realist având în vedere timpul și resursele noastre?</a:t>
            </a:r>
            <a:endParaRPr lang="en-US" sz="1600" dirty="0">
              <a:solidFill>
                <a:schemeClr val="tx1"/>
              </a:solidFill>
              <a:latin typeface="Calibri" panose="020F0502020204030204" pitchFamily="34" charset="0"/>
              <a:cs typeface="Calibri" panose="020F0502020204030204" pitchFamily="34" charset="0"/>
              <a:sym typeface="Canva Sans"/>
            </a:endParaRPr>
          </a:p>
        </p:txBody>
      </p:sp>
      <p:sp>
        <p:nvSpPr>
          <p:cNvPr id="157" name="TextBox 41">
            <a:extLst>
              <a:ext uri="{FF2B5EF4-FFF2-40B4-BE49-F238E27FC236}">
                <a16:creationId xmlns:a16="http://schemas.microsoft.com/office/drawing/2014/main" id="{ED4C0216-DA8D-202D-3965-591A6E45F743}"/>
              </a:ext>
            </a:extLst>
          </p:cNvPr>
          <p:cNvSpPr txBox="1"/>
          <p:nvPr/>
        </p:nvSpPr>
        <p:spPr>
          <a:xfrm>
            <a:off x="7894067" y="4583930"/>
            <a:ext cx="2952915" cy="276999"/>
          </a:xfrm>
          <a:prstGeom prst="rect">
            <a:avLst/>
          </a:prstGeom>
        </p:spPr>
        <p:txBody>
          <a:bodyPr lIns="0" tIns="0" rIns="0" bIns="0" rtlCol="0" anchor="t">
            <a:spAutoFit/>
          </a:bodyPr>
          <a:lstStyle/>
          <a:p>
            <a:pPr>
              <a:buNone/>
            </a:pPr>
            <a:r>
              <a:rPr lang="ro" sz="1800" b="1">
                <a:solidFill>
                  <a:schemeClr val="tx1"/>
                </a:solidFill>
                <a:latin typeface="Calibri" panose="020F0502020204030204" pitchFamily="34" charset="0"/>
                <a:cs typeface="Calibri" panose="020F0502020204030204" pitchFamily="34" charset="0"/>
              </a:rPr>
              <a:t>Timp limitat</a:t>
            </a:r>
            <a:endParaRPr lang="en" sz="1800">
              <a:solidFill>
                <a:schemeClr val="tx1"/>
              </a:solidFill>
              <a:latin typeface="Calibri" panose="020F0502020204030204" pitchFamily="34" charset="0"/>
              <a:cs typeface="Calibri" panose="020F0502020204030204" pitchFamily="34" charset="0"/>
            </a:endParaRPr>
          </a:p>
        </p:txBody>
      </p:sp>
      <p:sp>
        <p:nvSpPr>
          <p:cNvPr id="158" name="TextBox 42">
            <a:extLst>
              <a:ext uri="{FF2B5EF4-FFF2-40B4-BE49-F238E27FC236}">
                <a16:creationId xmlns:a16="http://schemas.microsoft.com/office/drawing/2014/main" id="{C00E6C87-6C69-B003-E61C-D4B4EEB8FEB8}"/>
              </a:ext>
            </a:extLst>
          </p:cNvPr>
          <p:cNvSpPr txBox="1"/>
          <p:nvPr/>
        </p:nvSpPr>
        <p:spPr>
          <a:xfrm>
            <a:off x="7894067" y="4874104"/>
            <a:ext cx="2862147" cy="492443"/>
          </a:xfrm>
          <a:prstGeom prst="rect">
            <a:avLst/>
          </a:prstGeom>
        </p:spPr>
        <p:txBody>
          <a:bodyPr lIns="0" tIns="0" rIns="0" bIns="0" rtlCol="0" anchor="t">
            <a:spAutoFit/>
          </a:bodyPr>
          <a:lstStyle/>
          <a:p>
            <a:pPr>
              <a:buNone/>
            </a:pPr>
            <a:r>
              <a:rPr lang="ro" sz="1600">
                <a:solidFill>
                  <a:schemeClr val="tx1"/>
                </a:solidFill>
                <a:latin typeface="Calibri" panose="020F0502020204030204" pitchFamily="34" charset="0"/>
                <a:cs typeface="Calibri" panose="020F0502020204030204" pitchFamily="34" charset="0"/>
              </a:rPr>
              <a:t>Când vom revizui progresul și rezultatele?</a:t>
            </a:r>
          </a:p>
        </p:txBody>
      </p:sp>
      <p:grpSp>
        <p:nvGrpSpPr>
          <p:cNvPr id="167" name="Group 7">
            <a:extLst>
              <a:ext uri="{FF2B5EF4-FFF2-40B4-BE49-F238E27FC236}">
                <a16:creationId xmlns:a16="http://schemas.microsoft.com/office/drawing/2014/main" id="{6F5862FA-86C7-D6E3-F656-5EAB6B14E6BB}"/>
              </a:ext>
            </a:extLst>
          </p:cNvPr>
          <p:cNvGrpSpPr/>
          <p:nvPr/>
        </p:nvGrpSpPr>
        <p:grpSpPr>
          <a:xfrm rot="5400000">
            <a:off x="7056232" y="1880744"/>
            <a:ext cx="584917" cy="584917"/>
            <a:chOff x="0" y="0"/>
            <a:chExt cx="812800" cy="812800"/>
          </a:xfrm>
        </p:grpSpPr>
        <p:sp>
          <p:nvSpPr>
            <p:cNvPr id="168" name="Freeform 8">
              <a:extLst>
                <a:ext uri="{FF2B5EF4-FFF2-40B4-BE49-F238E27FC236}">
                  <a16:creationId xmlns:a16="http://schemas.microsoft.com/office/drawing/2014/main" id="{A7545299-02B4-D881-BDBC-47C4E14F635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p>
              <a:endParaRPr lang="el-GR" sz="933"/>
            </a:p>
          </p:txBody>
        </p:sp>
        <p:sp>
          <p:nvSpPr>
            <p:cNvPr id="169" name="TextBox 9">
              <a:extLst>
                <a:ext uri="{FF2B5EF4-FFF2-40B4-BE49-F238E27FC236}">
                  <a16:creationId xmlns:a16="http://schemas.microsoft.com/office/drawing/2014/main" id="{7326FA8C-2B0C-49A8-4304-D55B1036F1C3}"/>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170" name="Group 10">
            <a:extLst>
              <a:ext uri="{FF2B5EF4-FFF2-40B4-BE49-F238E27FC236}">
                <a16:creationId xmlns:a16="http://schemas.microsoft.com/office/drawing/2014/main" id="{9B9BCC70-375D-3880-1955-349115FBFF21}"/>
              </a:ext>
            </a:extLst>
          </p:cNvPr>
          <p:cNvGrpSpPr/>
          <p:nvPr/>
        </p:nvGrpSpPr>
        <p:grpSpPr>
          <a:xfrm>
            <a:off x="7138572" y="1948356"/>
            <a:ext cx="449691" cy="449691"/>
            <a:chOff x="45928" y="-3663"/>
            <a:chExt cx="812800" cy="812800"/>
          </a:xfrm>
        </p:grpSpPr>
        <p:sp>
          <p:nvSpPr>
            <p:cNvPr id="171" name="Freeform 11">
              <a:extLst>
                <a:ext uri="{FF2B5EF4-FFF2-40B4-BE49-F238E27FC236}">
                  <a16:creationId xmlns:a16="http://schemas.microsoft.com/office/drawing/2014/main" id="{74388839-2491-41F1-D41B-80520CDF42BF}"/>
                </a:ext>
              </a:extLst>
            </p:cNvPr>
            <p:cNvSpPr/>
            <p:nvPr/>
          </p:nvSpPr>
          <p:spPr>
            <a:xfrm>
              <a:off x="45928" y="-366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6"/>
            </a:solidFill>
          </p:spPr>
          <p:txBody>
            <a:bodyPr/>
            <a:lstStyle/>
            <a:p>
              <a:r>
                <a:rPr lang="ro" sz="1800" b="1">
                  <a:solidFill>
                    <a:schemeClr val="tx1"/>
                  </a:solidFill>
                  <a:latin typeface="Calibri" panose="020F0502020204030204" pitchFamily="34" charset="0"/>
                  <a:cs typeface="Calibri" panose="020F0502020204030204" pitchFamily="34" charset="0"/>
                </a:rPr>
                <a:t>M</a:t>
              </a:r>
              <a:endParaRPr lang="el-GR" sz="1800" b="1">
                <a:solidFill>
                  <a:schemeClr val="tx1"/>
                </a:solidFill>
                <a:latin typeface="Calibri" panose="020F0502020204030204" pitchFamily="34" charset="0"/>
                <a:cs typeface="Calibri" panose="020F0502020204030204" pitchFamily="34" charset="0"/>
              </a:endParaRPr>
            </a:p>
          </p:txBody>
        </p:sp>
        <p:sp>
          <p:nvSpPr>
            <p:cNvPr id="172" name="TextBox 12">
              <a:extLst>
                <a:ext uri="{FF2B5EF4-FFF2-40B4-BE49-F238E27FC236}">
                  <a16:creationId xmlns:a16="http://schemas.microsoft.com/office/drawing/2014/main" id="{97C24CB0-BAA9-6085-58E0-BC9D0E25231F}"/>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173" name="Group 14">
            <a:extLst>
              <a:ext uri="{FF2B5EF4-FFF2-40B4-BE49-F238E27FC236}">
                <a16:creationId xmlns:a16="http://schemas.microsoft.com/office/drawing/2014/main" id="{71ECD802-50F8-F2D0-89BC-38B3D6E76148}"/>
              </a:ext>
            </a:extLst>
          </p:cNvPr>
          <p:cNvGrpSpPr/>
          <p:nvPr/>
        </p:nvGrpSpPr>
        <p:grpSpPr>
          <a:xfrm rot="5400000">
            <a:off x="6522482" y="2075125"/>
            <a:ext cx="172949" cy="172949"/>
            <a:chOff x="0" y="0"/>
            <a:chExt cx="812800" cy="812800"/>
          </a:xfrm>
        </p:grpSpPr>
        <p:sp>
          <p:nvSpPr>
            <p:cNvPr id="174" name="Freeform 15">
              <a:extLst>
                <a:ext uri="{FF2B5EF4-FFF2-40B4-BE49-F238E27FC236}">
                  <a16:creationId xmlns:a16="http://schemas.microsoft.com/office/drawing/2014/main" id="{20D12AAB-9700-A4AD-3D3E-2E1DAC917F4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p>
              <a:endParaRPr lang="el-GR" sz="933"/>
            </a:p>
          </p:txBody>
        </p:sp>
        <p:sp>
          <p:nvSpPr>
            <p:cNvPr id="175" name="TextBox 16">
              <a:extLst>
                <a:ext uri="{FF2B5EF4-FFF2-40B4-BE49-F238E27FC236}">
                  <a16:creationId xmlns:a16="http://schemas.microsoft.com/office/drawing/2014/main" id="{742478E6-5330-107A-2692-2D30F90B9E0C}"/>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sp>
        <p:nvSpPr>
          <p:cNvPr id="176" name="TextBox 37">
            <a:extLst>
              <a:ext uri="{FF2B5EF4-FFF2-40B4-BE49-F238E27FC236}">
                <a16:creationId xmlns:a16="http://schemas.microsoft.com/office/drawing/2014/main" id="{997F92C7-2E4C-C442-1B29-E101AB35A99D}"/>
              </a:ext>
            </a:extLst>
          </p:cNvPr>
          <p:cNvSpPr txBox="1"/>
          <p:nvPr/>
        </p:nvSpPr>
        <p:spPr>
          <a:xfrm>
            <a:off x="7843752" y="1830700"/>
            <a:ext cx="2952915" cy="276999"/>
          </a:xfrm>
          <a:prstGeom prst="rect">
            <a:avLst/>
          </a:prstGeom>
        </p:spPr>
        <p:txBody>
          <a:bodyPr lIns="0" tIns="0" rIns="0" bIns="0" rtlCol="0" anchor="t">
            <a:spAutoFit/>
          </a:bodyPr>
          <a:lstStyle/>
          <a:p>
            <a:pPr>
              <a:buNone/>
            </a:pPr>
            <a:r>
              <a:rPr lang="ro" sz="1800" b="1">
                <a:solidFill>
                  <a:schemeClr val="tx1"/>
                </a:solidFill>
                <a:latin typeface="Calibri" panose="020F0502020204030204" pitchFamily="34" charset="0"/>
                <a:cs typeface="Calibri" panose="020F0502020204030204" pitchFamily="34" charset="0"/>
              </a:rPr>
              <a:t>Măsurabil</a:t>
            </a:r>
            <a:endParaRPr lang="en" sz="1800">
              <a:solidFill>
                <a:schemeClr val="tx1"/>
              </a:solidFill>
              <a:latin typeface="Calibri" panose="020F0502020204030204" pitchFamily="34" charset="0"/>
              <a:cs typeface="Calibri" panose="020F0502020204030204" pitchFamily="34" charset="0"/>
            </a:endParaRPr>
          </a:p>
        </p:txBody>
      </p:sp>
      <p:sp>
        <p:nvSpPr>
          <p:cNvPr id="177" name="TextBox 38">
            <a:extLst>
              <a:ext uri="{FF2B5EF4-FFF2-40B4-BE49-F238E27FC236}">
                <a16:creationId xmlns:a16="http://schemas.microsoft.com/office/drawing/2014/main" id="{57BD06DC-003D-E594-47C3-D2C829A6151D}"/>
              </a:ext>
            </a:extLst>
          </p:cNvPr>
          <p:cNvSpPr txBox="1"/>
          <p:nvPr/>
        </p:nvSpPr>
        <p:spPr>
          <a:xfrm>
            <a:off x="7843752" y="2068247"/>
            <a:ext cx="2862147" cy="492443"/>
          </a:xfrm>
          <a:prstGeom prst="rect">
            <a:avLst/>
          </a:prstGeom>
        </p:spPr>
        <p:txBody>
          <a:bodyPr lIns="0" tIns="0" rIns="0" bIns="0" rtlCol="0" anchor="t">
            <a:spAutoFit/>
          </a:bodyPr>
          <a:lstStyle/>
          <a:p>
            <a:pPr>
              <a:buNone/>
            </a:pPr>
            <a:r>
              <a:rPr lang="ro" sz="1600">
                <a:solidFill>
                  <a:schemeClr val="tx1"/>
                </a:solidFill>
                <a:latin typeface="Calibri" panose="020F0502020204030204" pitchFamily="34" charset="0"/>
                <a:cs typeface="Calibri" panose="020F0502020204030204" pitchFamily="34" charset="0"/>
              </a:rPr>
              <a:t>Cum vom ști că am făcut progrese?</a:t>
            </a:r>
          </a:p>
        </p:txBody>
      </p:sp>
      <p:sp>
        <p:nvSpPr>
          <p:cNvPr id="178" name="AutoShape 13">
            <a:extLst>
              <a:ext uri="{FF2B5EF4-FFF2-40B4-BE49-F238E27FC236}">
                <a16:creationId xmlns:a16="http://schemas.microsoft.com/office/drawing/2014/main" id="{283AB181-FA8E-0F01-CFB2-07FA01FB458C}"/>
              </a:ext>
            </a:extLst>
          </p:cNvPr>
          <p:cNvSpPr/>
          <p:nvPr/>
        </p:nvSpPr>
        <p:spPr>
          <a:xfrm flipH="1" flipV="1">
            <a:off x="6691377" y="2163673"/>
            <a:ext cx="405980" cy="6380"/>
          </a:xfrm>
          <a:prstGeom prst="line">
            <a:avLst/>
          </a:prstGeom>
          <a:ln w="19050" cap="flat">
            <a:solidFill>
              <a:srgbClr val="A6A6A6"/>
            </a:solidFill>
            <a:prstDash val="solid"/>
            <a:headEnd type="none" w="sm" len="sm"/>
            <a:tailEnd type="none" w="sm" len="sm"/>
          </a:ln>
        </p:spPr>
        <p:txBody>
          <a:bodyPr/>
          <a:lstStyle/>
          <a:p>
            <a:endParaRPr lang="el-GR" sz="933"/>
          </a:p>
        </p:txBody>
      </p:sp>
      <p:sp>
        <p:nvSpPr>
          <p:cNvPr id="135" name="Google Shape;135;g37f9446a92a_0_143">
            <a:extLst>
              <a:ext uri="{FF2B5EF4-FFF2-40B4-BE49-F238E27FC236}">
                <a16:creationId xmlns:a16="http://schemas.microsoft.com/office/drawing/2014/main" id="{FF3925D0-28C1-9C0F-CB19-39A46316A4BF}"/>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
              <a:t>Unitatea 3.1: Proiectarea unui program WSA</a:t>
            </a:r>
            <a:endParaRPr/>
          </a:p>
        </p:txBody>
      </p:sp>
      <p:grpSp>
        <p:nvGrpSpPr>
          <p:cNvPr id="179" name="Group 27">
            <a:extLst>
              <a:ext uri="{FF2B5EF4-FFF2-40B4-BE49-F238E27FC236}">
                <a16:creationId xmlns:a16="http://schemas.microsoft.com/office/drawing/2014/main" id="{0A9AEF41-B79E-E4EF-7F91-975ACF8E1B32}"/>
              </a:ext>
            </a:extLst>
          </p:cNvPr>
          <p:cNvGrpSpPr/>
          <p:nvPr/>
        </p:nvGrpSpPr>
        <p:grpSpPr>
          <a:xfrm rot="5400000">
            <a:off x="7055149" y="3761391"/>
            <a:ext cx="584917" cy="584917"/>
            <a:chOff x="0" y="0"/>
            <a:chExt cx="812800" cy="812800"/>
          </a:xfrm>
        </p:grpSpPr>
        <p:sp>
          <p:nvSpPr>
            <p:cNvPr id="180" name="Freeform 28">
              <a:extLst>
                <a:ext uri="{FF2B5EF4-FFF2-40B4-BE49-F238E27FC236}">
                  <a16:creationId xmlns:a16="http://schemas.microsoft.com/office/drawing/2014/main" id="{7071FF63-91C1-CDF6-9BAA-EF78E657AE4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solidFill>
          </p:spPr>
          <p:txBody>
            <a:bodyPr/>
            <a:lstStyle/>
            <a:p>
              <a:endParaRPr lang="el-GR" sz="933"/>
            </a:p>
          </p:txBody>
        </p:sp>
        <p:sp>
          <p:nvSpPr>
            <p:cNvPr id="181" name="TextBox 29">
              <a:extLst>
                <a:ext uri="{FF2B5EF4-FFF2-40B4-BE49-F238E27FC236}">
                  <a16:creationId xmlns:a16="http://schemas.microsoft.com/office/drawing/2014/main" id="{DD72B075-9EE9-2C35-ABA7-1B87D0E5C5B8}"/>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182" name="Group 30">
            <a:extLst>
              <a:ext uri="{FF2B5EF4-FFF2-40B4-BE49-F238E27FC236}">
                <a16:creationId xmlns:a16="http://schemas.microsoft.com/office/drawing/2014/main" id="{01EAB949-0781-E6F4-08F0-44A125758BF8}"/>
              </a:ext>
            </a:extLst>
          </p:cNvPr>
          <p:cNvGrpSpPr/>
          <p:nvPr/>
        </p:nvGrpSpPr>
        <p:grpSpPr>
          <a:xfrm>
            <a:off x="7115385" y="3829003"/>
            <a:ext cx="449691" cy="449691"/>
            <a:chOff x="-13335" y="-4"/>
            <a:chExt cx="812800" cy="812800"/>
          </a:xfrm>
        </p:grpSpPr>
        <p:sp>
          <p:nvSpPr>
            <p:cNvPr id="183" name="Freeform 31">
              <a:extLst>
                <a:ext uri="{FF2B5EF4-FFF2-40B4-BE49-F238E27FC236}">
                  <a16:creationId xmlns:a16="http://schemas.microsoft.com/office/drawing/2014/main" id="{9C2E9145-A12B-45F9-9761-DE0BFE1CDE4C}"/>
                </a:ext>
              </a:extLst>
            </p:cNvPr>
            <p:cNvSpPr/>
            <p:nvPr/>
          </p:nvSpPr>
          <p:spPr>
            <a:xfrm>
              <a:off x="-13335" y="-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6"/>
            </a:solidFill>
          </p:spPr>
          <p:txBody>
            <a:bodyPr/>
            <a:lstStyle/>
            <a:p>
              <a:pPr algn="ctr"/>
              <a:r>
                <a:rPr lang="ro" sz="1800" b="1">
                  <a:solidFill>
                    <a:schemeClr val="tx1"/>
                  </a:solidFill>
                  <a:latin typeface="Calibri" panose="020F0502020204030204" pitchFamily="34" charset="0"/>
                  <a:cs typeface="Calibri" panose="020F0502020204030204" pitchFamily="34" charset="0"/>
                </a:rPr>
                <a:t>R</a:t>
              </a:r>
              <a:endParaRPr lang="el-GR" sz="1800" b="1">
                <a:solidFill>
                  <a:schemeClr val="tx1"/>
                </a:solidFill>
                <a:latin typeface="Calibri" panose="020F0502020204030204" pitchFamily="34" charset="0"/>
                <a:cs typeface="Calibri" panose="020F0502020204030204" pitchFamily="34" charset="0"/>
              </a:endParaRPr>
            </a:p>
          </p:txBody>
        </p:sp>
        <p:sp>
          <p:nvSpPr>
            <p:cNvPr id="184" name="TextBox 32">
              <a:extLst>
                <a:ext uri="{FF2B5EF4-FFF2-40B4-BE49-F238E27FC236}">
                  <a16:creationId xmlns:a16="http://schemas.microsoft.com/office/drawing/2014/main" id="{3988AD93-1C3A-FDD4-CE21-EDEC19360168}"/>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sp>
        <p:nvSpPr>
          <p:cNvPr id="185" name="AutoShape 33">
            <a:extLst>
              <a:ext uri="{FF2B5EF4-FFF2-40B4-BE49-F238E27FC236}">
                <a16:creationId xmlns:a16="http://schemas.microsoft.com/office/drawing/2014/main" id="{423798D0-E9D4-7783-EE42-1F190781AADC}"/>
              </a:ext>
            </a:extLst>
          </p:cNvPr>
          <p:cNvSpPr/>
          <p:nvPr/>
        </p:nvSpPr>
        <p:spPr>
          <a:xfrm flipH="1" flipV="1">
            <a:off x="6005383" y="4046171"/>
            <a:ext cx="1049765" cy="7678"/>
          </a:xfrm>
          <a:prstGeom prst="line">
            <a:avLst/>
          </a:prstGeom>
          <a:ln w="19050" cap="flat">
            <a:solidFill>
              <a:srgbClr val="A6A6A6"/>
            </a:solidFill>
            <a:prstDash val="solid"/>
            <a:headEnd type="none" w="sm" len="sm"/>
            <a:tailEnd type="none" w="sm" len="sm"/>
          </a:ln>
        </p:spPr>
        <p:txBody>
          <a:bodyPr/>
          <a:lstStyle/>
          <a:p>
            <a:endParaRPr lang="el-GR" sz="933"/>
          </a:p>
        </p:txBody>
      </p:sp>
      <p:grpSp>
        <p:nvGrpSpPr>
          <p:cNvPr id="186" name="Group 34">
            <a:extLst>
              <a:ext uri="{FF2B5EF4-FFF2-40B4-BE49-F238E27FC236}">
                <a16:creationId xmlns:a16="http://schemas.microsoft.com/office/drawing/2014/main" id="{0F1D8D2A-C0B5-5448-84C5-E26C5DDB2D81}"/>
              </a:ext>
            </a:extLst>
          </p:cNvPr>
          <p:cNvGrpSpPr/>
          <p:nvPr/>
        </p:nvGrpSpPr>
        <p:grpSpPr>
          <a:xfrm rot="5400000">
            <a:off x="5897271" y="3963535"/>
            <a:ext cx="172949" cy="172949"/>
            <a:chOff x="0" y="0"/>
            <a:chExt cx="812800" cy="812800"/>
          </a:xfrm>
        </p:grpSpPr>
        <p:sp>
          <p:nvSpPr>
            <p:cNvPr id="187" name="Freeform 35">
              <a:extLst>
                <a:ext uri="{FF2B5EF4-FFF2-40B4-BE49-F238E27FC236}">
                  <a16:creationId xmlns:a16="http://schemas.microsoft.com/office/drawing/2014/main" id="{8FE9088B-9BF8-2C3B-C2C1-5605D8BA743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solidFill>
          </p:spPr>
          <p:txBody>
            <a:bodyPr/>
            <a:lstStyle/>
            <a:p>
              <a:endParaRPr lang="el-GR" sz="933"/>
            </a:p>
          </p:txBody>
        </p:sp>
        <p:sp>
          <p:nvSpPr>
            <p:cNvPr id="188" name="TextBox 36">
              <a:extLst>
                <a:ext uri="{FF2B5EF4-FFF2-40B4-BE49-F238E27FC236}">
                  <a16:creationId xmlns:a16="http://schemas.microsoft.com/office/drawing/2014/main" id="{5B04C2EC-DB59-61BF-89E3-11DBFFFC9734}"/>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sp>
        <p:nvSpPr>
          <p:cNvPr id="189" name="TextBox 41">
            <a:extLst>
              <a:ext uri="{FF2B5EF4-FFF2-40B4-BE49-F238E27FC236}">
                <a16:creationId xmlns:a16="http://schemas.microsoft.com/office/drawing/2014/main" id="{9DCDEC83-D4C4-8716-DA7B-CCAA7EA2F6C2}"/>
              </a:ext>
            </a:extLst>
          </p:cNvPr>
          <p:cNvSpPr txBox="1"/>
          <p:nvPr/>
        </p:nvSpPr>
        <p:spPr>
          <a:xfrm>
            <a:off x="7894067" y="3710287"/>
            <a:ext cx="2952915" cy="276999"/>
          </a:xfrm>
          <a:prstGeom prst="rect">
            <a:avLst/>
          </a:prstGeom>
        </p:spPr>
        <p:txBody>
          <a:bodyPr lIns="0" tIns="0" rIns="0" bIns="0" rtlCol="0" anchor="t">
            <a:spAutoFit/>
          </a:bodyPr>
          <a:lstStyle/>
          <a:p>
            <a:pPr>
              <a:buNone/>
            </a:pPr>
            <a:r>
              <a:rPr lang="ro" sz="1800" b="1">
                <a:solidFill>
                  <a:schemeClr val="tx1"/>
                </a:solidFill>
                <a:latin typeface="Calibri" panose="020F0502020204030204" pitchFamily="34" charset="0"/>
                <a:cs typeface="Calibri" panose="020F0502020204030204" pitchFamily="34" charset="0"/>
              </a:rPr>
              <a:t>Pertinent</a:t>
            </a:r>
            <a:endParaRPr lang="en" sz="1800">
              <a:solidFill>
                <a:schemeClr val="tx1"/>
              </a:solidFill>
              <a:latin typeface="Calibri" panose="020F0502020204030204" pitchFamily="34" charset="0"/>
              <a:cs typeface="Calibri" panose="020F0502020204030204" pitchFamily="34" charset="0"/>
            </a:endParaRPr>
          </a:p>
        </p:txBody>
      </p:sp>
      <p:sp>
        <p:nvSpPr>
          <p:cNvPr id="190" name="TextBox 42">
            <a:extLst>
              <a:ext uri="{FF2B5EF4-FFF2-40B4-BE49-F238E27FC236}">
                <a16:creationId xmlns:a16="http://schemas.microsoft.com/office/drawing/2014/main" id="{46AACB22-CE76-B4D4-94B4-1757A9375D69}"/>
              </a:ext>
            </a:extLst>
          </p:cNvPr>
          <p:cNvSpPr txBox="1"/>
          <p:nvPr/>
        </p:nvSpPr>
        <p:spPr>
          <a:xfrm>
            <a:off x="7894067" y="3984026"/>
            <a:ext cx="3263382" cy="492443"/>
          </a:xfrm>
          <a:prstGeom prst="rect">
            <a:avLst/>
          </a:prstGeom>
        </p:spPr>
        <p:txBody>
          <a:bodyPr wrap="square" lIns="0" tIns="0" rIns="0" bIns="0" rtlCol="0" anchor="t">
            <a:spAutoFit/>
          </a:bodyPr>
          <a:lstStyle/>
          <a:p>
            <a:pPr>
              <a:buNone/>
            </a:pPr>
            <a:r>
              <a:rPr lang="ro" sz="1600" dirty="0">
                <a:solidFill>
                  <a:schemeClr val="tx1"/>
                </a:solidFill>
                <a:latin typeface="Calibri" panose="020F0502020204030204" pitchFamily="34" charset="0"/>
                <a:cs typeface="Calibri" panose="020F0502020204030204" pitchFamily="34" charset="0"/>
              </a:rPr>
              <a:t>Este acest obiectiv aliniat cu prioritățile și valorile școlii noastre?</a:t>
            </a:r>
          </a:p>
        </p:txBody>
      </p:sp>
      <p:sp>
        <p:nvSpPr>
          <p:cNvPr id="191" name="TextBox 190">
            <a:extLst>
              <a:ext uri="{FF2B5EF4-FFF2-40B4-BE49-F238E27FC236}">
                <a16:creationId xmlns:a16="http://schemas.microsoft.com/office/drawing/2014/main" id="{09CD3511-A814-06B2-2ACC-C181A04D6D09}"/>
              </a:ext>
            </a:extLst>
          </p:cNvPr>
          <p:cNvSpPr txBox="1"/>
          <p:nvPr/>
        </p:nvSpPr>
        <p:spPr>
          <a:xfrm>
            <a:off x="2551616" y="1942028"/>
            <a:ext cx="3107548" cy="2862322"/>
          </a:xfrm>
          <a:prstGeom prst="rect">
            <a:avLst/>
          </a:prstGeom>
          <a:noFill/>
        </p:spPr>
        <p:txBody>
          <a:bodyPr wrap="square">
            <a:spAutoFit/>
          </a:bodyPr>
          <a:lstStyle/>
          <a:p>
            <a:r>
              <a:rPr lang="ro" sz="1800" i="1" dirty="0">
                <a:solidFill>
                  <a:schemeClr val="accent2"/>
                </a:solidFill>
                <a:latin typeface="Calibri"/>
                <a:cs typeface="Calibri"/>
                <a:sym typeface="Calibri"/>
              </a:rPr>
              <a:t>Stabilirea obiectivelor SMART ajută școlile să transforme nevoile de </a:t>
            </a:r>
            <a:r>
              <a:rPr lang="ro-RO" sz="1800" i="1" dirty="0">
                <a:solidFill>
                  <a:schemeClr val="accent2"/>
                </a:solidFill>
                <a:latin typeface="Calibri"/>
                <a:cs typeface="Calibri"/>
                <a:sym typeface="Calibri"/>
              </a:rPr>
              <a:t>stare de bine</a:t>
            </a:r>
            <a:r>
              <a:rPr lang="ro" sz="1800" i="1" dirty="0">
                <a:solidFill>
                  <a:schemeClr val="accent2"/>
                </a:solidFill>
                <a:latin typeface="Calibri"/>
                <a:cs typeface="Calibri"/>
                <a:sym typeface="Calibri"/>
              </a:rPr>
              <a:t> în obiective clare și aplicabile. Obiectivele SMART asigură că planul dumneavoastră de </a:t>
            </a:r>
            <a:r>
              <a:rPr lang="ro-RO" sz="1800" i="1" dirty="0">
                <a:solidFill>
                  <a:schemeClr val="accent2"/>
                </a:solidFill>
                <a:latin typeface="Calibri"/>
                <a:cs typeface="Calibri"/>
                <a:sym typeface="Calibri"/>
              </a:rPr>
              <a:t>stare de bine</a:t>
            </a:r>
            <a:r>
              <a:rPr lang="ro" sz="1800" i="1" dirty="0">
                <a:solidFill>
                  <a:schemeClr val="accent2"/>
                </a:solidFill>
                <a:latin typeface="Calibri"/>
                <a:cs typeface="Calibri"/>
                <a:sym typeface="Calibri"/>
              </a:rPr>
              <a:t> este realist, măsurabil și aliniat cu prioritățile școlii — transformând intențiile în impact sustenabil.</a:t>
            </a:r>
            <a:endParaRPr lang="el-GR" sz="1800" i="1" dirty="0">
              <a:solidFill>
                <a:schemeClr val="accent2"/>
              </a:solidFill>
              <a:latin typeface="Calibri"/>
              <a:cs typeface="Calibri"/>
              <a:sym typeface="Calibri"/>
            </a:endParaRPr>
          </a:p>
        </p:txBody>
      </p:sp>
      <p:grpSp>
        <p:nvGrpSpPr>
          <p:cNvPr id="2" name="Group 32">
            <a:extLst>
              <a:ext uri="{FF2B5EF4-FFF2-40B4-BE49-F238E27FC236}">
                <a16:creationId xmlns:a16="http://schemas.microsoft.com/office/drawing/2014/main" id="{005A8615-0DE6-1D95-38BF-40E13AA8BD04}"/>
              </a:ext>
            </a:extLst>
          </p:cNvPr>
          <p:cNvGrpSpPr/>
          <p:nvPr/>
        </p:nvGrpSpPr>
        <p:grpSpPr>
          <a:xfrm>
            <a:off x="952776" y="952513"/>
            <a:ext cx="917540" cy="917540"/>
            <a:chOff x="0" y="0"/>
            <a:chExt cx="812800" cy="812800"/>
          </a:xfrm>
        </p:grpSpPr>
        <p:sp>
          <p:nvSpPr>
            <p:cNvPr id="3" name="Freeform 33">
              <a:extLst>
                <a:ext uri="{FF2B5EF4-FFF2-40B4-BE49-F238E27FC236}">
                  <a16:creationId xmlns:a16="http://schemas.microsoft.com/office/drawing/2014/main" id="{855482D4-676C-BDFD-E008-C795C5F73A4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solidFill>
            <a:ln cap="sq">
              <a:solidFill>
                <a:schemeClr val="accent4"/>
              </a:solid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4" name="TextBox 34">
              <a:extLst>
                <a:ext uri="{FF2B5EF4-FFF2-40B4-BE49-F238E27FC236}">
                  <a16:creationId xmlns:a16="http://schemas.microsoft.com/office/drawing/2014/main" id="{6971EC89-B966-6BBA-3DF8-2A3682BD97CA}"/>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5" name="Freeform 36">
            <a:extLst>
              <a:ext uri="{FF2B5EF4-FFF2-40B4-BE49-F238E27FC236}">
                <a16:creationId xmlns:a16="http://schemas.microsoft.com/office/drawing/2014/main" id="{DF1F74E1-12E3-9BA1-718E-15B9FDDB60CA}"/>
              </a:ext>
            </a:extLst>
          </p:cNvPr>
          <p:cNvSpPr/>
          <p:nvPr/>
        </p:nvSpPr>
        <p:spPr>
          <a:xfrm rot="10800000">
            <a:off x="562069" y="1610030"/>
            <a:ext cx="1733541" cy="2905255"/>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4"/>
            </a:solidFill>
            <a:prstDash val="solid"/>
            <a:miter/>
          </a:ln>
        </p:spPr>
        <p:txBody>
          <a:bodyPr/>
          <a:lstStyle/>
          <a:p>
            <a:endParaRPr lang="el-GR" sz="933">
              <a:latin typeface="Calibri" panose="020F0502020204030204" pitchFamily="34" charset="0"/>
              <a:cs typeface="Calibri" panose="020F0502020204030204" pitchFamily="34" charset="0"/>
            </a:endParaRPr>
          </a:p>
        </p:txBody>
      </p:sp>
      <p:grpSp>
        <p:nvGrpSpPr>
          <p:cNvPr id="6" name="Group 38">
            <a:extLst>
              <a:ext uri="{FF2B5EF4-FFF2-40B4-BE49-F238E27FC236}">
                <a16:creationId xmlns:a16="http://schemas.microsoft.com/office/drawing/2014/main" id="{B03775E8-80C6-C92E-C76D-B465941C70B5}"/>
              </a:ext>
            </a:extLst>
          </p:cNvPr>
          <p:cNvGrpSpPr/>
          <p:nvPr/>
        </p:nvGrpSpPr>
        <p:grpSpPr>
          <a:xfrm>
            <a:off x="1065278" y="1065014"/>
            <a:ext cx="692537" cy="692537"/>
            <a:chOff x="0" y="0"/>
            <a:chExt cx="812800" cy="812800"/>
          </a:xfrm>
        </p:grpSpPr>
        <p:sp>
          <p:nvSpPr>
            <p:cNvPr id="7" name="Freeform 39">
              <a:extLst>
                <a:ext uri="{FF2B5EF4-FFF2-40B4-BE49-F238E27FC236}">
                  <a16:creationId xmlns:a16="http://schemas.microsoft.com/office/drawing/2014/main" id="{5E93C6F1-FF21-BA27-CECF-C1FD6B515FD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8" name="TextBox 40">
              <a:extLst>
                <a:ext uri="{FF2B5EF4-FFF2-40B4-BE49-F238E27FC236}">
                  <a16:creationId xmlns:a16="http://schemas.microsoft.com/office/drawing/2014/main" id="{72404D99-84E9-1CEF-A5A9-D631F2DD30EE}"/>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9" name="Group 44">
            <a:extLst>
              <a:ext uri="{FF2B5EF4-FFF2-40B4-BE49-F238E27FC236}">
                <a16:creationId xmlns:a16="http://schemas.microsoft.com/office/drawing/2014/main" id="{4957DD0E-F11B-1F83-2251-AE1C558D8ABE}"/>
              </a:ext>
            </a:extLst>
          </p:cNvPr>
          <p:cNvGrpSpPr/>
          <p:nvPr/>
        </p:nvGrpSpPr>
        <p:grpSpPr>
          <a:xfrm>
            <a:off x="589334" y="3976109"/>
            <a:ext cx="1644426" cy="291939"/>
            <a:chOff x="0" y="0"/>
            <a:chExt cx="757405" cy="134464"/>
          </a:xfrm>
          <a:solidFill>
            <a:schemeClr val="accent4"/>
          </a:solidFill>
        </p:grpSpPr>
        <p:sp>
          <p:nvSpPr>
            <p:cNvPr id="10" name="Freeform 45">
              <a:extLst>
                <a:ext uri="{FF2B5EF4-FFF2-40B4-BE49-F238E27FC236}">
                  <a16:creationId xmlns:a16="http://schemas.microsoft.com/office/drawing/2014/main" id="{45C2BA43-1D6F-61FF-AAE0-EC5BFDBDCE19}"/>
                </a:ext>
              </a:extLst>
            </p:cNvPr>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11" name="TextBox 46">
              <a:extLst>
                <a:ext uri="{FF2B5EF4-FFF2-40B4-BE49-F238E27FC236}">
                  <a16:creationId xmlns:a16="http://schemas.microsoft.com/office/drawing/2014/main" id="{9E339D22-8157-BFB0-E37A-42F3C063C246}"/>
                </a:ext>
              </a:extLst>
            </p:cNvPr>
            <p:cNvSpPr txBox="1"/>
            <p:nvPr/>
          </p:nvSpPr>
          <p:spPr>
            <a:xfrm>
              <a:off x="0" y="-57150"/>
              <a:ext cx="757405" cy="191614"/>
            </a:xfrm>
            <a:prstGeom prst="rect">
              <a:avLst/>
            </a:prstGeom>
            <a:grpFill/>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sp>
        <p:nvSpPr>
          <p:cNvPr id="12" name="Freeform 94">
            <a:extLst>
              <a:ext uri="{FF2B5EF4-FFF2-40B4-BE49-F238E27FC236}">
                <a16:creationId xmlns:a16="http://schemas.microsoft.com/office/drawing/2014/main" id="{0FC2EACE-1A23-65B8-F026-FE53D3ECE9D7}"/>
              </a:ext>
            </a:extLst>
          </p:cNvPr>
          <p:cNvSpPr/>
          <p:nvPr/>
        </p:nvSpPr>
        <p:spPr>
          <a:xfrm>
            <a:off x="1207650" y="1207386"/>
            <a:ext cx="407794" cy="407794"/>
          </a:xfrm>
          <a:custGeom>
            <a:avLst/>
            <a:gdLst/>
            <a:ahLst/>
            <a:cxnLst/>
            <a:rect l="l" t="t" r="r" b="b"/>
            <a:pathLst>
              <a:path w="611691" h="611691">
                <a:moveTo>
                  <a:pt x="0" y="0"/>
                </a:moveTo>
                <a:lnTo>
                  <a:pt x="611691" y="0"/>
                </a:lnTo>
                <a:lnTo>
                  <a:pt x="611691" y="611692"/>
                </a:lnTo>
                <a:lnTo>
                  <a:pt x="0" y="61169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13" name="TextBox 106">
            <a:extLst>
              <a:ext uri="{FF2B5EF4-FFF2-40B4-BE49-F238E27FC236}">
                <a16:creationId xmlns:a16="http://schemas.microsoft.com/office/drawing/2014/main" id="{9CF0E350-68CB-4592-3771-69E0A2B8B17F}"/>
              </a:ext>
            </a:extLst>
          </p:cNvPr>
          <p:cNvSpPr txBox="1"/>
          <p:nvPr/>
        </p:nvSpPr>
        <p:spPr>
          <a:xfrm>
            <a:off x="825466" y="1976776"/>
            <a:ext cx="1116489" cy="538609"/>
          </a:xfrm>
          <a:prstGeom prst="rect">
            <a:avLst/>
          </a:prstGeom>
        </p:spPr>
        <p:txBody>
          <a:bodyPr lIns="0" tIns="0" rIns="0" bIns="0" rtlCol="0" anchor="t">
            <a:spAutoFit/>
          </a:bodyPr>
          <a:lstStyle/>
          <a:p>
            <a:pPr algn="ctr">
              <a:lnSpc>
                <a:spcPts val="2147"/>
              </a:lnSpc>
            </a:pPr>
            <a:r>
              <a:rPr lang="ro" sz="1800" b="1" dirty="0">
                <a:solidFill>
                  <a:schemeClr val="tx1"/>
                </a:solidFill>
                <a:latin typeface="Calibri" panose="020F0502020204030204" pitchFamily="34" charset="0"/>
                <a:cs typeface="Calibri" panose="020F0502020204030204" pitchFamily="34" charset="0"/>
              </a:rPr>
              <a:t>Stabilește obiective SMART</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14" name="TextBox 107">
            <a:extLst>
              <a:ext uri="{FF2B5EF4-FFF2-40B4-BE49-F238E27FC236}">
                <a16:creationId xmlns:a16="http://schemas.microsoft.com/office/drawing/2014/main" id="{F33824E0-A7CF-08E3-44C6-584331113BB7}"/>
              </a:ext>
            </a:extLst>
          </p:cNvPr>
          <p:cNvSpPr txBox="1"/>
          <p:nvPr/>
        </p:nvSpPr>
        <p:spPr>
          <a:xfrm>
            <a:off x="722924" y="2800088"/>
            <a:ext cx="1377246" cy="1096454"/>
          </a:xfrm>
          <a:prstGeom prst="rect">
            <a:avLst/>
          </a:prstGeom>
        </p:spPr>
        <p:txBody>
          <a:bodyPr lIns="0" tIns="0" rIns="0" bIns="0" rtlCol="0" anchor="t">
            <a:spAutoFit/>
          </a:bodyPr>
          <a:lstStyle/>
          <a:p>
            <a:pPr algn="ctr">
              <a:lnSpc>
                <a:spcPts val="1680"/>
              </a:lnSpc>
            </a:pPr>
            <a:r>
              <a:rPr lang="ro" sz="1600">
                <a:solidFill>
                  <a:schemeClr val="tx1"/>
                </a:solidFill>
                <a:latin typeface="Calibri" panose="020F0502020204030204" pitchFamily="34" charset="0"/>
                <a:cs typeface="Calibri" panose="020F0502020204030204" pitchFamily="34" charset="0"/>
              </a:rPr>
              <a:t>Specific, Măsurabil, Realizabil, Relevant, Limitat în timp</a:t>
            </a:r>
            <a:endParaRPr lang="en-US" sz="1600">
              <a:solidFill>
                <a:schemeClr val="tx1"/>
              </a:solidFill>
              <a:latin typeface="Calibri" panose="020F0502020204030204" pitchFamily="34" charset="0"/>
              <a:ea typeface="Lato"/>
              <a:cs typeface="Calibri" panose="020F0502020204030204" pitchFamily="34" charset="0"/>
              <a:sym typeface="Lato"/>
            </a:endParaRPr>
          </a:p>
        </p:txBody>
      </p:sp>
      <p:sp>
        <p:nvSpPr>
          <p:cNvPr id="15" name="TextBox 114">
            <a:extLst>
              <a:ext uri="{FF2B5EF4-FFF2-40B4-BE49-F238E27FC236}">
                <a16:creationId xmlns:a16="http://schemas.microsoft.com/office/drawing/2014/main" id="{ED684F5F-7369-9265-1362-98AE7849C788}"/>
              </a:ext>
            </a:extLst>
          </p:cNvPr>
          <p:cNvSpPr txBox="1"/>
          <p:nvPr/>
        </p:nvSpPr>
        <p:spPr>
          <a:xfrm>
            <a:off x="1034551" y="4071938"/>
            <a:ext cx="692537" cy="195566"/>
          </a:xfrm>
          <a:prstGeom prst="rect">
            <a:avLst/>
          </a:prstGeom>
        </p:spPr>
        <p:txBody>
          <a:bodyPr lIns="0" tIns="0" rIns="0" bIns="0" rtlCol="0" anchor="t">
            <a:spAutoFit/>
          </a:bodyPr>
          <a:lstStyle/>
          <a:p>
            <a:pPr algn="ctr">
              <a:lnSpc>
                <a:spcPts val="1441"/>
              </a:lnSpc>
            </a:pPr>
            <a:r>
              <a:rPr lang="ro" sz="1800" b="1">
                <a:solidFill>
                  <a:schemeClr val="bg1"/>
                </a:solidFill>
                <a:latin typeface="Calibri" panose="020F0502020204030204" pitchFamily="34" charset="0"/>
                <a:ea typeface="Lato Bold"/>
                <a:cs typeface="Calibri" panose="020F0502020204030204" pitchFamily="34" charset="0"/>
                <a:sym typeface="Lato Bold"/>
              </a:rPr>
              <a:t>PASUL 3</a:t>
            </a:r>
          </a:p>
        </p:txBody>
      </p:sp>
    </p:spTree>
    <p:extLst>
      <p:ext uri="{BB962C8B-B14F-4D97-AF65-F5344CB8AC3E}">
        <p14:creationId xmlns:p14="http://schemas.microsoft.com/office/powerpoint/2010/main" val="1291610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F85E6EEB-F6E5-57D8-5387-5A4C0AB93B61}"/>
            </a:ext>
          </a:extLst>
        </p:cNvPr>
        <p:cNvGrpSpPr/>
        <p:nvPr/>
      </p:nvGrpSpPr>
      <p:grpSpPr>
        <a:xfrm>
          <a:off x="0" y="0"/>
          <a:ext cx="0" cy="0"/>
          <a:chOff x="0" y="0"/>
          <a:chExt cx="0" cy="0"/>
        </a:xfrm>
      </p:grpSpPr>
      <p:sp>
        <p:nvSpPr>
          <p:cNvPr id="135" name="Google Shape;135;g37f9446a92a_0_143">
            <a:extLst>
              <a:ext uri="{FF2B5EF4-FFF2-40B4-BE49-F238E27FC236}">
                <a16:creationId xmlns:a16="http://schemas.microsoft.com/office/drawing/2014/main" id="{F931067A-AA81-137D-5921-5378AD4F8D00}"/>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
              <a:t>Unitatea 3.1: Proiectarea unui program WSA</a:t>
            </a:r>
            <a:endParaRPr/>
          </a:p>
        </p:txBody>
      </p:sp>
      <p:sp>
        <p:nvSpPr>
          <p:cNvPr id="8" name="Google Shape;136;g37f9446a92a_0_143">
            <a:extLst>
              <a:ext uri="{FF2B5EF4-FFF2-40B4-BE49-F238E27FC236}">
                <a16:creationId xmlns:a16="http://schemas.microsoft.com/office/drawing/2014/main" id="{A4AB98F0-8E7D-0C2E-DE0A-1C539BAED3D1}"/>
              </a:ext>
            </a:extLst>
          </p:cNvPr>
          <p:cNvSpPr txBox="1">
            <a:spLocks/>
          </p:cNvSpPr>
          <p:nvPr/>
        </p:nvSpPr>
        <p:spPr>
          <a:xfrm>
            <a:off x="250370" y="1007072"/>
            <a:ext cx="11944500" cy="5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ro" b="0"/>
              <a:t>Activitate: Obiective SMART pe PERMA </a:t>
            </a:r>
            <a:r>
              <a:rPr lang="ro" sz="1800" b="0" i="1"/>
              <a:t>(15–20 min)</a:t>
            </a:r>
            <a:endParaRPr lang="en" i="1"/>
          </a:p>
        </p:txBody>
      </p:sp>
      <p:sp>
        <p:nvSpPr>
          <p:cNvPr id="3" name="TextBox 2">
            <a:extLst>
              <a:ext uri="{FF2B5EF4-FFF2-40B4-BE49-F238E27FC236}">
                <a16:creationId xmlns:a16="http://schemas.microsoft.com/office/drawing/2014/main" id="{3ACB24C1-6D72-2FD3-04CE-93C9E21F23C4}"/>
              </a:ext>
            </a:extLst>
          </p:cNvPr>
          <p:cNvSpPr txBox="1"/>
          <p:nvPr/>
        </p:nvSpPr>
        <p:spPr>
          <a:xfrm>
            <a:off x="250369" y="1644820"/>
            <a:ext cx="11649187" cy="5866350"/>
          </a:xfrm>
          <a:prstGeom prst="rect">
            <a:avLst/>
          </a:prstGeom>
          <a:noFill/>
        </p:spPr>
        <p:txBody>
          <a:bodyPr wrap="square">
            <a:spAutoFit/>
          </a:bodyPr>
          <a:lstStyle/>
          <a:p>
            <a:pPr>
              <a:lnSpc>
                <a:spcPct val="150000"/>
              </a:lnSpc>
            </a:pPr>
            <a:r>
              <a:rPr lang="ro" sz="1800" i="0" u="none" strike="noStrike" dirty="0">
                <a:solidFill>
                  <a:schemeClr val="tx1"/>
                </a:solidFill>
                <a:effectLst/>
                <a:latin typeface="Calibri" panose="020F0502020204030204" pitchFamily="34" charset="0"/>
                <a:cs typeface="Calibri" panose="020F0502020204030204" pitchFamily="34" charset="0"/>
              </a:rPr>
              <a:t>Instrucţiuni</a:t>
            </a:r>
          </a:p>
          <a:p>
            <a:pPr>
              <a:lnSpc>
                <a:spcPct val="150000"/>
              </a:lnSpc>
            </a:pPr>
            <a:r>
              <a:rPr lang="ro" sz="1800" b="1" dirty="0">
                <a:solidFill>
                  <a:schemeClr val="tx1"/>
                </a:solidFill>
                <a:latin typeface="Calibri" panose="020F0502020204030204" pitchFamily="34" charset="0"/>
                <a:cs typeface="Calibri" panose="020F0502020204030204" pitchFamily="34" charset="0"/>
              </a:rPr>
              <a:t>Pasul 1:</a:t>
            </a:r>
            <a:r>
              <a:rPr lang="ro" sz="1800" dirty="0">
                <a:solidFill>
                  <a:schemeClr val="tx1"/>
                </a:solidFill>
                <a:latin typeface="Calibri" panose="020F0502020204030204" pitchFamily="34" charset="0"/>
                <a:cs typeface="Calibri" panose="020F0502020204030204" pitchFamily="34" charset="0"/>
              </a:rPr>
              <a:t> Revizuiți prioritățile sau nevoile cheie de </a:t>
            </a:r>
            <a:r>
              <a:rPr lang="ro-RO" sz="1800" dirty="0">
                <a:solidFill>
                  <a:schemeClr val="tx1"/>
                </a:solidFill>
                <a:latin typeface="Calibri" panose="020F0502020204030204" pitchFamily="34" charset="0"/>
                <a:cs typeface="Calibri" panose="020F0502020204030204" pitchFamily="34" charset="0"/>
              </a:rPr>
              <a:t>stare de bine</a:t>
            </a:r>
            <a:r>
              <a:rPr lang="ro" sz="1800" dirty="0">
                <a:solidFill>
                  <a:schemeClr val="tx1"/>
                </a:solidFill>
                <a:latin typeface="Calibri" panose="020F0502020204030204" pitchFamily="34" charset="0"/>
                <a:cs typeface="Calibri" panose="020F0502020204030204" pitchFamily="34" charset="0"/>
              </a:rPr>
              <a:t> ale școlii dvs. (din activitatea anterioară).</a:t>
            </a:r>
          </a:p>
          <a:p>
            <a:pPr>
              <a:lnSpc>
                <a:spcPct val="150000"/>
              </a:lnSpc>
            </a:pPr>
            <a:r>
              <a:rPr lang="ro" sz="1800" b="1" dirty="0">
                <a:solidFill>
                  <a:schemeClr val="tx1"/>
                </a:solidFill>
                <a:latin typeface="Calibri" panose="020F0502020204030204" pitchFamily="34" charset="0"/>
                <a:cs typeface="Calibri" panose="020F0502020204030204" pitchFamily="34" charset="0"/>
              </a:rPr>
              <a:t>Pasul 2:</a:t>
            </a:r>
            <a:r>
              <a:rPr lang="ro" sz="1800" dirty="0">
                <a:solidFill>
                  <a:schemeClr val="tx1"/>
                </a:solidFill>
                <a:latin typeface="Calibri" panose="020F0502020204030204" pitchFamily="34" charset="0"/>
                <a:cs typeface="Calibri" panose="020F0502020204030204" pitchFamily="34" charset="0"/>
              </a:rPr>
              <a:t> Alegeți </a:t>
            </a:r>
            <a:r>
              <a:rPr lang="ro" sz="1800" b="1" dirty="0">
                <a:solidFill>
                  <a:schemeClr val="tx1"/>
                </a:solidFill>
                <a:latin typeface="Calibri" panose="020F0502020204030204" pitchFamily="34" charset="0"/>
                <a:cs typeface="Calibri" panose="020F0502020204030204" pitchFamily="34" charset="0"/>
              </a:rPr>
              <a:t>un element PERMA</a:t>
            </a:r>
            <a:r>
              <a:rPr lang="ro" sz="1800" dirty="0">
                <a:solidFill>
                  <a:schemeClr val="tx1"/>
                </a:solidFill>
                <a:latin typeface="Calibri" panose="020F0502020204030204" pitchFamily="34" charset="0"/>
                <a:cs typeface="Calibri" panose="020F0502020204030204" pitchFamily="34" charset="0"/>
              </a:rPr>
              <a:t> (Emoție pozitivă, Implicare, Relații, Sens sau Realizare).</a:t>
            </a:r>
          </a:p>
          <a:p>
            <a:pPr>
              <a:lnSpc>
                <a:spcPct val="150000"/>
              </a:lnSpc>
            </a:pPr>
            <a:r>
              <a:rPr lang="ro" sz="1800" b="1" dirty="0">
                <a:solidFill>
                  <a:schemeClr val="tx1"/>
                </a:solidFill>
                <a:latin typeface="Calibri" panose="020F0502020204030204" pitchFamily="34" charset="0"/>
                <a:cs typeface="Calibri" panose="020F0502020204030204" pitchFamily="34" charset="0"/>
              </a:rPr>
              <a:t>Pasul 3:</a:t>
            </a:r>
            <a:r>
              <a:rPr lang="ro" sz="1800" dirty="0">
                <a:solidFill>
                  <a:schemeClr val="tx1"/>
                </a:solidFill>
                <a:latin typeface="Calibri" panose="020F0502020204030204" pitchFamily="34" charset="0"/>
                <a:cs typeface="Calibri" panose="020F0502020204030204" pitchFamily="34" charset="0"/>
              </a:rPr>
              <a:t> Scrieți </a:t>
            </a:r>
            <a:r>
              <a:rPr lang="ro" sz="1800" b="1" dirty="0">
                <a:solidFill>
                  <a:schemeClr val="tx1"/>
                </a:solidFill>
                <a:latin typeface="Calibri" panose="020F0502020204030204" pitchFamily="34" charset="0"/>
                <a:cs typeface="Calibri" panose="020F0502020204030204" pitchFamily="34" charset="0"/>
              </a:rPr>
              <a:t>un obiectiv SMART</a:t>
            </a:r>
            <a:r>
              <a:rPr lang="ro" sz="1800" dirty="0">
                <a:solidFill>
                  <a:schemeClr val="tx1"/>
                </a:solidFill>
                <a:latin typeface="Calibri" panose="020F0502020204030204" pitchFamily="34" charset="0"/>
                <a:cs typeface="Calibri" panose="020F0502020204030204" pitchFamily="34" charset="0"/>
              </a:rPr>
              <a:t> legat de acel element, urmând formatul:</a:t>
            </a:r>
          </a:p>
          <a:p>
            <a:pPr marL="285750" indent="-285750">
              <a:lnSpc>
                <a:spcPct val="150000"/>
              </a:lnSpc>
              <a:buFont typeface="Arial" panose="020B0604020202020204" pitchFamily="34" charset="0"/>
              <a:buChar char="•"/>
            </a:pPr>
            <a:r>
              <a:rPr lang="ro" sz="1800" b="1" dirty="0">
                <a:solidFill>
                  <a:schemeClr val="tx1"/>
                </a:solidFill>
                <a:latin typeface="Calibri" panose="020F0502020204030204" pitchFamily="34" charset="0"/>
                <a:cs typeface="Calibri" panose="020F0502020204030204" pitchFamily="34" charset="0"/>
              </a:rPr>
              <a:t>Specific:</a:t>
            </a:r>
            <a:r>
              <a:rPr lang="ro" sz="1800" dirty="0">
                <a:solidFill>
                  <a:schemeClr val="tx1"/>
                </a:solidFill>
                <a:latin typeface="Calibri" panose="020F0502020204030204" pitchFamily="34" charset="0"/>
                <a:cs typeface="Calibri" panose="020F0502020204030204" pitchFamily="34" charset="0"/>
              </a:rPr>
              <a:t> Ce anume se va face?</a:t>
            </a:r>
          </a:p>
          <a:p>
            <a:pPr marL="285750" indent="-285750">
              <a:lnSpc>
                <a:spcPct val="150000"/>
              </a:lnSpc>
              <a:buFont typeface="Arial" panose="020B0604020202020204" pitchFamily="34" charset="0"/>
              <a:buChar char="•"/>
            </a:pPr>
            <a:r>
              <a:rPr lang="ro" sz="1800" b="1" dirty="0">
                <a:solidFill>
                  <a:schemeClr val="tx1"/>
                </a:solidFill>
                <a:latin typeface="Calibri" panose="020F0502020204030204" pitchFamily="34" charset="0"/>
                <a:cs typeface="Calibri" panose="020F0502020204030204" pitchFamily="34" charset="0"/>
              </a:rPr>
              <a:t>Măsurabil:</a:t>
            </a:r>
            <a:r>
              <a:rPr lang="ro" sz="1800" dirty="0">
                <a:solidFill>
                  <a:schemeClr val="tx1"/>
                </a:solidFill>
                <a:latin typeface="Calibri" panose="020F0502020204030204" pitchFamily="34" charset="0"/>
                <a:cs typeface="Calibri" panose="020F0502020204030204" pitchFamily="34" charset="0"/>
              </a:rPr>
              <a:t> Cum va fi urmărit succesul?</a:t>
            </a:r>
          </a:p>
          <a:p>
            <a:pPr marL="285750" indent="-285750">
              <a:lnSpc>
                <a:spcPct val="150000"/>
              </a:lnSpc>
              <a:buFont typeface="Arial" panose="020B0604020202020204" pitchFamily="34" charset="0"/>
              <a:buChar char="•"/>
            </a:pPr>
            <a:r>
              <a:rPr lang="ro" sz="1800" b="1" dirty="0">
                <a:solidFill>
                  <a:schemeClr val="tx1"/>
                </a:solidFill>
                <a:latin typeface="Calibri" panose="020F0502020204030204" pitchFamily="34" charset="0"/>
                <a:cs typeface="Calibri" panose="020F0502020204030204" pitchFamily="34" charset="0"/>
              </a:rPr>
              <a:t>Realizabil:</a:t>
            </a:r>
            <a:r>
              <a:rPr lang="ro" sz="1800" dirty="0">
                <a:solidFill>
                  <a:schemeClr val="tx1"/>
                </a:solidFill>
                <a:latin typeface="Calibri" panose="020F0502020204030204" pitchFamily="34" charset="0"/>
                <a:cs typeface="Calibri" panose="020F0502020204030204" pitchFamily="34" charset="0"/>
              </a:rPr>
              <a:t> Este realist?</a:t>
            </a:r>
          </a:p>
          <a:p>
            <a:pPr marL="285750" indent="-285750">
              <a:lnSpc>
                <a:spcPct val="150000"/>
              </a:lnSpc>
              <a:buFont typeface="Arial" panose="020B0604020202020204" pitchFamily="34" charset="0"/>
              <a:buChar char="•"/>
            </a:pPr>
            <a:r>
              <a:rPr lang="ro" sz="1800" b="1" dirty="0">
                <a:solidFill>
                  <a:schemeClr val="tx1"/>
                </a:solidFill>
                <a:latin typeface="Calibri" panose="020F0502020204030204" pitchFamily="34" charset="0"/>
                <a:cs typeface="Calibri" panose="020F0502020204030204" pitchFamily="34" charset="0"/>
              </a:rPr>
              <a:t>Relevant:</a:t>
            </a:r>
            <a:r>
              <a:rPr lang="ro" sz="1800" dirty="0">
                <a:solidFill>
                  <a:schemeClr val="tx1"/>
                </a:solidFill>
                <a:latin typeface="Calibri" panose="020F0502020204030204" pitchFamily="34" charset="0"/>
                <a:cs typeface="Calibri" panose="020F0502020204030204" pitchFamily="34" charset="0"/>
              </a:rPr>
              <a:t> De ce contează pentru </a:t>
            </a:r>
            <a:r>
              <a:rPr lang="ro-RO" sz="1800" dirty="0">
                <a:solidFill>
                  <a:schemeClr val="tx1"/>
                </a:solidFill>
                <a:latin typeface="Calibri" panose="020F0502020204030204" pitchFamily="34" charset="0"/>
                <a:cs typeface="Calibri" panose="020F0502020204030204" pitchFamily="34" charset="0"/>
              </a:rPr>
              <a:t>stare de bine</a:t>
            </a:r>
            <a:r>
              <a:rPr lang="ro" sz="1800" dirty="0">
                <a:solidFill>
                  <a:schemeClr val="tx1"/>
                </a:solidFill>
                <a:latin typeface="Calibri" panose="020F0502020204030204" pitchFamily="34" charset="0"/>
                <a:cs typeface="Calibri" panose="020F0502020204030204" pitchFamily="34" charset="0"/>
              </a:rPr>
              <a:t>?</a:t>
            </a:r>
          </a:p>
          <a:p>
            <a:pPr marL="285750" indent="-285750">
              <a:lnSpc>
                <a:spcPct val="150000"/>
              </a:lnSpc>
              <a:buFont typeface="Arial" panose="020B0604020202020204" pitchFamily="34" charset="0"/>
              <a:buChar char="•"/>
            </a:pPr>
            <a:r>
              <a:rPr lang="ro" sz="1800" b="1" dirty="0">
                <a:solidFill>
                  <a:schemeClr val="tx1"/>
                </a:solidFill>
                <a:latin typeface="Calibri" panose="020F0502020204030204" pitchFamily="34" charset="0"/>
                <a:cs typeface="Calibri" panose="020F0502020204030204" pitchFamily="34" charset="0"/>
              </a:rPr>
              <a:t>Termen limitat:</a:t>
            </a:r>
            <a:r>
              <a:rPr lang="ro" sz="1800" dirty="0">
                <a:solidFill>
                  <a:schemeClr val="tx1"/>
                </a:solidFill>
                <a:latin typeface="Calibri" panose="020F0502020204030204" pitchFamily="34" charset="0"/>
                <a:cs typeface="Calibri" panose="020F0502020204030204" pitchFamily="34" charset="0"/>
              </a:rPr>
              <a:t> Când se va întâmpla sau va fi revizuit?</a:t>
            </a:r>
          </a:p>
          <a:p>
            <a:pPr>
              <a:lnSpc>
                <a:spcPct val="150000"/>
              </a:lnSpc>
            </a:pPr>
            <a:r>
              <a:rPr lang="ro" sz="1800" b="1" dirty="0">
                <a:solidFill>
                  <a:schemeClr val="tx1"/>
                </a:solidFill>
                <a:latin typeface="Calibri" panose="020F0502020204030204" pitchFamily="34" charset="0"/>
                <a:cs typeface="Calibri" panose="020F0502020204030204" pitchFamily="34" charset="0"/>
              </a:rPr>
              <a:t>Pasul 4:</a:t>
            </a:r>
            <a:r>
              <a:rPr lang="ro" sz="1800" dirty="0">
                <a:solidFill>
                  <a:schemeClr val="tx1"/>
                </a:solidFill>
                <a:latin typeface="Calibri" panose="020F0502020204030204" pitchFamily="34" charset="0"/>
                <a:cs typeface="Calibri" panose="020F0502020204030204" pitchFamily="34" charset="0"/>
              </a:rPr>
              <a:t> Dacă timpul permite, repetați pentru alte elemente PERMA sau pentru o prioritate la nivelul întregii școli (de exemplu, </a:t>
            </a:r>
            <a:r>
              <a:rPr lang="ro-RO" sz="1800" dirty="0">
                <a:solidFill>
                  <a:schemeClr val="tx1"/>
                </a:solidFill>
                <a:latin typeface="Calibri" panose="020F0502020204030204" pitchFamily="34" charset="0"/>
                <a:cs typeface="Calibri" panose="020F0502020204030204" pitchFamily="34" charset="0"/>
              </a:rPr>
              <a:t>stare de bine </a:t>
            </a:r>
            <a:r>
              <a:rPr lang="ro" sz="1800" dirty="0">
                <a:solidFill>
                  <a:schemeClr val="tx1"/>
                </a:solidFill>
                <a:latin typeface="Calibri" panose="020F0502020204030204" pitchFamily="34" charset="0"/>
                <a:cs typeface="Calibri" panose="020F0502020204030204" pitchFamily="34" charset="0"/>
              </a:rPr>
              <a:t>a profesorilor, implicarea elevilor).</a:t>
            </a:r>
          </a:p>
          <a:p>
            <a:pPr>
              <a:lnSpc>
                <a:spcPct val="150000"/>
              </a:lnSpc>
            </a:pPr>
            <a:r>
              <a:rPr lang="ro" sz="1800" b="1" dirty="0">
                <a:solidFill>
                  <a:schemeClr val="tx1"/>
                </a:solidFill>
                <a:latin typeface="Calibri" panose="020F0502020204030204" pitchFamily="34" charset="0"/>
                <a:cs typeface="Calibri" panose="020F0502020204030204" pitchFamily="34" charset="0"/>
              </a:rPr>
              <a:t>Pasul 5:</a:t>
            </a:r>
            <a:r>
              <a:rPr lang="ro" sz="1800" dirty="0">
                <a:solidFill>
                  <a:schemeClr val="tx1"/>
                </a:solidFill>
                <a:latin typeface="Calibri" panose="020F0502020204030204" pitchFamily="34" charset="0"/>
                <a:cs typeface="Calibri" panose="020F0502020204030204" pitchFamily="34" charset="0"/>
              </a:rPr>
              <a:t> Împărtășiți obiectivele SMART cu un alt grup pentru feedback rapid.</a:t>
            </a:r>
          </a:p>
          <a:p>
            <a:pPr>
              <a:lnSpc>
                <a:spcPct val="150000"/>
              </a:lnSpc>
            </a:pPr>
            <a:endParaRPr lang="en" sz="1800" i="0" u="none" strike="noStrike" dirty="0">
              <a:solidFill>
                <a:schemeClr val="tx1"/>
              </a:solidFill>
              <a:effectLst/>
              <a:latin typeface="Calibri" panose="020F0502020204030204" pitchFamily="34" charset="0"/>
              <a:cs typeface="Calibri" panose="020F0502020204030204" pitchFamily="34" charset="0"/>
            </a:endParaRPr>
          </a:p>
          <a:p>
            <a:pPr>
              <a:lnSpc>
                <a:spcPct val="150000"/>
              </a:lnSpc>
            </a:pPr>
            <a:endParaRPr lang="el-GR" sz="1800" dirty="0">
              <a:solidFill>
                <a:schemeClr val="tx1"/>
              </a:solidFill>
              <a:latin typeface="Calibri" panose="020F0502020204030204" pitchFamily="34" charset="0"/>
              <a:cs typeface="Calibri" panose="020F0502020204030204" pitchFamily="34" charset="0"/>
            </a:endParaRPr>
          </a:p>
        </p:txBody>
      </p:sp>
      <p:sp>
        <p:nvSpPr>
          <p:cNvPr id="4" name="Θέση κειμένου 3">
            <a:extLst>
              <a:ext uri="{FF2B5EF4-FFF2-40B4-BE49-F238E27FC236}">
                <a16:creationId xmlns:a16="http://schemas.microsoft.com/office/drawing/2014/main" id="{7E799FB0-8075-AFD7-6E3F-CB3C3B8C0F4F}"/>
              </a:ext>
            </a:extLst>
          </p:cNvPr>
          <p:cNvSpPr txBox="1">
            <a:spLocks/>
          </p:cNvSpPr>
          <p:nvPr/>
        </p:nvSpPr>
        <p:spPr>
          <a:xfrm>
            <a:off x="8567351" y="2854036"/>
            <a:ext cx="3332205" cy="2476969"/>
          </a:xfrm>
          <a:prstGeom prst="rect">
            <a:avLst/>
          </a:prstGeom>
          <a:solidFill>
            <a:schemeClr val="accent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ro" b="1" dirty="0">
                <a:solidFill>
                  <a:srgbClr val="FFFFFF"/>
                </a:solidFill>
              </a:rPr>
              <a:t>Scop: Să ajute participanții să transforme intențiile de </a:t>
            </a:r>
            <a:r>
              <a:rPr lang="ro-RO" b="1" dirty="0">
                <a:solidFill>
                  <a:srgbClr val="FFFFFF"/>
                </a:solidFill>
              </a:rPr>
              <a:t>stare de bine</a:t>
            </a:r>
            <a:r>
              <a:rPr lang="ro" b="1" dirty="0">
                <a:solidFill>
                  <a:srgbClr val="FFFFFF"/>
                </a:solidFill>
              </a:rPr>
              <a:t> în acțiuni specifice, măsurabile și realizabile, folosind cadrul SMART și legând fiecare obiectiv de un element PERMA sau de o prioritate școlii.</a:t>
            </a:r>
          </a:p>
        </p:txBody>
      </p:sp>
    </p:spTree>
    <p:extLst>
      <p:ext uri="{BB962C8B-B14F-4D97-AF65-F5344CB8AC3E}">
        <p14:creationId xmlns:p14="http://schemas.microsoft.com/office/powerpoint/2010/main" val="2344972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A41521E4-8687-2671-91FC-80ADD6083F17}"/>
            </a:ext>
          </a:extLst>
        </p:cNvPr>
        <p:cNvGrpSpPr/>
        <p:nvPr/>
      </p:nvGrpSpPr>
      <p:grpSpPr>
        <a:xfrm>
          <a:off x="0" y="0"/>
          <a:ext cx="0" cy="0"/>
          <a:chOff x="0" y="0"/>
          <a:chExt cx="0" cy="0"/>
        </a:xfrm>
      </p:grpSpPr>
      <p:sp>
        <p:nvSpPr>
          <p:cNvPr id="135" name="Google Shape;135;g37f9446a92a_0_143">
            <a:extLst>
              <a:ext uri="{FF2B5EF4-FFF2-40B4-BE49-F238E27FC236}">
                <a16:creationId xmlns:a16="http://schemas.microsoft.com/office/drawing/2014/main" id="{40F446EA-8280-68F1-AC87-F371691BA0CE}"/>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
              <a:t>Unitatea 3.1: Proiectarea unui program WSA</a:t>
            </a:r>
            <a:endParaRPr/>
          </a:p>
        </p:txBody>
      </p:sp>
      <p:sp>
        <p:nvSpPr>
          <p:cNvPr id="8" name="Google Shape;136;g37f9446a92a_0_143">
            <a:extLst>
              <a:ext uri="{FF2B5EF4-FFF2-40B4-BE49-F238E27FC236}">
                <a16:creationId xmlns:a16="http://schemas.microsoft.com/office/drawing/2014/main" id="{3D337CD5-EA97-CD37-B082-7E223CE6171B}"/>
              </a:ext>
            </a:extLst>
          </p:cNvPr>
          <p:cNvSpPr txBox="1">
            <a:spLocks/>
          </p:cNvSpPr>
          <p:nvPr/>
        </p:nvSpPr>
        <p:spPr>
          <a:xfrm>
            <a:off x="250370" y="1007072"/>
            <a:ext cx="11944500" cy="5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ro" b="0"/>
              <a:t>Activitate: Obiective SMART pe PERMA </a:t>
            </a:r>
            <a:r>
              <a:rPr lang="ro" sz="1800" b="0" i="1"/>
              <a:t>(15–20 min)</a:t>
            </a:r>
            <a:endParaRPr lang="en" i="1"/>
          </a:p>
        </p:txBody>
      </p:sp>
      <p:graphicFrame>
        <p:nvGraphicFramePr>
          <p:cNvPr id="2" name="Πίνακας 1">
            <a:extLst>
              <a:ext uri="{FF2B5EF4-FFF2-40B4-BE49-F238E27FC236}">
                <a16:creationId xmlns:a16="http://schemas.microsoft.com/office/drawing/2014/main" id="{48A63906-5862-8DF3-80CE-8A5462188F6C}"/>
              </a:ext>
            </a:extLst>
          </p:cNvPr>
          <p:cNvGraphicFramePr>
            <a:graphicFrameLocks noGrp="1"/>
          </p:cNvGraphicFramePr>
          <p:nvPr>
            <p:extLst>
              <p:ext uri="{D42A27DB-BD31-4B8C-83A1-F6EECF244321}">
                <p14:modId xmlns:p14="http://schemas.microsoft.com/office/powerpoint/2010/main" val="4185281392"/>
              </p:ext>
            </p:extLst>
          </p:nvPr>
        </p:nvGraphicFramePr>
        <p:xfrm>
          <a:off x="250370" y="1943718"/>
          <a:ext cx="11278484" cy="3566160"/>
        </p:xfrm>
        <a:graphic>
          <a:graphicData uri="http://schemas.openxmlformats.org/drawingml/2006/table">
            <a:tbl>
              <a:tblPr>
                <a:tableStyleId>{BC89EF96-8CEA-46FF-86C4-4CE0E7609802}</a:tableStyleId>
              </a:tblPr>
              <a:tblGrid>
                <a:gridCol w="2480560">
                  <a:extLst>
                    <a:ext uri="{9D8B030D-6E8A-4147-A177-3AD203B41FA5}">
                      <a16:colId xmlns:a16="http://schemas.microsoft.com/office/drawing/2014/main" val="13640896"/>
                    </a:ext>
                  </a:extLst>
                </a:gridCol>
                <a:gridCol w="8797924">
                  <a:extLst>
                    <a:ext uri="{9D8B030D-6E8A-4147-A177-3AD203B41FA5}">
                      <a16:colId xmlns:a16="http://schemas.microsoft.com/office/drawing/2014/main" val="2556522390"/>
                    </a:ext>
                  </a:extLst>
                </a:gridCol>
              </a:tblGrid>
              <a:tr h="0">
                <a:tc>
                  <a:txBody>
                    <a:bodyPr/>
                    <a:lstStyle/>
                    <a:p>
                      <a:pPr>
                        <a:buNone/>
                      </a:pPr>
                      <a:r>
                        <a:rPr lang="ro" sz="1800" b="1">
                          <a:latin typeface="Calibri" panose="020F0502020204030204" pitchFamily="34" charset="0"/>
                          <a:cs typeface="Calibri" panose="020F0502020204030204" pitchFamily="34" charset="0"/>
                        </a:rPr>
                        <a:t>Elementul PERMA</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ro" sz="1800" b="1">
                          <a:latin typeface="Calibri" panose="020F0502020204030204" pitchFamily="34" charset="0"/>
                          <a:cs typeface="Calibri" panose="020F0502020204030204" pitchFamily="34" charset="0"/>
                        </a:rPr>
                        <a:t>Exemplu de obiectiv SMART</a:t>
                      </a:r>
                      <a:endParaRPr lang="en" sz="18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980236441"/>
                  </a:ext>
                </a:extLst>
              </a:tr>
              <a:tr h="0">
                <a:tc>
                  <a:txBody>
                    <a:bodyPr/>
                    <a:lstStyle/>
                    <a:p>
                      <a:pPr>
                        <a:buNone/>
                      </a:pPr>
                      <a:r>
                        <a:rPr lang="ro" sz="1800" b="1">
                          <a:latin typeface="Calibri" panose="020F0502020204030204" pitchFamily="34" charset="0"/>
                          <a:cs typeface="Calibri" panose="020F0502020204030204" pitchFamily="34" charset="0"/>
                        </a:rPr>
                        <a:t>Emoție pozitivă (P)</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ro" sz="1800">
                          <a:latin typeface="Calibri" panose="020F0502020204030204" pitchFamily="34" charset="0"/>
                          <a:cs typeface="Calibri" panose="020F0502020204030204" pitchFamily="34" charset="0"/>
                        </a:rPr>
                        <a:t>"Introduceți o practică săptămânală de recunoștință în timpul ședințelor de personal pentru a crește starea de spirit pozitivă."</a:t>
                      </a:r>
                    </a:p>
                  </a:txBody>
                  <a:tcPr anchor="ctr"/>
                </a:tc>
                <a:extLst>
                  <a:ext uri="{0D108BD9-81ED-4DB2-BD59-A6C34878D82A}">
                    <a16:rowId xmlns:a16="http://schemas.microsoft.com/office/drawing/2014/main" val="2000511984"/>
                  </a:ext>
                </a:extLst>
              </a:tr>
              <a:tr h="0">
                <a:tc>
                  <a:txBody>
                    <a:bodyPr/>
                    <a:lstStyle/>
                    <a:p>
                      <a:pPr>
                        <a:buNone/>
                      </a:pPr>
                      <a:r>
                        <a:rPr lang="ro" sz="1800" b="1">
                          <a:latin typeface="Calibri" panose="020F0502020204030204" pitchFamily="34" charset="0"/>
                          <a:cs typeface="Calibri" panose="020F0502020204030204" pitchFamily="34" charset="0"/>
                        </a:rPr>
                        <a:t>Angajament (E)</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ro" sz="1800">
                          <a:latin typeface="Calibri" panose="020F0502020204030204" pitchFamily="34" charset="0"/>
                          <a:cs typeface="Calibri" panose="020F0502020204030204" pitchFamily="34" charset="0"/>
                        </a:rPr>
                        <a:t>"Până la sfârșitul semestrului, fiecare profesor va integra o activitate de învățare bazată pe puncte forte pe lună."</a:t>
                      </a:r>
                    </a:p>
                  </a:txBody>
                  <a:tcPr anchor="ctr"/>
                </a:tc>
                <a:extLst>
                  <a:ext uri="{0D108BD9-81ED-4DB2-BD59-A6C34878D82A}">
                    <a16:rowId xmlns:a16="http://schemas.microsoft.com/office/drawing/2014/main" val="3760882005"/>
                  </a:ext>
                </a:extLst>
              </a:tr>
              <a:tr h="0">
                <a:tc>
                  <a:txBody>
                    <a:bodyPr/>
                    <a:lstStyle/>
                    <a:p>
                      <a:pPr>
                        <a:buNone/>
                      </a:pPr>
                      <a:r>
                        <a:rPr lang="ro" sz="1800" b="1">
                          <a:latin typeface="Calibri" panose="020F0502020204030204" pitchFamily="34" charset="0"/>
                          <a:cs typeface="Calibri" panose="020F0502020204030204" pitchFamily="34" charset="0"/>
                        </a:rPr>
                        <a:t>Relații (R)</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ro" sz="1800">
                          <a:latin typeface="Calibri" panose="020F0502020204030204" pitchFamily="34" charset="0"/>
                          <a:cs typeface="Calibri" panose="020F0502020204030204" pitchFamily="34" charset="0"/>
                        </a:rPr>
                        <a:t>"Lansarea unui program de mentorat între egali care să conecteze profesorii seniori și cei noi până în martie."</a:t>
                      </a:r>
                    </a:p>
                  </a:txBody>
                  <a:tcPr anchor="ctr"/>
                </a:tc>
                <a:extLst>
                  <a:ext uri="{0D108BD9-81ED-4DB2-BD59-A6C34878D82A}">
                    <a16:rowId xmlns:a16="http://schemas.microsoft.com/office/drawing/2014/main" val="3798653000"/>
                  </a:ext>
                </a:extLst>
              </a:tr>
              <a:tr h="0">
                <a:tc>
                  <a:txBody>
                    <a:bodyPr/>
                    <a:lstStyle/>
                    <a:p>
                      <a:pPr>
                        <a:buNone/>
                      </a:pPr>
                      <a:r>
                        <a:rPr lang="ro" sz="1800" b="1">
                          <a:latin typeface="Calibri" panose="020F0502020204030204" pitchFamily="34" charset="0"/>
                          <a:cs typeface="Calibri" panose="020F0502020204030204" pitchFamily="34" charset="0"/>
                        </a:rPr>
                        <a:t>Semnificație (M)</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ro" sz="1800">
                          <a:latin typeface="Calibri" panose="020F0502020204030204" pitchFamily="34" charset="0"/>
                          <a:cs typeface="Calibri" panose="020F0502020204030204" pitchFamily="34" charset="0"/>
                        </a:rPr>
                        <a:t>"Organizați un proiect la nivel de școală 'Scop în acțiune', care să lege învățarea din clasă de nevoile comunității."</a:t>
                      </a:r>
                    </a:p>
                  </a:txBody>
                  <a:tcPr anchor="ctr"/>
                </a:tc>
                <a:extLst>
                  <a:ext uri="{0D108BD9-81ED-4DB2-BD59-A6C34878D82A}">
                    <a16:rowId xmlns:a16="http://schemas.microsoft.com/office/drawing/2014/main" val="1226763419"/>
                  </a:ext>
                </a:extLst>
              </a:tr>
              <a:tr h="0">
                <a:tc>
                  <a:txBody>
                    <a:bodyPr/>
                    <a:lstStyle/>
                    <a:p>
                      <a:pPr>
                        <a:buNone/>
                      </a:pPr>
                      <a:r>
                        <a:rPr lang="ro" sz="1800" b="1">
                          <a:latin typeface="Calibri" panose="020F0502020204030204" pitchFamily="34" charset="0"/>
                          <a:cs typeface="Calibri" panose="020F0502020204030204" pitchFamily="34" charset="0"/>
                        </a:rPr>
                        <a:t>Realizări (A)</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ro" sz="1800">
                          <a:latin typeface="Calibri" panose="020F0502020204030204" pitchFamily="34" charset="0"/>
                          <a:cs typeface="Calibri" panose="020F0502020204030204" pitchFamily="34" charset="0"/>
                        </a:rPr>
                        <a:t>"Până în iunie, sărbătoriți lunar realizările clasei și personalului într-un buletin comun de recunoaștere."</a:t>
                      </a:r>
                    </a:p>
                  </a:txBody>
                  <a:tcPr anchor="ctr"/>
                </a:tc>
                <a:extLst>
                  <a:ext uri="{0D108BD9-81ED-4DB2-BD59-A6C34878D82A}">
                    <a16:rowId xmlns:a16="http://schemas.microsoft.com/office/drawing/2014/main" val="3149380918"/>
                  </a:ext>
                </a:extLst>
              </a:tr>
            </a:tbl>
          </a:graphicData>
        </a:graphic>
      </p:graphicFrame>
      <p:sp>
        <p:nvSpPr>
          <p:cNvPr id="7" name="TextBox 6">
            <a:extLst>
              <a:ext uri="{FF2B5EF4-FFF2-40B4-BE49-F238E27FC236}">
                <a16:creationId xmlns:a16="http://schemas.microsoft.com/office/drawing/2014/main" id="{9229CDA2-7710-1866-793B-D522E23D0675}"/>
              </a:ext>
            </a:extLst>
          </p:cNvPr>
          <p:cNvSpPr txBox="1"/>
          <p:nvPr/>
        </p:nvSpPr>
        <p:spPr>
          <a:xfrm>
            <a:off x="250370" y="1526630"/>
            <a:ext cx="6153664" cy="369332"/>
          </a:xfrm>
          <a:prstGeom prst="rect">
            <a:avLst/>
          </a:prstGeom>
          <a:noFill/>
        </p:spPr>
        <p:txBody>
          <a:bodyPr wrap="square">
            <a:spAutoFit/>
          </a:bodyPr>
          <a:lstStyle/>
          <a:p>
            <a:r>
              <a:rPr lang="ro" sz="1800" b="1" i="0" u="none" strike="noStrike">
                <a:solidFill>
                  <a:schemeClr val="tx1"/>
                </a:solidFill>
                <a:effectLst/>
                <a:latin typeface="Calibri" panose="020F0502020204030204" pitchFamily="34" charset="0"/>
                <a:cs typeface="Calibri" panose="020F0502020204030204" pitchFamily="34" charset="0"/>
              </a:rPr>
              <a:t>Exemple</a:t>
            </a:r>
            <a:endParaRPr lang="el-GR" sz="180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0879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F22AD-5B6C-5DF0-1845-73D4B46B9B32}"/>
            </a:ext>
          </a:extLst>
        </p:cNvPr>
        <p:cNvGrpSpPr/>
        <p:nvPr/>
      </p:nvGrpSpPr>
      <p:grpSpPr>
        <a:xfrm>
          <a:off x="0" y="0"/>
          <a:ext cx="0" cy="0"/>
          <a:chOff x="0" y="0"/>
          <a:chExt cx="0" cy="0"/>
        </a:xfrm>
      </p:grpSpPr>
      <p:sp>
        <p:nvSpPr>
          <p:cNvPr id="14" name="TextBox 55">
            <a:extLst>
              <a:ext uri="{FF2B5EF4-FFF2-40B4-BE49-F238E27FC236}">
                <a16:creationId xmlns:a16="http://schemas.microsoft.com/office/drawing/2014/main" id="{94C6D2C7-AD06-5EF2-8B32-4D4BF1D9632B}"/>
              </a:ext>
            </a:extLst>
          </p:cNvPr>
          <p:cNvSpPr txBox="1"/>
          <p:nvPr/>
        </p:nvSpPr>
        <p:spPr>
          <a:xfrm>
            <a:off x="986422" y="983387"/>
            <a:ext cx="562686" cy="61138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sp>
        <p:nvSpPr>
          <p:cNvPr id="19" name="Google Shape;135;g37f9446a92a_0_143">
            <a:extLst>
              <a:ext uri="{FF2B5EF4-FFF2-40B4-BE49-F238E27FC236}">
                <a16:creationId xmlns:a16="http://schemas.microsoft.com/office/drawing/2014/main" id="{446E9110-C1E9-CB59-BD43-033E55561775}"/>
              </a:ext>
            </a:extLst>
          </p:cNvPr>
          <p:cNvSpPr txBox="1">
            <a:spLocks/>
          </p:cNvSpPr>
          <p:nvPr/>
        </p:nvSpPr>
        <p:spPr>
          <a:xfrm>
            <a:off x="247500" y="73929"/>
            <a:ext cx="11944500" cy="715800"/>
          </a:xfrm>
          <a:prstGeom prst="rect">
            <a:avLst/>
          </a:prstGeom>
          <a:noFill/>
          <a:ln>
            <a:noFill/>
          </a:ln>
        </p:spPr>
        <p:txBody>
          <a:bodyPr spcFirstLastPara="1" wrap="square" lIns="91425" tIns="54000" rIns="54000" bIns="540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ro"/>
              <a:t>Unitatea 3.1: Proiectarea unui program WSA</a:t>
            </a:r>
          </a:p>
        </p:txBody>
      </p:sp>
      <p:sp>
        <p:nvSpPr>
          <p:cNvPr id="21" name="TextBox 20">
            <a:extLst>
              <a:ext uri="{FF2B5EF4-FFF2-40B4-BE49-F238E27FC236}">
                <a16:creationId xmlns:a16="http://schemas.microsoft.com/office/drawing/2014/main" id="{1BD036C5-EDC6-B796-6431-867D48509211}"/>
              </a:ext>
            </a:extLst>
          </p:cNvPr>
          <p:cNvSpPr txBox="1"/>
          <p:nvPr/>
        </p:nvSpPr>
        <p:spPr>
          <a:xfrm>
            <a:off x="2443062" y="1790424"/>
            <a:ext cx="3389327" cy="3139321"/>
          </a:xfrm>
          <a:prstGeom prst="rect">
            <a:avLst/>
          </a:prstGeom>
          <a:noFill/>
        </p:spPr>
        <p:txBody>
          <a:bodyPr wrap="square">
            <a:spAutoFit/>
          </a:bodyPr>
          <a:lstStyle/>
          <a:p>
            <a:r>
              <a:rPr lang="ro" sz="1800" i="1" dirty="0">
                <a:solidFill>
                  <a:schemeClr val="accent2"/>
                </a:solidFill>
                <a:latin typeface="Calibri"/>
                <a:cs typeface="Calibri"/>
              </a:rPr>
              <a:t>Odată ce nevoile școlii și obiectivele SMART sunt clare, următorul pas este selectarea</a:t>
            </a:r>
            <a:r>
              <a:rPr lang="ro" sz="1800" b="1" i="1" dirty="0">
                <a:solidFill>
                  <a:schemeClr val="accent2"/>
                </a:solidFill>
                <a:latin typeface="Calibri"/>
                <a:cs typeface="Calibri"/>
              </a:rPr>
              <a:t> intervențiilor/acțiunilor aliniate PERMA </a:t>
            </a:r>
            <a:r>
              <a:rPr lang="ro" sz="1800" i="1" dirty="0">
                <a:solidFill>
                  <a:schemeClr val="accent2"/>
                </a:solidFill>
                <a:latin typeface="Calibri"/>
                <a:cs typeface="Calibri"/>
              </a:rPr>
              <a:t>care să aducă acele obiective la viață. Fiecare element al PERMA reprezintă o cale diferită către </a:t>
            </a:r>
            <a:r>
              <a:rPr lang="ro-RO" sz="1800" i="1" dirty="0">
                <a:solidFill>
                  <a:schemeClr val="accent2"/>
                </a:solidFill>
                <a:latin typeface="Calibri"/>
                <a:cs typeface="Calibri"/>
              </a:rPr>
              <a:t>stare de bine</a:t>
            </a:r>
            <a:r>
              <a:rPr lang="ro" sz="1800" i="1" dirty="0">
                <a:solidFill>
                  <a:schemeClr val="accent2"/>
                </a:solidFill>
                <a:latin typeface="Calibri"/>
                <a:cs typeface="Calibri"/>
              </a:rPr>
              <a:t> — urmăriți să includeți cel puțin o intervenție/acțiune din fiecare domeniu.</a:t>
            </a:r>
            <a:endParaRPr lang="el-GR" sz="1800" i="1" dirty="0">
              <a:solidFill>
                <a:schemeClr val="accent2"/>
              </a:solidFill>
              <a:latin typeface="Calibri"/>
              <a:cs typeface="Calibri"/>
            </a:endParaRPr>
          </a:p>
        </p:txBody>
      </p:sp>
      <p:graphicFrame>
        <p:nvGraphicFramePr>
          <p:cNvPr id="25" name="Πίνακας 24">
            <a:extLst>
              <a:ext uri="{FF2B5EF4-FFF2-40B4-BE49-F238E27FC236}">
                <a16:creationId xmlns:a16="http://schemas.microsoft.com/office/drawing/2014/main" id="{CEA52A42-0A97-D885-9EBC-F624507A2A99}"/>
              </a:ext>
            </a:extLst>
          </p:cNvPr>
          <p:cNvGraphicFramePr>
            <a:graphicFrameLocks noGrp="1"/>
          </p:cNvGraphicFramePr>
          <p:nvPr>
            <p:extLst>
              <p:ext uri="{D42A27DB-BD31-4B8C-83A1-F6EECF244321}">
                <p14:modId xmlns:p14="http://schemas.microsoft.com/office/powerpoint/2010/main" val="169418814"/>
              </p:ext>
            </p:extLst>
          </p:nvPr>
        </p:nvGraphicFramePr>
        <p:xfrm>
          <a:off x="5815915" y="890309"/>
          <a:ext cx="6376085" cy="5006260"/>
        </p:xfrm>
        <a:graphic>
          <a:graphicData uri="http://schemas.openxmlformats.org/drawingml/2006/table">
            <a:tbl>
              <a:tblPr>
                <a:tableStyleId>{BC89EF96-8CEA-46FF-86C4-4CE0E7609802}</a:tableStyleId>
              </a:tblPr>
              <a:tblGrid>
                <a:gridCol w="2271220">
                  <a:extLst>
                    <a:ext uri="{9D8B030D-6E8A-4147-A177-3AD203B41FA5}">
                      <a16:colId xmlns:a16="http://schemas.microsoft.com/office/drawing/2014/main" val="3372439373"/>
                    </a:ext>
                  </a:extLst>
                </a:gridCol>
                <a:gridCol w="2230757">
                  <a:extLst>
                    <a:ext uri="{9D8B030D-6E8A-4147-A177-3AD203B41FA5}">
                      <a16:colId xmlns:a16="http://schemas.microsoft.com/office/drawing/2014/main" val="1414339952"/>
                    </a:ext>
                  </a:extLst>
                </a:gridCol>
                <a:gridCol w="1874108">
                  <a:extLst>
                    <a:ext uri="{9D8B030D-6E8A-4147-A177-3AD203B41FA5}">
                      <a16:colId xmlns:a16="http://schemas.microsoft.com/office/drawing/2014/main" val="1795075646"/>
                    </a:ext>
                  </a:extLst>
                </a:gridCol>
              </a:tblGrid>
              <a:tr h="295242">
                <a:tc>
                  <a:txBody>
                    <a:bodyPr/>
                    <a:lstStyle/>
                    <a:p>
                      <a:pPr>
                        <a:buNone/>
                      </a:pPr>
                      <a:r>
                        <a:rPr lang="ro" sz="1800" b="1">
                          <a:latin typeface="Calibri" panose="020F0502020204030204" pitchFamily="34" charset="0"/>
                          <a:cs typeface="Calibri" panose="020F0502020204030204" pitchFamily="34" charset="0"/>
                        </a:rPr>
                        <a:t>Elementul PERMA</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ro" sz="1800" b="1" dirty="0">
                          <a:latin typeface="Calibri" panose="020F0502020204030204" pitchFamily="34" charset="0"/>
                          <a:cs typeface="Calibri" panose="020F0502020204030204" pitchFamily="34" charset="0"/>
                        </a:rPr>
                        <a:t>Scop</a:t>
                      </a:r>
                      <a:endParaRPr lang="en" sz="1800" dirty="0">
                        <a:latin typeface="Calibri" panose="020F0502020204030204" pitchFamily="34" charset="0"/>
                        <a:cs typeface="Calibri" panose="020F0502020204030204" pitchFamily="34" charset="0"/>
                      </a:endParaRPr>
                    </a:p>
                  </a:txBody>
                  <a:tcPr anchor="ctr"/>
                </a:tc>
                <a:tc>
                  <a:txBody>
                    <a:bodyPr/>
                    <a:lstStyle/>
                    <a:p>
                      <a:pPr>
                        <a:buNone/>
                      </a:pPr>
                      <a:r>
                        <a:rPr lang="ro" sz="1800" b="1">
                          <a:latin typeface="Calibri" panose="020F0502020204030204" pitchFamily="34" charset="0"/>
                          <a:cs typeface="Calibri" panose="020F0502020204030204" pitchFamily="34" charset="0"/>
                        </a:rPr>
                        <a:t>Exemplu de strategie sau activitate școlară</a:t>
                      </a:r>
                      <a:endParaRPr lang="en" sz="18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588559637"/>
                  </a:ext>
                </a:extLst>
              </a:tr>
              <a:tr h="708580">
                <a:tc>
                  <a:txBody>
                    <a:bodyPr/>
                    <a:lstStyle/>
                    <a:p>
                      <a:pPr>
                        <a:buNone/>
                      </a:pPr>
                      <a:r>
                        <a:rPr lang="ro" sz="1800" b="1">
                          <a:latin typeface="Calibri" panose="020F0502020204030204" pitchFamily="34" charset="0"/>
                          <a:cs typeface="Calibri" panose="020F0502020204030204" pitchFamily="34" charset="0"/>
                        </a:rPr>
                        <a:t>P – Emoție pozitivă</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ro" sz="1800">
                          <a:latin typeface="Calibri" panose="020F0502020204030204" pitchFamily="34" charset="0"/>
                          <a:cs typeface="Calibri" panose="020F0502020204030204" pitchFamily="34" charset="0"/>
                        </a:rPr>
                        <a:t>Construiește optimismul, recunoștința, bucuria</a:t>
                      </a:r>
                    </a:p>
                  </a:txBody>
                  <a:tcPr anchor="ctr"/>
                </a:tc>
                <a:tc>
                  <a:txBody>
                    <a:bodyPr/>
                    <a:lstStyle/>
                    <a:p>
                      <a:pPr>
                        <a:buNone/>
                      </a:pPr>
                      <a:endParaRPr lang="en" sz="18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615028310"/>
                  </a:ext>
                </a:extLst>
              </a:tr>
              <a:tr h="708580">
                <a:tc>
                  <a:txBody>
                    <a:bodyPr/>
                    <a:lstStyle/>
                    <a:p>
                      <a:pPr>
                        <a:buNone/>
                      </a:pPr>
                      <a:r>
                        <a:rPr lang="ro" sz="1800" b="1">
                          <a:latin typeface="Calibri" panose="020F0502020204030204" pitchFamily="34" charset="0"/>
                          <a:cs typeface="Calibri" panose="020F0502020204030204" pitchFamily="34" charset="0"/>
                        </a:rPr>
                        <a:t>E – Angajament</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ro" sz="1800">
                          <a:latin typeface="Calibri" panose="020F0502020204030204" pitchFamily="34" charset="0"/>
                          <a:cs typeface="Calibri" panose="020F0502020204030204" pitchFamily="34" charset="0"/>
                        </a:rPr>
                        <a:t>Favorizează fluxul și utilizarea punctelor forte</a:t>
                      </a:r>
                    </a:p>
                  </a:txBody>
                  <a:tcPr anchor="ctr"/>
                </a:tc>
                <a:tc>
                  <a:txBody>
                    <a:bodyPr/>
                    <a:lstStyle/>
                    <a:p>
                      <a:pPr>
                        <a:buNone/>
                      </a:pPr>
                      <a:endParaRPr lang="en" sz="18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850170582"/>
                  </a:ext>
                </a:extLst>
              </a:tr>
              <a:tr h="708580">
                <a:tc>
                  <a:txBody>
                    <a:bodyPr/>
                    <a:lstStyle/>
                    <a:p>
                      <a:pPr>
                        <a:buNone/>
                      </a:pPr>
                      <a:r>
                        <a:rPr lang="ro" sz="1800" b="1">
                          <a:latin typeface="Calibri" panose="020F0502020204030204" pitchFamily="34" charset="0"/>
                          <a:cs typeface="Calibri" panose="020F0502020204030204" pitchFamily="34" charset="0"/>
                        </a:rPr>
                        <a:t>R – Relații</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ro" sz="1800">
                          <a:latin typeface="Calibri" panose="020F0502020204030204" pitchFamily="34" charset="0"/>
                          <a:cs typeface="Calibri" panose="020F0502020204030204" pitchFamily="34" charset="0"/>
                        </a:rPr>
                        <a:t>Întărește încrederea, empatia și conexiunea</a:t>
                      </a:r>
                    </a:p>
                  </a:txBody>
                  <a:tcPr anchor="ctr"/>
                </a:tc>
                <a:tc>
                  <a:txBody>
                    <a:bodyPr/>
                    <a:lstStyle/>
                    <a:p>
                      <a:pPr>
                        <a:buNone/>
                      </a:pPr>
                      <a:endParaRPr lang="en" sz="18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768432998"/>
                  </a:ext>
                </a:extLst>
              </a:tr>
              <a:tr h="708580">
                <a:tc>
                  <a:txBody>
                    <a:bodyPr/>
                    <a:lstStyle/>
                    <a:p>
                      <a:pPr>
                        <a:buNone/>
                      </a:pPr>
                      <a:r>
                        <a:rPr lang="ro" sz="1800" b="1">
                          <a:latin typeface="Calibri" panose="020F0502020204030204" pitchFamily="34" charset="0"/>
                          <a:cs typeface="Calibri" panose="020F0502020204030204" pitchFamily="34" charset="0"/>
                        </a:rPr>
                        <a:t>M – Semnificație</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ro" sz="1800">
                          <a:latin typeface="Calibri" panose="020F0502020204030204" pitchFamily="34" charset="0"/>
                          <a:cs typeface="Calibri" panose="020F0502020204030204" pitchFamily="34" charset="0"/>
                        </a:rPr>
                        <a:t>Conectează învățarea cu valorile și scopul</a:t>
                      </a:r>
                    </a:p>
                  </a:txBody>
                  <a:tcPr anchor="ctr"/>
                </a:tc>
                <a:tc>
                  <a:txBody>
                    <a:bodyPr/>
                    <a:lstStyle/>
                    <a:p>
                      <a:pPr>
                        <a:buNone/>
                      </a:pPr>
                      <a:endParaRPr lang="en" sz="18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245315003"/>
                  </a:ext>
                </a:extLst>
              </a:tr>
              <a:tr h="501911">
                <a:tc>
                  <a:txBody>
                    <a:bodyPr/>
                    <a:lstStyle/>
                    <a:p>
                      <a:pPr>
                        <a:buNone/>
                      </a:pPr>
                      <a:r>
                        <a:rPr lang="ro" sz="1800" b="1">
                          <a:latin typeface="Calibri" panose="020F0502020204030204" pitchFamily="34" charset="0"/>
                          <a:cs typeface="Calibri" panose="020F0502020204030204" pitchFamily="34" charset="0"/>
                        </a:rPr>
                        <a:t>A – Realizări</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ro" sz="1800">
                          <a:latin typeface="Calibri" panose="020F0502020204030204" pitchFamily="34" charset="0"/>
                          <a:cs typeface="Calibri" panose="020F0502020204030204" pitchFamily="34" charset="0"/>
                        </a:rPr>
                        <a:t>Sărbătorește efortul și progresul</a:t>
                      </a:r>
                    </a:p>
                  </a:txBody>
                  <a:tcPr anchor="ctr"/>
                </a:tc>
                <a:tc>
                  <a:txBody>
                    <a:bodyPr/>
                    <a:lstStyle/>
                    <a:p>
                      <a:pPr>
                        <a:buNone/>
                      </a:pPr>
                      <a:endParaRPr lang="en"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721728404"/>
                  </a:ext>
                </a:extLst>
              </a:tr>
            </a:tbl>
          </a:graphicData>
        </a:graphic>
      </p:graphicFrame>
      <p:grpSp>
        <p:nvGrpSpPr>
          <p:cNvPr id="2" name="Group 47">
            <a:extLst>
              <a:ext uri="{FF2B5EF4-FFF2-40B4-BE49-F238E27FC236}">
                <a16:creationId xmlns:a16="http://schemas.microsoft.com/office/drawing/2014/main" id="{EE9E4D08-310B-108F-B9A6-0989D35FD5C5}"/>
              </a:ext>
            </a:extLst>
          </p:cNvPr>
          <p:cNvGrpSpPr/>
          <p:nvPr/>
        </p:nvGrpSpPr>
        <p:grpSpPr>
          <a:xfrm>
            <a:off x="816892" y="890309"/>
            <a:ext cx="917540" cy="917540"/>
            <a:chOff x="0" y="0"/>
            <a:chExt cx="812800" cy="812800"/>
          </a:xfrm>
          <a:solidFill>
            <a:schemeClr val="accent3"/>
          </a:solidFill>
        </p:grpSpPr>
        <p:sp>
          <p:nvSpPr>
            <p:cNvPr id="3" name="Freeform 48">
              <a:extLst>
                <a:ext uri="{FF2B5EF4-FFF2-40B4-BE49-F238E27FC236}">
                  <a16:creationId xmlns:a16="http://schemas.microsoft.com/office/drawing/2014/main" id="{0478E98B-483F-D1A0-286E-F5F0F63E11A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4" name="TextBox 49">
              <a:extLst>
                <a:ext uri="{FF2B5EF4-FFF2-40B4-BE49-F238E27FC236}">
                  <a16:creationId xmlns:a16="http://schemas.microsoft.com/office/drawing/2014/main" id="{7E7B02A1-DFEC-EC86-635C-3DE4CDE895B9}"/>
                </a:ext>
              </a:extLst>
            </p:cNvPr>
            <p:cNvSpPr txBox="1"/>
            <p:nvPr/>
          </p:nvSpPr>
          <p:spPr>
            <a:xfrm>
              <a:off x="99659" y="134673"/>
              <a:ext cx="613484" cy="554406"/>
            </a:xfrm>
            <a:prstGeom prst="rect">
              <a:avLst/>
            </a:prstGeom>
            <a:grpFill/>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5" name="Freeform 51">
            <a:extLst>
              <a:ext uri="{FF2B5EF4-FFF2-40B4-BE49-F238E27FC236}">
                <a16:creationId xmlns:a16="http://schemas.microsoft.com/office/drawing/2014/main" id="{0A241730-7DD7-EE22-670C-2AFCEB8C2D5D}"/>
              </a:ext>
            </a:extLst>
          </p:cNvPr>
          <p:cNvSpPr/>
          <p:nvPr/>
        </p:nvSpPr>
        <p:spPr>
          <a:xfrm rot="10800000">
            <a:off x="421012" y="1547826"/>
            <a:ext cx="1733541" cy="2905255"/>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3"/>
            </a:solidFill>
            <a:prstDash val="solid"/>
            <a:miter/>
          </a:ln>
        </p:spPr>
        <p:txBody>
          <a:bodyPr/>
          <a:lstStyle/>
          <a:p>
            <a:endParaRPr lang="el-GR" sz="933">
              <a:latin typeface="Calibri" panose="020F0502020204030204" pitchFamily="34" charset="0"/>
              <a:cs typeface="Calibri" panose="020F0502020204030204" pitchFamily="34" charset="0"/>
            </a:endParaRPr>
          </a:p>
        </p:txBody>
      </p:sp>
      <p:grpSp>
        <p:nvGrpSpPr>
          <p:cNvPr id="20" name="Group 53">
            <a:extLst>
              <a:ext uri="{FF2B5EF4-FFF2-40B4-BE49-F238E27FC236}">
                <a16:creationId xmlns:a16="http://schemas.microsoft.com/office/drawing/2014/main" id="{8C586278-DA98-83B5-58BF-37A24CAF735A}"/>
              </a:ext>
            </a:extLst>
          </p:cNvPr>
          <p:cNvGrpSpPr/>
          <p:nvPr/>
        </p:nvGrpSpPr>
        <p:grpSpPr>
          <a:xfrm>
            <a:off x="929394" y="1002810"/>
            <a:ext cx="692537" cy="692537"/>
            <a:chOff x="0" y="0"/>
            <a:chExt cx="812800" cy="812800"/>
          </a:xfrm>
        </p:grpSpPr>
        <p:sp>
          <p:nvSpPr>
            <p:cNvPr id="22" name="Freeform 54">
              <a:extLst>
                <a:ext uri="{FF2B5EF4-FFF2-40B4-BE49-F238E27FC236}">
                  <a16:creationId xmlns:a16="http://schemas.microsoft.com/office/drawing/2014/main" id="{FDCA1629-088D-8BFD-9BFE-B5262F517D9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23" name="TextBox 55">
              <a:extLst>
                <a:ext uri="{FF2B5EF4-FFF2-40B4-BE49-F238E27FC236}">
                  <a16:creationId xmlns:a16="http://schemas.microsoft.com/office/drawing/2014/main" id="{77C82ED1-6288-98A6-1AC1-1A6A0A9D69BD}"/>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24" name="Group 59">
            <a:extLst>
              <a:ext uri="{FF2B5EF4-FFF2-40B4-BE49-F238E27FC236}">
                <a16:creationId xmlns:a16="http://schemas.microsoft.com/office/drawing/2014/main" id="{A35B4DB1-8C71-8D20-1CCB-4E96D232938C}"/>
              </a:ext>
            </a:extLst>
          </p:cNvPr>
          <p:cNvGrpSpPr/>
          <p:nvPr/>
        </p:nvGrpSpPr>
        <p:grpSpPr>
          <a:xfrm>
            <a:off x="453449" y="3913905"/>
            <a:ext cx="1644426" cy="291939"/>
            <a:chOff x="0" y="0"/>
            <a:chExt cx="757405" cy="134464"/>
          </a:xfrm>
          <a:solidFill>
            <a:schemeClr val="accent3"/>
          </a:solidFill>
        </p:grpSpPr>
        <p:sp>
          <p:nvSpPr>
            <p:cNvPr id="26" name="Freeform 60">
              <a:extLst>
                <a:ext uri="{FF2B5EF4-FFF2-40B4-BE49-F238E27FC236}">
                  <a16:creationId xmlns:a16="http://schemas.microsoft.com/office/drawing/2014/main" id="{9C352214-4455-17DD-C37F-D30D1A6627B1}"/>
                </a:ext>
              </a:extLst>
            </p:cNvPr>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a:ln>
              <a:solidFill>
                <a:schemeClr val="accent3"/>
              </a:solidFill>
            </a:ln>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27" name="TextBox 61">
              <a:extLst>
                <a:ext uri="{FF2B5EF4-FFF2-40B4-BE49-F238E27FC236}">
                  <a16:creationId xmlns:a16="http://schemas.microsoft.com/office/drawing/2014/main" id="{1C8F3486-196A-A451-3922-3A502D57B424}"/>
                </a:ext>
              </a:extLst>
            </p:cNvPr>
            <p:cNvSpPr txBox="1"/>
            <p:nvPr/>
          </p:nvSpPr>
          <p:spPr>
            <a:xfrm>
              <a:off x="0" y="-57150"/>
              <a:ext cx="757405" cy="191614"/>
            </a:xfrm>
            <a:prstGeom prst="rect">
              <a:avLst/>
            </a:prstGeom>
            <a:grpFill/>
            <a:ln>
              <a:solidFill>
                <a:schemeClr val="accent3"/>
              </a:solidFill>
            </a:ln>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sp>
        <p:nvSpPr>
          <p:cNvPr id="28" name="Freeform 95">
            <a:extLst>
              <a:ext uri="{FF2B5EF4-FFF2-40B4-BE49-F238E27FC236}">
                <a16:creationId xmlns:a16="http://schemas.microsoft.com/office/drawing/2014/main" id="{24392C18-2114-9977-B17E-9DC8EF57BC09}"/>
              </a:ext>
            </a:extLst>
          </p:cNvPr>
          <p:cNvSpPr/>
          <p:nvPr/>
        </p:nvSpPr>
        <p:spPr>
          <a:xfrm>
            <a:off x="1063834" y="1145182"/>
            <a:ext cx="423656" cy="407794"/>
          </a:xfrm>
          <a:custGeom>
            <a:avLst/>
            <a:gdLst/>
            <a:ahLst/>
            <a:cxnLst/>
            <a:rect l="l" t="t" r="r" b="b"/>
            <a:pathLst>
              <a:path w="635484" h="611691">
                <a:moveTo>
                  <a:pt x="0" y="0"/>
                </a:moveTo>
                <a:lnTo>
                  <a:pt x="635485" y="0"/>
                </a:lnTo>
                <a:lnTo>
                  <a:pt x="635485" y="611692"/>
                </a:lnTo>
                <a:lnTo>
                  <a:pt x="0" y="611692"/>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29" name="TextBox 108">
            <a:extLst>
              <a:ext uri="{FF2B5EF4-FFF2-40B4-BE49-F238E27FC236}">
                <a16:creationId xmlns:a16="http://schemas.microsoft.com/office/drawing/2014/main" id="{12B452E0-1914-5E07-AB8A-5431A83ED64F}"/>
              </a:ext>
            </a:extLst>
          </p:cNvPr>
          <p:cNvSpPr txBox="1"/>
          <p:nvPr/>
        </p:nvSpPr>
        <p:spPr>
          <a:xfrm>
            <a:off x="717418" y="2108383"/>
            <a:ext cx="1116489" cy="807913"/>
          </a:xfrm>
          <a:prstGeom prst="rect">
            <a:avLst/>
          </a:prstGeom>
        </p:spPr>
        <p:txBody>
          <a:bodyPr lIns="0" tIns="0" rIns="0" bIns="0" rtlCol="0" anchor="t">
            <a:spAutoFit/>
          </a:bodyPr>
          <a:lstStyle/>
          <a:p>
            <a:pPr algn="ctr">
              <a:lnSpc>
                <a:spcPts val="2147"/>
              </a:lnSpc>
            </a:pPr>
            <a:r>
              <a:rPr lang="ro" sz="1800" b="1">
                <a:solidFill>
                  <a:schemeClr val="tx1"/>
                </a:solidFill>
                <a:latin typeface="Calibri" panose="020F0502020204030204" pitchFamily="34" charset="0"/>
                <a:cs typeface="Calibri" panose="020F0502020204030204" pitchFamily="34" charset="0"/>
              </a:rPr>
              <a:t>Strategii PERMA selectate</a:t>
            </a:r>
            <a:endParaRPr lang="en-US" sz="1800" b="1">
              <a:solidFill>
                <a:schemeClr val="tx1"/>
              </a:solidFill>
              <a:latin typeface="Calibri" panose="020F0502020204030204" pitchFamily="34" charset="0"/>
              <a:ea typeface="Lato Bold"/>
              <a:cs typeface="Calibri" panose="020F0502020204030204" pitchFamily="34" charset="0"/>
              <a:sym typeface="Lato Bold"/>
            </a:endParaRPr>
          </a:p>
        </p:txBody>
      </p:sp>
      <p:sp>
        <p:nvSpPr>
          <p:cNvPr id="30" name="TextBox 109">
            <a:extLst>
              <a:ext uri="{FF2B5EF4-FFF2-40B4-BE49-F238E27FC236}">
                <a16:creationId xmlns:a16="http://schemas.microsoft.com/office/drawing/2014/main" id="{DAC2706A-2FF5-A06A-707C-CFD2C7DB8E97}"/>
              </a:ext>
            </a:extLst>
          </p:cNvPr>
          <p:cNvSpPr txBox="1"/>
          <p:nvPr/>
        </p:nvSpPr>
        <p:spPr>
          <a:xfrm>
            <a:off x="587040" y="2920897"/>
            <a:ext cx="1377246" cy="872034"/>
          </a:xfrm>
          <a:prstGeom prst="rect">
            <a:avLst/>
          </a:prstGeom>
        </p:spPr>
        <p:txBody>
          <a:bodyPr lIns="0" tIns="0" rIns="0" bIns="0" rtlCol="0" anchor="t">
            <a:spAutoFit/>
          </a:bodyPr>
          <a:lstStyle/>
          <a:p>
            <a:pPr algn="ctr">
              <a:lnSpc>
                <a:spcPts val="1680"/>
              </a:lnSpc>
            </a:pPr>
            <a:r>
              <a:rPr lang="ro" sz="1600" dirty="0">
                <a:solidFill>
                  <a:schemeClr val="tx1"/>
                </a:solidFill>
                <a:latin typeface="Calibri" panose="020F0502020204030204" pitchFamily="34" charset="0"/>
                <a:cs typeface="Calibri" panose="020F0502020204030204" pitchFamily="34" charset="0"/>
              </a:rPr>
              <a:t>Alegeți cel puțin o intervenție pentru fiecare element PERMA</a:t>
            </a:r>
            <a:endParaRPr lang="en-US" sz="1600" dirty="0">
              <a:solidFill>
                <a:schemeClr val="tx1"/>
              </a:solidFill>
              <a:latin typeface="Calibri" panose="020F0502020204030204" pitchFamily="34" charset="0"/>
              <a:ea typeface="Lato"/>
              <a:cs typeface="Calibri" panose="020F0502020204030204" pitchFamily="34" charset="0"/>
              <a:sym typeface="Lato"/>
            </a:endParaRPr>
          </a:p>
        </p:txBody>
      </p:sp>
      <p:sp>
        <p:nvSpPr>
          <p:cNvPr id="31" name="TextBox 115">
            <a:extLst>
              <a:ext uri="{FF2B5EF4-FFF2-40B4-BE49-F238E27FC236}">
                <a16:creationId xmlns:a16="http://schemas.microsoft.com/office/drawing/2014/main" id="{C2D9D6F2-B95F-82BE-97DF-0FABE976D07C}"/>
              </a:ext>
            </a:extLst>
          </p:cNvPr>
          <p:cNvSpPr txBox="1"/>
          <p:nvPr/>
        </p:nvSpPr>
        <p:spPr>
          <a:xfrm>
            <a:off x="898667" y="4009734"/>
            <a:ext cx="692537" cy="195566"/>
          </a:xfrm>
          <a:prstGeom prst="rect">
            <a:avLst/>
          </a:prstGeom>
        </p:spPr>
        <p:txBody>
          <a:bodyPr lIns="0" tIns="0" rIns="0" bIns="0" rtlCol="0" anchor="t">
            <a:spAutoFit/>
          </a:bodyPr>
          <a:lstStyle/>
          <a:p>
            <a:pPr algn="ctr">
              <a:lnSpc>
                <a:spcPts val="1441"/>
              </a:lnSpc>
            </a:pPr>
            <a:r>
              <a:rPr lang="ro" sz="1800" b="1">
                <a:solidFill>
                  <a:srgbClr val="FFFFFF"/>
                </a:solidFill>
                <a:latin typeface="Calibri" panose="020F0502020204030204" pitchFamily="34" charset="0"/>
                <a:ea typeface="Lato Bold"/>
                <a:cs typeface="Calibri" panose="020F0502020204030204" pitchFamily="34" charset="0"/>
                <a:sym typeface="Lato Bold"/>
              </a:rPr>
              <a:t>PASUL 4</a:t>
            </a:r>
          </a:p>
        </p:txBody>
      </p:sp>
    </p:spTree>
    <p:extLst>
      <p:ext uri="{BB962C8B-B14F-4D97-AF65-F5344CB8AC3E}">
        <p14:creationId xmlns:p14="http://schemas.microsoft.com/office/powerpoint/2010/main" val="3690341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2D21F-4FF4-A2BB-10DD-583CADF17F77}"/>
            </a:ext>
          </a:extLst>
        </p:cNvPr>
        <p:cNvGrpSpPr/>
        <p:nvPr/>
      </p:nvGrpSpPr>
      <p:grpSpPr>
        <a:xfrm>
          <a:off x="0" y="0"/>
          <a:ext cx="0" cy="0"/>
          <a:chOff x="0" y="0"/>
          <a:chExt cx="0" cy="0"/>
        </a:xfrm>
      </p:grpSpPr>
      <p:sp>
        <p:nvSpPr>
          <p:cNvPr id="8" name="TextBox 49">
            <a:extLst>
              <a:ext uri="{FF2B5EF4-FFF2-40B4-BE49-F238E27FC236}">
                <a16:creationId xmlns:a16="http://schemas.microsoft.com/office/drawing/2014/main" id="{ABC5823E-4C8C-707F-087D-32C700BD0E96}"/>
              </a:ext>
            </a:extLst>
          </p:cNvPr>
          <p:cNvSpPr txBox="1"/>
          <p:nvPr/>
        </p:nvSpPr>
        <p:spPr>
          <a:xfrm>
            <a:off x="895014" y="876160"/>
            <a:ext cx="745501" cy="810016"/>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sp>
        <p:nvSpPr>
          <p:cNvPr id="14" name="TextBox 55">
            <a:extLst>
              <a:ext uri="{FF2B5EF4-FFF2-40B4-BE49-F238E27FC236}">
                <a16:creationId xmlns:a16="http://schemas.microsoft.com/office/drawing/2014/main" id="{B448A0C7-7515-75F8-8378-5363935AF0CB}"/>
              </a:ext>
            </a:extLst>
          </p:cNvPr>
          <p:cNvSpPr txBox="1"/>
          <p:nvPr/>
        </p:nvSpPr>
        <p:spPr>
          <a:xfrm>
            <a:off x="986422" y="983387"/>
            <a:ext cx="562686" cy="61138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sp>
        <p:nvSpPr>
          <p:cNvPr id="19" name="Google Shape;135;g37f9446a92a_0_143">
            <a:extLst>
              <a:ext uri="{FF2B5EF4-FFF2-40B4-BE49-F238E27FC236}">
                <a16:creationId xmlns:a16="http://schemas.microsoft.com/office/drawing/2014/main" id="{6CF71A2B-4064-2381-AF01-C98AC1E0A085}"/>
              </a:ext>
            </a:extLst>
          </p:cNvPr>
          <p:cNvSpPr txBox="1">
            <a:spLocks/>
          </p:cNvSpPr>
          <p:nvPr/>
        </p:nvSpPr>
        <p:spPr>
          <a:xfrm>
            <a:off x="247500" y="73929"/>
            <a:ext cx="11944500" cy="715800"/>
          </a:xfrm>
          <a:prstGeom prst="rect">
            <a:avLst/>
          </a:prstGeom>
          <a:noFill/>
          <a:ln>
            <a:noFill/>
          </a:ln>
        </p:spPr>
        <p:txBody>
          <a:bodyPr spcFirstLastPara="1" wrap="square" lIns="91425" tIns="54000" rIns="54000" bIns="540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ro" dirty="0"/>
              <a:t>Unitatea 3.1: Proiectarea unui program WSA</a:t>
            </a:r>
          </a:p>
        </p:txBody>
      </p:sp>
      <p:graphicFrame>
        <p:nvGraphicFramePr>
          <p:cNvPr id="24" name="Πίνακας 23">
            <a:extLst>
              <a:ext uri="{FF2B5EF4-FFF2-40B4-BE49-F238E27FC236}">
                <a16:creationId xmlns:a16="http://schemas.microsoft.com/office/drawing/2014/main" id="{4632CC7D-82B0-7CE1-84F6-90C537872765}"/>
              </a:ext>
            </a:extLst>
          </p:cNvPr>
          <p:cNvGraphicFramePr>
            <a:graphicFrameLocks noGrp="1"/>
          </p:cNvGraphicFramePr>
          <p:nvPr>
            <p:extLst>
              <p:ext uri="{D42A27DB-BD31-4B8C-83A1-F6EECF244321}">
                <p14:modId xmlns:p14="http://schemas.microsoft.com/office/powerpoint/2010/main" val="581456878"/>
              </p:ext>
            </p:extLst>
          </p:nvPr>
        </p:nvGraphicFramePr>
        <p:xfrm>
          <a:off x="342870" y="1981726"/>
          <a:ext cx="11506259" cy="4731940"/>
        </p:xfrm>
        <a:graphic>
          <a:graphicData uri="http://schemas.openxmlformats.org/drawingml/2006/table">
            <a:tbl>
              <a:tblPr>
                <a:tableStyleId>{BC89EF96-8CEA-46FF-86C4-4CE0E7609802}</a:tableStyleId>
              </a:tblPr>
              <a:tblGrid>
                <a:gridCol w="2231630">
                  <a:extLst>
                    <a:ext uri="{9D8B030D-6E8A-4147-A177-3AD203B41FA5}">
                      <a16:colId xmlns:a16="http://schemas.microsoft.com/office/drawing/2014/main" val="3372439373"/>
                    </a:ext>
                  </a:extLst>
                </a:gridCol>
                <a:gridCol w="4318392">
                  <a:extLst>
                    <a:ext uri="{9D8B030D-6E8A-4147-A177-3AD203B41FA5}">
                      <a16:colId xmlns:a16="http://schemas.microsoft.com/office/drawing/2014/main" val="1414339952"/>
                    </a:ext>
                  </a:extLst>
                </a:gridCol>
                <a:gridCol w="4956237">
                  <a:extLst>
                    <a:ext uri="{9D8B030D-6E8A-4147-A177-3AD203B41FA5}">
                      <a16:colId xmlns:a16="http://schemas.microsoft.com/office/drawing/2014/main" val="1795075646"/>
                    </a:ext>
                  </a:extLst>
                </a:gridCol>
              </a:tblGrid>
              <a:tr h="295242">
                <a:tc>
                  <a:txBody>
                    <a:bodyPr/>
                    <a:lstStyle/>
                    <a:p>
                      <a:pPr>
                        <a:buNone/>
                      </a:pPr>
                      <a:r>
                        <a:rPr lang="ro" sz="1800" b="1" dirty="0">
                          <a:latin typeface="Calibri" panose="020F0502020204030204" pitchFamily="34" charset="0"/>
                          <a:cs typeface="Calibri" panose="020F0502020204030204" pitchFamily="34" charset="0"/>
                        </a:rPr>
                        <a:t>Elementul PERMA</a:t>
                      </a:r>
                      <a:endParaRPr lang="en" sz="1800" dirty="0">
                        <a:latin typeface="Calibri" panose="020F0502020204030204" pitchFamily="34" charset="0"/>
                        <a:cs typeface="Calibri" panose="020F050202020403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ro" sz="1800" b="1" dirty="0">
                          <a:latin typeface="Calibri" panose="020F0502020204030204" pitchFamily="34" charset="0"/>
                          <a:cs typeface="Calibri" panose="020F0502020204030204" pitchFamily="34" charset="0"/>
                        </a:rPr>
                        <a:t>Focalizare strategică</a:t>
                      </a:r>
                      <a:endParaRPr lang="en" sz="1800" dirty="0">
                        <a:latin typeface="Calibri" panose="020F0502020204030204" pitchFamily="34" charset="0"/>
                        <a:cs typeface="Calibri" panose="020F0502020204030204" pitchFamily="34" charset="0"/>
                      </a:endParaRPr>
                    </a:p>
                  </a:txBody>
                  <a:tcPr anchor="ctr"/>
                </a:tc>
                <a:tc>
                  <a:txBody>
                    <a:bodyPr/>
                    <a:lstStyle/>
                    <a:p>
                      <a:pPr>
                        <a:buNone/>
                      </a:pPr>
                      <a:r>
                        <a:rPr lang="ro" sz="1800" b="1">
                          <a:latin typeface="Calibri" panose="020F0502020204030204" pitchFamily="34" charset="0"/>
                          <a:cs typeface="Calibri" panose="020F0502020204030204" pitchFamily="34" charset="0"/>
                        </a:rPr>
                        <a:t>Exemplu de strategie sau activitate școlară</a:t>
                      </a:r>
                      <a:endParaRPr lang="en" sz="18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588559637"/>
                  </a:ext>
                </a:extLst>
              </a:tr>
              <a:tr h="708580">
                <a:tc>
                  <a:txBody>
                    <a:bodyPr/>
                    <a:lstStyle/>
                    <a:p>
                      <a:pPr>
                        <a:buNone/>
                      </a:pPr>
                      <a:r>
                        <a:rPr lang="ro" sz="1800" b="1">
                          <a:latin typeface="Calibri" panose="020F0502020204030204" pitchFamily="34" charset="0"/>
                          <a:cs typeface="Calibri" panose="020F0502020204030204" pitchFamily="34" charset="0"/>
                        </a:rPr>
                        <a:t>P – Emoție pozitivă</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ro" sz="1800">
                          <a:latin typeface="Calibri" panose="020F0502020204030204" pitchFamily="34" charset="0"/>
                          <a:cs typeface="Calibri" panose="020F0502020204030204" pitchFamily="34" charset="0"/>
                        </a:rPr>
                        <a:t>Construiește optimismul, recunoștința, bucuria</a:t>
                      </a:r>
                    </a:p>
                  </a:txBody>
                  <a:tcPr anchor="ctr"/>
                </a:tc>
                <a:tc>
                  <a:txBody>
                    <a:bodyPr/>
                    <a:lstStyle/>
                    <a:p>
                      <a:pPr>
                        <a:buNone/>
                      </a:pPr>
                      <a:r>
                        <a:rPr lang="ro" sz="1800">
                          <a:latin typeface="Calibri" panose="020F0502020204030204" pitchFamily="34" charset="0"/>
                          <a:cs typeface="Calibri" panose="020F0502020204030204" pitchFamily="34" charset="0"/>
                        </a:rPr>
                        <a:t>Reflecții "Trei lucruri bune" la sfârșitul fiecărei săptămâni; zidul recunoștinței; Cercul de apreciere de dimineață</a:t>
                      </a:r>
                    </a:p>
                  </a:txBody>
                  <a:tcPr anchor="ctr"/>
                </a:tc>
                <a:extLst>
                  <a:ext uri="{0D108BD9-81ED-4DB2-BD59-A6C34878D82A}">
                    <a16:rowId xmlns:a16="http://schemas.microsoft.com/office/drawing/2014/main" val="3615028310"/>
                  </a:ext>
                </a:extLst>
              </a:tr>
              <a:tr h="708580">
                <a:tc>
                  <a:txBody>
                    <a:bodyPr/>
                    <a:lstStyle/>
                    <a:p>
                      <a:pPr>
                        <a:buNone/>
                      </a:pPr>
                      <a:r>
                        <a:rPr lang="ro" sz="1800" b="1">
                          <a:latin typeface="Calibri" panose="020F0502020204030204" pitchFamily="34" charset="0"/>
                          <a:cs typeface="Calibri" panose="020F0502020204030204" pitchFamily="34" charset="0"/>
                        </a:rPr>
                        <a:t>E – Angajament</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ro" sz="1800">
                          <a:latin typeface="Calibri" panose="020F0502020204030204" pitchFamily="34" charset="0"/>
                          <a:cs typeface="Calibri" panose="020F0502020204030204" pitchFamily="34" charset="0"/>
                        </a:rPr>
                        <a:t>Favorizează fluxul și utilizarea punctelor forte</a:t>
                      </a:r>
                    </a:p>
                  </a:txBody>
                  <a:tcPr anchor="ctr"/>
                </a:tc>
                <a:tc>
                  <a:txBody>
                    <a:bodyPr/>
                    <a:lstStyle/>
                    <a:p>
                      <a:pPr>
                        <a:buNone/>
                      </a:pPr>
                      <a:r>
                        <a:rPr lang="ro" sz="1800">
                          <a:latin typeface="Calibri" panose="020F0502020204030204" pitchFamily="34" charset="0"/>
                          <a:cs typeface="Calibri" panose="020F0502020204030204" pitchFamily="34" charset="0"/>
                        </a:rPr>
                        <a:t>Învățare bazată pe proiecte bazate pe puncte forte; provocări creative; Includerea alegerii elevilor în lecții</a:t>
                      </a:r>
                    </a:p>
                  </a:txBody>
                  <a:tcPr anchor="ctr"/>
                </a:tc>
                <a:extLst>
                  <a:ext uri="{0D108BD9-81ED-4DB2-BD59-A6C34878D82A}">
                    <a16:rowId xmlns:a16="http://schemas.microsoft.com/office/drawing/2014/main" val="3850170582"/>
                  </a:ext>
                </a:extLst>
              </a:tr>
              <a:tr h="708580">
                <a:tc>
                  <a:txBody>
                    <a:bodyPr/>
                    <a:lstStyle/>
                    <a:p>
                      <a:pPr>
                        <a:buNone/>
                      </a:pPr>
                      <a:r>
                        <a:rPr lang="ro" sz="1800" b="1">
                          <a:latin typeface="Calibri" panose="020F0502020204030204" pitchFamily="34" charset="0"/>
                          <a:cs typeface="Calibri" panose="020F0502020204030204" pitchFamily="34" charset="0"/>
                        </a:rPr>
                        <a:t>R – Relații</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ro" sz="1800">
                          <a:latin typeface="Calibri" panose="020F0502020204030204" pitchFamily="34" charset="0"/>
                          <a:cs typeface="Calibri" panose="020F0502020204030204" pitchFamily="34" charset="0"/>
                        </a:rPr>
                        <a:t>Întărește încrederea, empatia și conexiunea</a:t>
                      </a:r>
                    </a:p>
                  </a:txBody>
                  <a:tcPr anchor="ctr"/>
                </a:tc>
                <a:tc>
                  <a:txBody>
                    <a:bodyPr/>
                    <a:lstStyle/>
                    <a:p>
                      <a:pPr>
                        <a:buNone/>
                      </a:pPr>
                      <a:r>
                        <a:rPr lang="ro" sz="1800">
                          <a:latin typeface="Calibri" panose="020F0502020204030204" pitchFamily="34" charset="0"/>
                          <a:cs typeface="Calibri" panose="020F0502020204030204" pitchFamily="34" charset="0"/>
                        </a:rPr>
                        <a:t>Provocarea bunătății; programe de sprijin între egali; Ritualuri de apreciere profesor–elev</a:t>
                      </a:r>
                    </a:p>
                  </a:txBody>
                  <a:tcPr anchor="ctr"/>
                </a:tc>
                <a:extLst>
                  <a:ext uri="{0D108BD9-81ED-4DB2-BD59-A6C34878D82A}">
                    <a16:rowId xmlns:a16="http://schemas.microsoft.com/office/drawing/2014/main" val="768432998"/>
                  </a:ext>
                </a:extLst>
              </a:tr>
              <a:tr h="708580">
                <a:tc>
                  <a:txBody>
                    <a:bodyPr/>
                    <a:lstStyle/>
                    <a:p>
                      <a:pPr>
                        <a:buNone/>
                      </a:pPr>
                      <a:r>
                        <a:rPr lang="ro" sz="1800" b="1">
                          <a:latin typeface="Calibri" panose="020F0502020204030204" pitchFamily="34" charset="0"/>
                          <a:cs typeface="Calibri" panose="020F0502020204030204" pitchFamily="34" charset="0"/>
                        </a:rPr>
                        <a:t>M – Semnificație</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ro" sz="1800">
                          <a:latin typeface="Calibri" panose="020F0502020204030204" pitchFamily="34" charset="0"/>
                          <a:cs typeface="Calibri" panose="020F0502020204030204" pitchFamily="34" charset="0"/>
                        </a:rPr>
                        <a:t>Conectează învățarea cu valorile și scopul</a:t>
                      </a:r>
                    </a:p>
                  </a:txBody>
                  <a:tcPr anchor="ctr"/>
                </a:tc>
                <a:tc>
                  <a:txBody>
                    <a:bodyPr/>
                    <a:lstStyle/>
                    <a:p>
                      <a:pPr>
                        <a:buNone/>
                      </a:pPr>
                      <a:r>
                        <a:rPr lang="ro" sz="1800">
                          <a:latin typeface="Calibri" panose="020F0502020204030204" pitchFamily="34" charset="0"/>
                          <a:cs typeface="Calibri" panose="020F0502020204030204" pitchFamily="34" charset="0"/>
                        </a:rPr>
                        <a:t>proiect de învățare prin serviciu; campania pentru valorile școlii; Postere de reflecție "De ce contează"</a:t>
                      </a:r>
                    </a:p>
                  </a:txBody>
                  <a:tcPr anchor="ctr"/>
                </a:tc>
                <a:extLst>
                  <a:ext uri="{0D108BD9-81ED-4DB2-BD59-A6C34878D82A}">
                    <a16:rowId xmlns:a16="http://schemas.microsoft.com/office/drawing/2014/main" val="4245315003"/>
                  </a:ext>
                </a:extLst>
              </a:tr>
              <a:tr h="501911">
                <a:tc>
                  <a:txBody>
                    <a:bodyPr/>
                    <a:lstStyle/>
                    <a:p>
                      <a:pPr>
                        <a:buNone/>
                      </a:pPr>
                      <a:r>
                        <a:rPr lang="ro" sz="1800" b="1">
                          <a:latin typeface="Calibri" panose="020F0502020204030204" pitchFamily="34" charset="0"/>
                          <a:cs typeface="Calibri" panose="020F0502020204030204" pitchFamily="34" charset="0"/>
                        </a:rPr>
                        <a:t>A – Realizări</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ro" sz="1800">
                          <a:latin typeface="Calibri" panose="020F0502020204030204" pitchFamily="34" charset="0"/>
                          <a:cs typeface="Calibri" panose="020F0502020204030204" pitchFamily="34" charset="0"/>
                        </a:rPr>
                        <a:t>Sărbătorește efortul și progresul</a:t>
                      </a:r>
                    </a:p>
                  </a:txBody>
                  <a:tcPr anchor="ctr"/>
                </a:tc>
                <a:tc>
                  <a:txBody>
                    <a:bodyPr/>
                    <a:lstStyle/>
                    <a:p>
                      <a:pPr>
                        <a:buNone/>
                      </a:pPr>
                      <a:r>
                        <a:rPr lang="ro" sz="1800" dirty="0">
                          <a:latin typeface="Calibri" panose="020F0502020204030204" pitchFamily="34" charset="0"/>
                          <a:cs typeface="Calibri" panose="020F0502020204030204" pitchFamily="34" charset="0"/>
                        </a:rPr>
                        <a:t>Rutinele de stabilire a obiectivelor; ritualuri de recunoaștere; Insigne de Progres sau Premii pentru </a:t>
                      </a:r>
                      <a:r>
                        <a:rPr lang="ro-RO" sz="1800" dirty="0">
                          <a:latin typeface="Calibri" panose="020F0502020204030204" pitchFamily="34" charset="0"/>
                          <a:cs typeface="Calibri" panose="020F0502020204030204" pitchFamily="34" charset="0"/>
                        </a:rPr>
                        <a:t>stare de bine</a:t>
                      </a:r>
                      <a:endParaRPr lang="ro"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721728404"/>
                  </a:ext>
                </a:extLst>
              </a:tr>
            </a:tbl>
          </a:graphicData>
        </a:graphic>
      </p:graphicFrame>
      <p:grpSp>
        <p:nvGrpSpPr>
          <p:cNvPr id="23" name="Group 59">
            <a:extLst>
              <a:ext uri="{FF2B5EF4-FFF2-40B4-BE49-F238E27FC236}">
                <a16:creationId xmlns:a16="http://schemas.microsoft.com/office/drawing/2014/main" id="{DCB617A0-A318-9CB6-146A-F9A2A0F8AF94}"/>
              </a:ext>
            </a:extLst>
          </p:cNvPr>
          <p:cNvGrpSpPr/>
          <p:nvPr/>
        </p:nvGrpSpPr>
        <p:grpSpPr>
          <a:xfrm>
            <a:off x="0" y="1000368"/>
            <a:ext cx="1644426" cy="291939"/>
            <a:chOff x="0" y="0"/>
            <a:chExt cx="757405" cy="134464"/>
          </a:xfrm>
          <a:solidFill>
            <a:schemeClr val="accent3"/>
          </a:solidFill>
        </p:grpSpPr>
        <p:sp>
          <p:nvSpPr>
            <p:cNvPr id="25" name="Freeform 60">
              <a:extLst>
                <a:ext uri="{FF2B5EF4-FFF2-40B4-BE49-F238E27FC236}">
                  <a16:creationId xmlns:a16="http://schemas.microsoft.com/office/drawing/2014/main" id="{F035B6E7-5A35-4431-6233-D10A964B800F}"/>
                </a:ext>
              </a:extLst>
            </p:cNvPr>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a:ln>
              <a:solidFill>
                <a:schemeClr val="accent3"/>
              </a:solidFill>
            </a:ln>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26" name="TextBox 61">
              <a:extLst>
                <a:ext uri="{FF2B5EF4-FFF2-40B4-BE49-F238E27FC236}">
                  <a16:creationId xmlns:a16="http://schemas.microsoft.com/office/drawing/2014/main" id="{2E7BBF51-3A7B-F158-8558-881F7B3A4DDF}"/>
                </a:ext>
              </a:extLst>
            </p:cNvPr>
            <p:cNvSpPr txBox="1"/>
            <p:nvPr/>
          </p:nvSpPr>
          <p:spPr>
            <a:xfrm>
              <a:off x="0" y="-57150"/>
              <a:ext cx="757405" cy="191614"/>
            </a:xfrm>
            <a:prstGeom prst="rect">
              <a:avLst/>
            </a:prstGeom>
            <a:grpFill/>
            <a:ln>
              <a:solidFill>
                <a:schemeClr val="accent3"/>
              </a:solidFill>
            </a:ln>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sp>
        <p:nvSpPr>
          <p:cNvPr id="30" name="TextBox 115">
            <a:extLst>
              <a:ext uri="{FF2B5EF4-FFF2-40B4-BE49-F238E27FC236}">
                <a16:creationId xmlns:a16="http://schemas.microsoft.com/office/drawing/2014/main" id="{8834C6BD-2DA9-AB83-1D62-227E1323FC05}"/>
              </a:ext>
            </a:extLst>
          </p:cNvPr>
          <p:cNvSpPr txBox="1"/>
          <p:nvPr/>
        </p:nvSpPr>
        <p:spPr>
          <a:xfrm>
            <a:off x="482944" y="992086"/>
            <a:ext cx="784820" cy="195566"/>
          </a:xfrm>
          <a:prstGeom prst="rect">
            <a:avLst/>
          </a:prstGeom>
        </p:spPr>
        <p:txBody>
          <a:bodyPr wrap="square" lIns="0" tIns="0" rIns="0" bIns="0" rtlCol="0" anchor="t">
            <a:spAutoFit/>
          </a:bodyPr>
          <a:lstStyle/>
          <a:p>
            <a:pPr algn="ctr">
              <a:lnSpc>
                <a:spcPts val="1441"/>
              </a:lnSpc>
            </a:pPr>
            <a:r>
              <a:rPr lang="ro" sz="1800" b="1" dirty="0">
                <a:solidFill>
                  <a:srgbClr val="FFFFFF"/>
                </a:solidFill>
                <a:latin typeface="Calibri" panose="020F0502020204030204" pitchFamily="34" charset="0"/>
                <a:ea typeface="Lato Bold"/>
                <a:cs typeface="Calibri" panose="020F0502020204030204" pitchFamily="34" charset="0"/>
                <a:sym typeface="Lato Bold"/>
              </a:rPr>
              <a:t>PASUL 4</a:t>
            </a:r>
          </a:p>
        </p:txBody>
      </p:sp>
      <p:sp>
        <p:nvSpPr>
          <p:cNvPr id="32" name="TextBox 31">
            <a:extLst>
              <a:ext uri="{FF2B5EF4-FFF2-40B4-BE49-F238E27FC236}">
                <a16:creationId xmlns:a16="http://schemas.microsoft.com/office/drawing/2014/main" id="{9EEDC106-333F-F305-C35E-7D77E15A124A}"/>
              </a:ext>
            </a:extLst>
          </p:cNvPr>
          <p:cNvSpPr txBox="1"/>
          <p:nvPr/>
        </p:nvSpPr>
        <p:spPr>
          <a:xfrm>
            <a:off x="342870" y="1555019"/>
            <a:ext cx="6097978" cy="369332"/>
          </a:xfrm>
          <a:prstGeom prst="rect">
            <a:avLst/>
          </a:prstGeom>
          <a:noFill/>
        </p:spPr>
        <p:txBody>
          <a:bodyPr wrap="square">
            <a:spAutoFit/>
          </a:bodyPr>
          <a:lstStyle/>
          <a:p>
            <a:r>
              <a:rPr lang="ro" sz="1800" b="0" i="0" u="none" strike="noStrike">
                <a:solidFill>
                  <a:schemeClr val="tx1"/>
                </a:solidFill>
                <a:effectLst/>
                <a:latin typeface="Calibri" panose="020F0502020204030204" pitchFamily="34" charset="0"/>
                <a:cs typeface="Calibri" panose="020F0502020204030204" pitchFamily="34" charset="0"/>
              </a:rPr>
              <a:t>Exemplu de tabel de strategii PERMA</a:t>
            </a:r>
            <a:endParaRPr lang="el-GR" sz="180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5533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11CA0DDA-69B5-2AC3-2B11-1E59BAE291F5}"/>
            </a:ext>
          </a:extLst>
        </p:cNvPr>
        <p:cNvGrpSpPr/>
        <p:nvPr/>
      </p:nvGrpSpPr>
      <p:grpSpPr>
        <a:xfrm>
          <a:off x="0" y="0"/>
          <a:ext cx="0" cy="0"/>
          <a:chOff x="0" y="0"/>
          <a:chExt cx="0" cy="0"/>
        </a:xfrm>
      </p:grpSpPr>
      <p:sp>
        <p:nvSpPr>
          <p:cNvPr id="5" name="Google Shape;135;g37f9446a92a_0_143">
            <a:extLst>
              <a:ext uri="{FF2B5EF4-FFF2-40B4-BE49-F238E27FC236}">
                <a16:creationId xmlns:a16="http://schemas.microsoft.com/office/drawing/2014/main" id="{64114A48-26D0-E8F8-3B27-C6068CC21C00}"/>
              </a:ext>
            </a:extLst>
          </p:cNvPr>
          <p:cNvSpPr txBox="1">
            <a:spLocks/>
          </p:cNvSpPr>
          <p:nvPr/>
        </p:nvSpPr>
        <p:spPr>
          <a:xfrm>
            <a:off x="247500" y="73929"/>
            <a:ext cx="11944500" cy="715800"/>
          </a:xfrm>
          <a:prstGeom prst="rect">
            <a:avLst/>
          </a:prstGeom>
          <a:noFill/>
          <a:ln>
            <a:noFill/>
          </a:ln>
        </p:spPr>
        <p:txBody>
          <a:bodyPr spcFirstLastPara="1" wrap="square" lIns="91425" tIns="54000" rIns="54000" bIns="540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ro"/>
              <a:t>Unitatea 3.1: Proiectarea unui program WSA</a:t>
            </a:r>
          </a:p>
        </p:txBody>
      </p:sp>
      <p:sp>
        <p:nvSpPr>
          <p:cNvPr id="25" name="TextBox 24">
            <a:extLst>
              <a:ext uri="{FF2B5EF4-FFF2-40B4-BE49-F238E27FC236}">
                <a16:creationId xmlns:a16="http://schemas.microsoft.com/office/drawing/2014/main" id="{4A0EDB2F-8A27-4620-3DC2-0EA0591A4471}"/>
              </a:ext>
            </a:extLst>
          </p:cNvPr>
          <p:cNvSpPr txBox="1"/>
          <p:nvPr/>
        </p:nvSpPr>
        <p:spPr>
          <a:xfrm>
            <a:off x="1464623" y="919767"/>
            <a:ext cx="9262754" cy="1754326"/>
          </a:xfrm>
          <a:prstGeom prst="rect">
            <a:avLst/>
          </a:prstGeom>
          <a:noFill/>
        </p:spPr>
        <p:txBody>
          <a:bodyPr wrap="square">
            <a:spAutoFit/>
          </a:bodyPr>
          <a:lstStyle/>
          <a:p>
            <a:pPr algn="ctr">
              <a:buNone/>
            </a:pPr>
            <a:r>
              <a:rPr lang="ro" sz="1800" b="1" i="0" u="none" strike="noStrike" dirty="0">
                <a:solidFill>
                  <a:schemeClr val="accent2"/>
                </a:solidFill>
                <a:effectLst/>
                <a:latin typeface="Calibri" panose="020F0502020204030204" pitchFamily="34" charset="0"/>
                <a:cs typeface="Calibri" panose="020F0502020204030204" pitchFamily="34" charset="0"/>
              </a:rPr>
              <a:t>Scenariu: Creșterea implicării elevilor prin învățarea bazată pe punctele forte</a:t>
            </a:r>
          </a:p>
          <a:p>
            <a:pPr algn="ctr">
              <a:buNone/>
            </a:pPr>
            <a:r>
              <a:rPr lang="ro" sz="1800" b="0" i="1" u="none" strike="noStrike" dirty="0">
                <a:solidFill>
                  <a:schemeClr val="tx1"/>
                </a:solidFill>
                <a:effectLst/>
                <a:latin typeface="Calibri" panose="020F0502020204030204" pitchFamily="34" charset="0"/>
                <a:cs typeface="Calibri" panose="020F0502020204030204" pitchFamily="34" charset="0"/>
              </a:rPr>
              <a:t>La Bright Horizons Primary School, profesorii au observat că, în timpul orelor de dimineață, elevii par distrași, pasivi și nemotivați. Discuțiile din clasă adesea nu reușesc, iar participarea este scăzută, chiar și în rândul elevilor activi. Sondajul școlii privind </a:t>
            </a:r>
            <a:r>
              <a:rPr lang="ro-RO" sz="1800" b="0" i="1" u="none" strike="noStrike" dirty="0">
                <a:solidFill>
                  <a:schemeClr val="tx1"/>
                </a:solidFill>
                <a:effectLst/>
                <a:latin typeface="Calibri" panose="020F0502020204030204" pitchFamily="34" charset="0"/>
                <a:cs typeface="Calibri" panose="020F0502020204030204" pitchFamily="34" charset="0"/>
              </a:rPr>
              <a:t>stare de bine</a:t>
            </a:r>
            <a:r>
              <a:rPr lang="ro" sz="1800" b="0" i="1" u="none" strike="noStrike" dirty="0">
                <a:solidFill>
                  <a:schemeClr val="tx1"/>
                </a:solidFill>
                <a:effectLst/>
                <a:latin typeface="Calibri" panose="020F0502020204030204" pitchFamily="34" charset="0"/>
                <a:cs typeface="Calibri" panose="020F0502020204030204" pitchFamily="34" charset="0"/>
              </a:rPr>
              <a:t> de la mijlocul anului a arătat, de asemenea, că elevii se simt "plictisiți" și "deconectați de la învățare".</a:t>
            </a:r>
          </a:p>
          <a:p>
            <a:pPr algn="ctr">
              <a:buNone/>
            </a:pPr>
            <a:endParaRPr lang="en" sz="1800" b="0" i="1" u="none" strike="noStrike" dirty="0">
              <a:solidFill>
                <a:schemeClr val="tx1"/>
              </a:solidFill>
              <a:effectLst/>
              <a:latin typeface="Calibri" panose="020F0502020204030204" pitchFamily="34" charset="0"/>
              <a:cs typeface="Calibri" panose="020F0502020204030204" pitchFamily="34" charset="0"/>
            </a:endParaRPr>
          </a:p>
        </p:txBody>
      </p:sp>
      <p:grpSp>
        <p:nvGrpSpPr>
          <p:cNvPr id="12" name="Group 59">
            <a:extLst>
              <a:ext uri="{FF2B5EF4-FFF2-40B4-BE49-F238E27FC236}">
                <a16:creationId xmlns:a16="http://schemas.microsoft.com/office/drawing/2014/main" id="{394E95AD-DFC5-C08E-45A8-17713C82CF30}"/>
              </a:ext>
            </a:extLst>
          </p:cNvPr>
          <p:cNvGrpSpPr/>
          <p:nvPr/>
        </p:nvGrpSpPr>
        <p:grpSpPr>
          <a:xfrm>
            <a:off x="0" y="914002"/>
            <a:ext cx="1644426" cy="291939"/>
            <a:chOff x="0" y="0"/>
            <a:chExt cx="757405" cy="134464"/>
          </a:xfrm>
          <a:solidFill>
            <a:schemeClr val="accent3"/>
          </a:solidFill>
        </p:grpSpPr>
        <p:sp>
          <p:nvSpPr>
            <p:cNvPr id="20" name="Freeform 60">
              <a:extLst>
                <a:ext uri="{FF2B5EF4-FFF2-40B4-BE49-F238E27FC236}">
                  <a16:creationId xmlns:a16="http://schemas.microsoft.com/office/drawing/2014/main" id="{6CD14EAE-2C20-1527-BAA9-3594C61ECEE1}"/>
                </a:ext>
              </a:extLst>
            </p:cNvPr>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a:ln>
              <a:solidFill>
                <a:schemeClr val="accent3"/>
              </a:solidFill>
            </a:ln>
          </p:spPr>
          <p:txBody>
            <a:bodyPr/>
            <a:lstStyle/>
            <a:p>
              <a:endParaRPr lang="el-GR" sz="1800" b="1">
                <a:solidFill>
                  <a:srgbClr val="FFFFFF"/>
                </a:solidFill>
                <a:latin typeface="Calibri" panose="020F0502020204030204" pitchFamily="34" charset="0"/>
                <a:cs typeface="Calibri" panose="020F0502020204030204" pitchFamily="34" charset="0"/>
              </a:endParaRPr>
            </a:p>
          </p:txBody>
        </p:sp>
        <p:sp>
          <p:nvSpPr>
            <p:cNvPr id="21" name="TextBox 61">
              <a:extLst>
                <a:ext uri="{FF2B5EF4-FFF2-40B4-BE49-F238E27FC236}">
                  <a16:creationId xmlns:a16="http://schemas.microsoft.com/office/drawing/2014/main" id="{105FFB79-D4A0-FEBD-48DB-088EB61B0021}"/>
                </a:ext>
              </a:extLst>
            </p:cNvPr>
            <p:cNvSpPr txBox="1"/>
            <p:nvPr/>
          </p:nvSpPr>
          <p:spPr>
            <a:xfrm>
              <a:off x="0" y="-57150"/>
              <a:ext cx="757405" cy="191614"/>
            </a:xfrm>
            <a:prstGeom prst="rect">
              <a:avLst/>
            </a:prstGeom>
            <a:grpFill/>
            <a:ln>
              <a:solidFill>
                <a:schemeClr val="accent3"/>
              </a:solidFill>
            </a:ln>
          </p:spPr>
          <p:txBody>
            <a:bodyPr lIns="33867" tIns="33867" rIns="33867" bIns="33867" rtlCol="0" anchor="ctr"/>
            <a:lstStyle/>
            <a:p>
              <a:pPr algn="ctr">
                <a:lnSpc>
                  <a:spcPts val="1773"/>
                </a:lnSpc>
              </a:pPr>
              <a:endParaRPr sz="1800" b="1">
                <a:solidFill>
                  <a:srgbClr val="FFFFFF"/>
                </a:solidFill>
                <a:latin typeface="Calibri" panose="020F0502020204030204" pitchFamily="34" charset="0"/>
                <a:cs typeface="Calibri" panose="020F0502020204030204" pitchFamily="34" charset="0"/>
              </a:endParaRPr>
            </a:p>
          </p:txBody>
        </p:sp>
      </p:grpSp>
      <p:sp>
        <p:nvSpPr>
          <p:cNvPr id="28" name="TextBox 115">
            <a:extLst>
              <a:ext uri="{FF2B5EF4-FFF2-40B4-BE49-F238E27FC236}">
                <a16:creationId xmlns:a16="http://schemas.microsoft.com/office/drawing/2014/main" id="{8B39270C-8444-C644-1328-2331298E7A8F}"/>
              </a:ext>
            </a:extLst>
          </p:cNvPr>
          <p:cNvSpPr txBox="1"/>
          <p:nvPr/>
        </p:nvSpPr>
        <p:spPr>
          <a:xfrm>
            <a:off x="475944" y="903579"/>
            <a:ext cx="988679" cy="195566"/>
          </a:xfrm>
          <a:prstGeom prst="rect">
            <a:avLst/>
          </a:prstGeom>
        </p:spPr>
        <p:txBody>
          <a:bodyPr wrap="square" lIns="0" tIns="0" rIns="0" bIns="0" rtlCol="0" anchor="t">
            <a:spAutoFit/>
          </a:bodyPr>
          <a:lstStyle/>
          <a:p>
            <a:pPr algn="ctr">
              <a:lnSpc>
                <a:spcPts val="1441"/>
              </a:lnSpc>
            </a:pPr>
            <a:r>
              <a:rPr lang="ro" sz="1800" b="1" dirty="0">
                <a:solidFill>
                  <a:srgbClr val="FFFFFF"/>
                </a:solidFill>
                <a:latin typeface="Calibri" panose="020F0502020204030204" pitchFamily="34" charset="0"/>
                <a:ea typeface="Lato Bold"/>
                <a:cs typeface="Calibri" panose="020F0502020204030204" pitchFamily="34" charset="0"/>
                <a:sym typeface="Lato Bold"/>
              </a:rPr>
              <a:t>PASUL 4</a:t>
            </a:r>
          </a:p>
        </p:txBody>
      </p:sp>
      <p:graphicFrame>
        <p:nvGraphicFramePr>
          <p:cNvPr id="35" name="Πίνακας 34">
            <a:extLst>
              <a:ext uri="{FF2B5EF4-FFF2-40B4-BE49-F238E27FC236}">
                <a16:creationId xmlns:a16="http://schemas.microsoft.com/office/drawing/2014/main" id="{07C2D9AC-50F8-7291-BC88-46F8916EA3FE}"/>
              </a:ext>
            </a:extLst>
          </p:cNvPr>
          <p:cNvGraphicFramePr>
            <a:graphicFrameLocks noGrp="1"/>
          </p:cNvGraphicFramePr>
          <p:nvPr>
            <p:extLst>
              <p:ext uri="{D42A27DB-BD31-4B8C-83A1-F6EECF244321}">
                <p14:modId xmlns:p14="http://schemas.microsoft.com/office/powerpoint/2010/main" val="2884297846"/>
              </p:ext>
            </p:extLst>
          </p:nvPr>
        </p:nvGraphicFramePr>
        <p:xfrm>
          <a:off x="149530" y="2795408"/>
          <a:ext cx="11892941" cy="3374724"/>
        </p:xfrm>
        <a:graphic>
          <a:graphicData uri="http://schemas.openxmlformats.org/drawingml/2006/table">
            <a:tbl>
              <a:tblPr>
                <a:tableStyleId>{BC89EF96-8CEA-46FF-86C4-4CE0E7609802}</a:tableStyleId>
              </a:tblPr>
              <a:tblGrid>
                <a:gridCol w="1097379">
                  <a:extLst>
                    <a:ext uri="{9D8B030D-6E8A-4147-A177-3AD203B41FA5}">
                      <a16:colId xmlns:a16="http://schemas.microsoft.com/office/drawing/2014/main" val="4257278780"/>
                    </a:ext>
                  </a:extLst>
                </a:gridCol>
                <a:gridCol w="2125683">
                  <a:extLst>
                    <a:ext uri="{9D8B030D-6E8A-4147-A177-3AD203B41FA5}">
                      <a16:colId xmlns:a16="http://schemas.microsoft.com/office/drawing/2014/main" val="834625152"/>
                    </a:ext>
                  </a:extLst>
                </a:gridCol>
                <a:gridCol w="1113344">
                  <a:extLst>
                    <a:ext uri="{9D8B030D-6E8A-4147-A177-3AD203B41FA5}">
                      <a16:colId xmlns:a16="http://schemas.microsoft.com/office/drawing/2014/main" val="1998755456"/>
                    </a:ext>
                  </a:extLst>
                </a:gridCol>
                <a:gridCol w="1850433">
                  <a:extLst>
                    <a:ext uri="{9D8B030D-6E8A-4147-A177-3AD203B41FA5}">
                      <a16:colId xmlns:a16="http://schemas.microsoft.com/office/drawing/2014/main" val="1511894152"/>
                    </a:ext>
                  </a:extLst>
                </a:gridCol>
                <a:gridCol w="4351423">
                  <a:extLst>
                    <a:ext uri="{9D8B030D-6E8A-4147-A177-3AD203B41FA5}">
                      <a16:colId xmlns:a16="http://schemas.microsoft.com/office/drawing/2014/main" val="3739693713"/>
                    </a:ext>
                  </a:extLst>
                </a:gridCol>
                <a:gridCol w="1354679">
                  <a:extLst>
                    <a:ext uri="{9D8B030D-6E8A-4147-A177-3AD203B41FA5}">
                      <a16:colId xmlns:a16="http://schemas.microsoft.com/office/drawing/2014/main" val="1924065440"/>
                    </a:ext>
                  </a:extLst>
                </a:gridCol>
              </a:tblGrid>
              <a:tr h="331531">
                <a:tc>
                  <a:txBody>
                    <a:bodyPr/>
                    <a:lstStyle/>
                    <a:p>
                      <a:pPr algn="ctr">
                        <a:buNone/>
                      </a:pPr>
                      <a:r>
                        <a:rPr lang="ro" sz="1800" b="1">
                          <a:solidFill>
                            <a:schemeClr val="tx1"/>
                          </a:solidFill>
                          <a:latin typeface="Calibri" panose="020F0502020204030204" pitchFamily="34" charset="0"/>
                          <a:cs typeface="Calibri" panose="020F0502020204030204" pitchFamily="34" charset="0"/>
                        </a:rPr>
                        <a:t>Priorităţile</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lgn="ctr">
                        <a:buNone/>
                      </a:pPr>
                      <a:r>
                        <a:rPr lang="ro" sz="1800" b="1">
                          <a:solidFill>
                            <a:schemeClr val="tx1"/>
                          </a:solidFill>
                          <a:latin typeface="Calibri" panose="020F0502020204030204" pitchFamily="34" charset="0"/>
                          <a:cs typeface="Calibri" panose="020F0502020204030204" pitchFamily="34" charset="0"/>
                        </a:rPr>
                        <a:t>Starea problemei (Situație observabilă/simptom/nevoie)</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lgn="ctr">
                        <a:buNone/>
                      </a:pPr>
                      <a:r>
                        <a:rPr lang="ro" sz="1800" b="1">
                          <a:solidFill>
                            <a:schemeClr val="tx1"/>
                          </a:solidFill>
                          <a:latin typeface="Calibri" panose="020F0502020204030204" pitchFamily="34" charset="0"/>
                          <a:cs typeface="Calibri" panose="020F0502020204030204" pitchFamily="34" charset="0"/>
                        </a:rPr>
                        <a:t>Elementul PERMA</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lgn="ctr">
                        <a:buNone/>
                      </a:pPr>
                      <a:r>
                        <a:rPr lang="ro" sz="1800" b="1">
                          <a:solidFill>
                            <a:schemeClr val="tx1"/>
                          </a:solidFill>
                          <a:latin typeface="Calibri" panose="020F0502020204030204" pitchFamily="34" charset="0"/>
                          <a:cs typeface="Calibri" panose="020F0502020204030204" pitchFamily="34" charset="0"/>
                        </a:rPr>
                        <a:t>Paradigma de proiectare WSA (Focalizare strategică)</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lgn="ctr">
                        <a:buNone/>
                      </a:pPr>
                      <a:r>
                        <a:rPr lang="ro" sz="1800" b="1" i="0" u="none" strike="noStrike" cap="none">
                          <a:solidFill>
                            <a:schemeClr val="tx1"/>
                          </a:solidFill>
                          <a:latin typeface="Calibri" panose="020F0502020204030204" pitchFamily="34" charset="0"/>
                          <a:ea typeface="+mn-ea"/>
                          <a:cs typeface="Calibri" panose="020F0502020204030204" pitchFamily="34" charset="0"/>
                          <a:sym typeface="Arial"/>
                        </a:rPr>
                        <a:t>Strategia sau activitatea școlii</a:t>
                      </a:r>
                    </a:p>
                  </a:txBody>
                  <a:tcPr marL="41441" marR="41441" marT="20721" marB="20721" anchor="ctr"/>
                </a:tc>
                <a:tc>
                  <a:txBody>
                    <a:bodyPr/>
                    <a:lstStyle/>
                    <a:p>
                      <a:pPr algn="ctr">
                        <a:buNone/>
                      </a:pPr>
                      <a:r>
                        <a:rPr lang="ro" sz="1800" b="1" i="0" u="none" strike="noStrike" cap="none">
                          <a:solidFill>
                            <a:schemeClr val="tx1"/>
                          </a:solidFill>
                          <a:latin typeface="Calibri" panose="020F0502020204030204" pitchFamily="34" charset="0"/>
                          <a:ea typeface="+mn-ea"/>
                          <a:cs typeface="Calibri" panose="020F0502020204030204" pitchFamily="34" charset="0"/>
                          <a:sym typeface="Arial"/>
                        </a:rPr>
                        <a:t>Rezultate așteptate</a:t>
                      </a:r>
                    </a:p>
                  </a:txBody>
                  <a:tcPr marL="41441" marR="41441" marT="20721" marB="20721" anchor="ctr"/>
                </a:tc>
                <a:extLst>
                  <a:ext uri="{0D108BD9-81ED-4DB2-BD59-A6C34878D82A}">
                    <a16:rowId xmlns:a16="http://schemas.microsoft.com/office/drawing/2014/main" val="240345673"/>
                  </a:ext>
                </a:extLst>
              </a:tr>
              <a:tr h="718316">
                <a:tc>
                  <a:txBody>
                    <a:bodyPr/>
                    <a:lstStyle/>
                    <a:p>
                      <a:pPr algn="ctr">
                        <a:buNone/>
                      </a:pPr>
                      <a:r>
                        <a:rPr lang="ro" sz="1800" b="0" i="1" dirty="0">
                          <a:solidFill>
                            <a:srgbClr val="C00000"/>
                          </a:solidFill>
                          <a:latin typeface="Calibri" panose="020F0502020204030204" pitchFamily="34" charset="0"/>
                          <a:cs typeface="Calibri" panose="020F0502020204030204" pitchFamily="34" charset="0"/>
                        </a:rPr>
                        <a:t>Nevoia ridicată a școlii</a:t>
                      </a:r>
                    </a:p>
                  </a:txBody>
                  <a:tcPr marL="41441" marR="41441" marT="20721" marB="20721" anchor="ctr"/>
                </a:tc>
                <a:tc>
                  <a:txBody>
                    <a:bodyPr/>
                    <a:lstStyle/>
                    <a:p>
                      <a:pPr algn="ctr">
                        <a:buNone/>
                      </a:pPr>
                      <a:r>
                        <a:rPr lang="ro" sz="1800" b="0" i="1" u="none" strike="noStrike" cap="none">
                          <a:solidFill>
                            <a:srgbClr val="C00000"/>
                          </a:solidFill>
                          <a:effectLst/>
                          <a:latin typeface="Calibri" panose="020F0502020204030204" pitchFamily="34" charset="0"/>
                          <a:ea typeface="+mn-ea"/>
                          <a:cs typeface="Calibri" panose="020F0502020204030204" pitchFamily="34" charset="0"/>
                          <a:sym typeface="Arial"/>
                        </a:rPr>
                        <a:t>Elevii sunt pasivi și plictisiți la ore.</a:t>
                      </a:r>
                      <a:endParaRPr lang="en" sz="1800" i="1">
                        <a:solidFill>
                          <a:srgbClr val="C00000"/>
                        </a:solidFill>
                        <a:latin typeface="Calibri" panose="020F0502020204030204" pitchFamily="34" charset="0"/>
                        <a:cs typeface="Calibri" panose="020F0502020204030204" pitchFamily="34" charset="0"/>
                      </a:endParaRPr>
                    </a:p>
                  </a:txBody>
                  <a:tcPr marL="41441" marR="41441" marT="20721" marB="20721" anchor="ctr"/>
                </a:tc>
                <a:tc>
                  <a:txBody>
                    <a:bodyPr/>
                    <a:lstStyle/>
                    <a:p>
                      <a:pPr algn="ctr">
                        <a:buNone/>
                      </a:pPr>
                      <a:r>
                        <a:rPr lang="ro" sz="1800" b="0" i="1">
                          <a:solidFill>
                            <a:srgbClr val="C00000"/>
                          </a:solidFill>
                          <a:latin typeface="Calibri" panose="020F0502020204030204" pitchFamily="34" charset="0"/>
                          <a:cs typeface="Calibri" panose="020F0502020204030204" pitchFamily="34" charset="0"/>
                        </a:rPr>
                        <a:t>E – Angajament</a:t>
                      </a:r>
                    </a:p>
                  </a:txBody>
                  <a:tcPr marL="41441" marR="41441" marT="20721" marB="20721" anchor="ctr"/>
                </a:tc>
                <a:tc>
                  <a:txBody>
                    <a:bodyPr/>
                    <a:lstStyle/>
                    <a:p>
                      <a:pPr algn="ctr">
                        <a:buNone/>
                      </a:pPr>
                      <a:r>
                        <a:rPr lang="ro" sz="1800" b="0" i="1">
                          <a:solidFill>
                            <a:srgbClr val="C00000"/>
                          </a:solidFill>
                          <a:latin typeface="Calibri" panose="020F0502020204030204" pitchFamily="34" charset="0"/>
                          <a:cs typeface="Calibri" panose="020F0502020204030204" pitchFamily="34" charset="0"/>
                        </a:rPr>
                        <a:t>Încurajează învățarea activă și predarea bazată pe punctele forte</a:t>
                      </a:r>
                    </a:p>
                  </a:txBody>
                  <a:tcPr marL="41441" marR="41441" marT="20721" marB="20721" anchor="ctr"/>
                </a:tc>
                <a:tc>
                  <a:txBody>
                    <a:bodyPr/>
                    <a:lstStyle/>
                    <a:p>
                      <a:pPr algn="ctr">
                        <a:buFont typeface="Arial" panose="020B0604020202020204" pitchFamily="34" charset="0"/>
                        <a:buNone/>
                      </a:pPr>
                      <a:r>
                        <a:rPr lang="ro" sz="1800" b="0" i="1" u="none" strike="noStrike" cap="none">
                          <a:solidFill>
                            <a:srgbClr val="C00000"/>
                          </a:solidFill>
                          <a:effectLst/>
                          <a:latin typeface="Calibri" panose="020F0502020204030204" pitchFamily="34" charset="0"/>
                          <a:ea typeface="+mn-ea"/>
                          <a:cs typeface="Calibri" panose="020F0502020204030204" pitchFamily="34" charset="0"/>
                          <a:sym typeface="Arial"/>
                        </a:rPr>
                        <a:t>Profesorii introduc activități de reflecție VIA pentru a-i ajuta pe elevi să-și identifice principalele puncte forte personale (de exemplu, curiozitatea, creativitatea, munca în echipă). SAU Elevii participă la o expoziție pe perete "Punctele forte în acțiune", postând exemple despre cum și-au folosit punctele forte în timpul proiectelor de clasă</a:t>
                      </a:r>
                    </a:p>
                  </a:txBody>
                  <a:tcPr marL="41441" marR="41441" marT="20721" marB="20721" anchor="ctr"/>
                </a:tc>
                <a:tc>
                  <a:txBody>
                    <a:bodyPr/>
                    <a:lstStyle/>
                    <a:p>
                      <a:pPr marL="0" indent="0" algn="ctr">
                        <a:buFont typeface="Arial" panose="020B0604020202020204" pitchFamily="34" charset="0"/>
                        <a:buNone/>
                      </a:pPr>
                      <a:r>
                        <a:rPr lang="ro" sz="1800" b="0" i="1" u="none" strike="noStrike" cap="none" dirty="0">
                          <a:solidFill>
                            <a:srgbClr val="C00000"/>
                          </a:solidFill>
                          <a:effectLst/>
                          <a:latin typeface="Calibri" panose="020F0502020204030204" pitchFamily="34" charset="0"/>
                          <a:ea typeface="+mn-ea"/>
                          <a:cs typeface="Calibri" panose="020F0502020204030204" pitchFamily="34" charset="0"/>
                          <a:sym typeface="Arial"/>
                        </a:rPr>
                        <a:t>În decurs de două luni, elevii încep să dea dovadă de o concentrare mai mare,</a:t>
                      </a:r>
                    </a:p>
                  </a:txBody>
                  <a:tcPr marL="41441" marR="41441" marT="20721" marB="20721" anchor="ctr"/>
                </a:tc>
                <a:extLst>
                  <a:ext uri="{0D108BD9-81ED-4DB2-BD59-A6C34878D82A}">
                    <a16:rowId xmlns:a16="http://schemas.microsoft.com/office/drawing/2014/main" val="2814542868"/>
                  </a:ext>
                </a:extLst>
              </a:tr>
            </a:tbl>
          </a:graphicData>
        </a:graphic>
      </p:graphicFrame>
    </p:spTree>
    <p:extLst>
      <p:ext uri="{BB962C8B-B14F-4D97-AF65-F5344CB8AC3E}">
        <p14:creationId xmlns:p14="http://schemas.microsoft.com/office/powerpoint/2010/main" val="3419524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66E1214B-5CB4-02AB-484F-47C1E3A221D2}"/>
            </a:ext>
          </a:extLst>
        </p:cNvPr>
        <p:cNvGrpSpPr/>
        <p:nvPr/>
      </p:nvGrpSpPr>
      <p:grpSpPr>
        <a:xfrm>
          <a:off x="0" y="0"/>
          <a:ext cx="0" cy="0"/>
          <a:chOff x="0" y="0"/>
          <a:chExt cx="0" cy="0"/>
        </a:xfrm>
      </p:grpSpPr>
      <p:grpSp>
        <p:nvGrpSpPr>
          <p:cNvPr id="10" name="Group 74">
            <a:extLst>
              <a:ext uri="{FF2B5EF4-FFF2-40B4-BE49-F238E27FC236}">
                <a16:creationId xmlns:a16="http://schemas.microsoft.com/office/drawing/2014/main" id="{D5536E17-2F63-F348-01F9-0E7D3F46F1AF}"/>
              </a:ext>
            </a:extLst>
          </p:cNvPr>
          <p:cNvGrpSpPr/>
          <p:nvPr/>
        </p:nvGrpSpPr>
        <p:grpSpPr>
          <a:xfrm>
            <a:off x="988403" y="1306579"/>
            <a:ext cx="692537" cy="692537"/>
            <a:chOff x="0" y="0"/>
            <a:chExt cx="812800" cy="812800"/>
          </a:xfrm>
        </p:grpSpPr>
        <p:sp>
          <p:nvSpPr>
            <p:cNvPr id="11" name="Freeform 75">
              <a:extLst>
                <a:ext uri="{FF2B5EF4-FFF2-40B4-BE49-F238E27FC236}">
                  <a16:creationId xmlns:a16="http://schemas.microsoft.com/office/drawing/2014/main" id="{50E46237-3EC0-EBBC-78D6-6D3DAAC1398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solidFill>
                  <a:schemeClr val="tx1"/>
                </a:solidFill>
                <a:latin typeface="Calibri" panose="020F0502020204030204" pitchFamily="34" charset="0"/>
                <a:cs typeface="Calibri" panose="020F0502020204030204" pitchFamily="34" charset="0"/>
              </a:endParaRPr>
            </a:p>
          </p:txBody>
        </p:sp>
        <p:sp>
          <p:nvSpPr>
            <p:cNvPr id="13" name="TextBox 76">
              <a:extLst>
                <a:ext uri="{FF2B5EF4-FFF2-40B4-BE49-F238E27FC236}">
                  <a16:creationId xmlns:a16="http://schemas.microsoft.com/office/drawing/2014/main" id="{C655338B-102D-C83E-D817-0076F00989AF}"/>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solidFill>
                  <a:schemeClr val="tx1"/>
                </a:solidFill>
                <a:latin typeface="Calibri" panose="020F0502020204030204" pitchFamily="34" charset="0"/>
                <a:cs typeface="Calibri" panose="020F0502020204030204" pitchFamily="34" charset="0"/>
              </a:endParaRPr>
            </a:p>
          </p:txBody>
        </p:sp>
      </p:grpSp>
      <p:grpSp>
        <p:nvGrpSpPr>
          <p:cNvPr id="21" name="Group 74">
            <a:extLst>
              <a:ext uri="{FF2B5EF4-FFF2-40B4-BE49-F238E27FC236}">
                <a16:creationId xmlns:a16="http://schemas.microsoft.com/office/drawing/2014/main" id="{2FA78B31-485B-0800-E773-00F7207D54A6}"/>
              </a:ext>
            </a:extLst>
          </p:cNvPr>
          <p:cNvGrpSpPr/>
          <p:nvPr/>
        </p:nvGrpSpPr>
        <p:grpSpPr>
          <a:xfrm>
            <a:off x="7032761" y="2620627"/>
            <a:ext cx="692537" cy="692537"/>
            <a:chOff x="0" y="0"/>
            <a:chExt cx="812800" cy="812800"/>
          </a:xfrm>
        </p:grpSpPr>
        <p:sp>
          <p:nvSpPr>
            <p:cNvPr id="22" name="Freeform 75">
              <a:extLst>
                <a:ext uri="{FF2B5EF4-FFF2-40B4-BE49-F238E27FC236}">
                  <a16:creationId xmlns:a16="http://schemas.microsoft.com/office/drawing/2014/main" id="{3A50C138-1D59-D892-E6FE-5EE4181421E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23" name="TextBox 76">
              <a:extLst>
                <a:ext uri="{FF2B5EF4-FFF2-40B4-BE49-F238E27FC236}">
                  <a16:creationId xmlns:a16="http://schemas.microsoft.com/office/drawing/2014/main" id="{06991452-891E-70D6-6E22-0CF23988DD64}"/>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26" name="Google Shape;135;g37f9446a92a_0_143">
            <a:extLst>
              <a:ext uri="{FF2B5EF4-FFF2-40B4-BE49-F238E27FC236}">
                <a16:creationId xmlns:a16="http://schemas.microsoft.com/office/drawing/2014/main" id="{5F1ADEA5-8835-A93B-4DFB-ABEE2C48803B}"/>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
              <a:t>Unitatea 3.1: Proiectarea unui program WSA</a:t>
            </a:r>
            <a:endParaRPr/>
          </a:p>
        </p:txBody>
      </p:sp>
      <p:sp>
        <p:nvSpPr>
          <p:cNvPr id="28" name="TextBox 27">
            <a:extLst>
              <a:ext uri="{FF2B5EF4-FFF2-40B4-BE49-F238E27FC236}">
                <a16:creationId xmlns:a16="http://schemas.microsoft.com/office/drawing/2014/main" id="{AE2760EE-B09A-D1B6-E92A-E83CC0DCE72D}"/>
              </a:ext>
            </a:extLst>
          </p:cNvPr>
          <p:cNvSpPr txBox="1"/>
          <p:nvPr/>
        </p:nvSpPr>
        <p:spPr>
          <a:xfrm>
            <a:off x="3645726" y="1322810"/>
            <a:ext cx="6103916" cy="923330"/>
          </a:xfrm>
          <a:prstGeom prst="rect">
            <a:avLst/>
          </a:prstGeom>
          <a:noFill/>
        </p:spPr>
        <p:txBody>
          <a:bodyPr wrap="square">
            <a:spAutoFit/>
          </a:bodyPr>
          <a:lstStyle/>
          <a:p>
            <a:pPr algn="ctr"/>
            <a:r>
              <a:rPr lang="ro" sz="1800" b="0" i="0" u="none" strike="noStrike" dirty="0">
                <a:solidFill>
                  <a:schemeClr val="accent2"/>
                </a:solidFill>
                <a:effectLst/>
                <a:latin typeface="Calibri" panose="020F0502020204030204" pitchFamily="34" charset="0"/>
                <a:cs typeface="Calibri" panose="020F0502020204030204" pitchFamily="34" charset="0"/>
              </a:rPr>
              <a:t>Odată ce ați selectat strategiile PERMA, următorul pas este să </a:t>
            </a:r>
            <a:r>
              <a:rPr lang="ro" sz="1800" dirty="0">
                <a:solidFill>
                  <a:schemeClr val="accent2"/>
                </a:solidFill>
                <a:latin typeface="Calibri" panose="020F0502020204030204" pitchFamily="34" charset="0"/>
                <a:cs typeface="Calibri" panose="020F0502020204030204" pitchFamily="34" charset="0"/>
              </a:rPr>
              <a:t>vă</a:t>
            </a:r>
            <a:r>
              <a:rPr lang="ro" sz="1800" b="0" i="0" u="none" strike="noStrike" dirty="0">
                <a:solidFill>
                  <a:schemeClr val="accent2"/>
                </a:solidFill>
                <a:effectLst/>
                <a:latin typeface="Calibri" panose="020F0502020204030204" pitchFamily="34" charset="0"/>
                <a:cs typeface="Calibri" panose="020F0502020204030204" pitchFamily="34" charset="0"/>
              </a:rPr>
              <a:t> proiectați </a:t>
            </a:r>
            <a:r>
              <a:rPr lang="ro" sz="1800" b="1" i="0" u="none" strike="noStrike" dirty="0">
                <a:solidFill>
                  <a:schemeClr val="accent2"/>
                </a:solidFill>
                <a:effectLst/>
                <a:latin typeface="Calibri" panose="020F0502020204030204" pitchFamily="34" charset="0"/>
                <a:cs typeface="Calibri" panose="020F0502020204030204" pitchFamily="34" charset="0"/>
              </a:rPr>
              <a:t>Planul de Acțiune pentru </a:t>
            </a:r>
            <a:r>
              <a:rPr lang="ro-RO" sz="1800" b="1" i="0" u="none" strike="noStrike" dirty="0">
                <a:solidFill>
                  <a:schemeClr val="accent2"/>
                </a:solidFill>
                <a:effectLst/>
                <a:latin typeface="Calibri" panose="020F0502020204030204" pitchFamily="34" charset="0"/>
                <a:cs typeface="Calibri" panose="020F0502020204030204" pitchFamily="34" charset="0"/>
              </a:rPr>
              <a:t>stare de bine</a:t>
            </a:r>
            <a:r>
              <a:rPr lang="ro" sz="1800" b="1" i="0" u="none" strike="noStrike" dirty="0">
                <a:solidFill>
                  <a:schemeClr val="accent2"/>
                </a:solidFill>
                <a:effectLst/>
                <a:latin typeface="Calibri" panose="020F0502020204030204" pitchFamily="34" charset="0"/>
                <a:cs typeface="Calibri" panose="020F0502020204030204" pitchFamily="34" charset="0"/>
              </a:rPr>
              <a:t> pentru întreaga școală</a:t>
            </a:r>
            <a:r>
              <a:rPr lang="ro" sz="1800" b="0" i="0" u="none" strike="noStrike" dirty="0">
                <a:solidFill>
                  <a:schemeClr val="accent2"/>
                </a:solidFill>
                <a:effectLst/>
                <a:latin typeface="Calibri" panose="020F0502020204030204" pitchFamily="34" charset="0"/>
                <a:cs typeface="Calibri" panose="020F0502020204030204" pitchFamily="34" charset="0"/>
              </a:rPr>
              <a:t> — definind cine face ce, când și cum.</a:t>
            </a:r>
            <a:endParaRPr lang="el-GR" sz="1800" dirty="0">
              <a:solidFill>
                <a:schemeClr val="accent2"/>
              </a:solidFill>
              <a:latin typeface="Calibri" panose="020F0502020204030204" pitchFamily="34" charset="0"/>
              <a:cs typeface="Calibri" panose="020F0502020204030204" pitchFamily="34" charset="0"/>
            </a:endParaRPr>
          </a:p>
        </p:txBody>
      </p:sp>
      <p:graphicFrame>
        <p:nvGraphicFramePr>
          <p:cNvPr id="29" name="Πίνακας 28">
            <a:extLst>
              <a:ext uri="{FF2B5EF4-FFF2-40B4-BE49-F238E27FC236}">
                <a16:creationId xmlns:a16="http://schemas.microsoft.com/office/drawing/2014/main" id="{7835C75B-FBF0-7A92-E846-4A7BC5E72FA2}"/>
              </a:ext>
            </a:extLst>
          </p:cNvPr>
          <p:cNvGraphicFramePr>
            <a:graphicFrameLocks noGrp="1"/>
          </p:cNvGraphicFramePr>
          <p:nvPr>
            <p:extLst>
              <p:ext uri="{D42A27DB-BD31-4B8C-83A1-F6EECF244321}">
                <p14:modId xmlns:p14="http://schemas.microsoft.com/office/powerpoint/2010/main" val="3974299150"/>
              </p:ext>
            </p:extLst>
          </p:nvPr>
        </p:nvGraphicFramePr>
        <p:xfrm>
          <a:off x="2551529" y="3179627"/>
          <a:ext cx="9588650" cy="2103120"/>
        </p:xfrm>
        <a:graphic>
          <a:graphicData uri="http://schemas.openxmlformats.org/drawingml/2006/table">
            <a:tbl>
              <a:tblPr/>
              <a:tblGrid>
                <a:gridCol w="1917730">
                  <a:extLst>
                    <a:ext uri="{9D8B030D-6E8A-4147-A177-3AD203B41FA5}">
                      <a16:colId xmlns:a16="http://schemas.microsoft.com/office/drawing/2014/main" val="650528801"/>
                    </a:ext>
                  </a:extLst>
                </a:gridCol>
                <a:gridCol w="2139210">
                  <a:extLst>
                    <a:ext uri="{9D8B030D-6E8A-4147-A177-3AD203B41FA5}">
                      <a16:colId xmlns:a16="http://schemas.microsoft.com/office/drawing/2014/main" val="2321676156"/>
                    </a:ext>
                  </a:extLst>
                </a:gridCol>
                <a:gridCol w="1696250">
                  <a:extLst>
                    <a:ext uri="{9D8B030D-6E8A-4147-A177-3AD203B41FA5}">
                      <a16:colId xmlns:a16="http://schemas.microsoft.com/office/drawing/2014/main" val="4133040334"/>
                    </a:ext>
                  </a:extLst>
                </a:gridCol>
                <a:gridCol w="1917730">
                  <a:extLst>
                    <a:ext uri="{9D8B030D-6E8A-4147-A177-3AD203B41FA5}">
                      <a16:colId xmlns:a16="http://schemas.microsoft.com/office/drawing/2014/main" val="4082175213"/>
                    </a:ext>
                  </a:extLst>
                </a:gridCol>
                <a:gridCol w="1917730">
                  <a:extLst>
                    <a:ext uri="{9D8B030D-6E8A-4147-A177-3AD203B41FA5}">
                      <a16:colId xmlns:a16="http://schemas.microsoft.com/office/drawing/2014/main" val="3034029013"/>
                    </a:ext>
                  </a:extLst>
                </a:gridCol>
              </a:tblGrid>
              <a:tr h="0">
                <a:tc>
                  <a:txBody>
                    <a:bodyPr/>
                    <a:lstStyle/>
                    <a:p>
                      <a:pPr>
                        <a:buNone/>
                      </a:pPr>
                      <a:r>
                        <a:rPr lang="ro" sz="1800" b="1" dirty="0">
                          <a:latin typeface="Calibri" panose="020F0502020204030204" pitchFamily="34" charset="0"/>
                          <a:cs typeface="Calibri" panose="020F0502020204030204" pitchFamily="34" charset="0"/>
                        </a:rPr>
                        <a:t>Pasul de acțiune</a:t>
                      </a:r>
                      <a:endParaRPr lang="en" sz="1800" dirty="0">
                        <a:latin typeface="Calibri" panose="020F0502020204030204" pitchFamily="34" charset="0"/>
                        <a:cs typeface="Calibri" panose="020F0502020204030204" pitchFamily="34" charset="0"/>
                      </a:endParaRPr>
                    </a:p>
                  </a:txBody>
                  <a:tcPr anchor="ctr">
                    <a:lnL>
                      <a:noFill/>
                    </a:lnL>
                    <a:lnR>
                      <a:noFill/>
                    </a:lnR>
                    <a:lnT>
                      <a:noFill/>
                    </a:lnT>
                    <a:lnB>
                      <a:noFill/>
                    </a:lnB>
                    <a:noFill/>
                  </a:tcPr>
                </a:tc>
                <a:tc>
                  <a:txBody>
                    <a:bodyPr/>
                    <a:lstStyle/>
                    <a:p>
                      <a:pPr>
                        <a:buNone/>
                      </a:pPr>
                      <a:r>
                        <a:rPr lang="ro" sz="1800" b="1">
                          <a:latin typeface="Calibri" panose="020F0502020204030204" pitchFamily="34" charset="0"/>
                          <a:cs typeface="Calibri" panose="020F0502020204030204" pitchFamily="34" charset="0"/>
                        </a:rPr>
                        <a:t>Persoană/Echipă Responsabilă</a:t>
                      </a:r>
                      <a:endParaRPr lang="en" sz="1800">
                        <a:latin typeface="Calibri" panose="020F0502020204030204" pitchFamily="34" charset="0"/>
                        <a:cs typeface="Calibri" panose="020F0502020204030204" pitchFamily="34" charset="0"/>
                      </a:endParaRPr>
                    </a:p>
                  </a:txBody>
                  <a:tcPr anchor="ctr">
                    <a:lnL>
                      <a:noFill/>
                    </a:lnL>
                    <a:lnR>
                      <a:noFill/>
                    </a:lnR>
                    <a:lnT>
                      <a:noFill/>
                    </a:lnT>
                    <a:lnB>
                      <a:noFill/>
                    </a:lnB>
                    <a:noFill/>
                  </a:tcPr>
                </a:tc>
                <a:tc>
                  <a:txBody>
                    <a:bodyPr/>
                    <a:lstStyle/>
                    <a:p>
                      <a:pPr>
                        <a:buNone/>
                      </a:pPr>
                      <a:r>
                        <a:rPr lang="ro" sz="1800" b="1">
                          <a:latin typeface="Calibri" panose="020F0502020204030204" pitchFamily="34" charset="0"/>
                          <a:cs typeface="Calibri" panose="020F0502020204030204" pitchFamily="34" charset="0"/>
                        </a:rPr>
                        <a:t>Cronologie</a:t>
                      </a:r>
                      <a:endParaRPr lang="en" sz="1800">
                        <a:latin typeface="Calibri" panose="020F0502020204030204" pitchFamily="34" charset="0"/>
                        <a:cs typeface="Calibri" panose="020F0502020204030204" pitchFamily="34" charset="0"/>
                      </a:endParaRPr>
                    </a:p>
                  </a:txBody>
                  <a:tcPr anchor="ctr">
                    <a:lnL>
                      <a:noFill/>
                    </a:lnL>
                    <a:lnR>
                      <a:noFill/>
                    </a:lnR>
                    <a:lnT>
                      <a:noFill/>
                    </a:lnT>
                    <a:lnB>
                      <a:noFill/>
                    </a:lnB>
                    <a:noFill/>
                  </a:tcPr>
                </a:tc>
                <a:tc>
                  <a:txBody>
                    <a:bodyPr/>
                    <a:lstStyle/>
                    <a:p>
                      <a:pPr>
                        <a:buNone/>
                      </a:pPr>
                      <a:r>
                        <a:rPr lang="ro" sz="1800" b="1">
                          <a:latin typeface="Calibri" panose="020F0502020204030204" pitchFamily="34" charset="0"/>
                          <a:cs typeface="Calibri" panose="020F0502020204030204" pitchFamily="34" charset="0"/>
                        </a:rPr>
                        <a:t>Resurse necesare</a:t>
                      </a:r>
                      <a:endParaRPr lang="en" sz="1800">
                        <a:latin typeface="Calibri" panose="020F0502020204030204" pitchFamily="34" charset="0"/>
                        <a:cs typeface="Calibri" panose="020F0502020204030204" pitchFamily="34" charset="0"/>
                      </a:endParaRPr>
                    </a:p>
                  </a:txBody>
                  <a:tcPr anchor="ctr">
                    <a:lnL>
                      <a:noFill/>
                    </a:lnL>
                    <a:lnR>
                      <a:noFill/>
                    </a:lnR>
                    <a:lnT>
                      <a:noFill/>
                    </a:lnT>
                    <a:lnB>
                      <a:noFill/>
                    </a:lnB>
                    <a:noFill/>
                  </a:tcPr>
                </a:tc>
                <a:tc>
                  <a:txBody>
                    <a:bodyPr/>
                    <a:lstStyle/>
                    <a:p>
                      <a:pPr>
                        <a:buNone/>
                      </a:pPr>
                      <a:r>
                        <a:rPr lang="ro" sz="1800" b="1">
                          <a:latin typeface="Calibri" panose="020F0502020204030204" pitchFamily="34" charset="0"/>
                          <a:cs typeface="Calibri" panose="020F0502020204030204" pitchFamily="34" charset="0"/>
                        </a:rPr>
                        <a:t>Indicatori ai succesului</a:t>
                      </a:r>
                      <a:endParaRPr lang="en" sz="1800">
                        <a:latin typeface="Calibri" panose="020F0502020204030204" pitchFamily="34" charset="0"/>
                        <a:cs typeface="Calibri" panose="020F0502020204030204" pitchFamily="34" charset="0"/>
                      </a:endParaRPr>
                    </a:p>
                  </a:txBody>
                  <a:tcPr anchor="ctr">
                    <a:lnL>
                      <a:noFill/>
                    </a:lnL>
                    <a:lnR>
                      <a:noFill/>
                    </a:lnR>
                    <a:lnT>
                      <a:noFill/>
                    </a:lnT>
                    <a:lnB>
                      <a:noFill/>
                    </a:lnB>
                    <a:noFill/>
                  </a:tcPr>
                </a:tc>
                <a:extLst>
                  <a:ext uri="{0D108BD9-81ED-4DB2-BD59-A6C34878D82A}">
                    <a16:rowId xmlns:a16="http://schemas.microsoft.com/office/drawing/2014/main" val="2750862383"/>
                  </a:ext>
                </a:extLst>
              </a:tr>
              <a:tr h="0">
                <a:tc>
                  <a:txBody>
                    <a:bodyPr/>
                    <a:lstStyle/>
                    <a:p>
                      <a:pPr>
                        <a:buNone/>
                      </a:pPr>
                      <a:r>
                        <a:rPr lang="ro" sz="1800" i="1">
                          <a:solidFill>
                            <a:srgbClr val="C00000"/>
                          </a:solidFill>
                          <a:latin typeface="Calibri" panose="020F0502020204030204" pitchFamily="34" charset="0"/>
                          <a:cs typeface="Calibri" panose="020F0502020204030204" pitchFamily="34" charset="0"/>
                        </a:rPr>
                        <a:t>Reflecția săptămânală a personalului "Trei lucruri bune" pentru lansare</a:t>
                      </a:r>
                    </a:p>
                  </a:txBody>
                  <a:tcPr anchor="ctr">
                    <a:lnL>
                      <a:noFill/>
                    </a:lnL>
                    <a:lnR>
                      <a:noFill/>
                    </a:lnR>
                    <a:lnT>
                      <a:noFill/>
                    </a:lnT>
                    <a:lnB>
                      <a:noFill/>
                    </a:lnB>
                    <a:noFill/>
                  </a:tcPr>
                </a:tc>
                <a:tc>
                  <a:txBody>
                    <a:bodyPr/>
                    <a:lstStyle/>
                    <a:p>
                      <a:pPr>
                        <a:buNone/>
                      </a:pPr>
                      <a:r>
                        <a:rPr lang="ro" sz="1800" i="1" dirty="0">
                          <a:solidFill>
                            <a:srgbClr val="C00000"/>
                          </a:solidFill>
                          <a:latin typeface="Calibri" panose="020F0502020204030204" pitchFamily="34" charset="0"/>
                          <a:cs typeface="Calibri" panose="020F0502020204030204" pitchFamily="34" charset="0"/>
                        </a:rPr>
                        <a:t>Campion la </a:t>
                      </a:r>
                      <a:r>
                        <a:rPr lang="ro-RO" sz="1800" i="1" dirty="0">
                          <a:solidFill>
                            <a:srgbClr val="C00000"/>
                          </a:solidFill>
                          <a:latin typeface="Calibri" panose="020F0502020204030204" pitchFamily="34" charset="0"/>
                          <a:cs typeface="Calibri" panose="020F0502020204030204" pitchFamily="34" charset="0"/>
                        </a:rPr>
                        <a:t>stare de bine</a:t>
                      </a:r>
                      <a:r>
                        <a:rPr lang="ro" sz="1800" i="1" dirty="0">
                          <a:solidFill>
                            <a:srgbClr val="C00000"/>
                          </a:solidFill>
                          <a:latin typeface="Calibri" panose="020F0502020204030204" pitchFamily="34" charset="0"/>
                          <a:cs typeface="Calibri" panose="020F0502020204030204" pitchFamily="34" charset="0"/>
                        </a:rPr>
                        <a:t> + Echipă de Conducere</a:t>
                      </a:r>
                    </a:p>
                  </a:txBody>
                  <a:tcPr anchor="ctr">
                    <a:lnL>
                      <a:noFill/>
                    </a:lnL>
                    <a:lnR>
                      <a:noFill/>
                    </a:lnR>
                    <a:lnT>
                      <a:noFill/>
                    </a:lnT>
                    <a:lnB>
                      <a:noFill/>
                    </a:lnB>
                    <a:noFill/>
                  </a:tcPr>
                </a:tc>
                <a:tc>
                  <a:txBody>
                    <a:bodyPr/>
                    <a:lstStyle/>
                    <a:p>
                      <a:pPr>
                        <a:buNone/>
                      </a:pPr>
                      <a:r>
                        <a:rPr lang="ro" sz="1800" i="1">
                          <a:solidFill>
                            <a:srgbClr val="C00000"/>
                          </a:solidFill>
                          <a:latin typeface="Calibri" panose="020F0502020204030204" pitchFamily="34" charset="0"/>
                          <a:cs typeface="Calibri" panose="020F0502020204030204" pitchFamily="34" charset="0"/>
                        </a:rPr>
                        <a:t>Începe în decembrie</a:t>
                      </a:r>
                    </a:p>
                  </a:txBody>
                  <a:tcPr anchor="ctr">
                    <a:lnL>
                      <a:noFill/>
                    </a:lnL>
                    <a:lnR>
                      <a:noFill/>
                    </a:lnR>
                    <a:lnT>
                      <a:noFill/>
                    </a:lnT>
                    <a:lnB>
                      <a:noFill/>
                    </a:lnB>
                    <a:noFill/>
                  </a:tcPr>
                </a:tc>
                <a:tc>
                  <a:txBody>
                    <a:bodyPr/>
                    <a:lstStyle/>
                    <a:p>
                      <a:pPr>
                        <a:buNone/>
                      </a:pPr>
                      <a:r>
                        <a:rPr lang="ro" sz="1800" i="1">
                          <a:solidFill>
                            <a:srgbClr val="C00000"/>
                          </a:solidFill>
                          <a:latin typeface="Calibri" panose="020F0502020204030204" pitchFamily="34" charset="0"/>
                          <a:cs typeface="Calibri" panose="020F0502020204030204" pitchFamily="34" charset="0"/>
                        </a:rPr>
                        <a:t>Ora întâlnirii, fișele de reflecție</a:t>
                      </a:r>
                    </a:p>
                  </a:txBody>
                  <a:tcPr anchor="ctr">
                    <a:lnL>
                      <a:noFill/>
                    </a:lnL>
                    <a:lnR>
                      <a:noFill/>
                    </a:lnR>
                    <a:lnT>
                      <a:noFill/>
                    </a:lnT>
                    <a:lnB>
                      <a:noFill/>
                    </a:lnB>
                    <a:noFill/>
                  </a:tcPr>
                </a:tc>
                <a:tc>
                  <a:txBody>
                    <a:bodyPr/>
                    <a:lstStyle/>
                    <a:p>
                      <a:pPr>
                        <a:buNone/>
                      </a:pPr>
                      <a:r>
                        <a:rPr lang="ro" sz="1800" i="1">
                          <a:solidFill>
                            <a:srgbClr val="C00000"/>
                          </a:solidFill>
                          <a:latin typeface="Calibri" panose="020F0502020204030204" pitchFamily="34" charset="0"/>
                          <a:cs typeface="Calibri" panose="020F0502020204030204" pitchFamily="34" charset="0"/>
                        </a:rPr>
                        <a:t>80% participare a personalului, feedback pozitiv</a:t>
                      </a:r>
                    </a:p>
                  </a:txBody>
                  <a:tcPr anchor="ctr">
                    <a:lnL>
                      <a:noFill/>
                    </a:lnL>
                    <a:lnR>
                      <a:noFill/>
                    </a:lnR>
                    <a:lnT>
                      <a:noFill/>
                    </a:lnT>
                    <a:lnB>
                      <a:noFill/>
                    </a:lnB>
                    <a:noFill/>
                  </a:tcPr>
                </a:tc>
                <a:extLst>
                  <a:ext uri="{0D108BD9-81ED-4DB2-BD59-A6C34878D82A}">
                    <a16:rowId xmlns:a16="http://schemas.microsoft.com/office/drawing/2014/main" val="1226016182"/>
                  </a:ext>
                </a:extLst>
              </a:tr>
            </a:tbl>
          </a:graphicData>
        </a:graphic>
      </p:graphicFrame>
      <p:sp>
        <p:nvSpPr>
          <p:cNvPr id="2" name="Freeform 63">
            <a:extLst>
              <a:ext uri="{FF2B5EF4-FFF2-40B4-BE49-F238E27FC236}">
                <a16:creationId xmlns:a16="http://schemas.microsoft.com/office/drawing/2014/main" id="{3BCBF1AC-3A48-22E2-E6F2-EDCA8B093057}"/>
              </a:ext>
            </a:extLst>
          </p:cNvPr>
          <p:cNvSpPr/>
          <p:nvPr/>
        </p:nvSpPr>
        <p:spPr>
          <a:xfrm>
            <a:off x="763400" y="1016650"/>
            <a:ext cx="917540" cy="91754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a:ln cap="sq">
            <a:solidFill>
              <a:schemeClr val="accent5"/>
            </a:solidFill>
            <a:prstDash val="solid"/>
            <a:miter/>
          </a:ln>
        </p:spPr>
        <p:txBody>
          <a:bodyPr/>
          <a:lstStyle/>
          <a:p>
            <a:endParaRPr lang="el-GR" sz="933">
              <a:latin typeface="Calibri" panose="020F0502020204030204" pitchFamily="34" charset="0"/>
              <a:cs typeface="Calibri" panose="020F0502020204030204" pitchFamily="34" charset="0"/>
            </a:endParaRPr>
          </a:p>
        </p:txBody>
      </p:sp>
      <p:grpSp>
        <p:nvGrpSpPr>
          <p:cNvPr id="3" name="Group 68">
            <a:extLst>
              <a:ext uri="{FF2B5EF4-FFF2-40B4-BE49-F238E27FC236}">
                <a16:creationId xmlns:a16="http://schemas.microsoft.com/office/drawing/2014/main" id="{A889DCA2-4DB8-EBDA-610A-FEF98A5182BC}"/>
              </a:ext>
            </a:extLst>
          </p:cNvPr>
          <p:cNvGrpSpPr/>
          <p:nvPr/>
        </p:nvGrpSpPr>
        <p:grpSpPr>
          <a:xfrm rot="-10800000">
            <a:off x="355401" y="1659917"/>
            <a:ext cx="1733541" cy="2911340"/>
            <a:chOff x="0" y="0"/>
            <a:chExt cx="635000" cy="1066431"/>
          </a:xfrm>
        </p:grpSpPr>
        <p:sp>
          <p:nvSpPr>
            <p:cNvPr id="4" name="Freeform 69">
              <a:extLst>
                <a:ext uri="{FF2B5EF4-FFF2-40B4-BE49-F238E27FC236}">
                  <a16:creationId xmlns:a16="http://schemas.microsoft.com/office/drawing/2014/main" id="{C507EADE-FFA2-B5B5-E234-6BB24E32238C}"/>
                </a:ext>
              </a:extLst>
            </p:cNvPr>
            <p:cNvSpPr/>
            <p:nvPr/>
          </p:nvSpPr>
          <p:spPr>
            <a:xfrm>
              <a:off x="0" y="0"/>
              <a:ext cx="635000" cy="1064202"/>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5"/>
              </a:solid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5" name="TextBox 70">
              <a:extLst>
                <a:ext uri="{FF2B5EF4-FFF2-40B4-BE49-F238E27FC236}">
                  <a16:creationId xmlns:a16="http://schemas.microsoft.com/office/drawing/2014/main" id="{2C033C7D-4367-2DFA-102D-EF11A3AEDBBC}"/>
                </a:ext>
              </a:extLst>
            </p:cNvPr>
            <p:cNvSpPr txBox="1"/>
            <p:nvPr/>
          </p:nvSpPr>
          <p:spPr>
            <a:xfrm>
              <a:off x="0" y="-57150"/>
              <a:ext cx="635000" cy="1009281"/>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8" name="Group 74">
            <a:extLst>
              <a:ext uri="{FF2B5EF4-FFF2-40B4-BE49-F238E27FC236}">
                <a16:creationId xmlns:a16="http://schemas.microsoft.com/office/drawing/2014/main" id="{A8958DC5-DE19-DFA0-F83D-F0FADF3C40B9}"/>
              </a:ext>
            </a:extLst>
          </p:cNvPr>
          <p:cNvGrpSpPr/>
          <p:nvPr/>
        </p:nvGrpSpPr>
        <p:grpSpPr>
          <a:xfrm>
            <a:off x="875902" y="1129151"/>
            <a:ext cx="692537" cy="692537"/>
            <a:chOff x="0" y="0"/>
            <a:chExt cx="812800" cy="812800"/>
          </a:xfrm>
        </p:grpSpPr>
        <p:sp>
          <p:nvSpPr>
            <p:cNvPr id="12" name="Freeform 75">
              <a:extLst>
                <a:ext uri="{FF2B5EF4-FFF2-40B4-BE49-F238E27FC236}">
                  <a16:creationId xmlns:a16="http://schemas.microsoft.com/office/drawing/2014/main" id="{2AE374AB-1523-B937-4ECD-422B9341C4F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24" name="TextBox 76">
              <a:extLst>
                <a:ext uri="{FF2B5EF4-FFF2-40B4-BE49-F238E27FC236}">
                  <a16:creationId xmlns:a16="http://schemas.microsoft.com/office/drawing/2014/main" id="{7FE082C2-94F8-EE3D-62B2-5700C8E08A04}"/>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25" name="Group 86">
            <a:extLst>
              <a:ext uri="{FF2B5EF4-FFF2-40B4-BE49-F238E27FC236}">
                <a16:creationId xmlns:a16="http://schemas.microsoft.com/office/drawing/2014/main" id="{D1280364-4C4C-A01B-5811-4758936599A5}"/>
              </a:ext>
            </a:extLst>
          </p:cNvPr>
          <p:cNvGrpSpPr/>
          <p:nvPr/>
        </p:nvGrpSpPr>
        <p:grpSpPr>
          <a:xfrm>
            <a:off x="399958" y="4040246"/>
            <a:ext cx="1644426" cy="291939"/>
            <a:chOff x="0" y="0"/>
            <a:chExt cx="757405" cy="134464"/>
          </a:xfrm>
          <a:solidFill>
            <a:schemeClr val="accent5"/>
          </a:solidFill>
        </p:grpSpPr>
        <p:sp>
          <p:nvSpPr>
            <p:cNvPr id="27" name="Freeform 87">
              <a:extLst>
                <a:ext uri="{FF2B5EF4-FFF2-40B4-BE49-F238E27FC236}">
                  <a16:creationId xmlns:a16="http://schemas.microsoft.com/office/drawing/2014/main" id="{D2D4303C-E7AF-6CAD-F946-43FDE6B17B73}"/>
                </a:ext>
              </a:extLst>
            </p:cNvPr>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a:ln>
              <a:solidFill>
                <a:schemeClr val="accent5"/>
              </a:solidFill>
            </a:ln>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30" name="TextBox 88">
              <a:extLst>
                <a:ext uri="{FF2B5EF4-FFF2-40B4-BE49-F238E27FC236}">
                  <a16:creationId xmlns:a16="http://schemas.microsoft.com/office/drawing/2014/main" id="{F82711C3-9165-B22E-FBD3-1F2ADD7C844D}"/>
                </a:ext>
              </a:extLst>
            </p:cNvPr>
            <p:cNvSpPr txBox="1"/>
            <p:nvPr/>
          </p:nvSpPr>
          <p:spPr>
            <a:xfrm>
              <a:off x="0" y="-57150"/>
              <a:ext cx="757405" cy="191614"/>
            </a:xfrm>
            <a:prstGeom prst="rect">
              <a:avLst/>
            </a:prstGeom>
            <a:grpFill/>
            <a:ln>
              <a:solidFill>
                <a:schemeClr val="accent5"/>
              </a:solidFill>
            </a:ln>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sp>
        <p:nvSpPr>
          <p:cNvPr id="31" name="Freeform 96">
            <a:extLst>
              <a:ext uri="{FF2B5EF4-FFF2-40B4-BE49-F238E27FC236}">
                <a16:creationId xmlns:a16="http://schemas.microsoft.com/office/drawing/2014/main" id="{D4367AD2-38FB-B7CB-3321-73151FE017B1}"/>
              </a:ext>
            </a:extLst>
          </p:cNvPr>
          <p:cNvSpPr/>
          <p:nvPr/>
        </p:nvSpPr>
        <p:spPr>
          <a:xfrm>
            <a:off x="1033616" y="1259817"/>
            <a:ext cx="377110" cy="431207"/>
          </a:xfrm>
          <a:custGeom>
            <a:avLst/>
            <a:gdLst/>
            <a:ahLst/>
            <a:cxnLst/>
            <a:rect l="l" t="t" r="r" b="b"/>
            <a:pathLst>
              <a:path w="565665" h="646811">
                <a:moveTo>
                  <a:pt x="0" y="0"/>
                </a:moveTo>
                <a:lnTo>
                  <a:pt x="565665" y="0"/>
                </a:lnTo>
                <a:lnTo>
                  <a:pt x="565665" y="646811"/>
                </a:lnTo>
                <a:lnTo>
                  <a:pt x="0" y="64681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32" name="TextBox 110">
            <a:extLst>
              <a:ext uri="{FF2B5EF4-FFF2-40B4-BE49-F238E27FC236}">
                <a16:creationId xmlns:a16="http://schemas.microsoft.com/office/drawing/2014/main" id="{C1E9BE02-D325-D933-2C7C-395CC0015447}"/>
              </a:ext>
            </a:extLst>
          </p:cNvPr>
          <p:cNvSpPr txBox="1"/>
          <p:nvPr/>
        </p:nvSpPr>
        <p:spPr>
          <a:xfrm>
            <a:off x="470792" y="2191576"/>
            <a:ext cx="1491311" cy="807913"/>
          </a:xfrm>
          <a:prstGeom prst="rect">
            <a:avLst/>
          </a:prstGeom>
        </p:spPr>
        <p:txBody>
          <a:bodyPr wrap="square" lIns="0" tIns="0" rIns="0" bIns="0" rtlCol="0" anchor="t">
            <a:spAutoFit/>
          </a:bodyPr>
          <a:lstStyle/>
          <a:p>
            <a:pPr algn="ctr">
              <a:lnSpc>
                <a:spcPts val="2147"/>
              </a:lnSpc>
            </a:pPr>
            <a:r>
              <a:rPr lang="ro" sz="1800" b="1">
                <a:solidFill>
                  <a:schemeClr val="tx1"/>
                </a:solidFill>
                <a:latin typeface="Calibri" panose="020F0502020204030204" pitchFamily="34" charset="0"/>
                <a:ea typeface="Lato Bold"/>
                <a:cs typeface="Calibri" panose="020F0502020204030204" pitchFamily="34" charset="0"/>
                <a:sym typeface="Lato Bold"/>
              </a:rPr>
              <a:t>Acțiuni și responsabilități de proiectare</a:t>
            </a:r>
          </a:p>
        </p:txBody>
      </p:sp>
      <p:sp>
        <p:nvSpPr>
          <p:cNvPr id="33" name="TextBox 112">
            <a:extLst>
              <a:ext uri="{FF2B5EF4-FFF2-40B4-BE49-F238E27FC236}">
                <a16:creationId xmlns:a16="http://schemas.microsoft.com/office/drawing/2014/main" id="{17B7B2BF-6710-B987-673C-E9EF60F5CDB3}"/>
              </a:ext>
            </a:extLst>
          </p:cNvPr>
          <p:cNvSpPr txBox="1"/>
          <p:nvPr/>
        </p:nvSpPr>
        <p:spPr>
          <a:xfrm>
            <a:off x="533034" y="3060706"/>
            <a:ext cx="1377246" cy="872034"/>
          </a:xfrm>
          <a:prstGeom prst="rect">
            <a:avLst/>
          </a:prstGeom>
        </p:spPr>
        <p:txBody>
          <a:bodyPr lIns="0" tIns="0" rIns="0" bIns="0" rtlCol="0" anchor="t">
            <a:spAutoFit/>
          </a:bodyPr>
          <a:lstStyle/>
          <a:p>
            <a:pPr algn="ctr">
              <a:lnSpc>
                <a:spcPts val="1680"/>
              </a:lnSpc>
            </a:pPr>
            <a:r>
              <a:rPr lang="ro" sz="1600">
                <a:solidFill>
                  <a:schemeClr val="tx1"/>
                </a:solidFill>
                <a:latin typeface="Calibri" panose="020F0502020204030204" pitchFamily="34" charset="0"/>
                <a:cs typeface="Calibri" panose="020F0502020204030204" pitchFamily="34" charset="0"/>
              </a:rPr>
              <a:t>Definiți cine, când și cum este implementată fiecare activitate</a:t>
            </a:r>
            <a:endParaRPr lang="en-US" sz="1600">
              <a:solidFill>
                <a:schemeClr val="tx1"/>
              </a:solidFill>
              <a:latin typeface="Calibri" panose="020F0502020204030204" pitchFamily="34" charset="0"/>
              <a:ea typeface="Lato"/>
              <a:cs typeface="Calibri" panose="020F0502020204030204" pitchFamily="34" charset="0"/>
              <a:sym typeface="Lato"/>
            </a:endParaRPr>
          </a:p>
        </p:txBody>
      </p:sp>
      <p:sp>
        <p:nvSpPr>
          <p:cNvPr id="34" name="TextBox 116">
            <a:extLst>
              <a:ext uri="{FF2B5EF4-FFF2-40B4-BE49-F238E27FC236}">
                <a16:creationId xmlns:a16="http://schemas.microsoft.com/office/drawing/2014/main" id="{9E655053-298F-9704-F266-0EA31D6373A1}"/>
              </a:ext>
            </a:extLst>
          </p:cNvPr>
          <p:cNvSpPr txBox="1"/>
          <p:nvPr/>
        </p:nvSpPr>
        <p:spPr>
          <a:xfrm>
            <a:off x="788671" y="4056820"/>
            <a:ext cx="835765" cy="195566"/>
          </a:xfrm>
          <a:prstGeom prst="rect">
            <a:avLst/>
          </a:prstGeom>
        </p:spPr>
        <p:txBody>
          <a:bodyPr wrap="square" lIns="0" tIns="0" rIns="0" bIns="0" rtlCol="0" anchor="t">
            <a:spAutoFit/>
          </a:bodyPr>
          <a:lstStyle/>
          <a:p>
            <a:pPr algn="ctr">
              <a:lnSpc>
                <a:spcPts val="1441"/>
              </a:lnSpc>
            </a:pPr>
            <a:r>
              <a:rPr lang="ro" sz="1800" b="1" dirty="0">
                <a:solidFill>
                  <a:schemeClr val="bg1"/>
                </a:solidFill>
                <a:latin typeface="Calibri" panose="020F0502020204030204" pitchFamily="34" charset="0"/>
                <a:ea typeface="Lato Bold"/>
                <a:cs typeface="Calibri" panose="020F0502020204030204" pitchFamily="34" charset="0"/>
                <a:sym typeface="Lato Bold"/>
              </a:rPr>
              <a:t>PASUL 5</a:t>
            </a:r>
          </a:p>
        </p:txBody>
      </p:sp>
    </p:spTree>
    <p:extLst>
      <p:ext uri="{BB962C8B-B14F-4D97-AF65-F5344CB8AC3E}">
        <p14:creationId xmlns:p14="http://schemas.microsoft.com/office/powerpoint/2010/main" val="14524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781E9-068D-68BD-CDFF-62A36FDA652E}"/>
            </a:ext>
          </a:extLst>
        </p:cNvPr>
        <p:cNvGrpSpPr/>
        <p:nvPr/>
      </p:nvGrpSpPr>
      <p:grpSpPr>
        <a:xfrm>
          <a:off x="0" y="0"/>
          <a:ext cx="0" cy="0"/>
          <a:chOff x="0" y="0"/>
          <a:chExt cx="0" cy="0"/>
        </a:xfrm>
      </p:grpSpPr>
      <p:grpSp>
        <p:nvGrpSpPr>
          <p:cNvPr id="5" name="Group 65">
            <a:extLst>
              <a:ext uri="{FF2B5EF4-FFF2-40B4-BE49-F238E27FC236}">
                <a16:creationId xmlns:a16="http://schemas.microsoft.com/office/drawing/2014/main" id="{26FAFE14-A231-3B37-9B87-10FFBCBAFFB0}"/>
              </a:ext>
            </a:extLst>
          </p:cNvPr>
          <p:cNvGrpSpPr/>
          <p:nvPr/>
        </p:nvGrpSpPr>
        <p:grpSpPr>
          <a:xfrm>
            <a:off x="810691" y="946702"/>
            <a:ext cx="917540" cy="917540"/>
            <a:chOff x="0" y="0"/>
            <a:chExt cx="812800" cy="812800"/>
          </a:xfrm>
        </p:grpSpPr>
        <p:sp>
          <p:nvSpPr>
            <p:cNvPr id="6" name="Freeform 66">
              <a:extLst>
                <a:ext uri="{FF2B5EF4-FFF2-40B4-BE49-F238E27FC236}">
                  <a16:creationId xmlns:a16="http://schemas.microsoft.com/office/drawing/2014/main" id="{35293AB6-716B-616F-44D4-CCC9F768F79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67B8A"/>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7" name="TextBox 67">
              <a:extLst>
                <a:ext uri="{FF2B5EF4-FFF2-40B4-BE49-F238E27FC236}">
                  <a16:creationId xmlns:a16="http://schemas.microsoft.com/office/drawing/2014/main" id="{84246479-9DF3-427A-B3E3-C92375487FAD}"/>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8" name="Group 71">
            <a:extLst>
              <a:ext uri="{FF2B5EF4-FFF2-40B4-BE49-F238E27FC236}">
                <a16:creationId xmlns:a16="http://schemas.microsoft.com/office/drawing/2014/main" id="{C1F78039-8827-88B1-2C1B-35B0E876CEFD}"/>
              </a:ext>
            </a:extLst>
          </p:cNvPr>
          <p:cNvGrpSpPr/>
          <p:nvPr/>
        </p:nvGrpSpPr>
        <p:grpSpPr>
          <a:xfrm rot="-10800000">
            <a:off x="402691" y="1589969"/>
            <a:ext cx="1733541" cy="2911340"/>
            <a:chOff x="0" y="0"/>
            <a:chExt cx="635000" cy="1066431"/>
          </a:xfrm>
        </p:grpSpPr>
        <p:sp>
          <p:nvSpPr>
            <p:cNvPr id="9" name="Freeform 72">
              <a:extLst>
                <a:ext uri="{FF2B5EF4-FFF2-40B4-BE49-F238E27FC236}">
                  <a16:creationId xmlns:a16="http://schemas.microsoft.com/office/drawing/2014/main" id="{395E2D64-5410-58F1-F7D4-C5163DD7C67B}"/>
                </a:ext>
              </a:extLst>
            </p:cNvPr>
            <p:cNvSpPr/>
            <p:nvPr/>
          </p:nvSpPr>
          <p:spPr>
            <a:xfrm>
              <a:off x="0" y="0"/>
              <a:ext cx="635000" cy="1064202"/>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rgbClr val="667B8A"/>
              </a:solid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10" name="TextBox 73">
              <a:extLst>
                <a:ext uri="{FF2B5EF4-FFF2-40B4-BE49-F238E27FC236}">
                  <a16:creationId xmlns:a16="http://schemas.microsoft.com/office/drawing/2014/main" id="{D669E192-4D6C-1DBA-231B-68939C123822}"/>
                </a:ext>
              </a:extLst>
            </p:cNvPr>
            <p:cNvSpPr txBox="1"/>
            <p:nvPr/>
          </p:nvSpPr>
          <p:spPr>
            <a:xfrm>
              <a:off x="0" y="-57150"/>
              <a:ext cx="635000" cy="1009281"/>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11" name="Group 77">
            <a:extLst>
              <a:ext uri="{FF2B5EF4-FFF2-40B4-BE49-F238E27FC236}">
                <a16:creationId xmlns:a16="http://schemas.microsoft.com/office/drawing/2014/main" id="{D429F5F2-766C-9215-8F01-966AE8AF05F6}"/>
              </a:ext>
            </a:extLst>
          </p:cNvPr>
          <p:cNvGrpSpPr/>
          <p:nvPr/>
        </p:nvGrpSpPr>
        <p:grpSpPr>
          <a:xfrm>
            <a:off x="923193" y="1059203"/>
            <a:ext cx="692537" cy="692537"/>
            <a:chOff x="0" y="0"/>
            <a:chExt cx="812800" cy="812800"/>
          </a:xfrm>
        </p:grpSpPr>
        <p:sp>
          <p:nvSpPr>
            <p:cNvPr id="12" name="Freeform 78">
              <a:extLst>
                <a:ext uri="{FF2B5EF4-FFF2-40B4-BE49-F238E27FC236}">
                  <a16:creationId xmlns:a16="http://schemas.microsoft.com/office/drawing/2014/main" id="{B97AD8B3-F2E0-B8F0-F386-4673BF6A171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13" name="TextBox 79">
              <a:extLst>
                <a:ext uri="{FF2B5EF4-FFF2-40B4-BE49-F238E27FC236}">
                  <a16:creationId xmlns:a16="http://schemas.microsoft.com/office/drawing/2014/main" id="{556B16B8-88ED-95F1-9A55-56A3B30CDA93}"/>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14" name="Freeform 97">
            <a:extLst>
              <a:ext uri="{FF2B5EF4-FFF2-40B4-BE49-F238E27FC236}">
                <a16:creationId xmlns:a16="http://schemas.microsoft.com/office/drawing/2014/main" id="{29C6F3F8-7254-A503-EC8F-15EBE8E93E53}"/>
              </a:ext>
            </a:extLst>
          </p:cNvPr>
          <p:cNvSpPr/>
          <p:nvPr/>
        </p:nvSpPr>
        <p:spPr>
          <a:xfrm>
            <a:off x="1033757" y="1170854"/>
            <a:ext cx="471409" cy="469237"/>
          </a:xfrm>
          <a:custGeom>
            <a:avLst/>
            <a:gdLst/>
            <a:ahLst/>
            <a:cxnLst/>
            <a:rect l="l" t="t" r="r" b="b"/>
            <a:pathLst>
              <a:path w="707113" h="703855">
                <a:moveTo>
                  <a:pt x="0" y="0"/>
                </a:moveTo>
                <a:lnTo>
                  <a:pt x="707113" y="0"/>
                </a:lnTo>
                <a:lnTo>
                  <a:pt x="707113" y="703855"/>
                </a:lnTo>
                <a:lnTo>
                  <a:pt x="0" y="70385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15" name="TextBox 111">
            <a:extLst>
              <a:ext uri="{FF2B5EF4-FFF2-40B4-BE49-F238E27FC236}">
                <a16:creationId xmlns:a16="http://schemas.microsoft.com/office/drawing/2014/main" id="{82354D7F-2EB0-1B34-1379-541FD3C8EE6D}"/>
              </a:ext>
            </a:extLst>
          </p:cNvPr>
          <p:cNvSpPr txBox="1"/>
          <p:nvPr/>
        </p:nvSpPr>
        <p:spPr>
          <a:xfrm>
            <a:off x="711217" y="2164776"/>
            <a:ext cx="1116489" cy="538609"/>
          </a:xfrm>
          <a:prstGeom prst="rect">
            <a:avLst/>
          </a:prstGeom>
        </p:spPr>
        <p:txBody>
          <a:bodyPr lIns="0" tIns="0" rIns="0" bIns="0" rtlCol="0" anchor="t">
            <a:spAutoFit/>
          </a:bodyPr>
          <a:lstStyle/>
          <a:p>
            <a:pPr algn="ctr">
              <a:lnSpc>
                <a:spcPts val="2147"/>
              </a:lnSpc>
            </a:pPr>
            <a:r>
              <a:rPr lang="ro" sz="1800" b="1">
                <a:solidFill>
                  <a:schemeClr val="tx1"/>
                </a:solidFill>
                <a:latin typeface="Calibri" panose="020F0502020204030204" pitchFamily="34" charset="0"/>
                <a:cs typeface="Calibri" panose="020F0502020204030204" pitchFamily="34" charset="0"/>
              </a:rPr>
              <a:t>Plan de evaluare</a:t>
            </a:r>
            <a:endParaRPr lang="en-US" sz="1800" b="1">
              <a:solidFill>
                <a:schemeClr val="tx1"/>
              </a:solidFill>
              <a:latin typeface="Calibri" panose="020F0502020204030204" pitchFamily="34" charset="0"/>
              <a:ea typeface="Lato Bold"/>
              <a:cs typeface="Calibri" panose="020F0502020204030204" pitchFamily="34" charset="0"/>
              <a:sym typeface="Lato Bold"/>
            </a:endParaRPr>
          </a:p>
        </p:txBody>
      </p:sp>
      <p:sp>
        <p:nvSpPr>
          <p:cNvPr id="16" name="TextBox 113">
            <a:extLst>
              <a:ext uri="{FF2B5EF4-FFF2-40B4-BE49-F238E27FC236}">
                <a16:creationId xmlns:a16="http://schemas.microsoft.com/office/drawing/2014/main" id="{0E0F2B8D-09EF-508B-A215-92E19D5631F4}"/>
              </a:ext>
            </a:extLst>
          </p:cNvPr>
          <p:cNvSpPr txBox="1"/>
          <p:nvPr/>
        </p:nvSpPr>
        <p:spPr>
          <a:xfrm>
            <a:off x="580838" y="2703385"/>
            <a:ext cx="1377246" cy="1096454"/>
          </a:xfrm>
          <a:prstGeom prst="rect">
            <a:avLst/>
          </a:prstGeom>
        </p:spPr>
        <p:txBody>
          <a:bodyPr lIns="0" tIns="0" rIns="0" bIns="0" rtlCol="0" anchor="t">
            <a:spAutoFit/>
          </a:bodyPr>
          <a:lstStyle/>
          <a:p>
            <a:pPr algn="ctr">
              <a:lnSpc>
                <a:spcPts val="1680"/>
              </a:lnSpc>
            </a:pPr>
            <a:r>
              <a:rPr lang="ro" sz="1600">
                <a:solidFill>
                  <a:schemeClr val="tx1"/>
                </a:solidFill>
                <a:latin typeface="Calibri" panose="020F0502020204030204" pitchFamily="34" charset="0"/>
                <a:cs typeface="Calibri" panose="020F0502020204030204" pitchFamily="34" charset="0"/>
              </a:rPr>
              <a:t>Include indicatori, termene și oportunități de reflecție</a:t>
            </a:r>
            <a:endParaRPr lang="en-US" sz="1600">
              <a:solidFill>
                <a:schemeClr val="tx1"/>
              </a:solidFill>
              <a:latin typeface="Calibri" panose="020F0502020204030204" pitchFamily="34" charset="0"/>
              <a:ea typeface="Lato"/>
              <a:cs typeface="Calibri" panose="020F0502020204030204" pitchFamily="34" charset="0"/>
              <a:sym typeface="Lato"/>
            </a:endParaRPr>
          </a:p>
        </p:txBody>
      </p:sp>
      <p:sp>
        <p:nvSpPr>
          <p:cNvPr id="17" name="TextBox 117">
            <a:extLst>
              <a:ext uri="{FF2B5EF4-FFF2-40B4-BE49-F238E27FC236}">
                <a16:creationId xmlns:a16="http://schemas.microsoft.com/office/drawing/2014/main" id="{FF827B80-E175-E2E8-7DA7-71B928E33F4B}"/>
              </a:ext>
            </a:extLst>
          </p:cNvPr>
          <p:cNvSpPr txBox="1"/>
          <p:nvPr/>
        </p:nvSpPr>
        <p:spPr>
          <a:xfrm>
            <a:off x="892466" y="4066127"/>
            <a:ext cx="692537" cy="195566"/>
          </a:xfrm>
          <a:prstGeom prst="rect">
            <a:avLst/>
          </a:prstGeom>
        </p:spPr>
        <p:txBody>
          <a:bodyPr lIns="0" tIns="0" rIns="0" bIns="0" rtlCol="0" anchor="t">
            <a:spAutoFit/>
          </a:bodyPr>
          <a:lstStyle/>
          <a:p>
            <a:pPr algn="ctr">
              <a:lnSpc>
                <a:spcPts val="1441"/>
              </a:lnSpc>
            </a:pPr>
            <a:r>
              <a:rPr lang="ro" sz="1800" b="1">
                <a:solidFill>
                  <a:schemeClr val="tx1"/>
                </a:solidFill>
                <a:latin typeface="Calibri" panose="020F0502020204030204" pitchFamily="34" charset="0"/>
                <a:ea typeface="Lato Bold"/>
                <a:cs typeface="Calibri" panose="020F0502020204030204" pitchFamily="34" charset="0"/>
                <a:sym typeface="Lato Bold"/>
              </a:rPr>
              <a:t>PASUL 6</a:t>
            </a:r>
          </a:p>
        </p:txBody>
      </p:sp>
      <p:sp>
        <p:nvSpPr>
          <p:cNvPr id="18" name="Google Shape;135;g37f9446a92a_0_143">
            <a:extLst>
              <a:ext uri="{FF2B5EF4-FFF2-40B4-BE49-F238E27FC236}">
                <a16:creationId xmlns:a16="http://schemas.microsoft.com/office/drawing/2014/main" id="{871570BC-9DBB-284B-9FBE-A6725BF7476A}"/>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
              <a:t>Unitatea 3.1: Proiectarea unui program WSA</a:t>
            </a:r>
            <a:endParaRPr/>
          </a:p>
        </p:txBody>
      </p:sp>
      <p:sp>
        <p:nvSpPr>
          <p:cNvPr id="20" name="TextBox 19">
            <a:extLst>
              <a:ext uri="{FF2B5EF4-FFF2-40B4-BE49-F238E27FC236}">
                <a16:creationId xmlns:a16="http://schemas.microsoft.com/office/drawing/2014/main" id="{05C1758D-2404-1C16-057A-9D674BBB4346}"/>
              </a:ext>
            </a:extLst>
          </p:cNvPr>
          <p:cNvSpPr txBox="1"/>
          <p:nvPr/>
        </p:nvSpPr>
        <p:spPr>
          <a:xfrm>
            <a:off x="2303736" y="1864242"/>
            <a:ext cx="3651242" cy="2031325"/>
          </a:xfrm>
          <a:prstGeom prst="rect">
            <a:avLst/>
          </a:prstGeom>
          <a:noFill/>
        </p:spPr>
        <p:txBody>
          <a:bodyPr wrap="square">
            <a:spAutoFit/>
          </a:bodyPr>
          <a:lstStyle/>
          <a:p>
            <a:pPr algn="ctr">
              <a:buNone/>
            </a:pPr>
            <a:r>
              <a:rPr lang="ro" sz="1800" b="1" i="0" u="none" strike="noStrike" dirty="0">
                <a:solidFill>
                  <a:schemeClr val="accent2"/>
                </a:solidFill>
                <a:effectLst/>
                <a:latin typeface="Calibri" panose="020F0502020204030204" pitchFamily="34" charset="0"/>
                <a:cs typeface="Calibri" panose="020F0502020204030204" pitchFamily="34" charset="0"/>
              </a:rPr>
              <a:t>De ce contează evaluarea</a:t>
            </a:r>
            <a:br>
              <a:rPr lang="en" sz="1800" b="0" i="0" u="none" strike="noStrike" dirty="0">
                <a:solidFill>
                  <a:schemeClr val="accent2"/>
                </a:solidFill>
                <a:effectLst/>
                <a:latin typeface="Calibri" panose="020F0502020204030204" pitchFamily="34" charset="0"/>
                <a:cs typeface="Calibri" panose="020F0502020204030204" pitchFamily="34" charset="0"/>
              </a:rPr>
            </a:br>
            <a:r>
              <a:rPr lang="ro" sz="1800" b="0" i="0" u="none" strike="noStrike" dirty="0">
                <a:solidFill>
                  <a:schemeClr val="accent2"/>
                </a:solidFill>
                <a:effectLst/>
                <a:latin typeface="Calibri" panose="020F0502020204030204" pitchFamily="34" charset="0"/>
                <a:cs typeface="Calibri" panose="020F0502020204030204" pitchFamily="34" charset="0"/>
              </a:rPr>
              <a:t>Evaluarea se asigură că inițiativele de </a:t>
            </a:r>
            <a:r>
              <a:rPr lang="ro-RO" sz="1800" b="0" i="0" u="none" strike="noStrike" dirty="0">
                <a:solidFill>
                  <a:schemeClr val="accent2"/>
                </a:solidFill>
                <a:effectLst/>
                <a:latin typeface="Calibri" panose="020F0502020204030204" pitchFamily="34" charset="0"/>
                <a:cs typeface="Calibri" panose="020F0502020204030204" pitchFamily="34" charset="0"/>
              </a:rPr>
              <a:t>stare de bine</a:t>
            </a:r>
            <a:r>
              <a:rPr lang="ro" sz="1800" b="0" i="0" u="none" strike="noStrike" dirty="0">
                <a:solidFill>
                  <a:schemeClr val="accent2"/>
                </a:solidFill>
                <a:effectLst/>
                <a:latin typeface="Calibri" panose="020F0502020204030204" pitchFamily="34" charset="0"/>
                <a:cs typeface="Calibri" panose="020F0502020204030204" pitchFamily="34" charset="0"/>
              </a:rPr>
              <a:t> sunt </a:t>
            </a:r>
            <a:r>
              <a:rPr lang="ro" sz="1800" b="1" i="0" u="none" strike="noStrike" dirty="0">
                <a:solidFill>
                  <a:schemeClr val="accent2"/>
                </a:solidFill>
                <a:effectLst/>
                <a:latin typeface="Calibri" panose="020F0502020204030204" pitchFamily="34" charset="0"/>
                <a:cs typeface="Calibri" panose="020F0502020204030204" pitchFamily="34" charset="0"/>
              </a:rPr>
              <a:t>eficiente, măsurabile și sustenabile</a:t>
            </a:r>
            <a:r>
              <a:rPr lang="ro" sz="1800" b="0" i="0" u="none" strike="noStrike" dirty="0">
                <a:solidFill>
                  <a:schemeClr val="accent2"/>
                </a:solidFill>
                <a:effectLst/>
                <a:latin typeface="Calibri" panose="020F0502020204030204" pitchFamily="34" charset="0"/>
                <a:cs typeface="Calibri" panose="020F0502020204030204" pitchFamily="34" charset="0"/>
              </a:rPr>
              <a:t>. Ajută școlile să sărbătorească progresul, să învețe din provocări și să-și rafineze planurile de </a:t>
            </a:r>
            <a:r>
              <a:rPr lang="ro-RO" sz="1800" b="0" i="0" u="none" strike="noStrike" dirty="0">
                <a:solidFill>
                  <a:schemeClr val="accent2"/>
                </a:solidFill>
                <a:effectLst/>
                <a:latin typeface="Calibri" panose="020F0502020204030204" pitchFamily="34" charset="0"/>
                <a:cs typeface="Calibri" panose="020F0502020204030204" pitchFamily="34" charset="0"/>
              </a:rPr>
              <a:t>stare de bine</a:t>
            </a:r>
            <a:r>
              <a:rPr lang="ro" sz="1800" b="0" i="0" u="none" strike="noStrike" dirty="0">
                <a:solidFill>
                  <a:schemeClr val="accent2"/>
                </a:solidFill>
                <a:effectLst/>
                <a:latin typeface="Calibri" panose="020F0502020204030204" pitchFamily="34" charset="0"/>
                <a:cs typeface="Calibri" panose="020F0502020204030204" pitchFamily="34" charset="0"/>
              </a:rPr>
              <a:t> în timp.</a:t>
            </a:r>
          </a:p>
        </p:txBody>
      </p:sp>
      <p:sp>
        <p:nvSpPr>
          <p:cNvPr id="22" name="TextBox 21">
            <a:extLst>
              <a:ext uri="{FF2B5EF4-FFF2-40B4-BE49-F238E27FC236}">
                <a16:creationId xmlns:a16="http://schemas.microsoft.com/office/drawing/2014/main" id="{6A31F9E3-68C8-F335-2ECC-3BD9ED3BA08E}"/>
              </a:ext>
            </a:extLst>
          </p:cNvPr>
          <p:cNvSpPr txBox="1"/>
          <p:nvPr/>
        </p:nvSpPr>
        <p:spPr>
          <a:xfrm>
            <a:off x="149530" y="4552446"/>
            <a:ext cx="5693309" cy="2031325"/>
          </a:xfrm>
          <a:prstGeom prst="rect">
            <a:avLst/>
          </a:prstGeom>
          <a:noFill/>
        </p:spPr>
        <p:txBody>
          <a:bodyPr wrap="square">
            <a:spAutoFit/>
          </a:bodyPr>
          <a:lstStyle/>
          <a:p>
            <a:pPr>
              <a:buNone/>
            </a:pPr>
            <a:r>
              <a:rPr lang="ro" sz="1800" b="1" i="0" u="none" strike="noStrike" dirty="0">
                <a:solidFill>
                  <a:schemeClr val="tx1"/>
                </a:solidFill>
                <a:effectLst/>
                <a:latin typeface="Calibri" panose="020F0502020204030204" pitchFamily="34" charset="0"/>
                <a:cs typeface="Calibri" panose="020F0502020204030204" pitchFamily="34" charset="0"/>
              </a:rPr>
              <a:t>Componente cheie ale unui plan de evaluare:</a:t>
            </a:r>
            <a:endParaRPr lang="en" sz="1800" b="0" i="0" u="none" strike="noStrike" dirty="0">
              <a:solidFill>
                <a:schemeClr val="tx1"/>
              </a:solidFill>
              <a:effectLst/>
              <a:latin typeface="Calibri" panose="020F0502020204030204" pitchFamily="34" charset="0"/>
              <a:cs typeface="Calibri" panose="020F0502020204030204" pitchFamily="34" charset="0"/>
            </a:endParaRPr>
          </a:p>
          <a:p>
            <a:pPr>
              <a:buClr>
                <a:schemeClr val="tx1"/>
              </a:buClr>
              <a:buFont typeface="+mj-lt"/>
              <a:buAutoNum type="arabicPeriod"/>
            </a:pPr>
            <a:r>
              <a:rPr lang="ro" sz="1800" b="1" i="0" u="none" strike="noStrike" dirty="0">
                <a:solidFill>
                  <a:schemeClr val="tx1"/>
                </a:solidFill>
                <a:effectLst/>
                <a:latin typeface="Calibri" panose="020F0502020204030204" pitchFamily="34" charset="0"/>
                <a:cs typeface="Calibri" panose="020F0502020204030204" pitchFamily="34" charset="0"/>
              </a:rPr>
              <a:t> Indicatori:</a:t>
            </a:r>
            <a:r>
              <a:rPr lang="ro" sz="1800" b="0" i="0" u="none" strike="noStrike" dirty="0">
                <a:solidFill>
                  <a:schemeClr val="tx1"/>
                </a:solidFill>
                <a:effectLst/>
                <a:latin typeface="Calibri" panose="020F0502020204030204" pitchFamily="34" charset="0"/>
                <a:cs typeface="Calibri" panose="020F0502020204030204" pitchFamily="34" charset="0"/>
              </a:rPr>
              <a:t> Ce semne vor arăta că starea de bine se îmbunătățește?</a:t>
            </a:r>
          </a:p>
          <a:p>
            <a:pPr>
              <a:buClr>
                <a:schemeClr val="tx1"/>
              </a:buClr>
              <a:buFont typeface="+mj-lt"/>
              <a:buAutoNum type="arabicPeriod"/>
            </a:pPr>
            <a:r>
              <a:rPr lang="ro" sz="1800" b="1" dirty="0">
                <a:solidFill>
                  <a:schemeClr val="tx1"/>
                </a:solidFill>
                <a:latin typeface="Calibri" panose="020F0502020204030204" pitchFamily="34" charset="0"/>
                <a:cs typeface="Calibri" panose="020F0502020204030204" pitchFamily="34" charset="0"/>
              </a:rPr>
              <a:t> Termene: </a:t>
            </a:r>
            <a:r>
              <a:rPr lang="ro" sz="1800" dirty="0">
                <a:solidFill>
                  <a:schemeClr val="tx1"/>
                </a:solidFill>
                <a:latin typeface="Calibri" panose="020F0502020204030204" pitchFamily="34" charset="0"/>
                <a:cs typeface="Calibri" panose="020F0502020204030204" pitchFamily="34" charset="0"/>
              </a:rPr>
              <a:t>Când și cât de des veți revizui progresul?</a:t>
            </a:r>
          </a:p>
          <a:p>
            <a:pPr>
              <a:buClr>
                <a:schemeClr val="tx1"/>
              </a:buClr>
              <a:buFont typeface="+mj-lt"/>
              <a:buAutoNum type="arabicPeriod"/>
            </a:pPr>
            <a:r>
              <a:rPr lang="ro" sz="1800" b="1" dirty="0">
                <a:solidFill>
                  <a:schemeClr val="tx1"/>
                </a:solidFill>
                <a:latin typeface="Calibri" panose="020F0502020204030204" pitchFamily="34" charset="0"/>
                <a:cs typeface="Calibri" panose="020F0502020204030204" pitchFamily="34" charset="0"/>
              </a:rPr>
              <a:t> Oportunități de reflecție: </a:t>
            </a:r>
            <a:r>
              <a:rPr lang="ro" sz="1800" dirty="0">
                <a:solidFill>
                  <a:schemeClr val="tx1"/>
                </a:solidFill>
                <a:latin typeface="Calibri" panose="020F0502020204030204" pitchFamily="34" charset="0"/>
                <a:cs typeface="Calibri" panose="020F0502020204030204" pitchFamily="34" charset="0"/>
              </a:rPr>
              <a:t>Cum vor reflecta personalul și elevii asupra a ceea ce funcționează și ce necesită ajustare?</a:t>
            </a:r>
          </a:p>
        </p:txBody>
      </p:sp>
      <p:graphicFrame>
        <p:nvGraphicFramePr>
          <p:cNvPr id="25" name="Πίνακας 24">
            <a:extLst>
              <a:ext uri="{FF2B5EF4-FFF2-40B4-BE49-F238E27FC236}">
                <a16:creationId xmlns:a16="http://schemas.microsoft.com/office/drawing/2014/main" id="{93A93C41-A968-4A88-1618-22BD7C1567CB}"/>
              </a:ext>
            </a:extLst>
          </p:cNvPr>
          <p:cNvGraphicFramePr>
            <a:graphicFrameLocks noGrp="1"/>
          </p:cNvGraphicFramePr>
          <p:nvPr>
            <p:extLst>
              <p:ext uri="{D42A27DB-BD31-4B8C-83A1-F6EECF244321}">
                <p14:modId xmlns:p14="http://schemas.microsoft.com/office/powerpoint/2010/main" val="1628289425"/>
              </p:ext>
            </p:extLst>
          </p:nvPr>
        </p:nvGraphicFramePr>
        <p:xfrm>
          <a:off x="6096000" y="827227"/>
          <a:ext cx="5946470" cy="5760720"/>
        </p:xfrm>
        <a:graphic>
          <a:graphicData uri="http://schemas.openxmlformats.org/drawingml/2006/table">
            <a:tbl>
              <a:tblPr>
                <a:tableStyleId>{BC89EF96-8CEA-46FF-86C4-4CE0E7609802}</a:tableStyleId>
              </a:tblPr>
              <a:tblGrid>
                <a:gridCol w="1470053">
                  <a:extLst>
                    <a:ext uri="{9D8B030D-6E8A-4147-A177-3AD203B41FA5}">
                      <a16:colId xmlns:a16="http://schemas.microsoft.com/office/drawing/2014/main" val="4222026776"/>
                    </a:ext>
                  </a:extLst>
                </a:gridCol>
                <a:gridCol w="2494260">
                  <a:extLst>
                    <a:ext uri="{9D8B030D-6E8A-4147-A177-3AD203B41FA5}">
                      <a16:colId xmlns:a16="http://schemas.microsoft.com/office/drawing/2014/main" val="1624276716"/>
                    </a:ext>
                  </a:extLst>
                </a:gridCol>
                <a:gridCol w="1982157">
                  <a:extLst>
                    <a:ext uri="{9D8B030D-6E8A-4147-A177-3AD203B41FA5}">
                      <a16:colId xmlns:a16="http://schemas.microsoft.com/office/drawing/2014/main" val="3235565132"/>
                    </a:ext>
                  </a:extLst>
                </a:gridCol>
              </a:tblGrid>
              <a:tr h="0">
                <a:tc>
                  <a:txBody>
                    <a:bodyPr/>
                    <a:lstStyle/>
                    <a:p>
                      <a:pPr>
                        <a:buNone/>
                      </a:pPr>
                      <a:r>
                        <a:rPr lang="ro" sz="1800" b="1" dirty="0">
                          <a:solidFill>
                            <a:schemeClr val="tx1"/>
                          </a:solidFill>
                          <a:latin typeface="Calibri" panose="020F0502020204030204" pitchFamily="34" charset="0"/>
                          <a:cs typeface="Calibri" panose="020F0502020204030204" pitchFamily="34" charset="0"/>
                        </a:rPr>
                        <a:t>PERMANENT</a:t>
                      </a:r>
                      <a:endParaRPr lang="en" sz="1800" dirty="0">
                        <a:solidFill>
                          <a:schemeClr val="tx1"/>
                        </a:solidFill>
                        <a:latin typeface="Calibri" panose="020F0502020204030204" pitchFamily="34" charset="0"/>
                        <a:cs typeface="Calibri" panose="020F0502020204030204" pitchFamily="34" charset="0"/>
                      </a:endParaRPr>
                    </a:p>
                  </a:txBody>
                  <a:tcPr anchor="ctr"/>
                </a:tc>
                <a:tc>
                  <a:txBody>
                    <a:bodyPr/>
                    <a:lstStyle/>
                    <a:p>
                      <a:pPr>
                        <a:buNone/>
                      </a:pPr>
                      <a:r>
                        <a:rPr lang="ro" sz="1800" b="1">
                          <a:solidFill>
                            <a:schemeClr val="tx1"/>
                          </a:solidFill>
                          <a:latin typeface="Calibri" panose="020F0502020204030204" pitchFamily="34" charset="0"/>
                          <a:cs typeface="Calibri" panose="020F0502020204030204" pitchFamily="34" charset="0"/>
                        </a:rPr>
                        <a:t>Indicator posibil</a:t>
                      </a:r>
                      <a:endParaRPr lang="en" sz="1800">
                        <a:solidFill>
                          <a:schemeClr val="tx1"/>
                        </a:solidFill>
                        <a:latin typeface="Calibri" panose="020F0502020204030204" pitchFamily="34" charset="0"/>
                        <a:cs typeface="Calibri" panose="020F0502020204030204" pitchFamily="34" charset="0"/>
                      </a:endParaRPr>
                    </a:p>
                  </a:txBody>
                  <a:tcPr anchor="ctr"/>
                </a:tc>
                <a:tc>
                  <a:txBody>
                    <a:bodyPr/>
                    <a:lstStyle/>
                    <a:p>
                      <a:pPr>
                        <a:buNone/>
                      </a:pPr>
                      <a:r>
                        <a:rPr lang="ro" sz="1800" b="1">
                          <a:solidFill>
                            <a:schemeClr val="tx1"/>
                          </a:solidFill>
                          <a:latin typeface="Calibri" panose="020F0502020204030204" pitchFamily="34" charset="0"/>
                          <a:cs typeface="Calibri" panose="020F0502020204030204" pitchFamily="34" charset="0"/>
                        </a:rPr>
                        <a:t>Unealtă/Metodă</a:t>
                      </a:r>
                      <a:endParaRPr lang="en" sz="180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422789197"/>
                  </a:ext>
                </a:extLst>
              </a:tr>
              <a:tr h="0">
                <a:tc>
                  <a:txBody>
                    <a:bodyPr/>
                    <a:lstStyle/>
                    <a:p>
                      <a:pPr>
                        <a:buNone/>
                      </a:pPr>
                      <a:r>
                        <a:rPr lang="ro" sz="1800" b="1">
                          <a:solidFill>
                            <a:schemeClr val="tx1"/>
                          </a:solidFill>
                          <a:latin typeface="Calibri" panose="020F0502020204030204" pitchFamily="34" charset="0"/>
                          <a:cs typeface="Calibri" panose="020F0502020204030204" pitchFamily="34" charset="0"/>
                        </a:rPr>
                        <a:t>P</a:t>
                      </a:r>
                      <a:endParaRPr lang="en" sz="1800">
                        <a:solidFill>
                          <a:schemeClr val="tx1"/>
                        </a:solidFill>
                        <a:latin typeface="Calibri" panose="020F0502020204030204" pitchFamily="34" charset="0"/>
                        <a:cs typeface="Calibri" panose="020F0502020204030204" pitchFamily="34" charset="0"/>
                      </a:endParaRPr>
                    </a:p>
                  </a:txBody>
                  <a:tcPr anchor="ctr"/>
                </a:tc>
                <a:tc>
                  <a:txBody>
                    <a:bodyPr/>
                    <a:lstStyle/>
                    <a:p>
                      <a:pPr>
                        <a:buNone/>
                      </a:pPr>
                      <a:r>
                        <a:rPr lang="ro" sz="1800" dirty="0">
                          <a:solidFill>
                            <a:schemeClr val="tx1"/>
                          </a:solidFill>
                          <a:latin typeface="Calibri" panose="020F0502020204030204" pitchFamily="34" charset="0"/>
                          <a:cs typeface="Calibri" panose="020F0502020204030204" pitchFamily="34" charset="0"/>
                        </a:rPr>
                        <a:t>Raportări crescute de dispoziție pozitivă în rândul personalului/</a:t>
                      </a:r>
                      <a:r>
                        <a:rPr lang="ro-RO" sz="1800" dirty="0">
                          <a:solidFill>
                            <a:schemeClr val="tx1"/>
                          </a:solidFill>
                          <a:latin typeface="Calibri" panose="020F0502020204030204" pitchFamily="34" charset="0"/>
                          <a:cs typeface="Calibri" panose="020F0502020204030204" pitchFamily="34" charset="0"/>
                        </a:rPr>
                        <a:t>elevi</a:t>
                      </a:r>
                      <a:r>
                        <a:rPr lang="ro" sz="1800" dirty="0">
                          <a:solidFill>
                            <a:schemeClr val="tx1"/>
                          </a:solidFill>
                          <a:latin typeface="Calibri" panose="020F0502020204030204" pitchFamily="34" charset="0"/>
                          <a:cs typeface="Calibri" panose="020F0502020204030204" pitchFamily="34" charset="0"/>
                        </a:rPr>
                        <a:t>lor</a:t>
                      </a:r>
                    </a:p>
                  </a:txBody>
                  <a:tcPr anchor="ctr"/>
                </a:tc>
                <a:tc>
                  <a:txBody>
                    <a:bodyPr/>
                    <a:lstStyle/>
                    <a:p>
                      <a:pPr>
                        <a:buNone/>
                      </a:pPr>
                      <a:r>
                        <a:rPr lang="ro" sz="1800" dirty="0">
                          <a:solidFill>
                            <a:schemeClr val="tx1"/>
                          </a:solidFill>
                          <a:latin typeface="Calibri" panose="020F0502020204030204" pitchFamily="34" charset="0"/>
                          <a:cs typeface="Calibri" panose="020F0502020204030204" pitchFamily="34" charset="0"/>
                        </a:rPr>
                        <a:t>Sondaj scurt privind </a:t>
                      </a:r>
                      <a:r>
                        <a:rPr lang="ro-RO" sz="1800" dirty="0">
                          <a:solidFill>
                            <a:schemeClr val="tx1"/>
                          </a:solidFill>
                          <a:latin typeface="Calibri" panose="020F0502020204030204" pitchFamily="34" charset="0"/>
                          <a:cs typeface="Calibri" panose="020F0502020204030204" pitchFamily="34" charset="0"/>
                        </a:rPr>
                        <a:t>stare de bine</a:t>
                      </a:r>
                      <a:r>
                        <a:rPr lang="ro" sz="1800" dirty="0">
                          <a:solidFill>
                            <a:schemeClr val="tx1"/>
                          </a:solidFill>
                          <a:latin typeface="Calibri" panose="020F0502020204030204" pitchFamily="34" charset="0"/>
                          <a:cs typeface="Calibri" panose="020F0502020204030204" pitchFamily="34" charset="0"/>
                        </a:rPr>
                        <a:t>a; "verificări de dispoziție"</a:t>
                      </a:r>
                    </a:p>
                  </a:txBody>
                  <a:tcPr anchor="ctr"/>
                </a:tc>
                <a:extLst>
                  <a:ext uri="{0D108BD9-81ED-4DB2-BD59-A6C34878D82A}">
                    <a16:rowId xmlns:a16="http://schemas.microsoft.com/office/drawing/2014/main" val="649068736"/>
                  </a:ext>
                </a:extLst>
              </a:tr>
              <a:tr h="0">
                <a:tc>
                  <a:txBody>
                    <a:bodyPr/>
                    <a:lstStyle/>
                    <a:p>
                      <a:pPr>
                        <a:buNone/>
                      </a:pPr>
                      <a:r>
                        <a:rPr lang="ro" sz="1800" b="1">
                          <a:solidFill>
                            <a:schemeClr val="tx1"/>
                          </a:solidFill>
                          <a:latin typeface="Calibri" panose="020F0502020204030204" pitchFamily="34" charset="0"/>
                          <a:cs typeface="Calibri" panose="020F0502020204030204" pitchFamily="34" charset="0"/>
                        </a:rPr>
                        <a:t>E </a:t>
                      </a:r>
                      <a:endParaRPr lang="en" sz="1800">
                        <a:solidFill>
                          <a:schemeClr val="tx1"/>
                        </a:solidFill>
                        <a:latin typeface="Calibri" panose="020F0502020204030204" pitchFamily="34" charset="0"/>
                        <a:cs typeface="Calibri" panose="020F0502020204030204" pitchFamily="34" charset="0"/>
                      </a:endParaRPr>
                    </a:p>
                  </a:txBody>
                  <a:tcPr anchor="ctr"/>
                </a:tc>
                <a:tc>
                  <a:txBody>
                    <a:bodyPr/>
                    <a:lstStyle/>
                    <a:p>
                      <a:pPr>
                        <a:buNone/>
                      </a:pPr>
                      <a:r>
                        <a:rPr lang="ro" sz="1800">
                          <a:solidFill>
                            <a:schemeClr val="tx1"/>
                          </a:solidFill>
                          <a:latin typeface="Calibri" panose="020F0502020204030204" pitchFamily="34" charset="0"/>
                          <a:cs typeface="Calibri" panose="020F0502020204030204" pitchFamily="34" charset="0"/>
                        </a:rPr>
                        <a:t>O participare mai mare a elevilor la activități</a:t>
                      </a:r>
                    </a:p>
                  </a:txBody>
                  <a:tcPr anchor="ctr"/>
                </a:tc>
                <a:tc>
                  <a:txBody>
                    <a:bodyPr/>
                    <a:lstStyle/>
                    <a:p>
                      <a:pPr>
                        <a:buNone/>
                      </a:pPr>
                      <a:r>
                        <a:rPr lang="ro" sz="1800">
                          <a:solidFill>
                            <a:schemeClr val="tx1"/>
                          </a:solidFill>
                          <a:latin typeface="Calibri" panose="020F0502020204030204" pitchFamily="34" charset="0"/>
                          <a:cs typeface="Calibri" panose="020F0502020204030204" pitchFamily="34" charset="0"/>
                        </a:rPr>
                        <a:t>Jurnalele de prezență; Note de observație</a:t>
                      </a:r>
                    </a:p>
                  </a:txBody>
                  <a:tcPr anchor="ctr"/>
                </a:tc>
                <a:extLst>
                  <a:ext uri="{0D108BD9-81ED-4DB2-BD59-A6C34878D82A}">
                    <a16:rowId xmlns:a16="http://schemas.microsoft.com/office/drawing/2014/main" val="2001605325"/>
                  </a:ext>
                </a:extLst>
              </a:tr>
              <a:tr h="0">
                <a:tc>
                  <a:txBody>
                    <a:bodyPr/>
                    <a:lstStyle/>
                    <a:p>
                      <a:pPr>
                        <a:buNone/>
                      </a:pPr>
                      <a:r>
                        <a:rPr lang="ro" sz="1800" b="1">
                          <a:solidFill>
                            <a:schemeClr val="tx1"/>
                          </a:solidFill>
                          <a:latin typeface="Calibri" panose="020F0502020204030204" pitchFamily="34" charset="0"/>
                          <a:cs typeface="Calibri" panose="020F0502020204030204" pitchFamily="34" charset="0"/>
                        </a:rPr>
                        <a:t>R </a:t>
                      </a:r>
                      <a:endParaRPr lang="en" sz="1800">
                        <a:solidFill>
                          <a:schemeClr val="tx1"/>
                        </a:solidFill>
                        <a:latin typeface="Calibri" panose="020F0502020204030204" pitchFamily="34" charset="0"/>
                        <a:cs typeface="Calibri" panose="020F0502020204030204" pitchFamily="34" charset="0"/>
                      </a:endParaRPr>
                    </a:p>
                  </a:txBody>
                  <a:tcPr anchor="ctr"/>
                </a:tc>
                <a:tc>
                  <a:txBody>
                    <a:bodyPr/>
                    <a:lstStyle/>
                    <a:p>
                      <a:pPr>
                        <a:buNone/>
                      </a:pPr>
                      <a:r>
                        <a:rPr lang="ro" sz="1800">
                          <a:solidFill>
                            <a:schemeClr val="tx1"/>
                          </a:solidFill>
                          <a:latin typeface="Calibri" panose="020F0502020204030204" pitchFamily="34" charset="0"/>
                          <a:cs typeface="Calibri" panose="020F0502020204030204" pitchFamily="34" charset="0"/>
                        </a:rPr>
                        <a:t>Îmbunătățirea colaborării între colegi și personal</a:t>
                      </a:r>
                    </a:p>
                  </a:txBody>
                  <a:tcPr anchor="ctr"/>
                </a:tc>
                <a:tc>
                  <a:txBody>
                    <a:bodyPr/>
                    <a:lstStyle/>
                    <a:p>
                      <a:pPr>
                        <a:buNone/>
                      </a:pPr>
                      <a:r>
                        <a:rPr lang="ro" sz="1800">
                          <a:solidFill>
                            <a:schemeClr val="tx1"/>
                          </a:solidFill>
                          <a:latin typeface="Calibri" panose="020F0502020204030204" pitchFamily="34" charset="0"/>
                          <a:cs typeface="Calibri" panose="020F0502020204030204" pitchFamily="34" charset="0"/>
                        </a:rPr>
                        <a:t>Formulare de feedback; Sondaje privind clima în clasă</a:t>
                      </a:r>
                    </a:p>
                  </a:txBody>
                  <a:tcPr anchor="ctr"/>
                </a:tc>
                <a:extLst>
                  <a:ext uri="{0D108BD9-81ED-4DB2-BD59-A6C34878D82A}">
                    <a16:rowId xmlns:a16="http://schemas.microsoft.com/office/drawing/2014/main" val="2558684214"/>
                  </a:ext>
                </a:extLst>
              </a:tr>
              <a:tr h="0">
                <a:tc>
                  <a:txBody>
                    <a:bodyPr/>
                    <a:lstStyle/>
                    <a:p>
                      <a:pPr>
                        <a:buNone/>
                      </a:pPr>
                      <a:r>
                        <a:rPr lang="ro" sz="1800" b="1">
                          <a:solidFill>
                            <a:schemeClr val="tx1"/>
                          </a:solidFill>
                          <a:latin typeface="Calibri" panose="020F0502020204030204" pitchFamily="34" charset="0"/>
                          <a:cs typeface="Calibri" panose="020F0502020204030204" pitchFamily="34" charset="0"/>
                        </a:rPr>
                        <a:t>M</a:t>
                      </a:r>
                      <a:endParaRPr lang="en" sz="1800">
                        <a:solidFill>
                          <a:schemeClr val="tx1"/>
                        </a:solidFill>
                        <a:latin typeface="Calibri" panose="020F0502020204030204" pitchFamily="34" charset="0"/>
                        <a:cs typeface="Calibri" panose="020F0502020204030204" pitchFamily="34" charset="0"/>
                      </a:endParaRPr>
                    </a:p>
                  </a:txBody>
                  <a:tcPr anchor="ctr"/>
                </a:tc>
                <a:tc>
                  <a:txBody>
                    <a:bodyPr/>
                    <a:lstStyle/>
                    <a:p>
                      <a:pPr>
                        <a:buNone/>
                      </a:pPr>
                      <a:r>
                        <a:rPr lang="ro" sz="1800" dirty="0">
                          <a:solidFill>
                            <a:schemeClr val="tx1"/>
                          </a:solidFill>
                          <a:latin typeface="Calibri" panose="020F0502020204030204" pitchFamily="34" charset="0"/>
                          <a:cs typeface="Calibri" panose="020F0502020204030204" pitchFamily="34" charset="0"/>
                        </a:rPr>
                        <a:t>Mai multă reflecție asupra valorilor și scopului școlii</a:t>
                      </a:r>
                    </a:p>
                  </a:txBody>
                  <a:tcPr anchor="ctr"/>
                </a:tc>
                <a:tc>
                  <a:txBody>
                    <a:bodyPr/>
                    <a:lstStyle/>
                    <a:p>
                      <a:pPr>
                        <a:buNone/>
                      </a:pPr>
                      <a:r>
                        <a:rPr lang="ro" sz="1800">
                          <a:solidFill>
                            <a:schemeClr val="tx1"/>
                          </a:solidFill>
                          <a:latin typeface="Calibri" panose="020F0502020204030204" pitchFamily="34" charset="0"/>
                          <a:cs typeface="Calibri" panose="020F0502020204030204" pitchFamily="34" charset="0"/>
                        </a:rPr>
                        <a:t>Jurnale studențești; Rezumatul discuțiilor</a:t>
                      </a:r>
                    </a:p>
                  </a:txBody>
                  <a:tcPr anchor="ctr"/>
                </a:tc>
                <a:extLst>
                  <a:ext uri="{0D108BD9-81ED-4DB2-BD59-A6C34878D82A}">
                    <a16:rowId xmlns:a16="http://schemas.microsoft.com/office/drawing/2014/main" val="2917665700"/>
                  </a:ext>
                </a:extLst>
              </a:tr>
              <a:tr h="0">
                <a:tc>
                  <a:txBody>
                    <a:bodyPr/>
                    <a:lstStyle/>
                    <a:p>
                      <a:pPr>
                        <a:buNone/>
                      </a:pPr>
                      <a:r>
                        <a:rPr lang="ro" sz="1800" b="1" dirty="0">
                          <a:solidFill>
                            <a:schemeClr val="tx1"/>
                          </a:solidFill>
                          <a:latin typeface="Calibri" panose="020F0502020204030204" pitchFamily="34" charset="0"/>
                          <a:cs typeface="Calibri" panose="020F0502020204030204" pitchFamily="34" charset="0"/>
                        </a:rPr>
                        <a:t>A</a:t>
                      </a:r>
                      <a:endParaRPr lang="en" sz="1800" dirty="0">
                        <a:solidFill>
                          <a:schemeClr val="tx1"/>
                        </a:solidFill>
                        <a:latin typeface="Calibri" panose="020F0502020204030204" pitchFamily="34" charset="0"/>
                        <a:cs typeface="Calibri" panose="020F0502020204030204" pitchFamily="34" charset="0"/>
                      </a:endParaRPr>
                    </a:p>
                  </a:txBody>
                  <a:tcPr anchor="ctr"/>
                </a:tc>
                <a:tc>
                  <a:txBody>
                    <a:bodyPr/>
                    <a:lstStyle/>
                    <a:p>
                      <a:pPr>
                        <a:buNone/>
                      </a:pPr>
                      <a:r>
                        <a:rPr lang="ro" sz="1800">
                          <a:solidFill>
                            <a:schemeClr val="tx1"/>
                          </a:solidFill>
                          <a:latin typeface="Calibri" panose="020F0502020204030204" pitchFamily="34" charset="0"/>
                          <a:cs typeface="Calibri" panose="020F0502020204030204" pitchFamily="34" charset="0"/>
                        </a:rPr>
                        <a:t>Recunoașterea vizibilă a efortului și realizărilor</a:t>
                      </a:r>
                    </a:p>
                  </a:txBody>
                  <a:tcPr anchor="ctr"/>
                </a:tc>
                <a:tc>
                  <a:txBody>
                    <a:bodyPr/>
                    <a:lstStyle/>
                    <a:p>
                      <a:pPr>
                        <a:buNone/>
                      </a:pPr>
                      <a:r>
                        <a:rPr lang="ro" sz="1800" dirty="0">
                          <a:solidFill>
                            <a:schemeClr val="tx1"/>
                          </a:solidFill>
                          <a:latin typeface="Calibri" panose="020F0502020204030204" pitchFamily="34" charset="0"/>
                          <a:cs typeface="Calibri" panose="020F0502020204030204" pitchFamily="34" charset="0"/>
                        </a:rPr>
                        <a:t>Jurnale de sărbători; Buletin de Recunoaștere</a:t>
                      </a:r>
                    </a:p>
                  </a:txBody>
                  <a:tcPr anchor="ctr"/>
                </a:tc>
                <a:extLst>
                  <a:ext uri="{0D108BD9-81ED-4DB2-BD59-A6C34878D82A}">
                    <a16:rowId xmlns:a16="http://schemas.microsoft.com/office/drawing/2014/main" val="2295676764"/>
                  </a:ext>
                </a:extLst>
              </a:tr>
            </a:tbl>
          </a:graphicData>
        </a:graphic>
      </p:graphicFrame>
      <p:sp>
        <p:nvSpPr>
          <p:cNvPr id="27" name="TextBox 26">
            <a:extLst>
              <a:ext uri="{FF2B5EF4-FFF2-40B4-BE49-F238E27FC236}">
                <a16:creationId xmlns:a16="http://schemas.microsoft.com/office/drawing/2014/main" id="{7686EEBB-CB13-B494-C687-2199BFB42DA5}"/>
              </a:ext>
            </a:extLst>
          </p:cNvPr>
          <p:cNvSpPr txBox="1"/>
          <p:nvPr/>
        </p:nvSpPr>
        <p:spPr>
          <a:xfrm>
            <a:off x="1238734" y="6220669"/>
            <a:ext cx="4745127" cy="584775"/>
          </a:xfrm>
          <a:prstGeom prst="rect">
            <a:avLst/>
          </a:prstGeom>
          <a:noFill/>
        </p:spPr>
        <p:txBody>
          <a:bodyPr wrap="square">
            <a:spAutoFit/>
          </a:bodyPr>
          <a:lstStyle/>
          <a:p>
            <a:r>
              <a:rPr lang="ro" sz="1600" b="0" i="1" u="none" strike="noStrike" dirty="0">
                <a:solidFill>
                  <a:schemeClr val="accent2"/>
                </a:solidFill>
                <a:effectLst/>
                <a:latin typeface="Calibri" panose="020F0502020204030204" pitchFamily="34" charset="0"/>
                <a:cs typeface="Calibri" panose="020F0502020204030204" pitchFamily="34" charset="0"/>
              </a:rPr>
              <a:t>Sfat:</a:t>
            </a:r>
            <a:r>
              <a:rPr lang="ro" sz="1600" b="0" i="0" u="none" strike="noStrike" dirty="0">
                <a:solidFill>
                  <a:schemeClr val="accent2"/>
                </a:solidFill>
                <a:effectLst/>
                <a:latin typeface="Calibri" panose="020F0502020204030204" pitchFamily="34" charset="0"/>
                <a:cs typeface="Calibri" panose="020F0502020204030204" pitchFamily="34" charset="0"/>
              </a:rPr>
              <a:t> Păstrați lucrurile simple — concentrați-vă pe 2–3 indicatori ușor de colectat și revizuit regulat.</a:t>
            </a:r>
            <a:endParaRPr lang="el-GR" sz="1600"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26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37d7badc4d7_0_0"/>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p>
            <a:pPr lvl="0"/>
            <a:r>
              <a:rPr lang="ro" sz="2500" dirty="0">
                <a:solidFill>
                  <a:srgbClr val="595959"/>
                </a:solidFill>
                <a:latin typeface="Arial"/>
                <a:ea typeface="Arial"/>
                <a:cs typeface="Arial"/>
                <a:sym typeface="Arial"/>
              </a:rPr>
              <a:t>WP 3: </a:t>
            </a:r>
            <a:r>
              <a:rPr lang="en-US" sz="2500" dirty="0" err="1">
                <a:solidFill>
                  <a:srgbClr val="595959"/>
                </a:solidFill>
                <a:latin typeface="Arial"/>
                <a:ea typeface="Arial"/>
                <a:cs typeface="Arial"/>
                <a:sym typeface="Arial"/>
              </a:rPr>
              <a:t>Formar</a:t>
            </a:r>
            <a:r>
              <a:rPr lang="ro" sz="2500" dirty="0">
                <a:solidFill>
                  <a:srgbClr val="595959"/>
                </a:solidFill>
                <a:latin typeface="Arial"/>
                <a:ea typeface="Arial"/>
                <a:cs typeface="Arial"/>
                <a:sym typeface="Arial"/>
              </a:rPr>
              <a:t>e și </a:t>
            </a:r>
            <a:r>
              <a:rPr lang="en-US" sz="2500" dirty="0" err="1">
                <a:solidFill>
                  <a:srgbClr val="595959"/>
                </a:solidFill>
                <a:latin typeface="Arial"/>
                <a:ea typeface="Arial"/>
                <a:cs typeface="Arial"/>
                <a:sym typeface="Arial"/>
              </a:rPr>
              <a:t>consolidare</a:t>
            </a:r>
            <a:r>
              <a:rPr lang="ro" sz="2500" dirty="0">
                <a:solidFill>
                  <a:srgbClr val="595959"/>
                </a:solidFill>
                <a:latin typeface="Arial"/>
                <a:ea typeface="Arial"/>
                <a:cs typeface="Arial"/>
                <a:sym typeface="Arial"/>
              </a:rPr>
              <a:t>a capacităților (D3.1)</a:t>
            </a:r>
            <a:endParaRPr sz="2200" dirty="0"/>
          </a:p>
        </p:txBody>
      </p:sp>
      <p:sp>
        <p:nvSpPr>
          <p:cNvPr id="109" name="Google Shape;109;g37d7badc4d7_0_0"/>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ro" sz="3599" b="0" i="0" dirty="0">
                <a:solidFill>
                  <a:srgbClr val="545454"/>
                </a:solidFill>
              </a:rPr>
              <a:t>Curs de Master Trainer - Ziua 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A4CF2-80F2-FA8D-BEBB-354E77A48A25}"/>
            </a:ext>
          </a:extLst>
        </p:cNvPr>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305E5746-6474-7578-5789-B5A39DCC15BC}"/>
              </a:ext>
            </a:extLst>
          </p:cNvPr>
          <p:cNvSpPr>
            <a:spLocks noGrp="1"/>
          </p:cNvSpPr>
          <p:nvPr>
            <p:ph type="body" idx="2"/>
          </p:nvPr>
        </p:nvSpPr>
        <p:spPr>
          <a:xfrm>
            <a:off x="0" y="2978747"/>
            <a:ext cx="11944500" cy="900505"/>
          </a:xfrm>
        </p:spPr>
        <p:txBody>
          <a:bodyPr/>
          <a:lstStyle/>
          <a:p>
            <a:pPr algn="ctr"/>
            <a:r>
              <a:rPr lang="ro" sz="3600" b="1"/>
              <a:t>EXEMPLE</a:t>
            </a:r>
            <a:endParaRPr lang="el-GR" sz="3600" b="1"/>
          </a:p>
        </p:txBody>
      </p:sp>
      <p:sp>
        <p:nvSpPr>
          <p:cNvPr id="6" name="Google Shape;135;g37f9446a92a_0_143">
            <a:extLst>
              <a:ext uri="{FF2B5EF4-FFF2-40B4-BE49-F238E27FC236}">
                <a16:creationId xmlns:a16="http://schemas.microsoft.com/office/drawing/2014/main" id="{ED9C6DC4-021D-DA22-64EE-E5E39F3BF15E}"/>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
              <a:t>Unitatea 3.1: Proiectarea unui program WSA</a:t>
            </a:r>
            <a:endParaRPr/>
          </a:p>
        </p:txBody>
      </p:sp>
    </p:spTree>
    <p:extLst>
      <p:ext uri="{BB962C8B-B14F-4D97-AF65-F5344CB8AC3E}">
        <p14:creationId xmlns:p14="http://schemas.microsoft.com/office/powerpoint/2010/main" val="327031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AA391657-D989-83C8-E831-BBBCF4A842A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B0AFAB6-93F2-968C-BFA6-4B26EA5115A8}"/>
              </a:ext>
            </a:extLst>
          </p:cNvPr>
          <p:cNvSpPr txBox="1"/>
          <p:nvPr/>
        </p:nvSpPr>
        <p:spPr>
          <a:xfrm>
            <a:off x="274221" y="1405472"/>
            <a:ext cx="6153664" cy="369332"/>
          </a:xfrm>
          <a:prstGeom prst="rect">
            <a:avLst/>
          </a:prstGeom>
          <a:noFill/>
        </p:spPr>
        <p:txBody>
          <a:bodyPr wrap="square">
            <a:spAutoFit/>
          </a:bodyPr>
          <a:lstStyle/>
          <a:p>
            <a:r>
              <a:rPr lang="ro" sz="1800" b="1" dirty="0">
                <a:solidFill>
                  <a:schemeClr val="dk1"/>
                </a:solidFill>
                <a:latin typeface="Calibri"/>
                <a:cs typeface="Calibri"/>
                <a:sym typeface="Calibri"/>
              </a:rPr>
              <a:t>Exemplu de matrice: </a:t>
            </a:r>
          </a:p>
        </p:txBody>
      </p:sp>
      <p:sp>
        <p:nvSpPr>
          <p:cNvPr id="2" name="Google Shape;136;g37f9446a92a_0_143">
            <a:extLst>
              <a:ext uri="{FF2B5EF4-FFF2-40B4-BE49-F238E27FC236}">
                <a16:creationId xmlns:a16="http://schemas.microsoft.com/office/drawing/2014/main" id="{0C376E92-342A-4456-0215-8ED4B07FB2A3}"/>
              </a:ext>
            </a:extLst>
          </p:cNvPr>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indent="0">
              <a:spcBef>
                <a:spcPts val="0"/>
              </a:spcBef>
            </a:pPr>
            <a:r>
              <a:rPr lang="ro" dirty="0"/>
              <a:t>Fișă de lucru: Cartografierea nevoilor de </a:t>
            </a:r>
            <a:r>
              <a:rPr lang="ro-RO" dirty="0"/>
              <a:t>stare de bine</a:t>
            </a:r>
            <a:r>
              <a:rPr lang="ro" dirty="0"/>
              <a:t> a școlii și selectarea strategiilor PERMA</a:t>
            </a:r>
            <a:endParaRPr dirty="0"/>
          </a:p>
        </p:txBody>
      </p:sp>
      <p:sp>
        <p:nvSpPr>
          <p:cNvPr id="6" name="Google Shape;135;g37f9446a92a_0_143">
            <a:extLst>
              <a:ext uri="{FF2B5EF4-FFF2-40B4-BE49-F238E27FC236}">
                <a16:creationId xmlns:a16="http://schemas.microsoft.com/office/drawing/2014/main" id="{5457C025-9248-1D72-D9BD-C69AAA86CEC9}"/>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
              <a:t>Unitatea 3.1: Proiectarea unui program WSA</a:t>
            </a:r>
            <a:endParaRPr/>
          </a:p>
        </p:txBody>
      </p:sp>
      <p:graphicFrame>
        <p:nvGraphicFramePr>
          <p:cNvPr id="9" name="Πίνακας 8">
            <a:extLst>
              <a:ext uri="{FF2B5EF4-FFF2-40B4-BE49-F238E27FC236}">
                <a16:creationId xmlns:a16="http://schemas.microsoft.com/office/drawing/2014/main" id="{991CA7D4-2DD1-FD3F-E43C-4577E4B17381}"/>
              </a:ext>
            </a:extLst>
          </p:cNvPr>
          <p:cNvGraphicFramePr>
            <a:graphicFrameLocks noGrp="1"/>
          </p:cNvGraphicFramePr>
          <p:nvPr>
            <p:extLst>
              <p:ext uri="{D42A27DB-BD31-4B8C-83A1-F6EECF244321}">
                <p14:modId xmlns:p14="http://schemas.microsoft.com/office/powerpoint/2010/main" val="2386065562"/>
              </p:ext>
            </p:extLst>
          </p:nvPr>
        </p:nvGraphicFramePr>
        <p:xfrm>
          <a:off x="123750" y="1799804"/>
          <a:ext cx="11892940" cy="4006248"/>
        </p:xfrm>
        <a:graphic>
          <a:graphicData uri="http://schemas.openxmlformats.org/drawingml/2006/table">
            <a:tbl>
              <a:tblPr>
                <a:tableStyleId>{BC89EF96-8CEA-46FF-86C4-4CE0E7609802}</a:tableStyleId>
              </a:tblPr>
              <a:tblGrid>
                <a:gridCol w="1073789">
                  <a:extLst>
                    <a:ext uri="{9D8B030D-6E8A-4147-A177-3AD203B41FA5}">
                      <a16:colId xmlns:a16="http://schemas.microsoft.com/office/drawing/2014/main" val="4257278780"/>
                    </a:ext>
                  </a:extLst>
                </a:gridCol>
                <a:gridCol w="3546389">
                  <a:extLst>
                    <a:ext uri="{9D8B030D-6E8A-4147-A177-3AD203B41FA5}">
                      <a16:colId xmlns:a16="http://schemas.microsoft.com/office/drawing/2014/main" val="834625152"/>
                    </a:ext>
                  </a:extLst>
                </a:gridCol>
                <a:gridCol w="1421027">
                  <a:extLst>
                    <a:ext uri="{9D8B030D-6E8A-4147-A177-3AD203B41FA5}">
                      <a16:colId xmlns:a16="http://schemas.microsoft.com/office/drawing/2014/main" val="1998755456"/>
                    </a:ext>
                  </a:extLst>
                </a:gridCol>
                <a:gridCol w="2211860">
                  <a:extLst>
                    <a:ext uri="{9D8B030D-6E8A-4147-A177-3AD203B41FA5}">
                      <a16:colId xmlns:a16="http://schemas.microsoft.com/office/drawing/2014/main" val="1511894152"/>
                    </a:ext>
                  </a:extLst>
                </a:gridCol>
                <a:gridCol w="3639875">
                  <a:extLst>
                    <a:ext uri="{9D8B030D-6E8A-4147-A177-3AD203B41FA5}">
                      <a16:colId xmlns:a16="http://schemas.microsoft.com/office/drawing/2014/main" val="3739693713"/>
                    </a:ext>
                  </a:extLst>
                </a:gridCol>
              </a:tblGrid>
              <a:tr h="331531">
                <a:tc>
                  <a:txBody>
                    <a:bodyPr/>
                    <a:lstStyle/>
                    <a:p>
                      <a:pPr>
                        <a:buNone/>
                      </a:pPr>
                      <a:r>
                        <a:rPr lang="ro" sz="1800" b="1" dirty="0">
                          <a:solidFill>
                            <a:schemeClr val="tx1"/>
                          </a:solidFill>
                          <a:latin typeface="Calibri" panose="020F0502020204030204" pitchFamily="34" charset="0"/>
                          <a:cs typeface="Calibri" panose="020F0502020204030204" pitchFamily="34" charset="0"/>
                        </a:rPr>
                        <a:t>Priorităţile</a:t>
                      </a:r>
                      <a:endParaRPr lang="en" sz="1800" dirty="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ro" sz="1800" b="1" dirty="0">
                          <a:solidFill>
                            <a:schemeClr val="tx1"/>
                          </a:solidFill>
                          <a:latin typeface="Calibri" panose="020F0502020204030204" pitchFamily="34" charset="0"/>
                          <a:cs typeface="Calibri" panose="020F0502020204030204" pitchFamily="34" charset="0"/>
                        </a:rPr>
                        <a:t>Starea problemă (Situație observabilă / simptom / nevoie)</a:t>
                      </a:r>
                      <a:endParaRPr lang="en" sz="1800" dirty="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ro" sz="1800" b="1">
                          <a:solidFill>
                            <a:schemeClr val="tx1"/>
                          </a:solidFill>
                          <a:latin typeface="Calibri" panose="020F0502020204030204" pitchFamily="34" charset="0"/>
                          <a:cs typeface="Calibri" panose="020F0502020204030204" pitchFamily="34" charset="0"/>
                        </a:rPr>
                        <a:t>Elementul PERMA</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ro" sz="1800" b="1">
                          <a:solidFill>
                            <a:schemeClr val="tx1"/>
                          </a:solidFill>
                          <a:latin typeface="Calibri" panose="020F0502020204030204" pitchFamily="34" charset="0"/>
                          <a:cs typeface="Calibri" panose="020F0502020204030204" pitchFamily="34" charset="0"/>
                        </a:rPr>
                        <a:t>Paradigma de proiectare WSA (Focalizare strategică)</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ro" sz="1800" b="1">
                          <a:solidFill>
                            <a:schemeClr val="tx1"/>
                          </a:solidFill>
                          <a:latin typeface="Calibri" panose="020F0502020204030204" pitchFamily="34" charset="0"/>
                          <a:cs typeface="Calibri" panose="020F0502020204030204" pitchFamily="34" charset="0"/>
                        </a:rPr>
                        <a:t>Strategia sau activitatea școlii</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extLst>
                  <a:ext uri="{0D108BD9-81ED-4DB2-BD59-A6C34878D82A}">
                    <a16:rowId xmlns:a16="http://schemas.microsoft.com/office/drawing/2014/main" val="240345673"/>
                  </a:ext>
                </a:extLst>
              </a:tr>
              <a:tr h="718316">
                <a:tc>
                  <a:txBody>
                    <a:bodyPr/>
                    <a:lstStyle/>
                    <a:p>
                      <a:pPr>
                        <a:buNone/>
                      </a:pPr>
                      <a:r>
                        <a:rPr lang="ro" sz="1800" b="1" dirty="0">
                          <a:solidFill>
                            <a:srgbClr val="C00000"/>
                          </a:solidFill>
                          <a:latin typeface="Calibri" panose="020F0502020204030204" pitchFamily="34" charset="0"/>
                          <a:cs typeface="Calibri" panose="020F0502020204030204" pitchFamily="34" charset="0"/>
                        </a:rPr>
                        <a:t>Nevoia ridicată a școlii</a:t>
                      </a:r>
                      <a:endParaRPr lang="en" sz="1800" dirty="0">
                        <a:solidFill>
                          <a:srgbClr val="C00000"/>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ro" sz="1800">
                          <a:solidFill>
                            <a:schemeClr val="tx1"/>
                          </a:solidFill>
                          <a:latin typeface="Calibri" panose="020F0502020204030204" pitchFamily="34" charset="0"/>
                          <a:cs typeface="Calibri" panose="020F0502020204030204" pitchFamily="34" charset="0"/>
                        </a:rPr>
                        <a:t>Elevii sunt pasivi și plictisiți în clasă</a:t>
                      </a:r>
                    </a:p>
                  </a:txBody>
                  <a:tcPr marL="41441" marR="41441" marT="20721" marB="20721" anchor="ctr"/>
                </a:tc>
                <a:tc>
                  <a:txBody>
                    <a:bodyPr/>
                    <a:lstStyle/>
                    <a:p>
                      <a:pPr>
                        <a:buNone/>
                      </a:pPr>
                      <a:r>
                        <a:rPr lang="ro" sz="1800" b="1">
                          <a:solidFill>
                            <a:schemeClr val="tx1"/>
                          </a:solidFill>
                          <a:latin typeface="Calibri" panose="020F0502020204030204" pitchFamily="34" charset="0"/>
                          <a:cs typeface="Calibri" panose="020F0502020204030204" pitchFamily="34" charset="0"/>
                        </a:rPr>
                        <a:t>E – Angajament</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ro" sz="1800">
                          <a:solidFill>
                            <a:schemeClr val="tx1"/>
                          </a:solidFill>
                          <a:latin typeface="Calibri" panose="020F0502020204030204" pitchFamily="34" charset="0"/>
                          <a:cs typeface="Calibri" panose="020F0502020204030204" pitchFamily="34" charset="0"/>
                        </a:rPr>
                        <a:t>Încurajează învățarea activă și predarea bazată pe punctele forte</a:t>
                      </a:r>
                    </a:p>
                  </a:txBody>
                  <a:tcPr marL="41441" marR="41441" marT="20721" marB="20721" anchor="ctr"/>
                </a:tc>
                <a:tc>
                  <a:txBody>
                    <a:bodyPr/>
                    <a:lstStyle/>
                    <a:p>
                      <a:pPr>
                        <a:buNone/>
                      </a:pPr>
                      <a:r>
                        <a:rPr lang="ro" sz="1800">
                          <a:solidFill>
                            <a:schemeClr val="tx1"/>
                          </a:solidFill>
                          <a:latin typeface="Calibri" panose="020F0502020204030204" pitchFamily="34" charset="0"/>
                          <a:cs typeface="Calibri" panose="020F0502020204030204" pitchFamily="34" charset="0"/>
                        </a:rPr>
                        <a:t>Introduceți "Flow Fridays" – o clasă săptămânală care folosește învățare bazată pe proiecte sau creativă</a:t>
                      </a:r>
                    </a:p>
                  </a:txBody>
                  <a:tcPr marL="41441" marR="41441" marT="20721" marB="20721" anchor="ctr"/>
                </a:tc>
                <a:extLst>
                  <a:ext uri="{0D108BD9-81ED-4DB2-BD59-A6C34878D82A}">
                    <a16:rowId xmlns:a16="http://schemas.microsoft.com/office/drawing/2014/main" val="2814542868"/>
                  </a:ext>
                </a:extLst>
              </a:tr>
              <a:tr h="621620">
                <a:tc>
                  <a:txBody>
                    <a:bodyPr/>
                    <a:lstStyle/>
                    <a:p>
                      <a:pPr>
                        <a:buNone/>
                      </a:pPr>
                      <a:endParaRPr lang="el-GR"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ro" sz="1800" dirty="0">
                          <a:solidFill>
                            <a:schemeClr val="tx1"/>
                          </a:solidFill>
                          <a:latin typeface="Calibri" panose="020F0502020204030204" pitchFamily="34" charset="0"/>
                          <a:cs typeface="Calibri" panose="020F0502020204030204" pitchFamily="34" charset="0"/>
                        </a:rPr>
                        <a:t>Lipsa de încredere și tensiunea interpersonală ridicată între colegi</a:t>
                      </a:r>
                    </a:p>
                  </a:txBody>
                  <a:tcPr marL="41441" marR="41441" marT="20721" marB="20721" anchor="ctr"/>
                </a:tc>
                <a:tc>
                  <a:txBody>
                    <a:bodyPr/>
                    <a:lstStyle/>
                    <a:p>
                      <a:pPr>
                        <a:buNone/>
                      </a:pPr>
                      <a:r>
                        <a:rPr lang="ro" sz="1800" b="1">
                          <a:solidFill>
                            <a:schemeClr val="tx1"/>
                          </a:solidFill>
                          <a:latin typeface="Calibri" panose="020F0502020204030204" pitchFamily="34" charset="0"/>
                          <a:cs typeface="Calibri" panose="020F0502020204030204" pitchFamily="34" charset="0"/>
                        </a:rPr>
                        <a:t>R – Relații</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ro" sz="1800">
                          <a:solidFill>
                            <a:schemeClr val="tx1"/>
                          </a:solidFill>
                          <a:latin typeface="Calibri" panose="020F0502020204030204" pitchFamily="34" charset="0"/>
                          <a:cs typeface="Calibri" panose="020F0502020204030204" pitchFamily="34" charset="0"/>
                        </a:rPr>
                        <a:t>Consolidarea încrederii colegiale și a colaborării</a:t>
                      </a:r>
                    </a:p>
                  </a:txBody>
                  <a:tcPr marL="41441" marR="41441" marT="20721" marB="20721" anchor="ctr"/>
                </a:tc>
                <a:tc>
                  <a:txBody>
                    <a:bodyPr/>
                    <a:lstStyle/>
                    <a:p>
                      <a:pPr>
                        <a:buNone/>
                      </a:pPr>
                      <a:r>
                        <a:rPr lang="ro" sz="1800">
                          <a:solidFill>
                            <a:schemeClr val="tx1"/>
                          </a:solidFill>
                          <a:latin typeface="Calibri" panose="020F0502020204030204" pitchFamily="34" charset="0"/>
                          <a:cs typeface="Calibri" panose="020F0502020204030204" pitchFamily="34" charset="0"/>
                        </a:rPr>
                        <a:t>Lansarea unui "Cerc de Apreciere a Colegilor" la ședințele personalului</a:t>
                      </a:r>
                    </a:p>
                  </a:txBody>
                  <a:tcPr marL="41441" marR="41441" marT="20721" marB="20721" anchor="ctr"/>
                </a:tc>
                <a:extLst>
                  <a:ext uri="{0D108BD9-81ED-4DB2-BD59-A6C34878D82A}">
                    <a16:rowId xmlns:a16="http://schemas.microsoft.com/office/drawing/2014/main" val="3594261888"/>
                  </a:ext>
                </a:extLst>
              </a:tr>
              <a:tr h="718316">
                <a:tc>
                  <a:txBody>
                    <a:bodyPr/>
                    <a:lstStyle/>
                    <a:p>
                      <a:pPr>
                        <a:buNone/>
                      </a:pPr>
                      <a:endParaRPr lang="el-GR"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ro" sz="1800" dirty="0">
                          <a:solidFill>
                            <a:schemeClr val="tx1"/>
                          </a:solidFill>
                          <a:latin typeface="Calibri" panose="020F0502020204030204" pitchFamily="34" charset="0"/>
                          <a:cs typeface="Calibri" panose="020F0502020204030204" pitchFamily="34" charset="0"/>
                        </a:rPr>
                        <a:t>Stres cronic, anxietate ridicată, moral scăzut al personalului, pesimism sau rezolvare deficitară a conflictelor</a:t>
                      </a:r>
                    </a:p>
                  </a:txBody>
                  <a:tcPr marL="41441" marR="41441" marT="20721" marB="20721" anchor="ctr"/>
                </a:tc>
                <a:tc>
                  <a:txBody>
                    <a:bodyPr/>
                    <a:lstStyle/>
                    <a:p>
                      <a:pPr>
                        <a:buNone/>
                      </a:pPr>
                      <a:r>
                        <a:rPr lang="ro" sz="1800" b="1">
                          <a:solidFill>
                            <a:schemeClr val="tx1"/>
                          </a:solidFill>
                          <a:latin typeface="Calibri" panose="020F0502020204030204" pitchFamily="34" charset="0"/>
                          <a:cs typeface="Calibri" panose="020F0502020204030204" pitchFamily="34" charset="0"/>
                        </a:rPr>
                        <a:t>P – Emoție pozitivă</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ro" sz="1800">
                          <a:solidFill>
                            <a:schemeClr val="tx1"/>
                          </a:solidFill>
                          <a:latin typeface="Calibri" panose="020F0502020204030204" pitchFamily="34" charset="0"/>
                          <a:cs typeface="Calibri" panose="020F0502020204030204" pitchFamily="34" charset="0"/>
                        </a:rPr>
                        <a:t>Construiește reziliența emoțională și optimismul în rândul personalului</a:t>
                      </a:r>
                    </a:p>
                  </a:txBody>
                  <a:tcPr marL="41441" marR="41441" marT="20721" marB="20721" anchor="ctr"/>
                </a:tc>
                <a:tc>
                  <a:txBody>
                    <a:bodyPr/>
                    <a:lstStyle/>
                    <a:p>
                      <a:pPr>
                        <a:buNone/>
                      </a:pPr>
                      <a:r>
                        <a:rPr lang="ro" sz="1800" dirty="0">
                          <a:solidFill>
                            <a:schemeClr val="tx1"/>
                          </a:solidFill>
                          <a:latin typeface="Calibri" panose="020F0502020204030204" pitchFamily="34" charset="0"/>
                          <a:cs typeface="Calibri" panose="020F0502020204030204" pitchFamily="34" charset="0"/>
                        </a:rPr>
                        <a:t>Începeți săptămânal reflecțiile "Trei lucruri bune"; Creați un zid al recunoștinței pentru </a:t>
                      </a:r>
                      <a:r>
                        <a:rPr lang="ro-RO" sz="1800" dirty="0">
                          <a:solidFill>
                            <a:schemeClr val="tx1"/>
                          </a:solidFill>
                          <a:latin typeface="Calibri" panose="020F0502020204030204" pitchFamily="34" charset="0"/>
                          <a:cs typeface="Calibri" panose="020F0502020204030204" pitchFamily="34" charset="0"/>
                        </a:rPr>
                        <a:t>stare de bine</a:t>
                      </a:r>
                      <a:endParaRPr lang="ro" sz="1800" dirty="0">
                        <a:solidFill>
                          <a:schemeClr val="tx1"/>
                        </a:solidFill>
                        <a:latin typeface="Calibri" panose="020F0502020204030204" pitchFamily="34" charset="0"/>
                        <a:cs typeface="Calibri" panose="020F0502020204030204" pitchFamily="34" charset="0"/>
                      </a:endParaRPr>
                    </a:p>
                  </a:txBody>
                  <a:tcPr marL="41441" marR="41441" marT="20721" marB="20721" anchor="ctr"/>
                </a:tc>
                <a:extLst>
                  <a:ext uri="{0D108BD9-81ED-4DB2-BD59-A6C34878D82A}">
                    <a16:rowId xmlns:a16="http://schemas.microsoft.com/office/drawing/2014/main" val="143798298"/>
                  </a:ext>
                </a:extLst>
              </a:tr>
            </a:tbl>
          </a:graphicData>
        </a:graphic>
      </p:graphicFrame>
    </p:spTree>
    <p:extLst>
      <p:ext uri="{BB962C8B-B14F-4D97-AF65-F5344CB8AC3E}">
        <p14:creationId xmlns:p14="http://schemas.microsoft.com/office/powerpoint/2010/main" val="4145390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3A0CB9A9-E0B6-F9BF-D384-8D30FE9F64F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1B0FB2C-4DBC-2CC7-9692-81BB1B4A6141}"/>
              </a:ext>
            </a:extLst>
          </p:cNvPr>
          <p:cNvSpPr txBox="1"/>
          <p:nvPr/>
        </p:nvSpPr>
        <p:spPr>
          <a:xfrm>
            <a:off x="246512" y="1405472"/>
            <a:ext cx="6153664" cy="369332"/>
          </a:xfrm>
          <a:prstGeom prst="rect">
            <a:avLst/>
          </a:prstGeom>
          <a:noFill/>
        </p:spPr>
        <p:txBody>
          <a:bodyPr wrap="square">
            <a:spAutoFit/>
          </a:bodyPr>
          <a:lstStyle/>
          <a:p>
            <a:r>
              <a:rPr lang="ro" sz="1800" b="1" dirty="0">
                <a:solidFill>
                  <a:schemeClr val="dk1"/>
                </a:solidFill>
                <a:latin typeface="Calibri"/>
                <a:cs typeface="Calibri"/>
                <a:sym typeface="Calibri"/>
              </a:rPr>
              <a:t>Exemplu de matrice: </a:t>
            </a:r>
          </a:p>
        </p:txBody>
      </p:sp>
      <p:sp>
        <p:nvSpPr>
          <p:cNvPr id="2" name="Google Shape;136;g37f9446a92a_0_143">
            <a:extLst>
              <a:ext uri="{FF2B5EF4-FFF2-40B4-BE49-F238E27FC236}">
                <a16:creationId xmlns:a16="http://schemas.microsoft.com/office/drawing/2014/main" id="{D374BBB0-9398-A8DC-5291-C94F6B1C628F}"/>
              </a:ext>
            </a:extLst>
          </p:cNvPr>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indent="0">
              <a:spcBef>
                <a:spcPts val="0"/>
              </a:spcBef>
            </a:pPr>
            <a:r>
              <a:rPr lang="ro" dirty="0"/>
              <a:t>Fișă de lucru: Cartografierea nevoilor de </a:t>
            </a:r>
            <a:r>
              <a:rPr lang="ro-RO" dirty="0"/>
              <a:t>stare de bine</a:t>
            </a:r>
            <a:r>
              <a:rPr lang="ro" dirty="0"/>
              <a:t> a școlii și selectarea strategiilor PERMA</a:t>
            </a:r>
            <a:endParaRPr dirty="0"/>
          </a:p>
        </p:txBody>
      </p:sp>
      <p:sp>
        <p:nvSpPr>
          <p:cNvPr id="6" name="Google Shape;135;g37f9446a92a_0_143">
            <a:extLst>
              <a:ext uri="{FF2B5EF4-FFF2-40B4-BE49-F238E27FC236}">
                <a16:creationId xmlns:a16="http://schemas.microsoft.com/office/drawing/2014/main" id="{644BE86E-C798-1E97-A374-B2B51BEF1716}"/>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
              <a:t>Unitatea 3.1: Proiectarea unui program WSA</a:t>
            </a:r>
            <a:endParaRPr/>
          </a:p>
        </p:txBody>
      </p:sp>
      <p:graphicFrame>
        <p:nvGraphicFramePr>
          <p:cNvPr id="9" name="Πίνακας 8">
            <a:extLst>
              <a:ext uri="{FF2B5EF4-FFF2-40B4-BE49-F238E27FC236}">
                <a16:creationId xmlns:a16="http://schemas.microsoft.com/office/drawing/2014/main" id="{AA3219FC-7208-8A4C-10E3-5167B1EBD6BD}"/>
              </a:ext>
            </a:extLst>
          </p:cNvPr>
          <p:cNvGraphicFramePr>
            <a:graphicFrameLocks noGrp="1"/>
          </p:cNvGraphicFramePr>
          <p:nvPr>
            <p:extLst>
              <p:ext uri="{D42A27DB-BD31-4B8C-83A1-F6EECF244321}">
                <p14:modId xmlns:p14="http://schemas.microsoft.com/office/powerpoint/2010/main" val="247332066"/>
              </p:ext>
            </p:extLst>
          </p:nvPr>
        </p:nvGraphicFramePr>
        <p:xfrm>
          <a:off x="149530" y="1832755"/>
          <a:ext cx="11892940" cy="4006248"/>
        </p:xfrm>
        <a:graphic>
          <a:graphicData uri="http://schemas.openxmlformats.org/drawingml/2006/table">
            <a:tbl>
              <a:tblPr>
                <a:tableStyleId>{BC89EF96-8CEA-46FF-86C4-4CE0E7609802}</a:tableStyleId>
              </a:tblPr>
              <a:tblGrid>
                <a:gridCol w="1073789">
                  <a:extLst>
                    <a:ext uri="{9D8B030D-6E8A-4147-A177-3AD203B41FA5}">
                      <a16:colId xmlns:a16="http://schemas.microsoft.com/office/drawing/2014/main" val="4257278780"/>
                    </a:ext>
                  </a:extLst>
                </a:gridCol>
                <a:gridCol w="3546389">
                  <a:extLst>
                    <a:ext uri="{9D8B030D-6E8A-4147-A177-3AD203B41FA5}">
                      <a16:colId xmlns:a16="http://schemas.microsoft.com/office/drawing/2014/main" val="834625152"/>
                    </a:ext>
                  </a:extLst>
                </a:gridCol>
                <a:gridCol w="1421027">
                  <a:extLst>
                    <a:ext uri="{9D8B030D-6E8A-4147-A177-3AD203B41FA5}">
                      <a16:colId xmlns:a16="http://schemas.microsoft.com/office/drawing/2014/main" val="1998755456"/>
                    </a:ext>
                  </a:extLst>
                </a:gridCol>
                <a:gridCol w="2211860">
                  <a:extLst>
                    <a:ext uri="{9D8B030D-6E8A-4147-A177-3AD203B41FA5}">
                      <a16:colId xmlns:a16="http://schemas.microsoft.com/office/drawing/2014/main" val="1511894152"/>
                    </a:ext>
                  </a:extLst>
                </a:gridCol>
                <a:gridCol w="3639875">
                  <a:extLst>
                    <a:ext uri="{9D8B030D-6E8A-4147-A177-3AD203B41FA5}">
                      <a16:colId xmlns:a16="http://schemas.microsoft.com/office/drawing/2014/main" val="3739693713"/>
                    </a:ext>
                  </a:extLst>
                </a:gridCol>
              </a:tblGrid>
              <a:tr h="331531">
                <a:tc>
                  <a:txBody>
                    <a:bodyPr/>
                    <a:lstStyle/>
                    <a:p>
                      <a:pPr>
                        <a:buNone/>
                      </a:pPr>
                      <a:r>
                        <a:rPr lang="ro" sz="1800" b="1" dirty="0">
                          <a:solidFill>
                            <a:schemeClr val="tx1"/>
                          </a:solidFill>
                          <a:latin typeface="Calibri" panose="020F0502020204030204" pitchFamily="34" charset="0"/>
                          <a:cs typeface="Calibri" panose="020F0502020204030204" pitchFamily="34" charset="0"/>
                        </a:rPr>
                        <a:t>Priorităţile</a:t>
                      </a:r>
                      <a:endParaRPr lang="en" sz="1800" dirty="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ro" sz="1800" b="1">
                          <a:solidFill>
                            <a:schemeClr val="tx1"/>
                          </a:solidFill>
                          <a:latin typeface="Calibri" panose="020F0502020204030204" pitchFamily="34" charset="0"/>
                          <a:cs typeface="Calibri" panose="020F0502020204030204" pitchFamily="34" charset="0"/>
                        </a:rPr>
                        <a:t>Starea problemă (Situație observabilă / simptom / nevoie)</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ro" sz="1800" b="1">
                          <a:solidFill>
                            <a:schemeClr val="tx1"/>
                          </a:solidFill>
                          <a:latin typeface="Calibri" panose="020F0502020204030204" pitchFamily="34" charset="0"/>
                          <a:cs typeface="Calibri" panose="020F0502020204030204" pitchFamily="34" charset="0"/>
                        </a:rPr>
                        <a:t>Elementul PERMA</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ro" sz="1800" b="1">
                          <a:solidFill>
                            <a:schemeClr val="tx1"/>
                          </a:solidFill>
                          <a:latin typeface="Calibri" panose="020F0502020204030204" pitchFamily="34" charset="0"/>
                          <a:cs typeface="Calibri" panose="020F0502020204030204" pitchFamily="34" charset="0"/>
                        </a:rPr>
                        <a:t>Paradigma de proiectare WSA (Focalizare strategică)</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ro" sz="1800" b="1">
                          <a:solidFill>
                            <a:schemeClr val="tx1"/>
                          </a:solidFill>
                          <a:latin typeface="Calibri" panose="020F0502020204030204" pitchFamily="34" charset="0"/>
                          <a:cs typeface="Calibri" panose="020F0502020204030204" pitchFamily="34" charset="0"/>
                        </a:rPr>
                        <a:t>Strategia sau activitatea școlii</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extLst>
                  <a:ext uri="{0D108BD9-81ED-4DB2-BD59-A6C34878D82A}">
                    <a16:rowId xmlns:a16="http://schemas.microsoft.com/office/drawing/2014/main" val="240345673"/>
                  </a:ext>
                </a:extLst>
              </a:tr>
              <a:tr h="815013">
                <a:tc>
                  <a:txBody>
                    <a:bodyPr/>
                    <a:lstStyle/>
                    <a:p>
                      <a:pPr>
                        <a:buNone/>
                      </a:pPr>
                      <a:r>
                        <a:rPr lang="ro" sz="1800" b="1" dirty="0">
                          <a:solidFill>
                            <a:srgbClr val="C00000"/>
                          </a:solidFill>
                          <a:latin typeface="Calibri" panose="020F0502020204030204" pitchFamily="34" charset="0"/>
                          <a:cs typeface="Calibri" panose="020F0502020204030204" pitchFamily="34" charset="0"/>
                        </a:rPr>
                        <a:t>Nevoi scăzute ale școlii</a:t>
                      </a:r>
                      <a:endParaRPr lang="en" sz="1800" dirty="0">
                        <a:solidFill>
                          <a:srgbClr val="C00000"/>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ro" sz="1800">
                          <a:solidFill>
                            <a:schemeClr val="tx1"/>
                          </a:solidFill>
                          <a:latin typeface="Calibri" panose="020F0502020204030204" pitchFamily="34" charset="0"/>
                          <a:cs typeface="Calibri" panose="020F0502020204030204" pitchFamily="34" charset="0"/>
                        </a:rPr>
                        <a:t>Recunoașterea inconsistentă a eforturilor sau îmbunătățirilor elevilor mici</a:t>
                      </a:r>
                    </a:p>
                  </a:txBody>
                  <a:tcPr marL="41441" marR="41441" marT="20721" marB="20721" anchor="ctr"/>
                </a:tc>
                <a:tc>
                  <a:txBody>
                    <a:bodyPr/>
                    <a:lstStyle/>
                    <a:p>
                      <a:pPr>
                        <a:buNone/>
                      </a:pPr>
                      <a:r>
                        <a:rPr lang="ro" sz="1800" b="1">
                          <a:solidFill>
                            <a:schemeClr val="tx1"/>
                          </a:solidFill>
                          <a:latin typeface="Calibri" panose="020F0502020204030204" pitchFamily="34" charset="0"/>
                          <a:cs typeface="Calibri" panose="020F0502020204030204" pitchFamily="34" charset="0"/>
                        </a:rPr>
                        <a:t>A – Realizări</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ro" sz="1800">
                          <a:solidFill>
                            <a:schemeClr val="tx1"/>
                          </a:solidFill>
                          <a:latin typeface="Calibri" panose="020F0502020204030204" pitchFamily="34" charset="0"/>
                          <a:cs typeface="Calibri" panose="020F0502020204030204" pitchFamily="34" charset="0"/>
                        </a:rPr>
                        <a:t>Sărbătorește creșterea, progresul și efortul</a:t>
                      </a:r>
                    </a:p>
                  </a:txBody>
                  <a:tcPr marL="41441" marR="41441" marT="20721" marB="20721" anchor="ctr"/>
                </a:tc>
                <a:tc>
                  <a:txBody>
                    <a:bodyPr/>
                    <a:lstStyle/>
                    <a:p>
                      <a:pPr>
                        <a:buNone/>
                      </a:pPr>
                      <a:r>
                        <a:rPr lang="ro" sz="1800">
                          <a:solidFill>
                            <a:schemeClr val="tx1"/>
                          </a:solidFill>
                          <a:latin typeface="Calibri" panose="020F0502020204030204" pitchFamily="34" charset="0"/>
                          <a:cs typeface="Calibri" panose="020F0502020204030204" pitchFamily="34" charset="0"/>
                        </a:rPr>
                        <a:t>Înființați un "Consiliu pentru Realizarea Elevilor" care să evidențieze efortul, bunătatea și perseverența</a:t>
                      </a:r>
                    </a:p>
                  </a:txBody>
                  <a:tcPr marL="41441" marR="41441" marT="20721" marB="20721" anchor="ctr"/>
                </a:tc>
                <a:extLst>
                  <a:ext uri="{0D108BD9-81ED-4DB2-BD59-A6C34878D82A}">
                    <a16:rowId xmlns:a16="http://schemas.microsoft.com/office/drawing/2014/main" val="2784599088"/>
                  </a:ext>
                </a:extLst>
              </a:tr>
              <a:tr h="524923">
                <a:tc>
                  <a:txBody>
                    <a:bodyPr/>
                    <a:lstStyle/>
                    <a:p>
                      <a:pPr>
                        <a:buNone/>
                      </a:pPr>
                      <a:endParaRPr lang="el-GR"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ro" sz="1800">
                          <a:solidFill>
                            <a:schemeClr val="tx1"/>
                          </a:solidFill>
                          <a:latin typeface="Calibri" panose="020F0502020204030204" pitchFamily="34" charset="0"/>
                          <a:cs typeface="Calibri" panose="020F0502020204030204" pitchFamily="34" charset="0"/>
                        </a:rPr>
                        <a:t>Participare scăzută la activități extrașcolare voluntare de către părinți/familii</a:t>
                      </a:r>
                    </a:p>
                  </a:txBody>
                  <a:tcPr marL="41441" marR="41441" marT="20721" marB="20721" anchor="ctr"/>
                </a:tc>
                <a:tc>
                  <a:txBody>
                    <a:bodyPr/>
                    <a:lstStyle/>
                    <a:p>
                      <a:pPr>
                        <a:buNone/>
                      </a:pPr>
                      <a:r>
                        <a:rPr lang="ro" sz="1800" b="1">
                          <a:solidFill>
                            <a:schemeClr val="tx1"/>
                          </a:solidFill>
                          <a:latin typeface="Calibri" panose="020F0502020204030204" pitchFamily="34" charset="0"/>
                          <a:cs typeface="Calibri" panose="020F0502020204030204" pitchFamily="34" charset="0"/>
                        </a:rPr>
                        <a:t>R – Relații</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ro" sz="1800">
                          <a:solidFill>
                            <a:schemeClr val="tx1"/>
                          </a:solidFill>
                          <a:latin typeface="Calibri" panose="020F0502020204030204" pitchFamily="34" charset="0"/>
                          <a:cs typeface="Calibri" panose="020F0502020204030204" pitchFamily="34" charset="0"/>
                        </a:rPr>
                        <a:t>Parteneriate școală de plasament și familie</a:t>
                      </a:r>
                    </a:p>
                  </a:txBody>
                  <a:tcPr marL="41441" marR="41441" marT="20721" marB="20721" anchor="ctr"/>
                </a:tc>
                <a:tc>
                  <a:txBody>
                    <a:bodyPr/>
                    <a:lstStyle/>
                    <a:p>
                      <a:pPr>
                        <a:buNone/>
                      </a:pPr>
                      <a:r>
                        <a:rPr lang="ro" sz="1800" dirty="0">
                          <a:solidFill>
                            <a:schemeClr val="tx1"/>
                          </a:solidFill>
                          <a:latin typeface="Calibri" panose="020F0502020204030204" pitchFamily="34" charset="0"/>
                          <a:cs typeface="Calibri" panose="020F0502020204030204" pitchFamily="34" charset="0"/>
                        </a:rPr>
                        <a:t>Creați "Zile Porților Deschise" de familie prin activități comune</a:t>
                      </a:r>
                    </a:p>
                  </a:txBody>
                  <a:tcPr marL="41441" marR="41441" marT="20721" marB="20721" anchor="ctr"/>
                </a:tc>
                <a:extLst>
                  <a:ext uri="{0D108BD9-81ED-4DB2-BD59-A6C34878D82A}">
                    <a16:rowId xmlns:a16="http://schemas.microsoft.com/office/drawing/2014/main" val="3193651003"/>
                  </a:ext>
                </a:extLst>
              </a:tr>
              <a:tr h="621620">
                <a:tc>
                  <a:txBody>
                    <a:bodyPr/>
                    <a:lstStyle/>
                    <a:p>
                      <a:pPr>
                        <a:buNone/>
                      </a:pPr>
                      <a:endParaRPr lang="el-GR"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ro" sz="1800" dirty="0">
                          <a:solidFill>
                            <a:schemeClr val="tx1"/>
                          </a:solidFill>
                          <a:latin typeface="Calibri" panose="020F0502020204030204" pitchFamily="34" charset="0"/>
                          <a:cs typeface="Calibri" panose="020F0502020204030204" pitchFamily="34" charset="0"/>
                        </a:rPr>
                        <a:t>Cazuri minime de recunoștință sau apreciere spontană din partea </a:t>
                      </a:r>
                      <a:r>
                        <a:rPr lang="ro-RO" sz="1800" dirty="0">
                          <a:solidFill>
                            <a:schemeClr val="tx1"/>
                          </a:solidFill>
                          <a:latin typeface="Calibri" panose="020F0502020204030204" pitchFamily="34" charset="0"/>
                          <a:cs typeface="Calibri" panose="020F0502020204030204" pitchFamily="34" charset="0"/>
                        </a:rPr>
                        <a:t>elevi</a:t>
                      </a:r>
                      <a:r>
                        <a:rPr lang="ro" sz="1800" dirty="0">
                          <a:solidFill>
                            <a:schemeClr val="tx1"/>
                          </a:solidFill>
                          <a:latin typeface="Calibri" panose="020F0502020204030204" pitchFamily="34" charset="0"/>
                          <a:cs typeface="Calibri" panose="020F0502020204030204" pitchFamily="34" charset="0"/>
                        </a:rPr>
                        <a:t>lor/personalului</a:t>
                      </a:r>
                    </a:p>
                  </a:txBody>
                  <a:tcPr marL="41441" marR="41441" marT="20721" marB="20721" anchor="ctr"/>
                </a:tc>
                <a:tc>
                  <a:txBody>
                    <a:bodyPr/>
                    <a:lstStyle/>
                    <a:p>
                      <a:pPr>
                        <a:buNone/>
                      </a:pPr>
                      <a:r>
                        <a:rPr lang="ro" sz="1800" b="1">
                          <a:solidFill>
                            <a:schemeClr val="tx1"/>
                          </a:solidFill>
                          <a:latin typeface="Calibri" panose="020F0502020204030204" pitchFamily="34" charset="0"/>
                          <a:cs typeface="Calibri" panose="020F0502020204030204" pitchFamily="34" charset="0"/>
                        </a:rPr>
                        <a:t>P – Emoție pozitivă</a:t>
                      </a:r>
                      <a:endParaRPr lang="en"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ro" sz="1800">
                          <a:solidFill>
                            <a:schemeClr val="tx1"/>
                          </a:solidFill>
                          <a:latin typeface="Calibri" panose="020F0502020204030204" pitchFamily="34" charset="0"/>
                          <a:cs typeface="Calibri" panose="020F0502020204030204" pitchFamily="34" charset="0"/>
                        </a:rPr>
                        <a:t>Hrănește recunoștința și pozitivitatea în viața de zi cu zi la școală</a:t>
                      </a:r>
                    </a:p>
                  </a:txBody>
                  <a:tcPr marL="41441" marR="41441" marT="20721" marB="20721" anchor="ctr"/>
                </a:tc>
                <a:tc>
                  <a:txBody>
                    <a:bodyPr/>
                    <a:lstStyle/>
                    <a:p>
                      <a:pPr>
                        <a:buNone/>
                      </a:pPr>
                      <a:r>
                        <a:rPr lang="ro" sz="1800" dirty="0">
                          <a:solidFill>
                            <a:schemeClr val="tx1"/>
                          </a:solidFill>
                          <a:latin typeface="Calibri" panose="020F0502020204030204" pitchFamily="34" charset="0"/>
                          <a:cs typeface="Calibri" panose="020F0502020204030204" pitchFamily="34" charset="0"/>
                        </a:rPr>
                        <a:t>Implementați o lună "Provocare a bunătății"; integrați "Borcane ale Recunoștinței" în sălile de clasă, unde elevii pot împărtăși note pozitive.</a:t>
                      </a:r>
                    </a:p>
                  </a:txBody>
                  <a:tcPr marL="41441" marR="41441" marT="20721" marB="20721" anchor="ctr"/>
                </a:tc>
                <a:extLst>
                  <a:ext uri="{0D108BD9-81ED-4DB2-BD59-A6C34878D82A}">
                    <a16:rowId xmlns:a16="http://schemas.microsoft.com/office/drawing/2014/main" val="3642171938"/>
                  </a:ext>
                </a:extLst>
              </a:tr>
            </a:tbl>
          </a:graphicData>
        </a:graphic>
      </p:graphicFrame>
    </p:spTree>
    <p:extLst>
      <p:ext uri="{BB962C8B-B14F-4D97-AF65-F5344CB8AC3E}">
        <p14:creationId xmlns:p14="http://schemas.microsoft.com/office/powerpoint/2010/main" val="3927422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C02DF-3CFA-8B80-AFE8-923F71946D8F}"/>
            </a:ext>
          </a:extLst>
        </p:cNvPr>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9CFEA4AC-B0AE-4E7B-48F9-7CE997CD118A}"/>
              </a:ext>
            </a:extLst>
          </p:cNvPr>
          <p:cNvSpPr>
            <a:spLocks noGrp="1"/>
          </p:cNvSpPr>
          <p:nvPr>
            <p:ph type="body" idx="2"/>
          </p:nvPr>
        </p:nvSpPr>
        <p:spPr>
          <a:xfrm>
            <a:off x="0" y="2978747"/>
            <a:ext cx="11944500" cy="900505"/>
          </a:xfrm>
        </p:spPr>
        <p:txBody>
          <a:bodyPr/>
          <a:lstStyle/>
          <a:p>
            <a:pPr algn="ctr"/>
            <a:r>
              <a:rPr lang="ro" sz="3600" b="1"/>
              <a:t>Activitate și evaluare experiențială</a:t>
            </a:r>
            <a:endParaRPr lang="el-GR" sz="3600" b="1"/>
          </a:p>
        </p:txBody>
      </p:sp>
      <p:sp>
        <p:nvSpPr>
          <p:cNvPr id="6" name="Google Shape;135;g37f9446a92a_0_143">
            <a:extLst>
              <a:ext uri="{FF2B5EF4-FFF2-40B4-BE49-F238E27FC236}">
                <a16:creationId xmlns:a16="http://schemas.microsoft.com/office/drawing/2014/main" id="{623EB9DA-255D-5660-509F-35F4B954DB43}"/>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
              <a:t>Unitatea 3.1: Proiectarea unui program WSA</a:t>
            </a:r>
            <a:endParaRPr/>
          </a:p>
        </p:txBody>
      </p:sp>
    </p:spTree>
    <p:extLst>
      <p:ext uri="{BB962C8B-B14F-4D97-AF65-F5344CB8AC3E}">
        <p14:creationId xmlns:p14="http://schemas.microsoft.com/office/powerpoint/2010/main" val="3168311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7FCD0-8F1B-8A48-26BB-AC2B1CDB55CE}"/>
            </a:ext>
          </a:extLst>
        </p:cNvPr>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id="{F8AD3C7A-A001-654C-B619-F92C481A82B0}"/>
              </a:ext>
            </a:extLst>
          </p:cNvPr>
          <p:cNvSpPr>
            <a:spLocks noGrp="1"/>
          </p:cNvSpPr>
          <p:nvPr>
            <p:ph type="body" idx="1"/>
          </p:nvPr>
        </p:nvSpPr>
        <p:spPr>
          <a:xfrm>
            <a:off x="97970" y="1220644"/>
            <a:ext cx="11944500" cy="550800"/>
          </a:xfrm>
        </p:spPr>
        <p:txBody>
          <a:bodyPr/>
          <a:lstStyle/>
          <a:p>
            <a:r>
              <a:rPr lang="ro" b="0" dirty="0"/>
              <a:t>Proiectarea în grup a unui Mini Plan de Program de </a:t>
            </a:r>
            <a:r>
              <a:rPr lang="ro-RO" b="0" dirty="0"/>
              <a:t>stare de bine</a:t>
            </a:r>
            <a:r>
              <a:rPr lang="ro" b="0" dirty="0"/>
              <a:t> (25-30 min)</a:t>
            </a:r>
            <a:endParaRPr lang="el-GR" dirty="0"/>
          </a:p>
        </p:txBody>
      </p:sp>
      <p:sp>
        <p:nvSpPr>
          <p:cNvPr id="4" name="Θέση κειμένου 3">
            <a:extLst>
              <a:ext uri="{FF2B5EF4-FFF2-40B4-BE49-F238E27FC236}">
                <a16:creationId xmlns:a16="http://schemas.microsoft.com/office/drawing/2014/main" id="{47237659-56ED-7DEA-469B-0BBCBB9E16F6}"/>
              </a:ext>
            </a:extLst>
          </p:cNvPr>
          <p:cNvSpPr>
            <a:spLocks noGrp="1"/>
          </p:cNvSpPr>
          <p:nvPr>
            <p:ph type="body" idx="2"/>
          </p:nvPr>
        </p:nvSpPr>
        <p:spPr>
          <a:xfrm>
            <a:off x="97970" y="1771444"/>
            <a:ext cx="11944500" cy="3640656"/>
          </a:xfrm>
        </p:spPr>
        <p:txBody>
          <a:bodyPr/>
          <a:lstStyle/>
          <a:p>
            <a:pPr marL="571500" indent="-342900">
              <a:buFont typeface="+mj-lt"/>
              <a:buAutoNum type="arabicPeriod"/>
            </a:pPr>
            <a:r>
              <a:rPr lang="ro" dirty="0"/>
              <a:t>Revizuiți nevoile cheie de </a:t>
            </a:r>
            <a:r>
              <a:rPr lang="ro-RO" dirty="0"/>
              <a:t>stare de bine</a:t>
            </a:r>
            <a:r>
              <a:rPr lang="ro" dirty="0"/>
              <a:t> ale școlii dvs.  și </a:t>
            </a:r>
            <a:r>
              <a:rPr lang="ro" i="1" dirty="0"/>
              <a:t>obiectivul SMART.</a:t>
            </a:r>
            <a:endParaRPr lang="en" dirty="0"/>
          </a:p>
          <a:p>
            <a:pPr marL="571500" indent="-342900">
              <a:buFont typeface="+mj-lt"/>
              <a:buAutoNum type="arabicPeriod"/>
            </a:pPr>
            <a:r>
              <a:rPr lang="ro" dirty="0"/>
              <a:t>În grupuri mici (4–5 participanți), concepeți un </a:t>
            </a:r>
            <a:r>
              <a:rPr lang="ro" b="1" dirty="0"/>
              <a:t>Mini Plan de </a:t>
            </a:r>
            <a:r>
              <a:rPr lang="ro-RO" b="1" dirty="0"/>
              <a:t>stare de bine</a:t>
            </a:r>
            <a:r>
              <a:rPr lang="ro" dirty="0"/>
              <a:t> care include:</a:t>
            </a:r>
          </a:p>
          <a:p>
            <a:pPr marL="571500" indent="-342900">
              <a:buFont typeface="Arial" panose="020B0604020202020204" pitchFamily="34" charset="0"/>
              <a:buChar char="•"/>
            </a:pPr>
            <a:r>
              <a:rPr lang="ro" b="1" dirty="0"/>
              <a:t>Obiectiv:</a:t>
            </a:r>
            <a:r>
              <a:rPr lang="ro" dirty="0"/>
              <a:t> Ce vreți să realizați?</a:t>
            </a:r>
          </a:p>
          <a:p>
            <a:pPr marL="571500" indent="-342900">
              <a:buFont typeface="Arial" panose="020B0604020202020204" pitchFamily="34" charset="0"/>
              <a:buChar char="•"/>
            </a:pPr>
            <a:r>
              <a:rPr lang="ro" b="1" dirty="0"/>
              <a:t>Strategia PERMA:</a:t>
            </a:r>
            <a:r>
              <a:rPr lang="ro" dirty="0"/>
              <a:t> Cu ce element(e) se aliniază ea?</a:t>
            </a:r>
          </a:p>
          <a:p>
            <a:pPr marL="571500" indent="-342900">
              <a:buFont typeface="Arial" panose="020B0604020202020204" pitchFamily="34" charset="0"/>
              <a:buChar char="•"/>
            </a:pPr>
            <a:r>
              <a:rPr lang="ro" b="1" dirty="0"/>
              <a:t>Acțiuni și roluri:</a:t>
            </a:r>
            <a:r>
              <a:rPr lang="ro" dirty="0"/>
              <a:t> Cine îl va conduce sau susține?</a:t>
            </a:r>
          </a:p>
          <a:p>
            <a:pPr marL="571500" indent="-342900">
              <a:buFont typeface="Arial" panose="020B0604020202020204" pitchFamily="34" charset="0"/>
              <a:buChar char="•"/>
            </a:pPr>
            <a:r>
              <a:rPr lang="ro" b="1" dirty="0"/>
              <a:t>Indicatori:</a:t>
            </a:r>
            <a:r>
              <a:rPr lang="ro" dirty="0"/>
              <a:t> Cum va fi măsurat succesul?</a:t>
            </a:r>
          </a:p>
          <a:p>
            <a:pPr marL="571500" indent="-342900">
              <a:buFont typeface="Arial" panose="020B0604020202020204" pitchFamily="34" charset="0"/>
              <a:buChar char="•"/>
            </a:pPr>
            <a:r>
              <a:rPr lang="ro" b="1" dirty="0"/>
              <a:t>Cronologie:</a:t>
            </a:r>
            <a:r>
              <a:rPr lang="ro" dirty="0"/>
              <a:t> Când veți verifica progresul?</a:t>
            </a:r>
          </a:p>
          <a:p>
            <a:pPr marL="571500" indent="-342900">
              <a:buFont typeface="+mj-lt"/>
              <a:buAutoNum type="arabicPeriod" startAt="3"/>
            </a:pPr>
            <a:r>
              <a:rPr lang="ro" dirty="0"/>
              <a:t>Pregătiți și distribuiți un rezumat de grup de 2 minute (verbal sau digital pe tablă).</a:t>
            </a:r>
          </a:p>
          <a:p>
            <a:pPr marL="571500" indent="-342900">
              <a:buFont typeface="+mj-lt"/>
              <a:buAutoNum type="arabicPeriod" startAt="3"/>
            </a:pPr>
            <a:r>
              <a:rPr lang="ro" dirty="0"/>
              <a:t>Rundă rapidă de feedback.</a:t>
            </a:r>
          </a:p>
        </p:txBody>
      </p:sp>
      <p:sp>
        <p:nvSpPr>
          <p:cNvPr id="5" name="Θέση κειμένου 3">
            <a:extLst>
              <a:ext uri="{FF2B5EF4-FFF2-40B4-BE49-F238E27FC236}">
                <a16:creationId xmlns:a16="http://schemas.microsoft.com/office/drawing/2014/main" id="{920782B8-4181-0175-97D0-93B0E3F62743}"/>
              </a:ext>
            </a:extLst>
          </p:cNvPr>
          <p:cNvSpPr txBox="1">
            <a:spLocks/>
          </p:cNvSpPr>
          <p:nvPr/>
        </p:nvSpPr>
        <p:spPr>
          <a:xfrm>
            <a:off x="9043897" y="2667193"/>
            <a:ext cx="2998573" cy="1923666"/>
          </a:xfrm>
          <a:prstGeom prst="rect">
            <a:avLst/>
          </a:prstGeom>
          <a:solidFill>
            <a:schemeClr val="accent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ro" b="1" dirty="0">
                <a:solidFill>
                  <a:srgbClr val="FFFFFF"/>
                </a:solidFill>
              </a:rPr>
              <a:t>Obiectiv: </a:t>
            </a:r>
            <a:r>
              <a:rPr lang="ro" dirty="0">
                <a:solidFill>
                  <a:srgbClr val="FFFFFF"/>
                </a:solidFill>
              </a:rPr>
              <a:t>Aplicarea celor șase pași de design prin crearea unui </a:t>
            </a:r>
            <a:r>
              <a:rPr lang="ro" b="1" dirty="0">
                <a:solidFill>
                  <a:srgbClr val="FFFFFF"/>
                </a:solidFill>
              </a:rPr>
              <a:t>plan scurt și concentrat de </a:t>
            </a:r>
            <a:r>
              <a:rPr lang="ro-RO" b="1" dirty="0">
                <a:solidFill>
                  <a:srgbClr val="FFFFFF"/>
                </a:solidFill>
              </a:rPr>
              <a:t>stare de bine</a:t>
            </a:r>
            <a:r>
              <a:rPr lang="ro" dirty="0">
                <a:solidFill>
                  <a:srgbClr val="FFFFFF"/>
                </a:solidFill>
              </a:rPr>
              <a:t>,  aliniat modelului </a:t>
            </a:r>
            <a:r>
              <a:rPr lang="ro" b="1" dirty="0">
                <a:solidFill>
                  <a:srgbClr val="FFFFFF"/>
                </a:solidFill>
              </a:rPr>
              <a:t>PERMA</a:t>
            </a:r>
            <a:r>
              <a:rPr lang="ro" dirty="0">
                <a:solidFill>
                  <a:srgbClr val="FFFFFF"/>
                </a:solidFill>
              </a:rPr>
              <a:t> și nevoilor identificate ale școlii tale.</a:t>
            </a:r>
            <a:endParaRPr lang="en" b="1" dirty="0">
              <a:solidFill>
                <a:srgbClr val="FFFFFF"/>
              </a:solidFill>
            </a:endParaRPr>
          </a:p>
        </p:txBody>
      </p:sp>
      <p:sp>
        <p:nvSpPr>
          <p:cNvPr id="13" name="Τίτλος 1">
            <a:extLst>
              <a:ext uri="{FF2B5EF4-FFF2-40B4-BE49-F238E27FC236}">
                <a16:creationId xmlns:a16="http://schemas.microsoft.com/office/drawing/2014/main" id="{16AA9CD2-4C91-52CC-5FFC-B012966702B1}"/>
              </a:ext>
            </a:extLst>
          </p:cNvPr>
          <p:cNvSpPr>
            <a:spLocks noGrp="1"/>
          </p:cNvSpPr>
          <p:nvPr>
            <p:ph type="title"/>
          </p:nvPr>
        </p:nvSpPr>
        <p:spPr>
          <a:xfrm>
            <a:off x="0" y="57230"/>
            <a:ext cx="11944500" cy="797442"/>
          </a:xfrm>
        </p:spPr>
        <p:txBody>
          <a:bodyPr/>
          <a:lstStyle/>
          <a:p>
            <a:r>
              <a:rPr lang="ro" sz="3200" dirty="0"/>
              <a:t>Material/Caiet de lucru: Planul de Proiectare al Programului WSA bazat pe PERMA</a:t>
            </a:r>
            <a:endParaRPr lang="el-GR" sz="3200" dirty="0"/>
          </a:p>
        </p:txBody>
      </p:sp>
    </p:spTree>
    <p:extLst>
      <p:ext uri="{BB962C8B-B14F-4D97-AF65-F5344CB8AC3E}">
        <p14:creationId xmlns:p14="http://schemas.microsoft.com/office/powerpoint/2010/main" val="1235399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2C76CB96-68AA-C433-4A54-2832567BA6B0}"/>
            </a:ext>
          </a:extLst>
        </p:cNvPr>
        <p:cNvGrpSpPr/>
        <p:nvPr/>
      </p:nvGrpSpPr>
      <p:grpSpPr>
        <a:xfrm>
          <a:off x="0" y="0"/>
          <a:ext cx="0" cy="0"/>
          <a:chOff x="0" y="0"/>
          <a:chExt cx="0" cy="0"/>
        </a:xfrm>
      </p:grpSpPr>
      <p:sp>
        <p:nvSpPr>
          <p:cNvPr id="5" name="Google Shape;136;g37f9446a92a_0_143">
            <a:extLst>
              <a:ext uri="{FF2B5EF4-FFF2-40B4-BE49-F238E27FC236}">
                <a16:creationId xmlns:a16="http://schemas.microsoft.com/office/drawing/2014/main" id="{C5003B0C-FB62-B19C-0323-C60A84DDB578}"/>
              </a:ext>
            </a:extLst>
          </p:cNvPr>
          <p:cNvSpPr txBox="1">
            <a:spLocks noGrp="1"/>
          </p:cNvSpPr>
          <p:nvPr>
            <p:ph type="body" idx="1"/>
          </p:nvPr>
        </p:nvSpPr>
        <p:spPr>
          <a:xfrm>
            <a:off x="97970" y="797442"/>
            <a:ext cx="11944500" cy="550800"/>
          </a:xfrm>
          <a:prstGeom prst="rect">
            <a:avLst/>
          </a:prstGeom>
          <a:noFill/>
          <a:ln>
            <a:noFill/>
          </a:ln>
        </p:spPr>
        <p:txBody>
          <a:bodyPr spcFirstLastPara="1" wrap="square" lIns="91425" tIns="45700" rIns="91425" bIns="45700" anchor="ctr" anchorCtr="0">
            <a:noAutofit/>
          </a:bodyPr>
          <a:lstStyle/>
          <a:p>
            <a:pPr marL="0" indent="0">
              <a:spcBef>
                <a:spcPts val="0"/>
              </a:spcBef>
            </a:pPr>
            <a:r>
              <a:rPr lang="ro"/>
              <a:t>Exemplu de Tabel 2</a:t>
            </a:r>
            <a:endParaRPr/>
          </a:p>
        </p:txBody>
      </p:sp>
      <p:graphicFrame>
        <p:nvGraphicFramePr>
          <p:cNvPr id="2" name="Πίνακας 1">
            <a:extLst>
              <a:ext uri="{FF2B5EF4-FFF2-40B4-BE49-F238E27FC236}">
                <a16:creationId xmlns:a16="http://schemas.microsoft.com/office/drawing/2014/main" id="{4906B83C-4965-787E-1188-AF507035561E}"/>
              </a:ext>
            </a:extLst>
          </p:cNvPr>
          <p:cNvGraphicFramePr>
            <a:graphicFrameLocks noGrp="1"/>
          </p:cNvGraphicFramePr>
          <p:nvPr>
            <p:extLst>
              <p:ext uri="{D42A27DB-BD31-4B8C-83A1-F6EECF244321}">
                <p14:modId xmlns:p14="http://schemas.microsoft.com/office/powerpoint/2010/main" val="152140725"/>
              </p:ext>
            </p:extLst>
          </p:nvPr>
        </p:nvGraphicFramePr>
        <p:xfrm>
          <a:off x="97970" y="1311029"/>
          <a:ext cx="11944500" cy="4648391"/>
        </p:xfrm>
        <a:graphic>
          <a:graphicData uri="http://schemas.openxmlformats.org/drawingml/2006/table">
            <a:tbl>
              <a:tblPr firstRow="1" firstCol="1" bandRow="1">
                <a:tableStyleId>{5940675A-B579-460E-94D1-54222C63F5DA}</a:tableStyleId>
              </a:tblPr>
              <a:tblGrid>
                <a:gridCol w="897629">
                  <a:extLst>
                    <a:ext uri="{9D8B030D-6E8A-4147-A177-3AD203B41FA5}">
                      <a16:colId xmlns:a16="http://schemas.microsoft.com/office/drawing/2014/main" val="2539982913"/>
                    </a:ext>
                  </a:extLst>
                </a:gridCol>
                <a:gridCol w="1246909">
                  <a:extLst>
                    <a:ext uri="{9D8B030D-6E8A-4147-A177-3AD203B41FA5}">
                      <a16:colId xmlns:a16="http://schemas.microsoft.com/office/drawing/2014/main" val="3484134591"/>
                    </a:ext>
                  </a:extLst>
                </a:gridCol>
                <a:gridCol w="1246909">
                  <a:extLst>
                    <a:ext uri="{9D8B030D-6E8A-4147-A177-3AD203B41FA5}">
                      <a16:colId xmlns:a16="http://schemas.microsoft.com/office/drawing/2014/main" val="2486480736"/>
                    </a:ext>
                  </a:extLst>
                </a:gridCol>
                <a:gridCol w="1116280">
                  <a:extLst>
                    <a:ext uri="{9D8B030D-6E8A-4147-A177-3AD203B41FA5}">
                      <a16:colId xmlns:a16="http://schemas.microsoft.com/office/drawing/2014/main" val="1354132458"/>
                    </a:ext>
                  </a:extLst>
                </a:gridCol>
                <a:gridCol w="1187533">
                  <a:extLst>
                    <a:ext uri="{9D8B030D-6E8A-4147-A177-3AD203B41FA5}">
                      <a16:colId xmlns:a16="http://schemas.microsoft.com/office/drawing/2014/main" val="4250609382"/>
                    </a:ext>
                  </a:extLst>
                </a:gridCol>
                <a:gridCol w="1116280">
                  <a:extLst>
                    <a:ext uri="{9D8B030D-6E8A-4147-A177-3AD203B41FA5}">
                      <a16:colId xmlns:a16="http://schemas.microsoft.com/office/drawing/2014/main" val="767422547"/>
                    </a:ext>
                  </a:extLst>
                </a:gridCol>
                <a:gridCol w="1270660">
                  <a:extLst>
                    <a:ext uri="{9D8B030D-6E8A-4147-A177-3AD203B41FA5}">
                      <a16:colId xmlns:a16="http://schemas.microsoft.com/office/drawing/2014/main" val="2024210686"/>
                    </a:ext>
                  </a:extLst>
                </a:gridCol>
                <a:gridCol w="1473400">
                  <a:extLst>
                    <a:ext uri="{9D8B030D-6E8A-4147-A177-3AD203B41FA5}">
                      <a16:colId xmlns:a16="http://schemas.microsoft.com/office/drawing/2014/main" val="3565069236"/>
                    </a:ext>
                  </a:extLst>
                </a:gridCol>
                <a:gridCol w="1194450">
                  <a:extLst>
                    <a:ext uri="{9D8B030D-6E8A-4147-A177-3AD203B41FA5}">
                      <a16:colId xmlns:a16="http://schemas.microsoft.com/office/drawing/2014/main" val="2415840672"/>
                    </a:ext>
                  </a:extLst>
                </a:gridCol>
                <a:gridCol w="1194450">
                  <a:extLst>
                    <a:ext uri="{9D8B030D-6E8A-4147-A177-3AD203B41FA5}">
                      <a16:colId xmlns:a16="http://schemas.microsoft.com/office/drawing/2014/main" val="3874610208"/>
                    </a:ext>
                  </a:extLst>
                </a:gridCol>
              </a:tblGrid>
              <a:tr h="0">
                <a:tc gridSpan="10">
                  <a:txBody>
                    <a:bodyPr/>
                    <a:lstStyle/>
                    <a:p>
                      <a:pPr>
                        <a:lnSpc>
                          <a:spcPct val="107000"/>
                        </a:lnSpc>
                        <a:spcAft>
                          <a:spcPts val="2400"/>
                        </a:spcAft>
                        <a:buNone/>
                      </a:pPr>
                      <a:r>
                        <a:rPr lang="ro" sz="1200" b="1" dirty="0">
                          <a:solidFill>
                            <a:srgbClr val="FFFFFF"/>
                          </a:solidFill>
                          <a:effectLst/>
                          <a:latin typeface="Calibri" panose="020F0502020204030204" pitchFamily="34" charset="0"/>
                          <a:cs typeface="Calibri" panose="020F0502020204030204" pitchFamily="34" charset="0"/>
                        </a:rPr>
                        <a:t>Fișă de lucru pentru Acțiunea și Urmărirea Programului WSA PERMA</a:t>
                      </a:r>
                      <a:endParaRPr lang="el-GR" sz="12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148721399"/>
                  </a:ext>
                </a:extLst>
              </a:tr>
              <a:tr h="0">
                <a:tc gridSpan="3">
                  <a:txBody>
                    <a:bodyPr/>
                    <a:lstStyle/>
                    <a:p>
                      <a:pPr algn="ctr">
                        <a:lnSpc>
                          <a:spcPct val="107000"/>
                        </a:lnSpc>
                        <a:spcAft>
                          <a:spcPts val="2400"/>
                        </a:spcAft>
                        <a:buNone/>
                      </a:pPr>
                      <a:r>
                        <a:rPr lang="ro" sz="1200" b="1" dirty="0">
                          <a:effectLst/>
                          <a:latin typeface="Calibri" panose="020F0502020204030204" pitchFamily="34" charset="0"/>
                          <a:cs typeface="Calibri" panose="020F0502020204030204" pitchFamily="34" charset="0"/>
                        </a:rPr>
                        <a:t>1. EVALUAREA NEVOILOR</a:t>
                      </a:r>
                      <a:endParaRPr lang="el-GR" sz="12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hMerge="1">
                  <a:txBody>
                    <a:bodyPr/>
                    <a:lstStyle/>
                    <a:p>
                      <a:endParaRPr lang="el-GR"/>
                    </a:p>
                  </a:txBody>
                  <a:tcPr/>
                </a:tc>
                <a:tc hMerge="1">
                  <a:txBody>
                    <a:bodyPr/>
                    <a:lstStyle/>
                    <a:p>
                      <a:endParaRPr lang="el-GR"/>
                    </a:p>
                  </a:txBody>
                  <a:tcPr/>
                </a:tc>
                <a:tc>
                  <a:txBody>
                    <a:bodyPr/>
                    <a:lstStyle/>
                    <a:p>
                      <a:pPr algn="ctr">
                        <a:lnSpc>
                          <a:spcPct val="107000"/>
                        </a:lnSpc>
                        <a:spcAft>
                          <a:spcPts val="2400"/>
                        </a:spcAft>
                        <a:buNone/>
                      </a:pPr>
                      <a:r>
                        <a:rPr lang="ro" sz="1200" b="1">
                          <a:effectLst/>
                          <a:latin typeface="Calibri" panose="020F0502020204030204" pitchFamily="34" charset="0"/>
                          <a:cs typeface="Calibri" panose="020F0502020204030204" pitchFamily="34" charset="0"/>
                        </a:rPr>
                        <a:t>2. STABILIREA OBIECTIVELOR</a:t>
                      </a:r>
                      <a:endParaRPr lang="el-GR" sz="1200" b="1">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gridSpan="4">
                  <a:txBody>
                    <a:bodyPr/>
                    <a:lstStyle/>
                    <a:p>
                      <a:pPr algn="ctr">
                        <a:lnSpc>
                          <a:spcPct val="107000"/>
                        </a:lnSpc>
                        <a:spcAft>
                          <a:spcPts val="2400"/>
                        </a:spcAft>
                        <a:buNone/>
                      </a:pPr>
                      <a:r>
                        <a:rPr lang="ro" sz="1200" b="1">
                          <a:effectLst/>
                          <a:latin typeface="Calibri" panose="020F0502020204030204" pitchFamily="34" charset="0"/>
                          <a:cs typeface="Calibri" panose="020F0502020204030204" pitchFamily="34" charset="0"/>
                        </a:rPr>
                        <a:t>3. PROIECTAREA INTERVENȚIEI</a:t>
                      </a:r>
                      <a:endParaRPr lang="el-GR" sz="1200" b="1">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gridSpan="2">
                  <a:txBody>
                    <a:bodyPr/>
                    <a:lstStyle/>
                    <a:p>
                      <a:pPr algn="ctr">
                        <a:lnSpc>
                          <a:spcPct val="107000"/>
                        </a:lnSpc>
                        <a:spcAft>
                          <a:spcPts val="2400"/>
                        </a:spcAft>
                        <a:buNone/>
                      </a:pPr>
                      <a:r>
                        <a:rPr lang="ro" sz="1200" b="1">
                          <a:effectLst/>
                          <a:latin typeface="Calibri" panose="020F0502020204030204" pitchFamily="34" charset="0"/>
                          <a:cs typeface="Calibri" panose="020F0502020204030204" pitchFamily="34" charset="0"/>
                        </a:rPr>
                        <a:t>4. EVALUARE &amp; REVIZUIRE</a:t>
                      </a:r>
                      <a:endParaRPr lang="el-GR" sz="1200" b="1">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hMerge="1">
                  <a:txBody>
                    <a:bodyPr/>
                    <a:lstStyle/>
                    <a:p>
                      <a:endParaRPr lang="el-GR"/>
                    </a:p>
                  </a:txBody>
                  <a:tcPr/>
                </a:tc>
                <a:extLst>
                  <a:ext uri="{0D108BD9-81ED-4DB2-BD59-A6C34878D82A}">
                    <a16:rowId xmlns:a16="http://schemas.microsoft.com/office/drawing/2014/main" val="3769594728"/>
                  </a:ext>
                </a:extLst>
              </a:tr>
              <a:tr h="0">
                <a:tc>
                  <a:txBody>
                    <a:bodyPr/>
                    <a:lstStyle/>
                    <a:p>
                      <a:pPr>
                        <a:lnSpc>
                          <a:spcPct val="107000"/>
                        </a:lnSpc>
                        <a:spcAft>
                          <a:spcPts val="2400"/>
                        </a:spcAft>
                        <a:buNone/>
                      </a:pPr>
                      <a:r>
                        <a:rPr lang="ro" sz="1200" b="1" err="1">
                          <a:effectLst/>
                          <a:latin typeface="Calibri" panose="020F0502020204030204" pitchFamily="34" charset="0"/>
                          <a:cs typeface="Calibri" panose="020F0502020204030204" pitchFamily="34" charset="0"/>
                        </a:rPr>
                        <a:t>Nivel de prioritate</a:t>
                      </a:r>
                      <a:endParaRPr lang="el-GR" sz="1200" b="1">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ro" sz="1200" b="1" err="1">
                          <a:effectLst/>
                          <a:latin typeface="Calibri" panose="020F0502020204030204" pitchFamily="34" charset="0"/>
                          <a:cs typeface="Calibri" panose="020F0502020204030204" pitchFamily="34" charset="0"/>
                        </a:rPr>
                        <a:t>Starea problemei</a:t>
                      </a:r>
                      <a:endParaRPr lang="el-GR" sz="1200" b="1">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ro" sz="1200" b="1" err="1">
                          <a:effectLst/>
                          <a:latin typeface="Calibri" panose="020F0502020204030204" pitchFamily="34" charset="0"/>
                          <a:cs typeface="Calibri" panose="020F0502020204030204" pitchFamily="34" charset="0"/>
                        </a:rPr>
                        <a:t>Puncte forte/active existente</a:t>
                      </a:r>
                      <a:endParaRPr lang="el-GR" sz="1200" b="1">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ro" sz="1200" b="1">
                          <a:effectLst/>
                          <a:latin typeface="Calibri" panose="020F0502020204030204" pitchFamily="34" charset="0"/>
                          <a:cs typeface="Calibri" panose="020F0502020204030204" pitchFamily="34" charset="0"/>
                        </a:rPr>
                        <a:t>Obiectivul SMART</a:t>
                      </a:r>
                      <a:endParaRPr lang="el-GR" sz="1200" b="1">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ro" sz="1200" b="1">
                          <a:effectLst/>
                          <a:latin typeface="Calibri" panose="020F0502020204030204" pitchFamily="34" charset="0"/>
                          <a:cs typeface="Calibri" panose="020F0502020204030204" pitchFamily="34" charset="0"/>
                        </a:rPr>
                        <a:t>Elementul PERMA</a:t>
                      </a:r>
                      <a:endParaRPr lang="el-GR" sz="1200" b="1">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ro" sz="1200" b="1">
                          <a:effectLst/>
                          <a:latin typeface="Calibri" panose="020F0502020204030204" pitchFamily="34" charset="0"/>
                          <a:cs typeface="Calibri" panose="020F0502020204030204" pitchFamily="34" charset="0"/>
                        </a:rPr>
                        <a:t>Paradigma de proiectare WSA (Focalizare strategică)</a:t>
                      </a:r>
                      <a:endParaRPr lang="el-GR" sz="1200" b="1">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ro" sz="1200" b="1" err="1">
                          <a:effectLst/>
                          <a:latin typeface="Calibri" panose="020F0502020204030204" pitchFamily="34" charset="0"/>
                          <a:cs typeface="Calibri" panose="020F0502020204030204" pitchFamily="34" charset="0"/>
                        </a:rPr>
                        <a:t>Strategie sau activitate școlară (Intervenție)</a:t>
                      </a:r>
                      <a:endParaRPr lang="el-GR" sz="1200" b="1">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ro" sz="1200" b="1" err="1">
                          <a:effectLst/>
                          <a:latin typeface="Calibri" panose="020F0502020204030204" pitchFamily="34" charset="0"/>
                          <a:cs typeface="Calibri" panose="020F0502020204030204" pitchFamily="34" charset="0"/>
                        </a:rPr>
                        <a:t>Acțiuni și roluri</a:t>
                      </a:r>
                      <a:endParaRPr lang="el-GR" sz="1200" b="1">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ro" sz="1200" b="1" err="1">
                          <a:effectLst/>
                          <a:latin typeface="Calibri" panose="020F0502020204030204" pitchFamily="34" charset="0"/>
                          <a:cs typeface="Calibri" panose="020F0502020204030204" pitchFamily="34" charset="0"/>
                        </a:rPr>
                        <a:t>Indicatori / Măsurători</a:t>
                      </a:r>
                      <a:endParaRPr lang="el-GR" sz="1200" b="1">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ro" sz="1200" b="1" err="1">
                          <a:effectLst/>
                          <a:latin typeface="Calibri" panose="020F0502020204030204" pitchFamily="34" charset="0"/>
                          <a:cs typeface="Calibri" panose="020F0502020204030204" pitchFamily="34" charset="0"/>
                        </a:rPr>
                        <a:t>Cronologie / Recenzie</a:t>
                      </a:r>
                      <a:endParaRPr lang="el-GR" sz="1200" b="1">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611150724"/>
                  </a:ext>
                </a:extLst>
              </a:tr>
              <a:tr h="0">
                <a:tc>
                  <a:txBody>
                    <a:bodyPr/>
                    <a:lstStyle/>
                    <a:p>
                      <a:pPr>
                        <a:lnSpc>
                          <a:spcPct val="107000"/>
                        </a:lnSpc>
                        <a:spcAft>
                          <a:spcPts val="2400"/>
                        </a:spcAft>
                        <a:buNone/>
                      </a:pPr>
                      <a:r>
                        <a:rPr lang="ro" sz="1200">
                          <a:effectLst/>
                          <a:latin typeface="Calibri" panose="020F0502020204030204" pitchFamily="34" charset="0"/>
                          <a:cs typeface="Calibri" panose="020F0502020204030204" pitchFamily="34" charset="0"/>
                        </a:rPr>
                        <a:t>Înalt</a:t>
                      </a:r>
                      <a:endParaRPr lang="el-GR" sz="12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ro" sz="1200" b="0" i="0" u="none" strike="noStrike" cap="none">
                          <a:solidFill>
                            <a:schemeClr val="tx1"/>
                          </a:solidFill>
                          <a:effectLst/>
                          <a:latin typeface="+mn-lt"/>
                          <a:ea typeface="+mn-ea"/>
                          <a:cs typeface="+mn-cs"/>
                          <a:sym typeface="Arial"/>
                        </a:rPr>
                        <a:t>Elevii sunt pasivi/plictisiți la ore; Sondajul profesorilor arată rate scăzute de participare a elevilor (medie 50%).</a:t>
                      </a:r>
                      <a:endParaRPr lang="el-GR" sz="12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ro" sz="1200" b="0" i="0" u="none" strike="noStrike" cap="none">
                          <a:solidFill>
                            <a:schemeClr val="tx1"/>
                          </a:solidFill>
                          <a:effectLst/>
                          <a:latin typeface="+mn-lt"/>
                          <a:ea typeface="+mn-ea"/>
                          <a:cs typeface="+mn-cs"/>
                          <a:sym typeface="Arial"/>
                        </a:rPr>
                        <a:t>Mulți profesori s-au pregătit în învățare bazată pe proiecte; Școala are un spațiu flexibil dedicat activităților creative.</a:t>
                      </a:r>
                      <a:endParaRPr lang="el-GR" sz="12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ro" sz="1200" b="0" i="0" u="none" strike="noStrike" cap="none">
                          <a:solidFill>
                            <a:schemeClr val="tx1"/>
                          </a:solidFill>
                          <a:effectLst/>
                          <a:latin typeface="+mn-lt"/>
                          <a:ea typeface="+mn-ea"/>
                          <a:cs typeface="+mn-cs"/>
                          <a:sym typeface="Arial"/>
                        </a:rPr>
                        <a:t>Până în martie, creșteți participarea la clasă prin rutine creative de învățare.</a:t>
                      </a:r>
                      <a:endParaRPr lang="el-GR" sz="12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ro" sz="1200" b="0" i="0" u="none" strike="noStrike" cap="none">
                          <a:solidFill>
                            <a:schemeClr val="tx1"/>
                          </a:solidFill>
                          <a:effectLst/>
                          <a:latin typeface="+mn-lt"/>
                          <a:ea typeface="+mn-ea"/>
                          <a:cs typeface="+mn-cs"/>
                          <a:sym typeface="Arial"/>
                        </a:rPr>
                        <a:t>E – Angajament</a:t>
                      </a:r>
                      <a:endParaRPr lang="el-GR" sz="12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ro" sz="1200" b="0" i="0" u="none" strike="noStrike" cap="none">
                          <a:solidFill>
                            <a:schemeClr val="tx1"/>
                          </a:solidFill>
                          <a:effectLst/>
                          <a:latin typeface="+mn-lt"/>
                          <a:ea typeface="+mn-ea"/>
                          <a:cs typeface="+mn-cs"/>
                          <a:sym typeface="Arial"/>
                        </a:rPr>
                        <a:t>Promovează fluxul și utilizarea punctelor forte; Promovează învățarea activă.</a:t>
                      </a:r>
                      <a:endParaRPr lang="el-GR" sz="12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ro" sz="1200" b="1" i="0" u="none" strike="noStrike" cap="none">
                          <a:solidFill>
                            <a:schemeClr val="tx1"/>
                          </a:solidFill>
                          <a:effectLst/>
                          <a:latin typeface="+mn-lt"/>
                          <a:ea typeface="+mn-ea"/>
                          <a:cs typeface="+mn-cs"/>
                          <a:sym typeface="Arial"/>
                        </a:rPr>
                        <a:t>Profesorii introduc săptămânal activități de tip "flow"</a:t>
                      </a:r>
                      <a:r>
                        <a:rPr lang="ro" sz="1200" b="0" i="0" u="none" strike="noStrike" cap="none">
                          <a:solidFill>
                            <a:schemeClr val="tx1"/>
                          </a:solidFill>
                          <a:effectLst/>
                          <a:latin typeface="+mn-lt"/>
                          <a:ea typeface="+mn-ea"/>
                          <a:cs typeface="+mn-cs"/>
                          <a:sym typeface="Arial"/>
                        </a:rPr>
                        <a:t> (de exemplu, provocări creative conduse de elev) într-o singură materie.</a:t>
                      </a:r>
                      <a:endParaRPr lang="el-GR" sz="12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ro" sz="1200" b="1" i="0" u="none" strike="noStrike" cap="none" dirty="0">
                          <a:solidFill>
                            <a:schemeClr val="tx1"/>
                          </a:solidFill>
                          <a:effectLst/>
                          <a:latin typeface="+mn-lt"/>
                          <a:ea typeface="+mn-ea"/>
                          <a:cs typeface="+mn-cs"/>
                          <a:sym typeface="Arial"/>
                        </a:rPr>
                        <a:t>Profesorii</a:t>
                      </a:r>
                      <a:r>
                        <a:rPr lang="ro" sz="1200" b="0" i="0" u="none" strike="noStrike" cap="none" dirty="0">
                          <a:solidFill>
                            <a:schemeClr val="tx1"/>
                          </a:solidFill>
                          <a:effectLst/>
                          <a:latin typeface="+mn-lt"/>
                          <a:ea typeface="+mn-ea"/>
                          <a:cs typeface="+mn-cs"/>
                          <a:sym typeface="Arial"/>
                        </a:rPr>
                        <a:t> introduc săptămânal activități de tip "flow"; </a:t>
                      </a:r>
                      <a:r>
                        <a:rPr lang="ro-RO" sz="1200" b="1" i="0" u="none" strike="noStrike" cap="none" dirty="0">
                          <a:solidFill>
                            <a:schemeClr val="tx1"/>
                          </a:solidFill>
                          <a:effectLst/>
                          <a:latin typeface="+mn-lt"/>
                          <a:ea typeface="+mn-ea"/>
                          <a:cs typeface="+mn-cs"/>
                          <a:sym typeface="Arial"/>
                        </a:rPr>
                        <a:t>elevi</a:t>
                      </a:r>
                      <a:r>
                        <a:rPr lang="ro" sz="1200" b="1" i="0" u="none" strike="noStrike" cap="none" dirty="0">
                          <a:solidFill>
                            <a:schemeClr val="tx1"/>
                          </a:solidFill>
                          <a:effectLst/>
                          <a:latin typeface="+mn-lt"/>
                          <a:ea typeface="+mn-ea"/>
                          <a:cs typeface="+mn-cs"/>
                          <a:sym typeface="Arial"/>
                        </a:rPr>
                        <a:t> ajutători</a:t>
                      </a:r>
                      <a:r>
                        <a:rPr lang="ro" sz="1200" b="0" i="0" u="none" strike="noStrike" cap="none" dirty="0">
                          <a:solidFill>
                            <a:schemeClr val="tx1"/>
                          </a:solidFill>
                          <a:effectLst/>
                          <a:latin typeface="+mn-lt"/>
                          <a:ea typeface="+mn-ea"/>
                          <a:cs typeface="+mn-cs"/>
                          <a:sym typeface="Arial"/>
                        </a:rPr>
                        <a:t> co-conducători; </a:t>
                      </a:r>
                      <a:r>
                        <a:rPr lang="ro" sz="1200" b="1" i="0" u="none" strike="noStrike" cap="none" dirty="0">
                          <a:solidFill>
                            <a:schemeClr val="tx1"/>
                          </a:solidFill>
                          <a:effectLst/>
                          <a:latin typeface="+mn-lt"/>
                          <a:ea typeface="+mn-ea"/>
                          <a:cs typeface="+mn-cs"/>
                          <a:sym typeface="Arial"/>
                        </a:rPr>
                        <a:t>Echipa de </a:t>
                      </a:r>
                      <a:r>
                        <a:rPr lang="ro-RO" sz="1200" b="1" i="0" u="none" strike="noStrike" cap="none" dirty="0">
                          <a:solidFill>
                            <a:schemeClr val="tx1"/>
                          </a:solidFill>
                          <a:effectLst/>
                          <a:latin typeface="+mn-lt"/>
                          <a:ea typeface="+mn-ea"/>
                          <a:cs typeface="+mn-cs"/>
                          <a:sym typeface="Arial"/>
                        </a:rPr>
                        <a:t>stare de bine</a:t>
                      </a:r>
                      <a:r>
                        <a:rPr lang="ro" sz="1200" b="0" i="0" u="none" strike="noStrike" cap="none" dirty="0">
                          <a:solidFill>
                            <a:schemeClr val="tx1"/>
                          </a:solidFill>
                          <a:effectLst/>
                          <a:latin typeface="+mn-lt"/>
                          <a:ea typeface="+mn-ea"/>
                          <a:cs typeface="+mn-cs"/>
                          <a:sym typeface="Arial"/>
                        </a:rPr>
                        <a:t> pregătește banca de provocări creative (Pașii 1-3)</a:t>
                      </a:r>
                      <a:endParaRPr lang="el-GR" sz="1200"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ro" sz="1200" b="1" i="0" u="none" strike="noStrike" cap="none">
                          <a:solidFill>
                            <a:schemeClr val="tx1"/>
                          </a:solidFill>
                          <a:effectLst/>
                          <a:latin typeface="+mn-lt"/>
                          <a:ea typeface="+mn-ea"/>
                          <a:cs typeface="+mn-cs"/>
                          <a:sym typeface="Arial"/>
                        </a:rPr>
                        <a:t>Liste de verificare pentru</a:t>
                      </a:r>
                      <a:r>
                        <a:rPr lang="ro" sz="1200" b="0" i="0" u="none" strike="noStrike" cap="none">
                          <a:solidFill>
                            <a:schemeClr val="tx1"/>
                          </a:solidFill>
                          <a:effectLst/>
                          <a:latin typeface="+mn-lt"/>
                          <a:ea typeface="+mn-ea"/>
                          <a:cs typeface="+mn-cs"/>
                          <a:sym typeface="Arial"/>
                        </a:rPr>
                        <a:t> observații (profesorii urmăresc participarea); </a:t>
                      </a:r>
                      <a:r>
                        <a:rPr lang="ro" sz="1200" b="1" i="0" u="none" strike="noStrike" cap="none">
                          <a:solidFill>
                            <a:schemeClr val="tx1"/>
                          </a:solidFill>
                          <a:effectLst/>
                          <a:latin typeface="+mn-lt"/>
                          <a:ea typeface="+mn-ea"/>
                          <a:cs typeface="+mn-cs"/>
                          <a:sym typeface="Arial"/>
                        </a:rPr>
                        <a:t>Sondajele de feedback ale elevilor</a:t>
                      </a:r>
                      <a:r>
                        <a:rPr lang="ro" sz="1200" b="0" i="0" u="none" strike="noStrike" cap="none">
                          <a:solidFill>
                            <a:schemeClr val="tx1"/>
                          </a:solidFill>
                          <a:effectLst/>
                          <a:latin typeface="+mn-lt"/>
                          <a:ea typeface="+mn-ea"/>
                          <a:cs typeface="+mn-cs"/>
                          <a:sym typeface="Arial"/>
                        </a:rPr>
                        <a:t> (pre/post); </a:t>
                      </a:r>
                      <a:r>
                        <a:rPr lang="ro" sz="1200" b="1" i="0" u="none" strike="noStrike" cap="none">
                          <a:solidFill>
                            <a:schemeClr val="tx1"/>
                          </a:solidFill>
                          <a:effectLst/>
                          <a:latin typeface="+mn-lt"/>
                          <a:ea typeface="+mn-ea"/>
                          <a:cs typeface="+mn-cs"/>
                          <a:sym typeface="Arial"/>
                        </a:rPr>
                        <a:t>Date despre participarea pe termen intermediar.</a:t>
                      </a:r>
                      <a:endParaRPr lang="el-GR" sz="12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ro" sz="1200" b="1" i="0" u="none" strike="noStrike" cap="none">
                          <a:solidFill>
                            <a:schemeClr val="tx1"/>
                          </a:solidFill>
                          <a:effectLst/>
                          <a:latin typeface="+mn-lt"/>
                          <a:ea typeface="+mn-ea"/>
                          <a:cs typeface="+mn-cs"/>
                          <a:sym typeface="Arial"/>
                        </a:rPr>
                        <a:t>Check-in:</a:t>
                      </a:r>
                      <a:r>
                        <a:rPr lang="ro" sz="1200" b="0" i="0" u="none" strike="noStrike" cap="none">
                          <a:solidFill>
                            <a:schemeClr val="tx1"/>
                          </a:solidFill>
                          <a:effectLst/>
                          <a:latin typeface="+mn-lt"/>
                          <a:ea typeface="+mn-ea"/>
                          <a:cs typeface="+mn-cs"/>
                          <a:sym typeface="Arial"/>
                        </a:rPr>
                        <a:t> 15 decembrie (revizuiește feedback-ul inițial al profesorului). </a:t>
                      </a:r>
                      <a:r>
                        <a:rPr lang="ro" sz="1200" b="1" i="0" u="none" strike="noStrike" cap="none">
                          <a:solidFill>
                            <a:schemeClr val="tx1"/>
                          </a:solidFill>
                          <a:effectLst/>
                          <a:latin typeface="+mn-lt"/>
                          <a:ea typeface="+mn-ea"/>
                          <a:cs typeface="+mn-cs"/>
                          <a:sym typeface="Arial"/>
                        </a:rPr>
                        <a:t>Recenzie finală:</a:t>
                      </a:r>
                      <a:r>
                        <a:rPr lang="ro" sz="1200" b="0" i="0" u="none" strike="noStrike" cap="none">
                          <a:solidFill>
                            <a:schemeClr val="tx1"/>
                          </a:solidFill>
                          <a:effectLst/>
                          <a:latin typeface="+mn-lt"/>
                          <a:ea typeface="+mn-ea"/>
                          <a:cs typeface="+mn-cs"/>
                          <a:sym typeface="Arial"/>
                        </a:rPr>
                        <a:t> Sfârșitul lunii martie (evaluează obiectivul SMART)</a:t>
                      </a:r>
                      <a:endParaRPr lang="el-GR" sz="12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66121612"/>
                  </a:ext>
                </a:extLst>
              </a:tr>
              <a:tr h="0">
                <a:tc>
                  <a:txBody>
                    <a:bodyPr/>
                    <a:lstStyle/>
                    <a:p>
                      <a:pPr>
                        <a:buNone/>
                      </a:pPr>
                      <a:endParaRPr lang="el-GR" sz="12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2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2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2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2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2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2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2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2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200" dirty="0">
                        <a:solidFill>
                          <a:srgbClr val="4F4F50"/>
                        </a:solidFill>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59371149"/>
                  </a:ext>
                </a:extLst>
              </a:tr>
            </a:tbl>
          </a:graphicData>
        </a:graphic>
      </p:graphicFrame>
      <p:sp>
        <p:nvSpPr>
          <p:cNvPr id="6" name="Τίτλος 1">
            <a:extLst>
              <a:ext uri="{FF2B5EF4-FFF2-40B4-BE49-F238E27FC236}">
                <a16:creationId xmlns:a16="http://schemas.microsoft.com/office/drawing/2014/main" id="{E40F8154-B333-4A3A-FC39-7924E2BF3530}"/>
              </a:ext>
            </a:extLst>
          </p:cNvPr>
          <p:cNvSpPr>
            <a:spLocks noGrp="1"/>
          </p:cNvSpPr>
          <p:nvPr>
            <p:ph type="title"/>
          </p:nvPr>
        </p:nvSpPr>
        <p:spPr>
          <a:xfrm>
            <a:off x="0" y="57230"/>
            <a:ext cx="11944500" cy="797442"/>
          </a:xfrm>
        </p:spPr>
        <p:txBody>
          <a:bodyPr/>
          <a:lstStyle/>
          <a:p>
            <a:r>
              <a:rPr lang="ro" sz="3200" dirty="0"/>
              <a:t>Material/Caiet de lucru: Planul de Proiectare al Programului WSA bazat pe PERMA</a:t>
            </a:r>
            <a:endParaRPr lang="el-GR" sz="3200" dirty="0"/>
          </a:p>
        </p:txBody>
      </p:sp>
    </p:spTree>
    <p:extLst>
      <p:ext uri="{BB962C8B-B14F-4D97-AF65-F5344CB8AC3E}">
        <p14:creationId xmlns:p14="http://schemas.microsoft.com/office/powerpoint/2010/main" val="3165388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9390AF29-C32C-3949-82E8-B2B657F98828}"/>
            </a:ext>
          </a:extLst>
        </p:cNvPr>
        <p:cNvGrpSpPr/>
        <p:nvPr/>
      </p:nvGrpSpPr>
      <p:grpSpPr>
        <a:xfrm>
          <a:off x="0" y="0"/>
          <a:ext cx="0" cy="0"/>
          <a:chOff x="0" y="0"/>
          <a:chExt cx="0" cy="0"/>
        </a:xfrm>
      </p:grpSpPr>
      <p:sp>
        <p:nvSpPr>
          <p:cNvPr id="5" name="Google Shape;136;g37f9446a92a_0_143">
            <a:extLst>
              <a:ext uri="{FF2B5EF4-FFF2-40B4-BE49-F238E27FC236}">
                <a16:creationId xmlns:a16="http://schemas.microsoft.com/office/drawing/2014/main" id="{C1A433DD-E113-86B9-1ED4-A8B3199A8CC6}"/>
              </a:ext>
            </a:extLst>
          </p:cNvPr>
          <p:cNvSpPr txBox="1">
            <a:spLocks noGrp="1"/>
          </p:cNvSpPr>
          <p:nvPr>
            <p:ph type="body" idx="1"/>
          </p:nvPr>
        </p:nvSpPr>
        <p:spPr>
          <a:xfrm>
            <a:off x="97970" y="797442"/>
            <a:ext cx="11944500" cy="550800"/>
          </a:xfrm>
          <a:prstGeom prst="rect">
            <a:avLst/>
          </a:prstGeom>
          <a:noFill/>
          <a:ln>
            <a:noFill/>
          </a:ln>
        </p:spPr>
        <p:txBody>
          <a:bodyPr spcFirstLastPara="1" wrap="square" lIns="91425" tIns="45700" rIns="91425" bIns="45700" anchor="ctr" anchorCtr="0">
            <a:noAutofit/>
          </a:bodyPr>
          <a:lstStyle/>
          <a:p>
            <a:pPr marL="0" indent="0">
              <a:spcBef>
                <a:spcPts val="0"/>
              </a:spcBef>
            </a:pPr>
            <a:r>
              <a:rPr lang="ro"/>
              <a:t>Tabelul 2</a:t>
            </a:r>
            <a:endParaRPr/>
          </a:p>
        </p:txBody>
      </p:sp>
      <p:graphicFrame>
        <p:nvGraphicFramePr>
          <p:cNvPr id="2" name="Πίνακας 1">
            <a:extLst>
              <a:ext uri="{FF2B5EF4-FFF2-40B4-BE49-F238E27FC236}">
                <a16:creationId xmlns:a16="http://schemas.microsoft.com/office/drawing/2014/main" id="{A60FE5A5-1918-A729-F4CD-B44050C21B50}"/>
              </a:ext>
            </a:extLst>
          </p:cNvPr>
          <p:cNvGraphicFramePr>
            <a:graphicFrameLocks noGrp="1"/>
          </p:cNvGraphicFramePr>
          <p:nvPr>
            <p:extLst>
              <p:ext uri="{D42A27DB-BD31-4B8C-83A1-F6EECF244321}">
                <p14:modId xmlns:p14="http://schemas.microsoft.com/office/powerpoint/2010/main" val="2224198798"/>
              </p:ext>
            </p:extLst>
          </p:nvPr>
        </p:nvGraphicFramePr>
        <p:xfrm>
          <a:off x="97970" y="1239777"/>
          <a:ext cx="11944500" cy="6046981"/>
        </p:xfrm>
        <a:graphic>
          <a:graphicData uri="http://schemas.openxmlformats.org/drawingml/2006/table">
            <a:tbl>
              <a:tblPr firstRow="1" firstCol="1" bandRow="1">
                <a:tableStyleId>{5940675A-B579-460E-94D1-54222C63F5DA}</a:tableStyleId>
              </a:tblPr>
              <a:tblGrid>
                <a:gridCol w="1194450">
                  <a:extLst>
                    <a:ext uri="{9D8B030D-6E8A-4147-A177-3AD203B41FA5}">
                      <a16:colId xmlns:a16="http://schemas.microsoft.com/office/drawing/2014/main" val="2539982913"/>
                    </a:ext>
                  </a:extLst>
                </a:gridCol>
                <a:gridCol w="1194450">
                  <a:extLst>
                    <a:ext uri="{9D8B030D-6E8A-4147-A177-3AD203B41FA5}">
                      <a16:colId xmlns:a16="http://schemas.microsoft.com/office/drawing/2014/main" val="3484134591"/>
                    </a:ext>
                  </a:extLst>
                </a:gridCol>
                <a:gridCol w="1194450">
                  <a:extLst>
                    <a:ext uri="{9D8B030D-6E8A-4147-A177-3AD203B41FA5}">
                      <a16:colId xmlns:a16="http://schemas.microsoft.com/office/drawing/2014/main" val="2486480736"/>
                    </a:ext>
                  </a:extLst>
                </a:gridCol>
                <a:gridCol w="1194450">
                  <a:extLst>
                    <a:ext uri="{9D8B030D-6E8A-4147-A177-3AD203B41FA5}">
                      <a16:colId xmlns:a16="http://schemas.microsoft.com/office/drawing/2014/main" val="1354132458"/>
                    </a:ext>
                  </a:extLst>
                </a:gridCol>
                <a:gridCol w="1194450">
                  <a:extLst>
                    <a:ext uri="{9D8B030D-6E8A-4147-A177-3AD203B41FA5}">
                      <a16:colId xmlns:a16="http://schemas.microsoft.com/office/drawing/2014/main" val="4250609382"/>
                    </a:ext>
                  </a:extLst>
                </a:gridCol>
                <a:gridCol w="1194450">
                  <a:extLst>
                    <a:ext uri="{9D8B030D-6E8A-4147-A177-3AD203B41FA5}">
                      <a16:colId xmlns:a16="http://schemas.microsoft.com/office/drawing/2014/main" val="767422547"/>
                    </a:ext>
                  </a:extLst>
                </a:gridCol>
                <a:gridCol w="1194450">
                  <a:extLst>
                    <a:ext uri="{9D8B030D-6E8A-4147-A177-3AD203B41FA5}">
                      <a16:colId xmlns:a16="http://schemas.microsoft.com/office/drawing/2014/main" val="2024210686"/>
                    </a:ext>
                  </a:extLst>
                </a:gridCol>
                <a:gridCol w="1194450">
                  <a:extLst>
                    <a:ext uri="{9D8B030D-6E8A-4147-A177-3AD203B41FA5}">
                      <a16:colId xmlns:a16="http://schemas.microsoft.com/office/drawing/2014/main" val="3565069236"/>
                    </a:ext>
                  </a:extLst>
                </a:gridCol>
                <a:gridCol w="1194450">
                  <a:extLst>
                    <a:ext uri="{9D8B030D-6E8A-4147-A177-3AD203B41FA5}">
                      <a16:colId xmlns:a16="http://schemas.microsoft.com/office/drawing/2014/main" val="2415840672"/>
                    </a:ext>
                  </a:extLst>
                </a:gridCol>
                <a:gridCol w="1194450">
                  <a:extLst>
                    <a:ext uri="{9D8B030D-6E8A-4147-A177-3AD203B41FA5}">
                      <a16:colId xmlns:a16="http://schemas.microsoft.com/office/drawing/2014/main" val="3874610208"/>
                    </a:ext>
                  </a:extLst>
                </a:gridCol>
              </a:tblGrid>
              <a:tr h="248383">
                <a:tc gridSpan="10">
                  <a:txBody>
                    <a:bodyPr/>
                    <a:lstStyle/>
                    <a:p>
                      <a:pPr>
                        <a:lnSpc>
                          <a:spcPct val="107000"/>
                        </a:lnSpc>
                        <a:spcAft>
                          <a:spcPts val="2400"/>
                        </a:spcAft>
                        <a:buNone/>
                      </a:pPr>
                      <a:r>
                        <a:rPr lang="ro" sz="1800" b="1">
                          <a:solidFill>
                            <a:srgbClr val="FFFFFF"/>
                          </a:solidFill>
                          <a:effectLst/>
                          <a:latin typeface="Calibri" panose="020F0502020204030204" pitchFamily="34" charset="0"/>
                          <a:cs typeface="Calibri" panose="020F0502020204030204" pitchFamily="34" charset="0"/>
                        </a:rPr>
                        <a:t>Fișă de lucru pentru Acțiunea și Urmărirea Programului WSA PERMA</a:t>
                      </a:r>
                      <a:endParaRPr lang="el-GR" sz="1800" b="1">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148721399"/>
                  </a:ext>
                </a:extLst>
              </a:tr>
              <a:tr h="1288024">
                <a:tc gridSpan="3">
                  <a:txBody>
                    <a:bodyPr/>
                    <a:lstStyle/>
                    <a:p>
                      <a:pPr algn="ctr">
                        <a:lnSpc>
                          <a:spcPct val="107000"/>
                        </a:lnSpc>
                        <a:spcAft>
                          <a:spcPts val="2400"/>
                        </a:spcAft>
                        <a:buNone/>
                      </a:pPr>
                      <a:r>
                        <a:rPr lang="ro" sz="1800" b="1" dirty="0">
                          <a:effectLst/>
                          <a:latin typeface="Calibri" panose="020F0502020204030204" pitchFamily="34" charset="0"/>
                          <a:cs typeface="Calibri" panose="020F0502020204030204" pitchFamily="34" charset="0"/>
                        </a:rPr>
                        <a:t>1. EVALUAREA NEVOILOR</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hMerge="1">
                  <a:txBody>
                    <a:bodyPr/>
                    <a:lstStyle/>
                    <a:p>
                      <a:endParaRPr lang="el-GR"/>
                    </a:p>
                  </a:txBody>
                  <a:tcPr/>
                </a:tc>
                <a:tc hMerge="1">
                  <a:txBody>
                    <a:bodyPr/>
                    <a:lstStyle/>
                    <a:p>
                      <a:endParaRPr lang="el-GR"/>
                    </a:p>
                  </a:txBody>
                  <a:tcPr/>
                </a:tc>
                <a:tc>
                  <a:txBody>
                    <a:bodyPr/>
                    <a:lstStyle/>
                    <a:p>
                      <a:pPr algn="ctr">
                        <a:lnSpc>
                          <a:spcPct val="107000"/>
                        </a:lnSpc>
                        <a:spcAft>
                          <a:spcPts val="2400"/>
                        </a:spcAft>
                        <a:buNone/>
                      </a:pPr>
                      <a:r>
                        <a:rPr lang="ro" sz="1800" b="1">
                          <a:effectLst/>
                          <a:latin typeface="Calibri" panose="020F0502020204030204" pitchFamily="34" charset="0"/>
                          <a:cs typeface="Calibri" panose="020F0502020204030204" pitchFamily="34" charset="0"/>
                        </a:rPr>
                        <a:t>2. STABILIREA OBIECTIVELOR</a:t>
                      </a:r>
                      <a:endParaRPr lang="el-GR" sz="1800" b="1">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gridSpan="4">
                  <a:txBody>
                    <a:bodyPr/>
                    <a:lstStyle/>
                    <a:p>
                      <a:pPr algn="ctr">
                        <a:lnSpc>
                          <a:spcPct val="107000"/>
                        </a:lnSpc>
                        <a:spcAft>
                          <a:spcPts val="2400"/>
                        </a:spcAft>
                        <a:buNone/>
                      </a:pPr>
                      <a:r>
                        <a:rPr lang="ro" sz="1800" b="1">
                          <a:effectLst/>
                          <a:latin typeface="Calibri" panose="020F0502020204030204" pitchFamily="34" charset="0"/>
                          <a:cs typeface="Calibri" panose="020F0502020204030204" pitchFamily="34" charset="0"/>
                        </a:rPr>
                        <a:t>3. PROIECTAREA INTERVENȚIEI</a:t>
                      </a:r>
                      <a:endParaRPr lang="el-GR" sz="1800" b="1">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gridSpan="2">
                  <a:txBody>
                    <a:bodyPr/>
                    <a:lstStyle/>
                    <a:p>
                      <a:pPr algn="ctr">
                        <a:lnSpc>
                          <a:spcPct val="107000"/>
                        </a:lnSpc>
                        <a:spcAft>
                          <a:spcPts val="2400"/>
                        </a:spcAft>
                        <a:buNone/>
                      </a:pPr>
                      <a:r>
                        <a:rPr lang="ro" sz="1800" b="1">
                          <a:effectLst/>
                          <a:latin typeface="Calibri" panose="020F0502020204030204" pitchFamily="34" charset="0"/>
                          <a:cs typeface="Calibri" panose="020F0502020204030204" pitchFamily="34" charset="0"/>
                        </a:rPr>
                        <a:t>4. EVALUARE &amp; REVIZUIRE</a:t>
                      </a:r>
                      <a:endParaRPr lang="el-GR" sz="1800" b="1">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hMerge="1">
                  <a:txBody>
                    <a:bodyPr/>
                    <a:lstStyle/>
                    <a:p>
                      <a:endParaRPr lang="el-GR"/>
                    </a:p>
                  </a:txBody>
                  <a:tcPr/>
                </a:tc>
                <a:extLst>
                  <a:ext uri="{0D108BD9-81ED-4DB2-BD59-A6C34878D82A}">
                    <a16:rowId xmlns:a16="http://schemas.microsoft.com/office/drawing/2014/main" val="3769594728"/>
                  </a:ext>
                </a:extLst>
              </a:tr>
              <a:tr h="1547934">
                <a:tc>
                  <a:txBody>
                    <a:bodyPr/>
                    <a:lstStyle/>
                    <a:p>
                      <a:pPr>
                        <a:lnSpc>
                          <a:spcPct val="107000"/>
                        </a:lnSpc>
                        <a:spcAft>
                          <a:spcPts val="2400"/>
                        </a:spcAft>
                        <a:buNone/>
                      </a:pPr>
                      <a:r>
                        <a:rPr lang="ro" sz="1800" b="1" err="1">
                          <a:effectLst/>
                          <a:latin typeface="Calibri" panose="020F0502020204030204" pitchFamily="34" charset="0"/>
                          <a:cs typeface="Calibri" panose="020F0502020204030204" pitchFamily="34" charset="0"/>
                        </a:rPr>
                        <a:t>Nivel de prioritate</a:t>
                      </a:r>
                      <a:endParaRPr lang="el-GR" sz="1800" b="1">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ro" sz="1800" b="1" err="1">
                          <a:effectLst/>
                          <a:latin typeface="Calibri" panose="020F0502020204030204" pitchFamily="34" charset="0"/>
                          <a:cs typeface="Calibri" panose="020F0502020204030204" pitchFamily="34" charset="0"/>
                        </a:rPr>
                        <a:t>Starea problemei</a:t>
                      </a:r>
                      <a:endParaRPr lang="el-GR" sz="1800" b="1">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ro" sz="1800" b="1" err="1">
                          <a:effectLst/>
                          <a:latin typeface="Calibri" panose="020F0502020204030204" pitchFamily="34" charset="0"/>
                          <a:cs typeface="Calibri" panose="020F0502020204030204" pitchFamily="34" charset="0"/>
                        </a:rPr>
                        <a:t>Puncte forte/active existente</a:t>
                      </a:r>
                      <a:endParaRPr lang="el-GR" sz="1800" b="1">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ro" sz="1800" b="1">
                          <a:effectLst/>
                          <a:latin typeface="Calibri" panose="020F0502020204030204" pitchFamily="34" charset="0"/>
                          <a:cs typeface="Calibri" panose="020F0502020204030204" pitchFamily="34" charset="0"/>
                        </a:rPr>
                        <a:t>Obiectivul SMART</a:t>
                      </a:r>
                      <a:endParaRPr lang="el-GR" sz="1800" b="1">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ro" sz="1800" b="1">
                          <a:effectLst/>
                          <a:latin typeface="Calibri" panose="020F0502020204030204" pitchFamily="34" charset="0"/>
                          <a:cs typeface="Calibri" panose="020F0502020204030204" pitchFamily="34" charset="0"/>
                        </a:rPr>
                        <a:t>Elementul PERMA</a:t>
                      </a:r>
                      <a:endParaRPr lang="el-GR" sz="1800" b="1">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ro" sz="1800" b="1">
                          <a:effectLst/>
                          <a:latin typeface="Calibri" panose="020F0502020204030204" pitchFamily="34" charset="0"/>
                          <a:cs typeface="Calibri" panose="020F0502020204030204" pitchFamily="34" charset="0"/>
                        </a:rPr>
                        <a:t>Paradigma de proiectare WSA (Focalizare strategică)</a:t>
                      </a:r>
                      <a:endParaRPr lang="el-GR" sz="1800" b="1">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ro" sz="1800" b="1" err="1">
                          <a:effectLst/>
                          <a:latin typeface="Calibri" panose="020F0502020204030204" pitchFamily="34" charset="0"/>
                          <a:cs typeface="Calibri" panose="020F0502020204030204" pitchFamily="34" charset="0"/>
                        </a:rPr>
                        <a:t>Strategie sau activitate școlară (Intervenție)</a:t>
                      </a:r>
                      <a:endParaRPr lang="el-GR" sz="1800" b="1">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ro" sz="1800" b="1" err="1">
                          <a:effectLst/>
                          <a:latin typeface="Calibri" panose="020F0502020204030204" pitchFamily="34" charset="0"/>
                          <a:cs typeface="Calibri" panose="020F0502020204030204" pitchFamily="34" charset="0"/>
                        </a:rPr>
                        <a:t>Acțiuni și roluri</a:t>
                      </a:r>
                      <a:endParaRPr lang="el-GR" sz="1800" b="1">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ro" sz="1800" b="1" err="1">
                          <a:effectLst/>
                          <a:latin typeface="Calibri" panose="020F0502020204030204" pitchFamily="34" charset="0"/>
                          <a:cs typeface="Calibri" panose="020F0502020204030204" pitchFamily="34" charset="0"/>
                        </a:rPr>
                        <a:t>Indicatori / Măsurători</a:t>
                      </a:r>
                      <a:endParaRPr lang="el-GR" sz="1800" b="1">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ro" sz="1800" b="1" err="1">
                          <a:effectLst/>
                          <a:latin typeface="Calibri" panose="020F0502020204030204" pitchFamily="34" charset="0"/>
                          <a:cs typeface="Calibri" panose="020F0502020204030204" pitchFamily="34" charset="0"/>
                        </a:rPr>
                        <a:t>Cronologie / Recenzie</a:t>
                      </a:r>
                      <a:endParaRPr lang="el-GR" sz="1800" b="1">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611150724"/>
                  </a:ext>
                </a:extLst>
              </a:tr>
              <a:tr h="1288024">
                <a:tc>
                  <a:txBody>
                    <a:bodyPr/>
                    <a:lstStyle/>
                    <a:p>
                      <a:pPr>
                        <a:lnSpc>
                          <a:spcPct val="107000"/>
                        </a:lnSpc>
                        <a:spcAft>
                          <a:spcPts val="2400"/>
                        </a:spcAft>
                        <a:buNone/>
                      </a:pPr>
                      <a:r>
                        <a:rPr lang="ro" sz="1800">
                          <a:effectLst/>
                          <a:latin typeface="Calibri" panose="020F0502020204030204" pitchFamily="34" charset="0"/>
                          <a:cs typeface="Calibri" panose="020F0502020204030204" pitchFamily="34" charset="0"/>
                        </a:rPr>
                        <a:t>(Înalt/ Mediu/ Jos)</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ro" sz="1800">
                          <a:effectLst/>
                          <a:latin typeface="Calibri" panose="020F0502020204030204" pitchFamily="34" charset="0"/>
                          <a:cs typeface="Calibri" panose="020F0502020204030204" pitchFamily="34" charset="0"/>
                        </a:rPr>
                        <a:t>(Situație/nevoie observabilă)</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ro" sz="1800">
                          <a:effectLst/>
                          <a:latin typeface="Calibri" panose="020F0502020204030204" pitchFamily="34" charset="0"/>
                          <a:cs typeface="Calibri" panose="020F0502020204030204" pitchFamily="34" charset="0"/>
                        </a:rPr>
                        <a:t>(Resurse de valorificat)</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ro" sz="1800">
                          <a:effectLst/>
                          <a:latin typeface="Calibri" panose="020F0502020204030204" pitchFamily="34" charset="0"/>
                          <a:cs typeface="Calibri" panose="020F0502020204030204" pitchFamily="34" charset="0"/>
                        </a:rPr>
                        <a:t>(Rezultat specific, măsurabil, limitat în timp)</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ro" sz="1800">
                          <a:effectLst/>
                          <a:latin typeface="Calibri" panose="020F0502020204030204" pitchFamily="34" charset="0"/>
                          <a:cs typeface="Calibri" panose="020F0502020204030204" pitchFamily="34" charset="0"/>
                        </a:rPr>
                        <a:t>(P, E, R, M sau A)</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ro" sz="1800">
                          <a:effectLst/>
                          <a:latin typeface="Calibri" panose="020F0502020204030204" pitchFamily="34" charset="0"/>
                          <a:cs typeface="Calibri" panose="020F0502020204030204" pitchFamily="34" charset="0"/>
                        </a:rPr>
                        <a:t>(Principiu general)</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ro" sz="1800">
                          <a:effectLst/>
                          <a:latin typeface="Calibri" panose="020F0502020204030204" pitchFamily="34" charset="0"/>
                          <a:cs typeface="Calibri" panose="020F0502020204030204" pitchFamily="34" charset="0"/>
                        </a:rPr>
                        <a:t>(Plan de acțiune specific)</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ro" sz="1800">
                          <a:effectLst/>
                          <a:latin typeface="Calibri" panose="020F0502020204030204" pitchFamily="34" charset="0"/>
                          <a:cs typeface="Calibri" panose="020F0502020204030204" pitchFamily="34" charset="0"/>
                        </a:rPr>
                        <a:t>(Cine conduce și primii 3 pași)</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ro" sz="1800">
                          <a:effectLst/>
                          <a:latin typeface="Calibri" panose="020F0502020204030204" pitchFamily="34" charset="0"/>
                          <a:cs typeface="Calibri" panose="020F0502020204030204" pitchFamily="34" charset="0"/>
                        </a:rPr>
                        <a:t>(Cum se măsoară succesul)</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ro" sz="1800">
                          <a:effectLst/>
                          <a:latin typeface="Calibri" panose="020F0502020204030204" pitchFamily="34" charset="0"/>
                          <a:cs typeface="Calibri" panose="020F0502020204030204" pitchFamily="34" charset="0"/>
                        </a:rPr>
                        <a:t>(Date de check-in/revizuire finală)</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66121612"/>
                  </a:ext>
                </a:extLst>
              </a:tr>
              <a:tr h="248383">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895878112"/>
                  </a:ext>
                </a:extLst>
              </a:tr>
              <a:tr h="248383">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800">
                          <a:effectLst/>
                          <a:latin typeface="Calibri" panose="020F0502020204030204" pitchFamily="34" charset="0"/>
                          <a:cs typeface="Calibri" panose="020F0502020204030204" pitchFamily="34" charset="0"/>
                        </a:rPr>
                        <a:t> </a:t>
                      </a:r>
                      <a:endParaRPr lang="el-GR" sz="180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870323065"/>
                  </a:ext>
                </a:extLst>
              </a:tr>
              <a:tr h="242928">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048965031"/>
                  </a:ext>
                </a:extLst>
              </a:tr>
              <a:tr h="242928">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dirty="0">
                        <a:solidFill>
                          <a:srgbClr val="4F4F50"/>
                        </a:solidFill>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59371149"/>
                  </a:ext>
                </a:extLst>
              </a:tr>
            </a:tbl>
          </a:graphicData>
        </a:graphic>
      </p:graphicFrame>
      <p:sp>
        <p:nvSpPr>
          <p:cNvPr id="6" name="Τίτλος 1">
            <a:extLst>
              <a:ext uri="{FF2B5EF4-FFF2-40B4-BE49-F238E27FC236}">
                <a16:creationId xmlns:a16="http://schemas.microsoft.com/office/drawing/2014/main" id="{8EF2EA35-92F3-AB4A-AF78-2D6789648A07}"/>
              </a:ext>
            </a:extLst>
          </p:cNvPr>
          <p:cNvSpPr>
            <a:spLocks noGrp="1"/>
          </p:cNvSpPr>
          <p:nvPr>
            <p:ph type="title"/>
          </p:nvPr>
        </p:nvSpPr>
        <p:spPr>
          <a:xfrm>
            <a:off x="0" y="57230"/>
            <a:ext cx="11944500" cy="797442"/>
          </a:xfrm>
        </p:spPr>
        <p:txBody>
          <a:bodyPr/>
          <a:lstStyle/>
          <a:p>
            <a:r>
              <a:rPr lang="ro" sz="3200" dirty="0"/>
              <a:t>Material/Caiet de lucru: Planul de Proiectare al Programului WSA bazat pe PERMA</a:t>
            </a:r>
            <a:endParaRPr lang="el-GR" sz="3200" dirty="0"/>
          </a:p>
        </p:txBody>
      </p:sp>
    </p:spTree>
    <p:extLst>
      <p:ext uri="{BB962C8B-B14F-4D97-AF65-F5344CB8AC3E}">
        <p14:creationId xmlns:p14="http://schemas.microsoft.com/office/powerpoint/2010/main" val="684159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2471" y="2751791"/>
            <a:ext cx="2057400" cy="2653647"/>
            <a:chOff x="0" y="0"/>
            <a:chExt cx="812800" cy="1048354"/>
          </a:xfrm>
        </p:grpSpPr>
        <p:sp>
          <p:nvSpPr>
            <p:cNvPr id="3" name="Freeform 3"/>
            <p:cNvSpPr/>
            <p:nvPr/>
          </p:nvSpPr>
          <p:spPr>
            <a:xfrm>
              <a:off x="0" y="0"/>
              <a:ext cx="812800" cy="1048354"/>
            </a:xfrm>
            <a:custGeom>
              <a:avLst/>
              <a:gdLst/>
              <a:ahLst/>
              <a:cxnLst/>
              <a:rect l="l" t="t" r="r" b="b"/>
              <a:pathLst>
                <a:path w="812800" h="1048354">
                  <a:moveTo>
                    <a:pt x="35121" y="0"/>
                  </a:moveTo>
                  <a:lnTo>
                    <a:pt x="777679" y="0"/>
                  </a:lnTo>
                  <a:cubicBezTo>
                    <a:pt x="797076" y="0"/>
                    <a:pt x="812800" y="15724"/>
                    <a:pt x="812800" y="35121"/>
                  </a:cubicBezTo>
                  <a:lnTo>
                    <a:pt x="812800" y="1013233"/>
                  </a:lnTo>
                  <a:cubicBezTo>
                    <a:pt x="812800" y="1032630"/>
                    <a:pt x="797076" y="1048354"/>
                    <a:pt x="777679" y="1048354"/>
                  </a:cubicBezTo>
                  <a:lnTo>
                    <a:pt x="35121" y="1048354"/>
                  </a:lnTo>
                  <a:cubicBezTo>
                    <a:pt x="25806" y="1048354"/>
                    <a:pt x="16873" y="1044654"/>
                    <a:pt x="10287" y="1038068"/>
                  </a:cubicBezTo>
                  <a:cubicBezTo>
                    <a:pt x="3700" y="1031481"/>
                    <a:pt x="0" y="1022548"/>
                    <a:pt x="0" y="1013233"/>
                  </a:cubicBezTo>
                  <a:lnTo>
                    <a:pt x="0" y="35121"/>
                  </a:lnTo>
                  <a:cubicBezTo>
                    <a:pt x="0" y="15724"/>
                    <a:pt x="15724" y="0"/>
                    <a:pt x="35121" y="0"/>
                  </a:cubicBezTo>
                  <a:close/>
                </a:path>
              </a:pathLst>
            </a:custGeom>
            <a:solidFill>
              <a:srgbClr val="FFFFFF"/>
            </a:solidFill>
          </p:spPr>
          <p:txBody>
            <a:bodyPr/>
            <a:lstStyle/>
            <a:p>
              <a:endParaRPr lang="el-GR" sz="933"/>
            </a:p>
          </p:txBody>
        </p:sp>
        <p:sp>
          <p:nvSpPr>
            <p:cNvPr id="4" name="TextBox 4"/>
            <p:cNvSpPr txBox="1"/>
            <p:nvPr/>
          </p:nvSpPr>
          <p:spPr>
            <a:xfrm>
              <a:off x="0" y="-57150"/>
              <a:ext cx="812800" cy="1105504"/>
            </a:xfrm>
            <a:prstGeom prst="rect">
              <a:avLst/>
            </a:prstGeom>
          </p:spPr>
          <p:txBody>
            <a:bodyPr lIns="33867" tIns="33867" rIns="33867" bIns="33867" rtlCol="0" anchor="ctr"/>
            <a:lstStyle/>
            <a:p>
              <a:pPr algn="ctr">
                <a:lnSpc>
                  <a:spcPts val="1773"/>
                </a:lnSpc>
              </a:pPr>
              <a:endParaRPr sz="933"/>
            </a:p>
          </p:txBody>
        </p:sp>
      </p:grpSp>
      <p:grpSp>
        <p:nvGrpSpPr>
          <p:cNvPr id="5" name="Group 5"/>
          <p:cNvGrpSpPr/>
          <p:nvPr/>
        </p:nvGrpSpPr>
        <p:grpSpPr>
          <a:xfrm>
            <a:off x="3460425" y="2771857"/>
            <a:ext cx="2057400" cy="2653647"/>
            <a:chOff x="0" y="0"/>
            <a:chExt cx="812800" cy="1048354"/>
          </a:xfrm>
        </p:grpSpPr>
        <p:sp>
          <p:nvSpPr>
            <p:cNvPr id="6" name="Freeform 6"/>
            <p:cNvSpPr/>
            <p:nvPr/>
          </p:nvSpPr>
          <p:spPr>
            <a:xfrm>
              <a:off x="0" y="0"/>
              <a:ext cx="812800" cy="1048354"/>
            </a:xfrm>
            <a:custGeom>
              <a:avLst/>
              <a:gdLst/>
              <a:ahLst/>
              <a:cxnLst/>
              <a:rect l="l" t="t" r="r" b="b"/>
              <a:pathLst>
                <a:path w="812800" h="1048354">
                  <a:moveTo>
                    <a:pt x="35121" y="0"/>
                  </a:moveTo>
                  <a:lnTo>
                    <a:pt x="777679" y="0"/>
                  </a:lnTo>
                  <a:cubicBezTo>
                    <a:pt x="797076" y="0"/>
                    <a:pt x="812800" y="15724"/>
                    <a:pt x="812800" y="35121"/>
                  </a:cubicBezTo>
                  <a:lnTo>
                    <a:pt x="812800" y="1013233"/>
                  </a:lnTo>
                  <a:cubicBezTo>
                    <a:pt x="812800" y="1032630"/>
                    <a:pt x="797076" y="1048354"/>
                    <a:pt x="777679" y="1048354"/>
                  </a:cubicBezTo>
                  <a:lnTo>
                    <a:pt x="35121" y="1048354"/>
                  </a:lnTo>
                  <a:cubicBezTo>
                    <a:pt x="25806" y="1048354"/>
                    <a:pt x="16873" y="1044654"/>
                    <a:pt x="10287" y="1038068"/>
                  </a:cubicBezTo>
                  <a:cubicBezTo>
                    <a:pt x="3700" y="1031481"/>
                    <a:pt x="0" y="1022548"/>
                    <a:pt x="0" y="1013233"/>
                  </a:cubicBezTo>
                  <a:lnTo>
                    <a:pt x="0" y="35121"/>
                  </a:lnTo>
                  <a:cubicBezTo>
                    <a:pt x="0" y="15724"/>
                    <a:pt x="15724" y="0"/>
                    <a:pt x="35121" y="0"/>
                  </a:cubicBezTo>
                  <a:close/>
                </a:path>
              </a:pathLst>
            </a:custGeom>
            <a:solidFill>
              <a:srgbClr val="FFFFFF"/>
            </a:solidFill>
          </p:spPr>
          <p:txBody>
            <a:bodyPr/>
            <a:lstStyle/>
            <a:p>
              <a:endParaRPr lang="el-GR" sz="933"/>
            </a:p>
          </p:txBody>
        </p:sp>
        <p:sp>
          <p:nvSpPr>
            <p:cNvPr id="7" name="TextBox 7"/>
            <p:cNvSpPr txBox="1"/>
            <p:nvPr/>
          </p:nvSpPr>
          <p:spPr>
            <a:xfrm>
              <a:off x="0" y="-57150"/>
              <a:ext cx="812800" cy="1105504"/>
            </a:xfrm>
            <a:prstGeom prst="rect">
              <a:avLst/>
            </a:prstGeom>
          </p:spPr>
          <p:txBody>
            <a:bodyPr lIns="33867" tIns="33867" rIns="33867" bIns="33867" rtlCol="0" anchor="ctr"/>
            <a:lstStyle/>
            <a:p>
              <a:pPr algn="ctr">
                <a:lnSpc>
                  <a:spcPts val="1773"/>
                </a:lnSpc>
              </a:pPr>
              <a:endParaRPr sz="933"/>
            </a:p>
          </p:txBody>
        </p:sp>
      </p:grpSp>
      <p:grpSp>
        <p:nvGrpSpPr>
          <p:cNvPr id="8" name="Group 8"/>
          <p:cNvGrpSpPr/>
          <p:nvPr/>
        </p:nvGrpSpPr>
        <p:grpSpPr>
          <a:xfrm>
            <a:off x="1733637" y="1366265"/>
            <a:ext cx="1138854" cy="1133663"/>
            <a:chOff x="0" y="0"/>
            <a:chExt cx="660400" cy="657390"/>
          </a:xfrm>
        </p:grpSpPr>
        <p:sp>
          <p:nvSpPr>
            <p:cNvPr id="9" name="Freeform 9"/>
            <p:cNvSpPr/>
            <p:nvPr/>
          </p:nvSpPr>
          <p:spPr>
            <a:xfrm>
              <a:off x="0" y="0"/>
              <a:ext cx="660400" cy="657390"/>
            </a:xfrm>
            <a:custGeom>
              <a:avLst/>
              <a:gdLst/>
              <a:ahLst/>
              <a:cxnLst/>
              <a:rect l="l" t="t" r="r" b="b"/>
              <a:pathLst>
                <a:path w="660400" h="657390">
                  <a:moveTo>
                    <a:pt x="220252" y="638321"/>
                  </a:moveTo>
                  <a:cubicBezTo>
                    <a:pt x="254109" y="649835"/>
                    <a:pt x="292600" y="657390"/>
                    <a:pt x="330378" y="657390"/>
                  </a:cubicBezTo>
                  <a:cubicBezTo>
                    <a:pt x="368157" y="657390"/>
                    <a:pt x="404509" y="650913"/>
                    <a:pt x="438009" y="639399"/>
                  </a:cubicBezTo>
                  <a:cubicBezTo>
                    <a:pt x="438723" y="639040"/>
                    <a:pt x="439435" y="639040"/>
                    <a:pt x="440148" y="638681"/>
                  </a:cubicBezTo>
                  <a:cubicBezTo>
                    <a:pt x="565955" y="592625"/>
                    <a:pt x="658618" y="471011"/>
                    <a:pt x="660400" y="332340"/>
                  </a:cubicBezTo>
                  <a:lnTo>
                    <a:pt x="660400" y="0"/>
                  </a:lnTo>
                  <a:lnTo>
                    <a:pt x="0" y="0"/>
                  </a:lnTo>
                  <a:lnTo>
                    <a:pt x="0" y="332094"/>
                  </a:lnTo>
                  <a:cubicBezTo>
                    <a:pt x="1782" y="471730"/>
                    <a:pt x="93019" y="593345"/>
                    <a:pt x="220252" y="638321"/>
                  </a:cubicBezTo>
                  <a:close/>
                </a:path>
              </a:pathLst>
            </a:custGeom>
            <a:solidFill>
              <a:schemeClr val="accent1"/>
            </a:solidFill>
          </p:spPr>
          <p:txBody>
            <a:bodyPr/>
            <a:lstStyle/>
            <a:p>
              <a:endParaRPr lang="el-GR" sz="933"/>
            </a:p>
          </p:txBody>
        </p:sp>
        <p:sp>
          <p:nvSpPr>
            <p:cNvPr id="10" name="TextBox 10"/>
            <p:cNvSpPr txBox="1"/>
            <p:nvPr/>
          </p:nvSpPr>
          <p:spPr>
            <a:xfrm>
              <a:off x="0" y="-57150"/>
              <a:ext cx="660400" cy="587540"/>
            </a:xfrm>
            <a:prstGeom prst="rect">
              <a:avLst/>
            </a:prstGeom>
          </p:spPr>
          <p:txBody>
            <a:bodyPr lIns="33867" tIns="33867" rIns="33867" bIns="33867" rtlCol="0" anchor="ctr"/>
            <a:lstStyle/>
            <a:p>
              <a:pPr algn="ctr">
                <a:lnSpc>
                  <a:spcPts val="1773"/>
                </a:lnSpc>
              </a:pPr>
              <a:endParaRPr sz="933"/>
            </a:p>
          </p:txBody>
        </p:sp>
      </p:grpSp>
      <p:grpSp>
        <p:nvGrpSpPr>
          <p:cNvPr id="11" name="Group 11"/>
          <p:cNvGrpSpPr/>
          <p:nvPr/>
        </p:nvGrpSpPr>
        <p:grpSpPr>
          <a:xfrm>
            <a:off x="3921052" y="1366265"/>
            <a:ext cx="1138854" cy="1133663"/>
            <a:chOff x="0" y="0"/>
            <a:chExt cx="660400" cy="657390"/>
          </a:xfrm>
        </p:grpSpPr>
        <p:sp>
          <p:nvSpPr>
            <p:cNvPr id="12" name="Freeform 12"/>
            <p:cNvSpPr/>
            <p:nvPr/>
          </p:nvSpPr>
          <p:spPr>
            <a:xfrm>
              <a:off x="0" y="0"/>
              <a:ext cx="660400" cy="657390"/>
            </a:xfrm>
            <a:custGeom>
              <a:avLst/>
              <a:gdLst/>
              <a:ahLst/>
              <a:cxnLst/>
              <a:rect l="l" t="t" r="r" b="b"/>
              <a:pathLst>
                <a:path w="660400" h="657390">
                  <a:moveTo>
                    <a:pt x="220252" y="638321"/>
                  </a:moveTo>
                  <a:cubicBezTo>
                    <a:pt x="254109" y="649835"/>
                    <a:pt x="292600" y="657390"/>
                    <a:pt x="330378" y="657390"/>
                  </a:cubicBezTo>
                  <a:cubicBezTo>
                    <a:pt x="368157" y="657390"/>
                    <a:pt x="404509" y="650913"/>
                    <a:pt x="438009" y="639399"/>
                  </a:cubicBezTo>
                  <a:cubicBezTo>
                    <a:pt x="438723" y="639040"/>
                    <a:pt x="439435" y="639040"/>
                    <a:pt x="440148" y="638681"/>
                  </a:cubicBezTo>
                  <a:cubicBezTo>
                    <a:pt x="565955" y="592625"/>
                    <a:pt x="658618" y="471011"/>
                    <a:pt x="660400" y="332340"/>
                  </a:cubicBezTo>
                  <a:lnTo>
                    <a:pt x="660400" y="0"/>
                  </a:lnTo>
                  <a:lnTo>
                    <a:pt x="0" y="0"/>
                  </a:lnTo>
                  <a:lnTo>
                    <a:pt x="0" y="332094"/>
                  </a:lnTo>
                  <a:cubicBezTo>
                    <a:pt x="1782" y="471730"/>
                    <a:pt x="93019" y="593345"/>
                    <a:pt x="220252" y="638321"/>
                  </a:cubicBezTo>
                  <a:close/>
                </a:path>
              </a:pathLst>
            </a:custGeom>
            <a:solidFill>
              <a:schemeClr val="accent2"/>
            </a:solidFill>
          </p:spPr>
          <p:txBody>
            <a:bodyPr/>
            <a:lstStyle/>
            <a:p>
              <a:endParaRPr lang="el-GR" sz="933"/>
            </a:p>
          </p:txBody>
        </p:sp>
        <p:sp>
          <p:nvSpPr>
            <p:cNvPr id="13" name="TextBox 13"/>
            <p:cNvSpPr txBox="1"/>
            <p:nvPr/>
          </p:nvSpPr>
          <p:spPr>
            <a:xfrm>
              <a:off x="0" y="-57150"/>
              <a:ext cx="660400" cy="587540"/>
            </a:xfrm>
            <a:prstGeom prst="rect">
              <a:avLst/>
            </a:prstGeom>
          </p:spPr>
          <p:txBody>
            <a:bodyPr lIns="33867" tIns="33867" rIns="33867" bIns="33867" rtlCol="0" anchor="ctr"/>
            <a:lstStyle/>
            <a:p>
              <a:pPr algn="ctr">
                <a:lnSpc>
                  <a:spcPts val="1773"/>
                </a:lnSpc>
              </a:pPr>
              <a:endParaRPr sz="933"/>
            </a:p>
          </p:txBody>
        </p:sp>
      </p:grpSp>
      <p:grpSp>
        <p:nvGrpSpPr>
          <p:cNvPr id="14" name="Group 14"/>
          <p:cNvGrpSpPr/>
          <p:nvPr/>
        </p:nvGrpSpPr>
        <p:grpSpPr>
          <a:xfrm>
            <a:off x="5661069" y="2751791"/>
            <a:ext cx="2057400" cy="2653647"/>
            <a:chOff x="0" y="0"/>
            <a:chExt cx="812800" cy="1048354"/>
          </a:xfrm>
        </p:grpSpPr>
        <p:sp>
          <p:nvSpPr>
            <p:cNvPr id="15" name="Freeform 15"/>
            <p:cNvSpPr/>
            <p:nvPr/>
          </p:nvSpPr>
          <p:spPr>
            <a:xfrm>
              <a:off x="0" y="0"/>
              <a:ext cx="812800" cy="1048354"/>
            </a:xfrm>
            <a:custGeom>
              <a:avLst/>
              <a:gdLst/>
              <a:ahLst/>
              <a:cxnLst/>
              <a:rect l="l" t="t" r="r" b="b"/>
              <a:pathLst>
                <a:path w="812800" h="1048354">
                  <a:moveTo>
                    <a:pt x="35121" y="0"/>
                  </a:moveTo>
                  <a:lnTo>
                    <a:pt x="777679" y="0"/>
                  </a:lnTo>
                  <a:cubicBezTo>
                    <a:pt x="797076" y="0"/>
                    <a:pt x="812800" y="15724"/>
                    <a:pt x="812800" y="35121"/>
                  </a:cubicBezTo>
                  <a:lnTo>
                    <a:pt x="812800" y="1013233"/>
                  </a:lnTo>
                  <a:cubicBezTo>
                    <a:pt x="812800" y="1032630"/>
                    <a:pt x="797076" y="1048354"/>
                    <a:pt x="777679" y="1048354"/>
                  </a:cubicBezTo>
                  <a:lnTo>
                    <a:pt x="35121" y="1048354"/>
                  </a:lnTo>
                  <a:cubicBezTo>
                    <a:pt x="25806" y="1048354"/>
                    <a:pt x="16873" y="1044654"/>
                    <a:pt x="10287" y="1038068"/>
                  </a:cubicBezTo>
                  <a:cubicBezTo>
                    <a:pt x="3700" y="1031481"/>
                    <a:pt x="0" y="1022548"/>
                    <a:pt x="0" y="1013233"/>
                  </a:cubicBezTo>
                  <a:lnTo>
                    <a:pt x="0" y="35121"/>
                  </a:lnTo>
                  <a:cubicBezTo>
                    <a:pt x="0" y="15724"/>
                    <a:pt x="15724" y="0"/>
                    <a:pt x="35121" y="0"/>
                  </a:cubicBezTo>
                  <a:close/>
                </a:path>
              </a:pathLst>
            </a:custGeom>
            <a:solidFill>
              <a:srgbClr val="FFFFFF"/>
            </a:solidFill>
          </p:spPr>
          <p:txBody>
            <a:bodyPr/>
            <a:lstStyle/>
            <a:p>
              <a:endParaRPr lang="el-GR" sz="933"/>
            </a:p>
          </p:txBody>
        </p:sp>
        <p:sp>
          <p:nvSpPr>
            <p:cNvPr id="16" name="TextBox 16"/>
            <p:cNvSpPr txBox="1"/>
            <p:nvPr/>
          </p:nvSpPr>
          <p:spPr>
            <a:xfrm>
              <a:off x="0" y="-57150"/>
              <a:ext cx="812800" cy="1105504"/>
            </a:xfrm>
            <a:prstGeom prst="rect">
              <a:avLst/>
            </a:prstGeom>
          </p:spPr>
          <p:txBody>
            <a:bodyPr lIns="33867" tIns="33867" rIns="33867" bIns="33867" rtlCol="0" anchor="ctr"/>
            <a:lstStyle/>
            <a:p>
              <a:pPr algn="ctr">
                <a:lnSpc>
                  <a:spcPts val="1773"/>
                </a:lnSpc>
              </a:pPr>
              <a:endParaRPr sz="933"/>
            </a:p>
          </p:txBody>
        </p:sp>
      </p:grpSp>
      <p:grpSp>
        <p:nvGrpSpPr>
          <p:cNvPr id="17" name="Group 17"/>
          <p:cNvGrpSpPr/>
          <p:nvPr/>
        </p:nvGrpSpPr>
        <p:grpSpPr>
          <a:xfrm>
            <a:off x="6108467" y="1366265"/>
            <a:ext cx="1138854" cy="1133663"/>
            <a:chOff x="0" y="0"/>
            <a:chExt cx="660400" cy="657390"/>
          </a:xfrm>
        </p:grpSpPr>
        <p:sp>
          <p:nvSpPr>
            <p:cNvPr id="18" name="Freeform 18"/>
            <p:cNvSpPr/>
            <p:nvPr/>
          </p:nvSpPr>
          <p:spPr>
            <a:xfrm>
              <a:off x="0" y="0"/>
              <a:ext cx="660400" cy="657390"/>
            </a:xfrm>
            <a:custGeom>
              <a:avLst/>
              <a:gdLst/>
              <a:ahLst/>
              <a:cxnLst/>
              <a:rect l="l" t="t" r="r" b="b"/>
              <a:pathLst>
                <a:path w="660400" h="657390">
                  <a:moveTo>
                    <a:pt x="220252" y="638321"/>
                  </a:moveTo>
                  <a:cubicBezTo>
                    <a:pt x="254109" y="649835"/>
                    <a:pt x="292600" y="657390"/>
                    <a:pt x="330378" y="657390"/>
                  </a:cubicBezTo>
                  <a:cubicBezTo>
                    <a:pt x="368157" y="657390"/>
                    <a:pt x="404509" y="650913"/>
                    <a:pt x="438009" y="639399"/>
                  </a:cubicBezTo>
                  <a:cubicBezTo>
                    <a:pt x="438723" y="639040"/>
                    <a:pt x="439435" y="639040"/>
                    <a:pt x="440148" y="638681"/>
                  </a:cubicBezTo>
                  <a:cubicBezTo>
                    <a:pt x="565955" y="592625"/>
                    <a:pt x="658618" y="471011"/>
                    <a:pt x="660400" y="332340"/>
                  </a:cubicBezTo>
                  <a:lnTo>
                    <a:pt x="660400" y="0"/>
                  </a:lnTo>
                  <a:lnTo>
                    <a:pt x="0" y="0"/>
                  </a:lnTo>
                  <a:lnTo>
                    <a:pt x="0" y="332094"/>
                  </a:lnTo>
                  <a:cubicBezTo>
                    <a:pt x="1782" y="471730"/>
                    <a:pt x="93019" y="593345"/>
                    <a:pt x="220252" y="638321"/>
                  </a:cubicBezTo>
                  <a:close/>
                </a:path>
              </a:pathLst>
            </a:custGeom>
            <a:solidFill>
              <a:schemeClr val="accent4"/>
            </a:solidFill>
          </p:spPr>
          <p:txBody>
            <a:bodyPr/>
            <a:lstStyle/>
            <a:p>
              <a:endParaRPr lang="el-GR" sz="933"/>
            </a:p>
          </p:txBody>
        </p:sp>
        <p:sp>
          <p:nvSpPr>
            <p:cNvPr id="19" name="TextBox 19"/>
            <p:cNvSpPr txBox="1"/>
            <p:nvPr/>
          </p:nvSpPr>
          <p:spPr>
            <a:xfrm>
              <a:off x="0" y="-57150"/>
              <a:ext cx="660400" cy="587540"/>
            </a:xfrm>
            <a:prstGeom prst="rect">
              <a:avLst/>
            </a:prstGeom>
          </p:spPr>
          <p:txBody>
            <a:bodyPr lIns="33867" tIns="33867" rIns="33867" bIns="33867" rtlCol="0" anchor="ctr"/>
            <a:lstStyle/>
            <a:p>
              <a:pPr algn="ctr">
                <a:lnSpc>
                  <a:spcPts val="1773"/>
                </a:lnSpc>
              </a:pPr>
              <a:endParaRPr sz="933"/>
            </a:p>
          </p:txBody>
        </p:sp>
      </p:grpSp>
      <p:grpSp>
        <p:nvGrpSpPr>
          <p:cNvPr id="20" name="Group 20"/>
          <p:cNvGrpSpPr/>
          <p:nvPr/>
        </p:nvGrpSpPr>
        <p:grpSpPr>
          <a:xfrm>
            <a:off x="7848484" y="2751791"/>
            <a:ext cx="2057400" cy="2653647"/>
            <a:chOff x="0" y="0"/>
            <a:chExt cx="812800" cy="1048354"/>
          </a:xfrm>
        </p:grpSpPr>
        <p:sp>
          <p:nvSpPr>
            <p:cNvPr id="21" name="Freeform 21"/>
            <p:cNvSpPr/>
            <p:nvPr/>
          </p:nvSpPr>
          <p:spPr>
            <a:xfrm>
              <a:off x="0" y="0"/>
              <a:ext cx="812800" cy="1048354"/>
            </a:xfrm>
            <a:custGeom>
              <a:avLst/>
              <a:gdLst/>
              <a:ahLst/>
              <a:cxnLst/>
              <a:rect l="l" t="t" r="r" b="b"/>
              <a:pathLst>
                <a:path w="812800" h="1048354">
                  <a:moveTo>
                    <a:pt x="35121" y="0"/>
                  </a:moveTo>
                  <a:lnTo>
                    <a:pt x="777679" y="0"/>
                  </a:lnTo>
                  <a:cubicBezTo>
                    <a:pt x="797076" y="0"/>
                    <a:pt x="812800" y="15724"/>
                    <a:pt x="812800" y="35121"/>
                  </a:cubicBezTo>
                  <a:lnTo>
                    <a:pt x="812800" y="1013233"/>
                  </a:lnTo>
                  <a:cubicBezTo>
                    <a:pt x="812800" y="1032630"/>
                    <a:pt x="797076" y="1048354"/>
                    <a:pt x="777679" y="1048354"/>
                  </a:cubicBezTo>
                  <a:lnTo>
                    <a:pt x="35121" y="1048354"/>
                  </a:lnTo>
                  <a:cubicBezTo>
                    <a:pt x="25806" y="1048354"/>
                    <a:pt x="16873" y="1044654"/>
                    <a:pt x="10287" y="1038068"/>
                  </a:cubicBezTo>
                  <a:cubicBezTo>
                    <a:pt x="3700" y="1031481"/>
                    <a:pt x="0" y="1022548"/>
                    <a:pt x="0" y="1013233"/>
                  </a:cubicBezTo>
                  <a:lnTo>
                    <a:pt x="0" y="35121"/>
                  </a:lnTo>
                  <a:cubicBezTo>
                    <a:pt x="0" y="15724"/>
                    <a:pt x="15724" y="0"/>
                    <a:pt x="35121" y="0"/>
                  </a:cubicBezTo>
                  <a:close/>
                </a:path>
              </a:pathLst>
            </a:custGeom>
            <a:solidFill>
              <a:srgbClr val="FFFFFF"/>
            </a:solidFill>
          </p:spPr>
          <p:txBody>
            <a:bodyPr/>
            <a:lstStyle/>
            <a:p>
              <a:endParaRPr lang="el-GR" sz="933"/>
            </a:p>
          </p:txBody>
        </p:sp>
        <p:sp>
          <p:nvSpPr>
            <p:cNvPr id="22" name="TextBox 22"/>
            <p:cNvSpPr txBox="1"/>
            <p:nvPr/>
          </p:nvSpPr>
          <p:spPr>
            <a:xfrm>
              <a:off x="0" y="-57150"/>
              <a:ext cx="812800" cy="1105504"/>
            </a:xfrm>
            <a:prstGeom prst="rect">
              <a:avLst/>
            </a:prstGeom>
          </p:spPr>
          <p:txBody>
            <a:bodyPr lIns="33867" tIns="33867" rIns="33867" bIns="33867" rtlCol="0" anchor="ctr"/>
            <a:lstStyle/>
            <a:p>
              <a:pPr algn="ctr">
                <a:lnSpc>
                  <a:spcPts val="1773"/>
                </a:lnSpc>
              </a:pPr>
              <a:endParaRPr sz="933"/>
            </a:p>
          </p:txBody>
        </p:sp>
      </p:grpSp>
      <p:grpSp>
        <p:nvGrpSpPr>
          <p:cNvPr id="23" name="Group 23"/>
          <p:cNvGrpSpPr/>
          <p:nvPr/>
        </p:nvGrpSpPr>
        <p:grpSpPr>
          <a:xfrm>
            <a:off x="8295881" y="1366265"/>
            <a:ext cx="1138854" cy="1133663"/>
            <a:chOff x="0" y="0"/>
            <a:chExt cx="660400" cy="657390"/>
          </a:xfrm>
        </p:grpSpPr>
        <p:sp>
          <p:nvSpPr>
            <p:cNvPr id="24" name="Freeform 24"/>
            <p:cNvSpPr/>
            <p:nvPr/>
          </p:nvSpPr>
          <p:spPr>
            <a:xfrm>
              <a:off x="0" y="0"/>
              <a:ext cx="660400" cy="657390"/>
            </a:xfrm>
            <a:custGeom>
              <a:avLst/>
              <a:gdLst/>
              <a:ahLst/>
              <a:cxnLst/>
              <a:rect l="l" t="t" r="r" b="b"/>
              <a:pathLst>
                <a:path w="660400" h="657390">
                  <a:moveTo>
                    <a:pt x="220252" y="638321"/>
                  </a:moveTo>
                  <a:cubicBezTo>
                    <a:pt x="254109" y="649835"/>
                    <a:pt x="292600" y="657390"/>
                    <a:pt x="330378" y="657390"/>
                  </a:cubicBezTo>
                  <a:cubicBezTo>
                    <a:pt x="368157" y="657390"/>
                    <a:pt x="404509" y="650913"/>
                    <a:pt x="438009" y="639399"/>
                  </a:cubicBezTo>
                  <a:cubicBezTo>
                    <a:pt x="438723" y="639040"/>
                    <a:pt x="439435" y="639040"/>
                    <a:pt x="440148" y="638681"/>
                  </a:cubicBezTo>
                  <a:cubicBezTo>
                    <a:pt x="565955" y="592625"/>
                    <a:pt x="658618" y="471011"/>
                    <a:pt x="660400" y="332340"/>
                  </a:cubicBezTo>
                  <a:lnTo>
                    <a:pt x="660400" y="0"/>
                  </a:lnTo>
                  <a:lnTo>
                    <a:pt x="0" y="0"/>
                  </a:lnTo>
                  <a:lnTo>
                    <a:pt x="0" y="332094"/>
                  </a:lnTo>
                  <a:cubicBezTo>
                    <a:pt x="1782" y="471730"/>
                    <a:pt x="93019" y="593345"/>
                    <a:pt x="220252" y="638321"/>
                  </a:cubicBezTo>
                  <a:close/>
                </a:path>
              </a:pathLst>
            </a:custGeom>
            <a:solidFill>
              <a:schemeClr val="accent3"/>
            </a:solidFill>
          </p:spPr>
          <p:txBody>
            <a:bodyPr/>
            <a:lstStyle/>
            <a:p>
              <a:endParaRPr lang="el-GR" sz="933"/>
            </a:p>
          </p:txBody>
        </p:sp>
        <p:sp>
          <p:nvSpPr>
            <p:cNvPr id="25" name="TextBox 25"/>
            <p:cNvSpPr txBox="1"/>
            <p:nvPr/>
          </p:nvSpPr>
          <p:spPr>
            <a:xfrm>
              <a:off x="0" y="-57150"/>
              <a:ext cx="660400" cy="587540"/>
            </a:xfrm>
            <a:prstGeom prst="rect">
              <a:avLst/>
            </a:prstGeom>
          </p:spPr>
          <p:txBody>
            <a:bodyPr lIns="33867" tIns="33867" rIns="33867" bIns="33867" rtlCol="0" anchor="ctr"/>
            <a:lstStyle/>
            <a:p>
              <a:pPr algn="ctr">
                <a:lnSpc>
                  <a:spcPts val="1773"/>
                </a:lnSpc>
              </a:pPr>
              <a:endParaRPr sz="933"/>
            </a:p>
          </p:txBody>
        </p:sp>
      </p:grpSp>
      <p:grpSp>
        <p:nvGrpSpPr>
          <p:cNvPr id="32" name="Group 32"/>
          <p:cNvGrpSpPr/>
          <p:nvPr/>
        </p:nvGrpSpPr>
        <p:grpSpPr>
          <a:xfrm>
            <a:off x="1092838" y="5805633"/>
            <a:ext cx="2337217" cy="104025"/>
            <a:chOff x="0" y="0"/>
            <a:chExt cx="854418" cy="61515"/>
          </a:xfrm>
          <a:solidFill>
            <a:schemeClr val="accent1"/>
          </a:solidFill>
        </p:grpSpPr>
        <p:sp>
          <p:nvSpPr>
            <p:cNvPr id="33" name="Freeform 33"/>
            <p:cNvSpPr/>
            <p:nvPr/>
          </p:nvSpPr>
          <p:spPr>
            <a:xfrm>
              <a:off x="0" y="0"/>
              <a:ext cx="854418" cy="61515"/>
            </a:xfrm>
            <a:custGeom>
              <a:avLst/>
              <a:gdLst/>
              <a:ahLst/>
              <a:cxnLst/>
              <a:rect l="l" t="t" r="r" b="b"/>
              <a:pathLst>
                <a:path w="854418" h="61515">
                  <a:moveTo>
                    <a:pt x="0" y="0"/>
                  </a:moveTo>
                  <a:lnTo>
                    <a:pt x="854418" y="0"/>
                  </a:lnTo>
                  <a:lnTo>
                    <a:pt x="854418" y="61515"/>
                  </a:lnTo>
                  <a:lnTo>
                    <a:pt x="0" y="61515"/>
                  </a:lnTo>
                  <a:close/>
                </a:path>
              </a:pathLst>
            </a:custGeom>
            <a:grpFill/>
          </p:spPr>
          <p:txBody>
            <a:bodyPr/>
            <a:lstStyle/>
            <a:p>
              <a:endParaRPr lang="el-GR" sz="933"/>
            </a:p>
          </p:txBody>
        </p:sp>
        <p:sp>
          <p:nvSpPr>
            <p:cNvPr id="34" name="TextBox 34"/>
            <p:cNvSpPr txBox="1"/>
            <p:nvPr/>
          </p:nvSpPr>
          <p:spPr>
            <a:xfrm>
              <a:off x="0" y="-57150"/>
              <a:ext cx="854418" cy="118665"/>
            </a:xfrm>
            <a:prstGeom prst="rect">
              <a:avLst/>
            </a:prstGeom>
            <a:grpFill/>
          </p:spPr>
          <p:txBody>
            <a:bodyPr lIns="33867" tIns="33867" rIns="33867" bIns="33867" rtlCol="0" anchor="ctr"/>
            <a:lstStyle/>
            <a:p>
              <a:pPr algn="ctr">
                <a:lnSpc>
                  <a:spcPts val="1773"/>
                </a:lnSpc>
              </a:pPr>
              <a:endParaRPr sz="933"/>
            </a:p>
          </p:txBody>
        </p:sp>
      </p:grpSp>
      <p:grpSp>
        <p:nvGrpSpPr>
          <p:cNvPr id="35" name="Group 35"/>
          <p:cNvGrpSpPr/>
          <p:nvPr/>
        </p:nvGrpSpPr>
        <p:grpSpPr>
          <a:xfrm>
            <a:off x="5605061" y="5705335"/>
            <a:ext cx="2162746" cy="208529"/>
            <a:chOff x="0" y="0"/>
            <a:chExt cx="854418" cy="61515"/>
          </a:xfrm>
        </p:grpSpPr>
        <p:sp>
          <p:nvSpPr>
            <p:cNvPr id="36" name="Freeform 36"/>
            <p:cNvSpPr/>
            <p:nvPr/>
          </p:nvSpPr>
          <p:spPr>
            <a:xfrm>
              <a:off x="0" y="0"/>
              <a:ext cx="854418" cy="61515"/>
            </a:xfrm>
            <a:custGeom>
              <a:avLst/>
              <a:gdLst/>
              <a:ahLst/>
              <a:cxnLst/>
              <a:rect l="l" t="t" r="r" b="b"/>
              <a:pathLst>
                <a:path w="854418" h="61515">
                  <a:moveTo>
                    <a:pt x="0" y="0"/>
                  </a:moveTo>
                  <a:lnTo>
                    <a:pt x="854418" y="0"/>
                  </a:lnTo>
                  <a:lnTo>
                    <a:pt x="854418" y="61515"/>
                  </a:lnTo>
                  <a:lnTo>
                    <a:pt x="0" y="61515"/>
                  </a:lnTo>
                  <a:close/>
                </a:path>
              </a:pathLst>
            </a:custGeom>
            <a:solidFill>
              <a:schemeClr val="accent4"/>
            </a:solidFill>
          </p:spPr>
          <p:txBody>
            <a:bodyPr/>
            <a:lstStyle/>
            <a:p>
              <a:endParaRPr lang="el-GR" sz="933"/>
            </a:p>
          </p:txBody>
        </p:sp>
        <p:sp>
          <p:nvSpPr>
            <p:cNvPr id="37" name="TextBox 37"/>
            <p:cNvSpPr txBox="1"/>
            <p:nvPr/>
          </p:nvSpPr>
          <p:spPr>
            <a:xfrm>
              <a:off x="0" y="-57150"/>
              <a:ext cx="854418" cy="118665"/>
            </a:xfrm>
            <a:prstGeom prst="rect">
              <a:avLst/>
            </a:prstGeom>
          </p:spPr>
          <p:txBody>
            <a:bodyPr lIns="33867" tIns="33867" rIns="33867" bIns="33867" rtlCol="0" anchor="ctr"/>
            <a:lstStyle/>
            <a:p>
              <a:pPr algn="ctr">
                <a:lnSpc>
                  <a:spcPts val="1773"/>
                </a:lnSpc>
              </a:pPr>
              <a:endParaRPr sz="933"/>
            </a:p>
          </p:txBody>
        </p:sp>
      </p:grpSp>
      <p:grpSp>
        <p:nvGrpSpPr>
          <p:cNvPr id="38" name="Group 38"/>
          <p:cNvGrpSpPr/>
          <p:nvPr/>
        </p:nvGrpSpPr>
        <p:grpSpPr>
          <a:xfrm>
            <a:off x="3442315" y="5705335"/>
            <a:ext cx="2162746" cy="208529"/>
            <a:chOff x="0" y="0"/>
            <a:chExt cx="854418" cy="61515"/>
          </a:xfrm>
        </p:grpSpPr>
        <p:sp>
          <p:nvSpPr>
            <p:cNvPr id="39" name="Freeform 39"/>
            <p:cNvSpPr/>
            <p:nvPr/>
          </p:nvSpPr>
          <p:spPr>
            <a:xfrm>
              <a:off x="0" y="0"/>
              <a:ext cx="854418" cy="61515"/>
            </a:xfrm>
            <a:custGeom>
              <a:avLst/>
              <a:gdLst/>
              <a:ahLst/>
              <a:cxnLst/>
              <a:rect l="l" t="t" r="r" b="b"/>
              <a:pathLst>
                <a:path w="854418" h="61515">
                  <a:moveTo>
                    <a:pt x="0" y="0"/>
                  </a:moveTo>
                  <a:lnTo>
                    <a:pt x="854418" y="0"/>
                  </a:lnTo>
                  <a:lnTo>
                    <a:pt x="854418" y="61515"/>
                  </a:lnTo>
                  <a:lnTo>
                    <a:pt x="0" y="61515"/>
                  </a:lnTo>
                  <a:close/>
                </a:path>
              </a:pathLst>
            </a:custGeom>
            <a:solidFill>
              <a:schemeClr val="accent2"/>
            </a:solidFill>
          </p:spPr>
          <p:txBody>
            <a:bodyPr/>
            <a:lstStyle/>
            <a:p>
              <a:endParaRPr lang="el-GR" sz="933"/>
            </a:p>
          </p:txBody>
        </p:sp>
        <p:sp>
          <p:nvSpPr>
            <p:cNvPr id="40" name="TextBox 40"/>
            <p:cNvSpPr txBox="1"/>
            <p:nvPr/>
          </p:nvSpPr>
          <p:spPr>
            <a:xfrm>
              <a:off x="0" y="-57150"/>
              <a:ext cx="854418" cy="118665"/>
            </a:xfrm>
            <a:prstGeom prst="rect">
              <a:avLst/>
            </a:prstGeom>
          </p:spPr>
          <p:txBody>
            <a:bodyPr lIns="33867" tIns="33867" rIns="33867" bIns="33867" rtlCol="0" anchor="ctr"/>
            <a:lstStyle/>
            <a:p>
              <a:pPr algn="ctr">
                <a:lnSpc>
                  <a:spcPts val="1773"/>
                </a:lnSpc>
              </a:pPr>
              <a:endParaRPr sz="933"/>
            </a:p>
          </p:txBody>
        </p:sp>
      </p:grpSp>
      <p:grpSp>
        <p:nvGrpSpPr>
          <p:cNvPr id="41" name="Group 41"/>
          <p:cNvGrpSpPr/>
          <p:nvPr/>
        </p:nvGrpSpPr>
        <p:grpSpPr>
          <a:xfrm>
            <a:off x="7767807" y="5560673"/>
            <a:ext cx="2162746" cy="346062"/>
            <a:chOff x="0" y="-57150"/>
            <a:chExt cx="854418" cy="136715"/>
          </a:xfrm>
        </p:grpSpPr>
        <p:sp>
          <p:nvSpPr>
            <p:cNvPr id="42" name="Freeform 42"/>
            <p:cNvSpPr/>
            <p:nvPr/>
          </p:nvSpPr>
          <p:spPr>
            <a:xfrm>
              <a:off x="0" y="0"/>
              <a:ext cx="854418" cy="79565"/>
            </a:xfrm>
            <a:custGeom>
              <a:avLst/>
              <a:gdLst/>
              <a:ahLst/>
              <a:cxnLst/>
              <a:rect l="l" t="t" r="r" b="b"/>
              <a:pathLst>
                <a:path w="854418" h="61515">
                  <a:moveTo>
                    <a:pt x="0" y="0"/>
                  </a:moveTo>
                  <a:lnTo>
                    <a:pt x="854418" y="0"/>
                  </a:lnTo>
                  <a:lnTo>
                    <a:pt x="854418" y="61515"/>
                  </a:lnTo>
                  <a:lnTo>
                    <a:pt x="0" y="61515"/>
                  </a:lnTo>
                  <a:close/>
                </a:path>
              </a:pathLst>
            </a:custGeom>
            <a:solidFill>
              <a:schemeClr val="accent3"/>
            </a:solidFill>
          </p:spPr>
          <p:txBody>
            <a:bodyPr/>
            <a:lstStyle/>
            <a:p>
              <a:endParaRPr lang="el-GR" sz="933"/>
            </a:p>
          </p:txBody>
        </p:sp>
        <p:sp>
          <p:nvSpPr>
            <p:cNvPr id="43" name="TextBox 43"/>
            <p:cNvSpPr txBox="1"/>
            <p:nvPr/>
          </p:nvSpPr>
          <p:spPr>
            <a:xfrm>
              <a:off x="0" y="-57150"/>
              <a:ext cx="854418" cy="118665"/>
            </a:xfrm>
            <a:prstGeom prst="rect">
              <a:avLst/>
            </a:prstGeom>
          </p:spPr>
          <p:txBody>
            <a:bodyPr lIns="33867" tIns="33867" rIns="33867" bIns="33867" rtlCol="0" anchor="ctr"/>
            <a:lstStyle/>
            <a:p>
              <a:pPr algn="ctr">
                <a:lnSpc>
                  <a:spcPts val="1773"/>
                </a:lnSpc>
              </a:pPr>
              <a:endParaRPr sz="933"/>
            </a:p>
          </p:txBody>
        </p:sp>
      </p:grpSp>
      <p:grpSp>
        <p:nvGrpSpPr>
          <p:cNvPr id="47" name="Group 47"/>
          <p:cNvGrpSpPr/>
          <p:nvPr/>
        </p:nvGrpSpPr>
        <p:grpSpPr>
          <a:xfrm>
            <a:off x="1556858" y="5672621"/>
            <a:ext cx="304109" cy="304109"/>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a:ln w="76200" cap="sq">
              <a:solidFill>
                <a:srgbClr val="FFFFFF"/>
              </a:solidFill>
              <a:prstDash val="solid"/>
              <a:miter/>
            </a:ln>
          </p:spPr>
          <p:txBody>
            <a:bodyPr/>
            <a:lstStyle/>
            <a:p>
              <a:endParaRPr lang="el-GR" sz="933"/>
            </a:p>
          </p:txBody>
        </p:sp>
        <p:sp>
          <p:nvSpPr>
            <p:cNvPr id="49" name="TextBox 49"/>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50" name="Group 50"/>
          <p:cNvGrpSpPr/>
          <p:nvPr/>
        </p:nvGrpSpPr>
        <p:grpSpPr>
          <a:xfrm>
            <a:off x="3777865" y="5631137"/>
            <a:ext cx="304109" cy="304109"/>
            <a:chOff x="0" y="0"/>
            <a:chExt cx="812800" cy="812800"/>
          </a:xfrm>
        </p:grpSpPr>
        <p:sp>
          <p:nvSpPr>
            <p:cNvPr id="51" name="Freeform 5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76200" cap="sq">
              <a:solidFill>
                <a:srgbClr val="FFFFFF"/>
              </a:solidFill>
              <a:prstDash val="solid"/>
              <a:miter/>
            </a:ln>
          </p:spPr>
          <p:txBody>
            <a:bodyPr/>
            <a:lstStyle/>
            <a:p>
              <a:endParaRPr lang="el-GR" sz="933"/>
            </a:p>
          </p:txBody>
        </p:sp>
        <p:sp>
          <p:nvSpPr>
            <p:cNvPr id="52" name="TextBox 52"/>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53" name="Group 53"/>
          <p:cNvGrpSpPr/>
          <p:nvPr/>
        </p:nvGrpSpPr>
        <p:grpSpPr>
          <a:xfrm>
            <a:off x="5986612" y="5631137"/>
            <a:ext cx="304109" cy="304109"/>
            <a:chOff x="0" y="0"/>
            <a:chExt cx="812800" cy="812800"/>
          </a:xfrm>
        </p:grpSpPr>
        <p:sp>
          <p:nvSpPr>
            <p:cNvPr id="54" name="Freeform 5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solidFill>
            <a:ln w="76200" cap="sq">
              <a:solidFill>
                <a:srgbClr val="FFFFFF"/>
              </a:solidFill>
              <a:prstDash val="solid"/>
              <a:miter/>
            </a:ln>
          </p:spPr>
          <p:txBody>
            <a:bodyPr/>
            <a:lstStyle/>
            <a:p>
              <a:endParaRPr lang="el-GR" sz="933"/>
            </a:p>
          </p:txBody>
        </p:sp>
        <p:sp>
          <p:nvSpPr>
            <p:cNvPr id="55" name="TextBox 55"/>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56" name="Group 56"/>
          <p:cNvGrpSpPr/>
          <p:nvPr/>
        </p:nvGrpSpPr>
        <p:grpSpPr>
          <a:xfrm>
            <a:off x="8195360" y="5631137"/>
            <a:ext cx="304109" cy="304109"/>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solidFill>
            <a:ln w="76200" cap="sq">
              <a:solidFill>
                <a:srgbClr val="FFFFFF"/>
              </a:solidFill>
              <a:prstDash val="solid"/>
              <a:miter/>
            </a:ln>
          </p:spPr>
          <p:txBody>
            <a:bodyPr/>
            <a:lstStyle/>
            <a:p>
              <a:endParaRPr lang="el-GR" sz="933"/>
            </a:p>
          </p:txBody>
        </p:sp>
        <p:sp>
          <p:nvSpPr>
            <p:cNvPr id="58" name="TextBox 58"/>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sp>
        <p:nvSpPr>
          <p:cNvPr id="62" name="Freeform 62"/>
          <p:cNvSpPr/>
          <p:nvPr/>
        </p:nvSpPr>
        <p:spPr>
          <a:xfrm>
            <a:off x="2018299" y="1681533"/>
            <a:ext cx="569530" cy="569530"/>
          </a:xfrm>
          <a:custGeom>
            <a:avLst/>
            <a:gdLst/>
            <a:ahLst/>
            <a:cxnLst/>
            <a:rect l="l" t="t" r="r" b="b"/>
            <a:pathLst>
              <a:path w="854295" h="854295">
                <a:moveTo>
                  <a:pt x="0" y="0"/>
                </a:moveTo>
                <a:lnTo>
                  <a:pt x="854295" y="0"/>
                </a:lnTo>
                <a:lnTo>
                  <a:pt x="854295" y="854295"/>
                </a:lnTo>
                <a:lnTo>
                  <a:pt x="0" y="854295"/>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l-GR" sz="933"/>
          </a:p>
        </p:txBody>
      </p:sp>
      <p:sp>
        <p:nvSpPr>
          <p:cNvPr id="63" name="Freeform 63"/>
          <p:cNvSpPr/>
          <p:nvPr/>
        </p:nvSpPr>
        <p:spPr>
          <a:xfrm>
            <a:off x="4261177" y="1794962"/>
            <a:ext cx="458603" cy="456101"/>
          </a:xfrm>
          <a:custGeom>
            <a:avLst/>
            <a:gdLst/>
            <a:ahLst/>
            <a:cxnLst/>
            <a:rect l="l" t="t" r="r" b="b"/>
            <a:pathLst>
              <a:path w="687904" h="684152">
                <a:moveTo>
                  <a:pt x="0" y="0"/>
                </a:moveTo>
                <a:lnTo>
                  <a:pt x="687904" y="0"/>
                </a:lnTo>
                <a:lnTo>
                  <a:pt x="687904" y="684152"/>
                </a:lnTo>
                <a:lnTo>
                  <a:pt x="0" y="68415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l-GR" sz="933"/>
          </a:p>
        </p:txBody>
      </p:sp>
      <p:sp>
        <p:nvSpPr>
          <p:cNvPr id="64" name="Freeform 64"/>
          <p:cNvSpPr/>
          <p:nvPr/>
        </p:nvSpPr>
        <p:spPr>
          <a:xfrm>
            <a:off x="10188415" y="2826851"/>
            <a:ext cx="554931" cy="462823"/>
          </a:xfrm>
          <a:custGeom>
            <a:avLst/>
            <a:gdLst/>
            <a:ahLst/>
            <a:cxnLst/>
            <a:rect l="l" t="t" r="r" b="b"/>
            <a:pathLst>
              <a:path w="832397" h="694234">
                <a:moveTo>
                  <a:pt x="0" y="0"/>
                </a:moveTo>
                <a:lnTo>
                  <a:pt x="832397" y="0"/>
                </a:lnTo>
                <a:lnTo>
                  <a:pt x="832397" y="694234"/>
                </a:lnTo>
                <a:lnTo>
                  <a:pt x="0" y="694234"/>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l-GR" sz="933"/>
          </a:p>
        </p:txBody>
      </p:sp>
      <p:sp>
        <p:nvSpPr>
          <p:cNvPr id="65" name="Freeform 65"/>
          <p:cNvSpPr/>
          <p:nvPr/>
        </p:nvSpPr>
        <p:spPr>
          <a:xfrm>
            <a:off x="8582893" y="1775838"/>
            <a:ext cx="594218" cy="441640"/>
          </a:xfrm>
          <a:custGeom>
            <a:avLst/>
            <a:gdLst/>
            <a:ahLst/>
            <a:cxnLst/>
            <a:rect l="l" t="t" r="r" b="b"/>
            <a:pathLst>
              <a:path w="891327" h="662460">
                <a:moveTo>
                  <a:pt x="0" y="0"/>
                </a:moveTo>
                <a:lnTo>
                  <a:pt x="891327" y="0"/>
                </a:lnTo>
                <a:lnTo>
                  <a:pt x="891327" y="662460"/>
                </a:lnTo>
                <a:lnTo>
                  <a:pt x="0" y="66246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l-GR" sz="933"/>
          </a:p>
        </p:txBody>
      </p:sp>
      <p:sp>
        <p:nvSpPr>
          <p:cNvPr id="66" name="Freeform 66"/>
          <p:cNvSpPr/>
          <p:nvPr/>
        </p:nvSpPr>
        <p:spPr>
          <a:xfrm>
            <a:off x="6451109" y="1823822"/>
            <a:ext cx="453570" cy="446148"/>
          </a:xfrm>
          <a:custGeom>
            <a:avLst/>
            <a:gdLst/>
            <a:ahLst/>
            <a:cxnLst/>
            <a:rect l="l" t="t" r="r" b="b"/>
            <a:pathLst>
              <a:path w="680355" h="669222">
                <a:moveTo>
                  <a:pt x="0" y="0"/>
                </a:moveTo>
                <a:lnTo>
                  <a:pt x="680354" y="0"/>
                </a:lnTo>
                <a:lnTo>
                  <a:pt x="680354" y="669221"/>
                </a:lnTo>
                <a:lnTo>
                  <a:pt x="0" y="66922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l-GR" sz="933"/>
          </a:p>
        </p:txBody>
      </p:sp>
      <p:sp>
        <p:nvSpPr>
          <p:cNvPr id="69" name="TextBox 69"/>
          <p:cNvSpPr txBox="1"/>
          <p:nvPr/>
        </p:nvSpPr>
        <p:spPr>
          <a:xfrm>
            <a:off x="1652225" y="2639628"/>
            <a:ext cx="1301677" cy="553998"/>
          </a:xfrm>
          <a:prstGeom prst="rect">
            <a:avLst/>
          </a:prstGeom>
        </p:spPr>
        <p:txBody>
          <a:bodyPr lIns="0" tIns="0" rIns="0" bIns="0" rtlCol="0" anchor="t">
            <a:spAutoFit/>
          </a:bodyPr>
          <a:lstStyle/>
          <a:p>
            <a:pPr algn="ctr">
              <a:buNone/>
            </a:pPr>
            <a:r>
              <a:rPr lang="ro" sz="1800" b="1">
                <a:solidFill>
                  <a:schemeClr val="tx1"/>
                </a:solidFill>
                <a:latin typeface="Calibri" panose="020F0502020204030204" pitchFamily="34" charset="0"/>
                <a:cs typeface="Calibri" panose="020F0502020204030204" pitchFamily="34" charset="0"/>
              </a:rPr>
              <a:t>Data este Driverul</a:t>
            </a:r>
            <a:endParaRPr lang="en" sz="1800">
              <a:solidFill>
                <a:schemeClr val="tx1"/>
              </a:solidFill>
              <a:latin typeface="Calibri" panose="020F0502020204030204" pitchFamily="34" charset="0"/>
              <a:cs typeface="Calibri" panose="020F0502020204030204" pitchFamily="34" charset="0"/>
            </a:endParaRPr>
          </a:p>
        </p:txBody>
      </p:sp>
      <p:sp>
        <p:nvSpPr>
          <p:cNvPr id="70" name="TextBox 70"/>
          <p:cNvSpPr txBox="1"/>
          <p:nvPr/>
        </p:nvSpPr>
        <p:spPr>
          <a:xfrm>
            <a:off x="3516433" y="2639628"/>
            <a:ext cx="2001391" cy="553998"/>
          </a:xfrm>
          <a:prstGeom prst="rect">
            <a:avLst/>
          </a:prstGeom>
        </p:spPr>
        <p:txBody>
          <a:bodyPr wrap="square" lIns="0" tIns="0" rIns="0" bIns="0" rtlCol="0" anchor="t">
            <a:spAutoFit/>
          </a:bodyPr>
          <a:lstStyle/>
          <a:p>
            <a:pPr algn="ctr">
              <a:buNone/>
            </a:pPr>
            <a:r>
              <a:rPr lang="ro" sz="1800" b="1">
                <a:solidFill>
                  <a:schemeClr val="tx1"/>
                </a:solidFill>
                <a:latin typeface="Calibri" panose="020F0502020204030204" pitchFamily="34" charset="0"/>
                <a:cs typeface="Calibri" panose="020F0502020204030204" pitchFamily="34" charset="0"/>
              </a:rPr>
              <a:t>Abordare bazată pe puncte forte</a:t>
            </a:r>
          </a:p>
        </p:txBody>
      </p:sp>
      <p:sp>
        <p:nvSpPr>
          <p:cNvPr id="71" name="TextBox 71"/>
          <p:cNvSpPr txBox="1"/>
          <p:nvPr/>
        </p:nvSpPr>
        <p:spPr>
          <a:xfrm>
            <a:off x="1210441" y="3461462"/>
            <a:ext cx="2162747" cy="2215991"/>
          </a:xfrm>
          <a:prstGeom prst="rect">
            <a:avLst/>
          </a:prstGeom>
        </p:spPr>
        <p:txBody>
          <a:bodyPr wrap="square" lIns="0" tIns="0" rIns="0" bIns="0" rtlCol="0" anchor="t">
            <a:spAutoFit/>
          </a:bodyPr>
          <a:lstStyle/>
          <a:p>
            <a:pPr algn="ctr"/>
            <a:r>
              <a:rPr lang="ro" sz="1800" dirty="0">
                <a:solidFill>
                  <a:schemeClr val="tx1"/>
                </a:solidFill>
                <a:latin typeface="Calibri" panose="020F0502020204030204" pitchFamily="34" charset="0"/>
                <a:cs typeface="Calibri" panose="020F0502020204030204" pitchFamily="34" charset="0"/>
              </a:rPr>
              <a:t>Începeți întotdeauna cu date de evaluare a nevoilor (sondaje, observații, feedback) pentru a-ți defini Starea Problemei. Nu vă bazați niciodată doar pe presupuneri.</a:t>
            </a:r>
            <a:endParaRPr lang="en-US" sz="1800" dirty="0">
              <a:solidFill>
                <a:schemeClr val="tx1"/>
              </a:solidFill>
              <a:latin typeface="Calibri" panose="020F0502020204030204" pitchFamily="34" charset="0"/>
              <a:ea typeface="Lato"/>
              <a:cs typeface="Calibri" panose="020F0502020204030204" pitchFamily="34" charset="0"/>
              <a:sym typeface="Lato"/>
            </a:endParaRPr>
          </a:p>
        </p:txBody>
      </p:sp>
      <p:sp>
        <p:nvSpPr>
          <p:cNvPr id="72" name="TextBox 72"/>
          <p:cNvSpPr txBox="1"/>
          <p:nvPr/>
        </p:nvSpPr>
        <p:spPr>
          <a:xfrm>
            <a:off x="3343641" y="3437405"/>
            <a:ext cx="2261420" cy="2215991"/>
          </a:xfrm>
          <a:prstGeom prst="rect">
            <a:avLst/>
          </a:prstGeom>
        </p:spPr>
        <p:txBody>
          <a:bodyPr wrap="square" lIns="0" tIns="0" rIns="0" bIns="0" rtlCol="0" anchor="t">
            <a:spAutoFit/>
          </a:bodyPr>
          <a:lstStyle/>
          <a:p>
            <a:pPr algn="ctr">
              <a:buNone/>
            </a:pPr>
            <a:r>
              <a:rPr lang="ro" sz="1800" dirty="0">
                <a:solidFill>
                  <a:schemeClr val="tx1"/>
                </a:solidFill>
                <a:latin typeface="Calibri" panose="020F0502020204030204" pitchFamily="34" charset="0"/>
                <a:cs typeface="Calibri" panose="020F0502020204030204" pitchFamily="34" charset="0"/>
              </a:rPr>
              <a:t>Recunoașteți și cartografiați activele existente ale școlii dvs. (oameni, programe, abilități) înainte de a inventa altele noi. Acest lucru asigură că planul dvs. este realizabil.</a:t>
            </a:r>
          </a:p>
        </p:txBody>
      </p:sp>
      <p:sp>
        <p:nvSpPr>
          <p:cNvPr id="73" name="TextBox 73"/>
          <p:cNvSpPr txBox="1"/>
          <p:nvPr/>
        </p:nvSpPr>
        <p:spPr>
          <a:xfrm>
            <a:off x="5690618" y="2639628"/>
            <a:ext cx="1885841" cy="553998"/>
          </a:xfrm>
          <a:prstGeom prst="rect">
            <a:avLst/>
          </a:prstGeom>
        </p:spPr>
        <p:txBody>
          <a:bodyPr wrap="square" lIns="0" tIns="0" rIns="0" bIns="0" rtlCol="0" anchor="t">
            <a:spAutoFit/>
          </a:bodyPr>
          <a:lstStyle/>
          <a:p>
            <a:pPr algn="ctr">
              <a:buNone/>
            </a:pPr>
            <a:r>
              <a:rPr lang="ro" sz="1800" b="1">
                <a:solidFill>
                  <a:schemeClr val="tx1"/>
                </a:solidFill>
                <a:latin typeface="Calibri" panose="020F0502020204030204" pitchFamily="34" charset="0"/>
                <a:cs typeface="Calibri" panose="020F0502020204030204" pitchFamily="34" charset="0"/>
              </a:rPr>
              <a:t>PERMA oferă scop</a:t>
            </a:r>
          </a:p>
        </p:txBody>
      </p:sp>
      <p:sp>
        <p:nvSpPr>
          <p:cNvPr id="74" name="TextBox 74"/>
          <p:cNvSpPr txBox="1"/>
          <p:nvPr/>
        </p:nvSpPr>
        <p:spPr>
          <a:xfrm>
            <a:off x="5605061" y="3429000"/>
            <a:ext cx="2093620" cy="1938992"/>
          </a:xfrm>
          <a:prstGeom prst="rect">
            <a:avLst/>
          </a:prstGeom>
        </p:spPr>
        <p:txBody>
          <a:bodyPr wrap="square" lIns="0" tIns="0" rIns="0" bIns="0" rtlCol="0" anchor="t">
            <a:spAutoFit/>
          </a:bodyPr>
          <a:lstStyle/>
          <a:p>
            <a:pPr algn="ctr">
              <a:buNone/>
            </a:pPr>
            <a:r>
              <a:rPr lang="ro" sz="1800" dirty="0">
                <a:solidFill>
                  <a:schemeClr val="tx1"/>
                </a:solidFill>
                <a:latin typeface="Calibri" panose="020F0502020204030204" pitchFamily="34" charset="0"/>
                <a:cs typeface="Calibri" panose="020F0502020204030204" pitchFamily="34" charset="0"/>
              </a:rPr>
              <a:t>Modelul PERMA oferă intervențiilor dvs. un focus clar pe </a:t>
            </a:r>
            <a:r>
              <a:rPr lang="ro-RO" sz="1800" dirty="0">
                <a:solidFill>
                  <a:schemeClr val="tx1"/>
                </a:solidFill>
                <a:latin typeface="Calibri" panose="020F0502020204030204" pitchFamily="34" charset="0"/>
                <a:cs typeface="Calibri" panose="020F0502020204030204" pitchFamily="34" charset="0"/>
              </a:rPr>
              <a:t>stare de bine</a:t>
            </a:r>
            <a:r>
              <a:rPr lang="ro" sz="1800" dirty="0">
                <a:solidFill>
                  <a:schemeClr val="tx1"/>
                </a:solidFill>
                <a:latin typeface="Calibri" panose="020F0502020204030204" pitchFamily="34" charset="0"/>
                <a:cs typeface="Calibri" panose="020F0502020204030204" pitchFamily="34" charset="0"/>
              </a:rPr>
              <a:t> (P, E, R, M sau A), depășind activitățile generale de "wellness".</a:t>
            </a:r>
          </a:p>
        </p:txBody>
      </p:sp>
      <p:sp>
        <p:nvSpPr>
          <p:cNvPr id="75" name="TextBox 75"/>
          <p:cNvSpPr txBox="1"/>
          <p:nvPr/>
        </p:nvSpPr>
        <p:spPr>
          <a:xfrm>
            <a:off x="8214469" y="2639628"/>
            <a:ext cx="1301677" cy="553998"/>
          </a:xfrm>
          <a:prstGeom prst="rect">
            <a:avLst/>
          </a:prstGeom>
        </p:spPr>
        <p:txBody>
          <a:bodyPr lIns="0" tIns="0" rIns="0" bIns="0" rtlCol="0" anchor="t">
            <a:spAutoFit/>
          </a:bodyPr>
          <a:lstStyle/>
          <a:p>
            <a:pPr algn="ctr">
              <a:buNone/>
            </a:pPr>
            <a:r>
              <a:rPr lang="ro" sz="1800" b="1">
                <a:solidFill>
                  <a:schemeClr val="tx1"/>
                </a:solidFill>
                <a:latin typeface="Calibri" panose="020F0502020204030204" pitchFamily="34" charset="0"/>
                <a:cs typeface="Calibri" panose="020F0502020204030204" pitchFamily="34" charset="0"/>
              </a:rPr>
              <a:t>Evaluarea este învățare</a:t>
            </a:r>
          </a:p>
        </p:txBody>
      </p:sp>
      <p:sp>
        <p:nvSpPr>
          <p:cNvPr id="76" name="TextBox 76"/>
          <p:cNvSpPr txBox="1"/>
          <p:nvPr/>
        </p:nvSpPr>
        <p:spPr>
          <a:xfrm>
            <a:off x="7848484" y="3221945"/>
            <a:ext cx="2162746" cy="2215991"/>
          </a:xfrm>
          <a:prstGeom prst="rect">
            <a:avLst/>
          </a:prstGeom>
        </p:spPr>
        <p:txBody>
          <a:bodyPr wrap="square" lIns="0" tIns="0" rIns="0" bIns="0" rtlCol="0" anchor="t">
            <a:spAutoFit/>
          </a:bodyPr>
          <a:lstStyle/>
          <a:p>
            <a:pPr algn="ctr">
              <a:buNone/>
            </a:pPr>
            <a:r>
              <a:rPr lang="ro" sz="1800" dirty="0">
                <a:solidFill>
                  <a:schemeClr val="tx1"/>
                </a:solidFill>
                <a:latin typeface="Calibri" panose="020F0502020204030204" pitchFamily="34" charset="0"/>
                <a:cs typeface="Calibri" panose="020F0502020204030204" pitchFamily="34" charset="0"/>
              </a:rPr>
              <a:t>Obiectivele și indicatorii SMART transformă intențiile în rezultate măsurabile. Concluziile evaluării trebuie să se întoarcă întotdeauna pentru a informa următoarea evaluare a nevoilor.</a:t>
            </a:r>
          </a:p>
        </p:txBody>
      </p:sp>
      <p:sp>
        <p:nvSpPr>
          <p:cNvPr id="79" name="Google Shape;164;g37f9446a92a_0_168">
            <a:extLst>
              <a:ext uri="{FF2B5EF4-FFF2-40B4-BE49-F238E27FC236}">
                <a16:creationId xmlns:a16="http://schemas.microsoft.com/office/drawing/2014/main" id="{A2F56D98-4C07-4CD5-FD40-E8AE067D419E}"/>
              </a:ext>
            </a:extLst>
          </p:cNvPr>
          <p:cNvSpPr txBox="1">
            <a:spLocks/>
          </p:cNvSpPr>
          <p:nvPr/>
        </p:nvSpPr>
        <p:spPr>
          <a:xfrm>
            <a:off x="97970" y="81642"/>
            <a:ext cx="11944500" cy="715800"/>
          </a:xfrm>
          <a:prstGeom prst="rect">
            <a:avLst/>
          </a:prstGeom>
          <a:noFill/>
          <a:ln>
            <a:noFill/>
          </a:ln>
        </p:spPr>
        <p:txBody>
          <a:bodyPr spcFirstLastPara="1" wrap="square" lIns="91425" tIns="54000" rIns="54000" bIns="540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FFFFFF"/>
              </a:buClr>
              <a:buSzPts val="3800"/>
              <a:buFont typeface="Calibri"/>
              <a:buNone/>
            </a:pPr>
            <a:r>
              <a:rPr lang="ro" sz="3800">
                <a:solidFill>
                  <a:srgbClr val="FFFFFF"/>
                </a:solidFill>
                <a:latin typeface="Calibri"/>
                <a:cs typeface="Calibri"/>
                <a:sym typeface="Calibri"/>
              </a:rPr>
              <a:t>Concluzie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37f9446a92a_0_174"/>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r>
              <a:rPr lang="en-US" dirty="0" err="1"/>
              <a:t>Reflecție</a:t>
            </a:r>
            <a:endParaRPr dirty="0"/>
          </a:p>
        </p:txBody>
      </p:sp>
      <p:sp>
        <p:nvSpPr>
          <p:cNvPr id="172" name="Google Shape;172;g37f9446a92a_0_174"/>
          <p:cNvSpPr txBox="1">
            <a:spLocks noGrp="1"/>
          </p:cNvSpPr>
          <p:nvPr>
            <p:ph type="body" idx="1"/>
          </p:nvPr>
        </p:nvSpPr>
        <p:spPr>
          <a:xfrm>
            <a:off x="97970" y="915504"/>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ro"/>
              <a:t>Biletul de ieșire (5 minute)</a:t>
            </a:r>
            <a:endParaRPr/>
          </a:p>
        </p:txBody>
      </p:sp>
      <p:sp>
        <p:nvSpPr>
          <p:cNvPr id="173" name="Google Shape;173;g37f9446a92a_0_174"/>
          <p:cNvSpPr txBox="1">
            <a:spLocks noGrp="1"/>
          </p:cNvSpPr>
          <p:nvPr>
            <p:ph type="body" idx="2"/>
          </p:nvPr>
        </p:nvSpPr>
        <p:spPr>
          <a:xfrm>
            <a:off x="123750" y="2135167"/>
            <a:ext cx="11944500" cy="1446770"/>
          </a:xfrm>
          <a:prstGeom prst="rect">
            <a:avLst/>
          </a:prstGeom>
          <a:noFill/>
          <a:ln>
            <a:noFill/>
          </a:ln>
        </p:spPr>
        <p:txBody>
          <a:bodyPr spcFirstLastPara="1" wrap="square" lIns="91425" tIns="45700" rIns="91425" bIns="45700" anchor="t" anchorCtr="0">
            <a:noAutofit/>
          </a:bodyPr>
          <a:lstStyle/>
          <a:p>
            <a:pPr marL="0" lvl="0" indent="0" algn="ctr">
              <a:lnSpc>
                <a:spcPct val="115000"/>
              </a:lnSpc>
              <a:spcBef>
                <a:spcPts val="1200"/>
              </a:spcBef>
            </a:pPr>
            <a:r>
              <a:rPr lang="ro" sz="2000" b="1" dirty="0"/>
              <a:t>Care este CEA MAI importantă întrebare pe care o veți adresa unui profesor înainte să-l ajutați să proiecteze o activitate de clasă bazată pe PERMA?</a:t>
            </a:r>
            <a:endParaRPr sz="2000" b="1" dirty="0"/>
          </a:p>
          <a:p>
            <a:pPr marL="0" lvl="0" indent="0" algn="ctr" rtl="0">
              <a:lnSpc>
                <a:spcPct val="115000"/>
              </a:lnSpc>
              <a:spcBef>
                <a:spcPts val="1200"/>
              </a:spcBef>
              <a:spcAft>
                <a:spcPts val="0"/>
              </a:spcAft>
              <a:buNone/>
            </a:pPr>
            <a:endParaRPr sz="2000" b="1" dirty="0"/>
          </a:p>
          <a:p>
            <a:pPr marL="0" lvl="0" indent="0" algn="ctr" rtl="0">
              <a:lnSpc>
                <a:spcPct val="115000"/>
              </a:lnSpc>
              <a:spcBef>
                <a:spcPts val="1200"/>
              </a:spcBef>
              <a:spcAft>
                <a:spcPts val="1200"/>
              </a:spcAft>
              <a:buNone/>
            </a:pPr>
            <a:endParaRPr sz="20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C9196-3038-5018-2EEE-8205AE122BC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AB0E077-7974-16D6-DCAA-24F292029F95}"/>
              </a:ext>
            </a:extLst>
          </p:cNvPr>
          <p:cNvGrpSpPr/>
          <p:nvPr/>
        </p:nvGrpSpPr>
        <p:grpSpPr>
          <a:xfrm>
            <a:off x="692471" y="2751791"/>
            <a:ext cx="2057400" cy="2653647"/>
            <a:chOff x="0" y="0"/>
            <a:chExt cx="812800" cy="1048354"/>
          </a:xfrm>
        </p:grpSpPr>
        <p:sp>
          <p:nvSpPr>
            <p:cNvPr id="3" name="Freeform 3">
              <a:extLst>
                <a:ext uri="{FF2B5EF4-FFF2-40B4-BE49-F238E27FC236}">
                  <a16:creationId xmlns:a16="http://schemas.microsoft.com/office/drawing/2014/main" id="{C8563017-3F2E-94FB-9E89-8AD4D57ED55E}"/>
                </a:ext>
              </a:extLst>
            </p:cNvPr>
            <p:cNvSpPr/>
            <p:nvPr/>
          </p:nvSpPr>
          <p:spPr>
            <a:xfrm>
              <a:off x="0" y="0"/>
              <a:ext cx="812800" cy="1048354"/>
            </a:xfrm>
            <a:custGeom>
              <a:avLst/>
              <a:gdLst/>
              <a:ahLst/>
              <a:cxnLst/>
              <a:rect l="l" t="t" r="r" b="b"/>
              <a:pathLst>
                <a:path w="812800" h="1048354">
                  <a:moveTo>
                    <a:pt x="35121" y="0"/>
                  </a:moveTo>
                  <a:lnTo>
                    <a:pt x="777679" y="0"/>
                  </a:lnTo>
                  <a:cubicBezTo>
                    <a:pt x="797076" y="0"/>
                    <a:pt x="812800" y="15724"/>
                    <a:pt x="812800" y="35121"/>
                  </a:cubicBezTo>
                  <a:lnTo>
                    <a:pt x="812800" y="1013233"/>
                  </a:lnTo>
                  <a:cubicBezTo>
                    <a:pt x="812800" y="1032630"/>
                    <a:pt x="797076" y="1048354"/>
                    <a:pt x="777679" y="1048354"/>
                  </a:cubicBezTo>
                  <a:lnTo>
                    <a:pt x="35121" y="1048354"/>
                  </a:lnTo>
                  <a:cubicBezTo>
                    <a:pt x="25806" y="1048354"/>
                    <a:pt x="16873" y="1044654"/>
                    <a:pt x="10287" y="1038068"/>
                  </a:cubicBezTo>
                  <a:cubicBezTo>
                    <a:pt x="3700" y="1031481"/>
                    <a:pt x="0" y="1022548"/>
                    <a:pt x="0" y="1013233"/>
                  </a:cubicBezTo>
                  <a:lnTo>
                    <a:pt x="0" y="35121"/>
                  </a:lnTo>
                  <a:cubicBezTo>
                    <a:pt x="0" y="15724"/>
                    <a:pt x="15724" y="0"/>
                    <a:pt x="35121" y="0"/>
                  </a:cubicBezTo>
                  <a:close/>
                </a:path>
              </a:pathLst>
            </a:custGeom>
            <a:solidFill>
              <a:srgbClr val="FFFFFF"/>
            </a:solidFill>
          </p:spPr>
          <p:txBody>
            <a:bodyPr/>
            <a:lstStyle/>
            <a:p>
              <a:endParaRPr lang="el-GR" sz="933"/>
            </a:p>
          </p:txBody>
        </p:sp>
        <p:sp>
          <p:nvSpPr>
            <p:cNvPr id="4" name="TextBox 4">
              <a:extLst>
                <a:ext uri="{FF2B5EF4-FFF2-40B4-BE49-F238E27FC236}">
                  <a16:creationId xmlns:a16="http://schemas.microsoft.com/office/drawing/2014/main" id="{CC5E5827-6CB0-B5CF-CEA2-9FAB3CDBD795}"/>
                </a:ext>
              </a:extLst>
            </p:cNvPr>
            <p:cNvSpPr txBox="1"/>
            <p:nvPr/>
          </p:nvSpPr>
          <p:spPr>
            <a:xfrm>
              <a:off x="0" y="-57150"/>
              <a:ext cx="812800" cy="1105504"/>
            </a:xfrm>
            <a:prstGeom prst="rect">
              <a:avLst/>
            </a:prstGeom>
          </p:spPr>
          <p:txBody>
            <a:bodyPr lIns="33867" tIns="33867" rIns="33867" bIns="33867" rtlCol="0" anchor="ctr"/>
            <a:lstStyle/>
            <a:p>
              <a:pPr algn="ctr">
                <a:lnSpc>
                  <a:spcPts val="1773"/>
                </a:lnSpc>
              </a:pPr>
              <a:endParaRPr sz="933"/>
            </a:p>
          </p:txBody>
        </p:sp>
      </p:grpSp>
      <p:sp>
        <p:nvSpPr>
          <p:cNvPr id="79" name="Google Shape;164;g37f9446a92a_0_168">
            <a:extLst>
              <a:ext uri="{FF2B5EF4-FFF2-40B4-BE49-F238E27FC236}">
                <a16:creationId xmlns:a16="http://schemas.microsoft.com/office/drawing/2014/main" id="{73169565-9BB8-2993-44DB-B9C5BCE23308}"/>
              </a:ext>
            </a:extLst>
          </p:cNvPr>
          <p:cNvSpPr txBox="1">
            <a:spLocks/>
          </p:cNvSpPr>
          <p:nvPr/>
        </p:nvSpPr>
        <p:spPr>
          <a:xfrm>
            <a:off x="97970" y="81642"/>
            <a:ext cx="11944500" cy="715800"/>
          </a:xfrm>
          <a:prstGeom prst="rect">
            <a:avLst/>
          </a:prstGeom>
          <a:noFill/>
          <a:ln>
            <a:noFill/>
          </a:ln>
        </p:spPr>
        <p:txBody>
          <a:bodyPr spcFirstLastPara="1" wrap="square" lIns="91425" tIns="54000" rIns="54000" bIns="540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FFFFFF"/>
              </a:buClr>
              <a:buSzPts val="3800"/>
            </a:pPr>
            <a:r>
              <a:rPr lang="ro" sz="3800">
                <a:solidFill>
                  <a:srgbClr val="FFFFFF"/>
                </a:solidFill>
                <a:latin typeface="Calibri"/>
                <a:cs typeface="Calibri"/>
                <a:sym typeface="Calibri"/>
              </a:rPr>
              <a:t>Privind spre Unitatea 3.2: Implementare și Integrare</a:t>
            </a:r>
          </a:p>
        </p:txBody>
      </p:sp>
      <p:sp>
        <p:nvSpPr>
          <p:cNvPr id="27" name="TextBox 26">
            <a:extLst>
              <a:ext uri="{FF2B5EF4-FFF2-40B4-BE49-F238E27FC236}">
                <a16:creationId xmlns:a16="http://schemas.microsoft.com/office/drawing/2014/main" id="{3E28133A-6672-C8D8-0ECF-AC3BD8F9043E}"/>
              </a:ext>
            </a:extLst>
          </p:cNvPr>
          <p:cNvSpPr txBox="1"/>
          <p:nvPr/>
        </p:nvSpPr>
        <p:spPr>
          <a:xfrm>
            <a:off x="276834" y="1452562"/>
            <a:ext cx="10377311" cy="4708981"/>
          </a:xfrm>
          <a:prstGeom prst="rect">
            <a:avLst/>
          </a:prstGeom>
          <a:noFill/>
        </p:spPr>
        <p:txBody>
          <a:bodyPr wrap="square">
            <a:spAutoFit/>
          </a:bodyPr>
          <a:lstStyle/>
          <a:p>
            <a:pPr marL="285750" indent="-285750" algn="l">
              <a:lnSpc>
                <a:spcPct val="150000"/>
              </a:lnSpc>
              <a:buFont typeface="Arial" panose="020B0604020202020204" pitchFamily="34" charset="0"/>
              <a:buChar char="•"/>
            </a:pPr>
            <a:r>
              <a:rPr lang="ro" sz="2400" b="0" i="0" u="none" strike="noStrike" dirty="0">
                <a:solidFill>
                  <a:schemeClr val="tx1"/>
                </a:solidFill>
                <a:effectLst/>
                <a:latin typeface="Calibri" panose="020F0502020204030204" pitchFamily="34" charset="0"/>
                <a:cs typeface="Calibri" panose="020F0502020204030204" pitchFamily="34" charset="0"/>
              </a:rPr>
              <a:t>Următoarea noastră unitate se va concentra pe punerea în practică a planului dvs.</a:t>
            </a:r>
          </a:p>
          <a:p>
            <a:pPr marL="285750" indent="-285750" algn="l">
              <a:lnSpc>
                <a:spcPct val="150000"/>
              </a:lnSpc>
              <a:buFont typeface="Arial" panose="020B0604020202020204" pitchFamily="34" charset="0"/>
              <a:buChar char="•"/>
            </a:pPr>
            <a:r>
              <a:rPr lang="ro" sz="2400" b="0" i="0" u="none" strike="noStrike" dirty="0">
                <a:solidFill>
                  <a:schemeClr val="tx1"/>
                </a:solidFill>
                <a:effectLst/>
                <a:latin typeface="Calibri" panose="020F0502020204030204" pitchFamily="34" charset="0"/>
                <a:cs typeface="Calibri" panose="020F0502020204030204" pitchFamily="34" charset="0"/>
              </a:rPr>
              <a:t>Vom explora strategii practice pentru integrarea inițiativelor de </a:t>
            </a:r>
            <a:r>
              <a:rPr lang="ro-RO" sz="2400" b="0" i="0" u="none" strike="noStrike" dirty="0">
                <a:solidFill>
                  <a:schemeClr val="tx1"/>
                </a:solidFill>
                <a:effectLst/>
                <a:latin typeface="Calibri" panose="020F0502020204030204" pitchFamily="34" charset="0"/>
                <a:cs typeface="Calibri" panose="020F0502020204030204" pitchFamily="34" charset="0"/>
              </a:rPr>
              <a:t>stare de bine</a:t>
            </a:r>
            <a:r>
              <a:rPr lang="ro" sz="2400" b="0" i="0" u="none" strike="noStrike" dirty="0">
                <a:solidFill>
                  <a:schemeClr val="tx1"/>
                </a:solidFill>
                <a:effectLst/>
                <a:latin typeface="Calibri" panose="020F0502020204030204" pitchFamily="34" charset="0"/>
                <a:cs typeface="Calibri" panose="020F0502020204030204" pitchFamily="34" charset="0"/>
              </a:rPr>
              <a:t> în rutinele zilnice, curriculumul și politicile școlii dumneavoastră.</a:t>
            </a:r>
          </a:p>
          <a:p>
            <a:pPr marL="285750" indent="-285750" algn="l">
              <a:lnSpc>
                <a:spcPct val="150000"/>
              </a:lnSpc>
              <a:buFont typeface="Arial" panose="020B0604020202020204" pitchFamily="34" charset="0"/>
              <a:buChar char="•"/>
            </a:pPr>
            <a:r>
              <a:rPr lang="ro" sz="2400" b="0" i="0" u="none" strike="noStrike" dirty="0">
                <a:solidFill>
                  <a:schemeClr val="tx1"/>
                </a:solidFill>
                <a:effectLst/>
                <a:latin typeface="Calibri" panose="020F0502020204030204" pitchFamily="34" charset="0"/>
                <a:cs typeface="Calibri" panose="020F0502020204030204" pitchFamily="34" charset="0"/>
              </a:rPr>
              <a:t>De asemenea, vom învăța cum să anticipăm și să depășim potențialele bariere pentru a ne asigura că programul dumneavoastră de </a:t>
            </a:r>
            <a:r>
              <a:rPr lang="ro-RO" sz="2400" b="0" i="0" u="none" strike="noStrike" dirty="0">
                <a:solidFill>
                  <a:schemeClr val="tx1"/>
                </a:solidFill>
                <a:effectLst/>
                <a:latin typeface="Calibri" panose="020F0502020204030204" pitchFamily="34" charset="0"/>
                <a:cs typeface="Calibri" panose="020F0502020204030204" pitchFamily="34" charset="0"/>
              </a:rPr>
              <a:t>stare de bine</a:t>
            </a:r>
            <a:r>
              <a:rPr lang="ro" sz="2400" b="0" i="0" u="none" strike="noStrike" dirty="0">
                <a:solidFill>
                  <a:schemeClr val="tx1"/>
                </a:solidFill>
                <a:effectLst/>
                <a:latin typeface="Calibri" panose="020F0502020204030204" pitchFamily="34" charset="0"/>
                <a:cs typeface="Calibri" panose="020F0502020204030204" pitchFamily="34" charset="0"/>
              </a:rPr>
              <a:t> este sustenabil încă de la început.</a:t>
            </a:r>
          </a:p>
          <a:p>
            <a:pPr>
              <a:buNone/>
            </a:pPr>
            <a:br>
              <a:rPr lang="en" sz="2400" dirty="0">
                <a:solidFill>
                  <a:schemeClr val="tx1"/>
                </a:solidFill>
                <a:latin typeface="Calibri" panose="020F0502020204030204" pitchFamily="34" charset="0"/>
                <a:cs typeface="Calibri" panose="020F0502020204030204" pitchFamily="34" charset="0"/>
              </a:rPr>
            </a:br>
            <a:endParaRPr lang="el-GR"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3747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37f9446a92a_0_0"/>
          <p:cNvSpPr txBox="1">
            <a:spLocks noGrp="1"/>
          </p:cNvSpPr>
          <p:nvPr>
            <p:ph type="title"/>
          </p:nvPr>
        </p:nvSpPr>
        <p:spPr>
          <a:xfrm>
            <a:off x="97970" y="0"/>
            <a:ext cx="11944500" cy="854672"/>
          </a:xfrm>
          <a:prstGeom prst="rect">
            <a:avLst/>
          </a:prstGeom>
        </p:spPr>
        <p:txBody>
          <a:bodyPr spcFirstLastPara="1" wrap="square" lIns="54000" tIns="54000" rIns="54000" bIns="54000" anchor="ctr" anchorCtr="0">
            <a:noAutofit/>
          </a:bodyPr>
          <a:lstStyle/>
          <a:p>
            <a:pPr lvl="0"/>
            <a:r>
              <a:rPr lang="ro" sz="2900"/>
              <a:t>Proiectarea și menținerea programelor de stare de bine la nivelul întregii școli</a:t>
            </a:r>
            <a:endParaRPr sz="2900"/>
          </a:p>
        </p:txBody>
      </p:sp>
      <p:sp>
        <p:nvSpPr>
          <p:cNvPr id="116" name="Google Shape;116;g37f9446a92a_0_0"/>
          <p:cNvSpPr txBox="1">
            <a:spLocks noGrp="1"/>
          </p:cNvSpPr>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ro" err="1"/>
              <a:t>Introduc</a:t>
            </a:r>
            <a:r>
              <a:rPr lang="ro"/>
              <a:t>ere</a:t>
            </a:r>
            <a:endParaRPr/>
          </a:p>
        </p:txBody>
      </p:sp>
      <p:sp>
        <p:nvSpPr>
          <p:cNvPr id="117" name="Google Shape;117;g37f9446a92a_0_0"/>
          <p:cNvSpPr txBox="1">
            <a:spLocks noGrp="1"/>
          </p:cNvSpPr>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0" lvl="0" indent="0"/>
            <a:r>
              <a:rPr lang="ro" dirty="0"/>
              <a:t>Această zi vă va ajuta să faceți trecerea de la teorie la </a:t>
            </a:r>
            <a:r>
              <a:rPr lang="ro" b="1" dirty="0"/>
              <a:t>acțiune</a:t>
            </a:r>
            <a:r>
              <a:rPr lang="ro" dirty="0"/>
              <a:t>. Veți dobândi abilitățile practice necesare pentru </a:t>
            </a:r>
            <a:r>
              <a:rPr lang="ro" b="1" dirty="0"/>
              <a:t>a concepe un program de stare de bine personalizat</a:t>
            </a:r>
            <a:r>
              <a:rPr lang="ro" dirty="0"/>
              <a:t>, aliniat nevoilor școlii, asigurând integrarea acestuia în cultura, programa și politicile școlii. În cele din urmă, veți stăpâni </a:t>
            </a:r>
            <a:r>
              <a:rPr lang="ro" b="1" dirty="0"/>
              <a:t>instrumentele de măsurare a impactului </a:t>
            </a:r>
            <a:r>
              <a:rPr lang="ro" dirty="0"/>
              <a:t>și reflecția continuă, garantând </a:t>
            </a:r>
            <a:r>
              <a:rPr lang="ro" b="1" dirty="0"/>
              <a:t>sustenabilitatea</a:t>
            </a:r>
            <a:r>
              <a:rPr lang="ro" dirty="0"/>
              <a:t> și succesul pe termen lung al programului.</a:t>
            </a:r>
            <a:endParaRPr dirty="0"/>
          </a:p>
        </p:txBody>
      </p:sp>
      <p:sp>
        <p:nvSpPr>
          <p:cNvPr id="3" name="TextBox 2">
            <a:extLst>
              <a:ext uri="{FF2B5EF4-FFF2-40B4-BE49-F238E27FC236}">
                <a16:creationId xmlns:a16="http://schemas.microsoft.com/office/drawing/2014/main" id="{DCE1E149-86F8-1A26-8481-539910F7AFC4}"/>
              </a:ext>
            </a:extLst>
          </p:cNvPr>
          <p:cNvSpPr txBox="1"/>
          <p:nvPr/>
        </p:nvSpPr>
        <p:spPr>
          <a:xfrm>
            <a:off x="149528" y="2835876"/>
            <a:ext cx="11193385" cy="3139321"/>
          </a:xfrm>
          <a:prstGeom prst="rect">
            <a:avLst/>
          </a:prstGeom>
          <a:noFill/>
        </p:spPr>
        <p:txBody>
          <a:bodyPr wrap="square">
            <a:spAutoFit/>
          </a:bodyPr>
          <a:lstStyle/>
          <a:p>
            <a:pPr>
              <a:buNone/>
            </a:pPr>
            <a:r>
              <a:rPr lang="ro" sz="1800" b="1" dirty="0">
                <a:solidFill>
                  <a:schemeClr val="accent1"/>
                </a:solidFill>
                <a:latin typeface="Calibri" panose="020F0502020204030204" pitchFamily="34" charset="0"/>
                <a:cs typeface="Calibri" panose="020F0502020204030204" pitchFamily="34" charset="0"/>
              </a:rPr>
              <a:t>Subcapitole:</a:t>
            </a:r>
          </a:p>
          <a:p>
            <a:pPr>
              <a:buNone/>
            </a:pPr>
            <a:endParaRPr lang="en" sz="1800" b="1" dirty="0">
              <a:solidFill>
                <a:schemeClr val="tx1"/>
              </a:solidFill>
              <a:latin typeface="Calibri" panose="020F0502020204030204" pitchFamily="34" charset="0"/>
              <a:cs typeface="Calibri" panose="020F0502020204030204" pitchFamily="34" charset="0"/>
            </a:endParaRPr>
          </a:p>
          <a:p>
            <a:pPr>
              <a:buNone/>
            </a:pPr>
            <a:r>
              <a:rPr lang="ro" sz="1800" b="1" dirty="0">
                <a:solidFill>
                  <a:schemeClr val="tx1"/>
                </a:solidFill>
                <a:latin typeface="Calibri" panose="020F0502020204030204" pitchFamily="34" charset="0"/>
                <a:cs typeface="Calibri" panose="020F0502020204030204" pitchFamily="34" charset="0"/>
              </a:rPr>
              <a:t>Unitatea 3.1 (Proiectarea):</a:t>
            </a:r>
            <a:r>
              <a:rPr lang="ro" sz="1800" dirty="0">
                <a:solidFill>
                  <a:schemeClr val="tx1"/>
                </a:solidFill>
                <a:latin typeface="Calibri" panose="020F0502020204030204" pitchFamily="34" charset="0"/>
                <a:cs typeface="Calibri" panose="020F0502020204030204" pitchFamily="34" charset="0"/>
              </a:rPr>
              <a:t> </a:t>
            </a:r>
            <a:r>
              <a:rPr lang="ro" dirty="0"/>
              <a:t> </a:t>
            </a:r>
            <a:r>
              <a:rPr lang="ro" sz="1800" dirty="0">
                <a:latin typeface="Calibri" panose="020F0502020204030204" pitchFamily="34" charset="0"/>
                <a:ea typeface="Calibri" panose="020F0502020204030204" pitchFamily="34" charset="0"/>
                <a:cs typeface="Calibri" panose="020F0502020204030204" pitchFamily="34" charset="0"/>
              </a:rPr>
              <a:t>Creați un program care să răspundă direct nevoilor școlii folosind obiective SMART și strategii PERMA.</a:t>
            </a:r>
            <a:endParaRPr lang="en"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None/>
            </a:pPr>
            <a:endParaRPr lang="en" sz="1800" dirty="0">
              <a:solidFill>
                <a:schemeClr val="tx1"/>
              </a:solidFill>
              <a:latin typeface="Calibri" panose="020F0502020204030204" pitchFamily="34" charset="0"/>
              <a:cs typeface="Calibri" panose="020F0502020204030204" pitchFamily="34" charset="0"/>
            </a:endParaRPr>
          </a:p>
          <a:p>
            <a:pPr>
              <a:buNone/>
            </a:pPr>
            <a:r>
              <a:rPr lang="ro" sz="1800" b="1" dirty="0">
                <a:solidFill>
                  <a:schemeClr val="tx1"/>
                </a:solidFill>
                <a:latin typeface="Calibri" panose="020F0502020204030204" pitchFamily="34" charset="0"/>
                <a:cs typeface="Calibri" panose="020F0502020204030204" pitchFamily="34" charset="0"/>
              </a:rPr>
              <a:t>Unitatea 3.2 (Implementarea):</a:t>
            </a:r>
            <a:r>
              <a:rPr lang="ro" sz="1800" dirty="0">
                <a:solidFill>
                  <a:schemeClr val="tx1"/>
                </a:solidFill>
                <a:latin typeface="Calibri" panose="020F0502020204030204" pitchFamily="34" charset="0"/>
                <a:cs typeface="Calibri" panose="020F0502020204030204" pitchFamily="34" charset="0"/>
              </a:rPr>
              <a:t> Cum să integrăm acest program în viața, cultura și politicile școlare de zi cu zi, transformându-l într-o practică sustenabilă.</a:t>
            </a:r>
            <a:endParaRPr lang="en" sz="1800" dirty="0">
              <a:solidFill>
                <a:schemeClr val="tx1"/>
              </a:solidFill>
              <a:latin typeface="Calibri" panose="020F0502020204030204" pitchFamily="34" charset="0"/>
              <a:cs typeface="Calibri" panose="020F0502020204030204" pitchFamily="34" charset="0"/>
            </a:endParaRPr>
          </a:p>
          <a:p>
            <a:pPr>
              <a:buNone/>
            </a:pPr>
            <a:endParaRPr lang="en" sz="1800" dirty="0">
              <a:solidFill>
                <a:schemeClr val="tx1"/>
              </a:solidFill>
              <a:latin typeface="Calibri" panose="020F0502020204030204" pitchFamily="34" charset="0"/>
              <a:cs typeface="Calibri" panose="020F0502020204030204" pitchFamily="34" charset="0"/>
            </a:endParaRPr>
          </a:p>
          <a:p>
            <a:r>
              <a:rPr lang="ro" sz="1800" b="1" dirty="0">
                <a:solidFill>
                  <a:schemeClr val="tx1"/>
                </a:solidFill>
                <a:latin typeface="Calibri" panose="020F0502020204030204" pitchFamily="34" charset="0"/>
                <a:cs typeface="Calibri" panose="020F0502020204030204" pitchFamily="34" charset="0"/>
              </a:rPr>
              <a:t>Unit 3.3 (Măsurare și Sustenabilitate):</a:t>
            </a:r>
            <a:r>
              <a:rPr lang="ro" sz="1800" dirty="0">
                <a:solidFill>
                  <a:schemeClr val="tx1"/>
                </a:solidFill>
                <a:latin typeface="Calibri" panose="020F0502020204030204" pitchFamily="34" charset="0"/>
                <a:cs typeface="Calibri" panose="020F0502020204030204" pitchFamily="34" charset="0"/>
              </a:rPr>
              <a:t> </a:t>
            </a:r>
            <a:r>
              <a:rPr lang="ro" dirty="0"/>
              <a:t> </a:t>
            </a:r>
            <a:r>
              <a:rPr lang="ro" sz="1800" dirty="0">
                <a:solidFill>
                  <a:schemeClr val="tx1"/>
                </a:solidFill>
                <a:latin typeface="Calibri" panose="020F0502020204030204" pitchFamily="34" charset="0"/>
                <a:cs typeface="Calibri" panose="020F0502020204030204" pitchFamily="34" charset="0"/>
              </a:rPr>
              <a:t>Instrumente pentru a verifica fidelitatea, a măsura impactul și a asigura evoluția continuă a programului pe baza dovezilor.</a:t>
            </a:r>
          </a:p>
          <a:p>
            <a:endParaRPr lang="en" sz="18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7f9446a92a_0_18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ro"/>
              <a:t>Referinţe</a:t>
            </a:r>
            <a:endParaRPr/>
          </a:p>
        </p:txBody>
      </p:sp>
      <p:sp>
        <p:nvSpPr>
          <p:cNvPr id="180" name="Google Shape;180;g37f9446a92a_0_180"/>
          <p:cNvSpPr txBox="1">
            <a:spLocks noGrp="1"/>
          </p:cNvSpPr>
          <p:nvPr>
            <p:ph type="body" idx="2"/>
          </p:nvPr>
        </p:nvSpPr>
        <p:spPr>
          <a:xfrm>
            <a:off x="97970" y="797442"/>
            <a:ext cx="11944500" cy="528930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1200"/>
              </a:spcBef>
              <a:spcAft>
                <a:spcPts val="1200"/>
              </a:spcAft>
            </a:pPr>
            <a:r>
              <a:rPr lang="ro-RO" sz="1600" dirty="0"/>
              <a:t>Butler, J., &amp; </a:t>
            </a:r>
            <a:r>
              <a:rPr lang="ro-RO" sz="1600" dirty="0" err="1"/>
              <a:t>Kern</a:t>
            </a:r>
            <a:r>
              <a:rPr lang="ro-RO" sz="1600" dirty="0"/>
              <a:t>, M. L. (2016). The PERMA-</a:t>
            </a:r>
            <a:r>
              <a:rPr lang="ro-RO" sz="1600" dirty="0" err="1"/>
              <a:t>Profiler</a:t>
            </a:r>
            <a:r>
              <a:rPr lang="ro-RO" sz="1600" dirty="0"/>
              <a:t>: A </a:t>
            </a:r>
            <a:r>
              <a:rPr lang="ro-RO" sz="1600" dirty="0" err="1"/>
              <a:t>brief</a:t>
            </a:r>
            <a:r>
              <a:rPr lang="ro-RO" sz="1600" dirty="0"/>
              <a:t> multidimensional </a:t>
            </a:r>
            <a:r>
              <a:rPr lang="ro-RO" sz="1600" dirty="0" err="1"/>
              <a:t>measure</a:t>
            </a:r>
            <a:r>
              <a:rPr lang="ro-RO" sz="1600" dirty="0"/>
              <a:t> of </a:t>
            </a:r>
            <a:r>
              <a:rPr lang="ro-RO" sz="1600" dirty="0" err="1"/>
              <a:t>flourishing</a:t>
            </a:r>
            <a:r>
              <a:rPr lang="ro-RO" sz="1600" dirty="0"/>
              <a:t>. </a:t>
            </a:r>
            <a:r>
              <a:rPr lang="ro-RO" sz="1600" i="1" dirty="0"/>
              <a:t>International </a:t>
            </a:r>
            <a:r>
              <a:rPr lang="ro-RO" sz="1600" i="1" dirty="0" err="1"/>
              <a:t>journal</a:t>
            </a:r>
            <a:r>
              <a:rPr lang="ro-RO" sz="1600" i="1" dirty="0"/>
              <a:t> of </a:t>
            </a:r>
            <a:r>
              <a:rPr lang="ro-RO" sz="1600" i="1" dirty="0" err="1"/>
              <a:t>wellbeing</a:t>
            </a:r>
            <a:r>
              <a:rPr lang="ro-RO" sz="1600" dirty="0"/>
              <a:t>, </a:t>
            </a:r>
            <a:r>
              <a:rPr lang="ro-RO" sz="1600" i="1" dirty="0"/>
              <a:t>6</a:t>
            </a:r>
            <a:r>
              <a:rPr lang="ro-RO" sz="1600" dirty="0"/>
              <a:t>(3).</a:t>
            </a:r>
          </a:p>
          <a:p>
            <a:pPr marL="0" lvl="0" indent="0">
              <a:lnSpc>
                <a:spcPct val="100000"/>
              </a:lnSpc>
              <a:spcBef>
                <a:spcPts val="1200"/>
              </a:spcBef>
              <a:spcAft>
                <a:spcPts val="1200"/>
              </a:spcAft>
            </a:pPr>
            <a:r>
              <a:rPr lang="ro-RO" sz="1600" dirty="0" err="1"/>
              <a:t>Cefai</a:t>
            </a:r>
            <a:r>
              <a:rPr lang="ro-RO" sz="1600" dirty="0"/>
              <a:t>, C., Camilleri, L., Bartolo, P., </a:t>
            </a:r>
            <a:r>
              <a:rPr lang="ro-RO" sz="1600" dirty="0" err="1"/>
              <a:t>Grazzani</a:t>
            </a:r>
            <a:r>
              <a:rPr lang="ro-RO" sz="1600" dirty="0"/>
              <a:t>, I., </a:t>
            </a:r>
            <a:r>
              <a:rPr lang="ro-RO" sz="1600" dirty="0" err="1"/>
              <a:t>Cavioni</a:t>
            </a:r>
            <a:r>
              <a:rPr lang="ro-RO" sz="1600" dirty="0"/>
              <a:t>, V., Conte, E., ... &amp; </a:t>
            </a:r>
            <a:r>
              <a:rPr lang="ro-RO" sz="1600" dirty="0" err="1"/>
              <a:t>Colomeischi</a:t>
            </a:r>
            <a:r>
              <a:rPr lang="ro-RO" sz="1600" dirty="0"/>
              <a:t>, A. A. (2022). The </a:t>
            </a:r>
            <a:r>
              <a:rPr lang="ro-RO" sz="1600" dirty="0" err="1"/>
              <a:t>effectiveness</a:t>
            </a:r>
            <a:r>
              <a:rPr lang="ro-RO" sz="1600" dirty="0"/>
              <a:t> of a </a:t>
            </a:r>
            <a:r>
              <a:rPr lang="ro-RO" sz="1600" dirty="0" err="1"/>
              <a:t>school-based</a:t>
            </a:r>
            <a:r>
              <a:rPr lang="ro-RO" sz="1600" dirty="0"/>
              <a:t>, universal mental </a:t>
            </a:r>
            <a:r>
              <a:rPr lang="ro-RO" sz="1600" dirty="0" err="1"/>
              <a:t>health</a:t>
            </a:r>
            <a:r>
              <a:rPr lang="ro-RO" sz="1600" dirty="0"/>
              <a:t> </a:t>
            </a:r>
            <a:r>
              <a:rPr lang="ro-RO" sz="1600" dirty="0" err="1"/>
              <a:t>programme</a:t>
            </a:r>
            <a:r>
              <a:rPr lang="ro-RO" sz="1600" dirty="0"/>
              <a:t> in </a:t>
            </a:r>
            <a:r>
              <a:rPr lang="ro-RO" sz="1600" dirty="0" err="1"/>
              <a:t>six</a:t>
            </a:r>
            <a:r>
              <a:rPr lang="ro-RO" sz="1600" dirty="0"/>
              <a:t> European </a:t>
            </a:r>
            <a:r>
              <a:rPr lang="ro-RO" sz="1600" dirty="0" err="1"/>
              <a:t>countries</a:t>
            </a:r>
            <a:r>
              <a:rPr lang="ro-RO" sz="1600" dirty="0"/>
              <a:t>. </a:t>
            </a:r>
            <a:r>
              <a:rPr lang="ro-RO" sz="1600" i="1" dirty="0" err="1"/>
              <a:t>Frontiers</a:t>
            </a:r>
            <a:r>
              <a:rPr lang="ro-RO" sz="1600" i="1" dirty="0"/>
              <a:t> in </a:t>
            </a:r>
            <a:r>
              <a:rPr lang="ro-RO" sz="1600" i="1" dirty="0" err="1"/>
              <a:t>Psychology</a:t>
            </a:r>
            <a:r>
              <a:rPr lang="ro-RO" sz="1600" dirty="0"/>
              <a:t>, </a:t>
            </a:r>
            <a:r>
              <a:rPr lang="ro-RO" sz="1600" i="1" dirty="0"/>
              <a:t>13</a:t>
            </a:r>
            <a:r>
              <a:rPr lang="ro-RO" sz="1600" dirty="0"/>
              <a:t>, 925614</a:t>
            </a:r>
          </a:p>
          <a:p>
            <a:pPr marL="0" lvl="0" indent="0">
              <a:lnSpc>
                <a:spcPct val="100000"/>
              </a:lnSpc>
              <a:spcBef>
                <a:spcPts val="1200"/>
              </a:spcBef>
              <a:spcAft>
                <a:spcPts val="1200"/>
              </a:spcAft>
            </a:pPr>
            <a:r>
              <a:rPr lang="ro-RO" sz="1600" dirty="0" err="1"/>
              <a:t>Diener</a:t>
            </a:r>
            <a:r>
              <a:rPr lang="ro-RO" sz="1600" dirty="0"/>
              <a:t>, E., </a:t>
            </a:r>
            <a:r>
              <a:rPr lang="ro-RO" sz="1600" dirty="0" err="1"/>
              <a:t>Suh</a:t>
            </a:r>
            <a:r>
              <a:rPr lang="ro-RO" sz="1600" dirty="0"/>
              <a:t>, E. M., Lucas, R. E., &amp; Smith, H. L. (1999). </a:t>
            </a:r>
            <a:r>
              <a:rPr lang="ro-RO" sz="1600" dirty="0" err="1"/>
              <a:t>Subjective</a:t>
            </a:r>
            <a:r>
              <a:rPr lang="ro-RO" sz="1600" dirty="0"/>
              <a:t> </a:t>
            </a:r>
            <a:r>
              <a:rPr lang="ro-RO" sz="1600" dirty="0" err="1"/>
              <a:t>well-being</a:t>
            </a:r>
            <a:r>
              <a:rPr lang="ro-RO" sz="1600" dirty="0"/>
              <a:t>: </a:t>
            </a:r>
            <a:r>
              <a:rPr lang="ro-RO" sz="1600" dirty="0" err="1"/>
              <a:t>three</a:t>
            </a:r>
            <a:r>
              <a:rPr lang="ro-RO" sz="1600" dirty="0"/>
              <a:t> </a:t>
            </a:r>
            <a:r>
              <a:rPr lang="ro-RO" sz="1600" dirty="0" err="1"/>
              <a:t>decades</a:t>
            </a:r>
            <a:r>
              <a:rPr lang="ro-RO" sz="1600" dirty="0"/>
              <a:t> of </a:t>
            </a:r>
            <a:r>
              <a:rPr lang="ro-RO" sz="1600" dirty="0" err="1"/>
              <a:t>progress</a:t>
            </a:r>
            <a:r>
              <a:rPr lang="ro-RO" sz="1600" dirty="0"/>
              <a:t>. </a:t>
            </a:r>
            <a:r>
              <a:rPr lang="ro-RO" sz="1600" i="1" dirty="0" err="1"/>
              <a:t>Psychological</a:t>
            </a:r>
            <a:r>
              <a:rPr lang="ro-RO" sz="1600" i="1" dirty="0"/>
              <a:t> </a:t>
            </a:r>
            <a:r>
              <a:rPr lang="ro-RO" sz="1600" i="1" dirty="0" err="1"/>
              <a:t>bulletin</a:t>
            </a:r>
            <a:r>
              <a:rPr lang="ro-RO" sz="1600" dirty="0"/>
              <a:t>, </a:t>
            </a:r>
            <a:r>
              <a:rPr lang="ro-RO" sz="1600" i="1" dirty="0"/>
              <a:t>125</a:t>
            </a:r>
            <a:r>
              <a:rPr lang="ro-RO" sz="1600" dirty="0"/>
              <a:t>(2), 276.</a:t>
            </a:r>
          </a:p>
          <a:p>
            <a:pPr marL="0" lvl="0" indent="0">
              <a:lnSpc>
                <a:spcPct val="100000"/>
              </a:lnSpc>
              <a:spcBef>
                <a:spcPts val="1200"/>
              </a:spcBef>
              <a:spcAft>
                <a:spcPts val="1200"/>
              </a:spcAft>
            </a:pPr>
            <a:r>
              <a:rPr lang="ro-RO" sz="1600" dirty="0"/>
              <a:t>Michael, D., </a:t>
            </a:r>
            <a:r>
              <a:rPr lang="ro-RO" sz="1600" dirty="0" err="1"/>
              <a:t>Goutas</a:t>
            </a:r>
            <a:r>
              <a:rPr lang="ro-RO" sz="1600" dirty="0"/>
              <a:t>, T., </a:t>
            </a:r>
            <a:r>
              <a:rPr lang="ro-RO" sz="1600" dirty="0" err="1"/>
              <a:t>Tsigilis</a:t>
            </a:r>
            <a:r>
              <a:rPr lang="ro-RO" sz="1600" dirty="0"/>
              <a:t>, N., </a:t>
            </a:r>
            <a:r>
              <a:rPr lang="ro-RO" sz="1600" dirty="0" err="1"/>
              <a:t>Michaelidou</a:t>
            </a:r>
            <a:r>
              <a:rPr lang="ro-RO" sz="1600" dirty="0"/>
              <a:t>, V., </a:t>
            </a:r>
            <a:r>
              <a:rPr lang="ro-RO" sz="1600" dirty="0" err="1"/>
              <a:t>Gregoriadis</a:t>
            </a:r>
            <a:r>
              <a:rPr lang="ro-RO" sz="1600" dirty="0"/>
              <a:t>, A., </a:t>
            </a:r>
            <a:r>
              <a:rPr lang="ro-RO" sz="1600" dirty="0" err="1"/>
              <a:t>Charalambous</a:t>
            </a:r>
            <a:r>
              <a:rPr lang="ro-RO" sz="1600" dirty="0"/>
              <a:t>, V., &amp; </a:t>
            </a:r>
            <a:r>
              <a:rPr lang="ro-RO" sz="1600" dirty="0" err="1"/>
              <a:t>Vrasidas</a:t>
            </a:r>
            <a:r>
              <a:rPr lang="ro-RO" sz="1600" dirty="0"/>
              <a:t>, C. (2023). </a:t>
            </a:r>
            <a:r>
              <a:rPr lang="ro-RO" sz="1600" dirty="0" err="1"/>
              <a:t>Effects</a:t>
            </a:r>
            <a:r>
              <a:rPr lang="ro-RO" sz="1600" dirty="0"/>
              <a:t> of </a:t>
            </a:r>
            <a:r>
              <a:rPr lang="ro-RO" sz="1600" dirty="0" err="1"/>
              <a:t>the</a:t>
            </a:r>
            <a:r>
              <a:rPr lang="ro-RO" sz="1600" dirty="0"/>
              <a:t> universal </a:t>
            </a:r>
            <a:r>
              <a:rPr lang="ro-RO" sz="1600" dirty="0" err="1"/>
              <a:t>positive</a:t>
            </a:r>
            <a:r>
              <a:rPr lang="ro-RO" sz="1600" dirty="0"/>
              <a:t> </a:t>
            </a:r>
            <a:r>
              <a:rPr lang="ro-RO" sz="1600" dirty="0" err="1"/>
              <a:t>behavioral</a:t>
            </a:r>
            <a:r>
              <a:rPr lang="ro-RO" sz="1600" dirty="0"/>
              <a:t> </a:t>
            </a:r>
            <a:r>
              <a:rPr lang="ro-RO" sz="1600" dirty="0" err="1"/>
              <a:t>interventions</a:t>
            </a:r>
            <a:r>
              <a:rPr lang="ro-RO" sz="1600" dirty="0"/>
              <a:t> </a:t>
            </a:r>
            <a:r>
              <a:rPr lang="ro-RO" sz="1600" dirty="0" err="1"/>
              <a:t>and</a:t>
            </a:r>
            <a:r>
              <a:rPr lang="ro-RO" sz="1600" dirty="0"/>
              <a:t> </a:t>
            </a:r>
            <a:r>
              <a:rPr lang="ro-RO" sz="1600" dirty="0" err="1"/>
              <a:t>supports</a:t>
            </a:r>
            <a:r>
              <a:rPr lang="ro-RO" sz="1600" dirty="0"/>
              <a:t> on </a:t>
            </a:r>
            <a:r>
              <a:rPr lang="ro-RO" sz="1600" dirty="0" err="1"/>
              <a:t>collective</a:t>
            </a:r>
            <a:r>
              <a:rPr lang="ro-RO" sz="1600" dirty="0"/>
              <a:t> </a:t>
            </a:r>
            <a:r>
              <a:rPr lang="ro-RO" sz="1600" dirty="0" err="1"/>
              <a:t>teacher</a:t>
            </a:r>
            <a:r>
              <a:rPr lang="ro-RO" sz="1600" dirty="0"/>
              <a:t> </a:t>
            </a:r>
            <a:r>
              <a:rPr lang="ro-RO" sz="1600" dirty="0" err="1"/>
              <a:t>efficacy</a:t>
            </a:r>
            <a:r>
              <a:rPr lang="ro-RO" sz="1600" dirty="0"/>
              <a:t>. </a:t>
            </a:r>
            <a:r>
              <a:rPr lang="ro-RO" sz="1600" i="1" dirty="0" err="1"/>
              <a:t>Psychology</a:t>
            </a:r>
            <a:r>
              <a:rPr lang="ro-RO" sz="1600" i="1" dirty="0"/>
              <a:t> in </a:t>
            </a:r>
            <a:r>
              <a:rPr lang="ro-RO" sz="1600" i="1" dirty="0" err="1"/>
              <a:t>the</a:t>
            </a:r>
            <a:r>
              <a:rPr lang="ro-RO" sz="1600" i="1" dirty="0"/>
              <a:t> </a:t>
            </a:r>
            <a:r>
              <a:rPr lang="ro-RO" sz="1600" i="1" dirty="0" err="1"/>
              <a:t>Schools</a:t>
            </a:r>
            <a:r>
              <a:rPr lang="ro-RO" sz="1600" dirty="0"/>
              <a:t>, </a:t>
            </a:r>
            <a:r>
              <a:rPr lang="ro-RO" sz="1600" i="1" dirty="0"/>
              <a:t>60</a:t>
            </a:r>
            <a:r>
              <a:rPr lang="ro-RO" sz="1600" dirty="0"/>
              <a:t>(9), 3188-3205.</a:t>
            </a:r>
          </a:p>
          <a:p>
            <a:pPr marL="0" lvl="0" indent="0">
              <a:lnSpc>
                <a:spcPct val="100000"/>
              </a:lnSpc>
              <a:spcBef>
                <a:spcPts val="1200"/>
              </a:spcBef>
              <a:spcAft>
                <a:spcPts val="1200"/>
              </a:spcAft>
            </a:pPr>
            <a:r>
              <a:rPr lang="ro-RO" sz="1600" dirty="0" err="1"/>
              <a:t>Norrish</a:t>
            </a:r>
            <a:r>
              <a:rPr lang="ro-RO" sz="1600" dirty="0"/>
              <a:t>, J. M., Williams, P., O'Connor, M., &amp; Robinson, J. (2013). An </a:t>
            </a:r>
            <a:r>
              <a:rPr lang="ro-RO" sz="1600" dirty="0" err="1"/>
              <a:t>applied</a:t>
            </a:r>
            <a:r>
              <a:rPr lang="ro-RO" sz="1600" dirty="0"/>
              <a:t> </a:t>
            </a:r>
            <a:r>
              <a:rPr lang="ro-RO" sz="1600" dirty="0" err="1"/>
              <a:t>framework</a:t>
            </a:r>
            <a:r>
              <a:rPr lang="ro-RO" sz="1600" dirty="0"/>
              <a:t> for </a:t>
            </a:r>
            <a:r>
              <a:rPr lang="ro-RO" sz="1600" dirty="0" err="1"/>
              <a:t>positive</a:t>
            </a:r>
            <a:r>
              <a:rPr lang="ro-RO" sz="1600" dirty="0"/>
              <a:t> </a:t>
            </a:r>
            <a:r>
              <a:rPr lang="ro-RO" sz="1600" dirty="0" err="1"/>
              <a:t>education</a:t>
            </a:r>
            <a:r>
              <a:rPr lang="ro-RO" sz="1600" dirty="0"/>
              <a:t>. </a:t>
            </a:r>
            <a:r>
              <a:rPr lang="ro-RO" sz="1600" i="1" dirty="0"/>
              <a:t>International Journal of </a:t>
            </a:r>
            <a:r>
              <a:rPr lang="ro-RO" sz="1600" i="1" dirty="0" err="1"/>
              <a:t>Wellbeing</a:t>
            </a:r>
            <a:r>
              <a:rPr lang="ro-RO" sz="1600" dirty="0"/>
              <a:t>, </a:t>
            </a:r>
            <a:r>
              <a:rPr lang="ro-RO" sz="1600" i="1" dirty="0"/>
              <a:t>3</a:t>
            </a:r>
            <a:r>
              <a:rPr lang="ro-RO" sz="1600" dirty="0"/>
              <a:t>(2).</a:t>
            </a:r>
          </a:p>
          <a:p>
            <a:pPr marL="0" lvl="0" indent="0">
              <a:lnSpc>
                <a:spcPct val="100000"/>
              </a:lnSpc>
              <a:spcBef>
                <a:spcPts val="1200"/>
              </a:spcBef>
              <a:spcAft>
                <a:spcPts val="1200"/>
              </a:spcAft>
            </a:pPr>
            <a:r>
              <a:rPr lang="ro-RO" sz="1600" dirty="0" err="1"/>
              <a:t>Ryff</a:t>
            </a:r>
            <a:r>
              <a:rPr lang="ro-RO" sz="1600" dirty="0"/>
              <a:t>, C. D. (2022). </a:t>
            </a:r>
            <a:r>
              <a:rPr lang="ro-RO" sz="1600" dirty="0" err="1"/>
              <a:t>Positive</a:t>
            </a:r>
            <a:r>
              <a:rPr lang="ro-RO" sz="1600" dirty="0"/>
              <a:t> </a:t>
            </a:r>
            <a:r>
              <a:rPr lang="ro-RO" sz="1600" dirty="0" err="1"/>
              <a:t>psychology</a:t>
            </a:r>
            <a:r>
              <a:rPr lang="ro-RO" sz="1600" dirty="0"/>
              <a:t>: </a:t>
            </a:r>
            <a:r>
              <a:rPr lang="ro-RO" sz="1600" dirty="0" err="1"/>
              <a:t>Looking</a:t>
            </a:r>
            <a:r>
              <a:rPr lang="ro-RO" sz="1600" dirty="0"/>
              <a:t> back </a:t>
            </a:r>
            <a:r>
              <a:rPr lang="ro-RO" sz="1600" dirty="0" err="1"/>
              <a:t>and</a:t>
            </a:r>
            <a:r>
              <a:rPr lang="ro-RO" sz="1600" dirty="0"/>
              <a:t> </a:t>
            </a:r>
            <a:r>
              <a:rPr lang="ro-RO" sz="1600" dirty="0" err="1"/>
              <a:t>looking</a:t>
            </a:r>
            <a:r>
              <a:rPr lang="ro-RO" sz="1600" dirty="0"/>
              <a:t> </a:t>
            </a:r>
            <a:r>
              <a:rPr lang="ro-RO" sz="1600" dirty="0" err="1"/>
              <a:t>forward</a:t>
            </a:r>
            <a:r>
              <a:rPr lang="ro-RO" sz="1600" dirty="0"/>
              <a:t>. </a:t>
            </a:r>
            <a:r>
              <a:rPr lang="ro-RO" sz="1600" i="1" dirty="0" err="1"/>
              <a:t>Frontiers</a:t>
            </a:r>
            <a:r>
              <a:rPr lang="ro-RO" sz="1600" i="1" dirty="0"/>
              <a:t> in </a:t>
            </a:r>
            <a:r>
              <a:rPr lang="ro-RO" sz="1600" i="1" dirty="0" err="1"/>
              <a:t>psychology</a:t>
            </a:r>
            <a:r>
              <a:rPr lang="ro-RO" sz="1600" dirty="0"/>
              <a:t>, </a:t>
            </a:r>
            <a:r>
              <a:rPr lang="ro-RO" sz="1600" i="1" dirty="0"/>
              <a:t>13</a:t>
            </a:r>
            <a:r>
              <a:rPr lang="ro-RO" sz="1600" dirty="0"/>
              <a:t>, 840062.</a:t>
            </a:r>
          </a:p>
          <a:p>
            <a:pPr marL="0" lvl="0" indent="0">
              <a:lnSpc>
                <a:spcPct val="100000"/>
              </a:lnSpc>
              <a:spcBef>
                <a:spcPts val="1200"/>
              </a:spcBef>
              <a:spcAft>
                <a:spcPts val="1200"/>
              </a:spcAft>
            </a:pPr>
            <a:r>
              <a:rPr lang="ro-RO" sz="1600" dirty="0" err="1"/>
              <a:t>Seligman</a:t>
            </a:r>
            <a:r>
              <a:rPr lang="ro-RO" sz="1600" dirty="0"/>
              <a:t>, M. E. (2011). </a:t>
            </a:r>
            <a:r>
              <a:rPr lang="ro-RO" sz="1600" i="1" dirty="0" err="1"/>
              <a:t>Flourish</a:t>
            </a:r>
            <a:r>
              <a:rPr lang="ro-RO" sz="1600" i="1" dirty="0"/>
              <a:t>: A </a:t>
            </a:r>
            <a:r>
              <a:rPr lang="ro-RO" sz="1600" i="1" dirty="0" err="1"/>
              <a:t>visionary</a:t>
            </a:r>
            <a:r>
              <a:rPr lang="ro-RO" sz="1600" i="1" dirty="0"/>
              <a:t> </a:t>
            </a:r>
            <a:r>
              <a:rPr lang="ro-RO" sz="1600" i="1" dirty="0" err="1"/>
              <a:t>new</a:t>
            </a:r>
            <a:r>
              <a:rPr lang="ro-RO" sz="1600" i="1" dirty="0"/>
              <a:t> </a:t>
            </a:r>
            <a:r>
              <a:rPr lang="ro-RO" sz="1600" i="1" dirty="0" err="1"/>
              <a:t>understanding</a:t>
            </a:r>
            <a:r>
              <a:rPr lang="ro-RO" sz="1600" i="1" dirty="0"/>
              <a:t> of </a:t>
            </a:r>
            <a:r>
              <a:rPr lang="ro-RO" sz="1600" i="1" dirty="0" err="1"/>
              <a:t>happiness</a:t>
            </a:r>
            <a:r>
              <a:rPr lang="ro-RO" sz="1600" i="1" dirty="0"/>
              <a:t> </a:t>
            </a:r>
            <a:r>
              <a:rPr lang="ro-RO" sz="1600" i="1" dirty="0" err="1"/>
              <a:t>and</a:t>
            </a:r>
            <a:r>
              <a:rPr lang="ro-RO" sz="1600" i="1" dirty="0"/>
              <a:t> </a:t>
            </a:r>
            <a:r>
              <a:rPr lang="ro-RO" sz="1600" i="1" dirty="0" err="1"/>
              <a:t>well-being</a:t>
            </a:r>
            <a:r>
              <a:rPr lang="ro-RO" sz="1600" dirty="0"/>
              <a:t>. Simon </a:t>
            </a:r>
            <a:r>
              <a:rPr lang="ro-RO" sz="1600" dirty="0" err="1"/>
              <a:t>and</a:t>
            </a:r>
            <a:r>
              <a:rPr lang="ro-RO" sz="1600" dirty="0"/>
              <a:t> Schuster.</a:t>
            </a:r>
          </a:p>
          <a:p>
            <a:pPr marL="0" lvl="0" indent="0">
              <a:lnSpc>
                <a:spcPct val="100000"/>
              </a:lnSpc>
              <a:spcBef>
                <a:spcPts val="1200"/>
              </a:spcBef>
              <a:spcAft>
                <a:spcPts val="1200"/>
              </a:spcAft>
            </a:pPr>
            <a:r>
              <a:rPr lang="ro-RO" sz="1600" dirty="0" err="1"/>
              <a:t>Waters</a:t>
            </a:r>
            <a:r>
              <a:rPr lang="ro-RO" sz="1600" dirty="0"/>
              <a:t>, L., Sun, J., </a:t>
            </a:r>
            <a:r>
              <a:rPr lang="ro-RO" sz="1600" dirty="0" err="1"/>
              <a:t>Rusk</a:t>
            </a:r>
            <a:r>
              <a:rPr lang="ro-RO" sz="1600" dirty="0"/>
              <a:t>, R., </a:t>
            </a:r>
            <a:r>
              <a:rPr lang="ro-RO" sz="1600" dirty="0" err="1"/>
              <a:t>Cotton</a:t>
            </a:r>
            <a:r>
              <a:rPr lang="ro-RO" sz="1600" dirty="0"/>
              <a:t>, A., &amp; </a:t>
            </a:r>
            <a:r>
              <a:rPr lang="ro-RO" sz="1600" dirty="0" err="1"/>
              <a:t>Arch</a:t>
            </a:r>
            <a:r>
              <a:rPr lang="ro-RO" sz="1600" dirty="0"/>
              <a:t>, A. (2017). </a:t>
            </a:r>
            <a:r>
              <a:rPr lang="ro-RO" sz="1600" dirty="0" err="1"/>
              <a:t>Positive</a:t>
            </a:r>
            <a:r>
              <a:rPr lang="ro-RO" sz="1600" dirty="0"/>
              <a:t> </a:t>
            </a:r>
            <a:r>
              <a:rPr lang="ro-RO" sz="1600" dirty="0" err="1"/>
              <a:t>education</a:t>
            </a:r>
            <a:r>
              <a:rPr lang="ro-RO" sz="1600" dirty="0"/>
              <a:t>. </a:t>
            </a:r>
            <a:r>
              <a:rPr lang="ro-RO" sz="1600" i="1" dirty="0" err="1"/>
              <a:t>Wellbeing</a:t>
            </a:r>
            <a:r>
              <a:rPr lang="ro-RO" sz="1600" i="1" dirty="0"/>
              <a:t>, </a:t>
            </a:r>
            <a:r>
              <a:rPr lang="ro-RO" sz="1600" i="1" dirty="0" err="1"/>
              <a:t>recovery</a:t>
            </a:r>
            <a:r>
              <a:rPr lang="ro-RO" sz="1600" i="1" dirty="0"/>
              <a:t> </a:t>
            </a:r>
            <a:r>
              <a:rPr lang="ro-RO" sz="1600" i="1" dirty="0" err="1"/>
              <a:t>and</a:t>
            </a:r>
            <a:r>
              <a:rPr lang="ro-RO" sz="1600" i="1" dirty="0"/>
              <a:t> mental </a:t>
            </a:r>
            <a:r>
              <a:rPr lang="ro-RO" sz="1600" i="1" dirty="0" err="1"/>
              <a:t>health</a:t>
            </a:r>
            <a:r>
              <a:rPr lang="ro-RO" sz="1600" dirty="0"/>
              <a:t>, 245-264.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7f9446a92a_0_186"/>
          <p:cNvSpPr txBox="1">
            <a:spLocks noGrp="1"/>
          </p:cNvSpPr>
          <p:nvPr>
            <p:ph type="ctrTitle"/>
          </p:nvPr>
        </p:nvSpPr>
        <p:spPr>
          <a:xfrm>
            <a:off x="2179865" y="2774849"/>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000"/>
              <a:buFont typeface="Calibri"/>
              <a:buNone/>
            </a:pPr>
            <a:r>
              <a:rPr lang="ro"/>
              <a:t>Vă mulțumesc pentru atenție!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37f9446a92a_0_190"/>
          <p:cNvSpPr txBox="1">
            <a:spLocks noGrp="1"/>
          </p:cNvSpPr>
          <p:nvPr>
            <p:ph type="ctrTitle"/>
          </p:nvPr>
        </p:nvSpPr>
        <p:spPr>
          <a:xfrm>
            <a:off x="2187019" y="2959363"/>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2000"/>
              <a:buFont typeface="Calibri"/>
              <a:buNone/>
            </a:pPr>
            <a:r>
              <a:rPr lang="ro"/>
              <a:t>https://thrivingschools.eu/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743149" y="2237545"/>
            <a:ext cx="2460625" cy="2153047"/>
            <a:chOff x="0" y="0"/>
            <a:chExt cx="812800" cy="711200"/>
          </a:xfrm>
        </p:grpSpPr>
        <p:sp>
          <p:nvSpPr>
            <p:cNvPr id="3" name="Freeform 3"/>
            <p:cNvSpPr/>
            <p:nvPr/>
          </p:nvSpPr>
          <p:spPr>
            <a:xfrm>
              <a:off x="82539" y="0"/>
              <a:ext cx="647721" cy="589475"/>
            </a:xfrm>
            <a:custGeom>
              <a:avLst/>
              <a:gdLst/>
              <a:ahLst/>
              <a:cxnLst/>
              <a:rect l="l" t="t" r="r" b="b"/>
              <a:pathLst>
                <a:path w="647721" h="589475">
                  <a:moveTo>
                    <a:pt x="427929" y="529082"/>
                  </a:moveTo>
                  <a:lnTo>
                    <a:pt x="626193" y="182118"/>
                  </a:lnTo>
                  <a:cubicBezTo>
                    <a:pt x="647722" y="144444"/>
                    <a:pt x="647567" y="98158"/>
                    <a:pt x="625788" y="60628"/>
                  </a:cubicBezTo>
                  <a:cubicBezTo>
                    <a:pt x="604008" y="23098"/>
                    <a:pt x="563898" y="0"/>
                    <a:pt x="520506" y="0"/>
                  </a:cubicBezTo>
                  <a:lnTo>
                    <a:pt x="127216" y="0"/>
                  </a:lnTo>
                  <a:cubicBezTo>
                    <a:pt x="83824" y="0"/>
                    <a:pt x="43714" y="23098"/>
                    <a:pt x="21934" y="60628"/>
                  </a:cubicBezTo>
                  <a:cubicBezTo>
                    <a:pt x="155" y="98158"/>
                    <a:pt x="0" y="144444"/>
                    <a:pt x="21529" y="182118"/>
                  </a:cubicBezTo>
                  <a:lnTo>
                    <a:pt x="219793" y="529082"/>
                  </a:lnTo>
                  <a:cubicBezTo>
                    <a:pt x="241134" y="566427"/>
                    <a:pt x="280848" y="589475"/>
                    <a:pt x="323861" y="589475"/>
                  </a:cubicBezTo>
                  <a:cubicBezTo>
                    <a:pt x="366874" y="589475"/>
                    <a:pt x="406588" y="566427"/>
                    <a:pt x="427929" y="529082"/>
                  </a:cubicBezTo>
                  <a:close/>
                </a:path>
              </a:pathLst>
            </a:custGeom>
            <a:solidFill>
              <a:schemeClr val="accent2"/>
            </a:solidFill>
          </p:spPr>
          <p:txBody>
            <a:bodyPr/>
            <a:lstStyle/>
            <a:p>
              <a:endParaRPr lang="el-GR" sz="933"/>
            </a:p>
          </p:txBody>
        </p:sp>
        <p:sp>
          <p:nvSpPr>
            <p:cNvPr id="4" name="TextBox 4"/>
            <p:cNvSpPr txBox="1"/>
            <p:nvPr/>
          </p:nvSpPr>
          <p:spPr>
            <a:xfrm>
              <a:off x="127000" y="-6350"/>
              <a:ext cx="558800" cy="387350"/>
            </a:xfrm>
            <a:prstGeom prst="rect">
              <a:avLst/>
            </a:prstGeom>
          </p:spPr>
          <p:txBody>
            <a:bodyPr lIns="33867" tIns="33867" rIns="33867" bIns="33867" rtlCol="0" anchor="ctr"/>
            <a:lstStyle/>
            <a:p>
              <a:pPr algn="ctr">
                <a:lnSpc>
                  <a:spcPts val="1773"/>
                </a:lnSpc>
              </a:pPr>
              <a:endParaRPr sz="933"/>
            </a:p>
          </p:txBody>
        </p:sp>
      </p:grpSp>
      <p:grpSp>
        <p:nvGrpSpPr>
          <p:cNvPr id="5" name="Group 5"/>
          <p:cNvGrpSpPr/>
          <p:nvPr/>
        </p:nvGrpSpPr>
        <p:grpSpPr>
          <a:xfrm>
            <a:off x="1452726" y="3142775"/>
            <a:ext cx="1041471" cy="104147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sz="933"/>
            </a:p>
          </p:txBody>
        </p:sp>
        <p:sp>
          <p:nvSpPr>
            <p:cNvPr id="7" name="TextBox 7"/>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8" name="Group 8"/>
          <p:cNvGrpSpPr/>
          <p:nvPr/>
        </p:nvGrpSpPr>
        <p:grpSpPr>
          <a:xfrm rot="-10800000">
            <a:off x="4894362" y="2237545"/>
            <a:ext cx="2460625" cy="2153047"/>
            <a:chOff x="0" y="0"/>
            <a:chExt cx="812800" cy="711200"/>
          </a:xfrm>
        </p:grpSpPr>
        <p:sp>
          <p:nvSpPr>
            <p:cNvPr id="9" name="Freeform 9"/>
            <p:cNvSpPr/>
            <p:nvPr/>
          </p:nvSpPr>
          <p:spPr>
            <a:xfrm>
              <a:off x="82539" y="0"/>
              <a:ext cx="647721" cy="589475"/>
            </a:xfrm>
            <a:custGeom>
              <a:avLst/>
              <a:gdLst/>
              <a:ahLst/>
              <a:cxnLst/>
              <a:rect l="l" t="t" r="r" b="b"/>
              <a:pathLst>
                <a:path w="647721" h="589475">
                  <a:moveTo>
                    <a:pt x="427929" y="529082"/>
                  </a:moveTo>
                  <a:lnTo>
                    <a:pt x="626193" y="182118"/>
                  </a:lnTo>
                  <a:cubicBezTo>
                    <a:pt x="647722" y="144444"/>
                    <a:pt x="647567" y="98158"/>
                    <a:pt x="625788" y="60628"/>
                  </a:cubicBezTo>
                  <a:cubicBezTo>
                    <a:pt x="604008" y="23098"/>
                    <a:pt x="563898" y="0"/>
                    <a:pt x="520506" y="0"/>
                  </a:cubicBezTo>
                  <a:lnTo>
                    <a:pt x="127216" y="0"/>
                  </a:lnTo>
                  <a:cubicBezTo>
                    <a:pt x="83824" y="0"/>
                    <a:pt x="43714" y="23098"/>
                    <a:pt x="21934" y="60628"/>
                  </a:cubicBezTo>
                  <a:cubicBezTo>
                    <a:pt x="155" y="98158"/>
                    <a:pt x="0" y="144444"/>
                    <a:pt x="21529" y="182118"/>
                  </a:cubicBezTo>
                  <a:lnTo>
                    <a:pt x="219793" y="529082"/>
                  </a:lnTo>
                  <a:cubicBezTo>
                    <a:pt x="241134" y="566427"/>
                    <a:pt x="280848" y="589475"/>
                    <a:pt x="323861" y="589475"/>
                  </a:cubicBezTo>
                  <a:cubicBezTo>
                    <a:pt x="366874" y="589475"/>
                    <a:pt x="406588" y="566427"/>
                    <a:pt x="427929" y="529082"/>
                  </a:cubicBezTo>
                  <a:close/>
                </a:path>
              </a:pathLst>
            </a:custGeom>
            <a:solidFill>
              <a:schemeClr val="accent1"/>
            </a:solidFill>
          </p:spPr>
          <p:txBody>
            <a:bodyPr/>
            <a:lstStyle/>
            <a:p>
              <a:endParaRPr lang="el-GR" sz="933"/>
            </a:p>
          </p:txBody>
        </p:sp>
        <p:sp>
          <p:nvSpPr>
            <p:cNvPr id="10" name="TextBox 10"/>
            <p:cNvSpPr txBox="1"/>
            <p:nvPr/>
          </p:nvSpPr>
          <p:spPr>
            <a:xfrm>
              <a:off x="127000" y="-6350"/>
              <a:ext cx="558800" cy="387350"/>
            </a:xfrm>
            <a:prstGeom prst="rect">
              <a:avLst/>
            </a:prstGeom>
          </p:spPr>
          <p:txBody>
            <a:bodyPr lIns="33867" tIns="33867" rIns="33867" bIns="33867" rtlCol="0" anchor="ctr"/>
            <a:lstStyle/>
            <a:p>
              <a:pPr algn="ctr">
                <a:lnSpc>
                  <a:spcPts val="1773"/>
                </a:lnSpc>
              </a:pPr>
              <a:endParaRPr sz="933"/>
            </a:p>
          </p:txBody>
        </p:sp>
      </p:grpSp>
      <p:grpSp>
        <p:nvGrpSpPr>
          <p:cNvPr id="11" name="Group 11"/>
          <p:cNvGrpSpPr/>
          <p:nvPr/>
        </p:nvGrpSpPr>
        <p:grpSpPr>
          <a:xfrm>
            <a:off x="5603939" y="3142775"/>
            <a:ext cx="1041471" cy="104147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sz="933"/>
            </a:p>
          </p:txBody>
        </p:sp>
        <p:sp>
          <p:nvSpPr>
            <p:cNvPr id="13" name="TextBox 13"/>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14" name="Group 14"/>
          <p:cNvGrpSpPr/>
          <p:nvPr/>
        </p:nvGrpSpPr>
        <p:grpSpPr>
          <a:xfrm>
            <a:off x="6969969" y="4277667"/>
            <a:ext cx="2460625" cy="2153047"/>
            <a:chOff x="0" y="0"/>
            <a:chExt cx="812800" cy="711200"/>
          </a:xfrm>
        </p:grpSpPr>
        <p:sp>
          <p:nvSpPr>
            <p:cNvPr id="15" name="Freeform 15"/>
            <p:cNvSpPr/>
            <p:nvPr/>
          </p:nvSpPr>
          <p:spPr>
            <a:xfrm>
              <a:off x="82539" y="0"/>
              <a:ext cx="647721" cy="589475"/>
            </a:xfrm>
            <a:custGeom>
              <a:avLst/>
              <a:gdLst/>
              <a:ahLst/>
              <a:cxnLst/>
              <a:rect l="l" t="t" r="r" b="b"/>
              <a:pathLst>
                <a:path w="647721" h="589475">
                  <a:moveTo>
                    <a:pt x="427929" y="529082"/>
                  </a:moveTo>
                  <a:lnTo>
                    <a:pt x="626193" y="182118"/>
                  </a:lnTo>
                  <a:cubicBezTo>
                    <a:pt x="647722" y="144444"/>
                    <a:pt x="647567" y="98158"/>
                    <a:pt x="625788" y="60628"/>
                  </a:cubicBezTo>
                  <a:cubicBezTo>
                    <a:pt x="604008" y="23098"/>
                    <a:pt x="563898" y="0"/>
                    <a:pt x="520506" y="0"/>
                  </a:cubicBezTo>
                  <a:lnTo>
                    <a:pt x="127216" y="0"/>
                  </a:lnTo>
                  <a:cubicBezTo>
                    <a:pt x="83824" y="0"/>
                    <a:pt x="43714" y="23098"/>
                    <a:pt x="21934" y="60628"/>
                  </a:cubicBezTo>
                  <a:cubicBezTo>
                    <a:pt x="155" y="98158"/>
                    <a:pt x="0" y="144444"/>
                    <a:pt x="21529" y="182118"/>
                  </a:cubicBezTo>
                  <a:lnTo>
                    <a:pt x="219793" y="529082"/>
                  </a:lnTo>
                  <a:cubicBezTo>
                    <a:pt x="241134" y="566427"/>
                    <a:pt x="280848" y="589475"/>
                    <a:pt x="323861" y="589475"/>
                  </a:cubicBezTo>
                  <a:cubicBezTo>
                    <a:pt x="366874" y="589475"/>
                    <a:pt x="406588" y="566427"/>
                    <a:pt x="427929" y="529082"/>
                  </a:cubicBezTo>
                  <a:close/>
                </a:path>
              </a:pathLst>
            </a:custGeom>
            <a:solidFill>
              <a:schemeClr val="tx2">
                <a:lumMod val="75000"/>
              </a:schemeClr>
            </a:solidFill>
          </p:spPr>
          <p:txBody>
            <a:bodyPr/>
            <a:lstStyle/>
            <a:p>
              <a:endParaRPr lang="el-GR" sz="933"/>
            </a:p>
          </p:txBody>
        </p:sp>
        <p:sp>
          <p:nvSpPr>
            <p:cNvPr id="16" name="TextBox 16"/>
            <p:cNvSpPr txBox="1"/>
            <p:nvPr/>
          </p:nvSpPr>
          <p:spPr>
            <a:xfrm>
              <a:off x="127000" y="-6350"/>
              <a:ext cx="558800" cy="387350"/>
            </a:xfrm>
            <a:prstGeom prst="rect">
              <a:avLst/>
            </a:prstGeom>
          </p:spPr>
          <p:txBody>
            <a:bodyPr lIns="33867" tIns="33867" rIns="33867" bIns="33867" rtlCol="0" anchor="ctr"/>
            <a:lstStyle/>
            <a:p>
              <a:pPr algn="ctr">
                <a:lnSpc>
                  <a:spcPts val="1773"/>
                </a:lnSpc>
              </a:pPr>
              <a:endParaRPr sz="933"/>
            </a:p>
          </p:txBody>
        </p:sp>
      </p:grpSp>
      <p:grpSp>
        <p:nvGrpSpPr>
          <p:cNvPr id="17" name="Group 17"/>
          <p:cNvGrpSpPr/>
          <p:nvPr/>
        </p:nvGrpSpPr>
        <p:grpSpPr>
          <a:xfrm rot="-10800000">
            <a:off x="9045576" y="2237545"/>
            <a:ext cx="2460625" cy="2153047"/>
            <a:chOff x="0" y="0"/>
            <a:chExt cx="812800" cy="711200"/>
          </a:xfrm>
        </p:grpSpPr>
        <p:sp>
          <p:nvSpPr>
            <p:cNvPr id="18" name="Freeform 18"/>
            <p:cNvSpPr/>
            <p:nvPr/>
          </p:nvSpPr>
          <p:spPr>
            <a:xfrm>
              <a:off x="82539" y="0"/>
              <a:ext cx="647721" cy="589475"/>
            </a:xfrm>
            <a:custGeom>
              <a:avLst/>
              <a:gdLst/>
              <a:ahLst/>
              <a:cxnLst/>
              <a:rect l="l" t="t" r="r" b="b"/>
              <a:pathLst>
                <a:path w="647721" h="589475">
                  <a:moveTo>
                    <a:pt x="427929" y="529082"/>
                  </a:moveTo>
                  <a:lnTo>
                    <a:pt x="626193" y="182118"/>
                  </a:lnTo>
                  <a:cubicBezTo>
                    <a:pt x="647722" y="144444"/>
                    <a:pt x="647567" y="98158"/>
                    <a:pt x="625788" y="60628"/>
                  </a:cubicBezTo>
                  <a:cubicBezTo>
                    <a:pt x="604008" y="23098"/>
                    <a:pt x="563898" y="0"/>
                    <a:pt x="520506" y="0"/>
                  </a:cubicBezTo>
                  <a:lnTo>
                    <a:pt x="127216" y="0"/>
                  </a:lnTo>
                  <a:cubicBezTo>
                    <a:pt x="83824" y="0"/>
                    <a:pt x="43714" y="23098"/>
                    <a:pt x="21934" y="60628"/>
                  </a:cubicBezTo>
                  <a:cubicBezTo>
                    <a:pt x="155" y="98158"/>
                    <a:pt x="0" y="144444"/>
                    <a:pt x="21529" y="182118"/>
                  </a:cubicBezTo>
                  <a:lnTo>
                    <a:pt x="219793" y="529082"/>
                  </a:lnTo>
                  <a:cubicBezTo>
                    <a:pt x="241134" y="566427"/>
                    <a:pt x="280848" y="589475"/>
                    <a:pt x="323861" y="589475"/>
                  </a:cubicBezTo>
                  <a:cubicBezTo>
                    <a:pt x="366874" y="589475"/>
                    <a:pt x="406588" y="566427"/>
                    <a:pt x="427929" y="529082"/>
                  </a:cubicBezTo>
                  <a:close/>
                </a:path>
              </a:pathLst>
            </a:custGeom>
            <a:solidFill>
              <a:schemeClr val="accent4">
                <a:lumMod val="60000"/>
                <a:lumOff val="40000"/>
              </a:schemeClr>
            </a:solidFill>
          </p:spPr>
          <p:txBody>
            <a:bodyPr/>
            <a:lstStyle/>
            <a:p>
              <a:endParaRPr lang="el-GR" sz="933"/>
            </a:p>
          </p:txBody>
        </p:sp>
        <p:sp>
          <p:nvSpPr>
            <p:cNvPr id="19" name="TextBox 19"/>
            <p:cNvSpPr txBox="1"/>
            <p:nvPr/>
          </p:nvSpPr>
          <p:spPr>
            <a:xfrm>
              <a:off x="127000" y="-6350"/>
              <a:ext cx="558800" cy="387350"/>
            </a:xfrm>
            <a:prstGeom prst="rect">
              <a:avLst/>
            </a:prstGeom>
          </p:spPr>
          <p:txBody>
            <a:bodyPr lIns="33867" tIns="33867" rIns="33867" bIns="33867" rtlCol="0" anchor="ctr"/>
            <a:lstStyle/>
            <a:p>
              <a:pPr algn="ctr">
                <a:lnSpc>
                  <a:spcPts val="1773"/>
                </a:lnSpc>
              </a:pPr>
              <a:endParaRPr sz="933"/>
            </a:p>
          </p:txBody>
        </p:sp>
      </p:grpSp>
      <p:grpSp>
        <p:nvGrpSpPr>
          <p:cNvPr id="20" name="Group 20"/>
          <p:cNvGrpSpPr/>
          <p:nvPr/>
        </p:nvGrpSpPr>
        <p:grpSpPr>
          <a:xfrm>
            <a:off x="2818756" y="4277667"/>
            <a:ext cx="2460625" cy="2153047"/>
            <a:chOff x="0" y="0"/>
            <a:chExt cx="812800" cy="711200"/>
          </a:xfrm>
        </p:grpSpPr>
        <p:sp>
          <p:nvSpPr>
            <p:cNvPr id="21" name="Freeform 21"/>
            <p:cNvSpPr/>
            <p:nvPr/>
          </p:nvSpPr>
          <p:spPr>
            <a:xfrm>
              <a:off x="82539" y="0"/>
              <a:ext cx="647721" cy="589475"/>
            </a:xfrm>
            <a:custGeom>
              <a:avLst/>
              <a:gdLst/>
              <a:ahLst/>
              <a:cxnLst/>
              <a:rect l="l" t="t" r="r" b="b"/>
              <a:pathLst>
                <a:path w="647721" h="589475">
                  <a:moveTo>
                    <a:pt x="427929" y="529082"/>
                  </a:moveTo>
                  <a:lnTo>
                    <a:pt x="626193" y="182118"/>
                  </a:lnTo>
                  <a:cubicBezTo>
                    <a:pt x="647722" y="144444"/>
                    <a:pt x="647567" y="98158"/>
                    <a:pt x="625788" y="60628"/>
                  </a:cubicBezTo>
                  <a:cubicBezTo>
                    <a:pt x="604008" y="23098"/>
                    <a:pt x="563898" y="0"/>
                    <a:pt x="520506" y="0"/>
                  </a:cubicBezTo>
                  <a:lnTo>
                    <a:pt x="127216" y="0"/>
                  </a:lnTo>
                  <a:cubicBezTo>
                    <a:pt x="83824" y="0"/>
                    <a:pt x="43714" y="23098"/>
                    <a:pt x="21934" y="60628"/>
                  </a:cubicBezTo>
                  <a:cubicBezTo>
                    <a:pt x="155" y="98158"/>
                    <a:pt x="0" y="144444"/>
                    <a:pt x="21529" y="182118"/>
                  </a:cubicBezTo>
                  <a:lnTo>
                    <a:pt x="219793" y="529082"/>
                  </a:lnTo>
                  <a:cubicBezTo>
                    <a:pt x="241134" y="566427"/>
                    <a:pt x="280848" y="589475"/>
                    <a:pt x="323861" y="589475"/>
                  </a:cubicBezTo>
                  <a:cubicBezTo>
                    <a:pt x="366874" y="589475"/>
                    <a:pt x="406588" y="566427"/>
                    <a:pt x="427929" y="529082"/>
                  </a:cubicBezTo>
                  <a:close/>
                </a:path>
              </a:pathLst>
            </a:custGeom>
            <a:solidFill>
              <a:schemeClr val="accent3"/>
            </a:solidFill>
          </p:spPr>
          <p:txBody>
            <a:bodyPr/>
            <a:lstStyle/>
            <a:p>
              <a:endParaRPr lang="el-GR" sz="933"/>
            </a:p>
          </p:txBody>
        </p:sp>
        <p:sp>
          <p:nvSpPr>
            <p:cNvPr id="22" name="TextBox 22"/>
            <p:cNvSpPr txBox="1"/>
            <p:nvPr/>
          </p:nvSpPr>
          <p:spPr>
            <a:xfrm>
              <a:off x="127000" y="-6350"/>
              <a:ext cx="558800" cy="387350"/>
            </a:xfrm>
            <a:prstGeom prst="rect">
              <a:avLst/>
            </a:prstGeom>
          </p:spPr>
          <p:txBody>
            <a:bodyPr lIns="33867" tIns="33867" rIns="33867" bIns="33867" rtlCol="0" anchor="ctr"/>
            <a:lstStyle/>
            <a:p>
              <a:pPr algn="ctr">
                <a:lnSpc>
                  <a:spcPts val="1773"/>
                </a:lnSpc>
              </a:pPr>
              <a:endParaRPr sz="933"/>
            </a:p>
          </p:txBody>
        </p:sp>
      </p:grpSp>
      <p:grpSp>
        <p:nvGrpSpPr>
          <p:cNvPr id="23" name="Group 23"/>
          <p:cNvGrpSpPr/>
          <p:nvPr/>
        </p:nvGrpSpPr>
        <p:grpSpPr>
          <a:xfrm>
            <a:off x="3528333" y="4485013"/>
            <a:ext cx="1041471" cy="104147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sz="933"/>
            </a:p>
          </p:txBody>
        </p:sp>
        <p:sp>
          <p:nvSpPr>
            <p:cNvPr id="25" name="TextBox 25"/>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26" name="Group 26"/>
          <p:cNvGrpSpPr/>
          <p:nvPr/>
        </p:nvGrpSpPr>
        <p:grpSpPr>
          <a:xfrm>
            <a:off x="9755153" y="3142775"/>
            <a:ext cx="1041471" cy="104147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sz="933"/>
            </a:p>
          </p:txBody>
        </p:sp>
        <p:sp>
          <p:nvSpPr>
            <p:cNvPr id="28" name="TextBox 28"/>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29" name="Group 29"/>
          <p:cNvGrpSpPr/>
          <p:nvPr/>
        </p:nvGrpSpPr>
        <p:grpSpPr>
          <a:xfrm>
            <a:off x="7679546" y="4485013"/>
            <a:ext cx="1041471" cy="1041471"/>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sz="933"/>
            </a:p>
          </p:txBody>
        </p:sp>
        <p:sp>
          <p:nvSpPr>
            <p:cNvPr id="31" name="TextBox 31"/>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sp>
        <p:nvSpPr>
          <p:cNvPr id="32" name="Freeform 32"/>
          <p:cNvSpPr/>
          <p:nvPr/>
        </p:nvSpPr>
        <p:spPr>
          <a:xfrm rot="2545444">
            <a:off x="1372326" y="2117102"/>
            <a:ext cx="1173514" cy="1071098"/>
          </a:xfrm>
          <a:custGeom>
            <a:avLst/>
            <a:gdLst/>
            <a:ahLst/>
            <a:cxnLst/>
            <a:rect l="l" t="t" r="r" b="b"/>
            <a:pathLst>
              <a:path w="1760271" h="1606647">
                <a:moveTo>
                  <a:pt x="0" y="0"/>
                </a:moveTo>
                <a:lnTo>
                  <a:pt x="1760271" y="0"/>
                </a:lnTo>
                <a:lnTo>
                  <a:pt x="1760271" y="1606648"/>
                </a:lnTo>
                <a:lnTo>
                  <a:pt x="0" y="16066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l-GR" sz="933"/>
          </a:p>
        </p:txBody>
      </p:sp>
      <p:sp>
        <p:nvSpPr>
          <p:cNvPr id="33" name="Freeform 33"/>
          <p:cNvSpPr/>
          <p:nvPr/>
        </p:nvSpPr>
        <p:spPr>
          <a:xfrm rot="2545444">
            <a:off x="5537918" y="2117102"/>
            <a:ext cx="1173514" cy="1071098"/>
          </a:xfrm>
          <a:custGeom>
            <a:avLst/>
            <a:gdLst/>
            <a:ahLst/>
            <a:cxnLst/>
            <a:rect l="l" t="t" r="r" b="b"/>
            <a:pathLst>
              <a:path w="1760271" h="1606647">
                <a:moveTo>
                  <a:pt x="0" y="0"/>
                </a:moveTo>
                <a:lnTo>
                  <a:pt x="1760271" y="0"/>
                </a:lnTo>
                <a:lnTo>
                  <a:pt x="1760271" y="1606648"/>
                </a:lnTo>
                <a:lnTo>
                  <a:pt x="0" y="16066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l-GR" sz="933"/>
          </a:p>
        </p:txBody>
      </p:sp>
      <p:sp>
        <p:nvSpPr>
          <p:cNvPr id="34" name="Freeform 34"/>
          <p:cNvSpPr/>
          <p:nvPr/>
        </p:nvSpPr>
        <p:spPr>
          <a:xfrm rot="8168989" flipH="1">
            <a:off x="3461612" y="5482280"/>
            <a:ext cx="1173514" cy="1071098"/>
          </a:xfrm>
          <a:custGeom>
            <a:avLst/>
            <a:gdLst/>
            <a:ahLst/>
            <a:cxnLst/>
            <a:rect l="l" t="t" r="r" b="b"/>
            <a:pathLst>
              <a:path w="1760271" h="1606647">
                <a:moveTo>
                  <a:pt x="1760271" y="0"/>
                </a:moveTo>
                <a:lnTo>
                  <a:pt x="0" y="0"/>
                </a:lnTo>
                <a:lnTo>
                  <a:pt x="0" y="1606647"/>
                </a:lnTo>
                <a:lnTo>
                  <a:pt x="1760271" y="1606647"/>
                </a:lnTo>
                <a:lnTo>
                  <a:pt x="176027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l-GR" sz="933"/>
          </a:p>
        </p:txBody>
      </p:sp>
      <p:sp>
        <p:nvSpPr>
          <p:cNvPr id="35" name="Freeform 35"/>
          <p:cNvSpPr/>
          <p:nvPr/>
        </p:nvSpPr>
        <p:spPr>
          <a:xfrm rot="2545444">
            <a:off x="9703510" y="2117102"/>
            <a:ext cx="1173514" cy="1071098"/>
          </a:xfrm>
          <a:custGeom>
            <a:avLst/>
            <a:gdLst/>
            <a:ahLst/>
            <a:cxnLst/>
            <a:rect l="l" t="t" r="r" b="b"/>
            <a:pathLst>
              <a:path w="1760271" h="1606647">
                <a:moveTo>
                  <a:pt x="0" y="0"/>
                </a:moveTo>
                <a:lnTo>
                  <a:pt x="1760271" y="0"/>
                </a:lnTo>
                <a:lnTo>
                  <a:pt x="1760271" y="1606648"/>
                </a:lnTo>
                <a:lnTo>
                  <a:pt x="0" y="160664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l-GR" sz="933"/>
          </a:p>
        </p:txBody>
      </p:sp>
      <p:sp>
        <p:nvSpPr>
          <p:cNvPr id="36" name="Freeform 36"/>
          <p:cNvSpPr/>
          <p:nvPr/>
        </p:nvSpPr>
        <p:spPr>
          <a:xfrm rot="8174555" flipH="1">
            <a:off x="7627204" y="5482280"/>
            <a:ext cx="1173514" cy="1071098"/>
          </a:xfrm>
          <a:custGeom>
            <a:avLst/>
            <a:gdLst/>
            <a:ahLst/>
            <a:cxnLst/>
            <a:rect l="l" t="t" r="r" b="b"/>
            <a:pathLst>
              <a:path w="1760271" h="1606647">
                <a:moveTo>
                  <a:pt x="1760271" y="0"/>
                </a:moveTo>
                <a:lnTo>
                  <a:pt x="0" y="0"/>
                </a:lnTo>
                <a:lnTo>
                  <a:pt x="0" y="1606647"/>
                </a:lnTo>
                <a:lnTo>
                  <a:pt x="1760271" y="1606647"/>
                </a:lnTo>
                <a:lnTo>
                  <a:pt x="1760271"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l-GR" sz="933"/>
          </a:p>
        </p:txBody>
      </p:sp>
      <p:sp>
        <p:nvSpPr>
          <p:cNvPr id="37" name="Freeform 37"/>
          <p:cNvSpPr/>
          <p:nvPr/>
        </p:nvSpPr>
        <p:spPr>
          <a:xfrm>
            <a:off x="1758426" y="3409260"/>
            <a:ext cx="473436" cy="518705"/>
          </a:xfrm>
          <a:custGeom>
            <a:avLst/>
            <a:gdLst/>
            <a:ahLst/>
            <a:cxnLst/>
            <a:rect l="l" t="t" r="r" b="b"/>
            <a:pathLst>
              <a:path w="710154" h="778057">
                <a:moveTo>
                  <a:pt x="0" y="0"/>
                </a:moveTo>
                <a:lnTo>
                  <a:pt x="710153" y="0"/>
                </a:lnTo>
                <a:lnTo>
                  <a:pt x="710153" y="778057"/>
                </a:lnTo>
                <a:lnTo>
                  <a:pt x="0" y="77805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l-GR" sz="933"/>
          </a:p>
        </p:txBody>
      </p:sp>
      <p:sp>
        <p:nvSpPr>
          <p:cNvPr id="38" name="Freeform 38"/>
          <p:cNvSpPr/>
          <p:nvPr/>
        </p:nvSpPr>
        <p:spPr>
          <a:xfrm>
            <a:off x="3788016" y="4729355"/>
            <a:ext cx="550778" cy="552788"/>
          </a:xfrm>
          <a:custGeom>
            <a:avLst/>
            <a:gdLst/>
            <a:ahLst/>
            <a:cxnLst/>
            <a:rect l="l" t="t" r="r" b="b"/>
            <a:pathLst>
              <a:path w="826167" h="829182">
                <a:moveTo>
                  <a:pt x="0" y="0"/>
                </a:moveTo>
                <a:lnTo>
                  <a:pt x="826166" y="0"/>
                </a:lnTo>
                <a:lnTo>
                  <a:pt x="826166" y="829181"/>
                </a:lnTo>
                <a:lnTo>
                  <a:pt x="0" y="82918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l-GR" sz="933"/>
          </a:p>
        </p:txBody>
      </p:sp>
      <p:sp>
        <p:nvSpPr>
          <p:cNvPr id="39" name="Freeform 39"/>
          <p:cNvSpPr/>
          <p:nvPr/>
        </p:nvSpPr>
        <p:spPr>
          <a:xfrm>
            <a:off x="5784853" y="3325255"/>
            <a:ext cx="679643" cy="676511"/>
          </a:xfrm>
          <a:custGeom>
            <a:avLst/>
            <a:gdLst/>
            <a:ahLst/>
            <a:cxnLst/>
            <a:rect l="l" t="t" r="r" b="b"/>
            <a:pathLst>
              <a:path w="1019464" h="1014767">
                <a:moveTo>
                  <a:pt x="0" y="0"/>
                </a:moveTo>
                <a:lnTo>
                  <a:pt x="1019464" y="0"/>
                </a:lnTo>
                <a:lnTo>
                  <a:pt x="1019464" y="1014767"/>
                </a:lnTo>
                <a:lnTo>
                  <a:pt x="0" y="101476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l-GR" sz="933"/>
          </a:p>
        </p:txBody>
      </p:sp>
      <p:sp>
        <p:nvSpPr>
          <p:cNvPr id="40" name="Freeform 40"/>
          <p:cNvSpPr/>
          <p:nvPr/>
        </p:nvSpPr>
        <p:spPr>
          <a:xfrm>
            <a:off x="7884850" y="4679953"/>
            <a:ext cx="602189" cy="602189"/>
          </a:xfrm>
          <a:custGeom>
            <a:avLst/>
            <a:gdLst/>
            <a:ahLst/>
            <a:cxnLst/>
            <a:rect l="l" t="t" r="r" b="b"/>
            <a:pathLst>
              <a:path w="903284" h="903284">
                <a:moveTo>
                  <a:pt x="0" y="0"/>
                </a:moveTo>
                <a:lnTo>
                  <a:pt x="903284" y="0"/>
                </a:lnTo>
                <a:lnTo>
                  <a:pt x="903284" y="903284"/>
                </a:lnTo>
                <a:lnTo>
                  <a:pt x="0" y="90328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l-GR" sz="933"/>
          </a:p>
        </p:txBody>
      </p:sp>
      <p:sp>
        <p:nvSpPr>
          <p:cNvPr id="41" name="Freeform 41"/>
          <p:cNvSpPr/>
          <p:nvPr/>
        </p:nvSpPr>
        <p:spPr>
          <a:xfrm>
            <a:off x="9998759" y="3374969"/>
            <a:ext cx="583015" cy="587286"/>
          </a:xfrm>
          <a:custGeom>
            <a:avLst/>
            <a:gdLst/>
            <a:ahLst/>
            <a:cxnLst/>
            <a:rect l="l" t="t" r="r" b="b"/>
            <a:pathLst>
              <a:path w="874522" h="880929">
                <a:moveTo>
                  <a:pt x="0" y="0"/>
                </a:moveTo>
                <a:lnTo>
                  <a:pt x="874523" y="0"/>
                </a:lnTo>
                <a:lnTo>
                  <a:pt x="874523" y="880929"/>
                </a:lnTo>
                <a:lnTo>
                  <a:pt x="0" y="880929"/>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l-GR" sz="933"/>
          </a:p>
        </p:txBody>
      </p:sp>
      <p:sp>
        <p:nvSpPr>
          <p:cNvPr id="43" name="TextBox 43"/>
          <p:cNvSpPr txBox="1"/>
          <p:nvPr/>
        </p:nvSpPr>
        <p:spPr>
          <a:xfrm>
            <a:off x="2077675" y="965572"/>
            <a:ext cx="9178652" cy="1203535"/>
          </a:xfrm>
          <a:prstGeom prst="rect">
            <a:avLst/>
          </a:prstGeom>
        </p:spPr>
        <p:txBody>
          <a:bodyPr wrap="square" lIns="0" tIns="0" rIns="0" bIns="0" rtlCol="0" anchor="t">
            <a:spAutoFit/>
          </a:bodyPr>
          <a:lstStyle/>
          <a:p>
            <a:pPr lvl="0">
              <a:lnSpc>
                <a:spcPct val="150000"/>
              </a:lnSpc>
            </a:pPr>
            <a:r>
              <a:rPr lang="ro" sz="1800" dirty="0">
                <a:solidFill>
                  <a:schemeClr val="tx1"/>
                </a:solidFill>
                <a:latin typeface="Calibri" panose="020F0502020204030204" pitchFamily="34" charset="0"/>
                <a:cs typeface="Calibri" panose="020F0502020204030204" pitchFamily="34" charset="0"/>
              </a:rPr>
              <a:t>Participanții se vor echipa cu abilitățile practice necesare pentru a face tranziția de la </a:t>
            </a:r>
            <a:r>
              <a:rPr lang="ro" sz="1800" i="1" dirty="0">
                <a:solidFill>
                  <a:schemeClr val="tx1"/>
                </a:solidFill>
                <a:latin typeface="Calibri" panose="020F0502020204030204" pitchFamily="34" charset="0"/>
                <a:cs typeface="Calibri" panose="020F0502020204030204" pitchFamily="34" charset="0"/>
              </a:rPr>
              <a:t>teorie</a:t>
            </a:r>
            <a:r>
              <a:rPr lang="ro" sz="1800" dirty="0">
                <a:solidFill>
                  <a:schemeClr val="tx1"/>
                </a:solidFill>
                <a:latin typeface="Calibri" panose="020F0502020204030204" pitchFamily="34" charset="0"/>
                <a:cs typeface="Calibri" panose="020F0502020204030204" pitchFamily="34" charset="0"/>
              </a:rPr>
              <a:t> (PERMA, WSA, SWPBS) la </a:t>
            </a:r>
            <a:r>
              <a:rPr lang="ro" sz="1800" i="1" dirty="0">
                <a:solidFill>
                  <a:schemeClr val="tx1"/>
                </a:solidFill>
                <a:latin typeface="Calibri" panose="020F0502020204030204" pitchFamily="34" charset="0"/>
                <a:cs typeface="Calibri" panose="020F0502020204030204" pitchFamily="34" charset="0"/>
              </a:rPr>
              <a:t>acțiune</a:t>
            </a:r>
            <a:r>
              <a:rPr lang="ro" sz="1800" dirty="0">
                <a:solidFill>
                  <a:schemeClr val="tx1"/>
                </a:solidFill>
                <a:latin typeface="Calibri" panose="020F0502020204030204" pitchFamily="34" charset="0"/>
                <a:cs typeface="Calibri" panose="020F0502020204030204" pitchFamily="34" charset="0"/>
              </a:rPr>
              <a:t>, prin proiectarea unui program de </a:t>
            </a:r>
            <a:r>
              <a:rPr lang="ro-RO" sz="1800" dirty="0">
                <a:solidFill>
                  <a:schemeClr val="tx1"/>
                </a:solidFill>
                <a:latin typeface="Calibri" panose="020F0502020204030204" pitchFamily="34" charset="0"/>
                <a:cs typeface="Calibri" panose="020F0502020204030204" pitchFamily="34" charset="0"/>
              </a:rPr>
              <a:t>stare de bine</a:t>
            </a:r>
            <a:r>
              <a:rPr lang="ro" sz="1800" dirty="0">
                <a:solidFill>
                  <a:schemeClr val="tx1"/>
                </a:solidFill>
                <a:latin typeface="Calibri" panose="020F0502020204030204" pitchFamily="34" charset="0"/>
                <a:cs typeface="Calibri" panose="020F0502020204030204" pitchFamily="34" charset="0"/>
              </a:rPr>
              <a:t> personalizat, aliniat nevoilor pentru școlile dvs.</a:t>
            </a:r>
          </a:p>
        </p:txBody>
      </p:sp>
      <p:sp>
        <p:nvSpPr>
          <p:cNvPr id="44" name="TextBox 44"/>
          <p:cNvSpPr txBox="1"/>
          <p:nvPr/>
        </p:nvSpPr>
        <p:spPr>
          <a:xfrm>
            <a:off x="1322622" y="4670671"/>
            <a:ext cx="1301677" cy="538609"/>
          </a:xfrm>
          <a:prstGeom prst="rect">
            <a:avLst/>
          </a:prstGeom>
        </p:spPr>
        <p:txBody>
          <a:bodyPr lIns="0" tIns="0" rIns="0" bIns="0" rtlCol="0" anchor="t">
            <a:spAutoFit/>
          </a:bodyPr>
          <a:lstStyle/>
          <a:p>
            <a:pPr algn="ctr">
              <a:lnSpc>
                <a:spcPts val="2146"/>
              </a:lnSpc>
            </a:pPr>
            <a:r>
              <a:rPr lang="ro" sz="1800" b="1">
                <a:solidFill>
                  <a:srgbClr val="3C3C50"/>
                </a:solidFill>
                <a:latin typeface="Calibri" panose="020F0502020204030204" pitchFamily="34" charset="0"/>
                <a:ea typeface="Lato Bold"/>
                <a:cs typeface="Calibri" panose="020F0502020204030204" pitchFamily="34" charset="0"/>
                <a:sym typeface="Lato Bold"/>
              </a:rPr>
              <a:t>Evaluarea nevoilor școlare</a:t>
            </a:r>
          </a:p>
        </p:txBody>
      </p:sp>
      <p:sp>
        <p:nvSpPr>
          <p:cNvPr id="45" name="TextBox 45"/>
          <p:cNvSpPr txBox="1"/>
          <p:nvPr/>
        </p:nvSpPr>
        <p:spPr>
          <a:xfrm>
            <a:off x="9563425" y="4517178"/>
            <a:ext cx="1453682" cy="269304"/>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algn="ctr">
              <a:lnSpc>
                <a:spcPts val="2146"/>
              </a:lnSpc>
              <a:defRPr sz="1800" b="1">
                <a:solidFill>
                  <a:srgbClr val="3C3C50"/>
                </a:solidFill>
                <a:latin typeface="Calibri" panose="020F0502020204030204" pitchFamily="34" charset="0"/>
                <a:ea typeface="Lato Bold"/>
                <a:cs typeface="Calibri" panose="020F0502020204030204" pitchFamily="34" charset="0"/>
              </a:defRPr>
            </a:lvl1pPr>
          </a:lstStyle>
          <a:p>
            <a:r>
              <a:rPr lang="ro" dirty="0">
                <a:sym typeface="Calibri"/>
              </a:rPr>
              <a:t>Măsurătoare</a:t>
            </a:r>
            <a:endParaRPr lang="en-US" dirty="0">
              <a:sym typeface="Lato Bold"/>
            </a:endParaRPr>
          </a:p>
        </p:txBody>
      </p:sp>
      <p:sp>
        <p:nvSpPr>
          <p:cNvPr id="46" name="TextBox 46"/>
          <p:cNvSpPr txBox="1"/>
          <p:nvPr/>
        </p:nvSpPr>
        <p:spPr>
          <a:xfrm>
            <a:off x="3398230" y="2501930"/>
            <a:ext cx="1301677" cy="807913"/>
          </a:xfrm>
          <a:prstGeom prst="rect">
            <a:avLst/>
          </a:prstGeom>
        </p:spPr>
        <p:txBody>
          <a:bodyPr lIns="0" tIns="0" rIns="0" bIns="0" rtlCol="0" anchor="t">
            <a:spAutoFit/>
          </a:bodyPr>
          <a:lstStyle/>
          <a:p>
            <a:pPr algn="ctr">
              <a:lnSpc>
                <a:spcPts val="2146"/>
              </a:lnSpc>
            </a:pPr>
            <a:r>
              <a:rPr lang="ro" sz="1800" b="1">
                <a:solidFill>
                  <a:srgbClr val="3C3C50"/>
                </a:solidFill>
                <a:latin typeface="Calibri" panose="020F0502020204030204" pitchFamily="34" charset="0"/>
                <a:ea typeface="Lato Bold"/>
                <a:cs typeface="Calibri" panose="020F0502020204030204" pitchFamily="34" charset="0"/>
                <a:sym typeface="Lato Bold"/>
              </a:rPr>
              <a:t>Strategii PERMA selectate</a:t>
            </a:r>
          </a:p>
        </p:txBody>
      </p:sp>
      <p:sp>
        <p:nvSpPr>
          <p:cNvPr id="47" name="TextBox 47"/>
          <p:cNvSpPr txBox="1"/>
          <p:nvPr/>
        </p:nvSpPr>
        <p:spPr>
          <a:xfrm>
            <a:off x="5445162" y="4670671"/>
            <a:ext cx="1301677" cy="538609"/>
          </a:xfrm>
          <a:prstGeom prst="rect">
            <a:avLst/>
          </a:prstGeom>
        </p:spPr>
        <p:txBody>
          <a:bodyPr lIns="0" tIns="0" rIns="0" bIns="0" rtlCol="0" anchor="t">
            <a:spAutoFit/>
          </a:bodyPr>
          <a:lstStyle/>
          <a:p>
            <a:pPr algn="ctr">
              <a:lnSpc>
                <a:spcPts val="2146"/>
              </a:lnSpc>
            </a:pPr>
            <a:r>
              <a:rPr lang="ro" sz="1800" b="1">
                <a:solidFill>
                  <a:srgbClr val="3C3C50"/>
                </a:solidFill>
                <a:latin typeface="Calibri" panose="020F0502020204030204" pitchFamily="34" charset="0"/>
                <a:ea typeface="Lato Bold"/>
                <a:cs typeface="Calibri" panose="020F0502020204030204" pitchFamily="34" charset="0"/>
                <a:sym typeface="Calibri"/>
              </a:rPr>
              <a:t>Proiectarea Programul WSA</a:t>
            </a:r>
            <a:endParaRPr lang="en-US" sz="1800" b="1">
              <a:solidFill>
                <a:srgbClr val="3C3C50"/>
              </a:solidFill>
              <a:latin typeface="Calibri" panose="020F0502020204030204" pitchFamily="34" charset="0"/>
              <a:ea typeface="Lato Bold"/>
              <a:cs typeface="Calibri" panose="020F0502020204030204" pitchFamily="34" charset="0"/>
              <a:sym typeface="Lato Bold"/>
            </a:endParaRPr>
          </a:p>
        </p:txBody>
      </p:sp>
      <p:sp>
        <p:nvSpPr>
          <p:cNvPr id="48" name="TextBox 48"/>
          <p:cNvSpPr txBox="1"/>
          <p:nvPr/>
        </p:nvSpPr>
        <p:spPr>
          <a:xfrm>
            <a:off x="7406008" y="2626349"/>
            <a:ext cx="1615905" cy="269304"/>
          </a:xfrm>
          <a:prstGeom prst="rect">
            <a:avLst/>
          </a:prstGeom>
        </p:spPr>
        <p:txBody>
          <a:bodyPr wrap="square" lIns="0" tIns="0" rIns="0" bIns="0" rtlCol="0" anchor="t">
            <a:spAutoFit/>
          </a:bodyPr>
          <a:lstStyle/>
          <a:p>
            <a:pPr algn="ctr">
              <a:lnSpc>
                <a:spcPts val="2146"/>
              </a:lnSpc>
            </a:pPr>
            <a:r>
              <a:rPr lang="ro" sz="1800" b="1">
                <a:solidFill>
                  <a:srgbClr val="3C3C50"/>
                </a:solidFill>
                <a:latin typeface="Calibri" panose="020F0502020204030204" pitchFamily="34" charset="0"/>
                <a:ea typeface="Lato Bold"/>
                <a:cs typeface="Calibri" panose="020F0502020204030204" pitchFamily="34" charset="0"/>
                <a:sym typeface="Calibri"/>
              </a:rPr>
              <a:t>Implementarea</a:t>
            </a:r>
            <a:endParaRPr lang="en-US" sz="1800" b="1">
              <a:solidFill>
                <a:srgbClr val="3C3C50"/>
              </a:solidFill>
              <a:latin typeface="Calibri" panose="020F0502020204030204" pitchFamily="34" charset="0"/>
              <a:ea typeface="Lato Bold"/>
              <a:cs typeface="Calibri" panose="020F0502020204030204" pitchFamily="34" charset="0"/>
              <a:sym typeface="Lato Bold"/>
            </a:endParaRPr>
          </a:p>
        </p:txBody>
      </p:sp>
      <p:sp>
        <p:nvSpPr>
          <p:cNvPr id="49" name="TextBox 49"/>
          <p:cNvSpPr txBox="1"/>
          <p:nvPr/>
        </p:nvSpPr>
        <p:spPr>
          <a:xfrm>
            <a:off x="1112454" y="5626194"/>
            <a:ext cx="1605686" cy="436017"/>
          </a:xfrm>
          <a:prstGeom prst="rect">
            <a:avLst/>
          </a:prstGeom>
        </p:spPr>
        <p:txBody>
          <a:bodyPr lIns="0" tIns="0" rIns="0" bIns="0" rtlCol="0" anchor="t">
            <a:spAutoFit/>
          </a:bodyPr>
          <a:lstStyle/>
          <a:p>
            <a:pPr algn="ctr">
              <a:lnSpc>
                <a:spcPts val="1680"/>
              </a:lnSpc>
            </a:pPr>
            <a:r>
              <a:rPr lang="ro" sz="1600" dirty="0">
                <a:solidFill>
                  <a:schemeClr val="dk1"/>
                </a:solidFill>
                <a:latin typeface="Calibri"/>
                <a:ea typeface="Calibri"/>
                <a:cs typeface="Calibri"/>
                <a:sym typeface="Calibri"/>
              </a:rPr>
              <a:t>Ce ne spun datele? </a:t>
            </a:r>
            <a:endParaRPr lang="en-US" sz="1600" dirty="0">
              <a:solidFill>
                <a:srgbClr val="5F6075"/>
              </a:solidFill>
              <a:latin typeface="Lato"/>
              <a:ea typeface="Lato"/>
              <a:cs typeface="Lato"/>
              <a:sym typeface="Lato"/>
            </a:endParaRPr>
          </a:p>
        </p:txBody>
      </p:sp>
      <p:sp>
        <p:nvSpPr>
          <p:cNvPr id="50" name="TextBox 50"/>
          <p:cNvSpPr txBox="1"/>
          <p:nvPr/>
        </p:nvSpPr>
        <p:spPr>
          <a:xfrm>
            <a:off x="9538377" y="4854278"/>
            <a:ext cx="1605686" cy="1308050"/>
          </a:xfrm>
          <a:prstGeom prst="rect">
            <a:avLst/>
          </a:prstGeom>
        </p:spPr>
        <p:txBody>
          <a:bodyPr lIns="0" tIns="0" rIns="0" bIns="0" rtlCol="0" anchor="t">
            <a:spAutoFit/>
          </a:bodyPr>
          <a:lstStyle/>
          <a:p>
            <a:pPr algn="ctr">
              <a:lnSpc>
                <a:spcPts val="1680"/>
              </a:lnSpc>
            </a:pPr>
            <a:r>
              <a:rPr lang="ro" sz="1600" dirty="0">
                <a:solidFill>
                  <a:schemeClr val="dk1"/>
                </a:solidFill>
                <a:latin typeface="Calibri"/>
                <a:ea typeface="Calibri"/>
                <a:cs typeface="Calibri"/>
                <a:sym typeface="Calibri"/>
              </a:rPr>
              <a:t>Evaluarea impactului și utilizarea constatărilor pentru a reveni și a informa  următoarea evaluare a nevoilor școlare </a:t>
            </a:r>
            <a:endParaRPr lang="en-US" sz="1600" dirty="0">
              <a:solidFill>
                <a:srgbClr val="5F6075"/>
              </a:solidFill>
              <a:latin typeface="Lato"/>
              <a:ea typeface="Lato"/>
              <a:cs typeface="Lato"/>
              <a:sym typeface="Lato"/>
            </a:endParaRPr>
          </a:p>
        </p:txBody>
      </p:sp>
      <p:sp>
        <p:nvSpPr>
          <p:cNvPr id="51" name="TextBox 51"/>
          <p:cNvSpPr txBox="1"/>
          <p:nvPr/>
        </p:nvSpPr>
        <p:spPr>
          <a:xfrm>
            <a:off x="3260562" y="3443812"/>
            <a:ext cx="1605686" cy="436017"/>
          </a:xfrm>
          <a:prstGeom prst="rect">
            <a:avLst/>
          </a:prstGeom>
        </p:spPr>
        <p:txBody>
          <a:bodyPr lIns="0" tIns="0" rIns="0" bIns="0" rtlCol="0" anchor="t">
            <a:spAutoFit/>
          </a:bodyPr>
          <a:lstStyle/>
          <a:p>
            <a:pPr algn="ctr">
              <a:lnSpc>
                <a:spcPts val="1680"/>
              </a:lnSpc>
            </a:pPr>
            <a:r>
              <a:rPr lang="ro" sz="1600">
                <a:solidFill>
                  <a:schemeClr val="dk1"/>
                </a:solidFill>
                <a:latin typeface="Calibri"/>
                <a:cs typeface="Calibri"/>
              </a:rPr>
              <a:t>Potrivirea PERMA cu nevoile</a:t>
            </a:r>
            <a:endParaRPr lang="en-US" sz="1600">
              <a:solidFill>
                <a:schemeClr val="dk1"/>
              </a:solidFill>
              <a:latin typeface="Calibri"/>
              <a:cs typeface="Calibri"/>
              <a:sym typeface="Lato"/>
            </a:endParaRPr>
          </a:p>
        </p:txBody>
      </p:sp>
      <p:sp>
        <p:nvSpPr>
          <p:cNvPr id="52" name="TextBox 52"/>
          <p:cNvSpPr txBox="1"/>
          <p:nvPr/>
        </p:nvSpPr>
        <p:spPr>
          <a:xfrm>
            <a:off x="5321831" y="5526484"/>
            <a:ext cx="1605686" cy="1308050"/>
          </a:xfrm>
          <a:prstGeom prst="rect">
            <a:avLst/>
          </a:prstGeom>
        </p:spPr>
        <p:txBody>
          <a:bodyPr lIns="0" tIns="0" rIns="0" bIns="0" rtlCol="0" anchor="t">
            <a:spAutoFit/>
          </a:bodyPr>
          <a:lstStyle/>
          <a:p>
            <a:pPr algn="ctr">
              <a:lnSpc>
                <a:spcPts val="1680"/>
              </a:lnSpc>
            </a:pPr>
            <a:r>
              <a:rPr lang="ro" sz="1600" dirty="0">
                <a:solidFill>
                  <a:schemeClr val="dk1"/>
                </a:solidFill>
                <a:latin typeface="Calibri"/>
                <a:cs typeface="Calibri"/>
                <a:sym typeface="Calibri"/>
              </a:rPr>
              <a:t>Cum va fi integrată această strategie în curriculum, mediu și comunitate? </a:t>
            </a:r>
            <a:endParaRPr lang="en-US" sz="1600" dirty="0">
              <a:solidFill>
                <a:schemeClr val="dk1"/>
              </a:solidFill>
              <a:latin typeface="Calibri"/>
              <a:cs typeface="Calibri"/>
              <a:sym typeface="Lato"/>
            </a:endParaRPr>
          </a:p>
        </p:txBody>
      </p:sp>
      <p:sp>
        <p:nvSpPr>
          <p:cNvPr id="53" name="TextBox 53"/>
          <p:cNvSpPr txBox="1"/>
          <p:nvPr/>
        </p:nvSpPr>
        <p:spPr>
          <a:xfrm>
            <a:off x="7395443" y="2984185"/>
            <a:ext cx="1605686" cy="1231106"/>
          </a:xfrm>
          <a:prstGeom prst="rect">
            <a:avLst/>
          </a:prstGeom>
        </p:spPr>
        <p:txBody>
          <a:bodyPr lIns="0" tIns="0" rIns="0" bIns="0" rtlCol="0" anchor="t">
            <a:spAutoFit/>
          </a:bodyPr>
          <a:lstStyle/>
          <a:p>
            <a:pPr lvl="0" algn="ctr"/>
            <a:r>
              <a:rPr lang="ro" sz="1600">
                <a:solidFill>
                  <a:schemeClr val="dk1"/>
                </a:solidFill>
                <a:latin typeface="Calibri"/>
                <a:ea typeface="Calibri"/>
                <a:cs typeface="Calibri"/>
                <a:sym typeface="Calibri"/>
              </a:rPr>
              <a:t>Punând planul în practică, instruind pe alții și anticipând barierele.</a:t>
            </a:r>
          </a:p>
        </p:txBody>
      </p:sp>
      <p:sp>
        <p:nvSpPr>
          <p:cNvPr id="54" name="Google Shape;115;g37f9446a92a_0_0">
            <a:extLst>
              <a:ext uri="{FF2B5EF4-FFF2-40B4-BE49-F238E27FC236}">
                <a16:creationId xmlns:a16="http://schemas.microsoft.com/office/drawing/2014/main" id="{7B7BBC17-A54C-53E7-F964-EBF5EF95446F}"/>
              </a:ext>
            </a:extLst>
          </p:cNvPr>
          <p:cNvSpPr txBox="1">
            <a:spLocks/>
          </p:cNvSpPr>
          <p:nvPr/>
        </p:nvSpPr>
        <p:spPr>
          <a:xfrm>
            <a:off x="97970" y="28133"/>
            <a:ext cx="11944500" cy="715800"/>
          </a:xfrm>
          <a:prstGeom prst="rect">
            <a:avLst/>
          </a:prstGeom>
        </p:spPr>
        <p:txBody>
          <a:bodyPr spcFirstLastPara="1" wrap="square" lIns="54000" tIns="54000" rIns="54000" bIns="54000" anchor="ctr" anchorCtr="0">
            <a:noAutofit/>
          </a:bodyPr>
          <a:lstStyle>
            <a:defPPr marR="0" lvl="0" algn="l" rtl="0">
              <a:lnSpc>
                <a:spcPct val="100000"/>
              </a:lnSpc>
              <a:spcBef>
                <a:spcPts val="0"/>
              </a:spcBef>
              <a:spcAft>
                <a:spcPts val="0"/>
              </a:spcAft>
              <a:defRPr/>
            </a:defPPr>
            <a:lvl1pPr>
              <a:defRPr sz="3800">
                <a:solidFill>
                  <a:srgbClr val="FFFFFF"/>
                </a:solidFill>
                <a:latin typeface="Calibri"/>
                <a:cs typeface="Calibri"/>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ro" sz="3000"/>
              <a:t>29</a:t>
            </a:r>
          </a:p>
          <a:p>
            <a:endParaRPr lang="ro-RO"/>
          </a:p>
          <a:p>
            <a:endParaRPr lang="en-US">
              <a:sym typeface="Calibri"/>
            </a:endParaRPr>
          </a:p>
        </p:txBody>
      </p:sp>
      <p:sp>
        <p:nvSpPr>
          <p:cNvPr id="57" name="Google Shape;116;g37f9446a92a_0_0">
            <a:extLst>
              <a:ext uri="{FF2B5EF4-FFF2-40B4-BE49-F238E27FC236}">
                <a16:creationId xmlns:a16="http://schemas.microsoft.com/office/drawing/2014/main" id="{1BA2BA0D-F074-B51A-04F3-B8369615F0B4}"/>
              </a:ext>
            </a:extLst>
          </p:cNvPr>
          <p:cNvSpPr txBox="1">
            <a:spLocks/>
          </p:cNvSpPr>
          <p:nvPr/>
        </p:nvSpPr>
        <p:spPr>
          <a:xfrm>
            <a:off x="97970" y="1054066"/>
            <a:ext cx="1817327" cy="550800"/>
          </a:xfrm>
          <a:prstGeom prst="rect">
            <a:avLst/>
          </a:prstGeom>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Bef>
                <a:spcPts val="1000"/>
              </a:spcBef>
            </a:pPr>
            <a:r>
              <a:rPr lang="ro" sz="2400" b="1">
                <a:solidFill>
                  <a:schemeClr val="accent2"/>
                </a:solidFill>
                <a:latin typeface="Calibri" panose="020F0502020204030204" pitchFamily="34" charset="0"/>
                <a:cs typeface="Calibri" panose="020F0502020204030204" pitchFamily="34" charset="0"/>
              </a:rPr>
              <a:t>Introducere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1276" y="2430427"/>
            <a:ext cx="5136159" cy="1496802"/>
            <a:chOff x="0" y="0"/>
            <a:chExt cx="2258522" cy="670900"/>
          </a:xfrm>
        </p:grpSpPr>
        <p:sp>
          <p:nvSpPr>
            <p:cNvPr id="3" name="Freeform 3"/>
            <p:cNvSpPr/>
            <p:nvPr/>
          </p:nvSpPr>
          <p:spPr>
            <a:xfrm>
              <a:off x="0" y="0"/>
              <a:ext cx="2258522" cy="670900"/>
            </a:xfrm>
            <a:custGeom>
              <a:avLst/>
              <a:gdLst/>
              <a:ahLst/>
              <a:cxnLst/>
              <a:rect l="l" t="t" r="r" b="b"/>
              <a:pathLst>
                <a:path w="2258522" h="670900">
                  <a:moveTo>
                    <a:pt x="12131" y="0"/>
                  </a:moveTo>
                  <a:lnTo>
                    <a:pt x="2246391" y="0"/>
                  </a:lnTo>
                  <a:cubicBezTo>
                    <a:pt x="2253091" y="0"/>
                    <a:pt x="2258522" y="5431"/>
                    <a:pt x="2258522" y="12131"/>
                  </a:cubicBezTo>
                  <a:lnTo>
                    <a:pt x="2258522" y="658769"/>
                  </a:lnTo>
                  <a:cubicBezTo>
                    <a:pt x="2258522" y="665469"/>
                    <a:pt x="2253091" y="670900"/>
                    <a:pt x="2246391" y="670900"/>
                  </a:cubicBezTo>
                  <a:lnTo>
                    <a:pt x="12131" y="670900"/>
                  </a:lnTo>
                  <a:cubicBezTo>
                    <a:pt x="8914" y="670900"/>
                    <a:pt x="5828" y="669622"/>
                    <a:pt x="3553" y="667347"/>
                  </a:cubicBezTo>
                  <a:cubicBezTo>
                    <a:pt x="1278" y="665072"/>
                    <a:pt x="0" y="661987"/>
                    <a:pt x="0" y="658769"/>
                  </a:cubicBezTo>
                  <a:lnTo>
                    <a:pt x="0" y="12131"/>
                  </a:lnTo>
                  <a:cubicBezTo>
                    <a:pt x="0" y="8914"/>
                    <a:pt x="1278" y="5828"/>
                    <a:pt x="3553" y="3553"/>
                  </a:cubicBezTo>
                  <a:cubicBezTo>
                    <a:pt x="5828" y="1278"/>
                    <a:pt x="8914" y="0"/>
                    <a:pt x="12131" y="0"/>
                  </a:cubicBezTo>
                  <a:close/>
                </a:path>
              </a:pathLst>
            </a:custGeom>
            <a:solidFill>
              <a:srgbClr val="FFFFFF"/>
            </a:solidFill>
            <a:ln w="57150" cap="sq">
              <a:solidFill>
                <a:schemeClr val="accent3"/>
              </a:solidFill>
              <a:prstDash val="solid"/>
              <a:miter/>
            </a:ln>
          </p:spPr>
          <p:txBody>
            <a:bodyPr/>
            <a:lstStyle/>
            <a:p>
              <a:endParaRPr lang="el-GR" sz="933"/>
            </a:p>
          </p:txBody>
        </p:sp>
        <p:sp>
          <p:nvSpPr>
            <p:cNvPr id="4" name="TextBox 4"/>
            <p:cNvSpPr txBox="1"/>
            <p:nvPr/>
          </p:nvSpPr>
          <p:spPr>
            <a:xfrm>
              <a:off x="0" y="-57150"/>
              <a:ext cx="2258522" cy="728050"/>
            </a:xfrm>
            <a:prstGeom prst="rect">
              <a:avLst/>
            </a:prstGeom>
          </p:spPr>
          <p:txBody>
            <a:bodyPr lIns="33867" tIns="33867" rIns="33867" bIns="33867" rtlCol="0" anchor="ctr"/>
            <a:lstStyle/>
            <a:p>
              <a:pPr algn="ctr">
                <a:lnSpc>
                  <a:spcPts val="1773"/>
                </a:lnSpc>
              </a:pPr>
              <a:endParaRPr sz="933"/>
            </a:p>
          </p:txBody>
        </p:sp>
      </p:grpSp>
      <p:grpSp>
        <p:nvGrpSpPr>
          <p:cNvPr id="5" name="Group 5"/>
          <p:cNvGrpSpPr/>
          <p:nvPr/>
        </p:nvGrpSpPr>
        <p:grpSpPr>
          <a:xfrm>
            <a:off x="362187" y="4478520"/>
            <a:ext cx="5136159" cy="1496802"/>
            <a:chOff x="0" y="0"/>
            <a:chExt cx="2258522" cy="670900"/>
          </a:xfrm>
        </p:grpSpPr>
        <p:sp>
          <p:nvSpPr>
            <p:cNvPr id="6" name="Freeform 6"/>
            <p:cNvSpPr/>
            <p:nvPr/>
          </p:nvSpPr>
          <p:spPr>
            <a:xfrm>
              <a:off x="0" y="0"/>
              <a:ext cx="2258522" cy="670900"/>
            </a:xfrm>
            <a:custGeom>
              <a:avLst/>
              <a:gdLst/>
              <a:ahLst/>
              <a:cxnLst/>
              <a:rect l="l" t="t" r="r" b="b"/>
              <a:pathLst>
                <a:path w="2258522" h="670900">
                  <a:moveTo>
                    <a:pt x="12131" y="0"/>
                  </a:moveTo>
                  <a:lnTo>
                    <a:pt x="2246391" y="0"/>
                  </a:lnTo>
                  <a:cubicBezTo>
                    <a:pt x="2253091" y="0"/>
                    <a:pt x="2258522" y="5431"/>
                    <a:pt x="2258522" y="12131"/>
                  </a:cubicBezTo>
                  <a:lnTo>
                    <a:pt x="2258522" y="658769"/>
                  </a:lnTo>
                  <a:cubicBezTo>
                    <a:pt x="2258522" y="665469"/>
                    <a:pt x="2253091" y="670900"/>
                    <a:pt x="2246391" y="670900"/>
                  </a:cubicBezTo>
                  <a:lnTo>
                    <a:pt x="12131" y="670900"/>
                  </a:lnTo>
                  <a:cubicBezTo>
                    <a:pt x="8914" y="670900"/>
                    <a:pt x="5828" y="669622"/>
                    <a:pt x="3553" y="667347"/>
                  </a:cubicBezTo>
                  <a:cubicBezTo>
                    <a:pt x="1278" y="665072"/>
                    <a:pt x="0" y="661987"/>
                    <a:pt x="0" y="658769"/>
                  </a:cubicBezTo>
                  <a:lnTo>
                    <a:pt x="0" y="12131"/>
                  </a:lnTo>
                  <a:cubicBezTo>
                    <a:pt x="0" y="8914"/>
                    <a:pt x="1278" y="5828"/>
                    <a:pt x="3553" y="3553"/>
                  </a:cubicBezTo>
                  <a:cubicBezTo>
                    <a:pt x="5828" y="1278"/>
                    <a:pt x="8914" y="0"/>
                    <a:pt x="12131" y="0"/>
                  </a:cubicBezTo>
                  <a:close/>
                </a:path>
              </a:pathLst>
            </a:custGeom>
            <a:solidFill>
              <a:srgbClr val="FFFFFF"/>
            </a:solidFill>
            <a:ln w="57150" cap="sq">
              <a:solidFill>
                <a:schemeClr val="accent2"/>
              </a:solidFill>
              <a:prstDash val="solid"/>
              <a:miter/>
            </a:ln>
          </p:spPr>
          <p:txBody>
            <a:bodyPr/>
            <a:lstStyle/>
            <a:p>
              <a:endParaRPr lang="el-GR" sz="933"/>
            </a:p>
          </p:txBody>
        </p:sp>
        <p:sp>
          <p:nvSpPr>
            <p:cNvPr id="7" name="TextBox 7"/>
            <p:cNvSpPr txBox="1"/>
            <p:nvPr/>
          </p:nvSpPr>
          <p:spPr>
            <a:xfrm>
              <a:off x="0" y="-57150"/>
              <a:ext cx="2258522" cy="728050"/>
            </a:xfrm>
            <a:prstGeom prst="rect">
              <a:avLst/>
            </a:prstGeom>
          </p:spPr>
          <p:txBody>
            <a:bodyPr lIns="33867" tIns="33867" rIns="33867" bIns="33867" rtlCol="0" anchor="ctr"/>
            <a:lstStyle/>
            <a:p>
              <a:pPr algn="ctr">
                <a:lnSpc>
                  <a:spcPts val="1773"/>
                </a:lnSpc>
              </a:pPr>
              <a:endParaRPr sz="933"/>
            </a:p>
          </p:txBody>
        </p:sp>
      </p:grpSp>
      <p:grpSp>
        <p:nvGrpSpPr>
          <p:cNvPr id="8" name="Group 8"/>
          <p:cNvGrpSpPr/>
          <p:nvPr/>
        </p:nvGrpSpPr>
        <p:grpSpPr>
          <a:xfrm>
            <a:off x="5870690" y="2441840"/>
            <a:ext cx="5136159" cy="1496802"/>
            <a:chOff x="0" y="0"/>
            <a:chExt cx="2258522" cy="670900"/>
          </a:xfrm>
        </p:grpSpPr>
        <p:sp>
          <p:nvSpPr>
            <p:cNvPr id="9" name="Freeform 9"/>
            <p:cNvSpPr/>
            <p:nvPr/>
          </p:nvSpPr>
          <p:spPr>
            <a:xfrm>
              <a:off x="0" y="0"/>
              <a:ext cx="2258522" cy="670900"/>
            </a:xfrm>
            <a:custGeom>
              <a:avLst/>
              <a:gdLst/>
              <a:ahLst/>
              <a:cxnLst/>
              <a:rect l="l" t="t" r="r" b="b"/>
              <a:pathLst>
                <a:path w="2258522" h="670900">
                  <a:moveTo>
                    <a:pt x="12131" y="0"/>
                  </a:moveTo>
                  <a:lnTo>
                    <a:pt x="2246391" y="0"/>
                  </a:lnTo>
                  <a:cubicBezTo>
                    <a:pt x="2253091" y="0"/>
                    <a:pt x="2258522" y="5431"/>
                    <a:pt x="2258522" y="12131"/>
                  </a:cubicBezTo>
                  <a:lnTo>
                    <a:pt x="2258522" y="658769"/>
                  </a:lnTo>
                  <a:cubicBezTo>
                    <a:pt x="2258522" y="665469"/>
                    <a:pt x="2253091" y="670900"/>
                    <a:pt x="2246391" y="670900"/>
                  </a:cubicBezTo>
                  <a:lnTo>
                    <a:pt x="12131" y="670900"/>
                  </a:lnTo>
                  <a:cubicBezTo>
                    <a:pt x="8914" y="670900"/>
                    <a:pt x="5828" y="669622"/>
                    <a:pt x="3553" y="667347"/>
                  </a:cubicBezTo>
                  <a:cubicBezTo>
                    <a:pt x="1278" y="665072"/>
                    <a:pt x="0" y="661987"/>
                    <a:pt x="0" y="658769"/>
                  </a:cubicBezTo>
                  <a:lnTo>
                    <a:pt x="0" y="12131"/>
                  </a:lnTo>
                  <a:cubicBezTo>
                    <a:pt x="0" y="8914"/>
                    <a:pt x="1278" y="5828"/>
                    <a:pt x="3553" y="3553"/>
                  </a:cubicBezTo>
                  <a:cubicBezTo>
                    <a:pt x="5828" y="1278"/>
                    <a:pt x="8914" y="0"/>
                    <a:pt x="12131" y="0"/>
                  </a:cubicBezTo>
                  <a:close/>
                </a:path>
              </a:pathLst>
            </a:custGeom>
            <a:solidFill>
              <a:srgbClr val="FFFFFF"/>
            </a:solidFill>
            <a:ln w="57150" cap="sq">
              <a:solidFill>
                <a:schemeClr val="accent4"/>
              </a:solidFill>
              <a:prstDash val="solid"/>
              <a:miter/>
            </a:ln>
          </p:spPr>
          <p:txBody>
            <a:bodyPr/>
            <a:lstStyle/>
            <a:p>
              <a:endParaRPr lang="el-GR" sz="933"/>
            </a:p>
          </p:txBody>
        </p:sp>
        <p:sp>
          <p:nvSpPr>
            <p:cNvPr id="10" name="TextBox 10"/>
            <p:cNvSpPr txBox="1"/>
            <p:nvPr/>
          </p:nvSpPr>
          <p:spPr>
            <a:xfrm>
              <a:off x="0" y="-57150"/>
              <a:ext cx="2258522" cy="728050"/>
            </a:xfrm>
            <a:prstGeom prst="rect">
              <a:avLst/>
            </a:prstGeom>
          </p:spPr>
          <p:txBody>
            <a:bodyPr lIns="33867" tIns="33867" rIns="33867" bIns="33867" rtlCol="0" anchor="ctr"/>
            <a:lstStyle/>
            <a:p>
              <a:pPr algn="ctr">
                <a:lnSpc>
                  <a:spcPts val="1773"/>
                </a:lnSpc>
              </a:pPr>
              <a:endParaRPr sz="933"/>
            </a:p>
          </p:txBody>
        </p:sp>
      </p:grpSp>
      <p:grpSp>
        <p:nvGrpSpPr>
          <p:cNvPr id="11" name="Group 11"/>
          <p:cNvGrpSpPr/>
          <p:nvPr/>
        </p:nvGrpSpPr>
        <p:grpSpPr>
          <a:xfrm>
            <a:off x="5870690" y="4501490"/>
            <a:ext cx="5136159" cy="1496802"/>
            <a:chOff x="0" y="0"/>
            <a:chExt cx="2258522" cy="670900"/>
          </a:xfrm>
        </p:grpSpPr>
        <p:sp>
          <p:nvSpPr>
            <p:cNvPr id="12" name="Freeform 12"/>
            <p:cNvSpPr/>
            <p:nvPr/>
          </p:nvSpPr>
          <p:spPr>
            <a:xfrm>
              <a:off x="0" y="0"/>
              <a:ext cx="2258522" cy="670900"/>
            </a:xfrm>
            <a:custGeom>
              <a:avLst/>
              <a:gdLst/>
              <a:ahLst/>
              <a:cxnLst/>
              <a:rect l="l" t="t" r="r" b="b"/>
              <a:pathLst>
                <a:path w="2258522" h="670900">
                  <a:moveTo>
                    <a:pt x="12131" y="0"/>
                  </a:moveTo>
                  <a:lnTo>
                    <a:pt x="2246391" y="0"/>
                  </a:lnTo>
                  <a:cubicBezTo>
                    <a:pt x="2253091" y="0"/>
                    <a:pt x="2258522" y="5431"/>
                    <a:pt x="2258522" y="12131"/>
                  </a:cubicBezTo>
                  <a:lnTo>
                    <a:pt x="2258522" y="658769"/>
                  </a:lnTo>
                  <a:cubicBezTo>
                    <a:pt x="2258522" y="665469"/>
                    <a:pt x="2253091" y="670900"/>
                    <a:pt x="2246391" y="670900"/>
                  </a:cubicBezTo>
                  <a:lnTo>
                    <a:pt x="12131" y="670900"/>
                  </a:lnTo>
                  <a:cubicBezTo>
                    <a:pt x="8914" y="670900"/>
                    <a:pt x="5828" y="669622"/>
                    <a:pt x="3553" y="667347"/>
                  </a:cubicBezTo>
                  <a:cubicBezTo>
                    <a:pt x="1278" y="665072"/>
                    <a:pt x="0" y="661987"/>
                    <a:pt x="0" y="658769"/>
                  </a:cubicBezTo>
                  <a:lnTo>
                    <a:pt x="0" y="12131"/>
                  </a:lnTo>
                  <a:cubicBezTo>
                    <a:pt x="0" y="8914"/>
                    <a:pt x="1278" y="5828"/>
                    <a:pt x="3553" y="3553"/>
                  </a:cubicBezTo>
                  <a:cubicBezTo>
                    <a:pt x="5828" y="1278"/>
                    <a:pt x="8914" y="0"/>
                    <a:pt x="12131" y="0"/>
                  </a:cubicBezTo>
                  <a:close/>
                </a:path>
              </a:pathLst>
            </a:custGeom>
            <a:solidFill>
              <a:srgbClr val="FFFFFF"/>
            </a:solidFill>
            <a:ln w="57150" cap="sq">
              <a:solidFill>
                <a:schemeClr val="accent1"/>
              </a:solidFill>
              <a:prstDash val="solid"/>
              <a:miter/>
            </a:ln>
          </p:spPr>
          <p:txBody>
            <a:bodyPr/>
            <a:lstStyle/>
            <a:p>
              <a:endParaRPr lang="el-GR" sz="933"/>
            </a:p>
          </p:txBody>
        </p:sp>
        <p:sp>
          <p:nvSpPr>
            <p:cNvPr id="13" name="TextBox 13"/>
            <p:cNvSpPr txBox="1"/>
            <p:nvPr/>
          </p:nvSpPr>
          <p:spPr>
            <a:xfrm>
              <a:off x="0" y="-57150"/>
              <a:ext cx="2258522" cy="728050"/>
            </a:xfrm>
            <a:prstGeom prst="rect">
              <a:avLst/>
            </a:prstGeom>
          </p:spPr>
          <p:txBody>
            <a:bodyPr lIns="33867" tIns="33867" rIns="33867" bIns="33867" rtlCol="0" anchor="ctr"/>
            <a:lstStyle/>
            <a:p>
              <a:pPr algn="ctr">
                <a:lnSpc>
                  <a:spcPts val="1773"/>
                </a:lnSpc>
              </a:pPr>
              <a:endParaRPr sz="933"/>
            </a:p>
          </p:txBody>
        </p:sp>
      </p:grpSp>
      <p:grpSp>
        <p:nvGrpSpPr>
          <p:cNvPr id="14" name="Group 14"/>
          <p:cNvGrpSpPr/>
          <p:nvPr/>
        </p:nvGrpSpPr>
        <p:grpSpPr>
          <a:xfrm>
            <a:off x="554418" y="2726422"/>
            <a:ext cx="858554" cy="842287"/>
            <a:chOff x="0" y="0"/>
            <a:chExt cx="377532" cy="377532"/>
          </a:xfrm>
        </p:grpSpPr>
        <p:sp>
          <p:nvSpPr>
            <p:cNvPr id="15" name="Freeform 15"/>
            <p:cNvSpPr/>
            <p:nvPr/>
          </p:nvSpPr>
          <p:spPr>
            <a:xfrm>
              <a:off x="0" y="0"/>
              <a:ext cx="377532" cy="377532"/>
            </a:xfrm>
            <a:custGeom>
              <a:avLst/>
              <a:gdLst/>
              <a:ahLst/>
              <a:cxnLst/>
              <a:rect l="l" t="t" r="r" b="b"/>
              <a:pathLst>
                <a:path w="377532" h="377532">
                  <a:moveTo>
                    <a:pt x="72574" y="0"/>
                  </a:moveTo>
                  <a:lnTo>
                    <a:pt x="304958" y="0"/>
                  </a:lnTo>
                  <a:cubicBezTo>
                    <a:pt x="324206" y="0"/>
                    <a:pt x="342665" y="7646"/>
                    <a:pt x="356276" y="21256"/>
                  </a:cubicBezTo>
                  <a:cubicBezTo>
                    <a:pt x="369886" y="34867"/>
                    <a:pt x="377532" y="53326"/>
                    <a:pt x="377532" y="72574"/>
                  </a:cubicBezTo>
                  <a:lnTo>
                    <a:pt x="377532" y="304958"/>
                  </a:lnTo>
                  <a:cubicBezTo>
                    <a:pt x="377532" y="324206"/>
                    <a:pt x="369886" y="342665"/>
                    <a:pt x="356276" y="356276"/>
                  </a:cubicBezTo>
                  <a:cubicBezTo>
                    <a:pt x="342665" y="369886"/>
                    <a:pt x="324206" y="377532"/>
                    <a:pt x="304958" y="377532"/>
                  </a:cubicBezTo>
                  <a:lnTo>
                    <a:pt x="72574" y="377532"/>
                  </a:lnTo>
                  <a:cubicBezTo>
                    <a:pt x="53326" y="377532"/>
                    <a:pt x="34867" y="369886"/>
                    <a:pt x="21256" y="356276"/>
                  </a:cubicBezTo>
                  <a:cubicBezTo>
                    <a:pt x="7646" y="342665"/>
                    <a:pt x="0" y="324206"/>
                    <a:pt x="0" y="304958"/>
                  </a:cubicBezTo>
                  <a:lnTo>
                    <a:pt x="0" y="72574"/>
                  </a:lnTo>
                  <a:cubicBezTo>
                    <a:pt x="0" y="53326"/>
                    <a:pt x="7646" y="34867"/>
                    <a:pt x="21256" y="21256"/>
                  </a:cubicBezTo>
                  <a:cubicBezTo>
                    <a:pt x="34867" y="7646"/>
                    <a:pt x="53326" y="0"/>
                    <a:pt x="72574" y="0"/>
                  </a:cubicBezTo>
                  <a:close/>
                </a:path>
              </a:pathLst>
            </a:custGeom>
            <a:solidFill>
              <a:schemeClr val="accent3"/>
            </a:solidFill>
          </p:spPr>
          <p:txBody>
            <a:bodyPr/>
            <a:lstStyle/>
            <a:p>
              <a:endParaRPr lang="el-GR" sz="933"/>
            </a:p>
          </p:txBody>
        </p:sp>
        <p:sp>
          <p:nvSpPr>
            <p:cNvPr id="16" name="TextBox 16"/>
            <p:cNvSpPr txBox="1"/>
            <p:nvPr/>
          </p:nvSpPr>
          <p:spPr>
            <a:xfrm>
              <a:off x="0" y="-57150"/>
              <a:ext cx="377532" cy="434682"/>
            </a:xfrm>
            <a:prstGeom prst="rect">
              <a:avLst/>
            </a:prstGeom>
          </p:spPr>
          <p:txBody>
            <a:bodyPr lIns="33867" tIns="33867" rIns="33867" bIns="33867" rtlCol="0" anchor="ctr"/>
            <a:lstStyle/>
            <a:p>
              <a:pPr algn="ctr">
                <a:lnSpc>
                  <a:spcPts val="1773"/>
                </a:lnSpc>
              </a:pPr>
              <a:endParaRPr sz="933"/>
            </a:p>
          </p:txBody>
        </p:sp>
      </p:grpSp>
      <p:grpSp>
        <p:nvGrpSpPr>
          <p:cNvPr id="17" name="Group 17"/>
          <p:cNvGrpSpPr/>
          <p:nvPr/>
        </p:nvGrpSpPr>
        <p:grpSpPr>
          <a:xfrm>
            <a:off x="556231" y="4780955"/>
            <a:ext cx="858554" cy="842287"/>
            <a:chOff x="0" y="0"/>
            <a:chExt cx="377532" cy="377532"/>
          </a:xfrm>
        </p:grpSpPr>
        <p:sp>
          <p:nvSpPr>
            <p:cNvPr id="18" name="Freeform 18"/>
            <p:cNvSpPr/>
            <p:nvPr/>
          </p:nvSpPr>
          <p:spPr>
            <a:xfrm>
              <a:off x="0" y="0"/>
              <a:ext cx="377532" cy="377532"/>
            </a:xfrm>
            <a:custGeom>
              <a:avLst/>
              <a:gdLst/>
              <a:ahLst/>
              <a:cxnLst/>
              <a:rect l="l" t="t" r="r" b="b"/>
              <a:pathLst>
                <a:path w="377532" h="377532">
                  <a:moveTo>
                    <a:pt x="72574" y="0"/>
                  </a:moveTo>
                  <a:lnTo>
                    <a:pt x="304958" y="0"/>
                  </a:lnTo>
                  <a:cubicBezTo>
                    <a:pt x="324206" y="0"/>
                    <a:pt x="342665" y="7646"/>
                    <a:pt x="356276" y="21256"/>
                  </a:cubicBezTo>
                  <a:cubicBezTo>
                    <a:pt x="369886" y="34867"/>
                    <a:pt x="377532" y="53326"/>
                    <a:pt x="377532" y="72574"/>
                  </a:cubicBezTo>
                  <a:lnTo>
                    <a:pt x="377532" y="304958"/>
                  </a:lnTo>
                  <a:cubicBezTo>
                    <a:pt x="377532" y="324206"/>
                    <a:pt x="369886" y="342665"/>
                    <a:pt x="356276" y="356276"/>
                  </a:cubicBezTo>
                  <a:cubicBezTo>
                    <a:pt x="342665" y="369886"/>
                    <a:pt x="324206" y="377532"/>
                    <a:pt x="304958" y="377532"/>
                  </a:cubicBezTo>
                  <a:lnTo>
                    <a:pt x="72574" y="377532"/>
                  </a:lnTo>
                  <a:cubicBezTo>
                    <a:pt x="53326" y="377532"/>
                    <a:pt x="34867" y="369886"/>
                    <a:pt x="21256" y="356276"/>
                  </a:cubicBezTo>
                  <a:cubicBezTo>
                    <a:pt x="7646" y="342665"/>
                    <a:pt x="0" y="324206"/>
                    <a:pt x="0" y="304958"/>
                  </a:cubicBezTo>
                  <a:lnTo>
                    <a:pt x="0" y="72574"/>
                  </a:lnTo>
                  <a:cubicBezTo>
                    <a:pt x="0" y="53326"/>
                    <a:pt x="7646" y="34867"/>
                    <a:pt x="21256" y="21256"/>
                  </a:cubicBezTo>
                  <a:cubicBezTo>
                    <a:pt x="34867" y="7646"/>
                    <a:pt x="53326" y="0"/>
                    <a:pt x="72574" y="0"/>
                  </a:cubicBezTo>
                  <a:close/>
                </a:path>
              </a:pathLst>
            </a:custGeom>
            <a:solidFill>
              <a:schemeClr val="accent2"/>
            </a:solidFill>
          </p:spPr>
          <p:txBody>
            <a:bodyPr/>
            <a:lstStyle/>
            <a:p>
              <a:endParaRPr lang="el-GR" sz="933"/>
            </a:p>
          </p:txBody>
        </p:sp>
        <p:sp>
          <p:nvSpPr>
            <p:cNvPr id="19" name="TextBox 19"/>
            <p:cNvSpPr txBox="1"/>
            <p:nvPr/>
          </p:nvSpPr>
          <p:spPr>
            <a:xfrm>
              <a:off x="0" y="-57150"/>
              <a:ext cx="377532" cy="434682"/>
            </a:xfrm>
            <a:prstGeom prst="rect">
              <a:avLst/>
            </a:prstGeom>
          </p:spPr>
          <p:txBody>
            <a:bodyPr lIns="33867" tIns="33867" rIns="33867" bIns="33867" rtlCol="0" anchor="ctr"/>
            <a:lstStyle/>
            <a:p>
              <a:pPr algn="ctr">
                <a:lnSpc>
                  <a:spcPts val="1773"/>
                </a:lnSpc>
              </a:pPr>
              <a:endParaRPr sz="933"/>
            </a:p>
          </p:txBody>
        </p:sp>
      </p:grpSp>
      <p:grpSp>
        <p:nvGrpSpPr>
          <p:cNvPr id="20" name="Group 20"/>
          <p:cNvGrpSpPr/>
          <p:nvPr/>
        </p:nvGrpSpPr>
        <p:grpSpPr>
          <a:xfrm>
            <a:off x="6034216" y="2598918"/>
            <a:ext cx="944919" cy="991987"/>
            <a:chOff x="0" y="-57150"/>
            <a:chExt cx="415509" cy="444631"/>
          </a:xfrm>
        </p:grpSpPr>
        <p:sp>
          <p:nvSpPr>
            <p:cNvPr id="21" name="Freeform 21"/>
            <p:cNvSpPr/>
            <p:nvPr/>
          </p:nvSpPr>
          <p:spPr>
            <a:xfrm>
              <a:off x="37977" y="9949"/>
              <a:ext cx="377532" cy="377532"/>
            </a:xfrm>
            <a:custGeom>
              <a:avLst/>
              <a:gdLst/>
              <a:ahLst/>
              <a:cxnLst/>
              <a:rect l="l" t="t" r="r" b="b"/>
              <a:pathLst>
                <a:path w="377532" h="377532">
                  <a:moveTo>
                    <a:pt x="72574" y="0"/>
                  </a:moveTo>
                  <a:lnTo>
                    <a:pt x="304958" y="0"/>
                  </a:lnTo>
                  <a:cubicBezTo>
                    <a:pt x="324206" y="0"/>
                    <a:pt x="342665" y="7646"/>
                    <a:pt x="356276" y="21256"/>
                  </a:cubicBezTo>
                  <a:cubicBezTo>
                    <a:pt x="369886" y="34867"/>
                    <a:pt x="377532" y="53326"/>
                    <a:pt x="377532" y="72574"/>
                  </a:cubicBezTo>
                  <a:lnTo>
                    <a:pt x="377532" y="304958"/>
                  </a:lnTo>
                  <a:cubicBezTo>
                    <a:pt x="377532" y="324206"/>
                    <a:pt x="369886" y="342665"/>
                    <a:pt x="356276" y="356276"/>
                  </a:cubicBezTo>
                  <a:cubicBezTo>
                    <a:pt x="342665" y="369886"/>
                    <a:pt x="324206" y="377532"/>
                    <a:pt x="304958" y="377532"/>
                  </a:cubicBezTo>
                  <a:lnTo>
                    <a:pt x="72574" y="377532"/>
                  </a:lnTo>
                  <a:cubicBezTo>
                    <a:pt x="53326" y="377532"/>
                    <a:pt x="34867" y="369886"/>
                    <a:pt x="21256" y="356276"/>
                  </a:cubicBezTo>
                  <a:cubicBezTo>
                    <a:pt x="7646" y="342665"/>
                    <a:pt x="0" y="324206"/>
                    <a:pt x="0" y="304958"/>
                  </a:cubicBezTo>
                  <a:lnTo>
                    <a:pt x="0" y="72574"/>
                  </a:lnTo>
                  <a:cubicBezTo>
                    <a:pt x="0" y="53326"/>
                    <a:pt x="7646" y="34867"/>
                    <a:pt x="21256" y="21256"/>
                  </a:cubicBezTo>
                  <a:cubicBezTo>
                    <a:pt x="34867" y="7646"/>
                    <a:pt x="53326" y="0"/>
                    <a:pt x="72574" y="0"/>
                  </a:cubicBezTo>
                  <a:close/>
                </a:path>
              </a:pathLst>
            </a:custGeom>
            <a:solidFill>
              <a:schemeClr val="accent4"/>
            </a:solidFill>
          </p:spPr>
          <p:txBody>
            <a:bodyPr/>
            <a:lstStyle/>
            <a:p>
              <a:endParaRPr lang="el-GR" sz="933"/>
            </a:p>
          </p:txBody>
        </p:sp>
        <p:sp>
          <p:nvSpPr>
            <p:cNvPr id="22" name="TextBox 22"/>
            <p:cNvSpPr txBox="1"/>
            <p:nvPr/>
          </p:nvSpPr>
          <p:spPr>
            <a:xfrm>
              <a:off x="0" y="-57150"/>
              <a:ext cx="377532" cy="434682"/>
            </a:xfrm>
            <a:prstGeom prst="rect">
              <a:avLst/>
            </a:prstGeom>
          </p:spPr>
          <p:txBody>
            <a:bodyPr lIns="33867" tIns="33867" rIns="33867" bIns="33867" rtlCol="0" anchor="ctr"/>
            <a:lstStyle/>
            <a:p>
              <a:pPr algn="ctr">
                <a:lnSpc>
                  <a:spcPts val="1773"/>
                </a:lnSpc>
              </a:pPr>
              <a:endParaRPr sz="933"/>
            </a:p>
          </p:txBody>
        </p:sp>
      </p:grpSp>
      <p:grpSp>
        <p:nvGrpSpPr>
          <p:cNvPr id="23" name="Group 23"/>
          <p:cNvGrpSpPr/>
          <p:nvPr/>
        </p:nvGrpSpPr>
        <p:grpSpPr>
          <a:xfrm>
            <a:off x="6085891" y="4780955"/>
            <a:ext cx="858554" cy="842287"/>
            <a:chOff x="0" y="0"/>
            <a:chExt cx="377532" cy="377532"/>
          </a:xfrm>
        </p:grpSpPr>
        <p:sp>
          <p:nvSpPr>
            <p:cNvPr id="24" name="Freeform 24"/>
            <p:cNvSpPr/>
            <p:nvPr/>
          </p:nvSpPr>
          <p:spPr>
            <a:xfrm>
              <a:off x="0" y="0"/>
              <a:ext cx="377532" cy="377532"/>
            </a:xfrm>
            <a:custGeom>
              <a:avLst/>
              <a:gdLst/>
              <a:ahLst/>
              <a:cxnLst/>
              <a:rect l="l" t="t" r="r" b="b"/>
              <a:pathLst>
                <a:path w="377532" h="377532">
                  <a:moveTo>
                    <a:pt x="72574" y="0"/>
                  </a:moveTo>
                  <a:lnTo>
                    <a:pt x="304958" y="0"/>
                  </a:lnTo>
                  <a:cubicBezTo>
                    <a:pt x="324206" y="0"/>
                    <a:pt x="342665" y="7646"/>
                    <a:pt x="356276" y="21256"/>
                  </a:cubicBezTo>
                  <a:cubicBezTo>
                    <a:pt x="369886" y="34867"/>
                    <a:pt x="377532" y="53326"/>
                    <a:pt x="377532" y="72574"/>
                  </a:cubicBezTo>
                  <a:lnTo>
                    <a:pt x="377532" y="304958"/>
                  </a:lnTo>
                  <a:cubicBezTo>
                    <a:pt x="377532" y="324206"/>
                    <a:pt x="369886" y="342665"/>
                    <a:pt x="356276" y="356276"/>
                  </a:cubicBezTo>
                  <a:cubicBezTo>
                    <a:pt x="342665" y="369886"/>
                    <a:pt x="324206" y="377532"/>
                    <a:pt x="304958" y="377532"/>
                  </a:cubicBezTo>
                  <a:lnTo>
                    <a:pt x="72574" y="377532"/>
                  </a:lnTo>
                  <a:cubicBezTo>
                    <a:pt x="53326" y="377532"/>
                    <a:pt x="34867" y="369886"/>
                    <a:pt x="21256" y="356276"/>
                  </a:cubicBezTo>
                  <a:cubicBezTo>
                    <a:pt x="7646" y="342665"/>
                    <a:pt x="0" y="324206"/>
                    <a:pt x="0" y="304958"/>
                  </a:cubicBezTo>
                  <a:lnTo>
                    <a:pt x="0" y="72574"/>
                  </a:lnTo>
                  <a:cubicBezTo>
                    <a:pt x="0" y="53326"/>
                    <a:pt x="7646" y="34867"/>
                    <a:pt x="21256" y="21256"/>
                  </a:cubicBezTo>
                  <a:cubicBezTo>
                    <a:pt x="34867" y="7646"/>
                    <a:pt x="53326" y="0"/>
                    <a:pt x="72574" y="0"/>
                  </a:cubicBezTo>
                  <a:close/>
                </a:path>
              </a:pathLst>
            </a:custGeom>
            <a:solidFill>
              <a:schemeClr val="accent1"/>
            </a:solidFill>
          </p:spPr>
          <p:txBody>
            <a:bodyPr/>
            <a:lstStyle/>
            <a:p>
              <a:endParaRPr lang="el-GR" sz="933"/>
            </a:p>
          </p:txBody>
        </p:sp>
        <p:sp>
          <p:nvSpPr>
            <p:cNvPr id="25" name="TextBox 25"/>
            <p:cNvSpPr txBox="1"/>
            <p:nvPr/>
          </p:nvSpPr>
          <p:spPr>
            <a:xfrm>
              <a:off x="0" y="-57150"/>
              <a:ext cx="377532" cy="434682"/>
            </a:xfrm>
            <a:prstGeom prst="rect">
              <a:avLst/>
            </a:prstGeom>
          </p:spPr>
          <p:txBody>
            <a:bodyPr lIns="33867" tIns="33867" rIns="33867" bIns="33867" rtlCol="0" anchor="ctr"/>
            <a:lstStyle/>
            <a:p>
              <a:pPr algn="ctr">
                <a:lnSpc>
                  <a:spcPts val="1773"/>
                </a:lnSpc>
              </a:pPr>
              <a:endParaRPr sz="933"/>
            </a:p>
          </p:txBody>
        </p:sp>
      </p:grpSp>
      <p:sp>
        <p:nvSpPr>
          <p:cNvPr id="38" name="Freeform 38"/>
          <p:cNvSpPr/>
          <p:nvPr/>
        </p:nvSpPr>
        <p:spPr>
          <a:xfrm>
            <a:off x="670537" y="2918586"/>
            <a:ext cx="660341" cy="481485"/>
          </a:xfrm>
          <a:custGeom>
            <a:avLst/>
            <a:gdLst/>
            <a:ahLst/>
            <a:cxnLst/>
            <a:rect l="l" t="t" r="r" b="b"/>
            <a:pathLst>
              <a:path w="820483" h="609806">
                <a:moveTo>
                  <a:pt x="0" y="0"/>
                </a:moveTo>
                <a:lnTo>
                  <a:pt x="820483" y="0"/>
                </a:lnTo>
                <a:lnTo>
                  <a:pt x="820483" y="609806"/>
                </a:lnTo>
                <a:lnTo>
                  <a:pt x="0" y="60980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l-GR" sz="933"/>
          </a:p>
        </p:txBody>
      </p:sp>
      <p:sp>
        <p:nvSpPr>
          <p:cNvPr id="39" name="Freeform 39"/>
          <p:cNvSpPr/>
          <p:nvPr/>
        </p:nvSpPr>
        <p:spPr>
          <a:xfrm>
            <a:off x="6299262" y="2946963"/>
            <a:ext cx="482037" cy="482037"/>
          </a:xfrm>
          <a:custGeom>
            <a:avLst/>
            <a:gdLst/>
            <a:ahLst/>
            <a:cxnLst/>
            <a:rect l="l" t="t" r="r" b="b"/>
            <a:pathLst>
              <a:path w="723056" h="723056">
                <a:moveTo>
                  <a:pt x="0" y="0"/>
                </a:moveTo>
                <a:lnTo>
                  <a:pt x="723056" y="0"/>
                </a:lnTo>
                <a:lnTo>
                  <a:pt x="723056" y="723056"/>
                </a:lnTo>
                <a:lnTo>
                  <a:pt x="0" y="72305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l-GR" sz="933"/>
          </a:p>
        </p:txBody>
      </p:sp>
      <p:sp>
        <p:nvSpPr>
          <p:cNvPr id="40" name="Freeform 40"/>
          <p:cNvSpPr/>
          <p:nvPr/>
        </p:nvSpPr>
        <p:spPr>
          <a:xfrm>
            <a:off x="685042" y="4908579"/>
            <a:ext cx="558712" cy="544139"/>
          </a:xfrm>
          <a:custGeom>
            <a:avLst/>
            <a:gdLst/>
            <a:ahLst/>
            <a:cxnLst/>
            <a:rect l="l" t="t" r="r" b="b"/>
            <a:pathLst>
              <a:path w="694208" h="689159">
                <a:moveTo>
                  <a:pt x="0" y="0"/>
                </a:moveTo>
                <a:lnTo>
                  <a:pt x="694208" y="0"/>
                </a:lnTo>
                <a:lnTo>
                  <a:pt x="694208" y="689159"/>
                </a:lnTo>
                <a:lnTo>
                  <a:pt x="0" y="689159"/>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l-GR" sz="933"/>
          </a:p>
        </p:txBody>
      </p:sp>
      <p:sp>
        <p:nvSpPr>
          <p:cNvPr id="44" name="TextBox 44"/>
          <p:cNvSpPr txBox="1"/>
          <p:nvPr/>
        </p:nvSpPr>
        <p:spPr>
          <a:xfrm>
            <a:off x="4986564" y="2799749"/>
            <a:ext cx="300697" cy="253852"/>
          </a:xfrm>
          <a:prstGeom prst="rect">
            <a:avLst/>
          </a:prstGeom>
        </p:spPr>
        <p:txBody>
          <a:bodyPr lIns="0" tIns="0" rIns="0" bIns="0" rtlCol="0" anchor="t">
            <a:spAutoFit/>
          </a:bodyPr>
          <a:lstStyle/>
          <a:p>
            <a:pPr algn="ctr">
              <a:lnSpc>
                <a:spcPts val="2146"/>
              </a:lnSpc>
            </a:pPr>
            <a:r>
              <a:rPr lang="ro" sz="1533" b="1">
                <a:solidFill>
                  <a:schemeClr val="accent3"/>
                </a:solidFill>
                <a:latin typeface="Lato Bold"/>
                <a:ea typeface="Lato Bold"/>
                <a:cs typeface="Lato Bold"/>
                <a:sym typeface="Lato Bold"/>
              </a:rPr>
              <a:t>01</a:t>
            </a:r>
          </a:p>
        </p:txBody>
      </p:sp>
      <p:sp>
        <p:nvSpPr>
          <p:cNvPr id="45" name="TextBox 45"/>
          <p:cNvSpPr txBox="1"/>
          <p:nvPr/>
        </p:nvSpPr>
        <p:spPr>
          <a:xfrm>
            <a:off x="4704414" y="4569336"/>
            <a:ext cx="871909" cy="253852"/>
          </a:xfrm>
          <a:prstGeom prst="rect">
            <a:avLst/>
          </a:prstGeom>
        </p:spPr>
        <p:txBody>
          <a:bodyPr wrap="square" lIns="0" tIns="0" rIns="0" bIns="0" rtlCol="0" anchor="t">
            <a:spAutoFit/>
          </a:bodyPr>
          <a:lstStyle/>
          <a:p>
            <a:pPr algn="ctr">
              <a:lnSpc>
                <a:spcPts val="2146"/>
              </a:lnSpc>
            </a:pPr>
            <a:r>
              <a:rPr lang="ro" sz="1533" b="1">
                <a:solidFill>
                  <a:schemeClr val="accent2"/>
                </a:solidFill>
                <a:latin typeface="Lato Bold"/>
                <a:ea typeface="Lato Bold"/>
                <a:cs typeface="Lato Bold"/>
                <a:sym typeface="Lato Bold"/>
              </a:rPr>
              <a:t>03</a:t>
            </a:r>
          </a:p>
        </p:txBody>
      </p:sp>
      <p:sp>
        <p:nvSpPr>
          <p:cNvPr id="46" name="TextBox 46"/>
          <p:cNvSpPr txBox="1"/>
          <p:nvPr/>
        </p:nvSpPr>
        <p:spPr>
          <a:xfrm>
            <a:off x="10363389" y="2621692"/>
            <a:ext cx="686642" cy="253852"/>
          </a:xfrm>
          <a:prstGeom prst="rect">
            <a:avLst/>
          </a:prstGeom>
        </p:spPr>
        <p:txBody>
          <a:bodyPr wrap="square" lIns="0" tIns="0" rIns="0" bIns="0" rtlCol="0" anchor="t">
            <a:spAutoFit/>
          </a:bodyPr>
          <a:lstStyle/>
          <a:p>
            <a:pPr algn="ctr">
              <a:lnSpc>
                <a:spcPts val="2146"/>
              </a:lnSpc>
            </a:pPr>
            <a:r>
              <a:rPr lang="ro" sz="1533" b="1">
                <a:solidFill>
                  <a:schemeClr val="accent4"/>
                </a:solidFill>
                <a:latin typeface="Lato Bold"/>
                <a:ea typeface="Lato Bold"/>
                <a:cs typeface="Lato Bold"/>
                <a:sym typeface="Lato Bold"/>
              </a:rPr>
              <a:t>02</a:t>
            </a:r>
          </a:p>
        </p:txBody>
      </p:sp>
      <p:sp>
        <p:nvSpPr>
          <p:cNvPr id="47" name="TextBox 47"/>
          <p:cNvSpPr txBox="1"/>
          <p:nvPr/>
        </p:nvSpPr>
        <p:spPr>
          <a:xfrm flipH="1">
            <a:off x="10506718" y="4654727"/>
            <a:ext cx="399983" cy="253852"/>
          </a:xfrm>
          <a:prstGeom prst="rect">
            <a:avLst/>
          </a:prstGeom>
        </p:spPr>
        <p:txBody>
          <a:bodyPr wrap="square" lIns="0" tIns="0" rIns="0" bIns="0" rtlCol="0" anchor="t">
            <a:spAutoFit/>
          </a:bodyPr>
          <a:lstStyle/>
          <a:p>
            <a:pPr algn="ctr">
              <a:lnSpc>
                <a:spcPts val="2146"/>
              </a:lnSpc>
            </a:pPr>
            <a:r>
              <a:rPr lang="ro" sz="1533" b="1">
                <a:solidFill>
                  <a:schemeClr val="accent1"/>
                </a:solidFill>
                <a:latin typeface="Lato Bold"/>
                <a:ea typeface="Lato Bold"/>
                <a:cs typeface="Lato Bold"/>
                <a:sym typeface="Lato Bold"/>
              </a:rPr>
              <a:t>04</a:t>
            </a:r>
          </a:p>
        </p:txBody>
      </p:sp>
      <p:sp>
        <p:nvSpPr>
          <p:cNvPr id="52" name="TextBox 52"/>
          <p:cNvSpPr txBox="1"/>
          <p:nvPr/>
        </p:nvSpPr>
        <p:spPr>
          <a:xfrm>
            <a:off x="7306726" y="2642014"/>
            <a:ext cx="2730500" cy="1096454"/>
          </a:xfrm>
          <a:prstGeom prst="rect">
            <a:avLst/>
          </a:prstGeom>
        </p:spPr>
        <p:txBody>
          <a:bodyPr lIns="0" tIns="0" rIns="0" bIns="0" rtlCol="0" anchor="t">
            <a:spAutoFit/>
          </a:bodyPr>
          <a:lstStyle/>
          <a:p>
            <a:pPr>
              <a:lnSpc>
                <a:spcPts val="1680"/>
              </a:lnSpc>
            </a:pPr>
            <a:r>
              <a:rPr lang="ro" sz="1800" b="1" dirty="0">
                <a:solidFill>
                  <a:schemeClr val="tx1"/>
                </a:solidFill>
                <a:latin typeface="Calibri" panose="020F0502020204030204" pitchFamily="34" charset="0"/>
                <a:cs typeface="Calibri" panose="020F0502020204030204" pitchFamily="34" charset="0"/>
              </a:rPr>
              <a:t>Selectați și aliniați</a:t>
            </a:r>
            <a:r>
              <a:rPr lang="ro" sz="1800" dirty="0">
                <a:solidFill>
                  <a:schemeClr val="tx1"/>
                </a:solidFill>
                <a:latin typeface="Calibri" panose="020F0502020204030204" pitchFamily="34" charset="0"/>
                <a:cs typeface="Calibri" panose="020F0502020204030204" pitchFamily="34" charset="0"/>
              </a:rPr>
              <a:t> strategii adecvate bazate pe PERMA pentru a răspunde nevoilor de </a:t>
            </a:r>
            <a:r>
              <a:rPr lang="ro-RO" sz="1800" dirty="0">
                <a:solidFill>
                  <a:schemeClr val="tx1"/>
                </a:solidFill>
                <a:latin typeface="Calibri" panose="020F0502020204030204" pitchFamily="34" charset="0"/>
                <a:cs typeface="Calibri" panose="020F0502020204030204" pitchFamily="34" charset="0"/>
              </a:rPr>
              <a:t>stare de bine</a:t>
            </a:r>
            <a:r>
              <a:rPr lang="ro" sz="1800" dirty="0">
                <a:solidFill>
                  <a:schemeClr val="tx1"/>
                </a:solidFill>
                <a:latin typeface="Calibri" panose="020F0502020204030204" pitchFamily="34" charset="0"/>
                <a:cs typeface="Calibri" panose="020F0502020204030204" pitchFamily="34" charset="0"/>
              </a:rPr>
              <a:t> identificate în contextul școlii.</a:t>
            </a:r>
            <a:endParaRPr lang="en-US" sz="1800" dirty="0">
              <a:solidFill>
                <a:schemeClr val="tx1"/>
              </a:solidFill>
              <a:latin typeface="Calibri" panose="020F0502020204030204" pitchFamily="34" charset="0"/>
              <a:ea typeface="Lato"/>
              <a:cs typeface="Calibri" panose="020F0502020204030204" pitchFamily="34" charset="0"/>
              <a:sym typeface="Lato"/>
            </a:endParaRPr>
          </a:p>
        </p:txBody>
      </p:sp>
      <p:sp>
        <p:nvSpPr>
          <p:cNvPr id="55" name="Freeform 55"/>
          <p:cNvSpPr/>
          <p:nvPr/>
        </p:nvSpPr>
        <p:spPr>
          <a:xfrm>
            <a:off x="6241189" y="4913029"/>
            <a:ext cx="589303" cy="578137"/>
          </a:xfrm>
          <a:custGeom>
            <a:avLst/>
            <a:gdLst/>
            <a:ahLst/>
            <a:cxnLst/>
            <a:rect l="l" t="t" r="r" b="b"/>
            <a:pathLst>
              <a:path w="732217" h="732217">
                <a:moveTo>
                  <a:pt x="0" y="0"/>
                </a:moveTo>
                <a:lnTo>
                  <a:pt x="732217" y="0"/>
                </a:lnTo>
                <a:lnTo>
                  <a:pt x="732217" y="732217"/>
                </a:lnTo>
                <a:lnTo>
                  <a:pt x="0" y="732217"/>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l-GR" sz="933"/>
          </a:p>
        </p:txBody>
      </p:sp>
      <p:sp>
        <p:nvSpPr>
          <p:cNvPr id="56" name="Google Shape;122;g37f9446a92a_0_132">
            <a:extLst>
              <a:ext uri="{FF2B5EF4-FFF2-40B4-BE49-F238E27FC236}">
                <a16:creationId xmlns:a16="http://schemas.microsoft.com/office/drawing/2014/main" id="{602FC9A0-BF53-AB75-8B83-1CA6CC9C8C67}"/>
              </a:ext>
            </a:extLst>
          </p:cNvPr>
          <p:cNvSpPr txBox="1">
            <a:spLocks/>
          </p:cNvSpPr>
          <p:nvPr/>
        </p:nvSpPr>
        <p:spPr>
          <a:xfrm>
            <a:off x="97970" y="81642"/>
            <a:ext cx="11944500" cy="715800"/>
          </a:xfrm>
          <a:prstGeom prst="rect">
            <a:avLst/>
          </a:prstGeom>
          <a:noFill/>
          <a:ln>
            <a:noFill/>
          </a:ln>
        </p:spPr>
        <p:txBody>
          <a:bodyPr spcFirstLastPara="1" wrap="square" lIns="91425" tIns="54000" rIns="54000" bIns="540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FFFFFF"/>
              </a:buClr>
              <a:buSzPts val="3800"/>
              <a:buFont typeface="Calibri"/>
              <a:buNone/>
            </a:pPr>
            <a:r>
              <a:rPr lang="ro" sz="3800">
                <a:solidFill>
                  <a:srgbClr val="FFFFFF"/>
                </a:solidFill>
                <a:latin typeface="Calibri"/>
                <a:cs typeface="Calibri"/>
                <a:sym typeface="Calibri"/>
              </a:rPr>
              <a:t>Obiective de învățare</a:t>
            </a:r>
          </a:p>
        </p:txBody>
      </p:sp>
      <p:sp>
        <p:nvSpPr>
          <p:cNvPr id="57" name="Google Shape;123;g37f9446a92a_0_132">
            <a:extLst>
              <a:ext uri="{FF2B5EF4-FFF2-40B4-BE49-F238E27FC236}">
                <a16:creationId xmlns:a16="http://schemas.microsoft.com/office/drawing/2014/main" id="{64ABAEEB-B131-4E09-72AA-EBFF460943D1}"/>
              </a:ext>
            </a:extLst>
          </p:cNvPr>
          <p:cNvSpPr txBox="1">
            <a:spLocks/>
          </p:cNvSpPr>
          <p:nvPr/>
        </p:nvSpPr>
        <p:spPr>
          <a:xfrm>
            <a:off x="362187" y="1017412"/>
            <a:ext cx="11944500" cy="5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ro" sz="2400" dirty="0">
                <a:solidFill>
                  <a:schemeClr val="accent2"/>
                </a:solidFill>
                <a:latin typeface="Calibri"/>
                <a:cs typeface="Calibri"/>
                <a:sym typeface="Calibri"/>
              </a:rPr>
              <a:t>Unitatea 3.1: Proiectarea și susținerea programelor de </a:t>
            </a:r>
            <a:r>
              <a:rPr lang="ro-RO" sz="2400" dirty="0">
                <a:solidFill>
                  <a:schemeClr val="accent2"/>
                </a:solidFill>
                <a:latin typeface="Calibri"/>
                <a:cs typeface="Calibri"/>
                <a:sym typeface="Calibri"/>
              </a:rPr>
              <a:t>stare de bine</a:t>
            </a:r>
            <a:r>
              <a:rPr lang="ro" sz="2400" dirty="0">
                <a:solidFill>
                  <a:schemeClr val="accent2"/>
                </a:solidFill>
                <a:latin typeface="Calibri"/>
                <a:cs typeface="Calibri"/>
                <a:sym typeface="Calibri"/>
              </a:rPr>
              <a:t> pentru întreaga școală</a:t>
            </a:r>
          </a:p>
        </p:txBody>
      </p:sp>
      <p:sp>
        <p:nvSpPr>
          <p:cNvPr id="60" name="TextBox 59">
            <a:extLst>
              <a:ext uri="{FF2B5EF4-FFF2-40B4-BE49-F238E27FC236}">
                <a16:creationId xmlns:a16="http://schemas.microsoft.com/office/drawing/2014/main" id="{42CB971D-13FB-F6B6-3BE9-500EF46E0785}"/>
              </a:ext>
            </a:extLst>
          </p:cNvPr>
          <p:cNvSpPr txBox="1"/>
          <p:nvPr/>
        </p:nvSpPr>
        <p:spPr>
          <a:xfrm>
            <a:off x="1591654" y="2526853"/>
            <a:ext cx="3375761" cy="1477328"/>
          </a:xfrm>
          <a:prstGeom prst="rect">
            <a:avLst/>
          </a:prstGeom>
          <a:noFill/>
        </p:spPr>
        <p:txBody>
          <a:bodyPr wrap="square">
            <a:spAutoFit/>
          </a:bodyPr>
          <a:lstStyle/>
          <a:p>
            <a:r>
              <a:rPr lang="ro" sz="1800" b="1" dirty="0">
                <a:solidFill>
                  <a:schemeClr val="tx1"/>
                </a:solidFill>
                <a:latin typeface="Calibri" panose="020F0502020204030204" pitchFamily="34" charset="0"/>
                <a:cs typeface="Calibri" panose="020F0502020204030204" pitchFamily="34" charset="0"/>
              </a:rPr>
              <a:t>Analizați nevoile de </a:t>
            </a:r>
            <a:r>
              <a:rPr lang="ro-RO" sz="1800" b="1" dirty="0">
                <a:solidFill>
                  <a:schemeClr val="tx1"/>
                </a:solidFill>
                <a:latin typeface="Calibri" panose="020F0502020204030204" pitchFamily="34" charset="0"/>
                <a:cs typeface="Calibri" panose="020F0502020204030204" pitchFamily="34" charset="0"/>
              </a:rPr>
              <a:t>stare de bine</a:t>
            </a:r>
            <a:r>
              <a:rPr lang="ro" sz="1800" b="1" dirty="0">
                <a:solidFill>
                  <a:schemeClr val="tx1"/>
                </a:solidFill>
                <a:latin typeface="Calibri" panose="020F0502020204030204" pitchFamily="34" charset="0"/>
                <a:cs typeface="Calibri" panose="020F0502020204030204" pitchFamily="34" charset="0"/>
              </a:rPr>
              <a:t> ale școlii </a:t>
            </a:r>
            <a:r>
              <a:rPr lang="ro" sz="1800" dirty="0">
                <a:solidFill>
                  <a:schemeClr val="tx1"/>
                </a:solidFill>
                <a:latin typeface="Calibri" panose="020F0502020204030204" pitchFamily="34" charset="0"/>
                <a:cs typeface="Calibri" panose="020F0502020204030204" pitchFamily="34" charset="0"/>
              </a:rPr>
              <a:t>și practicile existente pentru a identifica priorități cheie pentru o abordare a întregii școli (WSA).</a:t>
            </a:r>
          </a:p>
        </p:txBody>
      </p:sp>
      <p:sp>
        <p:nvSpPr>
          <p:cNvPr id="62" name="TextBox 61">
            <a:extLst>
              <a:ext uri="{FF2B5EF4-FFF2-40B4-BE49-F238E27FC236}">
                <a16:creationId xmlns:a16="http://schemas.microsoft.com/office/drawing/2014/main" id="{D8576509-0181-593B-EF56-6FDD86301DB0}"/>
              </a:ext>
            </a:extLst>
          </p:cNvPr>
          <p:cNvSpPr txBox="1"/>
          <p:nvPr/>
        </p:nvSpPr>
        <p:spPr>
          <a:xfrm>
            <a:off x="7123992" y="4614233"/>
            <a:ext cx="3545824" cy="1477328"/>
          </a:xfrm>
          <a:prstGeom prst="rect">
            <a:avLst/>
          </a:prstGeom>
          <a:noFill/>
        </p:spPr>
        <p:txBody>
          <a:bodyPr wrap="square">
            <a:spAutoFit/>
          </a:bodyPr>
          <a:lstStyle/>
          <a:p>
            <a:r>
              <a:rPr lang="ro" sz="1800" b="1" i="0" u="none" strike="noStrike" dirty="0">
                <a:solidFill>
                  <a:schemeClr val="tx1"/>
                </a:solidFill>
                <a:effectLst/>
                <a:latin typeface="Calibri" panose="020F0502020204030204" pitchFamily="34" charset="0"/>
                <a:cs typeface="Calibri" panose="020F0502020204030204" pitchFamily="34" charset="0"/>
              </a:rPr>
              <a:t>Elaborați un mini plan de acțiune pentru </a:t>
            </a:r>
            <a:r>
              <a:rPr lang="ro-RO" sz="1800" b="1" i="0" u="none" strike="noStrike" dirty="0">
                <a:solidFill>
                  <a:schemeClr val="tx1"/>
                </a:solidFill>
                <a:effectLst/>
                <a:latin typeface="Calibri" panose="020F0502020204030204" pitchFamily="34" charset="0"/>
                <a:cs typeface="Calibri" panose="020F0502020204030204" pitchFamily="34" charset="0"/>
              </a:rPr>
              <a:t>stare de bine</a:t>
            </a:r>
            <a:r>
              <a:rPr lang="ro" sz="1800" b="0" i="0" u="none" strike="noStrike" dirty="0">
                <a:solidFill>
                  <a:schemeClr val="tx1"/>
                </a:solidFill>
                <a:effectLst/>
                <a:latin typeface="Calibri" panose="020F0502020204030204" pitchFamily="34" charset="0"/>
                <a:cs typeface="Calibri" panose="020F0502020204030204" pitchFamily="34" charset="0"/>
              </a:rPr>
              <a:t> care să integreze intervențiile PERMA în rândul personalului, elevilor și comunității școlare mai largi.</a:t>
            </a:r>
            <a:endParaRPr lang="el-GR" sz="1800" dirty="0">
              <a:solidFill>
                <a:schemeClr val="tx1"/>
              </a:solidFill>
              <a:latin typeface="Calibri" panose="020F0502020204030204" pitchFamily="34" charset="0"/>
              <a:cs typeface="Calibri" panose="020F0502020204030204" pitchFamily="34" charset="0"/>
            </a:endParaRPr>
          </a:p>
        </p:txBody>
      </p:sp>
      <p:sp>
        <p:nvSpPr>
          <p:cNvPr id="64" name="TextBox 63">
            <a:extLst>
              <a:ext uri="{FF2B5EF4-FFF2-40B4-BE49-F238E27FC236}">
                <a16:creationId xmlns:a16="http://schemas.microsoft.com/office/drawing/2014/main" id="{63D1F68C-CC5F-A6BA-011B-EF62D51C90A2}"/>
              </a:ext>
            </a:extLst>
          </p:cNvPr>
          <p:cNvSpPr txBox="1"/>
          <p:nvPr/>
        </p:nvSpPr>
        <p:spPr>
          <a:xfrm>
            <a:off x="1522185" y="4520964"/>
            <a:ext cx="3681794" cy="1477328"/>
          </a:xfrm>
          <a:prstGeom prst="rect">
            <a:avLst/>
          </a:prstGeom>
          <a:noFill/>
        </p:spPr>
        <p:txBody>
          <a:bodyPr wrap="square">
            <a:spAutoFit/>
          </a:bodyPr>
          <a:lstStyle/>
          <a:p>
            <a:r>
              <a:rPr lang="ro" sz="1800" b="1" i="0" u="none" strike="noStrike" dirty="0">
                <a:solidFill>
                  <a:schemeClr val="tx1"/>
                </a:solidFill>
                <a:effectLst/>
                <a:latin typeface="Calibri" panose="020F0502020204030204" pitchFamily="34" charset="0"/>
                <a:cs typeface="Calibri" panose="020F0502020204030204" pitchFamily="34" charset="0"/>
              </a:rPr>
              <a:t>Formulați obiective de </a:t>
            </a:r>
            <a:r>
              <a:rPr lang="ro-RO" sz="1800" b="1" i="0" u="none" strike="noStrike" dirty="0">
                <a:solidFill>
                  <a:schemeClr val="tx1"/>
                </a:solidFill>
                <a:effectLst/>
                <a:latin typeface="Calibri" panose="020F0502020204030204" pitchFamily="34" charset="0"/>
                <a:cs typeface="Calibri" panose="020F0502020204030204" pitchFamily="34" charset="0"/>
              </a:rPr>
              <a:t>stare de bine</a:t>
            </a:r>
            <a:r>
              <a:rPr lang="ro" sz="1800" b="1" i="0" u="none" strike="noStrike" dirty="0">
                <a:solidFill>
                  <a:schemeClr val="tx1"/>
                </a:solidFill>
                <a:effectLst/>
                <a:latin typeface="Calibri" panose="020F0502020204030204" pitchFamily="34" charset="0"/>
                <a:cs typeface="Calibri" panose="020F0502020204030204" pitchFamily="34" charset="0"/>
              </a:rPr>
              <a:t> SMART</a:t>
            </a:r>
            <a:r>
              <a:rPr lang="ro" sz="1800" b="0" i="0" u="none" strike="noStrike" dirty="0">
                <a:solidFill>
                  <a:schemeClr val="tx1"/>
                </a:solidFill>
                <a:effectLst/>
                <a:latin typeface="Calibri" panose="020F0502020204030204" pitchFamily="34" charset="0"/>
                <a:cs typeface="Calibri" panose="020F0502020204030204" pitchFamily="34" charset="0"/>
              </a:rPr>
              <a:t> care să fie specifice, măsurabile, realizabile, relevante și cu termene limitate, asigurând implementări strategice și durabile.</a:t>
            </a:r>
            <a:endParaRPr lang="el-GR" sz="1800" dirty="0">
              <a:solidFill>
                <a:schemeClr val="tx1"/>
              </a:solidFill>
              <a:latin typeface="Calibri" panose="020F0502020204030204" pitchFamily="34" charset="0"/>
              <a:cs typeface="Calibri" panose="020F0502020204030204" pitchFamily="34" charset="0"/>
            </a:endParaRPr>
          </a:p>
        </p:txBody>
      </p:sp>
      <p:sp>
        <p:nvSpPr>
          <p:cNvPr id="66" name="TextBox 65">
            <a:extLst>
              <a:ext uri="{FF2B5EF4-FFF2-40B4-BE49-F238E27FC236}">
                <a16:creationId xmlns:a16="http://schemas.microsoft.com/office/drawing/2014/main" id="{D811CF32-2010-018C-C78A-C221F0199BED}"/>
              </a:ext>
            </a:extLst>
          </p:cNvPr>
          <p:cNvSpPr txBox="1"/>
          <p:nvPr/>
        </p:nvSpPr>
        <p:spPr>
          <a:xfrm>
            <a:off x="321276" y="1672873"/>
            <a:ext cx="6153664" cy="369332"/>
          </a:xfrm>
          <a:prstGeom prst="rect">
            <a:avLst/>
          </a:prstGeom>
          <a:noFill/>
        </p:spPr>
        <p:txBody>
          <a:bodyPr wrap="square">
            <a:spAutoFit/>
          </a:bodyPr>
          <a:lstStyle/>
          <a:p>
            <a:r>
              <a:rPr lang="ro" sz="1800">
                <a:solidFill>
                  <a:schemeClr val="dk1"/>
                </a:solidFill>
                <a:latin typeface="Calibri"/>
                <a:cs typeface="Calibri"/>
                <a:sym typeface="Calibri"/>
              </a:rPr>
              <a:t>La finalul acestei unități, participanții vor putea:</a:t>
            </a:r>
            <a:endParaRPr lang="el-GR" sz="1800">
              <a:solidFill>
                <a:schemeClr val="dk1"/>
              </a:solidFill>
              <a:latin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37f9446a92a_0_138"/>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a:lnSpc>
                <a:spcPct val="100000"/>
              </a:lnSpc>
              <a:buClr>
                <a:srgbClr val="000000"/>
              </a:buClr>
              <a:buSzPts val="2000"/>
            </a:pPr>
            <a:r>
              <a:rPr lang="ro" dirty="0"/>
              <a:t>Activitate de început - PERMA în viața mea școlară</a:t>
            </a:r>
            <a:endParaRPr dirty="0"/>
          </a:p>
        </p:txBody>
      </p:sp>
      <p:sp>
        <p:nvSpPr>
          <p:cNvPr id="130" name="Google Shape;130;g37f9446a92a_0_138"/>
          <p:cNvSpPr txBox="1">
            <a:spLocks noGrp="1"/>
          </p:cNvSpPr>
          <p:nvPr>
            <p:ph type="body" idx="1"/>
          </p:nvPr>
        </p:nvSpPr>
        <p:spPr>
          <a:xfrm>
            <a:off x="97971" y="881743"/>
            <a:ext cx="11944500" cy="5870100"/>
          </a:xfrm>
          <a:prstGeom prst="rect">
            <a:avLst/>
          </a:prstGeom>
          <a:noFill/>
          <a:ln>
            <a:noFill/>
          </a:ln>
        </p:spPr>
        <p:txBody>
          <a:bodyPr spcFirstLastPara="1" wrap="square" lIns="91425" tIns="45700" rIns="91425" bIns="45700" anchor="t" anchorCtr="0">
            <a:noAutofit/>
          </a:bodyPr>
          <a:lstStyle/>
          <a:p>
            <a:pPr marL="0" indent="0">
              <a:lnSpc>
                <a:spcPct val="150000"/>
              </a:lnSpc>
              <a:spcBef>
                <a:spcPts val="0"/>
              </a:spcBef>
            </a:pPr>
            <a:r>
              <a:rPr lang="ro" sz="2400" i="1" dirty="0">
                <a:solidFill>
                  <a:schemeClr val="accent2"/>
                </a:solidFill>
              </a:rPr>
              <a:t>Activitate: Schițați sau descrieți un element care face ca școala să fie o comunitate înfloritoare </a:t>
            </a:r>
            <a:r>
              <a:rPr lang="ro" sz="2000" i="1" dirty="0">
                <a:solidFill>
                  <a:schemeClr val="accent2"/>
                </a:solidFill>
              </a:rPr>
              <a:t>(6 min) </a:t>
            </a:r>
            <a:endParaRPr sz="2400" i="1" dirty="0">
              <a:solidFill>
                <a:schemeClr val="accent2"/>
              </a:solidFill>
            </a:endParaRPr>
          </a:p>
        </p:txBody>
      </p:sp>
      <p:graphicFrame>
        <p:nvGraphicFramePr>
          <p:cNvPr id="2" name="Πίνακας 1">
            <a:extLst>
              <a:ext uri="{FF2B5EF4-FFF2-40B4-BE49-F238E27FC236}">
                <a16:creationId xmlns:a16="http://schemas.microsoft.com/office/drawing/2014/main" id="{DB9C4698-D1D8-C195-CE1D-A898FA46AECF}"/>
              </a:ext>
            </a:extLst>
          </p:cNvPr>
          <p:cNvGraphicFramePr>
            <a:graphicFrameLocks noGrp="1"/>
          </p:cNvGraphicFramePr>
          <p:nvPr>
            <p:extLst>
              <p:ext uri="{D42A27DB-BD31-4B8C-83A1-F6EECF244321}">
                <p14:modId xmlns:p14="http://schemas.microsoft.com/office/powerpoint/2010/main" val="1586299571"/>
              </p:ext>
            </p:extLst>
          </p:nvPr>
        </p:nvGraphicFramePr>
        <p:xfrm>
          <a:off x="149529" y="1983544"/>
          <a:ext cx="6858890" cy="3666497"/>
        </p:xfrm>
        <a:graphic>
          <a:graphicData uri="http://schemas.openxmlformats.org/drawingml/2006/table">
            <a:tbl>
              <a:tblPr/>
              <a:tblGrid>
                <a:gridCol w="2531887">
                  <a:extLst>
                    <a:ext uri="{9D8B030D-6E8A-4147-A177-3AD203B41FA5}">
                      <a16:colId xmlns:a16="http://schemas.microsoft.com/office/drawing/2014/main" val="2755314450"/>
                    </a:ext>
                  </a:extLst>
                </a:gridCol>
                <a:gridCol w="4327003">
                  <a:extLst>
                    <a:ext uri="{9D8B030D-6E8A-4147-A177-3AD203B41FA5}">
                      <a16:colId xmlns:a16="http://schemas.microsoft.com/office/drawing/2014/main" val="3249279966"/>
                    </a:ext>
                  </a:extLst>
                </a:gridCol>
              </a:tblGrid>
              <a:tr h="466097">
                <a:tc>
                  <a:txBody>
                    <a:bodyPr/>
                    <a:lstStyle/>
                    <a:p>
                      <a:pPr>
                        <a:buNone/>
                      </a:pPr>
                      <a:r>
                        <a:rPr lang="ro" sz="1800" dirty="0"/>
                        <a:t>Elementul PERMA</a:t>
                      </a:r>
                    </a:p>
                  </a:txBody>
                  <a:tcPr anchor="ctr">
                    <a:lnL>
                      <a:noFill/>
                    </a:lnL>
                    <a:lnR>
                      <a:noFill/>
                    </a:lnR>
                    <a:lnT>
                      <a:noFill/>
                    </a:lnT>
                    <a:lnB>
                      <a:noFill/>
                    </a:lnB>
                    <a:noFill/>
                  </a:tcPr>
                </a:tc>
                <a:tc>
                  <a:txBody>
                    <a:bodyPr/>
                    <a:lstStyle/>
                    <a:p>
                      <a:pPr>
                        <a:buNone/>
                      </a:pPr>
                      <a:endParaRPr lang="en" sz="1800"/>
                    </a:p>
                  </a:txBody>
                  <a:tcPr anchor="ctr">
                    <a:lnL>
                      <a:noFill/>
                    </a:lnL>
                    <a:lnR>
                      <a:noFill/>
                    </a:lnR>
                    <a:lnT>
                      <a:noFill/>
                    </a:lnT>
                    <a:lnB>
                      <a:noFill/>
                    </a:lnB>
                    <a:noFill/>
                  </a:tcPr>
                </a:tc>
                <a:extLst>
                  <a:ext uri="{0D108BD9-81ED-4DB2-BD59-A6C34878D82A}">
                    <a16:rowId xmlns:a16="http://schemas.microsoft.com/office/drawing/2014/main" val="1942360889"/>
                  </a:ext>
                </a:extLst>
              </a:tr>
              <a:tr h="625611">
                <a:tc>
                  <a:txBody>
                    <a:bodyPr/>
                    <a:lstStyle/>
                    <a:p>
                      <a:pPr>
                        <a:buNone/>
                      </a:pPr>
                      <a:r>
                        <a:rPr lang="ro" sz="1800" b="1"/>
                        <a:t>P – Emoție pozitivă</a:t>
                      </a:r>
                      <a:endParaRPr lang="en" sz="1800"/>
                    </a:p>
                  </a:txBody>
                  <a:tcPr anchor="ctr">
                    <a:lnL>
                      <a:noFill/>
                    </a:lnL>
                    <a:lnR>
                      <a:noFill/>
                    </a:lnR>
                    <a:lnT>
                      <a:noFill/>
                    </a:lnT>
                    <a:lnB>
                      <a:noFill/>
                    </a:lnB>
                    <a:noFill/>
                  </a:tcPr>
                </a:tc>
                <a:tc>
                  <a:txBody>
                    <a:bodyPr/>
                    <a:lstStyle/>
                    <a:p>
                      <a:pPr>
                        <a:buNone/>
                      </a:pPr>
                      <a:r>
                        <a:rPr lang="ro" sz="1800" dirty="0"/>
                        <a:t>Care este un moment din școală care aduce zâmbete sau râsete?</a:t>
                      </a:r>
                    </a:p>
                  </a:txBody>
                  <a:tcPr anchor="ctr">
                    <a:lnL>
                      <a:noFill/>
                    </a:lnL>
                    <a:lnR>
                      <a:noFill/>
                    </a:lnR>
                    <a:lnT>
                      <a:noFill/>
                    </a:lnT>
                    <a:lnB>
                      <a:noFill/>
                    </a:lnB>
                    <a:noFill/>
                  </a:tcPr>
                </a:tc>
                <a:extLst>
                  <a:ext uri="{0D108BD9-81ED-4DB2-BD59-A6C34878D82A}">
                    <a16:rowId xmlns:a16="http://schemas.microsoft.com/office/drawing/2014/main" val="3980388379"/>
                  </a:ext>
                </a:extLst>
              </a:tr>
              <a:tr h="625611">
                <a:tc>
                  <a:txBody>
                    <a:bodyPr/>
                    <a:lstStyle/>
                    <a:p>
                      <a:pPr>
                        <a:buNone/>
                      </a:pPr>
                      <a:r>
                        <a:rPr lang="ro" sz="1800" b="1"/>
                        <a:t>E – Angajament</a:t>
                      </a:r>
                      <a:endParaRPr lang="en" sz="1800"/>
                    </a:p>
                  </a:txBody>
                  <a:tcPr anchor="ctr">
                    <a:lnL>
                      <a:noFill/>
                    </a:lnL>
                    <a:lnR>
                      <a:noFill/>
                    </a:lnR>
                    <a:lnT>
                      <a:noFill/>
                    </a:lnT>
                    <a:lnB>
                      <a:noFill/>
                    </a:lnB>
                    <a:noFill/>
                  </a:tcPr>
                </a:tc>
                <a:tc>
                  <a:txBody>
                    <a:bodyPr/>
                    <a:lstStyle/>
                    <a:p>
                      <a:pPr>
                        <a:buNone/>
                      </a:pPr>
                      <a:r>
                        <a:rPr lang="ro" sz="1800"/>
                        <a:t>Când se simt profesorii sau elevii cel mai absorbiți de învățare?</a:t>
                      </a:r>
                    </a:p>
                  </a:txBody>
                  <a:tcPr anchor="ctr">
                    <a:lnL>
                      <a:noFill/>
                    </a:lnL>
                    <a:lnR>
                      <a:noFill/>
                    </a:lnR>
                    <a:lnT>
                      <a:noFill/>
                    </a:lnT>
                    <a:lnB>
                      <a:noFill/>
                    </a:lnB>
                    <a:noFill/>
                  </a:tcPr>
                </a:tc>
                <a:extLst>
                  <a:ext uri="{0D108BD9-81ED-4DB2-BD59-A6C34878D82A}">
                    <a16:rowId xmlns:a16="http://schemas.microsoft.com/office/drawing/2014/main" val="1244900110"/>
                  </a:ext>
                </a:extLst>
              </a:tr>
              <a:tr h="625611">
                <a:tc>
                  <a:txBody>
                    <a:bodyPr/>
                    <a:lstStyle/>
                    <a:p>
                      <a:pPr>
                        <a:buNone/>
                      </a:pPr>
                      <a:r>
                        <a:rPr lang="ro" sz="1800" b="1"/>
                        <a:t>R – Relații</a:t>
                      </a:r>
                      <a:endParaRPr lang="en" sz="1800"/>
                    </a:p>
                  </a:txBody>
                  <a:tcPr anchor="ctr">
                    <a:lnL>
                      <a:noFill/>
                    </a:lnL>
                    <a:lnR>
                      <a:noFill/>
                    </a:lnR>
                    <a:lnT>
                      <a:noFill/>
                    </a:lnT>
                    <a:lnB>
                      <a:noFill/>
                    </a:lnB>
                    <a:noFill/>
                  </a:tcPr>
                </a:tc>
                <a:tc>
                  <a:txBody>
                    <a:bodyPr/>
                    <a:lstStyle/>
                    <a:p>
                      <a:pPr>
                        <a:buNone/>
                      </a:pPr>
                      <a:r>
                        <a:rPr lang="ro" sz="1800" dirty="0"/>
                        <a:t>Cum construiește școala dvs. un sentiment de conexiune sau încredere?</a:t>
                      </a:r>
                    </a:p>
                  </a:txBody>
                  <a:tcPr anchor="ctr">
                    <a:lnL>
                      <a:noFill/>
                    </a:lnL>
                    <a:lnR>
                      <a:noFill/>
                    </a:lnR>
                    <a:lnT>
                      <a:noFill/>
                    </a:lnT>
                    <a:lnB>
                      <a:noFill/>
                    </a:lnB>
                    <a:noFill/>
                  </a:tcPr>
                </a:tc>
                <a:extLst>
                  <a:ext uri="{0D108BD9-81ED-4DB2-BD59-A6C34878D82A}">
                    <a16:rowId xmlns:a16="http://schemas.microsoft.com/office/drawing/2014/main" val="3283566199"/>
                  </a:ext>
                </a:extLst>
              </a:tr>
              <a:tr h="625611">
                <a:tc>
                  <a:txBody>
                    <a:bodyPr/>
                    <a:lstStyle/>
                    <a:p>
                      <a:pPr>
                        <a:buNone/>
                      </a:pPr>
                      <a:r>
                        <a:rPr lang="ro" sz="1800" b="1"/>
                        <a:t>M – Semnificație</a:t>
                      </a:r>
                      <a:endParaRPr lang="en" sz="1800"/>
                    </a:p>
                  </a:txBody>
                  <a:tcPr anchor="ctr">
                    <a:lnL>
                      <a:noFill/>
                    </a:lnL>
                    <a:lnR>
                      <a:noFill/>
                    </a:lnR>
                    <a:lnT>
                      <a:noFill/>
                    </a:lnT>
                    <a:lnB>
                      <a:noFill/>
                    </a:lnB>
                    <a:noFill/>
                  </a:tcPr>
                </a:tc>
                <a:tc>
                  <a:txBody>
                    <a:bodyPr/>
                    <a:lstStyle/>
                    <a:p>
                      <a:pPr>
                        <a:buNone/>
                      </a:pPr>
                      <a:r>
                        <a:rPr lang="ro" sz="1800" dirty="0"/>
                        <a:t>Ce dă scop sau mândrie comunității școlare?</a:t>
                      </a:r>
                    </a:p>
                  </a:txBody>
                  <a:tcPr anchor="ctr">
                    <a:lnL>
                      <a:noFill/>
                    </a:lnL>
                    <a:lnR>
                      <a:noFill/>
                    </a:lnR>
                    <a:lnT>
                      <a:noFill/>
                    </a:lnT>
                    <a:lnB>
                      <a:noFill/>
                    </a:lnB>
                    <a:noFill/>
                  </a:tcPr>
                </a:tc>
                <a:extLst>
                  <a:ext uri="{0D108BD9-81ED-4DB2-BD59-A6C34878D82A}">
                    <a16:rowId xmlns:a16="http://schemas.microsoft.com/office/drawing/2014/main" val="3086582521"/>
                  </a:ext>
                </a:extLst>
              </a:tr>
              <a:tr h="625611">
                <a:tc>
                  <a:txBody>
                    <a:bodyPr/>
                    <a:lstStyle/>
                    <a:p>
                      <a:pPr>
                        <a:buNone/>
                      </a:pPr>
                      <a:r>
                        <a:rPr lang="ro" sz="1800" b="1"/>
                        <a:t>A – Realizări</a:t>
                      </a:r>
                      <a:endParaRPr lang="en" sz="1800"/>
                    </a:p>
                  </a:txBody>
                  <a:tcPr anchor="ctr">
                    <a:lnL>
                      <a:noFill/>
                    </a:lnL>
                    <a:lnR>
                      <a:noFill/>
                    </a:lnR>
                    <a:lnT>
                      <a:noFill/>
                    </a:lnT>
                    <a:lnB>
                      <a:noFill/>
                    </a:lnB>
                    <a:noFill/>
                  </a:tcPr>
                </a:tc>
                <a:tc>
                  <a:txBody>
                    <a:bodyPr/>
                    <a:lstStyle/>
                    <a:p>
                      <a:pPr>
                        <a:buNone/>
                      </a:pPr>
                      <a:r>
                        <a:rPr lang="ro" sz="1800" dirty="0"/>
                        <a:t>Care este un mic succes pe care școala dvs. îl sărbătorește?</a:t>
                      </a:r>
                    </a:p>
                  </a:txBody>
                  <a:tcPr anchor="ctr">
                    <a:lnL>
                      <a:noFill/>
                    </a:lnL>
                    <a:lnR>
                      <a:noFill/>
                    </a:lnR>
                    <a:lnT>
                      <a:noFill/>
                    </a:lnT>
                    <a:lnB>
                      <a:noFill/>
                    </a:lnB>
                    <a:noFill/>
                  </a:tcPr>
                </a:tc>
                <a:extLst>
                  <a:ext uri="{0D108BD9-81ED-4DB2-BD59-A6C34878D82A}">
                    <a16:rowId xmlns:a16="http://schemas.microsoft.com/office/drawing/2014/main" val="615247166"/>
                  </a:ext>
                </a:extLst>
              </a:tr>
            </a:tbl>
          </a:graphicData>
        </a:graphic>
      </p:graphicFrame>
      <p:pic>
        <p:nvPicPr>
          <p:cNvPr id="4" name="Εικόνα 3">
            <a:extLst>
              <a:ext uri="{FF2B5EF4-FFF2-40B4-BE49-F238E27FC236}">
                <a16:creationId xmlns:a16="http://schemas.microsoft.com/office/drawing/2014/main" id="{36DC2F8F-6340-3038-01D9-D8813C0AE66A}"/>
              </a:ext>
            </a:extLst>
          </p:cNvPr>
          <p:cNvPicPr>
            <a:picLocks noChangeAspect="1"/>
          </p:cNvPicPr>
          <p:nvPr/>
        </p:nvPicPr>
        <p:blipFill>
          <a:blip r:embed="rId3"/>
          <a:stretch>
            <a:fillRect/>
          </a:stretch>
        </p:blipFill>
        <p:spPr>
          <a:xfrm>
            <a:off x="7203275" y="1520040"/>
            <a:ext cx="4839195" cy="48391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9E24D-198B-ED8C-837C-96BFB34D31F8}"/>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6569AC0-22A2-051C-1479-FDEB33B3154A}"/>
              </a:ext>
            </a:extLst>
          </p:cNvPr>
          <p:cNvSpPr>
            <a:spLocks noGrp="1"/>
          </p:cNvSpPr>
          <p:nvPr>
            <p:ph type="title"/>
          </p:nvPr>
        </p:nvSpPr>
        <p:spPr>
          <a:xfrm>
            <a:off x="97970" y="81642"/>
            <a:ext cx="12094030" cy="715800"/>
          </a:xfrm>
        </p:spPr>
        <p:txBody>
          <a:bodyPr/>
          <a:lstStyle/>
          <a:p>
            <a:r>
              <a:rPr lang="ro" dirty="0"/>
              <a:t>Conectarea Abordării </a:t>
            </a:r>
            <a:r>
              <a:rPr lang="en-US" dirty="0"/>
              <a:t>la </a:t>
            </a:r>
            <a:r>
              <a:rPr lang="en-US" dirty="0" err="1"/>
              <a:t>Nivelul</a:t>
            </a:r>
            <a:r>
              <a:rPr lang="en-US" dirty="0"/>
              <a:t> </a:t>
            </a:r>
            <a:r>
              <a:rPr lang="ro" dirty="0"/>
              <a:t>Întregii Școli cu PERMA</a:t>
            </a:r>
            <a:endParaRPr lang="el-GR" dirty="0"/>
          </a:p>
        </p:txBody>
      </p:sp>
      <p:sp>
        <p:nvSpPr>
          <p:cNvPr id="3" name="Θέση κειμένου 2">
            <a:extLst>
              <a:ext uri="{FF2B5EF4-FFF2-40B4-BE49-F238E27FC236}">
                <a16:creationId xmlns:a16="http://schemas.microsoft.com/office/drawing/2014/main" id="{88242956-25B3-5A83-F9B0-A835B931A83E}"/>
              </a:ext>
            </a:extLst>
          </p:cNvPr>
          <p:cNvSpPr>
            <a:spLocks noGrp="1"/>
          </p:cNvSpPr>
          <p:nvPr>
            <p:ph type="body" idx="1"/>
          </p:nvPr>
        </p:nvSpPr>
        <p:spPr>
          <a:xfrm>
            <a:off x="97970" y="854671"/>
            <a:ext cx="11944500" cy="1048269"/>
          </a:xfrm>
        </p:spPr>
        <p:txBody>
          <a:bodyPr/>
          <a:lstStyle/>
          <a:p>
            <a:r>
              <a:rPr lang="ro" sz="1800" b="0" i="1" dirty="0"/>
              <a:t>O abordare a întregii școli (WSA) integrează </a:t>
            </a:r>
            <a:r>
              <a:rPr lang="ro-RO" sz="1800" b="0" i="1" dirty="0"/>
              <a:t>stare de bine</a:t>
            </a:r>
            <a:r>
              <a:rPr lang="ro" sz="1800" b="0" i="1" dirty="0"/>
              <a:t>a în fiecare strat al vieții școlare, în timp ce modelul PERMA oferă un cadru clar pentru proiectarea acțiunilor de </a:t>
            </a:r>
            <a:r>
              <a:rPr lang="ro-RO" sz="1800" b="0" i="1" dirty="0"/>
              <a:t>stare de bine</a:t>
            </a:r>
            <a:r>
              <a:rPr lang="ro" sz="1800" b="0" i="1" dirty="0"/>
              <a:t>. Împreună, ajută școlile să construiască planuri cuprinzătoare și durabile de </a:t>
            </a:r>
            <a:r>
              <a:rPr lang="ro-RO" sz="1800" b="0" i="1" dirty="0"/>
              <a:t>stare de bine</a:t>
            </a:r>
            <a:r>
              <a:rPr lang="ro" sz="1800" b="0" i="1" dirty="0"/>
              <a:t> care să răspundă atât nevoilor personalului, cât și a elevilor.</a:t>
            </a:r>
            <a:endParaRPr lang="el-GR" sz="1800" i="1" dirty="0"/>
          </a:p>
        </p:txBody>
      </p:sp>
      <p:sp>
        <p:nvSpPr>
          <p:cNvPr id="4" name="Θέση κειμένου 3">
            <a:extLst>
              <a:ext uri="{FF2B5EF4-FFF2-40B4-BE49-F238E27FC236}">
                <a16:creationId xmlns:a16="http://schemas.microsoft.com/office/drawing/2014/main" id="{80287111-432F-5543-CE5A-B3B2B6412888}"/>
              </a:ext>
            </a:extLst>
          </p:cNvPr>
          <p:cNvSpPr>
            <a:spLocks noGrp="1"/>
          </p:cNvSpPr>
          <p:nvPr>
            <p:ph type="body" idx="2"/>
          </p:nvPr>
        </p:nvSpPr>
        <p:spPr>
          <a:xfrm>
            <a:off x="893233" y="4955061"/>
            <a:ext cx="10353973" cy="1821297"/>
          </a:xfrm>
        </p:spPr>
        <p:txBody>
          <a:bodyPr/>
          <a:lstStyle/>
          <a:p>
            <a:pPr algn="ctr"/>
            <a:r>
              <a:rPr lang="ro" dirty="0"/>
              <a:t>Un plan bun de </a:t>
            </a:r>
            <a:r>
              <a:rPr lang="ro-RO" dirty="0"/>
              <a:t>stare de bine</a:t>
            </a:r>
            <a:r>
              <a:rPr lang="ro" dirty="0"/>
              <a:t> WSA leagă fiecare domeniu PERMA de un </a:t>
            </a:r>
            <a:r>
              <a:rPr lang="ro" b="1" dirty="0"/>
              <a:t>obiectiv clar</a:t>
            </a:r>
            <a:r>
              <a:rPr lang="ro" dirty="0"/>
              <a:t>, </a:t>
            </a:r>
            <a:r>
              <a:rPr lang="ro" b="1" dirty="0"/>
              <a:t>activități specifice, indicatori de succes</a:t>
            </a:r>
            <a:r>
              <a:rPr lang="ro" dirty="0"/>
              <a:t> și </a:t>
            </a:r>
            <a:r>
              <a:rPr lang="ro" b="1" dirty="0"/>
              <a:t>părți interesate </a:t>
            </a:r>
            <a:r>
              <a:rPr lang="ro" dirty="0"/>
              <a:t>identificate. </a:t>
            </a:r>
          </a:p>
          <a:p>
            <a:pPr algn="ctr"/>
            <a:r>
              <a:rPr lang="ro" i="1" dirty="0">
                <a:solidFill>
                  <a:schemeClr val="accent2"/>
                </a:solidFill>
              </a:rPr>
              <a:t>Această legătură asigură coerență și sustenabilitate pe termen lung în întregul sistem școlar</a:t>
            </a:r>
            <a:endParaRPr lang="el-GR" i="1" dirty="0">
              <a:solidFill>
                <a:schemeClr val="accent2"/>
              </a:solidFill>
            </a:endParaRPr>
          </a:p>
        </p:txBody>
      </p:sp>
      <p:sp>
        <p:nvSpPr>
          <p:cNvPr id="6" name="TextBox 5">
            <a:extLst>
              <a:ext uri="{FF2B5EF4-FFF2-40B4-BE49-F238E27FC236}">
                <a16:creationId xmlns:a16="http://schemas.microsoft.com/office/drawing/2014/main" id="{29B04B93-BF9A-59FB-77AB-EE274AF5BA2C}"/>
              </a:ext>
            </a:extLst>
          </p:cNvPr>
          <p:cNvSpPr txBox="1"/>
          <p:nvPr/>
        </p:nvSpPr>
        <p:spPr>
          <a:xfrm>
            <a:off x="2386324" y="2298242"/>
            <a:ext cx="3758661" cy="2308324"/>
          </a:xfrm>
          <a:prstGeom prst="rect">
            <a:avLst/>
          </a:prstGeom>
          <a:noFill/>
        </p:spPr>
        <p:txBody>
          <a:bodyPr wrap="square">
            <a:spAutoFit/>
          </a:bodyPr>
          <a:lstStyle/>
          <a:p>
            <a:r>
              <a:rPr lang="ro" sz="1800" b="1" dirty="0">
                <a:solidFill>
                  <a:schemeClr val="dk1"/>
                </a:solidFill>
                <a:latin typeface="Calibri"/>
                <a:cs typeface="Calibri"/>
                <a:sym typeface="Calibri"/>
              </a:rPr>
              <a:t>Modelul PERMA: </a:t>
            </a:r>
            <a:r>
              <a:rPr lang="ro" sz="1800" dirty="0">
                <a:solidFill>
                  <a:schemeClr val="dk1"/>
                </a:solidFill>
                <a:latin typeface="Calibri"/>
                <a:cs typeface="Calibri"/>
                <a:sym typeface="Calibri"/>
              </a:rPr>
              <a:t>Cinci elemente de bază ale </a:t>
            </a:r>
            <a:r>
              <a:rPr lang="ro-RO" sz="1800" dirty="0">
                <a:solidFill>
                  <a:schemeClr val="dk1"/>
                </a:solidFill>
                <a:latin typeface="Calibri"/>
                <a:cs typeface="Calibri"/>
                <a:sym typeface="Calibri"/>
              </a:rPr>
              <a:t>stării de bine</a:t>
            </a:r>
            <a:r>
              <a:rPr lang="ro" sz="1800" dirty="0">
                <a:solidFill>
                  <a:schemeClr val="dk1"/>
                </a:solidFill>
                <a:latin typeface="Calibri"/>
                <a:cs typeface="Calibri"/>
                <a:sym typeface="Calibri"/>
              </a:rPr>
              <a:t> care ghidează proiectarea programelor:</a:t>
            </a:r>
          </a:p>
          <a:p>
            <a:r>
              <a:rPr lang="ro" sz="1800" b="1" dirty="0">
                <a:solidFill>
                  <a:schemeClr val="dk1"/>
                </a:solidFill>
                <a:latin typeface="Calibri"/>
                <a:cs typeface="Calibri"/>
                <a:sym typeface="Calibri"/>
              </a:rPr>
              <a:t>P</a:t>
            </a:r>
            <a:r>
              <a:rPr lang="ro" sz="1800" dirty="0">
                <a:solidFill>
                  <a:schemeClr val="dk1"/>
                </a:solidFill>
                <a:latin typeface="Calibri"/>
                <a:cs typeface="Calibri"/>
                <a:sym typeface="Calibri"/>
              </a:rPr>
              <a:t> – Emoții pozitive</a:t>
            </a:r>
          </a:p>
          <a:p>
            <a:r>
              <a:rPr lang="ro" sz="1800" b="1" dirty="0">
                <a:solidFill>
                  <a:schemeClr val="dk1"/>
                </a:solidFill>
                <a:latin typeface="Calibri"/>
                <a:cs typeface="Calibri"/>
                <a:sym typeface="Calibri"/>
              </a:rPr>
              <a:t>E</a:t>
            </a:r>
            <a:r>
              <a:rPr lang="ro" sz="1800" dirty="0">
                <a:solidFill>
                  <a:schemeClr val="dk1"/>
                </a:solidFill>
                <a:latin typeface="Calibri"/>
                <a:cs typeface="Calibri"/>
                <a:sym typeface="Calibri"/>
              </a:rPr>
              <a:t> – Angajament</a:t>
            </a:r>
          </a:p>
          <a:p>
            <a:r>
              <a:rPr lang="ro" sz="1800" b="1" dirty="0">
                <a:solidFill>
                  <a:schemeClr val="dk1"/>
                </a:solidFill>
                <a:latin typeface="Calibri"/>
                <a:cs typeface="Calibri"/>
                <a:sym typeface="Calibri"/>
              </a:rPr>
              <a:t>R</a:t>
            </a:r>
            <a:r>
              <a:rPr lang="ro" sz="1800" dirty="0">
                <a:solidFill>
                  <a:schemeClr val="dk1"/>
                </a:solidFill>
                <a:latin typeface="Calibri"/>
                <a:cs typeface="Calibri"/>
                <a:sym typeface="Calibri"/>
              </a:rPr>
              <a:t> – Relații</a:t>
            </a:r>
          </a:p>
          <a:p>
            <a:r>
              <a:rPr lang="ro" sz="1800" b="1" dirty="0">
                <a:solidFill>
                  <a:schemeClr val="dk1"/>
                </a:solidFill>
                <a:latin typeface="Calibri"/>
                <a:cs typeface="Calibri"/>
                <a:sym typeface="Calibri"/>
              </a:rPr>
              <a:t>M</a:t>
            </a:r>
            <a:r>
              <a:rPr lang="ro" sz="1800" dirty="0">
                <a:solidFill>
                  <a:schemeClr val="dk1"/>
                </a:solidFill>
                <a:latin typeface="Calibri"/>
                <a:cs typeface="Calibri"/>
                <a:sym typeface="Calibri"/>
              </a:rPr>
              <a:t> – Semnificație</a:t>
            </a:r>
          </a:p>
          <a:p>
            <a:r>
              <a:rPr lang="ro" sz="1800" b="1" dirty="0">
                <a:solidFill>
                  <a:schemeClr val="dk1"/>
                </a:solidFill>
                <a:latin typeface="Calibri"/>
                <a:cs typeface="Calibri"/>
                <a:sym typeface="Calibri"/>
              </a:rPr>
              <a:t>A </a:t>
            </a:r>
            <a:r>
              <a:rPr lang="ro" sz="1800" dirty="0">
                <a:solidFill>
                  <a:schemeClr val="dk1"/>
                </a:solidFill>
                <a:latin typeface="Calibri"/>
                <a:cs typeface="Calibri"/>
                <a:sym typeface="Calibri"/>
              </a:rPr>
              <a:t>– Realizări</a:t>
            </a:r>
          </a:p>
        </p:txBody>
      </p:sp>
      <p:sp>
        <p:nvSpPr>
          <p:cNvPr id="7" name="Δεξιό άγκιστρο 6">
            <a:extLst>
              <a:ext uri="{FF2B5EF4-FFF2-40B4-BE49-F238E27FC236}">
                <a16:creationId xmlns:a16="http://schemas.microsoft.com/office/drawing/2014/main" id="{941BCB2E-F1E9-7D46-E752-4A8A67952B56}"/>
              </a:ext>
            </a:extLst>
          </p:cNvPr>
          <p:cNvSpPr/>
          <p:nvPr/>
        </p:nvSpPr>
        <p:spPr>
          <a:xfrm>
            <a:off x="5936169" y="2226452"/>
            <a:ext cx="716692" cy="21749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9" name="TextBox 8">
            <a:extLst>
              <a:ext uri="{FF2B5EF4-FFF2-40B4-BE49-F238E27FC236}">
                <a16:creationId xmlns:a16="http://schemas.microsoft.com/office/drawing/2014/main" id="{ED27BB7E-7928-EB4E-6C76-B75E3CD9B88A}"/>
              </a:ext>
            </a:extLst>
          </p:cNvPr>
          <p:cNvSpPr txBox="1"/>
          <p:nvPr/>
        </p:nvSpPr>
        <p:spPr>
          <a:xfrm>
            <a:off x="6993925" y="2944572"/>
            <a:ext cx="4395916" cy="1200329"/>
          </a:xfrm>
          <a:prstGeom prst="rect">
            <a:avLst/>
          </a:prstGeom>
          <a:noFill/>
        </p:spPr>
        <p:txBody>
          <a:bodyPr wrap="square">
            <a:spAutoFit/>
          </a:bodyPr>
          <a:lstStyle/>
          <a:p>
            <a:r>
              <a:rPr lang="ro" sz="1800" b="0" i="0" u="none" strike="noStrike">
                <a:solidFill>
                  <a:schemeClr val="tx1"/>
                </a:solidFill>
                <a:effectLst/>
                <a:latin typeface="Calibri" panose="020F0502020204030204" pitchFamily="34" charset="0"/>
                <a:cs typeface="Calibri" panose="020F0502020204030204" pitchFamily="34" charset="0"/>
              </a:rPr>
              <a:t>Exemplu: "Sub </a:t>
            </a:r>
            <a:r>
              <a:rPr lang="ro" sz="1800" b="1" i="0" u="none" strike="noStrike">
                <a:solidFill>
                  <a:schemeClr val="tx1"/>
                </a:solidFill>
                <a:effectLst/>
                <a:latin typeface="Calibri" panose="020F0502020204030204" pitchFamily="34" charset="0"/>
                <a:cs typeface="Calibri" panose="020F0502020204030204" pitchFamily="34" charset="0"/>
              </a:rPr>
              <a:t>Emoție </a:t>
            </a:r>
            <a:r>
              <a:rPr lang="ro" sz="1800" b="0" i="0" u="none" strike="noStrike">
                <a:solidFill>
                  <a:schemeClr val="tx1"/>
                </a:solidFill>
                <a:effectLst/>
                <a:latin typeface="Calibri" panose="020F0502020204030204" pitchFamily="34" charset="0"/>
                <a:cs typeface="Calibri" panose="020F0502020204030204" pitchFamily="34" charset="0"/>
              </a:rPr>
              <a:t>Pozitivă, o școală ar putea implementa ritualuri de recunoștință; la </a:t>
            </a:r>
            <a:r>
              <a:rPr lang="ro" sz="1800" b="1" i="0" u="none" strike="noStrike">
                <a:solidFill>
                  <a:schemeClr val="tx1"/>
                </a:solidFill>
                <a:effectLst/>
                <a:latin typeface="Calibri" panose="020F0502020204030204" pitchFamily="34" charset="0"/>
                <a:cs typeface="Calibri" panose="020F0502020204030204" pitchFamily="34" charset="0"/>
              </a:rPr>
              <a:t>Relații</a:t>
            </a:r>
            <a:r>
              <a:rPr lang="ro" sz="1800" b="0" i="0" u="none" strike="noStrike">
                <a:solidFill>
                  <a:schemeClr val="tx1"/>
                </a:solidFill>
                <a:effectLst/>
                <a:latin typeface="Calibri" panose="020F0502020204030204" pitchFamily="34" charset="0"/>
                <a:cs typeface="Calibri" panose="020F0502020204030204" pitchFamily="34" charset="0"/>
              </a:rPr>
              <a:t>, cercuri de mentorat între egali."</a:t>
            </a:r>
            <a:endParaRPr lang="el-GR" sz="180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286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6136" y="2481891"/>
            <a:ext cx="917540" cy="91754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4" name="TextBox 4"/>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6" name="Freeform 6"/>
          <p:cNvSpPr/>
          <p:nvPr/>
        </p:nvSpPr>
        <p:spPr>
          <a:xfrm>
            <a:off x="2831079" y="2478359"/>
            <a:ext cx="917540" cy="91754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9" name="Freeform 9"/>
          <p:cNvSpPr/>
          <p:nvPr/>
        </p:nvSpPr>
        <p:spPr>
          <a:xfrm rot="10800000">
            <a:off x="578797" y="3137051"/>
            <a:ext cx="1733541" cy="2905255"/>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2"/>
            </a:solidFill>
            <a:prstDash val="solid"/>
            <a:miter/>
          </a:ln>
        </p:spPr>
        <p:txBody>
          <a:bodyPr/>
          <a:lstStyle/>
          <a:p>
            <a:endParaRPr lang="el-GR" sz="933">
              <a:latin typeface="Calibri" panose="020F0502020204030204" pitchFamily="34" charset="0"/>
              <a:cs typeface="Calibri" panose="020F0502020204030204" pitchFamily="34" charset="0"/>
            </a:endParaRPr>
          </a:p>
        </p:txBody>
      </p:sp>
      <p:grpSp>
        <p:nvGrpSpPr>
          <p:cNvPr id="11" name="Group 11"/>
          <p:cNvGrpSpPr/>
          <p:nvPr/>
        </p:nvGrpSpPr>
        <p:grpSpPr>
          <a:xfrm rot="-10800000">
            <a:off x="2438162" y="3125158"/>
            <a:ext cx="1733541" cy="2911340"/>
            <a:chOff x="0" y="0"/>
            <a:chExt cx="635000" cy="1066431"/>
          </a:xfrm>
        </p:grpSpPr>
        <p:sp>
          <p:nvSpPr>
            <p:cNvPr id="12" name="Freeform 12"/>
            <p:cNvSpPr/>
            <p:nvPr/>
          </p:nvSpPr>
          <p:spPr>
            <a:xfrm>
              <a:off x="0" y="0"/>
              <a:ext cx="635000" cy="1064202"/>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1"/>
              </a:solid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13" name="TextBox 13"/>
            <p:cNvSpPr txBox="1"/>
            <p:nvPr/>
          </p:nvSpPr>
          <p:spPr>
            <a:xfrm>
              <a:off x="0" y="-57150"/>
              <a:ext cx="635000" cy="1009281"/>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14" name="Group 14"/>
          <p:cNvGrpSpPr/>
          <p:nvPr/>
        </p:nvGrpSpPr>
        <p:grpSpPr>
          <a:xfrm>
            <a:off x="1098637" y="2590860"/>
            <a:ext cx="692537" cy="692537"/>
            <a:chOff x="-1" y="-4145"/>
            <a:chExt cx="812800" cy="812800"/>
          </a:xfrm>
        </p:grpSpPr>
        <p:sp>
          <p:nvSpPr>
            <p:cNvPr id="15" name="Freeform 15"/>
            <p:cNvSpPr/>
            <p:nvPr/>
          </p:nvSpPr>
          <p:spPr>
            <a:xfrm>
              <a:off x="-1" y="-4145"/>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16" name="TextBox 16"/>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17" name="Group 17"/>
          <p:cNvGrpSpPr/>
          <p:nvPr/>
        </p:nvGrpSpPr>
        <p:grpSpPr>
          <a:xfrm>
            <a:off x="2958664" y="2594392"/>
            <a:ext cx="692537" cy="69253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19" name="TextBox 19"/>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26" name="Group 26"/>
          <p:cNvGrpSpPr/>
          <p:nvPr/>
        </p:nvGrpSpPr>
        <p:grpSpPr>
          <a:xfrm>
            <a:off x="622693" y="5505487"/>
            <a:ext cx="1644426" cy="291939"/>
            <a:chOff x="0" y="0"/>
            <a:chExt cx="757405" cy="134464"/>
          </a:xfrm>
          <a:solidFill>
            <a:schemeClr val="accent2"/>
          </a:solidFill>
        </p:grpSpPr>
        <p:sp>
          <p:nvSpPr>
            <p:cNvPr id="27" name="Freeform 27"/>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28" name="TextBox 28"/>
            <p:cNvSpPr txBox="1"/>
            <p:nvPr/>
          </p:nvSpPr>
          <p:spPr>
            <a:xfrm>
              <a:off x="0" y="-57150"/>
              <a:ext cx="757405" cy="191614"/>
            </a:xfrm>
            <a:prstGeom prst="rect">
              <a:avLst/>
            </a:prstGeom>
            <a:grpFill/>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grpSp>
        <p:nvGrpSpPr>
          <p:cNvPr id="29" name="Group 29"/>
          <p:cNvGrpSpPr/>
          <p:nvPr/>
        </p:nvGrpSpPr>
        <p:grpSpPr>
          <a:xfrm>
            <a:off x="2482719" y="5505487"/>
            <a:ext cx="1644426" cy="291939"/>
            <a:chOff x="0" y="0"/>
            <a:chExt cx="757405" cy="134464"/>
          </a:xfrm>
          <a:solidFill>
            <a:schemeClr val="accent1"/>
          </a:solidFill>
        </p:grpSpPr>
        <p:sp>
          <p:nvSpPr>
            <p:cNvPr id="30" name="Freeform 30"/>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31" name="TextBox 31"/>
            <p:cNvSpPr txBox="1"/>
            <p:nvPr/>
          </p:nvSpPr>
          <p:spPr>
            <a:xfrm>
              <a:off x="0" y="-57150"/>
              <a:ext cx="757405" cy="191614"/>
            </a:xfrm>
            <a:prstGeom prst="rect">
              <a:avLst/>
            </a:prstGeom>
            <a:grpFill/>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grpSp>
        <p:nvGrpSpPr>
          <p:cNvPr id="32" name="Group 32"/>
          <p:cNvGrpSpPr/>
          <p:nvPr/>
        </p:nvGrpSpPr>
        <p:grpSpPr>
          <a:xfrm>
            <a:off x="4706702" y="2481891"/>
            <a:ext cx="917540" cy="917540"/>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solidFill>
            <a:ln cap="sq">
              <a:solidFill>
                <a:schemeClr val="accent4"/>
              </a:solid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34" name="TextBox 34"/>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36" name="Freeform 36"/>
          <p:cNvSpPr/>
          <p:nvPr/>
        </p:nvSpPr>
        <p:spPr>
          <a:xfrm rot="10800000">
            <a:off x="4315995" y="3139408"/>
            <a:ext cx="1733541" cy="2905255"/>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4"/>
            </a:solidFill>
            <a:prstDash val="solid"/>
            <a:miter/>
          </a:ln>
        </p:spPr>
        <p:txBody>
          <a:bodyPr/>
          <a:lstStyle/>
          <a:p>
            <a:endParaRPr lang="el-GR" sz="933">
              <a:latin typeface="Calibri" panose="020F0502020204030204" pitchFamily="34" charset="0"/>
              <a:cs typeface="Calibri" panose="020F0502020204030204" pitchFamily="34" charset="0"/>
            </a:endParaRPr>
          </a:p>
        </p:txBody>
      </p:sp>
      <p:grpSp>
        <p:nvGrpSpPr>
          <p:cNvPr id="38" name="Group 38"/>
          <p:cNvGrpSpPr/>
          <p:nvPr/>
        </p:nvGrpSpPr>
        <p:grpSpPr>
          <a:xfrm>
            <a:off x="4819204" y="2594392"/>
            <a:ext cx="692537" cy="692537"/>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40" name="TextBox 40"/>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44" name="Group 44"/>
          <p:cNvGrpSpPr/>
          <p:nvPr/>
        </p:nvGrpSpPr>
        <p:grpSpPr>
          <a:xfrm>
            <a:off x="4343260" y="5505487"/>
            <a:ext cx="1644426" cy="291939"/>
            <a:chOff x="0" y="0"/>
            <a:chExt cx="757405" cy="134464"/>
          </a:xfrm>
          <a:solidFill>
            <a:schemeClr val="accent4"/>
          </a:solidFill>
        </p:grpSpPr>
        <p:sp>
          <p:nvSpPr>
            <p:cNvPr id="45" name="Freeform 45"/>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46" name="TextBox 46"/>
            <p:cNvSpPr txBox="1"/>
            <p:nvPr/>
          </p:nvSpPr>
          <p:spPr>
            <a:xfrm>
              <a:off x="0" y="-57150"/>
              <a:ext cx="757405" cy="191614"/>
            </a:xfrm>
            <a:prstGeom prst="rect">
              <a:avLst/>
            </a:prstGeom>
            <a:grpFill/>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grpSp>
        <p:nvGrpSpPr>
          <p:cNvPr id="47" name="Group 47"/>
          <p:cNvGrpSpPr/>
          <p:nvPr/>
        </p:nvGrpSpPr>
        <p:grpSpPr>
          <a:xfrm>
            <a:off x="6567243" y="2481891"/>
            <a:ext cx="917540" cy="917540"/>
            <a:chOff x="0" y="0"/>
            <a:chExt cx="812800" cy="812800"/>
          </a:xfrm>
          <a:solidFill>
            <a:schemeClr val="accent3"/>
          </a:solidFill>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49" name="TextBox 49"/>
            <p:cNvSpPr txBox="1"/>
            <p:nvPr/>
          </p:nvSpPr>
          <p:spPr>
            <a:xfrm>
              <a:off x="99659" y="134673"/>
              <a:ext cx="613484" cy="554406"/>
            </a:xfrm>
            <a:prstGeom prst="rect">
              <a:avLst/>
            </a:prstGeom>
            <a:grpFill/>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51" name="Freeform 51"/>
          <p:cNvSpPr/>
          <p:nvPr/>
        </p:nvSpPr>
        <p:spPr>
          <a:xfrm rot="10800000">
            <a:off x="6171363" y="3139408"/>
            <a:ext cx="1733541" cy="2905255"/>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3"/>
            </a:solidFill>
            <a:prstDash val="solid"/>
            <a:miter/>
          </a:ln>
        </p:spPr>
        <p:txBody>
          <a:bodyPr/>
          <a:lstStyle/>
          <a:p>
            <a:endParaRPr lang="el-GR" sz="933">
              <a:latin typeface="Calibri" panose="020F0502020204030204" pitchFamily="34" charset="0"/>
              <a:cs typeface="Calibri" panose="020F0502020204030204" pitchFamily="34" charset="0"/>
            </a:endParaRPr>
          </a:p>
        </p:txBody>
      </p:sp>
      <p:grpSp>
        <p:nvGrpSpPr>
          <p:cNvPr id="53" name="Group 53"/>
          <p:cNvGrpSpPr/>
          <p:nvPr/>
        </p:nvGrpSpPr>
        <p:grpSpPr>
          <a:xfrm>
            <a:off x="6679745" y="2594392"/>
            <a:ext cx="692537" cy="692537"/>
            <a:chOff x="0" y="0"/>
            <a:chExt cx="812800" cy="812800"/>
          </a:xfrm>
        </p:grpSpPr>
        <p:sp>
          <p:nvSpPr>
            <p:cNvPr id="54" name="Freeform 5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55" name="TextBox 55"/>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59" name="Group 59"/>
          <p:cNvGrpSpPr/>
          <p:nvPr/>
        </p:nvGrpSpPr>
        <p:grpSpPr>
          <a:xfrm>
            <a:off x="6203800" y="5505487"/>
            <a:ext cx="1644426" cy="291939"/>
            <a:chOff x="0" y="0"/>
            <a:chExt cx="757405" cy="134464"/>
          </a:xfrm>
          <a:solidFill>
            <a:schemeClr val="accent3"/>
          </a:solidFill>
        </p:grpSpPr>
        <p:sp>
          <p:nvSpPr>
            <p:cNvPr id="60" name="Freeform 60"/>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a:ln>
              <a:solidFill>
                <a:schemeClr val="accent3"/>
              </a:solidFill>
            </a:ln>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61" name="TextBox 61"/>
            <p:cNvSpPr txBox="1"/>
            <p:nvPr/>
          </p:nvSpPr>
          <p:spPr>
            <a:xfrm>
              <a:off x="0" y="-57150"/>
              <a:ext cx="757405" cy="191614"/>
            </a:xfrm>
            <a:prstGeom prst="rect">
              <a:avLst/>
            </a:prstGeom>
            <a:grpFill/>
            <a:ln>
              <a:solidFill>
                <a:schemeClr val="accent3"/>
              </a:solidFill>
            </a:ln>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sp>
        <p:nvSpPr>
          <p:cNvPr id="63" name="Freeform 63"/>
          <p:cNvSpPr/>
          <p:nvPr/>
        </p:nvSpPr>
        <p:spPr>
          <a:xfrm>
            <a:off x="8427783" y="2481891"/>
            <a:ext cx="917540" cy="91754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a:ln cap="sq">
            <a:solidFill>
              <a:schemeClr val="accent5"/>
            </a:solidFill>
            <a:prstDash val="solid"/>
            <a:miter/>
          </a:ln>
        </p:spPr>
        <p:txBody>
          <a:bodyPr/>
          <a:lstStyle/>
          <a:p>
            <a:endParaRPr lang="el-GR" sz="933">
              <a:latin typeface="Calibri" panose="020F0502020204030204" pitchFamily="34" charset="0"/>
              <a:cs typeface="Calibri" panose="020F0502020204030204" pitchFamily="34" charset="0"/>
            </a:endParaRPr>
          </a:p>
        </p:txBody>
      </p:sp>
      <p:grpSp>
        <p:nvGrpSpPr>
          <p:cNvPr id="65" name="Group 65"/>
          <p:cNvGrpSpPr/>
          <p:nvPr/>
        </p:nvGrpSpPr>
        <p:grpSpPr>
          <a:xfrm>
            <a:off x="10288324" y="2481891"/>
            <a:ext cx="917540" cy="917540"/>
            <a:chOff x="0" y="0"/>
            <a:chExt cx="812800" cy="812800"/>
          </a:xfrm>
        </p:grpSpPr>
        <p:sp>
          <p:nvSpPr>
            <p:cNvPr id="66" name="Freeform 6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67B8A"/>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67" name="TextBox 67"/>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68" name="Group 68"/>
          <p:cNvGrpSpPr/>
          <p:nvPr/>
        </p:nvGrpSpPr>
        <p:grpSpPr>
          <a:xfrm rot="-10800000">
            <a:off x="8019784" y="3125158"/>
            <a:ext cx="1733541" cy="2911340"/>
            <a:chOff x="0" y="0"/>
            <a:chExt cx="635000" cy="1066431"/>
          </a:xfrm>
        </p:grpSpPr>
        <p:sp>
          <p:nvSpPr>
            <p:cNvPr id="69" name="Freeform 69"/>
            <p:cNvSpPr/>
            <p:nvPr/>
          </p:nvSpPr>
          <p:spPr>
            <a:xfrm>
              <a:off x="0" y="0"/>
              <a:ext cx="635000" cy="1064202"/>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5"/>
              </a:solid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70" name="TextBox 70"/>
            <p:cNvSpPr txBox="1"/>
            <p:nvPr/>
          </p:nvSpPr>
          <p:spPr>
            <a:xfrm>
              <a:off x="0" y="-57150"/>
              <a:ext cx="635000" cy="1009281"/>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71" name="Group 71"/>
          <p:cNvGrpSpPr/>
          <p:nvPr/>
        </p:nvGrpSpPr>
        <p:grpSpPr>
          <a:xfrm rot="-10800000">
            <a:off x="9880324" y="3125158"/>
            <a:ext cx="1733541" cy="2911340"/>
            <a:chOff x="0" y="0"/>
            <a:chExt cx="635000" cy="1066431"/>
          </a:xfrm>
        </p:grpSpPr>
        <p:sp>
          <p:nvSpPr>
            <p:cNvPr id="72" name="Freeform 72"/>
            <p:cNvSpPr/>
            <p:nvPr/>
          </p:nvSpPr>
          <p:spPr>
            <a:xfrm>
              <a:off x="0" y="0"/>
              <a:ext cx="635000" cy="1064202"/>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rgbClr val="667B8A"/>
              </a:solid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73" name="TextBox 73"/>
            <p:cNvSpPr txBox="1"/>
            <p:nvPr/>
          </p:nvSpPr>
          <p:spPr>
            <a:xfrm>
              <a:off x="0" y="-57150"/>
              <a:ext cx="635000" cy="1009281"/>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74" name="Group 74"/>
          <p:cNvGrpSpPr/>
          <p:nvPr/>
        </p:nvGrpSpPr>
        <p:grpSpPr>
          <a:xfrm>
            <a:off x="8540285" y="2594392"/>
            <a:ext cx="692537" cy="692537"/>
            <a:chOff x="0" y="0"/>
            <a:chExt cx="812800" cy="812800"/>
          </a:xfrm>
        </p:grpSpPr>
        <p:sp>
          <p:nvSpPr>
            <p:cNvPr id="75" name="Freeform 7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76" name="TextBox 76"/>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77" name="Group 77"/>
          <p:cNvGrpSpPr/>
          <p:nvPr/>
        </p:nvGrpSpPr>
        <p:grpSpPr>
          <a:xfrm>
            <a:off x="10400826" y="2594392"/>
            <a:ext cx="692537" cy="692537"/>
            <a:chOff x="0" y="0"/>
            <a:chExt cx="812800" cy="812800"/>
          </a:xfrm>
        </p:grpSpPr>
        <p:sp>
          <p:nvSpPr>
            <p:cNvPr id="78" name="Freeform 7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79" name="TextBox 79"/>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86" name="Group 86"/>
          <p:cNvGrpSpPr/>
          <p:nvPr/>
        </p:nvGrpSpPr>
        <p:grpSpPr>
          <a:xfrm>
            <a:off x="8064341" y="5505487"/>
            <a:ext cx="1644426" cy="291939"/>
            <a:chOff x="0" y="0"/>
            <a:chExt cx="757405" cy="134464"/>
          </a:xfrm>
          <a:solidFill>
            <a:schemeClr val="accent5"/>
          </a:solidFill>
        </p:grpSpPr>
        <p:sp>
          <p:nvSpPr>
            <p:cNvPr id="87" name="Freeform 87"/>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a:ln>
              <a:solidFill>
                <a:schemeClr val="accent5"/>
              </a:solidFill>
            </a:ln>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88" name="TextBox 88"/>
            <p:cNvSpPr txBox="1"/>
            <p:nvPr/>
          </p:nvSpPr>
          <p:spPr>
            <a:xfrm>
              <a:off x="0" y="-57150"/>
              <a:ext cx="757405" cy="191614"/>
            </a:xfrm>
            <a:prstGeom prst="rect">
              <a:avLst/>
            </a:prstGeom>
            <a:grpFill/>
            <a:ln>
              <a:solidFill>
                <a:schemeClr val="accent5"/>
              </a:solidFill>
            </a:ln>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grpSp>
        <p:nvGrpSpPr>
          <p:cNvPr id="89" name="Group 89"/>
          <p:cNvGrpSpPr/>
          <p:nvPr/>
        </p:nvGrpSpPr>
        <p:grpSpPr>
          <a:xfrm>
            <a:off x="9924882" y="5505487"/>
            <a:ext cx="1644426" cy="291939"/>
            <a:chOff x="0" y="0"/>
            <a:chExt cx="757405" cy="134464"/>
          </a:xfrm>
        </p:grpSpPr>
        <p:sp>
          <p:nvSpPr>
            <p:cNvPr id="90" name="Freeform 90"/>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solidFill>
              <a:srgbClr val="667B8A"/>
            </a:solidFill>
          </p:spPr>
          <p:txBody>
            <a:bodyPr/>
            <a:lstStyle/>
            <a:p>
              <a:endParaRPr lang="el-GR" sz="933">
                <a:latin typeface="Calibri" panose="020F0502020204030204" pitchFamily="34" charset="0"/>
                <a:cs typeface="Calibri" panose="020F0502020204030204" pitchFamily="34" charset="0"/>
              </a:endParaRPr>
            </a:p>
          </p:txBody>
        </p:sp>
        <p:sp>
          <p:nvSpPr>
            <p:cNvPr id="91" name="TextBox 91"/>
            <p:cNvSpPr txBox="1"/>
            <p:nvPr/>
          </p:nvSpPr>
          <p:spPr>
            <a:xfrm>
              <a:off x="0" y="-57150"/>
              <a:ext cx="757405" cy="191614"/>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92" name="Freeform 92"/>
          <p:cNvSpPr/>
          <p:nvPr/>
        </p:nvSpPr>
        <p:spPr>
          <a:xfrm>
            <a:off x="1253025" y="2741913"/>
            <a:ext cx="383763" cy="397495"/>
          </a:xfrm>
          <a:custGeom>
            <a:avLst/>
            <a:gdLst/>
            <a:ahLst/>
            <a:cxnLst/>
            <a:rect l="l" t="t" r="r" b="b"/>
            <a:pathLst>
              <a:path w="575644" h="596242">
                <a:moveTo>
                  <a:pt x="0" y="0"/>
                </a:moveTo>
                <a:lnTo>
                  <a:pt x="575644" y="0"/>
                </a:lnTo>
                <a:lnTo>
                  <a:pt x="575644" y="596242"/>
                </a:lnTo>
                <a:lnTo>
                  <a:pt x="0" y="59624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93" name="Freeform 93"/>
          <p:cNvSpPr/>
          <p:nvPr/>
        </p:nvSpPr>
        <p:spPr>
          <a:xfrm>
            <a:off x="3064510" y="2696693"/>
            <a:ext cx="438093" cy="447865"/>
          </a:xfrm>
          <a:custGeom>
            <a:avLst/>
            <a:gdLst/>
            <a:ahLst/>
            <a:cxnLst/>
            <a:rect l="l" t="t" r="r" b="b"/>
            <a:pathLst>
              <a:path w="657140" h="671798">
                <a:moveTo>
                  <a:pt x="0" y="0"/>
                </a:moveTo>
                <a:lnTo>
                  <a:pt x="657140" y="0"/>
                </a:lnTo>
                <a:lnTo>
                  <a:pt x="657140" y="671798"/>
                </a:lnTo>
                <a:lnTo>
                  <a:pt x="0" y="671798"/>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94" name="Freeform 94"/>
          <p:cNvSpPr/>
          <p:nvPr/>
        </p:nvSpPr>
        <p:spPr>
          <a:xfrm>
            <a:off x="4961576" y="2736764"/>
            <a:ext cx="407794" cy="407794"/>
          </a:xfrm>
          <a:custGeom>
            <a:avLst/>
            <a:gdLst/>
            <a:ahLst/>
            <a:cxnLst/>
            <a:rect l="l" t="t" r="r" b="b"/>
            <a:pathLst>
              <a:path w="611691" h="611691">
                <a:moveTo>
                  <a:pt x="0" y="0"/>
                </a:moveTo>
                <a:lnTo>
                  <a:pt x="611691" y="0"/>
                </a:lnTo>
                <a:lnTo>
                  <a:pt x="611691" y="611692"/>
                </a:lnTo>
                <a:lnTo>
                  <a:pt x="0" y="611692"/>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95" name="Freeform 95"/>
          <p:cNvSpPr/>
          <p:nvPr/>
        </p:nvSpPr>
        <p:spPr>
          <a:xfrm>
            <a:off x="6814185" y="2736764"/>
            <a:ext cx="423656" cy="407794"/>
          </a:xfrm>
          <a:custGeom>
            <a:avLst/>
            <a:gdLst/>
            <a:ahLst/>
            <a:cxnLst/>
            <a:rect l="l" t="t" r="r" b="b"/>
            <a:pathLst>
              <a:path w="635484" h="611691">
                <a:moveTo>
                  <a:pt x="0" y="0"/>
                </a:moveTo>
                <a:lnTo>
                  <a:pt x="635485" y="0"/>
                </a:lnTo>
                <a:lnTo>
                  <a:pt x="635485" y="611692"/>
                </a:lnTo>
                <a:lnTo>
                  <a:pt x="0" y="611692"/>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96" name="Freeform 96"/>
          <p:cNvSpPr/>
          <p:nvPr/>
        </p:nvSpPr>
        <p:spPr>
          <a:xfrm>
            <a:off x="8697999" y="2725058"/>
            <a:ext cx="377110" cy="431207"/>
          </a:xfrm>
          <a:custGeom>
            <a:avLst/>
            <a:gdLst/>
            <a:ahLst/>
            <a:cxnLst/>
            <a:rect l="l" t="t" r="r" b="b"/>
            <a:pathLst>
              <a:path w="565665" h="646811">
                <a:moveTo>
                  <a:pt x="0" y="0"/>
                </a:moveTo>
                <a:lnTo>
                  <a:pt x="565665" y="0"/>
                </a:lnTo>
                <a:lnTo>
                  <a:pt x="565665" y="646811"/>
                </a:lnTo>
                <a:lnTo>
                  <a:pt x="0" y="64681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97" name="Freeform 97"/>
          <p:cNvSpPr/>
          <p:nvPr/>
        </p:nvSpPr>
        <p:spPr>
          <a:xfrm>
            <a:off x="10511390" y="2706043"/>
            <a:ext cx="471409" cy="469237"/>
          </a:xfrm>
          <a:custGeom>
            <a:avLst/>
            <a:gdLst/>
            <a:ahLst/>
            <a:cxnLst/>
            <a:rect l="l" t="t" r="r" b="b"/>
            <a:pathLst>
              <a:path w="707113" h="703855">
                <a:moveTo>
                  <a:pt x="0" y="0"/>
                </a:moveTo>
                <a:lnTo>
                  <a:pt x="707113" y="0"/>
                </a:lnTo>
                <a:lnTo>
                  <a:pt x="707113" y="703855"/>
                </a:lnTo>
                <a:lnTo>
                  <a:pt x="0" y="703855"/>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100" name="TextBox 100"/>
          <p:cNvSpPr txBox="1"/>
          <p:nvPr/>
        </p:nvSpPr>
        <p:spPr>
          <a:xfrm>
            <a:off x="764414" y="3463278"/>
            <a:ext cx="1377246" cy="538609"/>
          </a:xfrm>
          <a:prstGeom prst="rect">
            <a:avLst/>
          </a:prstGeom>
        </p:spPr>
        <p:txBody>
          <a:bodyPr lIns="0" tIns="0" rIns="0" bIns="0" rtlCol="0" anchor="t">
            <a:spAutoFit/>
          </a:bodyPr>
          <a:lstStyle/>
          <a:p>
            <a:pPr algn="ctr">
              <a:lnSpc>
                <a:spcPts val="2147"/>
              </a:lnSpc>
            </a:pPr>
            <a:r>
              <a:rPr lang="ro" sz="1800" b="1" dirty="0">
                <a:solidFill>
                  <a:schemeClr val="tx1"/>
                </a:solidFill>
                <a:latin typeface="Calibri" panose="020F0502020204030204" pitchFamily="34" charset="0"/>
                <a:cs typeface="Calibri" panose="020F0502020204030204" pitchFamily="34" charset="0"/>
              </a:rPr>
              <a:t>Identificarea nevoilor școlii</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101" name="TextBox 101"/>
          <p:cNvSpPr txBox="1"/>
          <p:nvPr/>
        </p:nvSpPr>
        <p:spPr>
          <a:xfrm>
            <a:off x="1067911" y="5601316"/>
            <a:ext cx="692537" cy="195566"/>
          </a:xfrm>
          <a:prstGeom prst="rect">
            <a:avLst/>
          </a:prstGeom>
        </p:spPr>
        <p:txBody>
          <a:bodyPr lIns="0" tIns="0" rIns="0" bIns="0" rtlCol="0" anchor="t">
            <a:spAutoFit/>
          </a:bodyPr>
          <a:lstStyle/>
          <a:p>
            <a:pPr algn="ctr">
              <a:lnSpc>
                <a:spcPts val="1441"/>
              </a:lnSpc>
            </a:pPr>
            <a:r>
              <a:rPr lang="ro" sz="1800" b="1">
                <a:solidFill>
                  <a:schemeClr val="bg1"/>
                </a:solidFill>
                <a:latin typeface="Calibri" panose="020F0502020204030204" pitchFamily="34" charset="0"/>
                <a:ea typeface="Lato Bold"/>
                <a:cs typeface="Calibri" panose="020F0502020204030204" pitchFamily="34" charset="0"/>
                <a:sym typeface="Lato Bold"/>
              </a:rPr>
              <a:t>PASUL 1</a:t>
            </a:r>
          </a:p>
        </p:txBody>
      </p:sp>
      <p:sp>
        <p:nvSpPr>
          <p:cNvPr id="102" name="TextBox 102"/>
          <p:cNvSpPr txBox="1"/>
          <p:nvPr/>
        </p:nvSpPr>
        <p:spPr>
          <a:xfrm>
            <a:off x="2927937" y="5601316"/>
            <a:ext cx="692537" cy="195566"/>
          </a:xfrm>
          <a:prstGeom prst="rect">
            <a:avLst/>
          </a:prstGeom>
        </p:spPr>
        <p:txBody>
          <a:bodyPr lIns="0" tIns="0" rIns="0" bIns="0" rtlCol="0" anchor="t">
            <a:spAutoFit/>
          </a:bodyPr>
          <a:lstStyle/>
          <a:p>
            <a:pPr algn="ctr">
              <a:lnSpc>
                <a:spcPts val="1441"/>
              </a:lnSpc>
            </a:pPr>
            <a:r>
              <a:rPr lang="ro" sz="1800" b="1">
                <a:solidFill>
                  <a:schemeClr val="bg1"/>
                </a:solidFill>
                <a:latin typeface="Calibri" panose="020F0502020204030204" pitchFamily="34" charset="0"/>
                <a:ea typeface="Lato Bold"/>
                <a:cs typeface="Calibri" panose="020F0502020204030204" pitchFamily="34" charset="0"/>
                <a:sym typeface="Lato Bold"/>
              </a:rPr>
              <a:t>PASUL 2</a:t>
            </a:r>
          </a:p>
        </p:txBody>
      </p:sp>
      <p:sp>
        <p:nvSpPr>
          <p:cNvPr id="103" name="TextBox 103"/>
          <p:cNvSpPr txBox="1"/>
          <p:nvPr/>
        </p:nvSpPr>
        <p:spPr>
          <a:xfrm>
            <a:off x="2499507" y="3497752"/>
            <a:ext cx="1629000" cy="538609"/>
          </a:xfrm>
          <a:prstGeom prst="rect">
            <a:avLst/>
          </a:prstGeom>
        </p:spPr>
        <p:txBody>
          <a:bodyPr wrap="square" lIns="0" tIns="0" rIns="0" bIns="0" rtlCol="0" anchor="t">
            <a:spAutoFit/>
          </a:bodyPr>
          <a:lstStyle/>
          <a:p>
            <a:pPr algn="ctr">
              <a:lnSpc>
                <a:spcPts val="2147"/>
              </a:lnSpc>
            </a:pPr>
            <a:r>
              <a:rPr lang="ro" sz="1800" b="1" dirty="0">
                <a:solidFill>
                  <a:schemeClr val="tx1"/>
                </a:solidFill>
                <a:latin typeface="Calibri" panose="020F0502020204030204" pitchFamily="34" charset="0"/>
                <a:cs typeface="Calibri" panose="020F0502020204030204" pitchFamily="34" charset="0"/>
              </a:rPr>
              <a:t>Puncte forte și diferențe ale hărților</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104" name="TextBox 104"/>
          <p:cNvSpPr txBox="1"/>
          <p:nvPr/>
        </p:nvSpPr>
        <p:spPr>
          <a:xfrm>
            <a:off x="735096" y="4054591"/>
            <a:ext cx="1377246" cy="1308050"/>
          </a:xfrm>
          <a:prstGeom prst="rect">
            <a:avLst/>
          </a:prstGeom>
        </p:spPr>
        <p:txBody>
          <a:bodyPr lIns="0" tIns="0" rIns="0" bIns="0" rtlCol="0" anchor="t">
            <a:spAutoFit/>
          </a:bodyPr>
          <a:lstStyle/>
          <a:p>
            <a:pPr algn="ctr">
              <a:lnSpc>
                <a:spcPts val="1680"/>
              </a:lnSpc>
            </a:pPr>
            <a:r>
              <a:rPr lang="ro" sz="1600" dirty="0">
                <a:solidFill>
                  <a:schemeClr val="tx1"/>
                </a:solidFill>
                <a:latin typeface="Calibri" panose="020F0502020204030204" pitchFamily="34" charset="0"/>
                <a:cs typeface="Calibri" panose="020F0502020204030204" pitchFamily="34" charset="0"/>
              </a:rPr>
              <a:t>Folosiți date din evaluări ale nevoilor, sondaje ale personalului sau discuții</a:t>
            </a:r>
            <a:endParaRPr lang="en-US" sz="1600" dirty="0">
              <a:solidFill>
                <a:schemeClr val="tx1"/>
              </a:solidFill>
              <a:latin typeface="Calibri" panose="020F0502020204030204" pitchFamily="34" charset="0"/>
              <a:ea typeface="Lato"/>
              <a:cs typeface="Calibri" panose="020F0502020204030204" pitchFamily="34" charset="0"/>
              <a:sym typeface="Lato"/>
            </a:endParaRPr>
          </a:p>
        </p:txBody>
      </p:sp>
      <p:sp>
        <p:nvSpPr>
          <p:cNvPr id="105" name="TextBox 105"/>
          <p:cNvSpPr txBox="1"/>
          <p:nvPr/>
        </p:nvSpPr>
        <p:spPr>
          <a:xfrm>
            <a:off x="2499507" y="4342351"/>
            <a:ext cx="1629000" cy="872034"/>
          </a:xfrm>
          <a:prstGeom prst="rect">
            <a:avLst/>
          </a:prstGeom>
        </p:spPr>
        <p:txBody>
          <a:bodyPr wrap="square" lIns="0" tIns="0" rIns="0" bIns="0" rtlCol="0" anchor="t">
            <a:spAutoFit/>
          </a:bodyPr>
          <a:lstStyle/>
          <a:p>
            <a:pPr algn="ctr">
              <a:lnSpc>
                <a:spcPts val="1680"/>
              </a:lnSpc>
            </a:pPr>
            <a:r>
              <a:rPr lang="ro" sz="1600" dirty="0">
                <a:solidFill>
                  <a:schemeClr val="tx1"/>
                </a:solidFill>
                <a:latin typeface="Calibri" panose="020F0502020204030204" pitchFamily="34" charset="0"/>
                <a:ea typeface="Lato"/>
                <a:cs typeface="Calibri" panose="020F0502020204030204" pitchFamily="34" charset="0"/>
                <a:sym typeface="Lato"/>
              </a:rPr>
              <a:t>Unde sunt deja puternice eforturile pentru </a:t>
            </a:r>
            <a:r>
              <a:rPr lang="ro-RO" sz="1600" dirty="0">
                <a:solidFill>
                  <a:schemeClr val="tx1"/>
                </a:solidFill>
                <a:latin typeface="Calibri" panose="020F0502020204030204" pitchFamily="34" charset="0"/>
                <a:ea typeface="Lato"/>
                <a:cs typeface="Calibri" panose="020F0502020204030204" pitchFamily="34" charset="0"/>
                <a:sym typeface="Lato"/>
              </a:rPr>
              <a:t>stare de bine</a:t>
            </a:r>
            <a:r>
              <a:rPr lang="ro" sz="1600" dirty="0">
                <a:solidFill>
                  <a:schemeClr val="tx1"/>
                </a:solidFill>
                <a:latin typeface="Calibri" panose="020F0502020204030204" pitchFamily="34" charset="0"/>
                <a:ea typeface="Lato"/>
                <a:cs typeface="Calibri" panose="020F0502020204030204" pitchFamily="34" charset="0"/>
                <a:sym typeface="Lato"/>
              </a:rPr>
              <a:t>? Unde lipsesc?</a:t>
            </a:r>
          </a:p>
        </p:txBody>
      </p:sp>
      <p:sp>
        <p:nvSpPr>
          <p:cNvPr id="106" name="TextBox 106"/>
          <p:cNvSpPr txBox="1"/>
          <p:nvPr/>
        </p:nvSpPr>
        <p:spPr>
          <a:xfrm>
            <a:off x="4638773" y="3465133"/>
            <a:ext cx="1116489" cy="538609"/>
          </a:xfrm>
          <a:prstGeom prst="rect">
            <a:avLst/>
          </a:prstGeom>
        </p:spPr>
        <p:txBody>
          <a:bodyPr lIns="0" tIns="0" rIns="0" bIns="0" rtlCol="0" anchor="t">
            <a:spAutoFit/>
          </a:bodyPr>
          <a:lstStyle/>
          <a:p>
            <a:pPr algn="ctr">
              <a:lnSpc>
                <a:spcPts val="2147"/>
              </a:lnSpc>
            </a:pPr>
            <a:r>
              <a:rPr lang="ro" sz="1800" b="1" dirty="0">
                <a:solidFill>
                  <a:schemeClr val="tx1"/>
                </a:solidFill>
                <a:latin typeface="Calibri" panose="020F0502020204030204" pitchFamily="34" charset="0"/>
                <a:cs typeface="Calibri" panose="020F0502020204030204" pitchFamily="34" charset="0"/>
              </a:rPr>
              <a:t>Stabilește obiective SMART</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107" name="TextBox 107"/>
          <p:cNvSpPr txBox="1"/>
          <p:nvPr/>
        </p:nvSpPr>
        <p:spPr>
          <a:xfrm>
            <a:off x="4476850" y="4329466"/>
            <a:ext cx="1377246" cy="1096454"/>
          </a:xfrm>
          <a:prstGeom prst="rect">
            <a:avLst/>
          </a:prstGeom>
        </p:spPr>
        <p:txBody>
          <a:bodyPr lIns="0" tIns="0" rIns="0" bIns="0" rtlCol="0" anchor="t">
            <a:spAutoFit/>
          </a:bodyPr>
          <a:lstStyle/>
          <a:p>
            <a:pPr algn="ctr">
              <a:lnSpc>
                <a:spcPts val="1680"/>
              </a:lnSpc>
            </a:pPr>
            <a:r>
              <a:rPr lang="ro" sz="1600">
                <a:solidFill>
                  <a:schemeClr val="tx1"/>
                </a:solidFill>
                <a:latin typeface="Calibri" panose="020F0502020204030204" pitchFamily="34" charset="0"/>
                <a:cs typeface="Calibri" panose="020F0502020204030204" pitchFamily="34" charset="0"/>
              </a:rPr>
              <a:t>Specific, Măsurabil, Realizabil, Relevant, Limitat în timp</a:t>
            </a:r>
            <a:endParaRPr lang="en-US" sz="1600">
              <a:solidFill>
                <a:schemeClr val="tx1"/>
              </a:solidFill>
              <a:latin typeface="Calibri" panose="020F0502020204030204" pitchFamily="34" charset="0"/>
              <a:ea typeface="Lato"/>
              <a:cs typeface="Calibri" panose="020F0502020204030204" pitchFamily="34" charset="0"/>
              <a:sym typeface="Lato"/>
            </a:endParaRPr>
          </a:p>
        </p:txBody>
      </p:sp>
      <p:sp>
        <p:nvSpPr>
          <p:cNvPr id="108" name="TextBox 108"/>
          <p:cNvSpPr txBox="1"/>
          <p:nvPr/>
        </p:nvSpPr>
        <p:spPr>
          <a:xfrm>
            <a:off x="6467768" y="3641882"/>
            <a:ext cx="1116489" cy="807913"/>
          </a:xfrm>
          <a:prstGeom prst="rect">
            <a:avLst/>
          </a:prstGeom>
        </p:spPr>
        <p:txBody>
          <a:bodyPr lIns="0" tIns="0" rIns="0" bIns="0" rtlCol="0" anchor="t">
            <a:spAutoFit/>
          </a:bodyPr>
          <a:lstStyle/>
          <a:p>
            <a:pPr algn="ctr">
              <a:lnSpc>
                <a:spcPts val="2147"/>
              </a:lnSpc>
            </a:pPr>
            <a:r>
              <a:rPr lang="ro" sz="1800" b="1" dirty="0">
                <a:solidFill>
                  <a:schemeClr val="tx1"/>
                </a:solidFill>
                <a:latin typeface="Calibri" panose="020F0502020204030204" pitchFamily="34" charset="0"/>
                <a:cs typeface="Calibri" panose="020F0502020204030204" pitchFamily="34" charset="0"/>
              </a:rPr>
              <a:t>Strategii PERMA selectate</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109" name="TextBox 109"/>
          <p:cNvSpPr txBox="1"/>
          <p:nvPr/>
        </p:nvSpPr>
        <p:spPr>
          <a:xfrm>
            <a:off x="6337391" y="4512479"/>
            <a:ext cx="1377246" cy="872034"/>
          </a:xfrm>
          <a:prstGeom prst="rect">
            <a:avLst/>
          </a:prstGeom>
        </p:spPr>
        <p:txBody>
          <a:bodyPr lIns="0" tIns="0" rIns="0" bIns="0" rtlCol="0" anchor="t">
            <a:spAutoFit/>
          </a:bodyPr>
          <a:lstStyle/>
          <a:p>
            <a:pPr algn="ctr">
              <a:lnSpc>
                <a:spcPts val="1680"/>
              </a:lnSpc>
            </a:pPr>
            <a:r>
              <a:rPr lang="ro" sz="1600" dirty="0">
                <a:solidFill>
                  <a:schemeClr val="tx1"/>
                </a:solidFill>
                <a:latin typeface="Calibri" panose="020F0502020204030204" pitchFamily="34" charset="0"/>
                <a:cs typeface="Calibri" panose="020F0502020204030204" pitchFamily="34" charset="0"/>
              </a:rPr>
              <a:t>Alegeți cel puțin o intervenție pentru fiecare element PERMA</a:t>
            </a:r>
            <a:endParaRPr lang="en-US" sz="1600" dirty="0">
              <a:solidFill>
                <a:schemeClr val="tx1"/>
              </a:solidFill>
              <a:latin typeface="Calibri" panose="020F0502020204030204" pitchFamily="34" charset="0"/>
              <a:ea typeface="Lato"/>
              <a:cs typeface="Calibri" panose="020F0502020204030204" pitchFamily="34" charset="0"/>
              <a:sym typeface="Lato"/>
            </a:endParaRPr>
          </a:p>
        </p:txBody>
      </p:sp>
      <p:sp>
        <p:nvSpPr>
          <p:cNvPr id="110" name="TextBox 110"/>
          <p:cNvSpPr txBox="1"/>
          <p:nvPr/>
        </p:nvSpPr>
        <p:spPr>
          <a:xfrm>
            <a:off x="8135175" y="3656817"/>
            <a:ext cx="1491311" cy="807913"/>
          </a:xfrm>
          <a:prstGeom prst="rect">
            <a:avLst/>
          </a:prstGeom>
        </p:spPr>
        <p:txBody>
          <a:bodyPr wrap="square" lIns="0" tIns="0" rIns="0" bIns="0" rtlCol="0" anchor="t">
            <a:spAutoFit/>
          </a:bodyPr>
          <a:lstStyle/>
          <a:p>
            <a:pPr algn="ctr">
              <a:lnSpc>
                <a:spcPts val="2147"/>
              </a:lnSpc>
            </a:pPr>
            <a:r>
              <a:rPr lang="ro" sz="1800" b="1">
                <a:solidFill>
                  <a:schemeClr val="tx1"/>
                </a:solidFill>
                <a:latin typeface="Calibri" panose="020F0502020204030204" pitchFamily="34" charset="0"/>
                <a:ea typeface="Lato Bold"/>
                <a:cs typeface="Calibri" panose="020F0502020204030204" pitchFamily="34" charset="0"/>
                <a:sym typeface="Lato Bold"/>
              </a:rPr>
              <a:t>Acțiuni și responsabilități de proiectare</a:t>
            </a:r>
          </a:p>
        </p:txBody>
      </p:sp>
      <p:sp>
        <p:nvSpPr>
          <p:cNvPr id="111" name="TextBox 111"/>
          <p:cNvSpPr txBox="1"/>
          <p:nvPr/>
        </p:nvSpPr>
        <p:spPr>
          <a:xfrm>
            <a:off x="10188850" y="3699965"/>
            <a:ext cx="1116489" cy="538609"/>
          </a:xfrm>
          <a:prstGeom prst="rect">
            <a:avLst/>
          </a:prstGeom>
        </p:spPr>
        <p:txBody>
          <a:bodyPr lIns="0" tIns="0" rIns="0" bIns="0" rtlCol="0" anchor="t">
            <a:spAutoFit/>
          </a:bodyPr>
          <a:lstStyle/>
          <a:p>
            <a:pPr algn="ctr">
              <a:lnSpc>
                <a:spcPts val="2147"/>
              </a:lnSpc>
            </a:pPr>
            <a:r>
              <a:rPr lang="ro" sz="1800" b="1">
                <a:solidFill>
                  <a:schemeClr val="tx1"/>
                </a:solidFill>
                <a:latin typeface="Calibri" panose="020F0502020204030204" pitchFamily="34" charset="0"/>
                <a:cs typeface="Calibri" panose="020F0502020204030204" pitchFamily="34" charset="0"/>
              </a:rPr>
              <a:t>Plan de evaluare</a:t>
            </a:r>
            <a:endParaRPr lang="en-US" sz="1800" b="1">
              <a:solidFill>
                <a:schemeClr val="tx1"/>
              </a:solidFill>
              <a:latin typeface="Calibri" panose="020F0502020204030204" pitchFamily="34" charset="0"/>
              <a:ea typeface="Lato Bold"/>
              <a:cs typeface="Calibri" panose="020F0502020204030204" pitchFamily="34" charset="0"/>
              <a:sym typeface="Lato Bold"/>
            </a:endParaRPr>
          </a:p>
        </p:txBody>
      </p:sp>
      <p:sp>
        <p:nvSpPr>
          <p:cNvPr id="112" name="TextBox 112"/>
          <p:cNvSpPr txBox="1"/>
          <p:nvPr/>
        </p:nvSpPr>
        <p:spPr>
          <a:xfrm>
            <a:off x="8197417" y="4525947"/>
            <a:ext cx="1377246" cy="872034"/>
          </a:xfrm>
          <a:prstGeom prst="rect">
            <a:avLst/>
          </a:prstGeom>
        </p:spPr>
        <p:txBody>
          <a:bodyPr lIns="0" tIns="0" rIns="0" bIns="0" rtlCol="0" anchor="t">
            <a:spAutoFit/>
          </a:bodyPr>
          <a:lstStyle/>
          <a:p>
            <a:pPr algn="ctr">
              <a:lnSpc>
                <a:spcPts val="1680"/>
              </a:lnSpc>
            </a:pPr>
            <a:r>
              <a:rPr lang="ro" sz="1600" dirty="0">
                <a:solidFill>
                  <a:schemeClr val="tx1"/>
                </a:solidFill>
                <a:latin typeface="Calibri" panose="020F0502020204030204" pitchFamily="34" charset="0"/>
                <a:cs typeface="Calibri" panose="020F0502020204030204" pitchFamily="34" charset="0"/>
              </a:rPr>
              <a:t>Definiți cine, când și cum este implementată fiecare activitate</a:t>
            </a:r>
            <a:endParaRPr lang="en-US" sz="1600" dirty="0">
              <a:solidFill>
                <a:schemeClr val="tx1"/>
              </a:solidFill>
              <a:latin typeface="Calibri" panose="020F0502020204030204" pitchFamily="34" charset="0"/>
              <a:ea typeface="Lato"/>
              <a:cs typeface="Calibri" panose="020F0502020204030204" pitchFamily="34" charset="0"/>
              <a:sym typeface="Lato"/>
            </a:endParaRPr>
          </a:p>
        </p:txBody>
      </p:sp>
      <p:sp>
        <p:nvSpPr>
          <p:cNvPr id="113" name="TextBox 113"/>
          <p:cNvSpPr txBox="1"/>
          <p:nvPr/>
        </p:nvSpPr>
        <p:spPr>
          <a:xfrm>
            <a:off x="10058471" y="4238574"/>
            <a:ext cx="1377246" cy="1096454"/>
          </a:xfrm>
          <a:prstGeom prst="rect">
            <a:avLst/>
          </a:prstGeom>
        </p:spPr>
        <p:txBody>
          <a:bodyPr lIns="0" tIns="0" rIns="0" bIns="0" rtlCol="0" anchor="t">
            <a:spAutoFit/>
          </a:bodyPr>
          <a:lstStyle/>
          <a:p>
            <a:pPr algn="ctr">
              <a:lnSpc>
                <a:spcPts val="1680"/>
              </a:lnSpc>
            </a:pPr>
            <a:r>
              <a:rPr lang="ro" sz="1600">
                <a:solidFill>
                  <a:schemeClr val="tx1"/>
                </a:solidFill>
                <a:latin typeface="Calibri" panose="020F0502020204030204" pitchFamily="34" charset="0"/>
                <a:cs typeface="Calibri" panose="020F0502020204030204" pitchFamily="34" charset="0"/>
              </a:rPr>
              <a:t>Include indicatori, termene și oportunități de reflecție</a:t>
            </a:r>
            <a:endParaRPr lang="en-US" sz="1600">
              <a:solidFill>
                <a:schemeClr val="tx1"/>
              </a:solidFill>
              <a:latin typeface="Calibri" panose="020F0502020204030204" pitchFamily="34" charset="0"/>
              <a:ea typeface="Lato"/>
              <a:cs typeface="Calibri" panose="020F0502020204030204" pitchFamily="34" charset="0"/>
              <a:sym typeface="Lato"/>
            </a:endParaRPr>
          </a:p>
        </p:txBody>
      </p:sp>
      <p:sp>
        <p:nvSpPr>
          <p:cNvPr id="114" name="TextBox 114"/>
          <p:cNvSpPr txBox="1"/>
          <p:nvPr/>
        </p:nvSpPr>
        <p:spPr>
          <a:xfrm>
            <a:off x="4788477" y="5601316"/>
            <a:ext cx="692537" cy="195566"/>
          </a:xfrm>
          <a:prstGeom prst="rect">
            <a:avLst/>
          </a:prstGeom>
        </p:spPr>
        <p:txBody>
          <a:bodyPr lIns="0" tIns="0" rIns="0" bIns="0" rtlCol="0" anchor="t">
            <a:spAutoFit/>
          </a:bodyPr>
          <a:lstStyle/>
          <a:p>
            <a:pPr algn="ctr">
              <a:lnSpc>
                <a:spcPts val="1441"/>
              </a:lnSpc>
            </a:pPr>
            <a:r>
              <a:rPr lang="ro" sz="1800" b="1">
                <a:solidFill>
                  <a:schemeClr val="bg1"/>
                </a:solidFill>
                <a:latin typeface="Calibri" panose="020F0502020204030204" pitchFamily="34" charset="0"/>
                <a:ea typeface="Lato Bold"/>
                <a:cs typeface="Calibri" panose="020F0502020204030204" pitchFamily="34" charset="0"/>
                <a:sym typeface="Lato Bold"/>
              </a:rPr>
              <a:t>PASUL 3</a:t>
            </a:r>
          </a:p>
        </p:txBody>
      </p:sp>
      <p:sp>
        <p:nvSpPr>
          <p:cNvPr id="115" name="TextBox 115"/>
          <p:cNvSpPr txBox="1"/>
          <p:nvPr/>
        </p:nvSpPr>
        <p:spPr>
          <a:xfrm>
            <a:off x="6649018" y="5601316"/>
            <a:ext cx="692537" cy="195566"/>
          </a:xfrm>
          <a:prstGeom prst="rect">
            <a:avLst/>
          </a:prstGeom>
        </p:spPr>
        <p:txBody>
          <a:bodyPr lIns="0" tIns="0" rIns="0" bIns="0" rtlCol="0" anchor="t">
            <a:spAutoFit/>
          </a:bodyPr>
          <a:lstStyle/>
          <a:p>
            <a:pPr algn="ctr">
              <a:lnSpc>
                <a:spcPts val="1441"/>
              </a:lnSpc>
            </a:pPr>
            <a:r>
              <a:rPr lang="ro" sz="1800" b="1">
                <a:solidFill>
                  <a:schemeClr val="bg1"/>
                </a:solidFill>
                <a:latin typeface="Calibri" panose="020F0502020204030204" pitchFamily="34" charset="0"/>
                <a:ea typeface="Lato Bold"/>
                <a:cs typeface="Calibri" panose="020F0502020204030204" pitchFamily="34" charset="0"/>
                <a:sym typeface="Lato Bold"/>
              </a:rPr>
              <a:t>PASUL 4</a:t>
            </a:r>
          </a:p>
        </p:txBody>
      </p:sp>
      <p:sp>
        <p:nvSpPr>
          <p:cNvPr id="116" name="TextBox 116"/>
          <p:cNvSpPr txBox="1"/>
          <p:nvPr/>
        </p:nvSpPr>
        <p:spPr>
          <a:xfrm>
            <a:off x="8509558" y="5601316"/>
            <a:ext cx="692537" cy="195566"/>
          </a:xfrm>
          <a:prstGeom prst="rect">
            <a:avLst/>
          </a:prstGeom>
        </p:spPr>
        <p:txBody>
          <a:bodyPr lIns="0" tIns="0" rIns="0" bIns="0" rtlCol="0" anchor="t">
            <a:spAutoFit/>
          </a:bodyPr>
          <a:lstStyle/>
          <a:p>
            <a:pPr algn="ctr">
              <a:lnSpc>
                <a:spcPts val="1441"/>
              </a:lnSpc>
            </a:pPr>
            <a:r>
              <a:rPr lang="ro" sz="1800" b="1">
                <a:solidFill>
                  <a:schemeClr val="bg1"/>
                </a:solidFill>
                <a:latin typeface="Calibri" panose="020F0502020204030204" pitchFamily="34" charset="0"/>
                <a:ea typeface="Lato Bold"/>
                <a:cs typeface="Calibri" panose="020F0502020204030204" pitchFamily="34" charset="0"/>
                <a:sym typeface="Lato Bold"/>
              </a:rPr>
              <a:t>PASUL 5</a:t>
            </a:r>
          </a:p>
        </p:txBody>
      </p:sp>
      <p:sp>
        <p:nvSpPr>
          <p:cNvPr id="117" name="TextBox 117"/>
          <p:cNvSpPr txBox="1"/>
          <p:nvPr/>
        </p:nvSpPr>
        <p:spPr>
          <a:xfrm>
            <a:off x="10370099" y="5601316"/>
            <a:ext cx="692537" cy="195566"/>
          </a:xfrm>
          <a:prstGeom prst="rect">
            <a:avLst/>
          </a:prstGeom>
        </p:spPr>
        <p:txBody>
          <a:bodyPr lIns="0" tIns="0" rIns="0" bIns="0" rtlCol="0" anchor="t">
            <a:spAutoFit/>
          </a:bodyPr>
          <a:lstStyle/>
          <a:p>
            <a:pPr algn="ctr">
              <a:lnSpc>
                <a:spcPts val="1441"/>
              </a:lnSpc>
            </a:pPr>
            <a:r>
              <a:rPr lang="ro" sz="1800" b="1">
                <a:solidFill>
                  <a:schemeClr val="bg1"/>
                </a:solidFill>
                <a:latin typeface="Calibri" panose="020F0502020204030204" pitchFamily="34" charset="0"/>
                <a:ea typeface="Lato Bold"/>
                <a:cs typeface="Calibri" panose="020F0502020204030204" pitchFamily="34" charset="0"/>
                <a:sym typeface="Lato Bold"/>
              </a:rPr>
              <a:t>PASUL 6</a:t>
            </a:r>
          </a:p>
        </p:txBody>
      </p:sp>
      <p:sp>
        <p:nvSpPr>
          <p:cNvPr id="118" name="Τίτλος 1">
            <a:extLst>
              <a:ext uri="{FF2B5EF4-FFF2-40B4-BE49-F238E27FC236}">
                <a16:creationId xmlns:a16="http://schemas.microsoft.com/office/drawing/2014/main" id="{D84D9C6B-6A4C-BE5A-D147-17AEA44A33A3}"/>
              </a:ext>
            </a:extLst>
          </p:cNvPr>
          <p:cNvSpPr txBox="1">
            <a:spLocks/>
          </p:cNvSpPr>
          <p:nvPr/>
        </p:nvSpPr>
        <p:spPr>
          <a:xfrm>
            <a:off x="97970" y="81642"/>
            <a:ext cx="11944500" cy="715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ro" sz="3800">
                <a:solidFill>
                  <a:srgbClr val="FFFFFF"/>
                </a:solidFill>
                <a:latin typeface="Calibri" panose="020F0502020204030204" pitchFamily="34" charset="0"/>
                <a:cs typeface="Calibri" panose="020F0502020204030204" pitchFamily="34" charset="0"/>
                <a:sym typeface="Calibri"/>
              </a:rPr>
              <a:t>Pași pentru proiectarea unui program WSA</a:t>
            </a:r>
            <a:endParaRPr lang="el-GR" sz="3800">
              <a:solidFill>
                <a:srgbClr val="FFFFFF"/>
              </a:solidFill>
              <a:latin typeface="Calibri" panose="020F0502020204030204" pitchFamily="34" charset="0"/>
              <a:cs typeface="Calibri" panose="020F0502020204030204" pitchFamily="34" charset="0"/>
              <a:sym typeface="Calibri"/>
            </a:endParaRPr>
          </a:p>
        </p:txBody>
      </p:sp>
      <p:sp>
        <p:nvSpPr>
          <p:cNvPr id="119" name="Θέση κειμένου 2">
            <a:extLst>
              <a:ext uri="{FF2B5EF4-FFF2-40B4-BE49-F238E27FC236}">
                <a16:creationId xmlns:a16="http://schemas.microsoft.com/office/drawing/2014/main" id="{D211A1C1-3659-57D8-F469-929828E46096}"/>
              </a:ext>
            </a:extLst>
          </p:cNvPr>
          <p:cNvSpPr txBox="1">
            <a:spLocks/>
          </p:cNvSpPr>
          <p:nvPr/>
        </p:nvSpPr>
        <p:spPr>
          <a:xfrm>
            <a:off x="97970" y="1117031"/>
            <a:ext cx="11944500" cy="112240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ro" sz="1800" i="1" dirty="0">
                <a:solidFill>
                  <a:schemeClr val="accent2"/>
                </a:solidFill>
                <a:latin typeface="Calibri" panose="020F0502020204030204" pitchFamily="34" charset="0"/>
                <a:cs typeface="Calibri" panose="020F0502020204030204" pitchFamily="34" charset="0"/>
              </a:rPr>
              <a:t>Proiectarea unui program eficient de </a:t>
            </a:r>
            <a:r>
              <a:rPr lang="ro-RO" sz="1800" i="1" dirty="0">
                <a:solidFill>
                  <a:schemeClr val="accent2"/>
                </a:solidFill>
                <a:latin typeface="Calibri" panose="020F0502020204030204" pitchFamily="34" charset="0"/>
                <a:cs typeface="Calibri" panose="020F0502020204030204" pitchFamily="34" charset="0"/>
              </a:rPr>
              <a:t>stare de bine</a:t>
            </a:r>
            <a:r>
              <a:rPr lang="ro" sz="1800" i="1" dirty="0">
                <a:solidFill>
                  <a:schemeClr val="accent2"/>
                </a:solidFill>
                <a:latin typeface="Calibri" panose="020F0502020204030204" pitchFamily="34" charset="0"/>
                <a:cs typeface="Calibri" panose="020F0502020204030204" pitchFamily="34" charset="0"/>
              </a:rPr>
              <a:t> pentru întreaga școală (WSA) necesită un proces clar care să conecteze nevoile, punctele forte și prioritățile școlii cu strategiile PERMA bazate pe dovezi. Acești pași vă vor ghida în crearea unui plan de </a:t>
            </a:r>
            <a:r>
              <a:rPr lang="ro-RO" sz="1800" i="1" dirty="0">
                <a:solidFill>
                  <a:schemeClr val="accent2"/>
                </a:solidFill>
                <a:latin typeface="Calibri" panose="020F0502020204030204" pitchFamily="34" charset="0"/>
                <a:cs typeface="Calibri" panose="020F0502020204030204" pitchFamily="34" charset="0"/>
              </a:rPr>
              <a:t>stare de bine</a:t>
            </a:r>
            <a:r>
              <a:rPr lang="ro" sz="1800" i="1" dirty="0">
                <a:solidFill>
                  <a:schemeClr val="accent2"/>
                </a:solidFill>
                <a:latin typeface="Calibri" panose="020F0502020204030204" pitchFamily="34" charset="0"/>
                <a:cs typeface="Calibri" panose="020F0502020204030204" pitchFamily="34" charset="0"/>
              </a:rPr>
              <a:t> structurat, incluziv și sustenabil, adaptat comunității tale școlare.</a:t>
            </a:r>
            <a:endParaRPr lang="el-GR" sz="1800" i="1" dirty="0">
              <a:solidFill>
                <a:schemeClr val="accent2"/>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B43D8846-4470-E841-E397-8F50361B8953}"/>
            </a:ext>
          </a:extLst>
        </p:cNvPr>
        <p:cNvGrpSpPr/>
        <p:nvPr/>
      </p:nvGrpSpPr>
      <p:grpSpPr>
        <a:xfrm>
          <a:off x="0" y="0"/>
          <a:ext cx="0" cy="0"/>
          <a:chOff x="0" y="0"/>
          <a:chExt cx="0" cy="0"/>
        </a:xfrm>
      </p:grpSpPr>
      <p:sp>
        <p:nvSpPr>
          <p:cNvPr id="5" name="Freeform 6">
            <a:extLst>
              <a:ext uri="{FF2B5EF4-FFF2-40B4-BE49-F238E27FC236}">
                <a16:creationId xmlns:a16="http://schemas.microsoft.com/office/drawing/2014/main" id="{CA4081A3-D6A8-5CE2-685B-4A591B0AE621}"/>
              </a:ext>
            </a:extLst>
          </p:cNvPr>
          <p:cNvSpPr/>
          <p:nvPr/>
        </p:nvSpPr>
        <p:spPr>
          <a:xfrm>
            <a:off x="2821169" y="1478933"/>
            <a:ext cx="917540" cy="91754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grpSp>
        <p:nvGrpSpPr>
          <p:cNvPr id="2" name="Group 2">
            <a:extLst>
              <a:ext uri="{FF2B5EF4-FFF2-40B4-BE49-F238E27FC236}">
                <a16:creationId xmlns:a16="http://schemas.microsoft.com/office/drawing/2014/main" id="{6FD249C3-6543-B5CE-806B-BD13B16C3F1D}"/>
              </a:ext>
            </a:extLst>
          </p:cNvPr>
          <p:cNvGrpSpPr/>
          <p:nvPr/>
        </p:nvGrpSpPr>
        <p:grpSpPr>
          <a:xfrm>
            <a:off x="976226" y="1482465"/>
            <a:ext cx="917540" cy="917540"/>
            <a:chOff x="0" y="0"/>
            <a:chExt cx="812800" cy="812800"/>
          </a:xfrm>
        </p:grpSpPr>
        <p:sp>
          <p:nvSpPr>
            <p:cNvPr id="3" name="Freeform 3">
              <a:extLst>
                <a:ext uri="{FF2B5EF4-FFF2-40B4-BE49-F238E27FC236}">
                  <a16:creationId xmlns:a16="http://schemas.microsoft.com/office/drawing/2014/main" id="{B3D607AA-765F-3C9C-9031-CD51FDD9A11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4" name="TextBox 4">
              <a:extLst>
                <a:ext uri="{FF2B5EF4-FFF2-40B4-BE49-F238E27FC236}">
                  <a16:creationId xmlns:a16="http://schemas.microsoft.com/office/drawing/2014/main" id="{46D55A26-1357-2B24-1473-21E057284665}"/>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24" name="Freeform 15">
            <a:extLst>
              <a:ext uri="{FF2B5EF4-FFF2-40B4-BE49-F238E27FC236}">
                <a16:creationId xmlns:a16="http://schemas.microsoft.com/office/drawing/2014/main" id="{6702B847-4B23-3EBE-FB84-0873E6A7F8B3}"/>
              </a:ext>
            </a:extLst>
          </p:cNvPr>
          <p:cNvSpPr/>
          <p:nvPr/>
        </p:nvSpPr>
        <p:spPr>
          <a:xfrm>
            <a:off x="1088726" y="1593788"/>
            <a:ext cx="692537" cy="69253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62" name="TextBox 7">
            <a:extLst>
              <a:ext uri="{FF2B5EF4-FFF2-40B4-BE49-F238E27FC236}">
                <a16:creationId xmlns:a16="http://schemas.microsoft.com/office/drawing/2014/main" id="{157500EF-70D0-1F92-C94C-6D258D962F53}"/>
              </a:ext>
            </a:extLst>
          </p:cNvPr>
          <p:cNvSpPr txBox="1"/>
          <p:nvPr/>
        </p:nvSpPr>
        <p:spPr>
          <a:xfrm>
            <a:off x="3253456" y="1382947"/>
            <a:ext cx="745501" cy="810016"/>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sp>
        <p:nvSpPr>
          <p:cNvPr id="135" name="Google Shape;135;g37f9446a92a_0_143">
            <a:extLst>
              <a:ext uri="{FF2B5EF4-FFF2-40B4-BE49-F238E27FC236}">
                <a16:creationId xmlns:a16="http://schemas.microsoft.com/office/drawing/2014/main" id="{5423AEE3-5B36-2536-DE7B-19D8ECBD3E96}"/>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
              <a:t>Unitatea 3.1: Proiectarea unui program WSA</a:t>
            </a:r>
            <a:endParaRPr/>
          </a:p>
        </p:txBody>
      </p:sp>
      <p:sp>
        <p:nvSpPr>
          <p:cNvPr id="136" name="Google Shape;136;g37f9446a92a_0_143">
            <a:extLst>
              <a:ext uri="{FF2B5EF4-FFF2-40B4-BE49-F238E27FC236}">
                <a16:creationId xmlns:a16="http://schemas.microsoft.com/office/drawing/2014/main" id="{7C051093-8136-13A8-9A49-03FEA67A0E2C}"/>
              </a:ext>
            </a:extLst>
          </p:cNvPr>
          <p:cNvSpPr txBox="1">
            <a:spLocks noGrp="1"/>
          </p:cNvSpPr>
          <p:nvPr>
            <p:ph type="body" idx="1"/>
          </p:nvPr>
        </p:nvSpPr>
        <p:spPr>
          <a:xfrm>
            <a:off x="97970" y="804042"/>
            <a:ext cx="5998030" cy="550800"/>
          </a:xfrm>
          <a:prstGeom prst="rect">
            <a:avLst/>
          </a:prstGeom>
          <a:noFill/>
          <a:ln>
            <a:noFill/>
          </a:ln>
        </p:spPr>
        <p:txBody>
          <a:bodyPr spcFirstLastPara="1" wrap="square" lIns="91425" tIns="45700" rIns="91425" bIns="45700" anchor="ctr" anchorCtr="0">
            <a:noAutofit/>
          </a:bodyPr>
          <a:lstStyle/>
          <a:p>
            <a:pPr marL="0" indent="0">
              <a:spcBef>
                <a:spcPts val="0"/>
              </a:spcBef>
            </a:pPr>
            <a:r>
              <a:rPr lang="ro"/>
              <a:t>Pași pentru proiectarea unui program WSA</a:t>
            </a:r>
            <a:endParaRPr/>
          </a:p>
        </p:txBody>
      </p:sp>
      <p:grpSp>
        <p:nvGrpSpPr>
          <p:cNvPr id="46" name="Group 17">
            <a:extLst>
              <a:ext uri="{FF2B5EF4-FFF2-40B4-BE49-F238E27FC236}">
                <a16:creationId xmlns:a16="http://schemas.microsoft.com/office/drawing/2014/main" id="{DBB90C4C-61CD-9CE2-5986-AFDC0A95D972}"/>
              </a:ext>
            </a:extLst>
          </p:cNvPr>
          <p:cNvGrpSpPr/>
          <p:nvPr/>
        </p:nvGrpSpPr>
        <p:grpSpPr>
          <a:xfrm>
            <a:off x="2927377" y="1570599"/>
            <a:ext cx="692537" cy="728323"/>
            <a:chOff x="-18835" y="19050"/>
            <a:chExt cx="812800" cy="854801"/>
          </a:xfrm>
        </p:grpSpPr>
        <p:sp>
          <p:nvSpPr>
            <p:cNvPr id="47" name="Freeform 18">
              <a:extLst>
                <a:ext uri="{FF2B5EF4-FFF2-40B4-BE49-F238E27FC236}">
                  <a16:creationId xmlns:a16="http://schemas.microsoft.com/office/drawing/2014/main" id="{ECEE0FD5-1EEC-427C-511F-D4D3F189EE39}"/>
                </a:ext>
              </a:extLst>
            </p:cNvPr>
            <p:cNvSpPr/>
            <p:nvPr/>
          </p:nvSpPr>
          <p:spPr>
            <a:xfrm>
              <a:off x="-18835" y="61051"/>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48" name="TextBox 19">
              <a:extLst>
                <a:ext uri="{FF2B5EF4-FFF2-40B4-BE49-F238E27FC236}">
                  <a16:creationId xmlns:a16="http://schemas.microsoft.com/office/drawing/2014/main" id="{3E933DE8-60BE-ED58-CEB0-3C0CEED81E4F}"/>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128" name="TextBox 127">
            <a:extLst>
              <a:ext uri="{FF2B5EF4-FFF2-40B4-BE49-F238E27FC236}">
                <a16:creationId xmlns:a16="http://schemas.microsoft.com/office/drawing/2014/main" id="{A343F3CC-1FD7-95B6-4DB2-7D17983B793C}"/>
              </a:ext>
            </a:extLst>
          </p:cNvPr>
          <p:cNvSpPr txBox="1"/>
          <p:nvPr/>
        </p:nvSpPr>
        <p:spPr>
          <a:xfrm>
            <a:off x="4833438" y="3269357"/>
            <a:ext cx="4094718" cy="1477328"/>
          </a:xfrm>
          <a:prstGeom prst="rect">
            <a:avLst/>
          </a:prstGeom>
          <a:noFill/>
        </p:spPr>
        <p:txBody>
          <a:bodyPr wrap="square">
            <a:spAutoFit/>
          </a:bodyPr>
          <a:lstStyle/>
          <a:p>
            <a:r>
              <a:rPr lang="ro" sz="1800" dirty="0">
                <a:solidFill>
                  <a:schemeClr val="tx1"/>
                </a:solidFill>
                <a:latin typeface="Calibri" panose="020F0502020204030204" pitchFamily="34" charset="0"/>
                <a:cs typeface="Calibri" panose="020F0502020204030204" pitchFamily="34" charset="0"/>
              </a:rPr>
              <a:t>Pasul 1. Revizuiți evaluarea nevoilor</a:t>
            </a:r>
          </a:p>
          <a:p>
            <a:r>
              <a:rPr lang="ro" sz="1800" i="1" dirty="0">
                <a:solidFill>
                  <a:schemeClr val="tx1"/>
                </a:solidFill>
                <a:latin typeface="Calibri" panose="020F0502020204030204" pitchFamily="34" charset="0"/>
                <a:cs typeface="Calibri" panose="020F0502020204030204" pitchFamily="34" charset="0"/>
              </a:rPr>
              <a:t>Care este cea mai mare diferență de </a:t>
            </a:r>
            <a:r>
              <a:rPr lang="ro-RO" sz="1800" i="1" dirty="0">
                <a:solidFill>
                  <a:schemeClr val="tx1"/>
                </a:solidFill>
                <a:latin typeface="Calibri" panose="020F0502020204030204" pitchFamily="34" charset="0"/>
                <a:cs typeface="Calibri" panose="020F0502020204030204" pitchFamily="34" charset="0"/>
              </a:rPr>
              <a:t>stare de bine</a:t>
            </a:r>
            <a:r>
              <a:rPr lang="ro" sz="1800" i="1" dirty="0">
                <a:solidFill>
                  <a:schemeClr val="tx1"/>
                </a:solidFill>
                <a:latin typeface="Calibri" panose="020F0502020204030204" pitchFamily="34" charset="0"/>
                <a:cs typeface="Calibri" panose="020F0502020204030204" pitchFamily="34" charset="0"/>
              </a:rPr>
              <a:t> din școala dvs.?</a:t>
            </a:r>
          </a:p>
          <a:p>
            <a:r>
              <a:rPr lang="ro" sz="1800" i="1" dirty="0">
                <a:solidFill>
                  <a:schemeClr val="tx1"/>
                </a:solidFill>
                <a:latin typeface="Calibri" panose="020F0502020204030204" pitchFamily="34" charset="0"/>
                <a:cs typeface="Calibri" panose="020F0502020204030204" pitchFamily="34" charset="0"/>
              </a:rPr>
              <a:t>Care element PERMA este cel mai afectat?</a:t>
            </a:r>
          </a:p>
        </p:txBody>
      </p:sp>
      <p:sp>
        <p:nvSpPr>
          <p:cNvPr id="130" name="TextBox 129">
            <a:extLst>
              <a:ext uri="{FF2B5EF4-FFF2-40B4-BE49-F238E27FC236}">
                <a16:creationId xmlns:a16="http://schemas.microsoft.com/office/drawing/2014/main" id="{96A774A4-B8F9-CADE-8BA4-CF611378E31F}"/>
              </a:ext>
            </a:extLst>
          </p:cNvPr>
          <p:cNvSpPr txBox="1"/>
          <p:nvPr/>
        </p:nvSpPr>
        <p:spPr>
          <a:xfrm>
            <a:off x="4807658" y="4698653"/>
            <a:ext cx="4120498" cy="1754326"/>
          </a:xfrm>
          <a:prstGeom prst="rect">
            <a:avLst/>
          </a:prstGeom>
          <a:noFill/>
        </p:spPr>
        <p:txBody>
          <a:bodyPr wrap="square">
            <a:spAutoFit/>
          </a:bodyPr>
          <a:lstStyle/>
          <a:p>
            <a:r>
              <a:rPr lang="ro" sz="1800" dirty="0">
                <a:solidFill>
                  <a:schemeClr val="tx1"/>
                </a:solidFill>
                <a:latin typeface="Calibri" panose="020F0502020204030204" pitchFamily="34" charset="0"/>
                <a:cs typeface="Calibri" panose="020F0502020204030204" pitchFamily="34" charset="0"/>
              </a:rPr>
              <a:t>Pasul 2: Cartografierea punctelor forte și a diferențelor</a:t>
            </a:r>
          </a:p>
          <a:p>
            <a:r>
              <a:rPr lang="ro" sz="1800" i="1" dirty="0">
                <a:solidFill>
                  <a:schemeClr val="tx1"/>
                </a:solidFill>
                <a:latin typeface="Calibri" panose="020F0502020204030204" pitchFamily="34" charset="0"/>
                <a:cs typeface="Calibri" panose="020F0502020204030204" pitchFamily="34" charset="0"/>
              </a:rPr>
              <a:t>Dacă ar trebui să numiți o singură forță actuală a </a:t>
            </a:r>
            <a:r>
              <a:rPr lang="ro-RO" sz="1800" i="1" dirty="0">
                <a:solidFill>
                  <a:schemeClr val="tx1"/>
                </a:solidFill>
                <a:latin typeface="Calibri" panose="020F0502020204030204" pitchFamily="34" charset="0"/>
                <a:cs typeface="Calibri" panose="020F0502020204030204" pitchFamily="34" charset="0"/>
              </a:rPr>
              <a:t>stării de bine</a:t>
            </a:r>
            <a:r>
              <a:rPr lang="ro" sz="1800" i="1" dirty="0">
                <a:solidFill>
                  <a:schemeClr val="tx1"/>
                </a:solidFill>
                <a:latin typeface="Calibri" panose="020F0502020204030204" pitchFamily="34" charset="0"/>
                <a:cs typeface="Calibri" panose="020F0502020204030204" pitchFamily="34" charset="0"/>
              </a:rPr>
              <a:t> și o provocare de </a:t>
            </a:r>
            <a:r>
              <a:rPr lang="ro-RO" sz="1800" i="1" dirty="0">
                <a:solidFill>
                  <a:schemeClr val="tx1"/>
                </a:solidFill>
                <a:latin typeface="Calibri" panose="020F0502020204030204" pitchFamily="34" charset="0"/>
                <a:cs typeface="Calibri" panose="020F0502020204030204" pitchFamily="34" charset="0"/>
              </a:rPr>
              <a:t>stare de bine</a:t>
            </a:r>
            <a:r>
              <a:rPr lang="ro" sz="1800" i="1" dirty="0">
                <a:solidFill>
                  <a:schemeClr val="tx1"/>
                </a:solidFill>
                <a:latin typeface="Calibri" panose="020F0502020204030204" pitchFamily="34" charset="0"/>
                <a:cs typeface="Calibri" panose="020F0502020204030204" pitchFamily="34" charset="0"/>
              </a:rPr>
              <a:t> în școala dvs., care ar fi acelea?</a:t>
            </a:r>
          </a:p>
        </p:txBody>
      </p:sp>
      <p:sp>
        <p:nvSpPr>
          <p:cNvPr id="133" name="Σύννεφο 132">
            <a:extLst>
              <a:ext uri="{FF2B5EF4-FFF2-40B4-BE49-F238E27FC236}">
                <a16:creationId xmlns:a16="http://schemas.microsoft.com/office/drawing/2014/main" id="{48707CAE-EE49-ACC4-5405-FCC7A7A53852}"/>
              </a:ext>
            </a:extLst>
          </p:cNvPr>
          <p:cNvSpPr/>
          <p:nvPr/>
        </p:nvSpPr>
        <p:spPr>
          <a:xfrm>
            <a:off x="7206123" y="885749"/>
            <a:ext cx="4887907" cy="2621152"/>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 sz="1800" dirty="0">
                <a:solidFill>
                  <a:srgbClr val="FFFFFF"/>
                </a:solidFill>
                <a:latin typeface="Calibri" panose="020F0502020204030204" pitchFamily="34" charset="0"/>
                <a:cs typeface="Calibri" panose="020F0502020204030204" pitchFamily="34" charset="0"/>
              </a:rPr>
              <a:t>Reflecție rapidă</a:t>
            </a:r>
          </a:p>
          <a:p>
            <a:pPr algn="ctr"/>
            <a:r>
              <a:rPr lang="ro" sz="1800" dirty="0">
                <a:solidFill>
                  <a:srgbClr val="FFFFFF"/>
                </a:solidFill>
                <a:latin typeface="Calibri" panose="020F0502020204030204" pitchFamily="34" charset="0"/>
                <a:cs typeface="Calibri" panose="020F0502020204030204" pitchFamily="34" charset="0"/>
              </a:rPr>
              <a:t>Gândiți-vă la comunitatea școlii dvs. — personalul, elevii și familiile. În 2–3 propoziții, descrieți climatul general de </a:t>
            </a:r>
            <a:r>
              <a:rPr lang="ro-RO" sz="1800" dirty="0">
                <a:solidFill>
                  <a:srgbClr val="FFFFFF"/>
                </a:solidFill>
                <a:latin typeface="Calibri" panose="020F0502020204030204" pitchFamily="34" charset="0"/>
                <a:cs typeface="Calibri" panose="020F0502020204030204" pitchFamily="34" charset="0"/>
              </a:rPr>
              <a:t>stare de bine</a:t>
            </a:r>
            <a:r>
              <a:rPr lang="ro" sz="1800" dirty="0">
                <a:solidFill>
                  <a:srgbClr val="FFFFFF"/>
                </a:solidFill>
                <a:latin typeface="Calibri" panose="020F0502020204030204" pitchFamily="34" charset="0"/>
                <a:cs typeface="Calibri" panose="020F0502020204030204" pitchFamily="34" charset="0"/>
              </a:rPr>
              <a:t> al școlii dvs..</a:t>
            </a:r>
          </a:p>
          <a:p>
            <a:pPr algn="ctr"/>
            <a:endParaRPr lang="el-GR" dirty="0"/>
          </a:p>
        </p:txBody>
      </p:sp>
      <p:sp>
        <p:nvSpPr>
          <p:cNvPr id="6" name="Freeform 9">
            <a:extLst>
              <a:ext uri="{FF2B5EF4-FFF2-40B4-BE49-F238E27FC236}">
                <a16:creationId xmlns:a16="http://schemas.microsoft.com/office/drawing/2014/main" id="{499E79E9-E84D-D709-0F78-4F99F257FB33}"/>
              </a:ext>
            </a:extLst>
          </p:cNvPr>
          <p:cNvSpPr/>
          <p:nvPr/>
        </p:nvSpPr>
        <p:spPr>
          <a:xfrm rot="10800000">
            <a:off x="603764" y="2414242"/>
            <a:ext cx="1733541" cy="2905255"/>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2"/>
            </a:solidFill>
            <a:prstDash val="solid"/>
            <a:miter/>
          </a:ln>
        </p:spPr>
        <p:txBody>
          <a:bodyPr/>
          <a:lstStyle/>
          <a:p>
            <a:endParaRPr lang="el-GR" sz="933">
              <a:latin typeface="Calibri" panose="020F0502020204030204" pitchFamily="34" charset="0"/>
              <a:cs typeface="Calibri" panose="020F0502020204030204" pitchFamily="34" charset="0"/>
            </a:endParaRPr>
          </a:p>
        </p:txBody>
      </p:sp>
      <p:grpSp>
        <p:nvGrpSpPr>
          <p:cNvPr id="7" name="Group 11">
            <a:extLst>
              <a:ext uri="{FF2B5EF4-FFF2-40B4-BE49-F238E27FC236}">
                <a16:creationId xmlns:a16="http://schemas.microsoft.com/office/drawing/2014/main" id="{53F96C38-4512-B284-2551-ECD7A93265CF}"/>
              </a:ext>
            </a:extLst>
          </p:cNvPr>
          <p:cNvGrpSpPr/>
          <p:nvPr/>
        </p:nvGrpSpPr>
        <p:grpSpPr>
          <a:xfrm rot="-10800000">
            <a:off x="2409398" y="2318324"/>
            <a:ext cx="1733541" cy="2911340"/>
            <a:chOff x="0" y="0"/>
            <a:chExt cx="635000" cy="1066431"/>
          </a:xfrm>
        </p:grpSpPr>
        <p:sp>
          <p:nvSpPr>
            <p:cNvPr id="8" name="Freeform 12">
              <a:extLst>
                <a:ext uri="{FF2B5EF4-FFF2-40B4-BE49-F238E27FC236}">
                  <a16:creationId xmlns:a16="http://schemas.microsoft.com/office/drawing/2014/main" id="{7F5AE570-BF6C-24C3-693F-D7D428CB4F71}"/>
                </a:ext>
              </a:extLst>
            </p:cNvPr>
            <p:cNvSpPr/>
            <p:nvPr/>
          </p:nvSpPr>
          <p:spPr>
            <a:xfrm>
              <a:off x="0" y="0"/>
              <a:ext cx="635000" cy="1064202"/>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1"/>
              </a:solid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9" name="TextBox 13">
              <a:extLst>
                <a:ext uri="{FF2B5EF4-FFF2-40B4-BE49-F238E27FC236}">
                  <a16:creationId xmlns:a16="http://schemas.microsoft.com/office/drawing/2014/main" id="{488A2514-C871-6DF1-3343-7A6D3CEF9F4E}"/>
                </a:ext>
              </a:extLst>
            </p:cNvPr>
            <p:cNvSpPr txBox="1"/>
            <p:nvPr/>
          </p:nvSpPr>
          <p:spPr>
            <a:xfrm>
              <a:off x="0" y="-57150"/>
              <a:ext cx="635000" cy="1009281"/>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10" name="Group 26">
            <a:extLst>
              <a:ext uri="{FF2B5EF4-FFF2-40B4-BE49-F238E27FC236}">
                <a16:creationId xmlns:a16="http://schemas.microsoft.com/office/drawing/2014/main" id="{A5DA8219-DA8F-DEF7-7413-F25D300D524E}"/>
              </a:ext>
            </a:extLst>
          </p:cNvPr>
          <p:cNvGrpSpPr/>
          <p:nvPr/>
        </p:nvGrpSpPr>
        <p:grpSpPr>
          <a:xfrm>
            <a:off x="593929" y="4698653"/>
            <a:ext cx="1644426" cy="291939"/>
            <a:chOff x="0" y="0"/>
            <a:chExt cx="757405" cy="134464"/>
          </a:xfrm>
          <a:solidFill>
            <a:schemeClr val="accent2"/>
          </a:solidFill>
        </p:grpSpPr>
        <p:sp>
          <p:nvSpPr>
            <p:cNvPr id="11" name="Freeform 27">
              <a:extLst>
                <a:ext uri="{FF2B5EF4-FFF2-40B4-BE49-F238E27FC236}">
                  <a16:creationId xmlns:a16="http://schemas.microsoft.com/office/drawing/2014/main" id="{3FD60420-700D-E9D0-F20F-63B88907B9D6}"/>
                </a:ext>
              </a:extLst>
            </p:cNvPr>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12" name="TextBox 28">
              <a:extLst>
                <a:ext uri="{FF2B5EF4-FFF2-40B4-BE49-F238E27FC236}">
                  <a16:creationId xmlns:a16="http://schemas.microsoft.com/office/drawing/2014/main" id="{0F9B1A8B-88B0-13DE-3EBE-4AA9522E117C}"/>
                </a:ext>
              </a:extLst>
            </p:cNvPr>
            <p:cNvSpPr txBox="1"/>
            <p:nvPr/>
          </p:nvSpPr>
          <p:spPr>
            <a:xfrm>
              <a:off x="0" y="-57150"/>
              <a:ext cx="757405" cy="191614"/>
            </a:xfrm>
            <a:prstGeom prst="rect">
              <a:avLst/>
            </a:prstGeom>
            <a:grpFill/>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grpSp>
        <p:nvGrpSpPr>
          <p:cNvPr id="13" name="Group 29">
            <a:extLst>
              <a:ext uri="{FF2B5EF4-FFF2-40B4-BE49-F238E27FC236}">
                <a16:creationId xmlns:a16="http://schemas.microsoft.com/office/drawing/2014/main" id="{B5258ADA-4A88-7A27-B229-2F20836FD201}"/>
              </a:ext>
            </a:extLst>
          </p:cNvPr>
          <p:cNvGrpSpPr/>
          <p:nvPr/>
        </p:nvGrpSpPr>
        <p:grpSpPr>
          <a:xfrm>
            <a:off x="2453955" y="4698653"/>
            <a:ext cx="1644426" cy="291939"/>
            <a:chOff x="0" y="0"/>
            <a:chExt cx="757405" cy="134464"/>
          </a:xfrm>
          <a:solidFill>
            <a:schemeClr val="accent1"/>
          </a:solidFill>
        </p:grpSpPr>
        <p:sp>
          <p:nvSpPr>
            <p:cNvPr id="14" name="Freeform 30">
              <a:extLst>
                <a:ext uri="{FF2B5EF4-FFF2-40B4-BE49-F238E27FC236}">
                  <a16:creationId xmlns:a16="http://schemas.microsoft.com/office/drawing/2014/main" id="{9E5102F2-BDB7-6940-DD26-2CCC1FABCB40}"/>
                </a:ext>
              </a:extLst>
            </p:cNvPr>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15" name="TextBox 31">
              <a:extLst>
                <a:ext uri="{FF2B5EF4-FFF2-40B4-BE49-F238E27FC236}">
                  <a16:creationId xmlns:a16="http://schemas.microsoft.com/office/drawing/2014/main" id="{2172EDA3-4429-74F4-EC7B-CEE01BC7E36F}"/>
                </a:ext>
              </a:extLst>
            </p:cNvPr>
            <p:cNvSpPr txBox="1"/>
            <p:nvPr/>
          </p:nvSpPr>
          <p:spPr>
            <a:xfrm>
              <a:off x="0" y="-57150"/>
              <a:ext cx="757405" cy="191614"/>
            </a:xfrm>
            <a:prstGeom prst="rect">
              <a:avLst/>
            </a:prstGeom>
            <a:grpFill/>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sp>
        <p:nvSpPr>
          <p:cNvPr id="16" name="Freeform 92">
            <a:extLst>
              <a:ext uri="{FF2B5EF4-FFF2-40B4-BE49-F238E27FC236}">
                <a16:creationId xmlns:a16="http://schemas.microsoft.com/office/drawing/2014/main" id="{5EBF35A0-3257-7ABF-F77A-A8ECBCC4D854}"/>
              </a:ext>
            </a:extLst>
          </p:cNvPr>
          <p:cNvSpPr/>
          <p:nvPr/>
        </p:nvSpPr>
        <p:spPr>
          <a:xfrm>
            <a:off x="1243115" y="1742487"/>
            <a:ext cx="383763" cy="397495"/>
          </a:xfrm>
          <a:custGeom>
            <a:avLst/>
            <a:gdLst/>
            <a:ahLst/>
            <a:cxnLst/>
            <a:rect l="l" t="t" r="r" b="b"/>
            <a:pathLst>
              <a:path w="575644" h="596242">
                <a:moveTo>
                  <a:pt x="0" y="0"/>
                </a:moveTo>
                <a:lnTo>
                  <a:pt x="575644" y="0"/>
                </a:lnTo>
                <a:lnTo>
                  <a:pt x="575644" y="596242"/>
                </a:lnTo>
                <a:lnTo>
                  <a:pt x="0" y="596242"/>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17" name="Freeform 93">
            <a:extLst>
              <a:ext uri="{FF2B5EF4-FFF2-40B4-BE49-F238E27FC236}">
                <a16:creationId xmlns:a16="http://schemas.microsoft.com/office/drawing/2014/main" id="{C7EC0F5E-D1E2-BE61-142E-13EF5ACF5A3F}"/>
              </a:ext>
            </a:extLst>
          </p:cNvPr>
          <p:cNvSpPr/>
          <p:nvPr/>
        </p:nvSpPr>
        <p:spPr>
          <a:xfrm>
            <a:off x="3054600" y="1697267"/>
            <a:ext cx="438093" cy="447865"/>
          </a:xfrm>
          <a:custGeom>
            <a:avLst/>
            <a:gdLst/>
            <a:ahLst/>
            <a:cxnLst/>
            <a:rect l="l" t="t" r="r" b="b"/>
            <a:pathLst>
              <a:path w="657140" h="671798">
                <a:moveTo>
                  <a:pt x="0" y="0"/>
                </a:moveTo>
                <a:lnTo>
                  <a:pt x="657140" y="0"/>
                </a:lnTo>
                <a:lnTo>
                  <a:pt x="657140" y="671798"/>
                </a:lnTo>
                <a:lnTo>
                  <a:pt x="0" y="671798"/>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18" name="TextBox 100">
            <a:extLst>
              <a:ext uri="{FF2B5EF4-FFF2-40B4-BE49-F238E27FC236}">
                <a16:creationId xmlns:a16="http://schemas.microsoft.com/office/drawing/2014/main" id="{45A49DE4-7B3A-6474-4C24-39AFDE36F7B6}"/>
              </a:ext>
            </a:extLst>
          </p:cNvPr>
          <p:cNvSpPr txBox="1"/>
          <p:nvPr/>
        </p:nvSpPr>
        <p:spPr>
          <a:xfrm>
            <a:off x="727519" y="2623129"/>
            <a:ext cx="1377246" cy="538609"/>
          </a:xfrm>
          <a:prstGeom prst="rect">
            <a:avLst/>
          </a:prstGeom>
        </p:spPr>
        <p:txBody>
          <a:bodyPr lIns="0" tIns="0" rIns="0" bIns="0" rtlCol="0" anchor="t">
            <a:spAutoFit/>
          </a:bodyPr>
          <a:lstStyle/>
          <a:p>
            <a:pPr algn="ctr">
              <a:lnSpc>
                <a:spcPts val="2147"/>
              </a:lnSpc>
            </a:pPr>
            <a:r>
              <a:rPr lang="ro" sz="1800" b="1" dirty="0">
                <a:solidFill>
                  <a:schemeClr val="tx1"/>
                </a:solidFill>
                <a:latin typeface="Calibri" panose="020F0502020204030204" pitchFamily="34" charset="0"/>
                <a:cs typeface="Calibri" panose="020F0502020204030204" pitchFamily="34" charset="0"/>
              </a:rPr>
              <a:t>Identificarea nevoilor școlii</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19" name="TextBox 101">
            <a:extLst>
              <a:ext uri="{FF2B5EF4-FFF2-40B4-BE49-F238E27FC236}">
                <a16:creationId xmlns:a16="http://schemas.microsoft.com/office/drawing/2014/main" id="{446EE6F6-7D81-7B03-2EA7-2118490EA36D}"/>
              </a:ext>
            </a:extLst>
          </p:cNvPr>
          <p:cNvSpPr txBox="1"/>
          <p:nvPr/>
        </p:nvSpPr>
        <p:spPr>
          <a:xfrm>
            <a:off x="1039147" y="4794482"/>
            <a:ext cx="692537" cy="195566"/>
          </a:xfrm>
          <a:prstGeom prst="rect">
            <a:avLst/>
          </a:prstGeom>
        </p:spPr>
        <p:txBody>
          <a:bodyPr lIns="0" tIns="0" rIns="0" bIns="0" rtlCol="0" anchor="t">
            <a:spAutoFit/>
          </a:bodyPr>
          <a:lstStyle/>
          <a:p>
            <a:pPr algn="ctr">
              <a:lnSpc>
                <a:spcPts val="1441"/>
              </a:lnSpc>
            </a:pPr>
            <a:r>
              <a:rPr lang="ro" sz="1800" b="1">
                <a:solidFill>
                  <a:schemeClr val="bg1"/>
                </a:solidFill>
                <a:latin typeface="Calibri" panose="020F0502020204030204" pitchFamily="34" charset="0"/>
                <a:ea typeface="Lato Bold"/>
                <a:cs typeface="Calibri" panose="020F0502020204030204" pitchFamily="34" charset="0"/>
                <a:sym typeface="Lato Bold"/>
              </a:rPr>
              <a:t>PASUL 1</a:t>
            </a:r>
          </a:p>
        </p:txBody>
      </p:sp>
      <p:sp>
        <p:nvSpPr>
          <p:cNvPr id="20" name="TextBox 102">
            <a:extLst>
              <a:ext uri="{FF2B5EF4-FFF2-40B4-BE49-F238E27FC236}">
                <a16:creationId xmlns:a16="http://schemas.microsoft.com/office/drawing/2014/main" id="{DD738396-AD6D-B14F-04A8-64455EA25AE4}"/>
              </a:ext>
            </a:extLst>
          </p:cNvPr>
          <p:cNvSpPr txBox="1"/>
          <p:nvPr/>
        </p:nvSpPr>
        <p:spPr>
          <a:xfrm>
            <a:off x="2899173" y="4794482"/>
            <a:ext cx="692537" cy="195566"/>
          </a:xfrm>
          <a:prstGeom prst="rect">
            <a:avLst/>
          </a:prstGeom>
        </p:spPr>
        <p:txBody>
          <a:bodyPr lIns="0" tIns="0" rIns="0" bIns="0" rtlCol="0" anchor="t">
            <a:spAutoFit/>
          </a:bodyPr>
          <a:lstStyle/>
          <a:p>
            <a:pPr algn="ctr">
              <a:lnSpc>
                <a:spcPts val="1441"/>
              </a:lnSpc>
            </a:pPr>
            <a:r>
              <a:rPr lang="ro" sz="1800" b="1">
                <a:solidFill>
                  <a:schemeClr val="bg1"/>
                </a:solidFill>
                <a:latin typeface="Calibri" panose="020F0502020204030204" pitchFamily="34" charset="0"/>
                <a:ea typeface="Lato Bold"/>
                <a:cs typeface="Calibri" panose="020F0502020204030204" pitchFamily="34" charset="0"/>
                <a:sym typeface="Lato Bold"/>
              </a:rPr>
              <a:t>PASUL 2</a:t>
            </a:r>
          </a:p>
        </p:txBody>
      </p:sp>
      <p:sp>
        <p:nvSpPr>
          <p:cNvPr id="21" name="TextBox 103">
            <a:extLst>
              <a:ext uri="{FF2B5EF4-FFF2-40B4-BE49-F238E27FC236}">
                <a16:creationId xmlns:a16="http://schemas.microsoft.com/office/drawing/2014/main" id="{964DAD9B-6D5D-321E-FD56-9238F0639CB3}"/>
              </a:ext>
            </a:extLst>
          </p:cNvPr>
          <p:cNvSpPr txBox="1"/>
          <p:nvPr/>
        </p:nvSpPr>
        <p:spPr>
          <a:xfrm>
            <a:off x="2469381" y="2656172"/>
            <a:ext cx="1629000" cy="538609"/>
          </a:xfrm>
          <a:prstGeom prst="rect">
            <a:avLst/>
          </a:prstGeom>
        </p:spPr>
        <p:txBody>
          <a:bodyPr wrap="square" lIns="0" tIns="0" rIns="0" bIns="0" rtlCol="0" anchor="t">
            <a:spAutoFit/>
          </a:bodyPr>
          <a:lstStyle/>
          <a:p>
            <a:pPr algn="ctr">
              <a:lnSpc>
                <a:spcPts val="2147"/>
              </a:lnSpc>
            </a:pPr>
            <a:r>
              <a:rPr lang="ro" sz="1800" b="1" dirty="0">
                <a:solidFill>
                  <a:schemeClr val="tx1"/>
                </a:solidFill>
                <a:latin typeface="Calibri" panose="020F0502020204030204" pitchFamily="34" charset="0"/>
                <a:cs typeface="Calibri" panose="020F0502020204030204" pitchFamily="34" charset="0"/>
              </a:rPr>
              <a:t>Puncte forte și diferențe ale hărților</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22" name="TextBox 104">
            <a:extLst>
              <a:ext uri="{FF2B5EF4-FFF2-40B4-BE49-F238E27FC236}">
                <a16:creationId xmlns:a16="http://schemas.microsoft.com/office/drawing/2014/main" id="{6558FEB5-EB32-D5BC-3C4F-D2ECA31F4775}"/>
              </a:ext>
            </a:extLst>
          </p:cNvPr>
          <p:cNvSpPr txBox="1"/>
          <p:nvPr/>
        </p:nvSpPr>
        <p:spPr>
          <a:xfrm>
            <a:off x="781911" y="3214130"/>
            <a:ext cx="1377246" cy="1308050"/>
          </a:xfrm>
          <a:prstGeom prst="rect">
            <a:avLst/>
          </a:prstGeom>
        </p:spPr>
        <p:txBody>
          <a:bodyPr lIns="0" tIns="0" rIns="0" bIns="0" rtlCol="0" anchor="t">
            <a:spAutoFit/>
          </a:bodyPr>
          <a:lstStyle/>
          <a:p>
            <a:pPr algn="ctr">
              <a:lnSpc>
                <a:spcPts val="1680"/>
              </a:lnSpc>
            </a:pPr>
            <a:r>
              <a:rPr lang="ro" sz="1600" dirty="0">
                <a:solidFill>
                  <a:schemeClr val="tx1"/>
                </a:solidFill>
                <a:latin typeface="Calibri" panose="020F0502020204030204" pitchFamily="34" charset="0"/>
                <a:cs typeface="Calibri" panose="020F0502020204030204" pitchFamily="34" charset="0"/>
              </a:rPr>
              <a:t>Folosiți date din evaluări ale nevoilor, sondaje ale personalului sau discuții</a:t>
            </a:r>
            <a:endParaRPr lang="en-US" sz="1600" dirty="0">
              <a:solidFill>
                <a:schemeClr val="tx1"/>
              </a:solidFill>
              <a:latin typeface="Calibri" panose="020F0502020204030204" pitchFamily="34" charset="0"/>
              <a:ea typeface="Lato"/>
              <a:cs typeface="Calibri" panose="020F0502020204030204" pitchFamily="34" charset="0"/>
              <a:sym typeface="Lato"/>
            </a:endParaRPr>
          </a:p>
        </p:txBody>
      </p:sp>
      <p:sp>
        <p:nvSpPr>
          <p:cNvPr id="23" name="TextBox 105">
            <a:extLst>
              <a:ext uri="{FF2B5EF4-FFF2-40B4-BE49-F238E27FC236}">
                <a16:creationId xmlns:a16="http://schemas.microsoft.com/office/drawing/2014/main" id="{8D49E17D-8F76-CFE4-F3FD-C88FC301EED8}"/>
              </a:ext>
            </a:extLst>
          </p:cNvPr>
          <p:cNvSpPr txBox="1"/>
          <p:nvPr/>
        </p:nvSpPr>
        <p:spPr>
          <a:xfrm>
            <a:off x="2475518" y="3506901"/>
            <a:ext cx="1629000" cy="872034"/>
          </a:xfrm>
          <a:prstGeom prst="rect">
            <a:avLst/>
          </a:prstGeom>
        </p:spPr>
        <p:txBody>
          <a:bodyPr wrap="square" lIns="0" tIns="0" rIns="0" bIns="0" rtlCol="0" anchor="t">
            <a:spAutoFit/>
          </a:bodyPr>
          <a:lstStyle/>
          <a:p>
            <a:pPr algn="ctr">
              <a:lnSpc>
                <a:spcPts val="1680"/>
              </a:lnSpc>
            </a:pPr>
            <a:r>
              <a:rPr lang="ro" sz="1600" dirty="0">
                <a:solidFill>
                  <a:schemeClr val="tx1"/>
                </a:solidFill>
                <a:latin typeface="Calibri" panose="020F0502020204030204" pitchFamily="34" charset="0"/>
                <a:ea typeface="Lato"/>
                <a:cs typeface="Calibri" panose="020F0502020204030204" pitchFamily="34" charset="0"/>
                <a:sym typeface="Lato"/>
              </a:rPr>
              <a:t>Unde sunt deja puternice eforturile pentru </a:t>
            </a:r>
            <a:r>
              <a:rPr lang="ro-RO" sz="1600" dirty="0">
                <a:solidFill>
                  <a:schemeClr val="tx1"/>
                </a:solidFill>
                <a:latin typeface="Calibri" panose="020F0502020204030204" pitchFamily="34" charset="0"/>
                <a:ea typeface="Lato"/>
                <a:cs typeface="Calibri" panose="020F0502020204030204" pitchFamily="34" charset="0"/>
                <a:sym typeface="Lato"/>
              </a:rPr>
              <a:t>stare de bine</a:t>
            </a:r>
            <a:r>
              <a:rPr lang="ro" sz="1600" dirty="0">
                <a:solidFill>
                  <a:schemeClr val="tx1"/>
                </a:solidFill>
                <a:latin typeface="Calibri" panose="020F0502020204030204" pitchFamily="34" charset="0"/>
                <a:ea typeface="Lato"/>
                <a:cs typeface="Calibri" panose="020F0502020204030204" pitchFamily="34" charset="0"/>
                <a:sym typeface="Lato"/>
              </a:rPr>
              <a:t>? Unde lipsesc?</a:t>
            </a:r>
          </a:p>
        </p:txBody>
      </p:sp>
    </p:spTree>
    <p:extLst>
      <p:ext uri="{BB962C8B-B14F-4D97-AF65-F5344CB8AC3E}">
        <p14:creationId xmlns:p14="http://schemas.microsoft.com/office/powerpoint/2010/main" val="319860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Lst>
  </p:timing>
</p:sld>
</file>

<file path=ppt/theme/theme1.xml><?xml version="1.0" encoding="utf-8"?>
<a:theme xmlns:a="http://schemas.openxmlformats.org/drawingml/2006/main"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6062</Words>
  <Application>Microsoft Office PowerPoint</Application>
  <PresentationFormat>Widescreen</PresentationFormat>
  <Paragraphs>536</Paragraphs>
  <Slides>32</Slides>
  <Notes>26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Lato</vt:lpstr>
      <vt:lpstr>Canva Sans</vt:lpstr>
      <vt:lpstr>Lato Bold</vt:lpstr>
      <vt:lpstr>Arial</vt:lpstr>
      <vt:lpstr>Calibri</vt:lpstr>
      <vt:lpstr>Open Sans</vt:lpstr>
      <vt:lpstr>CARDET Course template - Cover page</vt:lpstr>
      <vt:lpstr>CARDET Course template</vt:lpstr>
      <vt:lpstr>CARDET Course template - Cover page</vt:lpstr>
      <vt:lpstr>Școli prospere – o abordare sistemică, la nivelul întregii școli a sănătății mintale și a stării de bine </vt:lpstr>
      <vt:lpstr>WP 3: Formare și consolidarea capacităților (D3.1)</vt:lpstr>
      <vt:lpstr>Proiectarea și menținerea programelor de stare de bine la nivelul întregii școli</vt:lpstr>
      <vt:lpstr>PowerPoint Presentation</vt:lpstr>
      <vt:lpstr>PowerPoint Presentation</vt:lpstr>
      <vt:lpstr>Activitate de început - PERMA în viața mea școlară</vt:lpstr>
      <vt:lpstr>Conectarea Abordării la Nivelul Întregii Școli cu PERMA</vt:lpstr>
      <vt:lpstr>PowerPoint Presentation</vt:lpstr>
      <vt:lpstr>Unitatea 3.1: Proiectarea unui program WSA</vt:lpstr>
      <vt:lpstr>Unitatea 3.1: Proiectarea unui program WSA</vt:lpstr>
      <vt:lpstr>Unitatea 3.1: Proiectarea unui program WSA</vt:lpstr>
      <vt:lpstr>Unitatea 3.1: Proiectarea unui program WSA</vt:lpstr>
      <vt:lpstr>Unitatea 3.1: Proiectarea unui program WSA</vt:lpstr>
      <vt:lpstr>Unitatea 3.1: Proiectarea unui program WSA</vt:lpstr>
      <vt:lpstr>PowerPoint Presentation</vt:lpstr>
      <vt:lpstr>PowerPoint Presentation</vt:lpstr>
      <vt:lpstr>PowerPoint Presentation</vt:lpstr>
      <vt:lpstr>Unitatea 3.1: Proiectarea unui program WSA</vt:lpstr>
      <vt:lpstr>Unitatea 3.1: Proiectarea unui program WSA</vt:lpstr>
      <vt:lpstr>Unitatea 3.1: Proiectarea unui program WSA</vt:lpstr>
      <vt:lpstr>Unitatea 3.1: Proiectarea unui program WSA</vt:lpstr>
      <vt:lpstr>Unitatea 3.1: Proiectarea unui program WSA</vt:lpstr>
      <vt:lpstr>Unitatea 3.1: Proiectarea unui program WSA</vt:lpstr>
      <vt:lpstr>Material/Caiet de lucru: Planul de Proiectare al Programului WSA bazat pe PERMA</vt:lpstr>
      <vt:lpstr>Material/Caiet de lucru: Planul de Proiectare al Programului WSA bazat pe PERMA</vt:lpstr>
      <vt:lpstr>Material/Caiet de lucru: Planul de Proiectare al Programului WSA bazat pe PERMA</vt:lpstr>
      <vt:lpstr>PowerPoint Presentation</vt:lpstr>
      <vt:lpstr>Reflecție</vt:lpstr>
      <vt:lpstr>PowerPoint Presentation</vt:lpstr>
      <vt:lpstr>Referinţe</vt:lpstr>
      <vt:lpstr>Vă mulțumesc pentru atenție!</vt:lpstr>
      <vt:lpstr>https://thrivingschools.eu/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UserXP</dc:creator>
  <cp:lastModifiedBy>Georgeta CHIRLESAN (138809)</cp:lastModifiedBy>
  <cp:revision>9</cp:revision>
  <dcterms:modified xsi:type="dcterms:W3CDTF">2025-11-28T13:43:58Z</dcterms:modified>
</cp:coreProperties>
</file>