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2"/>
    <p:sldMasterId id="2147483658" r:id="rId3"/>
  </p:sldMasterIdLst>
  <p:notesMasterIdLst>
    <p:notesMasterId r:id="rId36"/>
  </p:notesMasterIdLst>
  <p:sldIdLst>
    <p:sldId id="256" r:id="rId4"/>
    <p:sldId id="257" r:id="rId5"/>
    <p:sldId id="258" r:id="rId6"/>
    <p:sldId id="287" r:id="rId7"/>
    <p:sldId id="262" r:id="rId8"/>
    <p:sldId id="260" r:id="rId9"/>
    <p:sldId id="278" r:id="rId10"/>
    <p:sldId id="288" r:id="rId11"/>
    <p:sldId id="271" r:id="rId12"/>
    <p:sldId id="280" r:id="rId13"/>
    <p:sldId id="289" r:id="rId14"/>
    <p:sldId id="282" r:id="rId15"/>
    <p:sldId id="283" r:id="rId16"/>
    <p:sldId id="290" r:id="rId17"/>
    <p:sldId id="284" r:id="rId18"/>
    <p:sldId id="293" r:id="rId19"/>
    <p:sldId id="276" r:id="rId20"/>
    <p:sldId id="292" r:id="rId21"/>
    <p:sldId id="295" r:id="rId22"/>
    <p:sldId id="291" r:id="rId23"/>
    <p:sldId id="294" r:id="rId24"/>
    <p:sldId id="296" r:id="rId25"/>
    <p:sldId id="297" r:id="rId26"/>
    <p:sldId id="285" r:id="rId27"/>
    <p:sldId id="298" r:id="rId28"/>
    <p:sldId id="281" r:id="rId29"/>
    <p:sldId id="264" r:id="rId30"/>
    <p:sldId id="266" r:id="rId31"/>
    <p:sldId id="299" r:id="rId32"/>
    <p:sldId id="267" r:id="rId33"/>
    <p:sldId id="268" r:id="rId34"/>
    <p:sldId id="269" r:id="rId35"/>
  </p:sldIdLst>
  <p:sldSz cx="12192000" cy="6858000"/>
  <p:notesSz cx="6858000" cy="9144000"/>
  <p:embeddedFontLst>
    <p:embeddedFont>
      <p:font typeface="Canva Sans" panose="020B0606030504020204" pitchFamily="34" charset="0"/>
      <p:regular r:id="rId37"/>
      <p:bold r:id="rId37"/>
      <p:italic r:id="rId38"/>
      <p:boldItalic r:id="rId38"/>
    </p:embeddedFont>
    <p:embeddedFont>
      <p:font typeface="Lato" panose="020F0502020204030203" pitchFamily="34" charset="0"/>
      <p:regular r:id="rId39"/>
      <p:bold r:id="rId40"/>
      <p:italic r:id="rId41"/>
      <p:boldItalic r:id="rId42"/>
    </p:embeddedFont>
    <p:embeddedFont>
      <p:font typeface="Lato Bold" panose="020B0806030504020204" pitchFamily="34" charset="0"/>
      <p:regular r:id="rId38"/>
      <p:bold r:id="rId43"/>
      <p:italic r:id="rId43"/>
      <p:boldItalic r:id="rId43"/>
    </p:embeddedFont>
    <p:embeddedFont>
      <p:font typeface="Open Sans" panose="020B060603050402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gQeOmA0xEsqpZlfro4/+c/dkHEv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Φωτεινό στυλ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Φωτεινό στυλ 3 - Έμφαση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3"/>
    <p:restoredTop sz="85068"/>
  </p:normalViewPr>
  <p:slideViewPr>
    <p:cSldViewPr snapToGrid="0">
      <p:cViewPr varScale="1">
        <p:scale>
          <a:sx n="107" d="100"/>
          <a:sy n="107" d="100"/>
        </p:scale>
        <p:origin x="128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3.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6.fntdata"/><Relationship Id="rId47" Type="http://schemas.openxmlformats.org/officeDocument/2006/relationships/font" Target="fonts/font11.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8.fntdata"/><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7.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81BE3544-E5E4-6F08-2547-A6319D123F46}"/>
            </a:ext>
          </a:extLst>
        </p:cNvPr>
        <p:cNvGrpSpPr/>
        <p:nvPr/>
      </p:nvGrpSpPr>
      <p:grpSpPr>
        <a:xfrm>
          <a:off x="0" y="0"/>
          <a:ext cx="0" cy="0"/>
          <a:chOff x="0" y="0"/>
          <a:chExt cx="0" cy="0"/>
        </a:xfrm>
      </p:grpSpPr>
      <p:sp>
        <p:nvSpPr>
          <p:cNvPr id="132" name="Google Shape;132;g37f9446a92a_0_143:notes">
            <a:extLst>
              <a:ext uri="{FF2B5EF4-FFF2-40B4-BE49-F238E27FC236}">
                <a16:creationId xmlns:a16="http://schemas.microsoft.com/office/drawing/2014/main" id="{E33C6EF8-729A-C4C4-2777-2D534FAA84F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 sz="1200" b="0" i="0" u="none" strike="noStrike" cap="none" dirty="0">
                <a:solidFill>
                  <a:schemeClr val="dk1"/>
                </a:solidFill>
                <a:effectLst/>
                <a:latin typeface="Calibri"/>
                <a:ea typeface="Calibri"/>
                <a:cs typeface="Calibri"/>
                <a:sym typeface="Calibri"/>
              </a:rPr>
              <a:t>this step is about </a:t>
            </a:r>
            <a:r>
              <a:rPr lang="en" sz="1200" b="1" i="0" u="none" strike="noStrike" cap="none" dirty="0">
                <a:solidFill>
                  <a:schemeClr val="dk1"/>
                </a:solidFill>
                <a:effectLst/>
                <a:latin typeface="Calibri"/>
                <a:ea typeface="Calibri"/>
                <a:cs typeface="Calibri"/>
                <a:sym typeface="Calibri"/>
              </a:rPr>
              <a:t>turning insights from the needs assessment</a:t>
            </a:r>
            <a:r>
              <a:rPr lang="en" sz="1200" b="0" i="0" u="none" strike="noStrike" cap="none" dirty="0">
                <a:solidFill>
                  <a:schemeClr val="dk1"/>
                </a:solidFill>
                <a:effectLst/>
                <a:latin typeface="Calibri"/>
                <a:ea typeface="Calibri"/>
                <a:cs typeface="Calibri"/>
                <a:sym typeface="Calibri"/>
              </a:rPr>
              <a:t> into </a:t>
            </a:r>
            <a:r>
              <a:rPr lang="en" sz="1200" b="0" i="1" u="none" strike="noStrike" cap="none" dirty="0">
                <a:solidFill>
                  <a:schemeClr val="dk1"/>
                </a:solidFill>
                <a:effectLst/>
                <a:latin typeface="Calibri"/>
                <a:ea typeface="Calibri"/>
                <a:cs typeface="Calibri"/>
                <a:sym typeface="Calibri"/>
              </a:rPr>
              <a:t>actionable objectives</a:t>
            </a:r>
            <a:r>
              <a:rPr lang="en" sz="1200" b="0" i="0" u="none" strike="noStrike" cap="none" dirty="0">
                <a:solidFill>
                  <a:schemeClr val="dk1"/>
                </a:solidFill>
                <a:effectLst/>
                <a:latin typeface="Calibri"/>
                <a:ea typeface="Calibri"/>
                <a:cs typeface="Calibri"/>
                <a:sym typeface="Calibri"/>
              </a:rPr>
              <a:t>.</a:t>
            </a:r>
          </a:p>
          <a:p>
            <a:r>
              <a:rPr lang="en" sz="1200" b="0" i="0" u="none" strike="noStrike" cap="none" dirty="0">
                <a:solidFill>
                  <a:schemeClr val="dk1"/>
                </a:solidFill>
                <a:effectLst/>
                <a:latin typeface="Calibri"/>
                <a:ea typeface="Calibri"/>
                <a:cs typeface="Calibri"/>
                <a:sym typeface="Calibri"/>
              </a:rPr>
              <a:t>Explain that SMART goals make wellbeing plans measurable and sustainable — schools can track whether interventions actually make a difference.</a:t>
            </a:r>
          </a:p>
          <a:p>
            <a:endParaRPr lang="en" sz="1200" b="0" i="0" u="none" strike="noStrike" cap="none" dirty="0">
              <a:solidFill>
                <a:schemeClr val="dk1"/>
              </a:solidFill>
              <a:effectLst/>
              <a:latin typeface="Calibri"/>
              <a:ea typeface="Calibri"/>
              <a:cs typeface="Calibri"/>
              <a:sym typeface="Calibri"/>
            </a:endParaRPr>
          </a:p>
        </p:txBody>
      </p:sp>
      <p:sp>
        <p:nvSpPr>
          <p:cNvPr id="133" name="Google Shape;133;g37f9446a92a_0_143:notes">
            <a:extLst>
              <a:ext uri="{FF2B5EF4-FFF2-40B4-BE49-F238E27FC236}">
                <a16:creationId xmlns:a16="http://schemas.microsoft.com/office/drawing/2014/main" id="{871CC713-286A-FBC5-576D-563536F9D8C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8080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E0AE013E-D828-D2E4-CD5A-DA35E69A4682}"/>
            </a:ext>
          </a:extLst>
        </p:cNvPr>
        <p:cNvGrpSpPr/>
        <p:nvPr/>
      </p:nvGrpSpPr>
      <p:grpSpPr>
        <a:xfrm>
          <a:off x="0" y="0"/>
          <a:ext cx="0" cy="0"/>
          <a:chOff x="0" y="0"/>
          <a:chExt cx="0" cy="0"/>
        </a:xfrm>
      </p:grpSpPr>
      <p:sp>
        <p:nvSpPr>
          <p:cNvPr id="132" name="Google Shape;132;g37f9446a92a_0_143:notes">
            <a:extLst>
              <a:ext uri="{FF2B5EF4-FFF2-40B4-BE49-F238E27FC236}">
                <a16:creationId xmlns:a16="http://schemas.microsoft.com/office/drawing/2014/main" id="{778A6004-02A5-AC18-1DC3-E025423A1DF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 sz="1200" b="1" i="0" u="none" strike="noStrike" cap="none" dirty="0">
                <a:solidFill>
                  <a:schemeClr val="dk1"/>
                </a:solidFill>
                <a:effectLst/>
                <a:latin typeface="Calibri"/>
                <a:ea typeface="Calibri"/>
                <a:cs typeface="Calibri"/>
                <a:sym typeface="Calibri"/>
              </a:rPr>
              <a:t>Format:</a:t>
            </a:r>
          </a:p>
          <a:p>
            <a:r>
              <a:rPr lang="en" sz="1200" b="0" i="0" u="none" strike="noStrike" cap="none" dirty="0">
                <a:solidFill>
                  <a:schemeClr val="dk1"/>
                </a:solidFill>
                <a:effectLst/>
                <a:latin typeface="Calibri"/>
                <a:ea typeface="Calibri"/>
                <a:cs typeface="Calibri"/>
                <a:sym typeface="Calibri"/>
              </a:rPr>
              <a:t>Small groups (3–5 participants) in breakout rooms or table teams</a:t>
            </a:r>
          </a:p>
          <a:p>
            <a:endParaRPr lang="en" sz="1200" b="0" i="0" u="none" strike="noStrike" cap="none" dirty="0">
              <a:solidFill>
                <a:schemeClr val="dk1"/>
              </a:solidFill>
              <a:effectLst/>
              <a:latin typeface="Calibri"/>
              <a:ea typeface="Calibri"/>
              <a:cs typeface="Calibri"/>
              <a:sym typeface="Calibri"/>
            </a:endParaRPr>
          </a:p>
          <a:p>
            <a:r>
              <a:rPr lang="en" sz="1200" b="0" i="0" u="none" strike="noStrike" cap="none" dirty="0">
                <a:solidFill>
                  <a:schemeClr val="dk1"/>
                </a:solidFill>
                <a:effectLst/>
                <a:latin typeface="Calibri"/>
                <a:ea typeface="Calibri"/>
                <a:cs typeface="Calibri"/>
                <a:sym typeface="Calibri"/>
              </a:rPr>
              <a:t>Encourage participants to write </a:t>
            </a:r>
            <a:r>
              <a:rPr lang="en" sz="1200" b="1" i="0" u="none" strike="noStrike" cap="none" dirty="0">
                <a:solidFill>
                  <a:schemeClr val="dk1"/>
                </a:solidFill>
                <a:effectLst/>
                <a:latin typeface="Calibri"/>
                <a:ea typeface="Calibri"/>
                <a:cs typeface="Calibri"/>
                <a:sym typeface="Calibri"/>
              </a:rPr>
              <a:t>one SMART goal per PERMA element</a:t>
            </a:r>
            <a:r>
              <a:rPr lang="en" sz="1200" b="0" i="0" u="none" strike="noStrike" cap="none" dirty="0">
                <a:solidFill>
                  <a:schemeClr val="dk1"/>
                </a:solidFill>
                <a:effectLst/>
                <a:latin typeface="Calibri"/>
                <a:ea typeface="Calibri"/>
                <a:cs typeface="Calibri"/>
                <a:sym typeface="Calibri"/>
              </a:rPr>
              <a:t> or per key school priority. For example:</a:t>
            </a:r>
          </a:p>
          <a:p>
            <a:r>
              <a:rPr lang="en" sz="1200" b="0" i="1" u="none" strike="noStrike" cap="none" dirty="0">
                <a:solidFill>
                  <a:schemeClr val="dk1"/>
                </a:solidFill>
                <a:effectLst/>
                <a:latin typeface="Calibri"/>
                <a:ea typeface="Calibri"/>
                <a:cs typeface="Calibri"/>
                <a:sym typeface="Calibri"/>
              </a:rPr>
              <a:t>Positive Emotion:</a:t>
            </a:r>
            <a:r>
              <a:rPr lang="en" sz="1200" b="0" i="0" u="none" strike="noStrike" cap="none" dirty="0">
                <a:solidFill>
                  <a:schemeClr val="dk1"/>
                </a:solidFill>
                <a:effectLst/>
                <a:latin typeface="Calibri"/>
                <a:ea typeface="Calibri"/>
                <a:cs typeface="Calibri"/>
                <a:sym typeface="Calibri"/>
              </a:rPr>
              <a:t> “Introduce a weekly gratitude practice for staff meetings to increase positive mood.”</a:t>
            </a:r>
          </a:p>
          <a:p>
            <a:r>
              <a:rPr lang="en" sz="1200" b="0" i="1" u="none" strike="noStrike" cap="none" dirty="0">
                <a:solidFill>
                  <a:schemeClr val="dk1"/>
                </a:solidFill>
                <a:effectLst/>
                <a:latin typeface="Calibri"/>
                <a:ea typeface="Calibri"/>
                <a:cs typeface="Calibri"/>
                <a:sym typeface="Calibri"/>
              </a:rPr>
              <a:t>Relationships:</a:t>
            </a:r>
            <a:r>
              <a:rPr lang="en" sz="1200" b="0" i="0" u="none" strike="noStrike" cap="none" dirty="0">
                <a:solidFill>
                  <a:schemeClr val="dk1"/>
                </a:solidFill>
                <a:effectLst/>
                <a:latin typeface="Calibri"/>
                <a:ea typeface="Calibri"/>
                <a:cs typeface="Calibri"/>
                <a:sym typeface="Calibri"/>
              </a:rPr>
              <a:t> “Launch a peer-mentoring program connecting senior and new teachers by March.”</a:t>
            </a:r>
          </a:p>
          <a:p>
            <a:r>
              <a:rPr lang="en" sz="1200" b="0" i="0" u="none" strike="noStrike" cap="none" dirty="0">
                <a:solidFill>
                  <a:schemeClr val="dk1"/>
                </a:solidFill>
                <a:effectLst/>
                <a:latin typeface="Calibri"/>
                <a:ea typeface="Calibri"/>
                <a:cs typeface="Calibri"/>
                <a:sym typeface="Calibri"/>
              </a:rPr>
              <a:t>Stress that goals don’t have to be large-scale; small, well-defined actions are more likely to succeed.</a:t>
            </a:r>
          </a:p>
          <a:p>
            <a:r>
              <a:rPr lang="en" sz="1200" b="0" i="0" u="none" strike="noStrike" cap="none" dirty="0">
                <a:solidFill>
                  <a:schemeClr val="dk1"/>
                </a:solidFill>
                <a:effectLst/>
                <a:latin typeface="Calibri"/>
                <a:ea typeface="Calibri"/>
                <a:cs typeface="Calibri"/>
                <a:sym typeface="Calibri"/>
              </a:rPr>
              <a:t>You may add: “When goals are SMART, monitoring becomes much easier — teachers and leaders can collect evidence and celebrate small wins.</a:t>
            </a:r>
          </a:p>
          <a:p>
            <a:endParaRPr lang="en" sz="1200" b="0" i="0" u="none" strike="noStrike" cap="none" dirty="0">
              <a:solidFill>
                <a:schemeClr val="dk1"/>
              </a:solidFill>
              <a:effectLst/>
              <a:latin typeface="Calibri"/>
              <a:ea typeface="Calibri"/>
              <a:cs typeface="Calibri"/>
              <a:sym typeface="Calibri"/>
            </a:endParaRPr>
          </a:p>
          <a:p>
            <a:r>
              <a:rPr lang="en" dirty="0"/>
              <a:t>Emphasize </a:t>
            </a:r>
            <a:r>
              <a:rPr lang="en" i="1" dirty="0"/>
              <a:t>small, realistic actions</a:t>
            </a:r>
            <a:r>
              <a:rPr lang="en" dirty="0"/>
              <a:t> — success builds confidence and motivation.</a:t>
            </a:r>
          </a:p>
          <a:p>
            <a:r>
              <a:rPr lang="en" dirty="0"/>
              <a:t>Encourage schools to choose goals that match their </a:t>
            </a:r>
            <a:r>
              <a:rPr lang="en" b="1" dirty="0"/>
              <a:t>current capacity</a:t>
            </a:r>
            <a:r>
              <a:rPr lang="en" dirty="0"/>
              <a:t> rather than ambitious ideals.</a:t>
            </a:r>
          </a:p>
          <a:p>
            <a:r>
              <a:rPr lang="en" dirty="0"/>
              <a:t>Walk around (or move between breakout rooms) to offer guidance on making goals measurable and time-bound.</a:t>
            </a:r>
          </a:p>
          <a:p>
            <a:r>
              <a:rPr lang="en" dirty="0"/>
              <a:t>Ask participants to identify </a:t>
            </a:r>
            <a:r>
              <a:rPr lang="en" b="1" dirty="0"/>
              <a:t>one indicator</a:t>
            </a:r>
            <a:r>
              <a:rPr lang="en" dirty="0"/>
              <a:t> of success for each goal (e.g., survey item, participation rate, observation).</a:t>
            </a:r>
          </a:p>
          <a:p>
            <a:r>
              <a:rPr lang="en" dirty="0"/>
              <a:t>Debrief by inviting a few groups to share their strongest SMART goals in plenary — celebrate clarity and creativity.</a:t>
            </a:r>
          </a:p>
          <a:p>
            <a:endParaRPr lang="en" sz="1200" b="0" i="0" u="none" strike="noStrike" cap="none" dirty="0">
              <a:solidFill>
                <a:schemeClr val="dk1"/>
              </a:solidFill>
              <a:effectLst/>
              <a:latin typeface="Calibri"/>
              <a:ea typeface="Calibri"/>
              <a:cs typeface="Calibri"/>
              <a:sym typeface="Calibri"/>
            </a:endParaRPr>
          </a:p>
          <a:p>
            <a:endParaRPr lang="en" sz="1200" b="0" i="0" u="none" strike="noStrike" cap="none" dirty="0">
              <a:solidFill>
                <a:schemeClr val="dk1"/>
              </a:solidFill>
              <a:effectLst/>
              <a:latin typeface="Calibri"/>
              <a:ea typeface="Calibri"/>
              <a:cs typeface="Calibri"/>
              <a:sym typeface="Calibri"/>
            </a:endParaRPr>
          </a:p>
        </p:txBody>
      </p:sp>
      <p:sp>
        <p:nvSpPr>
          <p:cNvPr id="133" name="Google Shape;133;g37f9446a92a_0_143:notes">
            <a:extLst>
              <a:ext uri="{FF2B5EF4-FFF2-40B4-BE49-F238E27FC236}">
                <a16:creationId xmlns:a16="http://schemas.microsoft.com/office/drawing/2014/main" id="{0CA22C79-6E46-208C-2B4A-6821D10AF87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68064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E5464257-19B6-3057-3E37-0001B8F90583}"/>
            </a:ext>
          </a:extLst>
        </p:cNvPr>
        <p:cNvGrpSpPr/>
        <p:nvPr/>
      </p:nvGrpSpPr>
      <p:grpSpPr>
        <a:xfrm>
          <a:off x="0" y="0"/>
          <a:ext cx="0" cy="0"/>
          <a:chOff x="0" y="0"/>
          <a:chExt cx="0" cy="0"/>
        </a:xfrm>
      </p:grpSpPr>
      <p:sp>
        <p:nvSpPr>
          <p:cNvPr id="132" name="Google Shape;132;g37f9446a92a_0_143:notes">
            <a:extLst>
              <a:ext uri="{FF2B5EF4-FFF2-40B4-BE49-F238E27FC236}">
                <a16:creationId xmlns:a16="http://schemas.microsoft.com/office/drawing/2014/main" id="{EC8B707E-B6B0-F964-28BC-52D6301C3C6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endParaRPr lang="en" sz="1200" b="0" i="0" u="none" strike="noStrike" cap="none" dirty="0">
              <a:solidFill>
                <a:schemeClr val="dk1"/>
              </a:solidFill>
              <a:effectLst/>
              <a:latin typeface="Calibri"/>
              <a:ea typeface="Calibri"/>
              <a:cs typeface="Calibri"/>
              <a:sym typeface="Calibri"/>
            </a:endParaRPr>
          </a:p>
        </p:txBody>
      </p:sp>
      <p:sp>
        <p:nvSpPr>
          <p:cNvPr id="133" name="Google Shape;133;g37f9446a92a_0_143:notes">
            <a:extLst>
              <a:ext uri="{FF2B5EF4-FFF2-40B4-BE49-F238E27FC236}">
                <a16:creationId xmlns:a16="http://schemas.microsoft.com/office/drawing/2014/main" id="{B38FAC74-FEA1-18BF-5377-702951FF569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9838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 sz="1200" b="0" i="0" u="none" strike="noStrike" cap="none" dirty="0">
                <a:solidFill>
                  <a:schemeClr val="dk1"/>
                </a:solidFill>
                <a:effectLst/>
                <a:latin typeface="Calibri"/>
                <a:ea typeface="Calibri"/>
                <a:cs typeface="Calibri"/>
                <a:sym typeface="Calibri"/>
              </a:rPr>
              <a:t>At this stage, participants move from </a:t>
            </a:r>
            <a:r>
              <a:rPr lang="en" sz="1200" b="0" i="1" u="none" strike="noStrike" cap="none" dirty="0">
                <a:solidFill>
                  <a:schemeClr val="dk1"/>
                </a:solidFill>
                <a:effectLst/>
                <a:latin typeface="Calibri"/>
                <a:ea typeface="Calibri"/>
                <a:cs typeface="Calibri"/>
                <a:sym typeface="Calibri"/>
              </a:rPr>
              <a:t>planning</a:t>
            </a:r>
            <a:r>
              <a:rPr lang="en" sz="1200" b="0" i="0" u="none" strike="noStrike" cap="none" dirty="0">
                <a:solidFill>
                  <a:schemeClr val="dk1"/>
                </a:solidFill>
                <a:effectLst/>
                <a:latin typeface="Calibri"/>
                <a:ea typeface="Calibri"/>
                <a:cs typeface="Calibri"/>
                <a:sym typeface="Calibri"/>
              </a:rPr>
              <a:t> to </a:t>
            </a:r>
            <a:r>
              <a:rPr lang="en" sz="1200" b="0" i="1" u="none" strike="noStrike" cap="none" dirty="0">
                <a:solidFill>
                  <a:schemeClr val="dk1"/>
                </a:solidFill>
                <a:effectLst/>
                <a:latin typeface="Calibri"/>
                <a:ea typeface="Calibri"/>
                <a:cs typeface="Calibri"/>
                <a:sym typeface="Calibri"/>
              </a:rPr>
              <a:t>designing action</a:t>
            </a:r>
            <a:r>
              <a:rPr lang="en" sz="1200" b="0" i="0" u="none" strike="noStrike" cap="none" dirty="0">
                <a:solidFill>
                  <a:schemeClr val="dk1"/>
                </a:solidFill>
                <a:effectLst/>
                <a:latin typeface="Calibri"/>
                <a:ea typeface="Calibri"/>
                <a:cs typeface="Calibri"/>
                <a:sym typeface="Calibri"/>
              </a:rPr>
              <a:t>.</a:t>
            </a:r>
          </a:p>
          <a:p>
            <a:r>
              <a:rPr lang="en" sz="1200" b="0" i="0" u="none" strike="noStrike" cap="none" dirty="0">
                <a:solidFill>
                  <a:schemeClr val="dk1"/>
                </a:solidFill>
                <a:effectLst/>
                <a:latin typeface="Calibri"/>
                <a:ea typeface="Calibri"/>
                <a:cs typeface="Calibri"/>
                <a:sym typeface="Calibri"/>
              </a:rPr>
              <a:t>Emphasize that PERMA strategies turn abstract goals into daily school practices that build a culture of wellbeing.</a:t>
            </a:r>
          </a:p>
          <a:p>
            <a:r>
              <a:rPr lang="en" sz="1200" b="0" i="0" u="none" strike="noStrike" cap="none" dirty="0">
                <a:solidFill>
                  <a:schemeClr val="dk1"/>
                </a:solidFill>
                <a:effectLst/>
                <a:latin typeface="Calibri"/>
                <a:ea typeface="Calibri"/>
                <a:cs typeface="Calibri"/>
                <a:sym typeface="Calibri"/>
              </a:rPr>
              <a:t>Explain that </a:t>
            </a:r>
            <a:r>
              <a:rPr lang="en" sz="1200" b="1" i="0" u="none" strike="noStrike" cap="none" dirty="0">
                <a:solidFill>
                  <a:schemeClr val="dk1"/>
                </a:solidFill>
                <a:effectLst/>
                <a:latin typeface="Calibri"/>
                <a:ea typeface="Calibri"/>
                <a:cs typeface="Calibri"/>
                <a:sym typeface="Calibri"/>
              </a:rPr>
              <a:t>each PERMA element represents a different entry point</a:t>
            </a:r>
            <a:r>
              <a:rPr lang="en" sz="1200" b="0" i="0" u="none" strike="noStrike" cap="none" dirty="0">
                <a:solidFill>
                  <a:schemeClr val="dk1"/>
                </a:solidFill>
                <a:effectLst/>
                <a:latin typeface="Calibri"/>
                <a:ea typeface="Calibri"/>
                <a:cs typeface="Calibri"/>
                <a:sym typeface="Calibri"/>
              </a:rPr>
              <a:t> for wellbeing—some schools might start with Positive Emotion or Relationships before expanding to others.</a:t>
            </a:r>
          </a:p>
          <a:p>
            <a:r>
              <a:rPr lang="en" sz="1200" b="0" i="0" u="none" strike="noStrike" cap="none" dirty="0">
                <a:solidFill>
                  <a:schemeClr val="dk1"/>
                </a:solidFill>
                <a:effectLst/>
                <a:latin typeface="Calibri"/>
                <a:ea typeface="Calibri"/>
                <a:cs typeface="Calibri"/>
                <a:sym typeface="Calibri"/>
              </a:rPr>
              <a:t>Reassure participants that </a:t>
            </a:r>
            <a:r>
              <a:rPr lang="en" sz="1200" b="1" i="0" u="none" strike="noStrike" cap="none" dirty="0">
                <a:solidFill>
                  <a:schemeClr val="dk1"/>
                </a:solidFill>
                <a:effectLst/>
                <a:latin typeface="Calibri"/>
                <a:ea typeface="Calibri"/>
                <a:cs typeface="Calibri"/>
                <a:sym typeface="Calibri"/>
              </a:rPr>
              <a:t>small, consistent actions</a:t>
            </a:r>
            <a:r>
              <a:rPr lang="en" sz="1200" b="0" i="0" u="none" strike="noStrike" cap="none" dirty="0">
                <a:solidFill>
                  <a:schemeClr val="dk1"/>
                </a:solidFill>
                <a:effectLst/>
                <a:latin typeface="Calibri"/>
                <a:ea typeface="Calibri"/>
                <a:cs typeface="Calibri"/>
                <a:sym typeface="Calibri"/>
              </a:rPr>
              <a:t> (like gratitude routines or peer recognition) can make a big impact.</a:t>
            </a:r>
          </a:p>
          <a:p>
            <a:r>
              <a:rPr lang="en" sz="1200" b="0" i="0" u="none" strike="noStrike" cap="none" dirty="0">
                <a:solidFill>
                  <a:schemeClr val="dk1"/>
                </a:solidFill>
                <a:effectLst/>
                <a:latin typeface="Calibri"/>
                <a:ea typeface="Calibri"/>
                <a:cs typeface="Calibri"/>
                <a:sym typeface="Calibri"/>
              </a:rPr>
              <a:t>Share a few real-world examples or invite participants to suggest ones that already exist informally in their schools.</a:t>
            </a:r>
          </a:p>
          <a:p>
            <a:r>
              <a:rPr lang="en" sz="1200" b="0" i="0" u="none" strike="noStrike" cap="none" dirty="0">
                <a:solidFill>
                  <a:schemeClr val="dk1"/>
                </a:solidFill>
                <a:effectLst/>
                <a:latin typeface="Calibri"/>
                <a:ea typeface="Calibri"/>
                <a:cs typeface="Calibri"/>
                <a:sym typeface="Calibri"/>
              </a:rPr>
              <a:t>Lead into the upcoming activity (“Design Your PERMA Plan”), where they’ll create their own plan with at least one intervention per PERMA domain.</a:t>
            </a:r>
          </a:p>
          <a:p>
            <a:r>
              <a:rPr lang="el-GR" sz="1200" b="0" i="0" u="none" strike="noStrike" cap="none" dirty="0">
                <a:solidFill>
                  <a:schemeClr val="dk1"/>
                </a:solidFill>
                <a:effectLst/>
                <a:latin typeface="Calibri"/>
                <a:ea typeface="Calibri"/>
                <a:cs typeface="Calibri"/>
                <a:sym typeface="Calibri"/>
              </a:rPr>
              <a:t>🗣️ </a:t>
            </a:r>
            <a:r>
              <a:rPr lang="en" sz="1200" b="0" i="1" u="none" strike="noStrike" cap="none" dirty="0">
                <a:solidFill>
                  <a:schemeClr val="dk1"/>
                </a:solidFill>
                <a:effectLst/>
                <a:latin typeface="Calibri"/>
                <a:ea typeface="Calibri"/>
                <a:cs typeface="Calibri"/>
                <a:sym typeface="Calibri"/>
              </a:rPr>
              <a:t>Trainer Prompt:</a:t>
            </a:r>
            <a:endParaRPr lang="en" sz="1200" b="0" i="0" u="none" strike="noStrike" cap="none" dirty="0">
              <a:solidFill>
                <a:schemeClr val="dk1"/>
              </a:solidFill>
              <a:effectLst/>
              <a:latin typeface="Calibri"/>
              <a:ea typeface="Calibri"/>
              <a:cs typeface="Calibri"/>
              <a:sym typeface="Calibri"/>
            </a:endParaRPr>
          </a:p>
          <a:p>
            <a:r>
              <a:rPr lang="en" sz="1200" b="0" i="0" u="none" strike="noStrike" cap="none" dirty="0">
                <a:solidFill>
                  <a:schemeClr val="dk1"/>
                </a:solidFill>
                <a:effectLst/>
                <a:latin typeface="Calibri"/>
                <a:ea typeface="Calibri"/>
                <a:cs typeface="Calibri"/>
                <a:sym typeface="Calibri"/>
              </a:rPr>
              <a:t>“Think about which PERMA domain your school is strongest in and which one needs more attention. What small action could strengthen that area next term?”</a:t>
            </a:r>
          </a:p>
        </p:txBody>
      </p:sp>
      <p:sp>
        <p:nvSpPr>
          <p:cNvPr id="4" name="Θέση αριθμού διαφάνειας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3371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B8B76-6272-C3BC-46E6-F25BE208B4F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CC221AC-D467-2922-7CE7-0B5583D1746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07D0356-6BF2-5924-60EA-0A197B40E459}"/>
              </a:ext>
            </a:extLst>
          </p:cNvPr>
          <p:cNvSpPr>
            <a:spLocks noGrp="1"/>
          </p:cNvSpPr>
          <p:nvPr>
            <p:ph type="body" idx="1"/>
          </p:nvPr>
        </p:nvSpPr>
        <p:spPr/>
        <p:txBody>
          <a:bodyPr/>
          <a:lstStyle/>
          <a:p>
            <a:r>
              <a:rPr lang="en-US" dirty="0"/>
              <a:t>examples</a:t>
            </a:r>
            <a:endParaRPr lang="el-GR" dirty="0"/>
          </a:p>
        </p:txBody>
      </p:sp>
      <p:sp>
        <p:nvSpPr>
          <p:cNvPr id="4" name="Θέση αριθμού διαφάνειας 3">
            <a:extLst>
              <a:ext uri="{FF2B5EF4-FFF2-40B4-BE49-F238E27FC236}">
                <a16:creationId xmlns:a16="http://schemas.microsoft.com/office/drawing/2014/main" id="{C56F4F34-D398-264D-1439-D2F17A41C235}"/>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7401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74397BD5-A0EA-7C55-9E6C-F1102CE6C020}"/>
            </a:ext>
          </a:extLst>
        </p:cNvPr>
        <p:cNvGrpSpPr/>
        <p:nvPr/>
      </p:nvGrpSpPr>
      <p:grpSpPr>
        <a:xfrm>
          <a:off x="0" y="0"/>
          <a:ext cx="0" cy="0"/>
          <a:chOff x="0" y="0"/>
          <a:chExt cx="0" cy="0"/>
        </a:xfrm>
      </p:grpSpPr>
      <p:sp>
        <p:nvSpPr>
          <p:cNvPr id="132" name="Google Shape;132;g37f9446a92a_0_143:notes">
            <a:extLst>
              <a:ext uri="{FF2B5EF4-FFF2-40B4-BE49-F238E27FC236}">
                <a16:creationId xmlns:a16="http://schemas.microsoft.com/office/drawing/2014/main" id="{CAB82D39-4B7B-4152-37A4-CCE8D14823A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 sz="1200" b="0" i="0" u="none" strike="noStrike" cap="none" dirty="0">
                <a:solidFill>
                  <a:schemeClr val="dk1"/>
                </a:solidFill>
                <a:effectLst/>
                <a:latin typeface="Calibri"/>
                <a:ea typeface="Calibri"/>
                <a:cs typeface="Calibri"/>
                <a:sym typeface="Calibri"/>
              </a:rPr>
              <a:t>By showing a fully worked example </a:t>
            </a:r>
            <a:r>
              <a:rPr lang="en" sz="1200" b="0" i="1" u="none" strike="noStrike" cap="none" dirty="0">
                <a:solidFill>
                  <a:schemeClr val="dk1"/>
                </a:solidFill>
                <a:effectLst/>
                <a:latin typeface="Calibri"/>
                <a:ea typeface="Calibri"/>
                <a:cs typeface="Calibri"/>
                <a:sym typeface="Calibri"/>
              </a:rPr>
              <a:t>first</a:t>
            </a:r>
            <a:r>
              <a:rPr lang="en" sz="1200" b="0" i="0" u="none" strike="noStrike" cap="none" dirty="0">
                <a:solidFill>
                  <a:schemeClr val="dk1"/>
                </a:solidFill>
                <a:effectLst/>
                <a:latin typeface="Calibri"/>
                <a:ea typeface="Calibri"/>
                <a:cs typeface="Calibri"/>
                <a:sym typeface="Calibri"/>
              </a:rPr>
              <a:t>, it gives a clear model of how to use the strategies introduced in the previous slides to address a specific </a:t>
            </a:r>
            <a:r>
              <a:rPr lang="en" sz="1200" b="1" i="0" u="none" strike="noStrike" cap="none" dirty="0">
                <a:solidFill>
                  <a:schemeClr val="dk1"/>
                </a:solidFill>
                <a:effectLst/>
                <a:latin typeface="Calibri"/>
                <a:ea typeface="Calibri"/>
                <a:cs typeface="Calibri"/>
                <a:sym typeface="Calibri"/>
              </a:rPr>
              <a:t>Problem State</a:t>
            </a:r>
            <a:r>
              <a:rPr lang="en" sz="1200" b="0" i="0" u="none" strike="noStrike" cap="none" dirty="0">
                <a:solidFill>
                  <a:schemeClr val="dk1"/>
                </a:solidFill>
                <a:effectLst/>
                <a:latin typeface="Calibri"/>
                <a:ea typeface="Calibri"/>
                <a:cs typeface="Calibri"/>
                <a:sym typeface="Calibri"/>
              </a:rPr>
              <a:t> (low engagement).</a:t>
            </a:r>
            <a:endParaRPr dirty="0"/>
          </a:p>
        </p:txBody>
      </p:sp>
      <p:sp>
        <p:nvSpPr>
          <p:cNvPr id="133" name="Google Shape;133;g37f9446a92a_0_143:notes">
            <a:extLst>
              <a:ext uri="{FF2B5EF4-FFF2-40B4-BE49-F238E27FC236}">
                <a16:creationId xmlns:a16="http://schemas.microsoft.com/office/drawing/2014/main" id="{E1EB9511-44B6-D87D-5AEC-DF6D3FAD5C5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8990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82E50E25-5354-CDBB-5FA0-3CBF7A590ED4}"/>
            </a:ext>
          </a:extLst>
        </p:cNvPr>
        <p:cNvGrpSpPr/>
        <p:nvPr/>
      </p:nvGrpSpPr>
      <p:grpSpPr>
        <a:xfrm>
          <a:off x="0" y="0"/>
          <a:ext cx="0" cy="0"/>
          <a:chOff x="0" y="0"/>
          <a:chExt cx="0" cy="0"/>
        </a:xfrm>
      </p:grpSpPr>
      <p:sp>
        <p:nvSpPr>
          <p:cNvPr id="132" name="Google Shape;132;g37f9446a92a_0_143:notes">
            <a:extLst>
              <a:ext uri="{FF2B5EF4-FFF2-40B4-BE49-F238E27FC236}">
                <a16:creationId xmlns:a16="http://schemas.microsoft.com/office/drawing/2014/main" id="{A1C82176-130D-FFE4-D864-3FB3F78D4AE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1200" b="1" i="0" u="none" strike="noStrike" cap="none" dirty="0">
                <a:solidFill>
                  <a:schemeClr val="dk1"/>
                </a:solidFill>
                <a:effectLst/>
                <a:latin typeface="Calibri"/>
                <a:ea typeface="Calibri"/>
                <a:cs typeface="Calibri"/>
                <a:sym typeface="Calibri"/>
              </a:rPr>
              <a:t>Connect with previous steps</a:t>
            </a:r>
            <a:r>
              <a:rPr lang="en" sz="1200" b="0" i="0" u="none" strike="noStrike" cap="none" dirty="0">
                <a:solidFill>
                  <a:schemeClr val="dk1"/>
                </a:solidFill>
                <a:effectLst/>
                <a:latin typeface="Calibri"/>
                <a:ea typeface="Calibri"/>
                <a:cs typeface="Calibri"/>
                <a:sym typeface="Calibri"/>
              </a:rPr>
              <a:t>.</a:t>
            </a:r>
          </a:p>
          <a:p>
            <a:r>
              <a:rPr lang="en" sz="1200" b="0" i="0" u="none" strike="noStrike" cap="none" dirty="0">
                <a:solidFill>
                  <a:schemeClr val="dk1"/>
                </a:solidFill>
                <a:effectLst/>
                <a:latin typeface="Calibri"/>
                <a:ea typeface="Calibri"/>
                <a:cs typeface="Calibri"/>
                <a:sym typeface="Calibri"/>
              </a:rPr>
              <a:t>Explain that this step is about </a:t>
            </a:r>
            <a:r>
              <a:rPr lang="en" sz="1200" b="1" i="0" u="none" strike="noStrike" cap="none" dirty="0">
                <a:solidFill>
                  <a:schemeClr val="dk1"/>
                </a:solidFill>
                <a:effectLst/>
                <a:latin typeface="Calibri"/>
                <a:ea typeface="Calibri"/>
                <a:cs typeface="Calibri"/>
                <a:sym typeface="Calibri"/>
              </a:rPr>
              <a:t>operationalizing</a:t>
            </a:r>
            <a:r>
              <a:rPr lang="en" sz="1200" b="0" i="0" u="none" strike="noStrike" cap="none" dirty="0">
                <a:solidFill>
                  <a:schemeClr val="dk1"/>
                </a:solidFill>
                <a:effectLst/>
                <a:latin typeface="Calibri"/>
                <a:ea typeface="Calibri"/>
                <a:cs typeface="Calibri"/>
                <a:sym typeface="Calibri"/>
              </a:rPr>
              <a:t> the wellbeing plan — defining clear responsibilities, timelines, and expected outcomes.</a:t>
            </a:r>
          </a:p>
          <a:p>
            <a:r>
              <a:rPr lang="en" sz="1200" b="0" i="0" u="none" strike="noStrike" cap="none" dirty="0">
                <a:solidFill>
                  <a:schemeClr val="dk1"/>
                </a:solidFill>
                <a:effectLst/>
                <a:latin typeface="Calibri"/>
                <a:ea typeface="Calibri"/>
                <a:cs typeface="Calibri"/>
                <a:sym typeface="Calibri"/>
              </a:rPr>
              <a:t>Encourage participants to think about the </a:t>
            </a:r>
            <a:r>
              <a:rPr lang="en" sz="1200" b="1" i="0" u="none" strike="noStrike" cap="none" dirty="0">
                <a:solidFill>
                  <a:schemeClr val="dk1"/>
                </a:solidFill>
                <a:effectLst/>
                <a:latin typeface="Calibri"/>
                <a:ea typeface="Calibri"/>
                <a:cs typeface="Calibri"/>
                <a:sym typeface="Calibri"/>
              </a:rPr>
              <a:t>systemic perspective</a:t>
            </a:r>
            <a:r>
              <a:rPr lang="en" sz="1200" b="0" i="0" u="none" strike="noStrike" cap="none" dirty="0">
                <a:solidFill>
                  <a:schemeClr val="dk1"/>
                </a:solidFill>
                <a:effectLst/>
                <a:latin typeface="Calibri"/>
                <a:ea typeface="Calibri"/>
                <a:cs typeface="Calibri"/>
                <a:sym typeface="Calibri"/>
              </a:rPr>
              <a:t> of a Whole-School Approach (WSA):</a:t>
            </a:r>
          </a:p>
          <a:p>
            <a:pPr lvl="1"/>
            <a:r>
              <a:rPr lang="en" sz="1200" b="0" i="1" u="none" strike="noStrike" cap="none" dirty="0">
                <a:solidFill>
                  <a:schemeClr val="dk1"/>
                </a:solidFill>
                <a:effectLst/>
                <a:latin typeface="Calibri"/>
                <a:ea typeface="Calibri"/>
                <a:cs typeface="Calibri"/>
                <a:sym typeface="Calibri"/>
              </a:rPr>
              <a:t>Who</a:t>
            </a:r>
            <a:r>
              <a:rPr lang="en" sz="1200" b="0" i="0" u="none" strike="noStrike" cap="none" dirty="0">
                <a:solidFill>
                  <a:schemeClr val="dk1"/>
                </a:solidFill>
                <a:effectLst/>
                <a:latin typeface="Calibri"/>
                <a:ea typeface="Calibri"/>
                <a:cs typeface="Calibri"/>
                <a:sym typeface="Calibri"/>
              </a:rPr>
              <a:t> needs to be involved (e.g., leadership, teachers, students, parents)?</a:t>
            </a:r>
          </a:p>
          <a:p>
            <a:pPr lvl="1"/>
            <a:r>
              <a:rPr lang="en" sz="1200" b="0" i="1" u="none" strike="noStrike" cap="none" dirty="0">
                <a:solidFill>
                  <a:schemeClr val="dk1"/>
                </a:solidFill>
                <a:effectLst/>
                <a:latin typeface="Calibri"/>
                <a:ea typeface="Calibri"/>
                <a:cs typeface="Calibri"/>
                <a:sym typeface="Calibri"/>
              </a:rPr>
              <a:t>When</a:t>
            </a:r>
            <a:r>
              <a:rPr lang="en" sz="1200" b="0" i="0" u="none" strike="noStrike" cap="none" dirty="0">
                <a:solidFill>
                  <a:schemeClr val="dk1"/>
                </a:solidFill>
                <a:effectLst/>
                <a:latin typeface="Calibri"/>
                <a:ea typeface="Calibri"/>
                <a:cs typeface="Calibri"/>
                <a:sym typeface="Calibri"/>
              </a:rPr>
              <a:t> will each action take place?</a:t>
            </a:r>
          </a:p>
          <a:p>
            <a:pPr lvl="1"/>
            <a:r>
              <a:rPr lang="en" sz="1200" b="0" i="1" u="none" strike="noStrike" cap="none" dirty="0">
                <a:solidFill>
                  <a:schemeClr val="dk1"/>
                </a:solidFill>
                <a:effectLst/>
                <a:latin typeface="Calibri"/>
                <a:ea typeface="Calibri"/>
                <a:cs typeface="Calibri"/>
                <a:sym typeface="Calibri"/>
              </a:rPr>
              <a:t>What</a:t>
            </a:r>
            <a:r>
              <a:rPr lang="en" sz="1200" b="0" i="0" u="none" strike="noStrike" cap="none" dirty="0">
                <a:solidFill>
                  <a:schemeClr val="dk1"/>
                </a:solidFill>
                <a:effectLst/>
                <a:latin typeface="Calibri"/>
                <a:ea typeface="Calibri"/>
                <a:cs typeface="Calibri"/>
                <a:sym typeface="Calibri"/>
              </a:rPr>
              <a:t> support, resources, or partnerships are needed?</a:t>
            </a:r>
          </a:p>
          <a:p>
            <a:pPr lvl="1"/>
            <a:r>
              <a:rPr lang="en" sz="1200" b="0" i="1" u="none" strike="noStrike" cap="none" dirty="0">
                <a:solidFill>
                  <a:schemeClr val="dk1"/>
                </a:solidFill>
                <a:effectLst/>
                <a:latin typeface="Calibri"/>
                <a:ea typeface="Calibri"/>
                <a:cs typeface="Calibri"/>
                <a:sym typeface="Calibri"/>
              </a:rPr>
              <a:t>How</a:t>
            </a:r>
            <a:r>
              <a:rPr lang="en" sz="1200" b="0" i="0" u="none" strike="noStrike" cap="none" dirty="0">
                <a:solidFill>
                  <a:schemeClr val="dk1"/>
                </a:solidFill>
                <a:effectLst/>
                <a:latin typeface="Calibri"/>
                <a:ea typeface="Calibri"/>
                <a:cs typeface="Calibri"/>
                <a:sym typeface="Calibri"/>
              </a:rPr>
              <a:t> will progress be monitored and celebrated?</a:t>
            </a:r>
          </a:p>
          <a:p>
            <a:r>
              <a:rPr lang="en" sz="1200" b="0" i="0" u="none" strike="noStrike" cap="none" dirty="0">
                <a:solidFill>
                  <a:schemeClr val="dk1"/>
                </a:solidFill>
                <a:effectLst/>
                <a:latin typeface="Calibri"/>
                <a:ea typeface="Calibri"/>
                <a:cs typeface="Calibri"/>
                <a:sym typeface="Calibri"/>
              </a:rPr>
              <a:t>Remind them that having named persons responsible increases accountability and sustainability.</a:t>
            </a:r>
          </a:p>
          <a:p>
            <a:r>
              <a:rPr lang="en" sz="1200" b="0" i="0" u="none" strike="noStrike" cap="none" dirty="0">
                <a:solidFill>
                  <a:schemeClr val="dk1"/>
                </a:solidFill>
                <a:effectLst/>
                <a:latin typeface="Calibri"/>
                <a:ea typeface="Calibri"/>
                <a:cs typeface="Calibri"/>
                <a:sym typeface="Calibri"/>
              </a:rPr>
              <a:t>Suggest linking the plan to </a:t>
            </a:r>
            <a:r>
              <a:rPr lang="en" sz="1200" b="1" i="0" u="none" strike="noStrike" cap="none" dirty="0">
                <a:solidFill>
                  <a:schemeClr val="dk1"/>
                </a:solidFill>
                <a:effectLst/>
                <a:latin typeface="Calibri"/>
                <a:ea typeface="Calibri"/>
                <a:cs typeface="Calibri"/>
                <a:sym typeface="Calibri"/>
              </a:rPr>
              <a:t>existing school structures</a:t>
            </a:r>
            <a:r>
              <a:rPr lang="en" sz="1200" b="0" i="0" u="none" strike="noStrike" cap="none" dirty="0">
                <a:solidFill>
                  <a:schemeClr val="dk1"/>
                </a:solidFill>
                <a:effectLst/>
                <a:latin typeface="Calibri"/>
                <a:ea typeface="Calibri"/>
                <a:cs typeface="Calibri"/>
                <a:sym typeface="Calibri"/>
              </a:rPr>
              <a:t>, like staff meetings, parent associations, or curriculum projects, so wellbeing isn’t an “extra” but integrated.</a:t>
            </a:r>
          </a:p>
          <a:p>
            <a:r>
              <a:rPr lang="en" sz="1200" b="0" i="0" u="none" strike="noStrike" cap="none" dirty="0">
                <a:solidFill>
                  <a:schemeClr val="dk1"/>
                </a:solidFill>
                <a:effectLst/>
                <a:latin typeface="Calibri"/>
                <a:ea typeface="Calibri"/>
                <a:cs typeface="Calibri"/>
                <a:sym typeface="Calibri"/>
              </a:rPr>
              <a:t>After introducing the table, invite participants to start </a:t>
            </a:r>
            <a:r>
              <a:rPr lang="en" sz="1200" b="1" i="0" u="none" strike="noStrike" cap="none" dirty="0">
                <a:solidFill>
                  <a:schemeClr val="dk1"/>
                </a:solidFill>
                <a:effectLst/>
                <a:latin typeface="Calibri"/>
                <a:ea typeface="Calibri"/>
                <a:cs typeface="Calibri"/>
                <a:sym typeface="Calibri"/>
              </a:rPr>
              <a:t>drafting one short action plan</a:t>
            </a:r>
            <a:r>
              <a:rPr lang="en" sz="1200" b="0" i="0" u="none" strike="noStrike" cap="none" dirty="0">
                <a:solidFill>
                  <a:schemeClr val="dk1"/>
                </a:solidFill>
                <a:effectLst/>
                <a:latin typeface="Calibri"/>
                <a:ea typeface="Calibri"/>
                <a:cs typeface="Calibri"/>
                <a:sym typeface="Calibri"/>
              </a:rPr>
              <a:t> for a single PERMA strategy selected earlier.</a:t>
            </a:r>
          </a:p>
          <a:p>
            <a:r>
              <a:rPr lang="el-GR" sz="1200" b="0" i="0" u="none" strike="noStrike" cap="none" dirty="0">
                <a:solidFill>
                  <a:schemeClr val="dk1"/>
                </a:solidFill>
                <a:effectLst/>
                <a:latin typeface="Calibri"/>
                <a:ea typeface="Calibri"/>
                <a:cs typeface="Calibri"/>
                <a:sym typeface="Calibri"/>
              </a:rPr>
              <a:t>🗣️ </a:t>
            </a:r>
            <a:r>
              <a:rPr lang="en" sz="1200" b="0" i="1" u="none" strike="noStrike" cap="none" dirty="0">
                <a:solidFill>
                  <a:schemeClr val="dk1"/>
                </a:solidFill>
                <a:effectLst/>
                <a:latin typeface="Calibri"/>
                <a:ea typeface="Calibri"/>
                <a:cs typeface="Calibri"/>
                <a:sym typeface="Calibri"/>
              </a:rPr>
              <a:t>Trainer Prompt:</a:t>
            </a:r>
            <a:endParaRPr lang="en" sz="1200" b="0" i="0" u="none" strike="noStrike" cap="none" dirty="0">
              <a:solidFill>
                <a:schemeClr val="dk1"/>
              </a:solidFill>
              <a:effectLst/>
              <a:latin typeface="Calibri"/>
              <a:ea typeface="Calibri"/>
              <a:cs typeface="Calibri"/>
              <a:sym typeface="Calibri"/>
            </a:endParaRPr>
          </a:p>
          <a:p>
            <a:r>
              <a:rPr lang="en" sz="1200" b="0" i="0" u="none" strike="noStrike" cap="none" dirty="0">
                <a:solidFill>
                  <a:schemeClr val="dk1"/>
                </a:solidFill>
                <a:effectLst/>
                <a:latin typeface="Calibri"/>
                <a:ea typeface="Calibri"/>
                <a:cs typeface="Calibri"/>
                <a:sym typeface="Calibri"/>
              </a:rPr>
              <a:t>“Who else in your school could help make this wellbeing activity a success? How can you make sure it becomes a shared responsibility rather than a one-person initiative?”</a:t>
            </a:r>
          </a:p>
          <a:p>
            <a:pPr marL="0" lvl="0" indent="0" algn="l" rtl="0">
              <a:lnSpc>
                <a:spcPct val="100000"/>
              </a:lnSpc>
              <a:spcBef>
                <a:spcPts val="0"/>
              </a:spcBef>
              <a:spcAft>
                <a:spcPts val="0"/>
              </a:spcAft>
              <a:buSzPts val="1400"/>
              <a:buNone/>
            </a:pPr>
            <a:endParaRPr dirty="0"/>
          </a:p>
        </p:txBody>
      </p:sp>
      <p:sp>
        <p:nvSpPr>
          <p:cNvPr id="133" name="Google Shape;133;g37f9446a92a_0_143:notes">
            <a:extLst>
              <a:ext uri="{FF2B5EF4-FFF2-40B4-BE49-F238E27FC236}">
                <a16:creationId xmlns:a16="http://schemas.microsoft.com/office/drawing/2014/main" id="{C7C10D8D-23AF-A19E-E4F4-5E722F2565F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9424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 sz="1200" b="0" i="0" u="none" strike="noStrike" cap="none" dirty="0">
                <a:solidFill>
                  <a:schemeClr val="dk1"/>
                </a:solidFill>
                <a:effectLst/>
                <a:latin typeface="Calibri"/>
                <a:ea typeface="Calibri"/>
                <a:cs typeface="Calibri"/>
                <a:sym typeface="Calibri"/>
              </a:rPr>
              <a:t>This step closes the design cycle by ensuring accountability and continuous improvement. and it is connected with </a:t>
            </a:r>
            <a:r>
              <a:rPr lang="el-GR" sz="1200" b="0" i="0" u="none" strike="noStrike" cap="none" dirty="0" err="1">
                <a:solidFill>
                  <a:schemeClr val="dk1"/>
                </a:solidFill>
                <a:effectLst/>
                <a:latin typeface="Calibri"/>
                <a:ea typeface="Calibri"/>
                <a:cs typeface="Calibri"/>
                <a:sym typeface="Calibri"/>
              </a:rPr>
              <a:t>Unit</a:t>
            </a:r>
            <a:r>
              <a:rPr lang="el-GR" sz="1200" b="0" i="0" u="none" strike="noStrike" cap="none" dirty="0">
                <a:solidFill>
                  <a:schemeClr val="dk1"/>
                </a:solidFill>
                <a:effectLst/>
                <a:latin typeface="Calibri"/>
                <a:ea typeface="Calibri"/>
                <a:cs typeface="Calibri"/>
                <a:sym typeface="Calibri"/>
              </a:rPr>
              <a:t> 3.3</a:t>
            </a:r>
            <a:r>
              <a:rPr lang="en-US" sz="1200" b="0" i="0" u="none" strike="noStrike" cap="none" dirty="0">
                <a:solidFill>
                  <a:schemeClr val="dk1"/>
                </a:solidFill>
                <a:effectLst/>
                <a:latin typeface="Calibri"/>
                <a:ea typeface="Calibri"/>
                <a:cs typeface="Calibri"/>
                <a:sym typeface="Calibri"/>
              </a:rPr>
              <a:t>.</a:t>
            </a:r>
            <a:endParaRPr lang="en" sz="1200" b="0" i="0" u="none" strike="noStrike" cap="none" dirty="0">
              <a:solidFill>
                <a:schemeClr val="dk1"/>
              </a:solidFill>
              <a:effectLst/>
              <a:latin typeface="Calibri"/>
              <a:ea typeface="Calibri"/>
              <a:cs typeface="Calibri"/>
              <a:sym typeface="Calibri"/>
            </a:endParaRPr>
          </a:p>
          <a:p>
            <a:r>
              <a:rPr lang="en" sz="1200" b="0" i="0" u="none" strike="noStrike" cap="none" dirty="0">
                <a:solidFill>
                  <a:schemeClr val="dk1"/>
                </a:solidFill>
                <a:effectLst/>
                <a:latin typeface="Calibri"/>
                <a:ea typeface="Calibri"/>
                <a:cs typeface="Calibri"/>
                <a:sym typeface="Calibri"/>
              </a:rPr>
              <a:t>Emphasize that evaluation is </a:t>
            </a:r>
            <a:r>
              <a:rPr lang="en" sz="1200" b="0" i="1" u="none" strike="noStrike" cap="none" dirty="0">
                <a:solidFill>
                  <a:schemeClr val="dk1"/>
                </a:solidFill>
                <a:effectLst/>
                <a:latin typeface="Calibri"/>
                <a:ea typeface="Calibri"/>
                <a:cs typeface="Calibri"/>
                <a:sym typeface="Calibri"/>
              </a:rPr>
              <a:t>not about judgment</a:t>
            </a:r>
            <a:r>
              <a:rPr lang="en" sz="1200" b="0" i="0" u="none" strike="noStrike" cap="none" dirty="0">
                <a:solidFill>
                  <a:schemeClr val="dk1"/>
                </a:solidFill>
                <a:effectLst/>
                <a:latin typeface="Calibri"/>
                <a:ea typeface="Calibri"/>
                <a:cs typeface="Calibri"/>
                <a:sym typeface="Calibri"/>
              </a:rPr>
              <a:t> but about </a:t>
            </a:r>
            <a:r>
              <a:rPr lang="en" sz="1200" b="0" i="1" u="none" strike="noStrike" cap="none" dirty="0">
                <a:solidFill>
                  <a:schemeClr val="dk1"/>
                </a:solidFill>
                <a:effectLst/>
                <a:latin typeface="Calibri"/>
                <a:ea typeface="Calibri"/>
                <a:cs typeface="Calibri"/>
                <a:sym typeface="Calibri"/>
              </a:rPr>
              <a:t>learning and adapting</a:t>
            </a:r>
            <a:r>
              <a:rPr lang="en" sz="1200" b="0" i="0" u="none" strike="noStrike" cap="none" dirty="0">
                <a:solidFill>
                  <a:schemeClr val="dk1"/>
                </a:solidFill>
                <a:effectLst/>
                <a:latin typeface="Calibri"/>
                <a:ea typeface="Calibri"/>
                <a:cs typeface="Calibri"/>
                <a:sym typeface="Calibri"/>
              </a:rPr>
              <a:t>.</a:t>
            </a:r>
          </a:p>
          <a:p>
            <a:r>
              <a:rPr lang="en" sz="1200" b="0" i="0" u="none" strike="noStrike" cap="none" dirty="0">
                <a:solidFill>
                  <a:schemeClr val="dk1"/>
                </a:solidFill>
                <a:effectLst/>
                <a:latin typeface="Calibri"/>
                <a:ea typeface="Calibri"/>
                <a:cs typeface="Calibri"/>
                <a:sym typeface="Calibri"/>
              </a:rPr>
              <a:t>Encourage schools to choose </a:t>
            </a:r>
            <a:r>
              <a:rPr lang="en" sz="1200" b="1" i="0" u="none" strike="noStrike" cap="none" dirty="0">
                <a:solidFill>
                  <a:schemeClr val="dk1"/>
                </a:solidFill>
                <a:effectLst/>
                <a:latin typeface="Calibri"/>
                <a:ea typeface="Calibri"/>
                <a:cs typeface="Calibri"/>
                <a:sym typeface="Calibri"/>
              </a:rPr>
              <a:t>a few meaningful indicators</a:t>
            </a:r>
            <a:r>
              <a:rPr lang="en" sz="1200" b="0" i="0" u="none" strike="noStrike" cap="none" dirty="0">
                <a:solidFill>
                  <a:schemeClr val="dk1"/>
                </a:solidFill>
                <a:effectLst/>
                <a:latin typeface="Calibri"/>
                <a:ea typeface="Calibri"/>
                <a:cs typeface="Calibri"/>
                <a:sym typeface="Calibri"/>
              </a:rPr>
              <a:t> rather than overcomplicating with too much data.</a:t>
            </a:r>
          </a:p>
          <a:p>
            <a:r>
              <a:rPr lang="en" sz="1200" b="0" i="0" u="none" strike="noStrike" cap="none" dirty="0">
                <a:solidFill>
                  <a:schemeClr val="dk1"/>
                </a:solidFill>
                <a:effectLst/>
                <a:latin typeface="Calibri"/>
                <a:ea typeface="Calibri"/>
                <a:cs typeface="Calibri"/>
                <a:sym typeface="Calibri"/>
              </a:rPr>
              <a:t>Explain that indicators can be both </a:t>
            </a:r>
            <a:r>
              <a:rPr lang="en" sz="1200" b="1" i="0" u="none" strike="noStrike" cap="none" dirty="0">
                <a:solidFill>
                  <a:schemeClr val="dk1"/>
                </a:solidFill>
                <a:effectLst/>
                <a:latin typeface="Calibri"/>
                <a:ea typeface="Calibri"/>
                <a:cs typeface="Calibri"/>
                <a:sym typeface="Calibri"/>
              </a:rPr>
              <a:t>quantitative</a:t>
            </a:r>
            <a:r>
              <a:rPr lang="en" sz="1200" b="0" i="0" u="none" strike="noStrike" cap="none" dirty="0">
                <a:solidFill>
                  <a:schemeClr val="dk1"/>
                </a:solidFill>
                <a:effectLst/>
                <a:latin typeface="Calibri"/>
                <a:ea typeface="Calibri"/>
                <a:cs typeface="Calibri"/>
                <a:sym typeface="Calibri"/>
              </a:rPr>
              <a:t> (e.g., attendance, participation rates) and </a:t>
            </a:r>
            <a:r>
              <a:rPr lang="en" sz="1200" b="1" i="0" u="none" strike="noStrike" cap="none" dirty="0">
                <a:solidFill>
                  <a:schemeClr val="dk1"/>
                </a:solidFill>
                <a:effectLst/>
                <a:latin typeface="Calibri"/>
                <a:ea typeface="Calibri"/>
                <a:cs typeface="Calibri"/>
                <a:sym typeface="Calibri"/>
              </a:rPr>
              <a:t>qualitative</a:t>
            </a:r>
            <a:r>
              <a:rPr lang="en" sz="1200" b="0" i="0" u="none" strike="noStrike" cap="none" dirty="0">
                <a:solidFill>
                  <a:schemeClr val="dk1"/>
                </a:solidFill>
                <a:effectLst/>
                <a:latin typeface="Calibri"/>
                <a:ea typeface="Calibri"/>
                <a:cs typeface="Calibri"/>
                <a:sym typeface="Calibri"/>
              </a:rPr>
              <a:t>(e.g., interviews, reflections).</a:t>
            </a:r>
          </a:p>
          <a:p>
            <a:r>
              <a:rPr lang="en" sz="1200" b="0" i="0" u="none" strike="noStrike" cap="none" dirty="0">
                <a:solidFill>
                  <a:schemeClr val="dk1"/>
                </a:solidFill>
                <a:effectLst/>
                <a:latin typeface="Calibri"/>
                <a:ea typeface="Calibri"/>
                <a:cs typeface="Calibri"/>
                <a:sym typeface="Calibri"/>
              </a:rPr>
              <a:t>Suggest setting up </a:t>
            </a:r>
            <a:r>
              <a:rPr lang="en" sz="1200" b="1" i="0" u="none" strike="noStrike" cap="none" dirty="0">
                <a:solidFill>
                  <a:schemeClr val="dk1"/>
                </a:solidFill>
                <a:effectLst/>
                <a:latin typeface="Calibri"/>
                <a:ea typeface="Calibri"/>
                <a:cs typeface="Calibri"/>
                <a:sym typeface="Calibri"/>
              </a:rPr>
              <a:t>termly reflection sessions</a:t>
            </a:r>
            <a:r>
              <a:rPr lang="en" sz="1200" b="0" i="0" u="none" strike="noStrike" cap="none" dirty="0">
                <a:solidFill>
                  <a:schemeClr val="dk1"/>
                </a:solidFill>
                <a:effectLst/>
                <a:latin typeface="Calibri"/>
                <a:ea typeface="Calibri"/>
                <a:cs typeface="Calibri"/>
                <a:sym typeface="Calibri"/>
              </a:rPr>
              <a:t> where the Wellbeing Team reviews data and stories of impact.</a:t>
            </a:r>
          </a:p>
          <a:p>
            <a:r>
              <a:rPr lang="en" sz="1200" b="0" i="0" u="none" strike="noStrike" cap="none" dirty="0">
                <a:solidFill>
                  <a:schemeClr val="dk1"/>
                </a:solidFill>
                <a:effectLst/>
                <a:latin typeface="Calibri"/>
                <a:ea typeface="Calibri"/>
                <a:cs typeface="Calibri"/>
                <a:sym typeface="Calibri"/>
              </a:rPr>
              <a:t>Encourage documentation — simple “What worked / What to improve” notes help maintain progress.</a:t>
            </a:r>
          </a:p>
          <a:p>
            <a:r>
              <a:rPr lang="en" sz="1200" b="0" i="0" u="none" strike="noStrike" cap="none" dirty="0">
                <a:solidFill>
                  <a:schemeClr val="dk1"/>
                </a:solidFill>
                <a:effectLst/>
                <a:latin typeface="Calibri"/>
                <a:ea typeface="Calibri"/>
                <a:cs typeface="Calibri"/>
                <a:sym typeface="Calibri"/>
              </a:rPr>
              <a:t>Remind them: </a:t>
            </a:r>
            <a:r>
              <a:rPr lang="en" sz="1200" b="0" i="1" u="none" strike="noStrike" cap="none" dirty="0">
                <a:solidFill>
                  <a:schemeClr val="dk1"/>
                </a:solidFill>
                <a:effectLst/>
                <a:latin typeface="Calibri"/>
                <a:ea typeface="Calibri"/>
                <a:cs typeface="Calibri"/>
                <a:sym typeface="Calibri"/>
              </a:rPr>
              <a:t>“Evaluation keeps wellbeing visible and evolving — it’s how we sustain the culture of thriving.”</a:t>
            </a:r>
            <a:endParaRPr lang="en" sz="1200" b="0" i="0" u="none" strike="noStrike" cap="none" dirty="0">
              <a:solidFill>
                <a:schemeClr val="dk1"/>
              </a:solidFill>
              <a:effectLst/>
              <a:latin typeface="Calibri"/>
              <a:ea typeface="Calibri"/>
              <a:cs typeface="Calibri"/>
              <a:sym typeface="Calibri"/>
            </a:endParaRPr>
          </a:p>
          <a:p>
            <a:r>
              <a:rPr lang="el-GR" sz="1200" b="0" i="0" u="none" strike="noStrike" cap="none" dirty="0">
                <a:solidFill>
                  <a:schemeClr val="dk1"/>
                </a:solidFill>
                <a:effectLst/>
                <a:latin typeface="Calibri"/>
                <a:ea typeface="Calibri"/>
                <a:cs typeface="Calibri"/>
                <a:sym typeface="Calibri"/>
              </a:rPr>
              <a:t>🗣️ </a:t>
            </a:r>
            <a:r>
              <a:rPr lang="en" sz="1200" b="0" i="1" u="none" strike="noStrike" cap="none" dirty="0">
                <a:solidFill>
                  <a:schemeClr val="dk1"/>
                </a:solidFill>
                <a:effectLst/>
                <a:latin typeface="Calibri"/>
                <a:ea typeface="Calibri"/>
                <a:cs typeface="Calibri"/>
                <a:sym typeface="Calibri"/>
              </a:rPr>
              <a:t>Trainer Prompt:</a:t>
            </a:r>
            <a:endParaRPr lang="en" sz="1200" b="0" i="0" u="none" strike="noStrike" cap="none" dirty="0">
              <a:solidFill>
                <a:schemeClr val="dk1"/>
              </a:solidFill>
              <a:effectLst/>
              <a:latin typeface="Calibri"/>
              <a:ea typeface="Calibri"/>
              <a:cs typeface="Calibri"/>
              <a:sym typeface="Calibri"/>
            </a:endParaRPr>
          </a:p>
          <a:p>
            <a:r>
              <a:rPr lang="en" sz="1200" b="0" i="0" u="none" strike="noStrike" cap="none" dirty="0">
                <a:solidFill>
                  <a:schemeClr val="dk1"/>
                </a:solidFill>
                <a:effectLst/>
                <a:latin typeface="Calibri"/>
                <a:ea typeface="Calibri"/>
                <a:cs typeface="Calibri"/>
                <a:sym typeface="Calibri"/>
              </a:rPr>
              <a:t>“What would success look like for your school’s wellbeing plan? How will you know that your actions are making a difference?”</a:t>
            </a:r>
          </a:p>
          <a:p>
            <a:endParaRPr lang="el-GR" dirty="0"/>
          </a:p>
        </p:txBody>
      </p:sp>
      <p:sp>
        <p:nvSpPr>
          <p:cNvPr id="4" name="Θέση αριθμού διαφάνειας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2517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BA5267C8-FE7E-B6BB-2D24-7963484DE5D1}"/>
            </a:ext>
          </a:extLst>
        </p:cNvPr>
        <p:cNvGrpSpPr/>
        <p:nvPr/>
      </p:nvGrpSpPr>
      <p:grpSpPr>
        <a:xfrm>
          <a:off x="0" y="0"/>
          <a:ext cx="0" cy="0"/>
          <a:chOff x="0" y="0"/>
          <a:chExt cx="0" cy="0"/>
        </a:xfrm>
      </p:grpSpPr>
      <p:sp>
        <p:nvSpPr>
          <p:cNvPr id="132" name="Google Shape;132;g37f9446a92a_0_143:notes">
            <a:extLst>
              <a:ext uri="{FF2B5EF4-FFF2-40B4-BE49-F238E27FC236}">
                <a16:creationId xmlns:a16="http://schemas.microsoft.com/office/drawing/2014/main" id="{D3E64FD6-EBAB-E233-D178-E209F8686CB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 dirty="0"/>
              <a:t>Emphasize that a balanced plan includes both </a:t>
            </a:r>
            <a:r>
              <a:rPr lang="en" b="1" dirty="0"/>
              <a:t>high-need</a:t>
            </a:r>
            <a:r>
              <a:rPr lang="en" dirty="0"/>
              <a:t> and </a:t>
            </a:r>
            <a:r>
              <a:rPr lang="en" b="1" dirty="0"/>
              <a:t>low-need</a:t>
            </a:r>
            <a:r>
              <a:rPr lang="en" dirty="0"/>
              <a:t> focus areas — combining prevention and enhancement.</a:t>
            </a:r>
          </a:p>
          <a:p>
            <a:r>
              <a:rPr lang="en" dirty="0"/>
              <a:t>Encourage participants to adapt examples to their school realities, considering time, culture, and available resources.</a:t>
            </a:r>
          </a:p>
        </p:txBody>
      </p:sp>
      <p:sp>
        <p:nvSpPr>
          <p:cNvPr id="133" name="Google Shape;133;g37f9446a92a_0_143:notes">
            <a:extLst>
              <a:ext uri="{FF2B5EF4-FFF2-40B4-BE49-F238E27FC236}">
                <a16:creationId xmlns:a16="http://schemas.microsoft.com/office/drawing/2014/main" id="{1C45C14B-E671-6A82-997F-C2B3F9BA2AB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9664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F8A5C4B7-5DE4-6EFE-1D98-B360EBED73E4}"/>
            </a:ext>
          </a:extLst>
        </p:cNvPr>
        <p:cNvGrpSpPr/>
        <p:nvPr/>
      </p:nvGrpSpPr>
      <p:grpSpPr>
        <a:xfrm>
          <a:off x="0" y="0"/>
          <a:ext cx="0" cy="0"/>
          <a:chOff x="0" y="0"/>
          <a:chExt cx="0" cy="0"/>
        </a:xfrm>
      </p:grpSpPr>
      <p:sp>
        <p:nvSpPr>
          <p:cNvPr id="132" name="Google Shape;132;g37f9446a92a_0_143:notes">
            <a:extLst>
              <a:ext uri="{FF2B5EF4-FFF2-40B4-BE49-F238E27FC236}">
                <a16:creationId xmlns:a16="http://schemas.microsoft.com/office/drawing/2014/main" id="{7B2A8F47-721E-9270-5AF7-0311ADBCB46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 dirty="0"/>
              <a:t>Emphasize that a balanced plan includes both </a:t>
            </a:r>
            <a:r>
              <a:rPr lang="en" b="1" dirty="0"/>
              <a:t>high-need</a:t>
            </a:r>
            <a:r>
              <a:rPr lang="en" dirty="0"/>
              <a:t> and </a:t>
            </a:r>
            <a:r>
              <a:rPr lang="en" b="1" dirty="0"/>
              <a:t>low-need</a:t>
            </a:r>
            <a:r>
              <a:rPr lang="en" dirty="0"/>
              <a:t> focus areas — combining prevention and enhancement.</a:t>
            </a:r>
          </a:p>
          <a:p>
            <a:r>
              <a:rPr lang="en" dirty="0"/>
              <a:t>Encourage participants to adapt examples to their school realities, considering time, culture, and available resources.</a:t>
            </a:r>
          </a:p>
        </p:txBody>
      </p:sp>
      <p:sp>
        <p:nvSpPr>
          <p:cNvPr id="133" name="Google Shape;133;g37f9446a92a_0_143:notes">
            <a:extLst>
              <a:ext uri="{FF2B5EF4-FFF2-40B4-BE49-F238E27FC236}">
                <a16:creationId xmlns:a16="http://schemas.microsoft.com/office/drawing/2014/main" id="{575DDC04-6852-C958-BDC8-74D50EBC223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3022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7d7badc4d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g37d7badc4d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 sz="1200" b="0" i="0" u="none" strike="noStrike" cap="none" dirty="0">
                <a:solidFill>
                  <a:schemeClr val="dk1"/>
                </a:solidFill>
                <a:effectLst/>
                <a:latin typeface="Calibri"/>
                <a:ea typeface="Calibri"/>
                <a:cs typeface="Calibri"/>
                <a:sym typeface="Calibri"/>
              </a:rPr>
              <a:t>The audience has seen six completed examples, they are ready for the application phase. </a:t>
            </a:r>
          </a:p>
          <a:p>
            <a:r>
              <a:rPr lang="en" sz="1200" b="0" i="0" u="none" strike="noStrike" cap="none" dirty="0">
                <a:solidFill>
                  <a:schemeClr val="dk1"/>
                </a:solidFill>
                <a:effectLst/>
                <a:latin typeface="Calibri"/>
                <a:ea typeface="Calibri"/>
                <a:cs typeface="Calibri"/>
                <a:sym typeface="Calibri"/>
              </a:rPr>
              <a:t>This slide clearly outlines the </a:t>
            </a:r>
            <a:r>
              <a:rPr lang="en" sz="1200" b="1" i="0" u="none" strike="noStrike" cap="none" dirty="0">
                <a:solidFill>
                  <a:schemeClr val="dk1"/>
                </a:solidFill>
                <a:effectLst/>
                <a:latin typeface="Calibri"/>
                <a:ea typeface="Calibri"/>
                <a:cs typeface="Calibri"/>
                <a:sym typeface="Calibri"/>
              </a:rPr>
              <a:t>Group Design Activity</a:t>
            </a:r>
            <a:r>
              <a:rPr lang="en" sz="1200" b="0" i="0" u="none" strike="noStrike" cap="none" dirty="0">
                <a:solidFill>
                  <a:schemeClr val="dk1"/>
                </a:solidFill>
                <a:effectLst/>
                <a:latin typeface="Calibri"/>
                <a:ea typeface="Calibri"/>
                <a:cs typeface="Calibri"/>
                <a:sym typeface="Calibri"/>
              </a:rPr>
              <a:t>, providing the </a:t>
            </a:r>
            <a:r>
              <a:rPr lang="en" sz="1200" b="1" i="0" u="none" strike="noStrike" cap="none" dirty="0">
                <a:solidFill>
                  <a:schemeClr val="dk1"/>
                </a:solidFill>
                <a:effectLst/>
                <a:latin typeface="Calibri"/>
                <a:ea typeface="Calibri"/>
                <a:cs typeface="Calibri"/>
                <a:sym typeface="Calibri"/>
              </a:rPr>
              <a:t>Aim</a:t>
            </a:r>
            <a:r>
              <a:rPr lang="en" sz="1200" b="0" i="0" u="none" strike="noStrike" cap="none" dirty="0">
                <a:solidFill>
                  <a:schemeClr val="dk1"/>
                </a:solidFill>
                <a:effectLst/>
                <a:latin typeface="Calibri"/>
                <a:ea typeface="Calibri"/>
                <a:cs typeface="Calibri"/>
                <a:sym typeface="Calibri"/>
              </a:rPr>
              <a:t>, </a:t>
            </a:r>
            <a:r>
              <a:rPr lang="en" sz="1200" b="1" i="0" u="none" strike="noStrike" cap="none" dirty="0">
                <a:solidFill>
                  <a:schemeClr val="dk1"/>
                </a:solidFill>
                <a:effectLst/>
                <a:latin typeface="Calibri"/>
                <a:ea typeface="Calibri"/>
                <a:cs typeface="Calibri"/>
                <a:sym typeface="Calibri"/>
              </a:rPr>
              <a:t>Steps</a:t>
            </a:r>
            <a:r>
              <a:rPr lang="en" sz="1200" b="0" i="0" u="none" strike="noStrike" cap="none" dirty="0">
                <a:solidFill>
                  <a:schemeClr val="dk1"/>
                </a:solidFill>
                <a:effectLst/>
                <a:latin typeface="Calibri"/>
                <a:ea typeface="Calibri"/>
                <a:cs typeface="Calibri"/>
                <a:sym typeface="Calibri"/>
              </a:rPr>
              <a:t>, and an </a:t>
            </a:r>
            <a:r>
              <a:rPr lang="en" sz="1200" b="1" i="0" u="none" strike="noStrike" cap="none" dirty="0">
                <a:solidFill>
                  <a:schemeClr val="dk1"/>
                </a:solidFill>
                <a:effectLst/>
                <a:latin typeface="Calibri"/>
                <a:ea typeface="Calibri"/>
                <a:cs typeface="Calibri"/>
                <a:sym typeface="Calibri"/>
              </a:rPr>
              <a:t>Example Table</a:t>
            </a:r>
            <a:r>
              <a:rPr lang="en" sz="1200" b="0" i="0" u="none" strike="noStrike" cap="none" dirty="0">
                <a:solidFill>
                  <a:schemeClr val="dk1"/>
                </a:solidFill>
                <a:effectLst/>
                <a:latin typeface="Calibri"/>
                <a:ea typeface="Calibri"/>
                <a:cs typeface="Calibri"/>
                <a:sym typeface="Calibri"/>
              </a:rPr>
              <a:t> for creating a Mini Wellbeing Program Plan. This is the main practical task.</a:t>
            </a:r>
          </a:p>
          <a:p>
            <a:endParaRPr lang="en" sz="1200" b="0" i="0" u="none" strike="noStrike" cap="none" dirty="0">
              <a:solidFill>
                <a:schemeClr val="dk1"/>
              </a:solidFill>
              <a:effectLst/>
              <a:latin typeface="Calibri"/>
              <a:cs typeface="Calibri"/>
              <a:sym typeface="Calibri"/>
            </a:endParaRPr>
          </a:p>
          <a:p>
            <a:endParaRPr lang="el-GR" dirty="0"/>
          </a:p>
        </p:txBody>
      </p:sp>
      <p:sp>
        <p:nvSpPr>
          <p:cNvPr id="4" name="Θέση αριθμού διαφάνειας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5928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C07CD3F1-7EAE-4AB5-7522-739B7DFF6187}"/>
            </a:ext>
          </a:extLst>
        </p:cNvPr>
        <p:cNvGrpSpPr/>
        <p:nvPr/>
      </p:nvGrpSpPr>
      <p:grpSpPr>
        <a:xfrm>
          <a:off x="0" y="0"/>
          <a:ext cx="0" cy="0"/>
          <a:chOff x="0" y="0"/>
          <a:chExt cx="0" cy="0"/>
        </a:xfrm>
      </p:grpSpPr>
      <p:sp>
        <p:nvSpPr>
          <p:cNvPr id="132" name="Google Shape;132;g37f9446a92a_0_143:notes">
            <a:extLst>
              <a:ext uri="{FF2B5EF4-FFF2-40B4-BE49-F238E27FC236}">
                <a16:creationId xmlns:a16="http://schemas.microsoft.com/office/drawing/2014/main" id="{567D3441-50DF-333C-7BB3-F97D3D9D3E8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endParaRPr lang="en" sz="1200" b="0" i="0" u="none" strike="noStrike" cap="none" dirty="0">
              <a:solidFill>
                <a:schemeClr val="dk1"/>
              </a:solidFill>
              <a:effectLst/>
              <a:latin typeface="Calibri"/>
              <a:ea typeface="Calibri"/>
              <a:cs typeface="Calibri"/>
              <a:sym typeface="Calibri"/>
            </a:endParaRPr>
          </a:p>
        </p:txBody>
      </p:sp>
      <p:sp>
        <p:nvSpPr>
          <p:cNvPr id="133" name="Google Shape;133;g37f9446a92a_0_143:notes">
            <a:extLst>
              <a:ext uri="{FF2B5EF4-FFF2-40B4-BE49-F238E27FC236}">
                <a16:creationId xmlns:a16="http://schemas.microsoft.com/office/drawing/2014/main" id="{1CE575E1-9BBD-A0A8-341A-14C552BC9C2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43024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C7434FAE-BA4A-3342-9170-FA1C940819A9}"/>
            </a:ext>
          </a:extLst>
        </p:cNvPr>
        <p:cNvGrpSpPr/>
        <p:nvPr/>
      </p:nvGrpSpPr>
      <p:grpSpPr>
        <a:xfrm>
          <a:off x="0" y="0"/>
          <a:ext cx="0" cy="0"/>
          <a:chOff x="0" y="0"/>
          <a:chExt cx="0" cy="0"/>
        </a:xfrm>
      </p:grpSpPr>
      <p:sp>
        <p:nvSpPr>
          <p:cNvPr id="132" name="Google Shape;132;g37f9446a92a_0_143:notes">
            <a:extLst>
              <a:ext uri="{FF2B5EF4-FFF2-40B4-BE49-F238E27FC236}">
                <a16:creationId xmlns:a16="http://schemas.microsoft.com/office/drawing/2014/main" id="{C55AA285-490C-9AA5-79D3-2A4FF2EA533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endParaRPr lang="en" sz="1200" b="0" i="0" u="none" strike="noStrike" cap="none" dirty="0">
              <a:solidFill>
                <a:schemeClr val="dk1"/>
              </a:solidFill>
              <a:effectLst/>
              <a:latin typeface="Calibri"/>
              <a:ea typeface="Calibri"/>
              <a:cs typeface="Calibri"/>
              <a:sym typeface="Calibri"/>
            </a:endParaRPr>
          </a:p>
        </p:txBody>
      </p:sp>
      <p:sp>
        <p:nvSpPr>
          <p:cNvPr id="133" name="Google Shape;133;g37f9446a92a_0_143:notes">
            <a:extLst>
              <a:ext uri="{FF2B5EF4-FFF2-40B4-BE49-F238E27FC236}">
                <a16:creationId xmlns:a16="http://schemas.microsoft.com/office/drawing/2014/main" id="{1296C00C-C632-8526-1DC0-528A959AF10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70517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7f9446a92a_0_1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1200" b="1" i="0" u="none" strike="noStrike" cap="none" dirty="0">
                <a:solidFill>
                  <a:schemeClr val="dk1"/>
                </a:solidFill>
                <a:effectLst/>
                <a:latin typeface="Calibri"/>
                <a:ea typeface="Calibri"/>
                <a:cs typeface="Calibri"/>
                <a:sym typeface="Calibri"/>
              </a:rPr>
              <a:t>You will close</a:t>
            </a:r>
            <a:r>
              <a:rPr lang="en" sz="1200" b="0" i="0" u="none" strike="noStrike" cap="none" dirty="0">
                <a:solidFill>
                  <a:schemeClr val="dk1"/>
                </a:solidFill>
                <a:effectLst/>
                <a:latin typeface="Calibri"/>
                <a:ea typeface="Calibri"/>
                <a:cs typeface="Calibri"/>
                <a:sym typeface="Calibri"/>
              </a:rPr>
              <a:t> the unit with a short reflection to assess immediate comprehension. </a:t>
            </a:r>
            <a:r>
              <a:rPr lang="en" sz="1200" b="1" i="0" u="none" strike="noStrike" cap="none" dirty="0">
                <a:solidFill>
                  <a:schemeClr val="dk1"/>
                </a:solidFill>
                <a:effectLst/>
                <a:latin typeface="Calibri"/>
                <a:ea typeface="Calibri"/>
                <a:cs typeface="Calibri"/>
                <a:sym typeface="Calibri"/>
              </a:rPr>
              <a:t>You will collect</a:t>
            </a:r>
            <a:r>
              <a:rPr lang="en" sz="1200" b="0" i="0" u="none" strike="noStrike" cap="none" dirty="0">
                <a:solidFill>
                  <a:schemeClr val="dk1"/>
                </a:solidFill>
                <a:effectLst/>
                <a:latin typeface="Calibri"/>
                <a:ea typeface="Calibri"/>
                <a:cs typeface="Calibri"/>
                <a:sym typeface="Calibri"/>
              </a:rPr>
              <a:t> the answers on a sticky note (physical or digital).</a:t>
            </a:r>
          </a:p>
          <a:p>
            <a:pPr marL="0" lvl="0" indent="0" algn="l" rtl="0">
              <a:lnSpc>
                <a:spcPct val="100000"/>
              </a:lnSpc>
              <a:spcBef>
                <a:spcPts val="0"/>
              </a:spcBef>
              <a:spcAft>
                <a:spcPts val="0"/>
              </a:spcAft>
              <a:buSzPts val="1400"/>
              <a:buNone/>
            </a:pPr>
            <a:r>
              <a:rPr lang="en" sz="1200" b="1" i="0" u="none" strike="noStrike" cap="none" dirty="0">
                <a:solidFill>
                  <a:schemeClr val="dk1"/>
                </a:solidFill>
                <a:effectLst/>
                <a:latin typeface="Calibri"/>
                <a:ea typeface="Calibri"/>
                <a:cs typeface="Calibri"/>
                <a:sym typeface="Calibri"/>
              </a:rPr>
              <a:t>Answer Hint:</a:t>
            </a:r>
            <a:r>
              <a:rPr lang="en" sz="1200" b="0" i="0" u="none" strike="noStrike" cap="none" dirty="0">
                <a:solidFill>
                  <a:schemeClr val="dk1"/>
                </a:solidFill>
                <a:effectLst/>
                <a:latin typeface="Calibri"/>
                <a:ea typeface="Calibri"/>
                <a:cs typeface="Calibri"/>
                <a:sym typeface="Calibri"/>
              </a:rPr>
              <a:t> (Should focus on </a:t>
            </a:r>
            <a:r>
              <a:rPr lang="en" sz="1200" b="1" i="0" u="none" strike="noStrike" cap="none" dirty="0">
                <a:solidFill>
                  <a:schemeClr val="dk1"/>
                </a:solidFill>
                <a:effectLst/>
                <a:latin typeface="Calibri"/>
                <a:ea typeface="Calibri"/>
                <a:cs typeface="Calibri"/>
                <a:sym typeface="Calibri"/>
              </a:rPr>
              <a:t>Need</a:t>
            </a:r>
            <a:r>
              <a:rPr lang="en" sz="1200" b="0" i="0" u="none" strike="noStrike" cap="none" dirty="0">
                <a:solidFill>
                  <a:schemeClr val="dk1"/>
                </a:solidFill>
                <a:effectLst/>
                <a:latin typeface="Calibri"/>
                <a:ea typeface="Calibri"/>
                <a:cs typeface="Calibri"/>
                <a:sym typeface="Calibri"/>
              </a:rPr>
              <a:t> or </a:t>
            </a:r>
            <a:r>
              <a:rPr lang="en" sz="1200" b="1" i="0" u="none" strike="noStrike" cap="none" dirty="0">
                <a:solidFill>
                  <a:schemeClr val="dk1"/>
                </a:solidFill>
                <a:effectLst/>
                <a:latin typeface="Calibri"/>
                <a:ea typeface="Calibri"/>
                <a:cs typeface="Calibri"/>
                <a:sym typeface="Calibri"/>
              </a:rPr>
              <a:t>Strengths/Priorities</a:t>
            </a:r>
            <a:r>
              <a:rPr lang="en" sz="1200" b="0" i="0" u="none" strike="noStrike" cap="none" dirty="0">
                <a:solidFill>
                  <a:schemeClr val="dk1"/>
                </a:solidFill>
                <a:effectLst/>
                <a:latin typeface="Calibri"/>
                <a:ea typeface="Calibri"/>
                <a:cs typeface="Calibri"/>
                <a:sym typeface="Calibri"/>
              </a:rPr>
              <a:t>.)</a:t>
            </a:r>
            <a:endParaRPr dirty="0"/>
          </a:p>
        </p:txBody>
      </p:sp>
      <p:sp>
        <p:nvSpPr>
          <p:cNvPr id="169" name="Google Shape;169;g37f9446a92a_0_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7f9446a92a_0_1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g37f9446a92a_0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7f9446a92a_0_1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g37f9446a92a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7f9446a92a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g37f9446a92a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7f9446a92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7f9446a92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sz="1200" b="0" i="0" u="none" strike="noStrike" cap="none" dirty="0">
                <a:solidFill>
                  <a:schemeClr val="dk1"/>
                </a:solidFill>
                <a:effectLst/>
                <a:latin typeface="Calibri"/>
                <a:ea typeface="Calibri"/>
                <a:cs typeface="Calibri"/>
                <a:sym typeface="Calibri"/>
              </a:rPr>
              <a:t>You will welcome the Master Trainers and briefly congratulate them on completing the first two foundational days, reminding them that they now have a deep understanding of PERMA, WSA, and SWPBS..</a:t>
            </a:r>
          </a:p>
          <a:p>
            <a:pPr marL="0" lvl="0" indent="0" algn="l" rtl="0">
              <a:spcBef>
                <a:spcPts val="0"/>
              </a:spcBef>
              <a:spcAft>
                <a:spcPts val="0"/>
              </a:spcAft>
              <a:buNone/>
            </a:pPr>
            <a:r>
              <a:rPr lang="en" sz="1200" b="0" i="0" u="none" strike="noStrike" cap="none" dirty="0">
                <a:solidFill>
                  <a:schemeClr val="dk1"/>
                </a:solidFill>
                <a:effectLst/>
                <a:latin typeface="Calibri"/>
                <a:ea typeface="Calibri"/>
                <a:cs typeface="Calibri"/>
                <a:sym typeface="Calibri"/>
              </a:rPr>
              <a:t>You will emphasize that Day 3 is the critical pivot point: moving from the </a:t>
            </a:r>
            <a:r>
              <a:rPr lang="en" sz="1200" b="0" i="1" u="none" strike="noStrike" cap="none" dirty="0">
                <a:solidFill>
                  <a:schemeClr val="dk1"/>
                </a:solidFill>
                <a:effectLst/>
                <a:latin typeface="Calibri"/>
                <a:ea typeface="Calibri"/>
                <a:cs typeface="Calibri"/>
                <a:sym typeface="Calibri"/>
              </a:rPr>
              <a:t>why</a:t>
            </a:r>
            <a:r>
              <a:rPr lang="en" sz="1200" b="0" i="0" u="none" strike="noStrike" cap="none" dirty="0">
                <a:solidFill>
                  <a:schemeClr val="dk1"/>
                </a:solidFill>
                <a:effectLst/>
                <a:latin typeface="Calibri"/>
                <a:ea typeface="Calibri"/>
                <a:cs typeface="Calibri"/>
                <a:sym typeface="Calibri"/>
              </a:rPr>
              <a:t> and </a:t>
            </a:r>
            <a:r>
              <a:rPr lang="en" sz="1200" b="0" i="1" u="none" strike="noStrike" cap="none" dirty="0">
                <a:solidFill>
                  <a:schemeClr val="dk1"/>
                </a:solidFill>
                <a:effectLst/>
                <a:latin typeface="Calibri"/>
                <a:ea typeface="Calibri"/>
                <a:cs typeface="Calibri"/>
                <a:sym typeface="Calibri"/>
              </a:rPr>
              <a:t>what</a:t>
            </a:r>
            <a:r>
              <a:rPr lang="en" sz="1200" b="0" i="0" u="none" strike="noStrike" cap="none" dirty="0">
                <a:solidFill>
                  <a:schemeClr val="dk1"/>
                </a:solidFill>
                <a:effectLst/>
                <a:latin typeface="Calibri"/>
                <a:ea typeface="Calibri"/>
                <a:cs typeface="Calibri"/>
                <a:sym typeface="Calibri"/>
              </a:rPr>
              <a:t> (principles and frameworks) to the </a:t>
            </a:r>
            <a:r>
              <a:rPr lang="en" sz="1200" b="0" i="1" u="none" strike="noStrike" cap="none" dirty="0">
                <a:solidFill>
                  <a:schemeClr val="dk1"/>
                </a:solidFill>
                <a:effectLst/>
                <a:latin typeface="Calibri"/>
                <a:ea typeface="Calibri"/>
                <a:cs typeface="Calibri"/>
                <a:sym typeface="Calibri"/>
              </a:rPr>
              <a:t>how</a:t>
            </a:r>
            <a:r>
              <a:rPr lang="en" sz="1200" b="0" i="0" u="none" strike="noStrike" cap="none" dirty="0">
                <a:solidFill>
                  <a:schemeClr val="dk1"/>
                </a:solidFill>
                <a:effectLst/>
                <a:latin typeface="Calibri"/>
                <a:ea typeface="Calibri"/>
                <a:cs typeface="Calibri"/>
                <a:sym typeface="Calibri"/>
              </a:rPr>
              <a:t>—the tangible skills required for on-the-ground implementation. You will frame the day around the core deliverable: leaving with the structure for a personalized, needs-aligned well-being action plan and the framework to evaluate its success.</a:t>
            </a:r>
            <a:endParaRPr dirty="0"/>
          </a:p>
        </p:txBody>
      </p:sp>
      <p:sp>
        <p:nvSpPr>
          <p:cNvPr id="113" name="Google Shape;113;g37f9446a92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lvl="0" indent="0" algn="l" rtl="0">
              <a:spcBef>
                <a:spcPts val="0"/>
              </a:spcBef>
              <a:spcAft>
                <a:spcPts val="0"/>
              </a:spcAft>
              <a:buNone/>
            </a:pPr>
            <a:r>
              <a:rPr lang="en" sz="1200" dirty="0">
                <a:solidFill>
                  <a:schemeClr val="tx1"/>
                </a:solidFill>
                <a:latin typeface="Calibri" panose="020F0502020204030204" pitchFamily="34" charset="0"/>
                <a:cs typeface="Calibri" panose="020F0502020204030204" pitchFamily="34" charset="0"/>
              </a:rPr>
              <a:t>This session guides participants in designing Whole-School Approach (WSA) wellbeing programs. </a:t>
            </a:r>
          </a:p>
          <a:p>
            <a:pPr marL="0" lvl="0" indent="0" algn="l" rtl="0">
              <a:spcBef>
                <a:spcPts val="0"/>
              </a:spcBef>
              <a:spcAft>
                <a:spcPts val="0"/>
              </a:spcAft>
              <a:buNone/>
            </a:pPr>
            <a:r>
              <a:rPr lang="en" sz="1200" b="1" i="0" u="none" strike="noStrike" cap="none" dirty="0">
                <a:solidFill>
                  <a:schemeClr val="dk1"/>
                </a:solidFill>
                <a:effectLst/>
                <a:latin typeface="Calibri"/>
                <a:ea typeface="Calibri"/>
                <a:cs typeface="Calibri"/>
                <a:sym typeface="Calibri"/>
              </a:rPr>
              <a:t>You will emphasize </a:t>
            </a:r>
            <a:r>
              <a:rPr lang="en" sz="1200" b="0" i="0" u="none" strike="noStrike" cap="none" dirty="0">
                <a:solidFill>
                  <a:schemeClr val="dk1"/>
                </a:solidFill>
                <a:effectLst/>
                <a:latin typeface="Calibri"/>
                <a:ea typeface="Calibri"/>
                <a:cs typeface="Calibri"/>
                <a:sym typeface="Calibri"/>
              </a:rPr>
              <a:t>that a Whole-School Approach (WSA) is not a set of random activities, but a strategically designed system based on the school's unique context and needs. </a:t>
            </a:r>
            <a:r>
              <a:rPr lang="en" sz="1200" b="1" i="0" u="none" strike="noStrike" cap="none" dirty="0">
                <a:solidFill>
                  <a:schemeClr val="dk1"/>
                </a:solidFill>
                <a:effectLst/>
                <a:latin typeface="Calibri"/>
                <a:ea typeface="Calibri"/>
                <a:cs typeface="Calibri"/>
                <a:sym typeface="Calibri"/>
              </a:rPr>
              <a:t>You will highlight</a:t>
            </a:r>
            <a:r>
              <a:rPr lang="en" sz="1200" b="0" i="0" u="none" strike="noStrike" cap="none" dirty="0">
                <a:solidFill>
                  <a:schemeClr val="dk1"/>
                </a:solidFill>
                <a:effectLst/>
                <a:latin typeface="Calibri"/>
                <a:ea typeface="Calibri"/>
                <a:cs typeface="Calibri"/>
                <a:sym typeface="Calibri"/>
              </a:rPr>
              <a:t> that this unit is highly practical and will involve a group planning exercise.</a:t>
            </a:r>
          </a:p>
          <a:p>
            <a:pPr marL="0" lvl="0" indent="0" algn="l" rtl="0">
              <a:spcBef>
                <a:spcPts val="0"/>
              </a:spcBef>
              <a:spcAft>
                <a:spcPts val="0"/>
              </a:spcAft>
              <a:buNone/>
            </a:pPr>
            <a:r>
              <a:rPr lang="en" sz="1200" b="1" i="0" u="none" strike="noStrike" cap="none" dirty="0">
                <a:solidFill>
                  <a:schemeClr val="dk1"/>
                </a:solidFill>
                <a:effectLst/>
                <a:latin typeface="Calibri"/>
                <a:ea typeface="Calibri"/>
                <a:cs typeface="Calibri"/>
                <a:sym typeface="Calibri"/>
              </a:rPr>
              <a:t>Box 1: School Needs Assessment: You will connect</a:t>
            </a:r>
            <a:r>
              <a:rPr lang="en" sz="1200" b="0" i="0" u="none" strike="noStrike" cap="none" dirty="0">
                <a:solidFill>
                  <a:schemeClr val="dk1"/>
                </a:solidFill>
                <a:effectLst/>
                <a:latin typeface="Calibri"/>
                <a:ea typeface="Calibri"/>
                <a:cs typeface="Calibri"/>
                <a:sym typeface="Calibri"/>
              </a:rPr>
              <a:t> this back to Day 1: What is the data telling us? (e.g., surveys, absences, staff turnover).</a:t>
            </a:r>
          </a:p>
          <a:p>
            <a:pPr marL="0" lvl="0" indent="0" algn="l" rtl="0">
              <a:spcBef>
                <a:spcPts val="0"/>
              </a:spcBef>
              <a:spcAft>
                <a:spcPts val="0"/>
              </a:spcAft>
              <a:buNone/>
            </a:pPr>
            <a:r>
              <a:rPr lang="en" sz="1200" b="1" i="0" u="none" strike="noStrike" cap="none" dirty="0">
                <a:solidFill>
                  <a:schemeClr val="dk1"/>
                </a:solidFill>
                <a:effectLst/>
                <a:latin typeface="Calibri"/>
                <a:ea typeface="Calibri"/>
                <a:cs typeface="Calibri"/>
                <a:sym typeface="Calibri"/>
              </a:rPr>
              <a:t>Box 2: Select PERMA </a:t>
            </a:r>
            <a:r>
              <a:rPr lang="en" sz="1200" b="1" i="0" u="none" strike="noStrike" cap="none" dirty="0" err="1">
                <a:solidFill>
                  <a:schemeClr val="dk1"/>
                </a:solidFill>
                <a:effectLst/>
                <a:latin typeface="Calibri"/>
                <a:ea typeface="Calibri"/>
                <a:cs typeface="Calibri"/>
                <a:sym typeface="Calibri"/>
              </a:rPr>
              <a:t>StrategiesYou</a:t>
            </a:r>
            <a:r>
              <a:rPr lang="en" sz="1200" b="1" i="0" u="none" strike="noStrike" cap="none" dirty="0">
                <a:solidFill>
                  <a:schemeClr val="dk1"/>
                </a:solidFill>
                <a:effectLst/>
                <a:latin typeface="Calibri"/>
                <a:ea typeface="Calibri"/>
                <a:cs typeface="Calibri"/>
                <a:sym typeface="Calibri"/>
              </a:rPr>
              <a:t> will focus</a:t>
            </a:r>
            <a:r>
              <a:rPr lang="en" sz="1200" b="0" i="0" u="none" strike="noStrike" cap="none" dirty="0">
                <a:solidFill>
                  <a:schemeClr val="dk1"/>
                </a:solidFill>
                <a:effectLst/>
                <a:latin typeface="Calibri"/>
                <a:ea typeface="Calibri"/>
                <a:cs typeface="Calibri"/>
                <a:sym typeface="Calibri"/>
              </a:rPr>
              <a:t> on the alignment: If the need is low </a:t>
            </a:r>
            <a:r>
              <a:rPr lang="en" sz="1200" b="1" i="0" u="none" strike="noStrike" cap="none" dirty="0">
                <a:solidFill>
                  <a:schemeClr val="dk1"/>
                </a:solidFill>
                <a:effectLst/>
                <a:latin typeface="Calibri"/>
                <a:ea typeface="Calibri"/>
                <a:cs typeface="Calibri"/>
                <a:sym typeface="Calibri"/>
              </a:rPr>
              <a:t>R</a:t>
            </a:r>
            <a:r>
              <a:rPr lang="en" sz="1200" b="0" i="0" u="none" strike="noStrike" cap="none" dirty="0">
                <a:solidFill>
                  <a:schemeClr val="dk1"/>
                </a:solidFill>
                <a:effectLst/>
                <a:latin typeface="Calibri"/>
                <a:ea typeface="Calibri"/>
                <a:cs typeface="Calibri"/>
                <a:sym typeface="Calibri"/>
              </a:rPr>
              <a:t>elationships, the strategy </a:t>
            </a:r>
            <a:r>
              <a:rPr lang="en" sz="1200" b="0" i="1" u="none" strike="noStrike" cap="none" dirty="0">
                <a:solidFill>
                  <a:schemeClr val="dk1"/>
                </a:solidFill>
                <a:effectLst/>
                <a:latin typeface="Calibri"/>
                <a:ea typeface="Calibri"/>
                <a:cs typeface="Calibri"/>
                <a:sym typeface="Calibri"/>
              </a:rPr>
              <a:t>must </a:t>
            </a:r>
            <a:r>
              <a:rPr lang="en" sz="1200" b="0" i="0" u="none" strike="noStrike" cap="none" dirty="0">
                <a:solidFill>
                  <a:schemeClr val="dk1"/>
                </a:solidFill>
                <a:effectLst/>
                <a:latin typeface="Calibri"/>
                <a:ea typeface="Calibri"/>
                <a:cs typeface="Calibri"/>
                <a:sym typeface="Calibri"/>
              </a:rPr>
              <a:t>target </a:t>
            </a:r>
            <a:r>
              <a:rPr lang="en" sz="1200" b="1" i="0" u="none" strike="noStrike" cap="none" dirty="0">
                <a:solidFill>
                  <a:schemeClr val="dk1"/>
                </a:solidFill>
                <a:effectLst/>
                <a:latin typeface="Calibri"/>
                <a:ea typeface="Calibri"/>
                <a:cs typeface="Calibri"/>
                <a:sym typeface="Calibri"/>
              </a:rPr>
              <a:t>R</a:t>
            </a:r>
            <a:r>
              <a:rPr lang="en" sz="1200" b="0" i="0" u="none" strike="noStrike" cap="none" dirty="0">
                <a:solidFill>
                  <a:schemeClr val="dk1"/>
                </a:solidFill>
                <a:effectLst/>
                <a:latin typeface="Calibri"/>
                <a:ea typeface="Calibri"/>
                <a:cs typeface="Calibri"/>
                <a:sym typeface="Calibri"/>
              </a:rPr>
              <a:t>elationships.</a:t>
            </a:r>
          </a:p>
          <a:p>
            <a:pPr marL="0" lvl="0" indent="0" algn="l" rtl="0">
              <a:spcBef>
                <a:spcPts val="0"/>
              </a:spcBef>
              <a:spcAft>
                <a:spcPts val="0"/>
              </a:spcAft>
              <a:buNone/>
            </a:pPr>
            <a:r>
              <a:rPr lang="en" sz="1200" b="1" i="0" u="none" strike="noStrike" cap="none" dirty="0">
                <a:solidFill>
                  <a:schemeClr val="dk1"/>
                </a:solidFill>
                <a:effectLst/>
                <a:latin typeface="Calibri"/>
                <a:ea typeface="Calibri"/>
                <a:cs typeface="Calibri"/>
                <a:sym typeface="Calibri"/>
              </a:rPr>
              <a:t>Box 3: Design WSA </a:t>
            </a:r>
            <a:r>
              <a:rPr lang="en" sz="1200" b="1" i="0" u="none" strike="noStrike" cap="none" dirty="0" err="1">
                <a:solidFill>
                  <a:schemeClr val="dk1"/>
                </a:solidFill>
                <a:effectLst/>
                <a:latin typeface="Calibri"/>
                <a:ea typeface="Calibri"/>
                <a:cs typeface="Calibri"/>
                <a:sym typeface="Calibri"/>
              </a:rPr>
              <a:t>ProgramYou</a:t>
            </a:r>
            <a:r>
              <a:rPr lang="en" sz="1200" b="1" i="0" u="none" strike="noStrike" cap="none" dirty="0">
                <a:solidFill>
                  <a:schemeClr val="dk1"/>
                </a:solidFill>
                <a:effectLst/>
                <a:latin typeface="Calibri"/>
                <a:ea typeface="Calibri"/>
                <a:cs typeface="Calibri"/>
                <a:sym typeface="Calibri"/>
              </a:rPr>
              <a:t> will stress</a:t>
            </a:r>
            <a:r>
              <a:rPr lang="en" sz="1200" b="0" i="0" u="none" strike="noStrike" cap="none" dirty="0">
                <a:solidFill>
                  <a:schemeClr val="dk1"/>
                </a:solidFill>
                <a:effectLst/>
                <a:latin typeface="Calibri"/>
                <a:ea typeface="Calibri"/>
                <a:cs typeface="Calibri"/>
                <a:sym typeface="Calibri"/>
              </a:rPr>
              <a:t> the </a:t>
            </a:r>
            <a:r>
              <a:rPr lang="en" sz="1200" b="1" i="0" u="none" strike="noStrike" cap="none" dirty="0">
                <a:solidFill>
                  <a:schemeClr val="dk1"/>
                </a:solidFill>
                <a:effectLst/>
                <a:latin typeface="Calibri"/>
                <a:ea typeface="Calibri"/>
                <a:cs typeface="Calibri"/>
                <a:sym typeface="Calibri"/>
              </a:rPr>
              <a:t>WSA</a:t>
            </a:r>
            <a:r>
              <a:rPr lang="en" sz="1200" b="0" i="0" u="none" strike="noStrike" cap="none" dirty="0">
                <a:solidFill>
                  <a:schemeClr val="dk1"/>
                </a:solidFill>
                <a:effectLst/>
                <a:latin typeface="Calibri"/>
                <a:ea typeface="Calibri"/>
                <a:cs typeface="Calibri"/>
                <a:sym typeface="Calibri"/>
              </a:rPr>
              <a:t> element: How will this strategy be embedded across the </a:t>
            </a:r>
            <a:r>
              <a:rPr lang="en" sz="1200" b="1" i="0" u="none" strike="noStrike" cap="none" dirty="0">
                <a:solidFill>
                  <a:schemeClr val="dk1"/>
                </a:solidFill>
                <a:effectLst/>
                <a:latin typeface="Calibri"/>
                <a:ea typeface="Calibri"/>
                <a:cs typeface="Calibri"/>
                <a:sym typeface="Calibri"/>
              </a:rPr>
              <a:t>Curriculum, Environment, Policies, and Community</a:t>
            </a:r>
            <a:r>
              <a:rPr lang="en" sz="1200" b="0" i="0" u="none" strike="noStrike" cap="none" dirty="0">
                <a:solidFill>
                  <a:schemeClr val="dk1"/>
                </a:solidFill>
                <a:effectLst/>
                <a:latin typeface="Calibri"/>
                <a:ea typeface="Calibri"/>
                <a:cs typeface="Calibri"/>
                <a:sym typeface="Calibri"/>
              </a:rPr>
              <a:t>? This is the core work of Unit 3.1.</a:t>
            </a:r>
          </a:p>
          <a:p>
            <a:pPr marL="0" lvl="0" indent="0" algn="l" rtl="0">
              <a:spcBef>
                <a:spcPts val="0"/>
              </a:spcBef>
              <a:spcAft>
                <a:spcPts val="0"/>
              </a:spcAft>
              <a:buNone/>
            </a:pPr>
            <a:r>
              <a:rPr lang="en" sz="1200" b="1" i="0" u="none" strike="noStrike" cap="none" dirty="0">
                <a:solidFill>
                  <a:schemeClr val="dk1"/>
                </a:solidFill>
                <a:effectLst/>
                <a:latin typeface="Calibri"/>
                <a:ea typeface="Calibri"/>
                <a:cs typeface="Calibri"/>
                <a:sym typeface="Calibri"/>
              </a:rPr>
              <a:t>Box 4: </a:t>
            </a:r>
            <a:r>
              <a:rPr lang="en" sz="1200" b="1" i="0" u="none" strike="noStrike" cap="none" dirty="0" err="1">
                <a:solidFill>
                  <a:schemeClr val="dk1"/>
                </a:solidFill>
                <a:effectLst/>
                <a:latin typeface="Calibri"/>
                <a:ea typeface="Calibri"/>
                <a:cs typeface="Calibri"/>
                <a:sym typeface="Calibri"/>
              </a:rPr>
              <a:t>ImplementationYou</a:t>
            </a:r>
            <a:r>
              <a:rPr lang="en" sz="1200" b="1" i="0" u="none" strike="noStrike" cap="none" dirty="0">
                <a:solidFill>
                  <a:schemeClr val="dk1"/>
                </a:solidFill>
                <a:effectLst/>
                <a:latin typeface="Calibri"/>
                <a:ea typeface="Calibri"/>
                <a:cs typeface="Calibri"/>
                <a:sym typeface="Calibri"/>
              </a:rPr>
              <a:t> will mention</a:t>
            </a:r>
            <a:r>
              <a:rPr lang="en" sz="1200" b="0" i="0" u="none" strike="noStrike" cap="none" dirty="0">
                <a:solidFill>
                  <a:schemeClr val="dk1"/>
                </a:solidFill>
                <a:effectLst/>
                <a:latin typeface="Calibri"/>
                <a:ea typeface="Calibri"/>
                <a:cs typeface="Calibri"/>
                <a:sym typeface="Calibri"/>
              </a:rPr>
              <a:t> this links directly to Unit 3.2: Putting the plan into action, training others, and anticipating barriers.</a:t>
            </a:r>
          </a:p>
          <a:p>
            <a:pPr marL="0" lvl="0" indent="0" algn="l" rtl="0">
              <a:spcBef>
                <a:spcPts val="0"/>
              </a:spcBef>
              <a:spcAft>
                <a:spcPts val="0"/>
              </a:spcAft>
              <a:buNone/>
            </a:pPr>
            <a:r>
              <a:rPr lang="en" sz="1200" b="1" i="0" u="none" strike="noStrike" cap="none" dirty="0">
                <a:solidFill>
                  <a:schemeClr val="dk1"/>
                </a:solidFill>
                <a:effectLst/>
                <a:latin typeface="Calibri"/>
                <a:ea typeface="Calibri"/>
                <a:cs typeface="Calibri"/>
                <a:sym typeface="Calibri"/>
              </a:rPr>
              <a:t>Box 5: </a:t>
            </a:r>
            <a:r>
              <a:rPr lang="en" sz="1200" b="1" i="0" u="none" strike="noStrike" cap="none" dirty="0" err="1">
                <a:solidFill>
                  <a:schemeClr val="dk1"/>
                </a:solidFill>
                <a:effectLst/>
                <a:latin typeface="Calibri"/>
                <a:ea typeface="Calibri"/>
                <a:cs typeface="Calibri"/>
                <a:sym typeface="Calibri"/>
              </a:rPr>
              <a:t>MeasurementYou</a:t>
            </a:r>
            <a:r>
              <a:rPr lang="en" sz="1200" b="1" i="0" u="none" strike="noStrike" cap="none" dirty="0">
                <a:solidFill>
                  <a:schemeClr val="dk1"/>
                </a:solidFill>
                <a:effectLst/>
                <a:latin typeface="Calibri"/>
                <a:ea typeface="Calibri"/>
                <a:cs typeface="Calibri"/>
                <a:sym typeface="Calibri"/>
              </a:rPr>
              <a:t> will note</a:t>
            </a:r>
            <a:r>
              <a:rPr lang="en" sz="1200" b="0" i="0" u="none" strike="noStrike" cap="none" dirty="0">
                <a:solidFill>
                  <a:schemeClr val="dk1"/>
                </a:solidFill>
                <a:effectLst/>
                <a:latin typeface="Calibri"/>
                <a:ea typeface="Calibri"/>
                <a:cs typeface="Calibri"/>
                <a:sym typeface="Calibri"/>
              </a:rPr>
              <a:t> this links to Unit 3.3: Evaluating impact and using the findings to loop back and inform the </a:t>
            </a:r>
            <a:r>
              <a:rPr lang="en" sz="1200" b="0" i="1" u="none" strike="noStrike" cap="none" dirty="0">
                <a:solidFill>
                  <a:schemeClr val="dk1"/>
                </a:solidFill>
                <a:effectLst/>
                <a:latin typeface="Calibri"/>
                <a:ea typeface="Calibri"/>
                <a:cs typeface="Calibri"/>
                <a:sym typeface="Calibri"/>
              </a:rPr>
              <a:t>next</a:t>
            </a:r>
            <a:r>
              <a:rPr lang="en" sz="1200" b="0" i="0" u="none" strike="noStrike" cap="none" dirty="0">
                <a:solidFill>
                  <a:schemeClr val="dk1"/>
                </a:solidFill>
                <a:effectLst/>
                <a:latin typeface="Calibri"/>
                <a:ea typeface="Calibri"/>
                <a:cs typeface="Calibri"/>
                <a:sym typeface="Calibri"/>
              </a:rPr>
              <a:t> </a:t>
            </a:r>
            <a:r>
              <a:rPr lang="en" sz="1200" b="1" i="0" u="none" strike="noStrike" cap="none" dirty="0">
                <a:solidFill>
                  <a:schemeClr val="dk1"/>
                </a:solidFill>
                <a:effectLst/>
                <a:latin typeface="Calibri"/>
                <a:ea typeface="Calibri"/>
                <a:cs typeface="Calibri"/>
                <a:sym typeface="Calibri"/>
              </a:rPr>
              <a:t>School Needs Assessment</a:t>
            </a:r>
            <a:r>
              <a:rPr lang="en" sz="1200" b="0" i="0" u="none" strike="noStrike" cap="none" dirty="0">
                <a:solidFill>
                  <a:schemeClr val="dk1"/>
                </a:solidFill>
                <a:effectLst/>
                <a:latin typeface="Calibri"/>
                <a:ea typeface="Calibri"/>
                <a:cs typeface="Calibri"/>
                <a:sym typeface="Calibri"/>
              </a:rPr>
              <a:t> (making it a cycle).</a:t>
            </a:r>
          </a:p>
          <a:p>
            <a:pPr marL="0" lvl="0" indent="0" algn="l" rtl="0">
              <a:spcBef>
                <a:spcPts val="0"/>
              </a:spcBef>
              <a:spcAft>
                <a:spcPts val="0"/>
              </a:spcAft>
              <a:buNone/>
            </a:pPr>
            <a:r>
              <a:rPr lang="en" sz="1200" b="0" i="0" u="none" strike="noStrike" cap="none" dirty="0">
                <a:solidFill>
                  <a:schemeClr val="dk1"/>
                </a:solidFill>
                <a:effectLst/>
                <a:latin typeface="Calibri"/>
                <a:ea typeface="Calibri"/>
                <a:cs typeface="Calibri"/>
                <a:sym typeface="Calibri"/>
              </a:rPr>
              <a:t>After </a:t>
            </a:r>
            <a:r>
              <a:rPr lang="en" sz="1200" b="1" i="0" u="none" strike="noStrike" cap="none" dirty="0">
                <a:solidFill>
                  <a:schemeClr val="dk1"/>
                </a:solidFill>
                <a:effectLst/>
                <a:latin typeface="Calibri"/>
                <a:ea typeface="Calibri"/>
                <a:cs typeface="Calibri"/>
                <a:sym typeface="Calibri"/>
              </a:rPr>
              <a:t>Box 5 (Measurement)</a:t>
            </a:r>
            <a:r>
              <a:rPr lang="en" sz="1200" b="0" i="0" u="none" strike="noStrike" cap="none" dirty="0">
                <a:solidFill>
                  <a:schemeClr val="dk1"/>
                </a:solidFill>
                <a:effectLst/>
                <a:latin typeface="Calibri"/>
                <a:ea typeface="Calibri"/>
                <a:cs typeface="Calibri"/>
                <a:sym typeface="Calibri"/>
              </a:rPr>
              <a:t>, the process feeds back into </a:t>
            </a:r>
            <a:r>
              <a:rPr lang="en" sz="1200" b="1" i="0" u="none" strike="noStrike" cap="none" dirty="0">
                <a:solidFill>
                  <a:schemeClr val="dk1"/>
                </a:solidFill>
                <a:effectLst/>
                <a:latin typeface="Calibri"/>
                <a:ea typeface="Calibri"/>
                <a:cs typeface="Calibri"/>
                <a:sym typeface="Calibri"/>
              </a:rPr>
              <a:t>Box 1 (School Needs Assessment)</a:t>
            </a:r>
            <a:r>
              <a:rPr lang="en" sz="1200" b="0" i="0" u="none" strike="noStrike" cap="none" dirty="0">
                <a:solidFill>
                  <a:schemeClr val="dk1"/>
                </a:solidFill>
                <a:effectLst/>
                <a:latin typeface="Calibri"/>
                <a:ea typeface="Calibri"/>
                <a:cs typeface="Calibri"/>
                <a:sym typeface="Calibri"/>
              </a:rPr>
              <a:t>, emphasizing that well-being work is continuous and data-driven.</a:t>
            </a:r>
            <a:endParaRPr lang="en" dirty="0"/>
          </a:p>
          <a:p>
            <a:endParaRPr lang="el-GR" dirty="0"/>
          </a:p>
        </p:txBody>
      </p:sp>
      <p:sp>
        <p:nvSpPr>
          <p:cNvPr id="4" name="Θέση αριθμού διαφάνειας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8288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7f9446a92a_0_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 sz="1200" b="1" i="0" u="none" strike="noStrike" cap="none" dirty="0">
                <a:solidFill>
                  <a:schemeClr val="dk1"/>
                </a:solidFill>
                <a:effectLst/>
                <a:latin typeface="Calibri"/>
                <a:ea typeface="Calibri"/>
                <a:cs typeface="Calibri"/>
                <a:sym typeface="Calibri"/>
              </a:rPr>
              <a:t>Duration - </a:t>
            </a:r>
            <a:r>
              <a:rPr lang="en" b="1" dirty="0"/>
              <a:t>(10-12 minutes)</a:t>
            </a:r>
            <a:endParaRPr lang="en" sz="1200" b="1" i="0" u="none" strike="noStrike" cap="none" dirty="0">
              <a:solidFill>
                <a:schemeClr val="dk1"/>
              </a:solidFill>
              <a:effectLst/>
              <a:latin typeface="Calibri"/>
              <a:ea typeface="Calibri"/>
              <a:cs typeface="Calibri"/>
              <a:sym typeface="Calibri"/>
            </a:endParaRPr>
          </a:p>
          <a:p>
            <a:r>
              <a:rPr lang="en" sz="1200" b="1" i="0" u="none" strike="noStrike" cap="none" dirty="0">
                <a:solidFill>
                  <a:schemeClr val="dk1"/>
                </a:solidFill>
                <a:effectLst/>
                <a:latin typeface="Calibri"/>
                <a:ea typeface="Calibri"/>
                <a:cs typeface="Calibri"/>
                <a:sym typeface="Calibri"/>
              </a:rPr>
              <a:t>Trainer Introduction (2 min)</a:t>
            </a:r>
            <a:r>
              <a:rPr lang="en" sz="1200" b="0" i="0" u="none" strike="noStrike" cap="none" dirty="0">
                <a:solidFill>
                  <a:schemeClr val="dk1"/>
                </a:solidFill>
                <a:effectLst/>
                <a:latin typeface="Calibri"/>
                <a:ea typeface="Calibri"/>
                <a:cs typeface="Calibri"/>
                <a:sym typeface="Calibri"/>
              </a:rPr>
              <a:t> Start by saying:</a:t>
            </a:r>
          </a:p>
          <a:p>
            <a:r>
              <a:rPr lang="en" sz="1200" b="0" i="0" u="none" strike="noStrike" cap="none" dirty="0">
                <a:solidFill>
                  <a:schemeClr val="dk1"/>
                </a:solidFill>
                <a:effectLst/>
                <a:latin typeface="Calibri"/>
                <a:ea typeface="Calibri"/>
                <a:cs typeface="Calibri"/>
                <a:sym typeface="Calibri"/>
              </a:rPr>
              <a:t>“Even if you haven’t implemented a PERMA project yet, your schools likely have </a:t>
            </a:r>
            <a:r>
              <a:rPr lang="en" sz="1200" b="0" i="1" u="none" strike="noStrike" cap="none" dirty="0">
                <a:solidFill>
                  <a:schemeClr val="dk1"/>
                </a:solidFill>
                <a:effectLst/>
                <a:latin typeface="Calibri"/>
                <a:ea typeface="Calibri"/>
                <a:cs typeface="Calibri"/>
                <a:sym typeface="Calibri"/>
              </a:rPr>
              <a:t>moments of flourishing</a:t>
            </a:r>
            <a:r>
              <a:rPr lang="en" sz="1200" b="0" i="0" u="none" strike="noStrike" cap="none" dirty="0">
                <a:solidFill>
                  <a:schemeClr val="dk1"/>
                </a:solidFill>
                <a:effectLst/>
                <a:latin typeface="Calibri"/>
                <a:ea typeface="Calibri"/>
                <a:cs typeface="Calibri"/>
                <a:sym typeface="Calibri"/>
              </a:rPr>
              <a:t> — small practices that support positivity, engagement, or connection. Let’s explore those together.”</a:t>
            </a:r>
          </a:p>
          <a:p>
            <a:r>
              <a:rPr lang="en" sz="1200" b="1" i="0" u="none" strike="noStrike" cap="none" dirty="0">
                <a:solidFill>
                  <a:schemeClr val="dk1"/>
                </a:solidFill>
                <a:effectLst/>
                <a:latin typeface="Calibri"/>
                <a:ea typeface="Calibri"/>
                <a:cs typeface="Calibri"/>
                <a:sym typeface="Calibri"/>
              </a:rPr>
              <a:t>Breakout Rooms (7 min)</a:t>
            </a:r>
            <a:endParaRPr lang="en" sz="1200" b="0" i="0" u="none" strike="noStrike" cap="none" dirty="0">
              <a:solidFill>
                <a:schemeClr val="dk1"/>
              </a:solidFill>
              <a:effectLst/>
              <a:latin typeface="Calibri"/>
              <a:ea typeface="Calibri"/>
              <a:cs typeface="Calibri"/>
              <a:sym typeface="Calibri"/>
            </a:endParaRPr>
          </a:p>
          <a:p>
            <a:r>
              <a:rPr lang="en" sz="1200" b="0" i="0" u="none" strike="noStrike" cap="none" dirty="0">
                <a:solidFill>
                  <a:schemeClr val="dk1"/>
                </a:solidFill>
                <a:effectLst/>
                <a:latin typeface="Calibri"/>
                <a:ea typeface="Calibri"/>
                <a:cs typeface="Calibri"/>
                <a:sym typeface="Calibri"/>
              </a:rPr>
              <a:t>Divide participants into </a:t>
            </a:r>
            <a:r>
              <a:rPr lang="en" sz="1200" b="1" i="0" u="none" strike="noStrike" cap="none" dirty="0">
                <a:solidFill>
                  <a:schemeClr val="dk1"/>
                </a:solidFill>
                <a:effectLst/>
                <a:latin typeface="Calibri"/>
                <a:ea typeface="Calibri"/>
                <a:cs typeface="Calibri"/>
                <a:sym typeface="Calibri"/>
              </a:rPr>
              <a:t>small groups of 4–5.</a:t>
            </a:r>
            <a:endParaRPr lang="en" sz="1200" b="0" i="0" u="none" strike="noStrike" cap="none" dirty="0">
              <a:solidFill>
                <a:schemeClr val="dk1"/>
              </a:solidFill>
              <a:effectLst/>
              <a:latin typeface="Calibri"/>
              <a:ea typeface="Calibri"/>
              <a:cs typeface="Calibri"/>
              <a:sym typeface="Calibri"/>
            </a:endParaRPr>
          </a:p>
          <a:p>
            <a:r>
              <a:rPr lang="en" sz="1200" b="0" i="0" u="none" strike="noStrike" cap="none" dirty="0">
                <a:solidFill>
                  <a:schemeClr val="dk1"/>
                </a:solidFill>
                <a:effectLst/>
                <a:latin typeface="Calibri"/>
                <a:ea typeface="Calibri"/>
                <a:cs typeface="Calibri"/>
                <a:sym typeface="Calibri"/>
              </a:rPr>
              <a:t>Ask them to share </a:t>
            </a:r>
            <a:r>
              <a:rPr lang="en" sz="1200" b="0" i="1" u="none" strike="noStrike" cap="none" dirty="0">
                <a:solidFill>
                  <a:schemeClr val="dk1"/>
                </a:solidFill>
                <a:effectLst/>
                <a:latin typeface="Calibri"/>
                <a:ea typeface="Calibri"/>
                <a:cs typeface="Calibri"/>
                <a:sym typeface="Calibri"/>
              </a:rPr>
              <a:t>one short example</a:t>
            </a:r>
            <a:r>
              <a:rPr lang="en" sz="1200" b="0" i="0" u="none" strike="noStrike" cap="none" dirty="0">
                <a:solidFill>
                  <a:schemeClr val="dk1"/>
                </a:solidFill>
                <a:effectLst/>
                <a:latin typeface="Calibri"/>
                <a:ea typeface="Calibri"/>
                <a:cs typeface="Calibri"/>
                <a:sym typeface="Calibri"/>
              </a:rPr>
              <a:t> for any 2 PERMA elements that resonate with them.</a:t>
            </a:r>
          </a:p>
          <a:p>
            <a:r>
              <a:rPr lang="en" sz="1200" b="0" i="0" u="none" strike="noStrike" cap="none" dirty="0">
                <a:solidFill>
                  <a:schemeClr val="dk1"/>
                </a:solidFill>
                <a:effectLst/>
                <a:latin typeface="Calibri"/>
                <a:ea typeface="Calibri"/>
                <a:cs typeface="Calibri"/>
                <a:sym typeface="Calibri"/>
              </a:rPr>
              <a:t>Encourage use of specific, real-life examples — not theoretical ones.</a:t>
            </a:r>
          </a:p>
          <a:p>
            <a:r>
              <a:rPr lang="en" sz="1200" b="1" i="0" u="none" strike="noStrike" cap="none" dirty="0">
                <a:solidFill>
                  <a:schemeClr val="dk1"/>
                </a:solidFill>
                <a:effectLst/>
                <a:latin typeface="Calibri"/>
                <a:ea typeface="Calibri"/>
                <a:cs typeface="Calibri"/>
                <a:sym typeface="Calibri"/>
              </a:rPr>
              <a:t>Group Share (4 min)</a:t>
            </a:r>
            <a:endParaRPr lang="en" sz="1200" b="0" i="0" u="none" strike="noStrike" cap="none" dirty="0">
              <a:solidFill>
                <a:schemeClr val="dk1"/>
              </a:solidFill>
              <a:effectLst/>
              <a:latin typeface="Calibri"/>
              <a:ea typeface="Calibri"/>
              <a:cs typeface="Calibri"/>
              <a:sym typeface="Calibri"/>
            </a:endParaRPr>
          </a:p>
          <a:p>
            <a:r>
              <a:rPr lang="en" sz="1200" b="0" i="0" u="none" strike="noStrike" cap="none" dirty="0">
                <a:solidFill>
                  <a:schemeClr val="dk1"/>
                </a:solidFill>
                <a:effectLst/>
                <a:latin typeface="Calibri"/>
                <a:ea typeface="Calibri"/>
                <a:cs typeface="Calibri"/>
                <a:sym typeface="Calibri"/>
              </a:rPr>
              <a:t>Bring everyone back to the main room.</a:t>
            </a:r>
          </a:p>
          <a:p>
            <a:r>
              <a:rPr lang="en" sz="1200" b="0" i="0" u="none" strike="noStrike" cap="none" dirty="0">
                <a:solidFill>
                  <a:schemeClr val="dk1"/>
                </a:solidFill>
                <a:effectLst/>
                <a:latin typeface="Calibri"/>
                <a:ea typeface="Calibri"/>
                <a:cs typeface="Calibri"/>
                <a:sym typeface="Calibri"/>
              </a:rPr>
              <a:t>Invite 2–3 volunteers to briefly share one inspiring example that emerged.</a:t>
            </a:r>
          </a:p>
          <a:p>
            <a:r>
              <a:rPr lang="en" sz="1200" b="0" i="0" u="none" strike="noStrike" cap="none" dirty="0">
                <a:solidFill>
                  <a:schemeClr val="dk1"/>
                </a:solidFill>
                <a:effectLst/>
                <a:latin typeface="Calibri"/>
                <a:ea typeface="Calibri"/>
                <a:cs typeface="Calibri"/>
                <a:sym typeface="Calibri"/>
              </a:rPr>
              <a:t>Trainer links responses to the idea that </a:t>
            </a:r>
            <a:r>
              <a:rPr lang="en" sz="1200" b="0" i="1" u="none" strike="noStrike" cap="none" dirty="0">
                <a:solidFill>
                  <a:schemeClr val="dk1"/>
                </a:solidFill>
                <a:effectLst/>
                <a:latin typeface="Calibri"/>
                <a:ea typeface="Calibri"/>
                <a:cs typeface="Calibri"/>
                <a:sym typeface="Calibri"/>
              </a:rPr>
              <a:t>PERMA already lives in daily school life — the goal is to design it intentionally and sustainably.</a:t>
            </a:r>
            <a:endParaRPr lang="en" sz="1200" b="0" i="0" u="none" strike="noStrike" cap="none" dirty="0">
              <a:solidFill>
                <a:schemeClr val="dk1"/>
              </a:solidFill>
              <a:effectLst/>
              <a:latin typeface="Calibri"/>
              <a:ea typeface="Calibri"/>
              <a:cs typeface="Calibri"/>
              <a:sym typeface="Calibri"/>
            </a:endParaRPr>
          </a:p>
          <a:p>
            <a:endParaRPr lang="en" sz="1200" b="0" i="0" u="none" strike="noStrike" cap="none" dirty="0">
              <a:solidFill>
                <a:schemeClr val="dk1"/>
              </a:solidFill>
              <a:effectLst/>
              <a:latin typeface="Calibri"/>
              <a:ea typeface="Calibri"/>
              <a:cs typeface="Calibri"/>
              <a:sym typeface="Calibri"/>
            </a:endParaRPr>
          </a:p>
          <a:p>
            <a:r>
              <a:rPr lang="en" dirty="0"/>
              <a:t>Keep the tone </a:t>
            </a:r>
            <a:r>
              <a:rPr lang="en" i="1" dirty="0"/>
              <a:t>light, encouraging, and appreciative</a:t>
            </a:r>
            <a:r>
              <a:rPr lang="en" dirty="0"/>
              <a:t>.</a:t>
            </a:r>
          </a:p>
          <a:p>
            <a:r>
              <a:rPr lang="en" dirty="0"/>
              <a:t>Reinforce that “PERMA is not something completely new — it often describes what good schools already do well.”</a:t>
            </a:r>
          </a:p>
          <a:p>
            <a:r>
              <a:rPr lang="en" dirty="0"/>
              <a:t>Use a </a:t>
            </a:r>
            <a:r>
              <a:rPr lang="en" b="1" dirty="0" err="1"/>
              <a:t>Mentimeter</a:t>
            </a:r>
            <a:r>
              <a:rPr lang="en" b="1" dirty="0"/>
              <a:t> or Padlet board</a:t>
            </a:r>
            <a:r>
              <a:rPr lang="en" dirty="0"/>
              <a:t> (optional) so participants can post short keywords during the group share (e.g., “Kindness wall,” “Morning greeting,” “Peer mentoring”).</a:t>
            </a:r>
          </a:p>
          <a:p>
            <a:endParaRPr lang="en" sz="1200" b="0" i="0" u="none" strike="noStrike" cap="none" dirty="0">
              <a:solidFill>
                <a:schemeClr val="dk1"/>
              </a:solidFill>
              <a:effectLst/>
              <a:latin typeface="Calibri"/>
              <a:ea typeface="Calibri"/>
              <a:cs typeface="Calibri"/>
              <a:sym typeface="Calibri"/>
            </a:endParaRPr>
          </a:p>
        </p:txBody>
      </p:sp>
      <p:sp>
        <p:nvSpPr>
          <p:cNvPr id="127" name="Google Shape;127;g37f9446a92a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 sz="1200" b="0" i="0" u="none" strike="noStrike" cap="none" dirty="0">
                <a:solidFill>
                  <a:schemeClr val="dk1"/>
                </a:solidFill>
                <a:effectLst/>
                <a:latin typeface="Calibri"/>
                <a:ea typeface="Calibri"/>
                <a:cs typeface="Calibri"/>
                <a:sym typeface="Calibri"/>
              </a:rPr>
              <a:t>in this slide, remind participants that the Whole-School Approach is </a:t>
            </a:r>
            <a:r>
              <a:rPr lang="en" sz="1200" b="0" i="1" u="none" strike="noStrike" cap="none" dirty="0">
                <a:solidFill>
                  <a:schemeClr val="dk1"/>
                </a:solidFill>
                <a:effectLst/>
                <a:latin typeface="Calibri"/>
                <a:ea typeface="Calibri"/>
                <a:cs typeface="Calibri"/>
                <a:sym typeface="Calibri"/>
              </a:rPr>
              <a:t>not a separate project</a:t>
            </a:r>
            <a:r>
              <a:rPr lang="en" sz="1200" b="0" i="0" u="none" strike="noStrike" cap="none" dirty="0">
                <a:solidFill>
                  <a:schemeClr val="dk1"/>
                </a:solidFill>
                <a:effectLst/>
                <a:latin typeface="Calibri"/>
                <a:ea typeface="Calibri"/>
                <a:cs typeface="Calibri"/>
                <a:sym typeface="Calibri"/>
              </a:rPr>
              <a:t>—it’s a mindset and structure that embeds wellbeing into daily routines, policies, and relationships.</a:t>
            </a:r>
          </a:p>
          <a:p>
            <a:r>
              <a:rPr lang="en" sz="1200" b="0" i="0" u="none" strike="noStrike" cap="none" dirty="0">
                <a:solidFill>
                  <a:schemeClr val="dk1"/>
                </a:solidFill>
                <a:effectLst/>
                <a:latin typeface="Calibri"/>
                <a:ea typeface="Calibri"/>
                <a:cs typeface="Calibri"/>
                <a:sym typeface="Calibri"/>
              </a:rPr>
              <a:t>Explain that PERMA gives this approach its “backbone” by helping schools plan concrete actions under five wellbeing pillars.</a:t>
            </a:r>
          </a:p>
          <a:p>
            <a:endParaRPr lang="el-GR" dirty="0"/>
          </a:p>
        </p:txBody>
      </p:sp>
      <p:sp>
        <p:nvSpPr>
          <p:cNvPr id="4" name="Θέση αριθμού διαφάνειας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3054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E84B3F53-329B-4CE2-EE1D-26BABAEBC77C}"/>
            </a:ext>
          </a:extLst>
        </p:cNvPr>
        <p:cNvGrpSpPr/>
        <p:nvPr/>
      </p:nvGrpSpPr>
      <p:grpSpPr>
        <a:xfrm>
          <a:off x="0" y="0"/>
          <a:ext cx="0" cy="0"/>
          <a:chOff x="0" y="0"/>
          <a:chExt cx="0" cy="0"/>
        </a:xfrm>
      </p:grpSpPr>
      <p:sp>
        <p:nvSpPr>
          <p:cNvPr id="132" name="Google Shape;132;g37f9446a92a_0_143:notes">
            <a:extLst>
              <a:ext uri="{FF2B5EF4-FFF2-40B4-BE49-F238E27FC236}">
                <a16:creationId xmlns:a16="http://schemas.microsoft.com/office/drawing/2014/main" id="{3C177D6E-A8E7-19FB-C85D-E6F7B08CE20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 sz="1200" b="1" i="0" u="none" strike="noStrike" cap="none" dirty="0">
                <a:solidFill>
                  <a:schemeClr val="dk1"/>
                </a:solidFill>
                <a:effectLst/>
                <a:latin typeface="Calibri"/>
                <a:ea typeface="Calibri"/>
                <a:cs typeface="Calibri"/>
                <a:sym typeface="Calibri"/>
              </a:rPr>
              <a:t>1. Identify School Needs:</a:t>
            </a:r>
            <a:endParaRPr lang="en" sz="1200" b="0" i="0" u="none" strike="noStrike" cap="none" dirty="0">
              <a:solidFill>
                <a:schemeClr val="dk1"/>
              </a:solidFill>
              <a:effectLst/>
              <a:latin typeface="Calibri"/>
              <a:ea typeface="Calibri"/>
              <a:cs typeface="Calibri"/>
              <a:sym typeface="Calibri"/>
            </a:endParaRPr>
          </a:p>
          <a:p>
            <a:r>
              <a:rPr lang="en" sz="1200" b="0" i="0" u="none" strike="noStrike" cap="none" dirty="0">
                <a:solidFill>
                  <a:schemeClr val="dk1"/>
                </a:solidFill>
                <a:effectLst/>
                <a:latin typeface="Calibri"/>
                <a:ea typeface="Calibri"/>
                <a:cs typeface="Calibri"/>
                <a:sym typeface="Calibri"/>
              </a:rPr>
              <a:t>Encourage participants to think broadly about how they gather wellbeing data. Needs assessments can include staff or student surveys, informal check-ins, focus groups, or even attendance and behavioral data.</a:t>
            </a:r>
          </a:p>
          <a:p>
            <a:r>
              <a:rPr lang="en" sz="1200" b="0" i="0" u="none" strike="noStrike" cap="none" dirty="0">
                <a:solidFill>
                  <a:schemeClr val="dk1"/>
                </a:solidFill>
                <a:effectLst/>
                <a:latin typeface="Calibri"/>
                <a:ea typeface="Calibri"/>
                <a:cs typeface="Calibri"/>
                <a:sym typeface="Calibri"/>
              </a:rPr>
              <a:t>Remind them that data doesn’t have to be complex—sometimes simple conversations with staff or parent feedback can reveal valuable insights about wellbeing priorities.</a:t>
            </a:r>
          </a:p>
          <a:p>
            <a:r>
              <a:rPr lang="en" sz="1200" b="0" i="0" u="none" strike="noStrike" cap="none" dirty="0">
                <a:solidFill>
                  <a:schemeClr val="dk1"/>
                </a:solidFill>
                <a:effectLst/>
                <a:latin typeface="Calibri"/>
                <a:ea typeface="Calibri"/>
                <a:cs typeface="Calibri"/>
                <a:sym typeface="Calibri"/>
              </a:rPr>
              <a:t>Example prompt: </a:t>
            </a:r>
            <a:r>
              <a:rPr lang="en" sz="1200" b="0" i="1" u="none" strike="noStrike" cap="none" dirty="0">
                <a:solidFill>
                  <a:schemeClr val="dk1"/>
                </a:solidFill>
                <a:effectLst/>
                <a:latin typeface="Calibri"/>
                <a:ea typeface="Calibri"/>
                <a:cs typeface="Calibri"/>
                <a:sym typeface="Calibri"/>
              </a:rPr>
              <a:t>“What wellbeing challenges do we hear most often in our school community?”</a:t>
            </a:r>
          </a:p>
          <a:p>
            <a:r>
              <a:rPr lang="en" sz="1200" b="1" i="0" u="none" strike="noStrike" cap="none" dirty="0">
                <a:solidFill>
                  <a:schemeClr val="dk1"/>
                </a:solidFill>
                <a:effectLst/>
                <a:latin typeface="Calibri"/>
                <a:ea typeface="Calibri"/>
                <a:cs typeface="Calibri"/>
                <a:sym typeface="Calibri"/>
              </a:rPr>
              <a:t>2. Map Strengths and Gaps:</a:t>
            </a:r>
            <a:endParaRPr lang="en" sz="1200" b="0" i="0" u="none" strike="noStrike" cap="none" dirty="0">
              <a:solidFill>
                <a:schemeClr val="dk1"/>
              </a:solidFill>
              <a:effectLst/>
              <a:latin typeface="Calibri"/>
              <a:ea typeface="Calibri"/>
              <a:cs typeface="Calibri"/>
              <a:sym typeface="Calibri"/>
            </a:endParaRPr>
          </a:p>
          <a:p>
            <a:r>
              <a:rPr lang="en" sz="1200" b="0" i="0" u="none" strike="noStrike" cap="none" dirty="0">
                <a:solidFill>
                  <a:schemeClr val="dk1"/>
                </a:solidFill>
                <a:effectLst/>
                <a:latin typeface="Calibri"/>
                <a:ea typeface="Calibri"/>
                <a:cs typeface="Calibri"/>
                <a:sym typeface="Calibri"/>
              </a:rPr>
              <a:t>Highlight that mapping is about </a:t>
            </a:r>
            <a:r>
              <a:rPr lang="en" sz="1200" b="0" i="1" u="none" strike="noStrike" cap="none" dirty="0">
                <a:solidFill>
                  <a:schemeClr val="dk1"/>
                </a:solidFill>
                <a:effectLst/>
                <a:latin typeface="Calibri"/>
                <a:ea typeface="Calibri"/>
                <a:cs typeface="Calibri"/>
                <a:sym typeface="Calibri"/>
              </a:rPr>
              <a:t>appreciative inquiry</a:t>
            </a:r>
            <a:r>
              <a:rPr lang="en" sz="1200" b="0" i="0" u="none" strike="noStrike" cap="none" dirty="0">
                <a:solidFill>
                  <a:schemeClr val="dk1"/>
                </a:solidFill>
                <a:effectLst/>
                <a:latin typeface="Calibri"/>
                <a:ea typeface="Calibri"/>
                <a:cs typeface="Calibri"/>
                <a:sym typeface="Calibri"/>
              </a:rPr>
              <a:t>—start from strengths. What is already working well that can be built upon?</a:t>
            </a:r>
          </a:p>
          <a:p>
            <a:r>
              <a:rPr lang="en" sz="1200" b="0" i="0" u="none" strike="noStrike" cap="none" dirty="0">
                <a:solidFill>
                  <a:schemeClr val="dk1"/>
                </a:solidFill>
                <a:effectLst/>
                <a:latin typeface="Calibri"/>
                <a:ea typeface="Calibri"/>
                <a:cs typeface="Calibri"/>
                <a:sym typeface="Calibri"/>
              </a:rPr>
              <a:t>Then guide reflection on gaps or under-supported areas. For instance, a school may have strong community engagement (Meaning) but limited recognition of teacher effort (Accomplishment).</a:t>
            </a:r>
          </a:p>
          <a:p>
            <a:r>
              <a:rPr lang="en" sz="1200" b="0" i="0" u="none" strike="noStrike" cap="none" dirty="0">
                <a:solidFill>
                  <a:schemeClr val="dk1"/>
                </a:solidFill>
                <a:effectLst/>
                <a:latin typeface="Calibri"/>
                <a:ea typeface="Calibri"/>
                <a:cs typeface="Calibri"/>
                <a:sym typeface="Calibri"/>
              </a:rPr>
              <a:t>Encourage use of visual tools like a strengths–gaps table or the PERMA–Need Alignment Matrix to help teams </a:t>
            </a:r>
            <a:r>
              <a:rPr lang="en" sz="1200" b="0" i="0" u="none" strike="noStrike" cap="none" dirty="0" err="1">
                <a:solidFill>
                  <a:schemeClr val="dk1"/>
                </a:solidFill>
                <a:effectLst/>
                <a:latin typeface="Calibri"/>
                <a:ea typeface="Calibri"/>
                <a:cs typeface="Calibri"/>
                <a:sym typeface="Calibri"/>
              </a:rPr>
              <a:t>prioritise</a:t>
            </a:r>
            <a:r>
              <a:rPr lang="en" sz="1200" b="0" i="0" u="none" strike="noStrike" cap="none" dirty="0">
                <a:solidFill>
                  <a:schemeClr val="dk1"/>
                </a:solidFill>
                <a:effectLst/>
                <a:latin typeface="Calibri"/>
                <a:ea typeface="Calibri"/>
                <a:cs typeface="Calibri"/>
                <a:sym typeface="Calibri"/>
              </a:rPr>
              <a:t> actions.</a:t>
            </a:r>
          </a:p>
          <a:p>
            <a:pPr algn="ctr"/>
            <a:r>
              <a:rPr lang="en" sz="1600" dirty="0">
                <a:latin typeface="Calibri" panose="020F0502020204030204" pitchFamily="34" charset="0"/>
                <a:cs typeface="Calibri" panose="020F0502020204030204" pitchFamily="34" charset="0"/>
              </a:rPr>
              <a:t>Example of quick reflection :</a:t>
            </a:r>
          </a:p>
          <a:p>
            <a:pPr algn="ctr"/>
            <a:r>
              <a:rPr lang="en" dirty="0"/>
              <a:t>“Teachers are collaborative and supportive, but many feel overwhelmed by workload. Students are engaged in class, but parent partnerships could be stronger.”</a:t>
            </a:r>
          </a:p>
          <a:p>
            <a:endParaRPr lang="en" sz="1200" b="0" i="0" u="none" strike="noStrike" cap="none" dirty="0">
              <a:solidFill>
                <a:schemeClr val="dk1"/>
              </a:solidFill>
              <a:effectLst/>
              <a:latin typeface="Calibri"/>
              <a:ea typeface="Calibri"/>
              <a:cs typeface="Calibri"/>
              <a:sym typeface="Calibri"/>
            </a:endParaRPr>
          </a:p>
        </p:txBody>
      </p:sp>
      <p:sp>
        <p:nvSpPr>
          <p:cNvPr id="133" name="Google Shape;133;g37f9446a92a_0_143:notes">
            <a:extLst>
              <a:ext uri="{FF2B5EF4-FFF2-40B4-BE49-F238E27FC236}">
                <a16:creationId xmlns:a16="http://schemas.microsoft.com/office/drawing/2014/main" id="{F2B03B65-009E-85B7-9122-9FCB43D8105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7067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24EC8AF5-8B70-B31E-283E-70BCC532B798}"/>
            </a:ext>
          </a:extLst>
        </p:cNvPr>
        <p:cNvGrpSpPr/>
        <p:nvPr/>
      </p:nvGrpSpPr>
      <p:grpSpPr>
        <a:xfrm>
          <a:off x="0" y="0"/>
          <a:ext cx="0" cy="0"/>
          <a:chOff x="0" y="0"/>
          <a:chExt cx="0" cy="0"/>
        </a:xfrm>
      </p:grpSpPr>
      <p:sp>
        <p:nvSpPr>
          <p:cNvPr id="132" name="Google Shape;132;g37f9446a92a_0_143:notes">
            <a:extLst>
              <a:ext uri="{FF2B5EF4-FFF2-40B4-BE49-F238E27FC236}">
                <a16:creationId xmlns:a16="http://schemas.microsoft.com/office/drawing/2014/main" id="{B2837CDE-2D69-6DCF-2A61-452533A0399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 sz="1200" b="0" i="0" u="none" strike="noStrike" cap="none" dirty="0">
                <a:solidFill>
                  <a:schemeClr val="dk1"/>
                </a:solidFill>
                <a:effectLst/>
                <a:latin typeface="Calibri"/>
                <a:ea typeface="Calibri"/>
                <a:cs typeface="Calibri"/>
                <a:sym typeface="Calibri"/>
              </a:rPr>
              <a:t>Allow </a:t>
            </a:r>
            <a:r>
              <a:rPr lang="en" sz="1200" b="1" i="0" u="none" strike="noStrike" cap="none" dirty="0">
                <a:solidFill>
                  <a:schemeClr val="dk1"/>
                </a:solidFill>
                <a:effectLst/>
                <a:latin typeface="Calibri"/>
                <a:ea typeface="Calibri"/>
                <a:cs typeface="Calibri"/>
                <a:sym typeface="Calibri"/>
              </a:rPr>
              <a:t>10–15 minutes</a:t>
            </a:r>
            <a:r>
              <a:rPr lang="en" sz="1200" b="0" i="0" u="none" strike="noStrike" cap="none" dirty="0">
                <a:solidFill>
                  <a:schemeClr val="dk1"/>
                </a:solidFill>
                <a:effectLst/>
                <a:latin typeface="Calibri"/>
                <a:ea typeface="Calibri"/>
                <a:cs typeface="Calibri"/>
                <a:sym typeface="Calibri"/>
              </a:rPr>
              <a:t> for individual completion or small-group discussion in breakout rooms.</a:t>
            </a:r>
            <a:br>
              <a:rPr lang="en" dirty="0"/>
            </a:br>
            <a:r>
              <a:rPr lang="en" sz="1200" b="0" i="0" u="none" strike="noStrike" cap="none" dirty="0">
                <a:solidFill>
                  <a:schemeClr val="dk1"/>
                </a:solidFill>
                <a:effectLst/>
                <a:latin typeface="Calibri"/>
                <a:ea typeface="Calibri"/>
                <a:cs typeface="Calibri"/>
                <a:sym typeface="Calibri"/>
              </a:rPr>
              <a:t>Ask each group to share </a:t>
            </a:r>
            <a:r>
              <a:rPr lang="en" sz="1200" b="1" i="0" u="none" strike="noStrike" cap="none" dirty="0">
                <a:solidFill>
                  <a:schemeClr val="dk1"/>
                </a:solidFill>
                <a:effectLst/>
                <a:latin typeface="Calibri"/>
                <a:ea typeface="Calibri"/>
                <a:cs typeface="Calibri"/>
                <a:sym typeface="Calibri"/>
              </a:rPr>
              <a:t>one strength and one gap</a:t>
            </a:r>
            <a:r>
              <a:rPr lang="en" sz="1200" b="0" i="0" u="none" strike="noStrike" cap="none" dirty="0">
                <a:solidFill>
                  <a:schemeClr val="dk1"/>
                </a:solidFill>
                <a:effectLst/>
                <a:latin typeface="Calibri"/>
                <a:ea typeface="Calibri"/>
                <a:cs typeface="Calibri"/>
                <a:sym typeface="Calibri"/>
              </a:rPr>
              <a:t> in the plenary session to build a collective picture of school wellbeing.</a:t>
            </a:r>
          </a:p>
        </p:txBody>
      </p:sp>
      <p:sp>
        <p:nvSpPr>
          <p:cNvPr id="133" name="Google Shape;133;g37f9446a92a_0_143:notes">
            <a:extLst>
              <a:ext uri="{FF2B5EF4-FFF2-40B4-BE49-F238E27FC236}">
                <a16:creationId xmlns:a16="http://schemas.microsoft.com/office/drawing/2014/main" id="{FEE802F5-2E36-CB1E-414A-143FAEE2CAA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04129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32B78B4E-8F67-6C1D-3144-651485AC78B5}"/>
            </a:ext>
          </a:extLst>
        </p:cNvPr>
        <p:cNvGrpSpPr/>
        <p:nvPr/>
      </p:nvGrpSpPr>
      <p:grpSpPr>
        <a:xfrm>
          <a:off x="0" y="0"/>
          <a:ext cx="0" cy="0"/>
          <a:chOff x="0" y="0"/>
          <a:chExt cx="0" cy="0"/>
        </a:xfrm>
      </p:grpSpPr>
      <p:sp>
        <p:nvSpPr>
          <p:cNvPr id="132" name="Google Shape;132;g37f9446a92a_0_143:notes">
            <a:extLst>
              <a:ext uri="{FF2B5EF4-FFF2-40B4-BE49-F238E27FC236}">
                <a16:creationId xmlns:a16="http://schemas.microsoft.com/office/drawing/2014/main" id="{AF500241-7D38-20A9-1484-AE0FF808D66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 sz="1200" b="0" i="0" u="none" strike="noStrike" cap="none" dirty="0">
                <a:solidFill>
                  <a:schemeClr val="dk1"/>
                </a:solidFill>
                <a:effectLst/>
                <a:latin typeface="Calibri"/>
                <a:ea typeface="Calibri"/>
                <a:cs typeface="Calibri"/>
                <a:sym typeface="Calibri"/>
              </a:rPr>
              <a:t>Allow </a:t>
            </a:r>
            <a:r>
              <a:rPr lang="en" sz="1200" b="1" i="0" u="none" strike="noStrike" cap="none" dirty="0">
                <a:solidFill>
                  <a:schemeClr val="dk1"/>
                </a:solidFill>
                <a:effectLst/>
                <a:latin typeface="Calibri"/>
                <a:ea typeface="Calibri"/>
                <a:cs typeface="Calibri"/>
                <a:sym typeface="Calibri"/>
              </a:rPr>
              <a:t>10–15 minutes</a:t>
            </a:r>
            <a:r>
              <a:rPr lang="en" sz="1200" b="0" i="0" u="none" strike="noStrike" cap="none" dirty="0">
                <a:solidFill>
                  <a:schemeClr val="dk1"/>
                </a:solidFill>
                <a:effectLst/>
                <a:latin typeface="Calibri"/>
                <a:ea typeface="Calibri"/>
                <a:cs typeface="Calibri"/>
                <a:sym typeface="Calibri"/>
              </a:rPr>
              <a:t> for individual completion or small-group discussion in breakout rooms.</a:t>
            </a:r>
            <a:br>
              <a:rPr lang="en" dirty="0"/>
            </a:br>
            <a:r>
              <a:rPr lang="en" sz="1200" b="0" i="0" u="none" strike="noStrike" cap="none" dirty="0">
                <a:solidFill>
                  <a:schemeClr val="dk1"/>
                </a:solidFill>
                <a:effectLst/>
                <a:latin typeface="Calibri"/>
                <a:ea typeface="Calibri"/>
                <a:cs typeface="Calibri"/>
                <a:sym typeface="Calibri"/>
              </a:rPr>
              <a:t>Ask each group to share </a:t>
            </a:r>
            <a:r>
              <a:rPr lang="en" sz="1200" b="1" i="0" u="none" strike="noStrike" cap="none" dirty="0">
                <a:solidFill>
                  <a:schemeClr val="dk1"/>
                </a:solidFill>
                <a:effectLst/>
                <a:latin typeface="Calibri"/>
                <a:ea typeface="Calibri"/>
                <a:cs typeface="Calibri"/>
                <a:sym typeface="Calibri"/>
              </a:rPr>
              <a:t>one strength and one gap</a:t>
            </a:r>
            <a:r>
              <a:rPr lang="en" sz="1200" b="0" i="0" u="none" strike="noStrike" cap="none" dirty="0">
                <a:solidFill>
                  <a:schemeClr val="dk1"/>
                </a:solidFill>
                <a:effectLst/>
                <a:latin typeface="Calibri"/>
                <a:ea typeface="Calibri"/>
                <a:cs typeface="Calibri"/>
                <a:sym typeface="Calibri"/>
              </a:rPr>
              <a:t> in the plenary session to build a collective picture of school wellbeing.</a:t>
            </a:r>
          </a:p>
        </p:txBody>
      </p:sp>
      <p:sp>
        <p:nvSpPr>
          <p:cNvPr id="133" name="Google Shape;133;g37f9446a92a_0_143:notes">
            <a:extLst>
              <a:ext uri="{FF2B5EF4-FFF2-40B4-BE49-F238E27FC236}">
                <a16:creationId xmlns:a16="http://schemas.microsoft.com/office/drawing/2014/main" id="{15CDD66E-1637-F9AA-E581-A8A28D9E1D5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82391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11"/>
          <p:cNvSpPr/>
          <p:nvPr/>
        </p:nvSpPr>
        <p:spPr>
          <a:xfrm>
            <a:off x="0" y="0"/>
            <a:ext cx="12191999" cy="601906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1"/>
          <p:cNvSpPr/>
          <p:nvPr/>
        </p:nvSpPr>
        <p:spPr>
          <a:xfrm>
            <a:off x="1" y="2184266"/>
            <a:ext cx="310895" cy="133118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1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1"/>
          <p:cNvSpPr/>
          <p:nvPr/>
        </p:nvSpPr>
        <p:spPr>
          <a:xfrm rot="-5400000" flipH="1">
            <a:off x="-507419" y="4140073"/>
            <a:ext cx="1331189" cy="31634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22" name="Google Shape;22;p11"/>
          <p:cNvPicPr preferRelativeResize="0"/>
          <p:nvPr/>
        </p:nvPicPr>
        <p:blipFill rotWithShape="1">
          <a:blip r:embed="rId3">
            <a:alphaModFix/>
          </a:blip>
          <a:srcRect/>
          <a:stretch/>
        </p:blipFill>
        <p:spPr>
          <a:xfrm>
            <a:off x="6467522" y="1099770"/>
            <a:ext cx="5375466" cy="4388049"/>
          </a:xfrm>
          <a:prstGeom prst="rect">
            <a:avLst/>
          </a:prstGeom>
          <a:noFill/>
          <a:ln>
            <a:noFill/>
          </a:ln>
        </p:spPr>
      </p:pic>
      <p:pic>
        <p:nvPicPr>
          <p:cNvPr id="23" name="Google Shape;23;p11"/>
          <p:cNvPicPr preferRelativeResize="0"/>
          <p:nvPr/>
        </p:nvPicPr>
        <p:blipFill rotWithShape="1">
          <a:blip r:embed="rId4">
            <a:alphaModFix/>
          </a:blip>
          <a:srcRect/>
          <a:stretch/>
        </p:blipFill>
        <p:spPr>
          <a:xfrm>
            <a:off x="310897" y="6212262"/>
            <a:ext cx="1886787" cy="401872"/>
          </a:xfrm>
          <a:prstGeom prst="rect">
            <a:avLst/>
          </a:prstGeom>
          <a:noFill/>
          <a:ln>
            <a:noFill/>
          </a:ln>
        </p:spPr>
      </p:pic>
      <p:sp>
        <p:nvSpPr>
          <p:cNvPr id="24" name="Google Shape;24;p11"/>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79"/>
        <p:cNvGrpSpPr/>
        <p:nvPr/>
      </p:nvGrpSpPr>
      <p:grpSpPr>
        <a:xfrm>
          <a:off x="0" y="0"/>
          <a:ext cx="0" cy="0"/>
          <a:chOff x="0" y="0"/>
          <a:chExt cx="0" cy="0"/>
        </a:xfrm>
      </p:grpSpPr>
      <p:sp>
        <p:nvSpPr>
          <p:cNvPr id="80" name="Google Shape;80;g37f9446a92a_0_229"/>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 name="Google Shape;81;g37f9446a92a_0_229"/>
          <p:cNvSpPr txBox="1">
            <a:spLocks noGrp="1"/>
          </p:cNvSpPr>
          <p:nvPr>
            <p:ph type="ctrTitle"/>
          </p:nvPr>
        </p:nvSpPr>
        <p:spPr>
          <a:xfrm>
            <a:off x="2179865" y="2774849"/>
            <a:ext cx="7832400" cy="1600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FFFFF"/>
              </a:buClr>
              <a:buSzPts val="2000"/>
              <a:buFont typeface="Calibri"/>
              <a:buNone/>
              <a:defRPr sz="2000" b="1">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g37f9446a92a_0_229"/>
          <p:cNvSpPr/>
          <p:nvPr/>
        </p:nvSpPr>
        <p:spPr>
          <a:xfrm flipH="1">
            <a:off x="2172836" y="2774849"/>
            <a:ext cx="7839300" cy="45600"/>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83"/>
        <p:cNvGrpSpPr/>
        <p:nvPr/>
      </p:nvGrpSpPr>
      <p:grpSpPr>
        <a:xfrm>
          <a:off x="0" y="0"/>
          <a:ext cx="0" cy="0"/>
          <a:chOff x="0" y="0"/>
          <a:chExt cx="0" cy="0"/>
        </a:xfrm>
      </p:grpSpPr>
      <p:sp>
        <p:nvSpPr>
          <p:cNvPr id="84" name="Google Shape;84;g37f9446a92a_0_233"/>
          <p:cNvSpPr txBox="1"/>
          <p:nvPr/>
        </p:nvSpPr>
        <p:spPr>
          <a:xfrm>
            <a:off x="2172707" y="2960694"/>
            <a:ext cx="7832400" cy="1600200"/>
          </a:xfrm>
          <a:prstGeom prst="rect">
            <a:avLst/>
          </a:prstGeom>
          <a:solidFill>
            <a:srgbClr val="F8E7E3">
              <a:alpha val="400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2"/>
              </a:buClr>
              <a:buSzPts val="2000"/>
              <a:buFont typeface="Open Sans"/>
              <a:buNone/>
            </a:pPr>
            <a:endParaRPr sz="2000" b="1" i="0" u="none" strike="noStrike" cap="none">
              <a:solidFill>
                <a:schemeClr val="accent2"/>
              </a:solidFill>
              <a:latin typeface="Open Sans"/>
              <a:ea typeface="Open Sans"/>
              <a:cs typeface="Open Sans"/>
              <a:sym typeface="Open Sans"/>
            </a:endParaRPr>
          </a:p>
        </p:txBody>
      </p:sp>
      <p:sp>
        <p:nvSpPr>
          <p:cNvPr id="85" name="Google Shape;85;g37f9446a92a_0_233"/>
          <p:cNvSpPr txBox="1">
            <a:spLocks noGrp="1"/>
          </p:cNvSpPr>
          <p:nvPr>
            <p:ph type="ctrTitle"/>
          </p:nvPr>
        </p:nvSpPr>
        <p:spPr>
          <a:xfrm>
            <a:off x="2187019" y="2959363"/>
            <a:ext cx="7832400" cy="1600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2000"/>
              <a:buFont typeface="Calibri"/>
              <a:buNone/>
              <a:defRPr sz="2000" b="1">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g37f9446a92a_0_233"/>
          <p:cNvPicPr preferRelativeResize="0"/>
          <p:nvPr/>
        </p:nvPicPr>
        <p:blipFill rotWithShape="1">
          <a:blip r:embed="rId2">
            <a:alphaModFix/>
          </a:blip>
          <a:srcRect/>
          <a:stretch/>
        </p:blipFill>
        <p:spPr>
          <a:xfrm>
            <a:off x="5456010" y="1471139"/>
            <a:ext cx="1060199" cy="1465364"/>
          </a:xfrm>
          <a:prstGeom prst="rect">
            <a:avLst/>
          </a:prstGeom>
          <a:noFill/>
          <a:ln>
            <a:noFill/>
          </a:ln>
        </p:spPr>
      </p:pic>
      <p:sp>
        <p:nvSpPr>
          <p:cNvPr id="87" name="Google Shape;87;g37f9446a92a_0_233"/>
          <p:cNvSpPr/>
          <p:nvPr/>
        </p:nvSpPr>
        <p:spPr>
          <a:xfrm flipH="1">
            <a:off x="2172835" y="2913643"/>
            <a:ext cx="7839300" cy="45600"/>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FFFFF"/>
        </a:solidFill>
        <a:effectLst/>
      </p:bgPr>
    </p:bg>
    <p:spTree>
      <p:nvGrpSpPr>
        <p:cNvPr id="1" name="Shape 88"/>
        <p:cNvGrpSpPr/>
        <p:nvPr/>
      </p:nvGrpSpPr>
      <p:grpSpPr>
        <a:xfrm>
          <a:off x="0" y="0"/>
          <a:ext cx="0" cy="0"/>
          <a:chOff x="0" y="0"/>
          <a:chExt cx="0" cy="0"/>
        </a:xfrm>
      </p:grpSpPr>
      <p:sp>
        <p:nvSpPr>
          <p:cNvPr id="89" name="Google Shape;89;g37f9446a92a_0_238"/>
          <p:cNvSpPr/>
          <p:nvPr/>
        </p:nvSpPr>
        <p:spPr>
          <a:xfrm>
            <a:off x="0" y="0"/>
            <a:ext cx="12192000" cy="601920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g37f9446a92a_0_238"/>
          <p:cNvSpPr/>
          <p:nvPr/>
        </p:nvSpPr>
        <p:spPr>
          <a:xfrm>
            <a:off x="1" y="2184266"/>
            <a:ext cx="310800" cy="13311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g37f9446a92a_0_238"/>
          <p:cNvSpPr txBox="1">
            <a:spLocks noGrp="1"/>
          </p:cNvSpPr>
          <p:nvPr>
            <p:ph type="ctrTitle"/>
          </p:nvPr>
        </p:nvSpPr>
        <p:spPr>
          <a:xfrm>
            <a:off x="374726" y="2184268"/>
            <a:ext cx="6914700" cy="133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g37f9446a92a_0_238"/>
          <p:cNvSpPr txBox="1">
            <a:spLocks noGrp="1"/>
          </p:cNvSpPr>
          <p:nvPr>
            <p:ph type="subTitle" idx="1"/>
          </p:nvPr>
        </p:nvSpPr>
        <p:spPr>
          <a:xfrm>
            <a:off x="401324" y="3651830"/>
            <a:ext cx="6893100" cy="1292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g37f9446a92a_0_238"/>
          <p:cNvSpPr/>
          <p:nvPr/>
        </p:nvSpPr>
        <p:spPr>
          <a:xfrm rot="-5400000" flipH="1">
            <a:off x="-507448" y="4140103"/>
            <a:ext cx="1331100" cy="31620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4" name="Google Shape;94;g37f9446a92a_0_238"/>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95" name="Google Shape;95;g37f9446a92a_0_238"/>
          <p:cNvPicPr preferRelativeResize="0"/>
          <p:nvPr/>
        </p:nvPicPr>
        <p:blipFill rotWithShape="1">
          <a:blip r:embed="rId3">
            <a:alphaModFix/>
          </a:blip>
          <a:srcRect/>
          <a:stretch/>
        </p:blipFill>
        <p:spPr>
          <a:xfrm>
            <a:off x="7557741" y="680458"/>
            <a:ext cx="3408733" cy="4711409"/>
          </a:xfrm>
          <a:prstGeom prst="rect">
            <a:avLst/>
          </a:prstGeom>
          <a:noFill/>
          <a:ln>
            <a:noFill/>
          </a:ln>
        </p:spPr>
      </p:pic>
      <p:pic>
        <p:nvPicPr>
          <p:cNvPr id="96" name="Google Shape;96;g37f9446a92a_0_238"/>
          <p:cNvPicPr preferRelativeResize="0"/>
          <p:nvPr/>
        </p:nvPicPr>
        <p:blipFill rotWithShape="1">
          <a:blip r:embed="rId4">
            <a:alphaModFix/>
          </a:blip>
          <a:srcRect/>
          <a:stretch/>
        </p:blipFill>
        <p:spPr>
          <a:xfrm>
            <a:off x="310897" y="6212262"/>
            <a:ext cx="1886785" cy="401872"/>
          </a:xfrm>
          <a:prstGeom prst="rect">
            <a:avLst/>
          </a:prstGeom>
          <a:noFill/>
          <a:ln>
            <a:noFill/>
          </a:ln>
        </p:spPr>
      </p:pic>
      <p:sp>
        <p:nvSpPr>
          <p:cNvPr id="97" name="Google Shape;97;g37f9446a92a_0_238"/>
          <p:cNvSpPr txBox="1"/>
          <p:nvPr/>
        </p:nvSpPr>
        <p:spPr>
          <a:xfrm>
            <a:off x="2385759" y="6214024"/>
            <a:ext cx="9495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5"/>
        <p:cNvGrpSpPr/>
        <p:nvPr/>
      </p:nvGrpSpPr>
      <p:grpSpPr>
        <a:xfrm>
          <a:off x="0" y="0"/>
          <a:ext cx="0" cy="0"/>
          <a:chOff x="0" y="0"/>
          <a:chExt cx="0" cy="0"/>
        </a:xfrm>
      </p:grpSpPr>
      <p:sp>
        <p:nvSpPr>
          <p:cNvPr id="26" name="Google Shape;26;p18"/>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18"/>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FFFFF"/>
              </a:buClr>
              <a:buSzPts val="2000"/>
              <a:buFont typeface="Calibri"/>
              <a:buNone/>
              <a:defRPr sz="2000" b="1">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p:nvPr/>
        </p:nvSpPr>
        <p:spPr>
          <a:xfrm flipH="1">
            <a:off x="2172708" y="2774849"/>
            <a:ext cx="7839428" cy="45719"/>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9"/>
        <p:cNvGrpSpPr/>
        <p:nvPr/>
      </p:nvGrpSpPr>
      <p:grpSpPr>
        <a:xfrm>
          <a:off x="0" y="0"/>
          <a:ext cx="0" cy="0"/>
          <a:chOff x="0" y="0"/>
          <a:chExt cx="0" cy="0"/>
        </a:xfrm>
      </p:grpSpPr>
      <p:sp>
        <p:nvSpPr>
          <p:cNvPr id="30" name="Google Shape;30;p19"/>
          <p:cNvSpPr txBox="1"/>
          <p:nvPr/>
        </p:nvSpPr>
        <p:spPr>
          <a:xfrm>
            <a:off x="2172707" y="2960694"/>
            <a:ext cx="7832271" cy="1600197"/>
          </a:xfrm>
          <a:prstGeom prst="rect">
            <a:avLst/>
          </a:prstGeom>
          <a:solidFill>
            <a:srgbClr val="F8E7E3">
              <a:alpha val="400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2"/>
              </a:buClr>
              <a:buSzPts val="2000"/>
              <a:buFont typeface="Open Sans"/>
              <a:buNone/>
            </a:pPr>
            <a:endParaRPr sz="2000" b="1" i="0" u="none" strike="noStrike" cap="none">
              <a:solidFill>
                <a:schemeClr val="accent2"/>
              </a:solidFill>
              <a:latin typeface="Open Sans"/>
              <a:ea typeface="Open Sans"/>
              <a:cs typeface="Open Sans"/>
              <a:sym typeface="Open Sans"/>
            </a:endParaRPr>
          </a:p>
        </p:txBody>
      </p:sp>
      <p:sp>
        <p:nvSpPr>
          <p:cNvPr id="31" name="Google Shape;31;p19"/>
          <p:cNvSpPr txBox="1">
            <a:spLocks noGrp="1"/>
          </p:cNvSpPr>
          <p:nvPr>
            <p:ph type="ctrTitle"/>
          </p:nvPr>
        </p:nvSpPr>
        <p:spPr>
          <a:xfrm>
            <a:off x="2187019" y="2959363"/>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2000"/>
              <a:buFont typeface="Calibri"/>
              <a:buNone/>
              <a:defRPr sz="2000" b="1">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 name="Google Shape;32;p19"/>
          <p:cNvPicPr preferRelativeResize="0"/>
          <p:nvPr/>
        </p:nvPicPr>
        <p:blipFill rotWithShape="1">
          <a:blip r:embed="rId2">
            <a:alphaModFix/>
          </a:blip>
          <a:srcRect/>
          <a:stretch/>
        </p:blipFill>
        <p:spPr>
          <a:xfrm>
            <a:off x="5456010" y="1471139"/>
            <a:ext cx="1060199" cy="1465364"/>
          </a:xfrm>
          <a:prstGeom prst="rect">
            <a:avLst/>
          </a:prstGeom>
          <a:noFill/>
          <a:ln>
            <a:noFill/>
          </a:ln>
        </p:spPr>
      </p:pic>
      <p:sp>
        <p:nvSpPr>
          <p:cNvPr id="33" name="Google Shape;33;p19"/>
          <p:cNvSpPr/>
          <p:nvPr/>
        </p:nvSpPr>
        <p:spPr>
          <a:xfrm flipH="1">
            <a:off x="2172707" y="2913643"/>
            <a:ext cx="7839428" cy="45719"/>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FFFFF"/>
        </a:solidFill>
        <a:effectLst/>
      </p:bgPr>
    </p:bg>
    <p:spTree>
      <p:nvGrpSpPr>
        <p:cNvPr id="1" name="Shape 34"/>
        <p:cNvGrpSpPr/>
        <p:nvPr/>
      </p:nvGrpSpPr>
      <p:grpSpPr>
        <a:xfrm>
          <a:off x="0" y="0"/>
          <a:ext cx="0" cy="0"/>
          <a:chOff x="0" y="0"/>
          <a:chExt cx="0" cy="0"/>
        </a:xfrm>
      </p:grpSpPr>
      <p:sp>
        <p:nvSpPr>
          <p:cNvPr id="35" name="Google Shape;35;p12"/>
          <p:cNvSpPr/>
          <p:nvPr/>
        </p:nvSpPr>
        <p:spPr>
          <a:xfrm>
            <a:off x="0" y="0"/>
            <a:ext cx="12191999" cy="601906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12"/>
          <p:cNvSpPr/>
          <p:nvPr/>
        </p:nvSpPr>
        <p:spPr>
          <a:xfrm>
            <a:off x="1" y="2184266"/>
            <a:ext cx="310895" cy="133118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12"/>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 name="Google Shape;39;p12"/>
          <p:cNvSpPr/>
          <p:nvPr/>
        </p:nvSpPr>
        <p:spPr>
          <a:xfrm rot="-5400000" flipH="1">
            <a:off x="-507419" y="4140073"/>
            <a:ext cx="1331189" cy="31634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 name="Google Shape;40;p12"/>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41" name="Google Shape;41;p12"/>
          <p:cNvPicPr preferRelativeResize="0"/>
          <p:nvPr/>
        </p:nvPicPr>
        <p:blipFill rotWithShape="1">
          <a:blip r:embed="rId3">
            <a:alphaModFix/>
          </a:blip>
          <a:srcRect/>
          <a:stretch/>
        </p:blipFill>
        <p:spPr>
          <a:xfrm>
            <a:off x="7557741" y="680458"/>
            <a:ext cx="3408733" cy="4711410"/>
          </a:xfrm>
          <a:prstGeom prst="rect">
            <a:avLst/>
          </a:prstGeom>
          <a:noFill/>
          <a:ln>
            <a:noFill/>
          </a:ln>
        </p:spPr>
      </p:pic>
      <p:pic>
        <p:nvPicPr>
          <p:cNvPr id="42" name="Google Shape;42;p12"/>
          <p:cNvPicPr preferRelativeResize="0"/>
          <p:nvPr/>
        </p:nvPicPr>
        <p:blipFill rotWithShape="1">
          <a:blip r:embed="rId4">
            <a:alphaModFix/>
          </a:blip>
          <a:srcRect/>
          <a:stretch/>
        </p:blipFill>
        <p:spPr>
          <a:xfrm>
            <a:off x="310897" y="6212262"/>
            <a:ext cx="1886787" cy="401872"/>
          </a:xfrm>
          <a:prstGeom prst="rect">
            <a:avLst/>
          </a:prstGeom>
          <a:noFill/>
          <a:ln>
            <a:noFill/>
          </a:ln>
        </p:spPr>
      </p:pic>
      <p:sp>
        <p:nvSpPr>
          <p:cNvPr id="43" name="Google Shape;43;p12"/>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47"/>
        <p:cNvGrpSpPr/>
        <p:nvPr/>
      </p:nvGrpSpPr>
      <p:grpSpPr>
        <a:xfrm>
          <a:off x="0" y="0"/>
          <a:ext cx="0" cy="0"/>
          <a:chOff x="0" y="0"/>
          <a:chExt cx="0" cy="0"/>
        </a:xfrm>
      </p:grpSpPr>
      <p:sp>
        <p:nvSpPr>
          <p:cNvPr id="48" name="Google Shape;48;g37f9446a92a_0_197"/>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g37f9446a92a_0_197"/>
          <p:cNvSpPr txBox="1">
            <a:spLocks noGrp="1"/>
          </p:cNvSpPr>
          <p:nvPr>
            <p:ph type="body" idx="1"/>
          </p:nvPr>
        </p:nvSpPr>
        <p:spPr>
          <a:xfrm>
            <a:off x="97971" y="881743"/>
            <a:ext cx="11944500" cy="5870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50"/>
        <p:cNvGrpSpPr/>
        <p:nvPr/>
      </p:nvGrpSpPr>
      <p:grpSpPr>
        <a:xfrm>
          <a:off x="0" y="0"/>
          <a:ext cx="0" cy="0"/>
          <a:chOff x="0" y="0"/>
          <a:chExt cx="0" cy="0"/>
        </a:xfrm>
      </p:grpSpPr>
      <p:sp>
        <p:nvSpPr>
          <p:cNvPr id="51" name="Google Shape;51;g37f9446a92a_0_200"/>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g37f9446a92a_0_20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lvl1pPr marL="457200" marR="0" lvl="0" indent="-228600" algn="just">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g37f9446a92a_0_200"/>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59"/>
        <p:cNvGrpSpPr/>
        <p:nvPr/>
      </p:nvGrpSpPr>
      <p:grpSpPr>
        <a:xfrm>
          <a:off x="0" y="0"/>
          <a:ext cx="0" cy="0"/>
          <a:chOff x="0" y="0"/>
          <a:chExt cx="0" cy="0"/>
        </a:xfrm>
      </p:grpSpPr>
      <p:sp>
        <p:nvSpPr>
          <p:cNvPr id="60" name="Google Shape;60;g37f9446a92a_0_209"/>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g37f9446a92a_0_209"/>
          <p:cNvSpPr txBox="1">
            <a:spLocks noGrp="1"/>
          </p:cNvSpPr>
          <p:nvPr>
            <p:ph type="body" idx="1"/>
          </p:nvPr>
        </p:nvSpPr>
        <p:spPr>
          <a:xfrm>
            <a:off x="97971" y="873580"/>
            <a:ext cx="5910900" cy="59028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g37f9446a92a_0_209"/>
          <p:cNvSpPr txBox="1">
            <a:spLocks noGrp="1"/>
          </p:cNvSpPr>
          <p:nvPr>
            <p:ph type="body" idx="2"/>
          </p:nvPr>
        </p:nvSpPr>
        <p:spPr>
          <a:xfrm>
            <a:off x="6131377" y="873580"/>
            <a:ext cx="5910900" cy="59028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3164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69"/>
        <p:cNvGrpSpPr/>
        <p:nvPr/>
      </p:nvGrpSpPr>
      <p:grpSpPr>
        <a:xfrm>
          <a:off x="0" y="0"/>
          <a:ext cx="0" cy="0"/>
          <a:chOff x="0" y="0"/>
          <a:chExt cx="0" cy="0"/>
        </a:xfrm>
      </p:grpSpPr>
      <p:sp>
        <p:nvSpPr>
          <p:cNvPr id="70" name="Google Shape;70;g37f9446a92a_0_219"/>
          <p:cNvSpPr/>
          <p:nvPr/>
        </p:nvSpPr>
        <p:spPr>
          <a:xfrm>
            <a:off x="0" y="0"/>
            <a:ext cx="12192000" cy="601920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 name="Google Shape;71;g37f9446a92a_0_219"/>
          <p:cNvSpPr/>
          <p:nvPr/>
        </p:nvSpPr>
        <p:spPr>
          <a:xfrm>
            <a:off x="1" y="2184266"/>
            <a:ext cx="310800" cy="13311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 name="Google Shape;72;g37f9446a92a_0_219"/>
          <p:cNvSpPr txBox="1">
            <a:spLocks noGrp="1"/>
          </p:cNvSpPr>
          <p:nvPr>
            <p:ph type="ctrTitle"/>
          </p:nvPr>
        </p:nvSpPr>
        <p:spPr>
          <a:xfrm>
            <a:off x="374726" y="2184268"/>
            <a:ext cx="6914700" cy="133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g37f9446a92a_0_219"/>
          <p:cNvSpPr txBox="1">
            <a:spLocks noGrp="1"/>
          </p:cNvSpPr>
          <p:nvPr>
            <p:ph type="subTitle" idx="1"/>
          </p:nvPr>
        </p:nvSpPr>
        <p:spPr>
          <a:xfrm>
            <a:off x="401324" y="3651830"/>
            <a:ext cx="6893100" cy="1292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4" name="Google Shape;74;g37f9446a92a_0_219"/>
          <p:cNvSpPr/>
          <p:nvPr/>
        </p:nvSpPr>
        <p:spPr>
          <a:xfrm rot="-5400000" flipH="1">
            <a:off x="-507448" y="4140103"/>
            <a:ext cx="1331100" cy="31620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5" name="Google Shape;75;g37f9446a92a_0_219"/>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76" name="Google Shape;76;g37f9446a92a_0_219"/>
          <p:cNvPicPr preferRelativeResize="0"/>
          <p:nvPr/>
        </p:nvPicPr>
        <p:blipFill rotWithShape="1">
          <a:blip r:embed="rId3">
            <a:alphaModFix/>
          </a:blip>
          <a:srcRect/>
          <a:stretch/>
        </p:blipFill>
        <p:spPr>
          <a:xfrm>
            <a:off x="6467522" y="1099770"/>
            <a:ext cx="5375466" cy="4388048"/>
          </a:xfrm>
          <a:prstGeom prst="rect">
            <a:avLst/>
          </a:prstGeom>
          <a:noFill/>
          <a:ln>
            <a:noFill/>
          </a:ln>
        </p:spPr>
      </p:pic>
      <p:pic>
        <p:nvPicPr>
          <p:cNvPr id="77" name="Google Shape;77;g37f9446a92a_0_219"/>
          <p:cNvPicPr preferRelativeResize="0"/>
          <p:nvPr/>
        </p:nvPicPr>
        <p:blipFill rotWithShape="1">
          <a:blip r:embed="rId4">
            <a:alphaModFix/>
          </a:blip>
          <a:srcRect/>
          <a:stretch/>
        </p:blipFill>
        <p:spPr>
          <a:xfrm>
            <a:off x="310897" y="6212262"/>
            <a:ext cx="1886785" cy="401872"/>
          </a:xfrm>
          <a:prstGeom prst="rect">
            <a:avLst/>
          </a:prstGeom>
          <a:noFill/>
          <a:ln>
            <a:noFill/>
          </a:ln>
        </p:spPr>
      </p:pic>
      <p:sp>
        <p:nvSpPr>
          <p:cNvPr id="78" name="Google Shape;78;g37f9446a92a_0_219"/>
          <p:cNvSpPr txBox="1"/>
          <p:nvPr/>
        </p:nvSpPr>
        <p:spPr>
          <a:xfrm>
            <a:off x="2385759" y="6214024"/>
            <a:ext cx="9495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48235"/>
          </a:srgbClr>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alpha val="0"/>
          </a:schemeClr>
        </a:solidFill>
        <a:effectLst/>
      </p:bgPr>
    </p:bg>
    <p:spTree>
      <p:nvGrpSpPr>
        <p:cNvPr id="1" name="Shape 44"/>
        <p:cNvGrpSpPr/>
        <p:nvPr/>
      </p:nvGrpSpPr>
      <p:grpSpPr>
        <a:xfrm>
          <a:off x="0" y="0"/>
          <a:ext cx="0" cy="0"/>
          <a:chOff x="0" y="0"/>
          <a:chExt cx="0" cy="0"/>
        </a:xfrm>
      </p:grpSpPr>
      <p:sp>
        <p:nvSpPr>
          <p:cNvPr id="45" name="Google Shape;45;g37f9446a92a_0_194"/>
          <p:cNvSpPr/>
          <p:nvPr/>
        </p:nvSpPr>
        <p:spPr>
          <a:xfrm>
            <a:off x="0" y="0"/>
            <a:ext cx="12192000" cy="79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46" name="Google Shape;46;g37f9446a92a_0_194"/>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marR="0" lvl="0" algn="l">
              <a:lnSpc>
                <a:spcPct val="90000"/>
              </a:lnSpc>
              <a:spcBef>
                <a:spcPts val="0"/>
              </a:spcBef>
              <a:spcAft>
                <a:spcPts val="0"/>
              </a:spcAft>
              <a:buClr>
                <a:srgbClr val="FFFFFF"/>
              </a:buClr>
              <a:buSzPts val="3800"/>
              <a:buFont typeface="Calibri"/>
              <a:buNone/>
              <a:defRPr sz="3800" b="0" i="0" u="none" strike="noStrike" cap="none">
                <a:solidFill>
                  <a:srgbClr val="FFFFFF"/>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7" r:id="rId3"/>
    <p:sldLayoutId id="214748366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alpha val="48630"/>
          </a:srgbClr>
        </a:solidFill>
        <a:effectLst/>
      </p:bgPr>
    </p:bg>
    <p:spTree>
      <p:nvGrpSpPr>
        <p:cNvPr id="1" name="Shape 63"/>
        <p:cNvGrpSpPr/>
        <p:nvPr/>
      </p:nvGrpSpPr>
      <p:grpSpPr>
        <a:xfrm>
          <a:off x="0" y="0"/>
          <a:ext cx="0" cy="0"/>
          <a:chOff x="0" y="0"/>
          <a:chExt cx="0" cy="0"/>
        </a:xfrm>
      </p:grpSpPr>
      <p:sp>
        <p:nvSpPr>
          <p:cNvPr id="64" name="Google Shape;64;g37f9446a92a_0_213"/>
          <p:cNvSpPr txBox="1">
            <a:spLocks noGrp="1"/>
          </p:cNvSpPr>
          <p:nvPr>
            <p:ph type="title"/>
          </p:nvPr>
        </p:nvSpPr>
        <p:spPr>
          <a:xfrm>
            <a:off x="838200" y="365129"/>
            <a:ext cx="10515600" cy="13257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 name="Google Shape;65;g37f9446a92a_0_2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g37f9446a92a_0_213"/>
          <p:cNvSpPr txBox="1">
            <a:spLocks noGrp="1"/>
          </p:cNvSpPr>
          <p:nvPr>
            <p:ph type="dt" idx="10"/>
          </p:nvPr>
        </p:nvSpPr>
        <p:spPr>
          <a:xfrm>
            <a:off x="838200" y="6356354"/>
            <a:ext cx="27432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g37f9446a92a_0_213"/>
          <p:cNvSpPr txBox="1">
            <a:spLocks noGrp="1"/>
          </p:cNvSpPr>
          <p:nvPr>
            <p:ph type="ftr" idx="11"/>
          </p:nvPr>
        </p:nvSpPr>
        <p:spPr>
          <a:xfrm>
            <a:off x="4038600" y="6356354"/>
            <a:ext cx="41148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g37f9446a92a_0_213"/>
          <p:cNvSpPr txBox="1">
            <a:spLocks noGrp="1"/>
          </p:cNvSpPr>
          <p:nvPr>
            <p:ph type="sldNum" idx="12"/>
          </p:nvPr>
        </p:nvSpPr>
        <p:spPr>
          <a:xfrm>
            <a:off x="8610600" y="6356354"/>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sv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svg"/><Relationship Id="rId10" Type="http://schemas.openxmlformats.org/officeDocument/2006/relationships/image" Target="../media/image40.svg"/><Relationship Id="rId4" Type="http://schemas.openxmlformats.org/officeDocument/2006/relationships/image" Target="../media/image48.sv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2.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4.sv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4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53.png"/><Relationship Id="rId1" Type="http://schemas.openxmlformats.org/officeDocument/2006/relationships/slideLayout" Target="../slideLayouts/slideLayout8.xml"/><Relationship Id="rId6" Type="http://schemas.openxmlformats.org/officeDocument/2006/relationships/image" Target="../media/image57.png"/><Relationship Id="rId11" Type="http://schemas.openxmlformats.org/officeDocument/2006/relationships/image" Target="../media/image60.svg"/><Relationship Id="rId5" Type="http://schemas.openxmlformats.org/officeDocument/2006/relationships/image" Target="../media/image56.svg"/><Relationship Id="rId10" Type="http://schemas.openxmlformats.org/officeDocument/2006/relationships/image" Target="../media/image59.png"/><Relationship Id="rId4" Type="http://schemas.openxmlformats.org/officeDocument/2006/relationships/image" Target="../media/image55.png"/><Relationship Id="rId9" Type="http://schemas.openxmlformats.org/officeDocument/2006/relationships/image" Target="../media/image27.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notesSlide" Target="../notesSlides/notesSlide4.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8.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image" Target="../media/image36.svg"/><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8.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sz="2200"/>
              <a:t>Thriving Schools - A Systemic, Whole-School Approach to Mental Health and Well-Being</a:t>
            </a:r>
            <a:endParaRPr sz="2200"/>
          </a:p>
        </p:txBody>
      </p:sp>
      <p:sp>
        <p:nvSpPr>
          <p:cNvPr id="103" name="Google Shape;103;p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fontScale="55000" lnSpcReduction="20000"/>
          </a:bodyPr>
          <a:lstStyle/>
          <a:p>
            <a:pPr marL="0" lvl="0" indent="0" algn="l" rtl="0">
              <a:lnSpc>
                <a:spcPct val="140011"/>
              </a:lnSpc>
              <a:spcBef>
                <a:spcPts val="0"/>
              </a:spcBef>
              <a:spcAft>
                <a:spcPts val="0"/>
              </a:spcAft>
              <a:buClr>
                <a:srgbClr val="000000"/>
              </a:buClr>
              <a:buSzPct val="100000"/>
              <a:buFont typeface="Arial"/>
              <a:buNone/>
            </a:pPr>
            <a:r>
              <a:rPr lang="en-US" sz="3599" b="0" i="0">
                <a:solidFill>
                  <a:srgbClr val="545454"/>
                </a:solidFill>
              </a:rPr>
              <a:t>Project duration: 36 months (Mar 2025 - Feb 2028)</a:t>
            </a:r>
            <a:endParaRPr sz="1400" b="0" i="0">
              <a:solidFill>
                <a:srgbClr val="000000"/>
              </a:solidFill>
            </a:endParaRPr>
          </a:p>
          <a:p>
            <a:pPr marL="0" lvl="0" indent="0" algn="l" rtl="0">
              <a:lnSpc>
                <a:spcPct val="140011"/>
              </a:lnSpc>
              <a:spcBef>
                <a:spcPts val="0"/>
              </a:spcBef>
              <a:spcAft>
                <a:spcPts val="0"/>
              </a:spcAft>
              <a:buClr>
                <a:srgbClr val="000000"/>
              </a:buClr>
              <a:buSzPct val="100000"/>
              <a:buFont typeface="Arial"/>
              <a:buNone/>
            </a:pPr>
            <a:r>
              <a:rPr lang="en-US" sz="3599" b="0" i="0">
                <a:solidFill>
                  <a:srgbClr val="545454"/>
                </a:solidFill>
              </a:rPr>
              <a:t>Project No: 101196057</a:t>
            </a:r>
            <a:endParaRPr sz="1400" b="0" i="0">
              <a:solidFill>
                <a:srgbClr val="000000"/>
              </a:solidFill>
            </a:endParaRPr>
          </a:p>
          <a:p>
            <a:pPr marL="0" lvl="0" indent="0" algn="l" rtl="0">
              <a:lnSpc>
                <a:spcPct val="140011"/>
              </a:lnSpc>
              <a:spcBef>
                <a:spcPts val="0"/>
              </a:spcBef>
              <a:spcAft>
                <a:spcPts val="0"/>
              </a:spcAft>
              <a:buClr>
                <a:srgbClr val="000000"/>
              </a:buClr>
              <a:buSzPct val="100000"/>
              <a:buFont typeface="Arial"/>
              <a:buNone/>
            </a:pPr>
            <a:r>
              <a:rPr lang="en-US" sz="3599" b="0" i="0">
                <a:solidFill>
                  <a:srgbClr val="545454"/>
                </a:solidFill>
              </a:rPr>
              <a:t>Call: ERASMUS-EDU-2024-POL-EXP</a:t>
            </a:r>
            <a:endParaRPr sz="1400" b="0" i="0">
              <a:solidFill>
                <a:srgbClr val="000000"/>
              </a:solidFill>
            </a:endParaRPr>
          </a:p>
          <a:p>
            <a:pPr marL="0" lvl="0" indent="0" algn="l" rtl="0">
              <a:lnSpc>
                <a:spcPct val="90000"/>
              </a:lnSpc>
              <a:spcBef>
                <a:spcPts val="0"/>
              </a:spcBef>
              <a:spcAft>
                <a:spcPts val="0"/>
              </a:spcAft>
              <a:buClr>
                <a:schemeClr val="accent1"/>
              </a:buClr>
              <a:buSzPct val="1000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9402A9EC-B6D7-2882-4CC0-530CC600325F}"/>
            </a:ext>
          </a:extLst>
        </p:cNvPr>
        <p:cNvGrpSpPr/>
        <p:nvPr/>
      </p:nvGrpSpPr>
      <p:grpSpPr>
        <a:xfrm>
          <a:off x="0" y="0"/>
          <a:ext cx="0" cy="0"/>
          <a:chOff x="0" y="0"/>
          <a:chExt cx="0" cy="0"/>
        </a:xfrm>
      </p:grpSpPr>
      <p:sp>
        <p:nvSpPr>
          <p:cNvPr id="135" name="Google Shape;135;g37f9446a92a_0_143">
            <a:extLst>
              <a:ext uri="{FF2B5EF4-FFF2-40B4-BE49-F238E27FC236}">
                <a16:creationId xmlns:a16="http://schemas.microsoft.com/office/drawing/2014/main" id="{4AAD1DB3-9EEF-4C70-EF3E-1BD6B22BF350}"/>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n-US" dirty="0"/>
              <a:t>Unit 3.1: </a:t>
            </a:r>
            <a:r>
              <a:rPr lang="en" dirty="0"/>
              <a:t>Designing a WSA Program</a:t>
            </a:r>
            <a:endParaRPr dirty="0"/>
          </a:p>
        </p:txBody>
      </p:sp>
      <p:sp>
        <p:nvSpPr>
          <p:cNvPr id="136" name="Google Shape;136;g37f9446a92a_0_143">
            <a:extLst>
              <a:ext uri="{FF2B5EF4-FFF2-40B4-BE49-F238E27FC236}">
                <a16:creationId xmlns:a16="http://schemas.microsoft.com/office/drawing/2014/main" id="{1E3E893E-B35B-4050-5B2B-017283CA7658}"/>
              </a:ext>
            </a:extLst>
          </p:cNvPr>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indent="0">
              <a:spcBef>
                <a:spcPts val="0"/>
              </a:spcBef>
            </a:pPr>
            <a:r>
              <a:rPr lang="en" dirty="0"/>
              <a:t>Worksheet: Mapping School Wellbeing Needs &amp; Strengths </a:t>
            </a:r>
            <a:r>
              <a:rPr lang="en" b="0" i="1" dirty="0"/>
              <a:t>(10–15 min)</a:t>
            </a:r>
            <a:endParaRPr dirty="0"/>
          </a:p>
        </p:txBody>
      </p:sp>
      <p:sp>
        <p:nvSpPr>
          <p:cNvPr id="4" name="Θέση κειμένου 3">
            <a:extLst>
              <a:ext uri="{FF2B5EF4-FFF2-40B4-BE49-F238E27FC236}">
                <a16:creationId xmlns:a16="http://schemas.microsoft.com/office/drawing/2014/main" id="{67F15A04-6AFE-7B06-DAF6-D36D29AB2CB4}"/>
              </a:ext>
            </a:extLst>
          </p:cNvPr>
          <p:cNvSpPr>
            <a:spLocks noGrp="1"/>
          </p:cNvSpPr>
          <p:nvPr>
            <p:ph type="body" idx="2"/>
          </p:nvPr>
        </p:nvSpPr>
        <p:spPr>
          <a:xfrm>
            <a:off x="9069858" y="41058"/>
            <a:ext cx="3122141" cy="2244942"/>
          </a:xfrm>
          <a:solidFill>
            <a:schemeClr val="accent2"/>
          </a:solidFill>
        </p:spPr>
        <p:txBody>
          <a:bodyPr/>
          <a:lstStyle/>
          <a:p>
            <a:r>
              <a:rPr lang="en" b="1" dirty="0">
                <a:solidFill>
                  <a:srgbClr val="FFFFFF"/>
                </a:solidFill>
              </a:rPr>
              <a:t>Aim: To help you reflect on your school’s current wellbeing landscape — identifying what’s working well and where additional support is needed, based on the PERMA model.</a:t>
            </a:r>
          </a:p>
          <a:p>
            <a:endParaRPr lang="en" dirty="0">
              <a:solidFill>
                <a:srgbClr val="FFFFFF"/>
              </a:solidFill>
            </a:endParaRPr>
          </a:p>
          <a:p>
            <a:endParaRPr lang="el-GR" dirty="0">
              <a:solidFill>
                <a:srgbClr val="FFFFFF"/>
              </a:solidFill>
            </a:endParaRPr>
          </a:p>
        </p:txBody>
      </p:sp>
      <p:graphicFrame>
        <p:nvGraphicFramePr>
          <p:cNvPr id="6" name="Πίνακας 5">
            <a:extLst>
              <a:ext uri="{FF2B5EF4-FFF2-40B4-BE49-F238E27FC236}">
                <a16:creationId xmlns:a16="http://schemas.microsoft.com/office/drawing/2014/main" id="{A439F47A-6544-CFC6-59D0-5183A11D51C7}"/>
              </a:ext>
            </a:extLst>
          </p:cNvPr>
          <p:cNvGraphicFramePr>
            <a:graphicFrameLocks noGrp="1"/>
          </p:cNvGraphicFramePr>
          <p:nvPr>
            <p:extLst>
              <p:ext uri="{D42A27DB-BD31-4B8C-83A1-F6EECF244321}">
                <p14:modId xmlns:p14="http://schemas.microsoft.com/office/powerpoint/2010/main" val="3795827142"/>
              </p:ext>
            </p:extLst>
          </p:nvPr>
        </p:nvGraphicFramePr>
        <p:xfrm>
          <a:off x="149530" y="1935480"/>
          <a:ext cx="9835616" cy="2987040"/>
        </p:xfrm>
        <a:graphic>
          <a:graphicData uri="http://schemas.openxmlformats.org/drawingml/2006/table">
            <a:tbl>
              <a:tblPr>
                <a:tableStyleId>{9D7B26C5-4107-4FEC-AEDC-1716B250A1EF}</a:tableStyleId>
              </a:tblPr>
              <a:tblGrid>
                <a:gridCol w="1795760">
                  <a:extLst>
                    <a:ext uri="{9D8B030D-6E8A-4147-A177-3AD203B41FA5}">
                      <a16:colId xmlns:a16="http://schemas.microsoft.com/office/drawing/2014/main" val="1486745680"/>
                    </a:ext>
                  </a:extLst>
                </a:gridCol>
                <a:gridCol w="2009964">
                  <a:extLst>
                    <a:ext uri="{9D8B030D-6E8A-4147-A177-3AD203B41FA5}">
                      <a16:colId xmlns:a16="http://schemas.microsoft.com/office/drawing/2014/main" val="3122271962"/>
                    </a:ext>
                  </a:extLst>
                </a:gridCol>
                <a:gridCol w="2009964">
                  <a:extLst>
                    <a:ext uri="{9D8B030D-6E8A-4147-A177-3AD203B41FA5}">
                      <a16:colId xmlns:a16="http://schemas.microsoft.com/office/drawing/2014/main" val="971700437"/>
                    </a:ext>
                  </a:extLst>
                </a:gridCol>
                <a:gridCol w="2009964">
                  <a:extLst>
                    <a:ext uri="{9D8B030D-6E8A-4147-A177-3AD203B41FA5}">
                      <a16:colId xmlns:a16="http://schemas.microsoft.com/office/drawing/2014/main" val="2474606225"/>
                    </a:ext>
                  </a:extLst>
                </a:gridCol>
                <a:gridCol w="2009964">
                  <a:extLst>
                    <a:ext uri="{9D8B030D-6E8A-4147-A177-3AD203B41FA5}">
                      <a16:colId xmlns:a16="http://schemas.microsoft.com/office/drawing/2014/main" val="1386279414"/>
                    </a:ext>
                  </a:extLst>
                </a:gridCol>
              </a:tblGrid>
              <a:tr h="80356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 b="1" dirty="0"/>
                        <a:t>Priorities</a:t>
                      </a: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 dirty="0"/>
                        <a:t>Problem state (Observable situation/symptom, need)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 sz="1400" b="0" i="0" u="none" strike="noStrike" cap="none" dirty="0">
                          <a:solidFill>
                            <a:schemeClr val="tx1"/>
                          </a:solidFill>
                          <a:latin typeface="+mn-lt"/>
                          <a:ea typeface="+mn-ea"/>
                          <a:cs typeface="+mn-cs"/>
                          <a:sym typeface="Arial"/>
                        </a:rPr>
                        <a:t>PERMA Elements</a:t>
                      </a:r>
                    </a:p>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 sz="1400" b="0" i="0" u="none" strike="noStrike" cap="none" dirty="0">
                          <a:solidFill>
                            <a:schemeClr val="tx1"/>
                          </a:solidFill>
                          <a:effectLst/>
                          <a:latin typeface="+mn-lt"/>
                          <a:ea typeface="+mn-ea"/>
                          <a:cs typeface="+mn-cs"/>
                          <a:sym typeface="Arial"/>
                        </a:rPr>
                        <a:t>Current Strengths</a:t>
                      </a: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 sz="1400" b="0" i="0" u="none" strike="noStrike" cap="none" dirty="0">
                          <a:solidFill>
                            <a:schemeClr val="tx1"/>
                          </a:solidFill>
                          <a:effectLst/>
                          <a:latin typeface="+mn-lt"/>
                          <a:ea typeface="+mn-ea"/>
                          <a:cs typeface="+mn-cs"/>
                          <a:sym typeface="Arial"/>
                        </a:rPr>
                        <a:t>Existing Gaps</a:t>
                      </a: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1677735"/>
                  </a:ext>
                </a:extLst>
              </a:tr>
              <a:tr h="267855">
                <a:tc rowSpan="3">
                  <a:txBody>
                    <a:bodyPr/>
                    <a:lstStyle/>
                    <a:p>
                      <a:pPr>
                        <a:buNone/>
                      </a:pPr>
                      <a:r>
                        <a:rPr lang="en" b="1" dirty="0"/>
                        <a:t>High School Need</a:t>
                      </a: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 sz="1400" b="0" i="1" u="none" strike="noStrike" cap="none" dirty="0">
                          <a:solidFill>
                            <a:srgbClr val="C00000"/>
                          </a:solidFill>
                          <a:effectLst/>
                          <a:latin typeface="+mn-lt"/>
                          <a:ea typeface="+mn-ea"/>
                          <a:cs typeface="+mn-cs"/>
                          <a:sym typeface="Arial"/>
                        </a:rPr>
                        <a:t>Staff report high stress and low motivation</a:t>
                      </a:r>
                      <a:endParaRPr lang="en" i="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 sz="1400" b="0" i="1" u="none" strike="noStrike" cap="none" dirty="0">
                          <a:solidFill>
                            <a:srgbClr val="C00000"/>
                          </a:solidFill>
                          <a:effectLst/>
                          <a:latin typeface="+mn-lt"/>
                          <a:ea typeface="+mn-ea"/>
                          <a:cs typeface="+mn-cs"/>
                          <a:sym typeface="Arial"/>
                        </a:rPr>
                        <a:t>Engagement (E), Positive Emotion (P)</a:t>
                      </a:r>
                      <a:endParaRPr lang="en" i="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 sz="1400" b="0" i="1" u="none" strike="noStrike" cap="none" dirty="0">
                          <a:solidFill>
                            <a:srgbClr val="C00000"/>
                          </a:solidFill>
                          <a:effectLst/>
                          <a:latin typeface="+mn-lt"/>
                          <a:ea typeface="+mn-ea"/>
                          <a:cs typeface="+mn-cs"/>
                          <a:sym typeface="Arial"/>
                        </a:rPr>
                        <a:t>Staff gratitude wall</a:t>
                      </a:r>
                      <a:endParaRPr lang="en" i="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 sz="1400" b="0" i="1" u="none" strike="noStrike" cap="none" dirty="0">
                          <a:solidFill>
                            <a:srgbClr val="C00000"/>
                          </a:solidFill>
                          <a:effectLst/>
                          <a:latin typeface="+mn-lt"/>
                          <a:ea typeface="+mn-ea"/>
                          <a:cs typeface="+mn-cs"/>
                          <a:sym typeface="Arial"/>
                        </a:rPr>
                        <a:t>Few recognition rituals for students</a:t>
                      </a:r>
                      <a:endParaRPr lang="en" i="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9108286"/>
                  </a:ext>
                </a:extLst>
              </a:tr>
              <a:tr h="267854">
                <a:tc vMerge="1">
                  <a:txBody>
                    <a:bodyPr/>
                    <a:lstStyle/>
                    <a:p>
                      <a:endParaRPr lang="el-GR"/>
                    </a:p>
                  </a:txBody>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4857327"/>
                  </a:ext>
                </a:extLst>
              </a:tr>
              <a:tr h="267855">
                <a:tc vMerge="1">
                  <a:txBody>
                    <a:bodyPr/>
                    <a:lstStyle/>
                    <a:p>
                      <a:endParaRPr lang="el-GR"/>
                    </a:p>
                  </a:txBody>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9968570"/>
                  </a:ext>
                </a:extLst>
              </a:tr>
              <a:tr h="267855">
                <a:tc rowSpan="3">
                  <a:txBody>
                    <a:bodyPr/>
                    <a:lstStyle/>
                    <a:p>
                      <a:pPr>
                        <a:buNone/>
                      </a:pPr>
                      <a:r>
                        <a:rPr lang="en" b="1"/>
                        <a:t>Low School Need</a:t>
                      </a: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4564630"/>
                  </a:ext>
                </a:extLst>
              </a:tr>
              <a:tr h="267854">
                <a:tc vMerge="1">
                  <a:txBody>
                    <a:bodyPr/>
                    <a:lstStyle/>
                    <a:p>
                      <a:endParaRPr lang="el-GR"/>
                    </a:p>
                  </a:txBody>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8923542"/>
                  </a:ext>
                </a:extLst>
              </a:tr>
              <a:tr h="267855">
                <a:tc vMerge="1">
                  <a:txBody>
                    <a:bodyPr/>
                    <a:lstStyle/>
                    <a:p>
                      <a:endParaRPr lang="el-GR"/>
                    </a:p>
                  </a:txBody>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0859348"/>
                  </a:ext>
                </a:extLst>
              </a:tr>
            </a:tbl>
          </a:graphicData>
        </a:graphic>
      </p:graphicFrame>
      <p:sp>
        <p:nvSpPr>
          <p:cNvPr id="7" name="TextBox 6">
            <a:extLst>
              <a:ext uri="{FF2B5EF4-FFF2-40B4-BE49-F238E27FC236}">
                <a16:creationId xmlns:a16="http://schemas.microsoft.com/office/drawing/2014/main" id="{DBEA26FF-B373-646C-3A23-76FD44AB1037}"/>
              </a:ext>
            </a:extLst>
          </p:cNvPr>
          <p:cNvSpPr txBox="1"/>
          <p:nvPr/>
        </p:nvSpPr>
        <p:spPr>
          <a:xfrm>
            <a:off x="116687" y="5096925"/>
            <a:ext cx="9835616" cy="1200329"/>
          </a:xfrm>
          <a:prstGeom prst="rect">
            <a:avLst/>
          </a:prstGeom>
          <a:noFill/>
        </p:spPr>
        <p:txBody>
          <a:bodyPr wrap="square">
            <a:spAutoFit/>
          </a:bodyPr>
          <a:lstStyle/>
          <a:p>
            <a:pPr algn="l">
              <a:buNone/>
            </a:pPr>
            <a:r>
              <a:rPr lang="en" sz="1800" b="1" i="0" u="none" strike="noStrike" dirty="0">
                <a:solidFill>
                  <a:schemeClr val="tx1"/>
                </a:solidFill>
                <a:effectLst/>
                <a:latin typeface="Calibri" panose="020F0502020204030204" pitchFamily="34" charset="0"/>
                <a:cs typeface="Calibri" panose="020F0502020204030204" pitchFamily="34" charset="0"/>
              </a:rPr>
              <a:t>Part B. Reflection Questions</a:t>
            </a:r>
          </a:p>
          <a:p>
            <a:pPr algn="l">
              <a:buFont typeface="+mj-lt"/>
              <a:buAutoNum type="arabicPeriod"/>
            </a:pPr>
            <a:r>
              <a:rPr lang="en" sz="1800" b="0" i="0" u="none" strike="noStrike" dirty="0">
                <a:solidFill>
                  <a:schemeClr val="tx1"/>
                </a:solidFill>
                <a:effectLst/>
                <a:latin typeface="Calibri" panose="020F0502020204030204" pitchFamily="34" charset="0"/>
                <a:cs typeface="Calibri" panose="020F0502020204030204" pitchFamily="34" charset="0"/>
              </a:rPr>
              <a:t>Which </a:t>
            </a:r>
            <a:r>
              <a:rPr lang="en" sz="1800" b="1" i="0" u="none" strike="noStrike" dirty="0">
                <a:solidFill>
                  <a:schemeClr val="tx1"/>
                </a:solidFill>
                <a:effectLst/>
                <a:latin typeface="Calibri" panose="020F0502020204030204" pitchFamily="34" charset="0"/>
                <a:cs typeface="Calibri" panose="020F0502020204030204" pitchFamily="34" charset="0"/>
              </a:rPr>
              <a:t>PERMA areas</a:t>
            </a:r>
            <a:r>
              <a:rPr lang="en" sz="1800" b="0" i="0" u="none" strike="noStrike" dirty="0">
                <a:solidFill>
                  <a:schemeClr val="tx1"/>
                </a:solidFill>
                <a:effectLst/>
                <a:latin typeface="Calibri" panose="020F0502020204030204" pitchFamily="34" charset="0"/>
                <a:cs typeface="Calibri" panose="020F0502020204030204" pitchFamily="34" charset="0"/>
              </a:rPr>
              <a:t> seem strongest in your school?</a:t>
            </a:r>
          </a:p>
          <a:p>
            <a:pPr algn="l">
              <a:buFont typeface="+mj-lt"/>
              <a:buAutoNum type="arabicPeriod"/>
            </a:pPr>
            <a:r>
              <a:rPr lang="en" sz="1800" b="0" i="0" u="none" strike="noStrike" dirty="0">
                <a:solidFill>
                  <a:schemeClr val="tx1"/>
                </a:solidFill>
                <a:effectLst/>
                <a:latin typeface="Calibri" panose="020F0502020204030204" pitchFamily="34" charset="0"/>
                <a:cs typeface="Calibri" panose="020F0502020204030204" pitchFamily="34" charset="0"/>
              </a:rPr>
              <a:t>Which </a:t>
            </a:r>
            <a:r>
              <a:rPr lang="en" sz="1800" b="1" i="0" u="none" strike="noStrike" dirty="0">
                <a:solidFill>
                  <a:schemeClr val="tx1"/>
                </a:solidFill>
                <a:effectLst/>
                <a:latin typeface="Calibri" panose="020F0502020204030204" pitchFamily="34" charset="0"/>
                <a:cs typeface="Calibri" panose="020F0502020204030204" pitchFamily="34" charset="0"/>
              </a:rPr>
              <a:t>domains of the Whole-School Approach</a:t>
            </a:r>
            <a:r>
              <a:rPr lang="en" sz="1800" b="0" i="0" u="none" strike="noStrike" dirty="0">
                <a:solidFill>
                  <a:schemeClr val="tx1"/>
                </a:solidFill>
                <a:effectLst/>
                <a:latin typeface="Calibri" panose="020F0502020204030204" pitchFamily="34" charset="0"/>
                <a:cs typeface="Calibri" panose="020F0502020204030204" pitchFamily="34" charset="0"/>
              </a:rPr>
              <a:t> (leadership, teaching, environment, relationships) need more attention?</a:t>
            </a:r>
          </a:p>
        </p:txBody>
      </p:sp>
      <p:sp>
        <p:nvSpPr>
          <p:cNvPr id="9" name="TextBox 8">
            <a:extLst>
              <a:ext uri="{FF2B5EF4-FFF2-40B4-BE49-F238E27FC236}">
                <a16:creationId xmlns:a16="http://schemas.microsoft.com/office/drawing/2014/main" id="{52F6DB78-EC29-BABC-EA85-2ADB0308072C}"/>
              </a:ext>
            </a:extLst>
          </p:cNvPr>
          <p:cNvSpPr txBox="1"/>
          <p:nvPr/>
        </p:nvSpPr>
        <p:spPr>
          <a:xfrm>
            <a:off x="149530" y="1461636"/>
            <a:ext cx="6153664" cy="369332"/>
          </a:xfrm>
          <a:prstGeom prst="rect">
            <a:avLst/>
          </a:prstGeom>
          <a:noFill/>
        </p:spPr>
        <p:txBody>
          <a:bodyPr wrap="square">
            <a:spAutoFit/>
          </a:bodyPr>
          <a:lstStyle/>
          <a:p>
            <a:r>
              <a:rPr lang="en" sz="1800" b="1" dirty="0">
                <a:solidFill>
                  <a:schemeClr val="tx1"/>
                </a:solidFill>
                <a:latin typeface="Calibri" panose="020F0502020204030204" pitchFamily="34" charset="0"/>
                <a:cs typeface="Calibri" panose="020F0502020204030204" pitchFamily="34" charset="0"/>
              </a:rPr>
              <a:t>Part A. Identify School Needs, Map Strengths &amp; Gaps</a:t>
            </a:r>
            <a:endParaRPr lang="el-GR" sz="18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39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1BEB432E-03C6-00A9-63F0-A05768889725}"/>
            </a:ext>
          </a:extLst>
        </p:cNvPr>
        <p:cNvGrpSpPr/>
        <p:nvPr/>
      </p:nvGrpSpPr>
      <p:grpSpPr>
        <a:xfrm>
          <a:off x="0" y="0"/>
          <a:ext cx="0" cy="0"/>
          <a:chOff x="0" y="0"/>
          <a:chExt cx="0" cy="0"/>
        </a:xfrm>
      </p:grpSpPr>
      <p:sp>
        <p:nvSpPr>
          <p:cNvPr id="135" name="Google Shape;135;g37f9446a92a_0_143">
            <a:extLst>
              <a:ext uri="{FF2B5EF4-FFF2-40B4-BE49-F238E27FC236}">
                <a16:creationId xmlns:a16="http://schemas.microsoft.com/office/drawing/2014/main" id="{9048150A-AD44-B720-D04A-1780EB6342AD}"/>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n-US" dirty="0"/>
              <a:t>Unit 3.1: </a:t>
            </a:r>
            <a:r>
              <a:rPr lang="en" dirty="0"/>
              <a:t>Designing a WSA Program</a:t>
            </a:r>
            <a:endParaRPr dirty="0"/>
          </a:p>
        </p:txBody>
      </p:sp>
      <p:sp>
        <p:nvSpPr>
          <p:cNvPr id="136" name="Google Shape;136;g37f9446a92a_0_143">
            <a:extLst>
              <a:ext uri="{FF2B5EF4-FFF2-40B4-BE49-F238E27FC236}">
                <a16:creationId xmlns:a16="http://schemas.microsoft.com/office/drawing/2014/main" id="{0BCE2D60-833F-02A5-723B-C18036092860}"/>
              </a:ext>
            </a:extLst>
          </p:cNvPr>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indent="0">
              <a:spcBef>
                <a:spcPts val="0"/>
              </a:spcBef>
            </a:pPr>
            <a:r>
              <a:rPr lang="en" dirty="0"/>
              <a:t>Worksheet: Mapping School Wellbeing Needs &amp; Strengths</a:t>
            </a:r>
            <a:endParaRPr dirty="0"/>
          </a:p>
        </p:txBody>
      </p:sp>
      <p:graphicFrame>
        <p:nvGraphicFramePr>
          <p:cNvPr id="6" name="Πίνακας 5">
            <a:extLst>
              <a:ext uri="{FF2B5EF4-FFF2-40B4-BE49-F238E27FC236}">
                <a16:creationId xmlns:a16="http://schemas.microsoft.com/office/drawing/2014/main" id="{52BA0F74-9688-F6E5-FC7D-036EEEB2D3A9}"/>
              </a:ext>
            </a:extLst>
          </p:cNvPr>
          <p:cNvGraphicFramePr>
            <a:graphicFrameLocks noGrp="1"/>
          </p:cNvGraphicFramePr>
          <p:nvPr>
            <p:extLst>
              <p:ext uri="{D42A27DB-BD31-4B8C-83A1-F6EECF244321}">
                <p14:modId xmlns:p14="http://schemas.microsoft.com/office/powerpoint/2010/main" val="3896739546"/>
              </p:ext>
            </p:extLst>
          </p:nvPr>
        </p:nvGraphicFramePr>
        <p:xfrm>
          <a:off x="149530" y="1935480"/>
          <a:ext cx="9835616" cy="2773680"/>
        </p:xfrm>
        <a:graphic>
          <a:graphicData uri="http://schemas.openxmlformats.org/drawingml/2006/table">
            <a:tbl>
              <a:tblPr>
                <a:tableStyleId>{9D7B26C5-4107-4FEC-AEDC-1716B250A1EF}</a:tableStyleId>
              </a:tblPr>
              <a:tblGrid>
                <a:gridCol w="1795760">
                  <a:extLst>
                    <a:ext uri="{9D8B030D-6E8A-4147-A177-3AD203B41FA5}">
                      <a16:colId xmlns:a16="http://schemas.microsoft.com/office/drawing/2014/main" val="1486745680"/>
                    </a:ext>
                  </a:extLst>
                </a:gridCol>
                <a:gridCol w="2009964">
                  <a:extLst>
                    <a:ext uri="{9D8B030D-6E8A-4147-A177-3AD203B41FA5}">
                      <a16:colId xmlns:a16="http://schemas.microsoft.com/office/drawing/2014/main" val="3122271962"/>
                    </a:ext>
                  </a:extLst>
                </a:gridCol>
                <a:gridCol w="2009964">
                  <a:extLst>
                    <a:ext uri="{9D8B030D-6E8A-4147-A177-3AD203B41FA5}">
                      <a16:colId xmlns:a16="http://schemas.microsoft.com/office/drawing/2014/main" val="971700437"/>
                    </a:ext>
                  </a:extLst>
                </a:gridCol>
                <a:gridCol w="2009964">
                  <a:extLst>
                    <a:ext uri="{9D8B030D-6E8A-4147-A177-3AD203B41FA5}">
                      <a16:colId xmlns:a16="http://schemas.microsoft.com/office/drawing/2014/main" val="2474606225"/>
                    </a:ext>
                  </a:extLst>
                </a:gridCol>
                <a:gridCol w="2009964">
                  <a:extLst>
                    <a:ext uri="{9D8B030D-6E8A-4147-A177-3AD203B41FA5}">
                      <a16:colId xmlns:a16="http://schemas.microsoft.com/office/drawing/2014/main" val="1386279414"/>
                    </a:ext>
                  </a:extLst>
                </a:gridCol>
              </a:tblGrid>
              <a:tr h="80356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 b="1" dirty="0"/>
                        <a:t>Priorities</a:t>
                      </a: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 dirty="0"/>
                        <a:t>Problem state (Observable situation/symptom, need)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 sz="1400" b="0" i="0" u="none" strike="noStrike" cap="none" dirty="0">
                          <a:solidFill>
                            <a:schemeClr val="tx1"/>
                          </a:solidFill>
                          <a:latin typeface="+mn-lt"/>
                          <a:ea typeface="+mn-ea"/>
                          <a:cs typeface="+mn-cs"/>
                          <a:sym typeface="Arial"/>
                        </a:rPr>
                        <a:t>PERMA Elements</a:t>
                      </a:r>
                    </a:p>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 sz="1400" b="0" i="0" u="none" strike="noStrike" cap="none" dirty="0">
                          <a:solidFill>
                            <a:schemeClr val="tx1"/>
                          </a:solidFill>
                          <a:effectLst/>
                          <a:latin typeface="+mn-lt"/>
                          <a:ea typeface="+mn-ea"/>
                          <a:cs typeface="+mn-cs"/>
                          <a:sym typeface="Arial"/>
                        </a:rPr>
                        <a:t>Current Strengths</a:t>
                      </a: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 sz="1400" b="0" i="0" u="none" strike="noStrike" cap="none" dirty="0">
                          <a:solidFill>
                            <a:schemeClr val="tx1"/>
                          </a:solidFill>
                          <a:effectLst/>
                          <a:latin typeface="+mn-lt"/>
                          <a:ea typeface="+mn-ea"/>
                          <a:cs typeface="+mn-cs"/>
                          <a:sym typeface="Arial"/>
                        </a:rPr>
                        <a:t>Existing Gaps</a:t>
                      </a: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1677735"/>
                  </a:ext>
                </a:extLst>
              </a:tr>
              <a:tr h="267855">
                <a:tc rowSpan="3">
                  <a:txBody>
                    <a:bodyPr/>
                    <a:lstStyle/>
                    <a:p>
                      <a:pPr>
                        <a:buNone/>
                      </a:pPr>
                      <a:r>
                        <a:rPr lang="en" b="1" dirty="0"/>
                        <a:t>High School Need</a:t>
                      </a: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i="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i="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i="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i="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9108286"/>
                  </a:ext>
                </a:extLst>
              </a:tr>
              <a:tr h="267854">
                <a:tc vMerge="1">
                  <a:txBody>
                    <a:bodyPr/>
                    <a:lstStyle/>
                    <a:p>
                      <a:endParaRPr lang="el-GR"/>
                    </a:p>
                  </a:txBody>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4857327"/>
                  </a:ext>
                </a:extLst>
              </a:tr>
              <a:tr h="267855">
                <a:tc vMerge="1">
                  <a:txBody>
                    <a:bodyPr/>
                    <a:lstStyle/>
                    <a:p>
                      <a:endParaRPr lang="el-GR"/>
                    </a:p>
                  </a:txBody>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9968570"/>
                  </a:ext>
                </a:extLst>
              </a:tr>
              <a:tr h="267855">
                <a:tc rowSpan="3">
                  <a:txBody>
                    <a:bodyPr/>
                    <a:lstStyle/>
                    <a:p>
                      <a:pPr>
                        <a:buNone/>
                      </a:pPr>
                      <a:r>
                        <a:rPr lang="en" b="1"/>
                        <a:t>Low School Need</a:t>
                      </a: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4564630"/>
                  </a:ext>
                </a:extLst>
              </a:tr>
              <a:tr h="267854">
                <a:tc vMerge="1">
                  <a:txBody>
                    <a:bodyPr/>
                    <a:lstStyle/>
                    <a:p>
                      <a:endParaRPr lang="el-GR"/>
                    </a:p>
                  </a:txBody>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8923542"/>
                  </a:ext>
                </a:extLst>
              </a:tr>
              <a:tr h="267855">
                <a:tc vMerge="1">
                  <a:txBody>
                    <a:bodyPr/>
                    <a:lstStyle/>
                    <a:p>
                      <a:endParaRPr lang="el-GR"/>
                    </a:p>
                  </a:txBody>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0859348"/>
                  </a:ext>
                </a:extLst>
              </a:tr>
            </a:tbl>
          </a:graphicData>
        </a:graphic>
      </p:graphicFrame>
      <p:sp>
        <p:nvSpPr>
          <p:cNvPr id="9" name="TextBox 8">
            <a:extLst>
              <a:ext uri="{FF2B5EF4-FFF2-40B4-BE49-F238E27FC236}">
                <a16:creationId xmlns:a16="http://schemas.microsoft.com/office/drawing/2014/main" id="{24E9B32A-4573-11B1-6C8C-0C95845180BC}"/>
              </a:ext>
            </a:extLst>
          </p:cNvPr>
          <p:cNvSpPr txBox="1"/>
          <p:nvPr/>
        </p:nvSpPr>
        <p:spPr>
          <a:xfrm>
            <a:off x="149530" y="1461636"/>
            <a:ext cx="6153664" cy="369332"/>
          </a:xfrm>
          <a:prstGeom prst="rect">
            <a:avLst/>
          </a:prstGeom>
          <a:noFill/>
        </p:spPr>
        <p:txBody>
          <a:bodyPr wrap="square">
            <a:spAutoFit/>
          </a:bodyPr>
          <a:lstStyle/>
          <a:p>
            <a:r>
              <a:rPr lang="en" sz="1800" b="1" dirty="0">
                <a:solidFill>
                  <a:schemeClr val="tx1"/>
                </a:solidFill>
                <a:latin typeface="Calibri" panose="020F0502020204030204" pitchFamily="34" charset="0"/>
                <a:cs typeface="Calibri" panose="020F0502020204030204" pitchFamily="34" charset="0"/>
              </a:rPr>
              <a:t>Part A. Identify School Needs, Map Strengths &amp; Gaps</a:t>
            </a:r>
            <a:endParaRPr lang="el-GR" sz="18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2142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8A04171A-95F5-3DE1-5B78-5C4EBF5E66DB}"/>
            </a:ext>
          </a:extLst>
        </p:cNvPr>
        <p:cNvGrpSpPr/>
        <p:nvPr/>
      </p:nvGrpSpPr>
      <p:grpSpPr>
        <a:xfrm>
          <a:off x="0" y="0"/>
          <a:ext cx="0" cy="0"/>
          <a:chOff x="0" y="0"/>
          <a:chExt cx="0" cy="0"/>
        </a:xfrm>
      </p:grpSpPr>
      <p:sp>
        <p:nvSpPr>
          <p:cNvPr id="54" name="Freeform 2">
            <a:extLst>
              <a:ext uri="{FF2B5EF4-FFF2-40B4-BE49-F238E27FC236}">
                <a16:creationId xmlns:a16="http://schemas.microsoft.com/office/drawing/2014/main" id="{6E47B660-AEBF-8791-26FB-CF7FECE40E46}"/>
              </a:ext>
            </a:extLst>
          </p:cNvPr>
          <p:cNvSpPr/>
          <p:nvPr/>
        </p:nvSpPr>
        <p:spPr>
          <a:xfrm rot="5400000">
            <a:off x="1817799" y="4615315"/>
            <a:ext cx="2523338" cy="2523338"/>
          </a:xfrm>
          <a:custGeom>
            <a:avLst/>
            <a:gdLst/>
            <a:ahLst/>
            <a:cxnLst/>
            <a:rect l="l" t="t" r="r" b="b"/>
            <a:pathLst>
              <a:path w="3785007" h="3785007">
                <a:moveTo>
                  <a:pt x="0" y="0"/>
                </a:moveTo>
                <a:lnTo>
                  <a:pt x="3785007" y="0"/>
                </a:lnTo>
                <a:lnTo>
                  <a:pt x="3785007" y="3785007"/>
                </a:lnTo>
                <a:lnTo>
                  <a:pt x="0" y="37850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l-GR" sz="933"/>
          </a:p>
        </p:txBody>
      </p:sp>
      <p:sp>
        <p:nvSpPr>
          <p:cNvPr id="55" name="Freeform 4">
            <a:extLst>
              <a:ext uri="{FF2B5EF4-FFF2-40B4-BE49-F238E27FC236}">
                <a16:creationId xmlns:a16="http://schemas.microsoft.com/office/drawing/2014/main" id="{BAD2FB2A-1DCA-3DA2-345F-340FBFF099FD}"/>
              </a:ext>
            </a:extLst>
          </p:cNvPr>
          <p:cNvSpPr/>
          <p:nvPr/>
        </p:nvSpPr>
        <p:spPr>
          <a:xfrm rot="5400000" flipH="1" flipV="1">
            <a:off x="4290337" y="2526514"/>
            <a:ext cx="2523338" cy="2523338"/>
          </a:xfrm>
          <a:custGeom>
            <a:avLst/>
            <a:gdLst/>
            <a:ahLst/>
            <a:cxnLst/>
            <a:rect l="l" t="t" r="r" b="b"/>
            <a:pathLst>
              <a:path w="3785007" h="3785007">
                <a:moveTo>
                  <a:pt x="3785007" y="3785007"/>
                </a:moveTo>
                <a:lnTo>
                  <a:pt x="0" y="3785007"/>
                </a:lnTo>
                <a:lnTo>
                  <a:pt x="0" y="0"/>
                </a:lnTo>
                <a:lnTo>
                  <a:pt x="3785007" y="0"/>
                </a:lnTo>
                <a:lnTo>
                  <a:pt x="3785007" y="3785007"/>
                </a:lnTo>
                <a:close/>
              </a:path>
            </a:pathLst>
          </a:custGeom>
          <a:blipFill>
            <a:blip r:embed="rId3">
              <a:extLst>
                <a:ext uri="{96DAC541-7B7A-43D3-8B79-37D633B846F1}">
                  <asvg:svgBlip xmlns:asvg="http://schemas.microsoft.com/office/drawing/2016/SVG/main" r:embed="rId5"/>
                </a:ext>
              </a:extLst>
            </a:blip>
            <a:stretch>
              <a:fillRect/>
            </a:stretch>
          </a:blipFill>
        </p:spPr>
        <p:txBody>
          <a:bodyPr/>
          <a:lstStyle/>
          <a:p>
            <a:endParaRPr lang="el-GR" sz="933"/>
          </a:p>
        </p:txBody>
      </p:sp>
      <p:sp>
        <p:nvSpPr>
          <p:cNvPr id="56" name="Freeform 5">
            <a:extLst>
              <a:ext uri="{FF2B5EF4-FFF2-40B4-BE49-F238E27FC236}">
                <a16:creationId xmlns:a16="http://schemas.microsoft.com/office/drawing/2014/main" id="{BDC0724D-3896-7E96-9060-215451385D50}"/>
              </a:ext>
            </a:extLst>
          </p:cNvPr>
          <p:cNvSpPr/>
          <p:nvPr/>
        </p:nvSpPr>
        <p:spPr>
          <a:xfrm rot="5400000">
            <a:off x="5536379" y="1339975"/>
            <a:ext cx="2107427" cy="422111"/>
          </a:xfrm>
          <a:custGeom>
            <a:avLst/>
            <a:gdLst/>
            <a:ahLst/>
            <a:cxnLst/>
            <a:rect l="l" t="t" r="r" b="b"/>
            <a:pathLst>
              <a:path w="3161140" h="633166">
                <a:moveTo>
                  <a:pt x="0" y="0"/>
                </a:moveTo>
                <a:lnTo>
                  <a:pt x="3161141" y="0"/>
                </a:lnTo>
                <a:lnTo>
                  <a:pt x="3161141" y="633166"/>
                </a:lnTo>
                <a:lnTo>
                  <a:pt x="0" y="6331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sz="933"/>
          </a:p>
        </p:txBody>
      </p:sp>
      <p:sp>
        <p:nvSpPr>
          <p:cNvPr id="57" name="Freeform 6">
            <a:extLst>
              <a:ext uri="{FF2B5EF4-FFF2-40B4-BE49-F238E27FC236}">
                <a16:creationId xmlns:a16="http://schemas.microsoft.com/office/drawing/2014/main" id="{13B87913-DFBB-AC42-DFE4-8C4FDE2F9E75}"/>
              </a:ext>
            </a:extLst>
          </p:cNvPr>
          <p:cNvSpPr/>
          <p:nvPr/>
        </p:nvSpPr>
        <p:spPr>
          <a:xfrm rot="5400000">
            <a:off x="5536379" y="-566612"/>
            <a:ext cx="2107427" cy="422111"/>
          </a:xfrm>
          <a:custGeom>
            <a:avLst/>
            <a:gdLst/>
            <a:ahLst/>
            <a:cxnLst/>
            <a:rect l="l" t="t" r="r" b="b"/>
            <a:pathLst>
              <a:path w="3161140" h="633166">
                <a:moveTo>
                  <a:pt x="0" y="0"/>
                </a:moveTo>
                <a:lnTo>
                  <a:pt x="3161141" y="0"/>
                </a:lnTo>
                <a:lnTo>
                  <a:pt x="3161141" y="633166"/>
                </a:lnTo>
                <a:lnTo>
                  <a:pt x="0" y="633166"/>
                </a:lnTo>
                <a:lnTo>
                  <a:pt x="0" y="0"/>
                </a:lnTo>
                <a:close/>
              </a:path>
            </a:pathLst>
          </a:custGeom>
          <a:blipFill>
            <a:blip r:embed="rId6">
              <a:extLst>
                <a:ext uri="{96DAC541-7B7A-43D3-8B79-37D633B846F1}">
                  <asvg:svgBlip xmlns:asvg="http://schemas.microsoft.com/office/drawing/2016/SVG/main" r:embed="rId8"/>
                </a:ext>
              </a:extLst>
            </a:blip>
            <a:stretch>
              <a:fillRect/>
            </a:stretch>
          </a:blipFill>
        </p:spPr>
        <p:txBody>
          <a:bodyPr/>
          <a:lstStyle/>
          <a:p>
            <a:endParaRPr lang="el-GR" sz="933"/>
          </a:p>
        </p:txBody>
      </p:sp>
      <p:grpSp>
        <p:nvGrpSpPr>
          <p:cNvPr id="58" name="Group 7">
            <a:extLst>
              <a:ext uri="{FF2B5EF4-FFF2-40B4-BE49-F238E27FC236}">
                <a16:creationId xmlns:a16="http://schemas.microsoft.com/office/drawing/2014/main" id="{7F992B45-08F7-EB21-FEB0-E3E28B524F99}"/>
              </a:ext>
            </a:extLst>
          </p:cNvPr>
          <p:cNvGrpSpPr/>
          <p:nvPr/>
        </p:nvGrpSpPr>
        <p:grpSpPr>
          <a:xfrm rot="5400000">
            <a:off x="7055149" y="897678"/>
            <a:ext cx="584917" cy="584917"/>
            <a:chOff x="0" y="0"/>
            <a:chExt cx="812800" cy="812800"/>
          </a:xfrm>
        </p:grpSpPr>
        <p:sp>
          <p:nvSpPr>
            <p:cNvPr id="59" name="Freeform 8">
              <a:extLst>
                <a:ext uri="{FF2B5EF4-FFF2-40B4-BE49-F238E27FC236}">
                  <a16:creationId xmlns:a16="http://schemas.microsoft.com/office/drawing/2014/main" id="{AD4F890C-3593-5674-DFA1-50AD411AEBF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endParaRPr lang="el-GR" sz="933" dirty="0"/>
            </a:p>
          </p:txBody>
        </p:sp>
        <p:sp>
          <p:nvSpPr>
            <p:cNvPr id="60" name="TextBox 9">
              <a:extLst>
                <a:ext uri="{FF2B5EF4-FFF2-40B4-BE49-F238E27FC236}">
                  <a16:creationId xmlns:a16="http://schemas.microsoft.com/office/drawing/2014/main" id="{67981575-A73E-3F74-B47C-751D9857FFEC}"/>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61" name="Group 10">
            <a:extLst>
              <a:ext uri="{FF2B5EF4-FFF2-40B4-BE49-F238E27FC236}">
                <a16:creationId xmlns:a16="http://schemas.microsoft.com/office/drawing/2014/main" id="{66F5ACDC-72FE-1F07-A803-7C535043DB67}"/>
              </a:ext>
            </a:extLst>
          </p:cNvPr>
          <p:cNvGrpSpPr/>
          <p:nvPr/>
        </p:nvGrpSpPr>
        <p:grpSpPr>
          <a:xfrm>
            <a:off x="7117493" y="970561"/>
            <a:ext cx="449691" cy="439152"/>
            <a:chOff x="1" y="19050"/>
            <a:chExt cx="812800" cy="793751"/>
          </a:xfrm>
        </p:grpSpPr>
        <p:sp>
          <p:nvSpPr>
            <p:cNvPr id="62" name="Freeform 11">
              <a:extLst>
                <a:ext uri="{FF2B5EF4-FFF2-40B4-BE49-F238E27FC236}">
                  <a16:creationId xmlns:a16="http://schemas.microsoft.com/office/drawing/2014/main" id="{F345DC67-C0F2-B3C4-40CF-5A1CCFEBD140}"/>
                </a:ext>
              </a:extLst>
            </p:cNvPr>
            <p:cNvSpPr/>
            <p:nvPr/>
          </p:nvSpPr>
          <p:spPr>
            <a:xfrm>
              <a:off x="1" y="22820"/>
              <a:ext cx="812800" cy="789981"/>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BF6"/>
            </a:solidFill>
          </p:spPr>
          <p:txBody>
            <a:bodyPr vert="horz" anchor="ctr"/>
            <a:lstStyle/>
            <a:p>
              <a:pPr algn="ctr"/>
              <a:r>
                <a:rPr lang="en-US" sz="1800" b="1" dirty="0">
                  <a:solidFill>
                    <a:schemeClr val="tx1"/>
                  </a:solidFill>
                  <a:latin typeface="Calibri" panose="020F0502020204030204" pitchFamily="34" charset="0"/>
                  <a:cs typeface="Calibri" panose="020F0502020204030204" pitchFamily="34" charset="0"/>
                </a:rPr>
                <a:t>S</a:t>
              </a:r>
              <a:endParaRPr lang="el-GR" sz="1800" b="1" dirty="0">
                <a:solidFill>
                  <a:schemeClr val="tx1"/>
                </a:solidFill>
                <a:latin typeface="Calibri" panose="020F0502020204030204" pitchFamily="34" charset="0"/>
                <a:cs typeface="Calibri" panose="020F0502020204030204" pitchFamily="34" charset="0"/>
              </a:endParaRPr>
            </a:p>
          </p:txBody>
        </p:sp>
        <p:sp>
          <p:nvSpPr>
            <p:cNvPr id="63" name="TextBox 12">
              <a:extLst>
                <a:ext uri="{FF2B5EF4-FFF2-40B4-BE49-F238E27FC236}">
                  <a16:creationId xmlns:a16="http://schemas.microsoft.com/office/drawing/2014/main" id="{6A42E124-8E4B-5F2D-9779-1C98E49CBB0A}"/>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sp>
        <p:nvSpPr>
          <p:cNvPr id="128" name="AutoShape 13">
            <a:extLst>
              <a:ext uri="{FF2B5EF4-FFF2-40B4-BE49-F238E27FC236}">
                <a16:creationId xmlns:a16="http://schemas.microsoft.com/office/drawing/2014/main" id="{B73B9BD7-9CE4-ED10-1EB8-6764565470E7}"/>
              </a:ext>
            </a:extLst>
          </p:cNvPr>
          <p:cNvSpPr/>
          <p:nvPr/>
        </p:nvSpPr>
        <p:spPr>
          <a:xfrm flipH="1" flipV="1">
            <a:off x="6642685" y="1177438"/>
            <a:ext cx="426174" cy="6380"/>
          </a:xfrm>
          <a:prstGeom prst="line">
            <a:avLst/>
          </a:prstGeom>
          <a:ln w="19050" cap="flat">
            <a:solidFill>
              <a:srgbClr val="A6A6A6"/>
            </a:solidFill>
            <a:prstDash val="solid"/>
            <a:headEnd type="none" w="sm" len="sm"/>
            <a:tailEnd type="none" w="sm" len="sm"/>
          </a:ln>
        </p:spPr>
        <p:txBody>
          <a:bodyPr/>
          <a:lstStyle/>
          <a:p>
            <a:endParaRPr lang="el-GR" sz="933"/>
          </a:p>
        </p:txBody>
      </p:sp>
      <p:grpSp>
        <p:nvGrpSpPr>
          <p:cNvPr id="129" name="Group 14">
            <a:extLst>
              <a:ext uri="{FF2B5EF4-FFF2-40B4-BE49-F238E27FC236}">
                <a16:creationId xmlns:a16="http://schemas.microsoft.com/office/drawing/2014/main" id="{C574441C-3B91-C844-6C6B-FB4726C319F8}"/>
              </a:ext>
            </a:extLst>
          </p:cNvPr>
          <p:cNvGrpSpPr/>
          <p:nvPr/>
        </p:nvGrpSpPr>
        <p:grpSpPr>
          <a:xfrm rot="5400000">
            <a:off x="6522482" y="1090963"/>
            <a:ext cx="172949" cy="172949"/>
            <a:chOff x="0" y="0"/>
            <a:chExt cx="812800" cy="812800"/>
          </a:xfrm>
        </p:grpSpPr>
        <p:sp>
          <p:nvSpPr>
            <p:cNvPr id="130" name="Freeform 15">
              <a:extLst>
                <a:ext uri="{FF2B5EF4-FFF2-40B4-BE49-F238E27FC236}">
                  <a16:creationId xmlns:a16="http://schemas.microsoft.com/office/drawing/2014/main" id="{590BE93C-35E4-34FF-A560-F0580AE450C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endParaRPr lang="el-GR" sz="933" dirty="0"/>
            </a:p>
          </p:txBody>
        </p:sp>
        <p:sp>
          <p:nvSpPr>
            <p:cNvPr id="131" name="TextBox 16">
              <a:extLst>
                <a:ext uri="{FF2B5EF4-FFF2-40B4-BE49-F238E27FC236}">
                  <a16:creationId xmlns:a16="http://schemas.microsoft.com/office/drawing/2014/main" id="{38EA5122-27C5-ED30-180C-41D339BD6BA2}"/>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132" name="Group 17">
            <a:extLst>
              <a:ext uri="{FF2B5EF4-FFF2-40B4-BE49-F238E27FC236}">
                <a16:creationId xmlns:a16="http://schemas.microsoft.com/office/drawing/2014/main" id="{81164503-ECDE-8AB1-FDDD-02839833E6E6}"/>
              </a:ext>
            </a:extLst>
          </p:cNvPr>
          <p:cNvGrpSpPr/>
          <p:nvPr/>
        </p:nvGrpSpPr>
        <p:grpSpPr>
          <a:xfrm rot="5400000">
            <a:off x="7056233" y="2851069"/>
            <a:ext cx="584917" cy="584917"/>
            <a:chOff x="0" y="0"/>
            <a:chExt cx="812800" cy="812800"/>
          </a:xfrm>
        </p:grpSpPr>
        <p:sp>
          <p:nvSpPr>
            <p:cNvPr id="133" name="Freeform 18">
              <a:extLst>
                <a:ext uri="{FF2B5EF4-FFF2-40B4-BE49-F238E27FC236}">
                  <a16:creationId xmlns:a16="http://schemas.microsoft.com/office/drawing/2014/main" id="{8C6551B1-2F89-51A4-6A89-2551D5E42E1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9938"/>
            </a:solidFill>
          </p:spPr>
          <p:txBody>
            <a:bodyPr/>
            <a:lstStyle/>
            <a:p>
              <a:endParaRPr lang="el-GR" sz="933"/>
            </a:p>
          </p:txBody>
        </p:sp>
        <p:sp>
          <p:nvSpPr>
            <p:cNvPr id="134" name="TextBox 19">
              <a:extLst>
                <a:ext uri="{FF2B5EF4-FFF2-40B4-BE49-F238E27FC236}">
                  <a16:creationId xmlns:a16="http://schemas.microsoft.com/office/drawing/2014/main" id="{EA9F96FF-F1C0-73DE-5E89-93B3DEB2A1CB}"/>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136" name="Group 20">
            <a:extLst>
              <a:ext uri="{FF2B5EF4-FFF2-40B4-BE49-F238E27FC236}">
                <a16:creationId xmlns:a16="http://schemas.microsoft.com/office/drawing/2014/main" id="{903F5938-BEAD-D025-9915-7B2CC66F9279}"/>
              </a:ext>
            </a:extLst>
          </p:cNvPr>
          <p:cNvGrpSpPr/>
          <p:nvPr/>
        </p:nvGrpSpPr>
        <p:grpSpPr>
          <a:xfrm>
            <a:off x="7117549" y="2905904"/>
            <a:ext cx="449691" cy="449691"/>
            <a:chOff x="13395" y="-23092"/>
            <a:chExt cx="812800" cy="812800"/>
          </a:xfrm>
        </p:grpSpPr>
        <p:sp>
          <p:nvSpPr>
            <p:cNvPr id="137" name="Freeform 21">
              <a:extLst>
                <a:ext uri="{FF2B5EF4-FFF2-40B4-BE49-F238E27FC236}">
                  <a16:creationId xmlns:a16="http://schemas.microsoft.com/office/drawing/2014/main" id="{37891AC5-0F9D-DD42-16B4-0FD2CAC9756A}"/>
                </a:ext>
              </a:extLst>
            </p:cNvPr>
            <p:cNvSpPr/>
            <p:nvPr/>
          </p:nvSpPr>
          <p:spPr>
            <a:xfrm>
              <a:off x="13395" y="-2309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BF6"/>
            </a:solidFill>
          </p:spPr>
          <p:txBody>
            <a:bodyPr/>
            <a:lstStyle/>
            <a:p>
              <a:pPr algn="ctr"/>
              <a:r>
                <a:rPr lang="en-US" sz="1800" b="1" dirty="0">
                  <a:solidFill>
                    <a:schemeClr val="tx1"/>
                  </a:solidFill>
                  <a:latin typeface="Calibri" panose="020F0502020204030204" pitchFamily="34" charset="0"/>
                  <a:cs typeface="Calibri" panose="020F0502020204030204" pitchFamily="34" charset="0"/>
                </a:rPr>
                <a:t>A</a:t>
              </a:r>
              <a:endParaRPr lang="el-GR" sz="1800" b="1" dirty="0">
                <a:solidFill>
                  <a:schemeClr val="tx1"/>
                </a:solidFill>
                <a:latin typeface="Calibri" panose="020F0502020204030204" pitchFamily="34" charset="0"/>
                <a:cs typeface="Calibri" panose="020F0502020204030204" pitchFamily="34" charset="0"/>
              </a:endParaRPr>
            </a:p>
          </p:txBody>
        </p:sp>
        <p:sp>
          <p:nvSpPr>
            <p:cNvPr id="138" name="TextBox 22">
              <a:extLst>
                <a:ext uri="{FF2B5EF4-FFF2-40B4-BE49-F238E27FC236}">
                  <a16:creationId xmlns:a16="http://schemas.microsoft.com/office/drawing/2014/main" id="{B04A9F56-6686-DA2A-5EC7-A4D78DEFC11C}"/>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sp>
        <p:nvSpPr>
          <p:cNvPr id="139" name="AutoShape 23">
            <a:extLst>
              <a:ext uri="{FF2B5EF4-FFF2-40B4-BE49-F238E27FC236}">
                <a16:creationId xmlns:a16="http://schemas.microsoft.com/office/drawing/2014/main" id="{A1408E29-78D3-5955-F238-5BBC73ACD5EF}"/>
              </a:ext>
            </a:extLst>
          </p:cNvPr>
          <p:cNvSpPr/>
          <p:nvPr/>
        </p:nvSpPr>
        <p:spPr>
          <a:xfrm flipH="1">
            <a:off x="6538695" y="3143526"/>
            <a:ext cx="517538" cy="6381"/>
          </a:xfrm>
          <a:prstGeom prst="line">
            <a:avLst/>
          </a:prstGeom>
          <a:ln w="19050" cap="flat">
            <a:solidFill>
              <a:srgbClr val="A6A6A6"/>
            </a:solidFill>
            <a:prstDash val="solid"/>
            <a:headEnd type="none" w="sm" len="sm"/>
            <a:tailEnd type="none" w="sm" len="sm"/>
          </a:ln>
        </p:spPr>
        <p:txBody>
          <a:bodyPr/>
          <a:lstStyle/>
          <a:p>
            <a:endParaRPr lang="el-GR" sz="933"/>
          </a:p>
        </p:txBody>
      </p:sp>
      <p:grpSp>
        <p:nvGrpSpPr>
          <p:cNvPr id="140" name="Group 24">
            <a:extLst>
              <a:ext uri="{FF2B5EF4-FFF2-40B4-BE49-F238E27FC236}">
                <a16:creationId xmlns:a16="http://schemas.microsoft.com/office/drawing/2014/main" id="{4436A685-9486-2FBD-32D8-C48A97ED6DE8}"/>
              </a:ext>
            </a:extLst>
          </p:cNvPr>
          <p:cNvGrpSpPr/>
          <p:nvPr/>
        </p:nvGrpSpPr>
        <p:grpSpPr>
          <a:xfrm rot="5400000">
            <a:off x="6445831" y="3063432"/>
            <a:ext cx="172949" cy="172949"/>
            <a:chOff x="0" y="0"/>
            <a:chExt cx="812800" cy="812800"/>
          </a:xfrm>
        </p:grpSpPr>
        <p:sp>
          <p:nvSpPr>
            <p:cNvPr id="141" name="Freeform 25">
              <a:extLst>
                <a:ext uri="{FF2B5EF4-FFF2-40B4-BE49-F238E27FC236}">
                  <a16:creationId xmlns:a16="http://schemas.microsoft.com/office/drawing/2014/main" id="{BF260F15-2CB7-9186-5D63-6A149C2D1CD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9938"/>
            </a:solidFill>
          </p:spPr>
          <p:txBody>
            <a:bodyPr/>
            <a:lstStyle/>
            <a:p>
              <a:endParaRPr lang="el-GR" sz="933"/>
            </a:p>
          </p:txBody>
        </p:sp>
        <p:sp>
          <p:nvSpPr>
            <p:cNvPr id="142" name="TextBox 26">
              <a:extLst>
                <a:ext uri="{FF2B5EF4-FFF2-40B4-BE49-F238E27FC236}">
                  <a16:creationId xmlns:a16="http://schemas.microsoft.com/office/drawing/2014/main" id="{B79BC981-1F27-CE18-5483-9AB7856F384D}"/>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143" name="Group 27">
            <a:extLst>
              <a:ext uri="{FF2B5EF4-FFF2-40B4-BE49-F238E27FC236}">
                <a16:creationId xmlns:a16="http://schemas.microsoft.com/office/drawing/2014/main" id="{4088B3FA-888D-FEB1-99DF-A1CFA85C13A6}"/>
              </a:ext>
            </a:extLst>
          </p:cNvPr>
          <p:cNvGrpSpPr/>
          <p:nvPr/>
        </p:nvGrpSpPr>
        <p:grpSpPr>
          <a:xfrm rot="5400000">
            <a:off x="7055149" y="4635034"/>
            <a:ext cx="584917" cy="584917"/>
            <a:chOff x="0" y="0"/>
            <a:chExt cx="812800" cy="812800"/>
          </a:xfrm>
        </p:grpSpPr>
        <p:sp>
          <p:nvSpPr>
            <p:cNvPr id="144" name="Freeform 28">
              <a:extLst>
                <a:ext uri="{FF2B5EF4-FFF2-40B4-BE49-F238E27FC236}">
                  <a16:creationId xmlns:a16="http://schemas.microsoft.com/office/drawing/2014/main" id="{F17C808E-D63C-01B3-E89D-C7584DEBD07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1">
                <a:lumMod val="60000"/>
                <a:lumOff val="40000"/>
              </a:schemeClr>
            </a:solidFill>
          </p:spPr>
          <p:txBody>
            <a:bodyPr/>
            <a:lstStyle/>
            <a:p>
              <a:endParaRPr lang="el-GR" sz="933" dirty="0"/>
            </a:p>
          </p:txBody>
        </p:sp>
        <p:sp>
          <p:nvSpPr>
            <p:cNvPr id="145" name="TextBox 29">
              <a:extLst>
                <a:ext uri="{FF2B5EF4-FFF2-40B4-BE49-F238E27FC236}">
                  <a16:creationId xmlns:a16="http://schemas.microsoft.com/office/drawing/2014/main" id="{40F26316-DB18-2006-EAE4-1ED47937760C}"/>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146" name="Group 30">
            <a:extLst>
              <a:ext uri="{FF2B5EF4-FFF2-40B4-BE49-F238E27FC236}">
                <a16:creationId xmlns:a16="http://schemas.microsoft.com/office/drawing/2014/main" id="{86D2B81B-6DC6-3AA7-6A0E-87248E466679}"/>
              </a:ext>
            </a:extLst>
          </p:cNvPr>
          <p:cNvGrpSpPr/>
          <p:nvPr/>
        </p:nvGrpSpPr>
        <p:grpSpPr>
          <a:xfrm>
            <a:off x="7122763" y="4702648"/>
            <a:ext cx="449691" cy="449691"/>
            <a:chOff x="0" y="0"/>
            <a:chExt cx="812800" cy="812800"/>
          </a:xfrm>
        </p:grpSpPr>
        <p:sp>
          <p:nvSpPr>
            <p:cNvPr id="147" name="Freeform 31">
              <a:extLst>
                <a:ext uri="{FF2B5EF4-FFF2-40B4-BE49-F238E27FC236}">
                  <a16:creationId xmlns:a16="http://schemas.microsoft.com/office/drawing/2014/main" id="{083FE5A0-7C57-830E-4F32-2F1AD59991D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BF6"/>
            </a:solidFill>
          </p:spPr>
          <p:txBody>
            <a:bodyPr/>
            <a:lstStyle/>
            <a:p>
              <a:pPr algn="ctr"/>
              <a:r>
                <a:rPr lang="en-US" sz="1800" b="1" dirty="0">
                  <a:solidFill>
                    <a:schemeClr val="tx1"/>
                  </a:solidFill>
                  <a:latin typeface="Calibri" panose="020F0502020204030204" pitchFamily="34" charset="0"/>
                  <a:cs typeface="Calibri" panose="020F0502020204030204" pitchFamily="34" charset="0"/>
                </a:rPr>
                <a:t>T</a:t>
              </a:r>
              <a:endParaRPr lang="el-GR" sz="1800" b="1" dirty="0">
                <a:solidFill>
                  <a:schemeClr val="tx1"/>
                </a:solidFill>
                <a:latin typeface="Calibri" panose="020F0502020204030204" pitchFamily="34" charset="0"/>
                <a:cs typeface="Calibri" panose="020F0502020204030204" pitchFamily="34" charset="0"/>
              </a:endParaRPr>
            </a:p>
          </p:txBody>
        </p:sp>
        <p:sp>
          <p:nvSpPr>
            <p:cNvPr id="148" name="TextBox 32">
              <a:extLst>
                <a:ext uri="{FF2B5EF4-FFF2-40B4-BE49-F238E27FC236}">
                  <a16:creationId xmlns:a16="http://schemas.microsoft.com/office/drawing/2014/main" id="{1ACF84A5-58A3-39A4-B1EB-C047CB3C22E2}"/>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sp>
        <p:nvSpPr>
          <p:cNvPr id="149" name="AutoShape 33">
            <a:extLst>
              <a:ext uri="{FF2B5EF4-FFF2-40B4-BE49-F238E27FC236}">
                <a16:creationId xmlns:a16="http://schemas.microsoft.com/office/drawing/2014/main" id="{AD1BF815-7768-9113-CB5E-B9A9A92C89FD}"/>
              </a:ext>
            </a:extLst>
          </p:cNvPr>
          <p:cNvSpPr/>
          <p:nvPr/>
        </p:nvSpPr>
        <p:spPr>
          <a:xfrm flipH="1">
            <a:off x="4185171" y="4927503"/>
            <a:ext cx="2909575" cy="18771"/>
          </a:xfrm>
          <a:prstGeom prst="line">
            <a:avLst/>
          </a:prstGeom>
          <a:ln w="19050" cap="flat">
            <a:solidFill>
              <a:srgbClr val="A6A6A6"/>
            </a:solidFill>
            <a:prstDash val="solid"/>
            <a:headEnd type="none" w="sm" len="sm"/>
            <a:tailEnd type="none" w="sm" len="sm"/>
          </a:ln>
        </p:spPr>
        <p:txBody>
          <a:bodyPr/>
          <a:lstStyle/>
          <a:p>
            <a:endParaRPr lang="el-GR" sz="933"/>
          </a:p>
        </p:txBody>
      </p:sp>
      <p:grpSp>
        <p:nvGrpSpPr>
          <p:cNvPr id="150" name="Group 34">
            <a:extLst>
              <a:ext uri="{FF2B5EF4-FFF2-40B4-BE49-F238E27FC236}">
                <a16:creationId xmlns:a16="http://schemas.microsoft.com/office/drawing/2014/main" id="{E413FEF8-D3D2-DED8-4391-F42266984AC5}"/>
              </a:ext>
            </a:extLst>
          </p:cNvPr>
          <p:cNvGrpSpPr/>
          <p:nvPr/>
        </p:nvGrpSpPr>
        <p:grpSpPr>
          <a:xfrm rot="5400000">
            <a:off x="4003496" y="4830272"/>
            <a:ext cx="172949" cy="172949"/>
            <a:chOff x="0" y="0"/>
            <a:chExt cx="812800" cy="812800"/>
          </a:xfrm>
        </p:grpSpPr>
        <p:sp>
          <p:nvSpPr>
            <p:cNvPr id="151" name="Freeform 35">
              <a:extLst>
                <a:ext uri="{FF2B5EF4-FFF2-40B4-BE49-F238E27FC236}">
                  <a16:creationId xmlns:a16="http://schemas.microsoft.com/office/drawing/2014/main" id="{B8D4F7A7-63BF-F2B8-2A0D-F3F846665A1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1">
                <a:lumMod val="60000"/>
                <a:lumOff val="40000"/>
              </a:schemeClr>
            </a:solidFill>
          </p:spPr>
          <p:txBody>
            <a:bodyPr/>
            <a:lstStyle/>
            <a:p>
              <a:endParaRPr lang="el-GR" sz="933"/>
            </a:p>
          </p:txBody>
        </p:sp>
        <p:sp>
          <p:nvSpPr>
            <p:cNvPr id="152" name="TextBox 36">
              <a:extLst>
                <a:ext uri="{FF2B5EF4-FFF2-40B4-BE49-F238E27FC236}">
                  <a16:creationId xmlns:a16="http://schemas.microsoft.com/office/drawing/2014/main" id="{8B138592-0C18-56A1-5ACD-84EC9F987E23}"/>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sp>
        <p:nvSpPr>
          <p:cNvPr id="153" name="TextBox 37">
            <a:extLst>
              <a:ext uri="{FF2B5EF4-FFF2-40B4-BE49-F238E27FC236}">
                <a16:creationId xmlns:a16="http://schemas.microsoft.com/office/drawing/2014/main" id="{C6592ED7-30DE-13D3-09BA-0DD4BA767F59}"/>
              </a:ext>
            </a:extLst>
          </p:cNvPr>
          <p:cNvSpPr txBox="1"/>
          <p:nvPr/>
        </p:nvSpPr>
        <p:spPr>
          <a:xfrm>
            <a:off x="7827539" y="897678"/>
            <a:ext cx="2952915" cy="276999"/>
          </a:xfrm>
          <a:prstGeom prst="rect">
            <a:avLst/>
          </a:prstGeom>
        </p:spPr>
        <p:txBody>
          <a:bodyPr lIns="0" tIns="0" rIns="0" bIns="0" rtlCol="0" anchor="t">
            <a:spAutoFit/>
          </a:bodyPr>
          <a:lstStyle/>
          <a:p>
            <a:pPr>
              <a:buNone/>
            </a:pPr>
            <a:r>
              <a:rPr lang="en" sz="1800" b="1" dirty="0">
                <a:solidFill>
                  <a:schemeClr val="tx1"/>
                </a:solidFill>
                <a:latin typeface="Calibri" panose="020F0502020204030204" pitchFamily="34" charset="0"/>
                <a:cs typeface="Calibri" panose="020F0502020204030204" pitchFamily="34" charset="0"/>
              </a:rPr>
              <a:t>Specific</a:t>
            </a:r>
            <a:endParaRPr lang="en" sz="1800" dirty="0">
              <a:solidFill>
                <a:schemeClr val="tx1"/>
              </a:solidFill>
              <a:latin typeface="Calibri" panose="020F0502020204030204" pitchFamily="34" charset="0"/>
              <a:cs typeface="Calibri" panose="020F0502020204030204" pitchFamily="34" charset="0"/>
            </a:endParaRPr>
          </a:p>
        </p:txBody>
      </p:sp>
      <p:sp>
        <p:nvSpPr>
          <p:cNvPr id="154" name="TextBox 38">
            <a:extLst>
              <a:ext uri="{FF2B5EF4-FFF2-40B4-BE49-F238E27FC236}">
                <a16:creationId xmlns:a16="http://schemas.microsoft.com/office/drawing/2014/main" id="{F98605D5-694F-1A63-66B9-632CF7527E03}"/>
              </a:ext>
            </a:extLst>
          </p:cNvPr>
          <p:cNvSpPr txBox="1"/>
          <p:nvPr/>
        </p:nvSpPr>
        <p:spPr>
          <a:xfrm>
            <a:off x="7827539" y="1201397"/>
            <a:ext cx="3993673" cy="492443"/>
          </a:xfrm>
          <a:prstGeom prst="rect">
            <a:avLst/>
          </a:prstGeom>
        </p:spPr>
        <p:txBody>
          <a:bodyPr wrap="square" lIns="0" tIns="0" rIns="0" bIns="0" rtlCol="0" anchor="t">
            <a:spAutoFit/>
          </a:bodyPr>
          <a:lstStyle/>
          <a:p>
            <a:r>
              <a:rPr lang="en" sz="1600" dirty="0">
                <a:solidFill>
                  <a:schemeClr val="tx1"/>
                </a:solidFill>
                <a:latin typeface="Calibri" panose="020F0502020204030204" pitchFamily="34" charset="0"/>
                <a:cs typeface="Calibri" panose="020F0502020204030204" pitchFamily="34" charset="0"/>
              </a:rPr>
              <a:t>What exactly do we want to achieve in wellbeing?</a:t>
            </a:r>
            <a:endParaRPr lang="en-US" sz="1600" dirty="0">
              <a:solidFill>
                <a:srgbClr val="545454"/>
              </a:solidFill>
              <a:latin typeface="Canva Sans"/>
              <a:ea typeface="Canva Sans"/>
              <a:cs typeface="Canva Sans"/>
              <a:sym typeface="Canva Sans"/>
            </a:endParaRPr>
          </a:p>
        </p:txBody>
      </p:sp>
      <p:sp>
        <p:nvSpPr>
          <p:cNvPr id="155" name="TextBox 39">
            <a:extLst>
              <a:ext uri="{FF2B5EF4-FFF2-40B4-BE49-F238E27FC236}">
                <a16:creationId xmlns:a16="http://schemas.microsoft.com/office/drawing/2014/main" id="{B8897E83-7C64-03FF-8312-89CA81C88A46}"/>
              </a:ext>
            </a:extLst>
          </p:cNvPr>
          <p:cNvSpPr txBox="1"/>
          <p:nvPr/>
        </p:nvSpPr>
        <p:spPr>
          <a:xfrm>
            <a:off x="7895151" y="2799964"/>
            <a:ext cx="2952915" cy="276999"/>
          </a:xfrm>
          <a:prstGeom prst="rect">
            <a:avLst/>
          </a:prstGeom>
        </p:spPr>
        <p:txBody>
          <a:bodyPr lIns="0" tIns="0" rIns="0" bIns="0" rtlCol="0" anchor="t">
            <a:spAutoFit/>
          </a:bodyPr>
          <a:lstStyle/>
          <a:p>
            <a:pPr>
              <a:buNone/>
            </a:pPr>
            <a:r>
              <a:rPr lang="en" sz="1800" b="1" dirty="0">
                <a:solidFill>
                  <a:schemeClr val="tx1"/>
                </a:solidFill>
                <a:latin typeface="Calibri" panose="020F0502020204030204" pitchFamily="34" charset="0"/>
                <a:cs typeface="Calibri" panose="020F0502020204030204" pitchFamily="34" charset="0"/>
              </a:rPr>
              <a:t>Achievable</a:t>
            </a:r>
            <a:endParaRPr lang="en" sz="1800" dirty="0">
              <a:solidFill>
                <a:schemeClr val="tx1"/>
              </a:solidFill>
              <a:latin typeface="Calibri" panose="020F0502020204030204" pitchFamily="34" charset="0"/>
              <a:cs typeface="Calibri" panose="020F0502020204030204" pitchFamily="34" charset="0"/>
            </a:endParaRPr>
          </a:p>
        </p:txBody>
      </p:sp>
      <p:sp>
        <p:nvSpPr>
          <p:cNvPr id="156" name="TextBox 40">
            <a:extLst>
              <a:ext uri="{FF2B5EF4-FFF2-40B4-BE49-F238E27FC236}">
                <a16:creationId xmlns:a16="http://schemas.microsoft.com/office/drawing/2014/main" id="{5850111D-11B8-CEA6-3DE4-A60C4F82B1C5}"/>
              </a:ext>
            </a:extLst>
          </p:cNvPr>
          <p:cNvSpPr txBox="1"/>
          <p:nvPr/>
        </p:nvSpPr>
        <p:spPr>
          <a:xfrm>
            <a:off x="7883708" y="3127716"/>
            <a:ext cx="2862147" cy="492443"/>
          </a:xfrm>
          <a:prstGeom prst="rect">
            <a:avLst/>
          </a:prstGeom>
        </p:spPr>
        <p:txBody>
          <a:bodyPr lIns="0" tIns="0" rIns="0" bIns="0" rtlCol="0" anchor="t">
            <a:spAutoFit/>
          </a:bodyPr>
          <a:lstStyle/>
          <a:p>
            <a:r>
              <a:rPr lang="en-US" sz="1600" dirty="0">
                <a:solidFill>
                  <a:srgbClr val="545454"/>
                </a:solidFill>
                <a:latin typeface="Calibri" panose="020F0502020204030204" pitchFamily="34" charset="0"/>
                <a:ea typeface="Canva Sans"/>
                <a:cs typeface="Calibri" panose="020F0502020204030204" pitchFamily="34" charset="0"/>
                <a:sym typeface="Canva Sans"/>
              </a:rPr>
              <a:t>I</a:t>
            </a:r>
            <a:r>
              <a:rPr lang="en" sz="1600" dirty="0">
                <a:solidFill>
                  <a:schemeClr val="tx1"/>
                </a:solidFill>
                <a:latin typeface="Calibri" panose="020F0502020204030204" pitchFamily="34" charset="0"/>
                <a:cs typeface="Calibri" panose="020F0502020204030204" pitchFamily="34" charset="0"/>
              </a:rPr>
              <a:t>s this realistic given our time and resources?</a:t>
            </a:r>
            <a:endParaRPr lang="en-US" sz="1600" dirty="0">
              <a:solidFill>
                <a:schemeClr val="tx1"/>
              </a:solidFill>
              <a:latin typeface="Calibri" panose="020F0502020204030204" pitchFamily="34" charset="0"/>
              <a:cs typeface="Calibri" panose="020F0502020204030204" pitchFamily="34" charset="0"/>
              <a:sym typeface="Canva Sans"/>
            </a:endParaRPr>
          </a:p>
        </p:txBody>
      </p:sp>
      <p:sp>
        <p:nvSpPr>
          <p:cNvPr id="157" name="TextBox 41">
            <a:extLst>
              <a:ext uri="{FF2B5EF4-FFF2-40B4-BE49-F238E27FC236}">
                <a16:creationId xmlns:a16="http://schemas.microsoft.com/office/drawing/2014/main" id="{ED4C0216-DA8D-202D-3965-591A6E45F743}"/>
              </a:ext>
            </a:extLst>
          </p:cNvPr>
          <p:cNvSpPr txBox="1"/>
          <p:nvPr/>
        </p:nvSpPr>
        <p:spPr>
          <a:xfrm>
            <a:off x="7894067" y="4583930"/>
            <a:ext cx="2952915" cy="276999"/>
          </a:xfrm>
          <a:prstGeom prst="rect">
            <a:avLst/>
          </a:prstGeom>
        </p:spPr>
        <p:txBody>
          <a:bodyPr lIns="0" tIns="0" rIns="0" bIns="0" rtlCol="0" anchor="t">
            <a:spAutoFit/>
          </a:bodyPr>
          <a:lstStyle/>
          <a:p>
            <a:pPr>
              <a:buNone/>
            </a:pPr>
            <a:r>
              <a:rPr lang="en" sz="1800" b="1" dirty="0">
                <a:solidFill>
                  <a:schemeClr val="tx1"/>
                </a:solidFill>
                <a:latin typeface="Calibri" panose="020F0502020204030204" pitchFamily="34" charset="0"/>
                <a:cs typeface="Calibri" panose="020F0502020204030204" pitchFamily="34" charset="0"/>
              </a:rPr>
              <a:t>Time-bound</a:t>
            </a:r>
            <a:endParaRPr lang="en" sz="1800" dirty="0">
              <a:solidFill>
                <a:schemeClr val="tx1"/>
              </a:solidFill>
              <a:latin typeface="Calibri" panose="020F0502020204030204" pitchFamily="34" charset="0"/>
              <a:cs typeface="Calibri" panose="020F0502020204030204" pitchFamily="34" charset="0"/>
            </a:endParaRPr>
          </a:p>
        </p:txBody>
      </p:sp>
      <p:sp>
        <p:nvSpPr>
          <p:cNvPr id="158" name="TextBox 42">
            <a:extLst>
              <a:ext uri="{FF2B5EF4-FFF2-40B4-BE49-F238E27FC236}">
                <a16:creationId xmlns:a16="http://schemas.microsoft.com/office/drawing/2014/main" id="{C00E6C87-6C69-B003-E61C-D4B4EEB8FEB8}"/>
              </a:ext>
            </a:extLst>
          </p:cNvPr>
          <p:cNvSpPr txBox="1"/>
          <p:nvPr/>
        </p:nvSpPr>
        <p:spPr>
          <a:xfrm>
            <a:off x="7894067" y="4874104"/>
            <a:ext cx="2862147" cy="492443"/>
          </a:xfrm>
          <a:prstGeom prst="rect">
            <a:avLst/>
          </a:prstGeom>
        </p:spPr>
        <p:txBody>
          <a:bodyPr lIns="0" tIns="0" rIns="0" bIns="0" rtlCol="0" anchor="t">
            <a:spAutoFit/>
          </a:bodyPr>
          <a:lstStyle/>
          <a:p>
            <a:pPr>
              <a:buNone/>
            </a:pPr>
            <a:r>
              <a:rPr lang="en" sz="1600" dirty="0">
                <a:solidFill>
                  <a:schemeClr val="tx1"/>
                </a:solidFill>
                <a:latin typeface="Calibri" panose="020F0502020204030204" pitchFamily="34" charset="0"/>
                <a:cs typeface="Calibri" panose="020F0502020204030204" pitchFamily="34" charset="0"/>
              </a:rPr>
              <a:t>When will we review progress and results?</a:t>
            </a:r>
          </a:p>
        </p:txBody>
      </p:sp>
      <p:grpSp>
        <p:nvGrpSpPr>
          <p:cNvPr id="167" name="Group 7">
            <a:extLst>
              <a:ext uri="{FF2B5EF4-FFF2-40B4-BE49-F238E27FC236}">
                <a16:creationId xmlns:a16="http://schemas.microsoft.com/office/drawing/2014/main" id="{6F5862FA-86C7-D6E3-F656-5EAB6B14E6BB}"/>
              </a:ext>
            </a:extLst>
          </p:cNvPr>
          <p:cNvGrpSpPr/>
          <p:nvPr/>
        </p:nvGrpSpPr>
        <p:grpSpPr>
          <a:xfrm rot="5400000">
            <a:off x="7056232" y="1880744"/>
            <a:ext cx="584917" cy="584917"/>
            <a:chOff x="0" y="0"/>
            <a:chExt cx="812800" cy="812800"/>
          </a:xfrm>
        </p:grpSpPr>
        <p:sp>
          <p:nvSpPr>
            <p:cNvPr id="168" name="Freeform 8">
              <a:extLst>
                <a:ext uri="{FF2B5EF4-FFF2-40B4-BE49-F238E27FC236}">
                  <a16:creationId xmlns:a16="http://schemas.microsoft.com/office/drawing/2014/main" id="{A7545299-02B4-D881-BDBC-47C4E14F635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p>
              <a:endParaRPr lang="el-GR" sz="933" dirty="0"/>
            </a:p>
          </p:txBody>
        </p:sp>
        <p:sp>
          <p:nvSpPr>
            <p:cNvPr id="169" name="TextBox 9">
              <a:extLst>
                <a:ext uri="{FF2B5EF4-FFF2-40B4-BE49-F238E27FC236}">
                  <a16:creationId xmlns:a16="http://schemas.microsoft.com/office/drawing/2014/main" id="{7326FA8C-2B0C-49A8-4304-D55B1036F1C3}"/>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170" name="Group 10">
            <a:extLst>
              <a:ext uri="{FF2B5EF4-FFF2-40B4-BE49-F238E27FC236}">
                <a16:creationId xmlns:a16="http://schemas.microsoft.com/office/drawing/2014/main" id="{9B9BCC70-375D-3880-1955-349115FBFF21}"/>
              </a:ext>
            </a:extLst>
          </p:cNvPr>
          <p:cNvGrpSpPr/>
          <p:nvPr/>
        </p:nvGrpSpPr>
        <p:grpSpPr>
          <a:xfrm>
            <a:off x="7138572" y="1948356"/>
            <a:ext cx="449691" cy="449691"/>
            <a:chOff x="45928" y="-3663"/>
            <a:chExt cx="812800" cy="812800"/>
          </a:xfrm>
        </p:grpSpPr>
        <p:sp>
          <p:nvSpPr>
            <p:cNvPr id="171" name="Freeform 11">
              <a:extLst>
                <a:ext uri="{FF2B5EF4-FFF2-40B4-BE49-F238E27FC236}">
                  <a16:creationId xmlns:a16="http://schemas.microsoft.com/office/drawing/2014/main" id="{74388839-2491-41F1-D41B-80520CDF42BF}"/>
                </a:ext>
              </a:extLst>
            </p:cNvPr>
            <p:cNvSpPr/>
            <p:nvPr/>
          </p:nvSpPr>
          <p:spPr>
            <a:xfrm>
              <a:off x="45928" y="-3663"/>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BF6"/>
            </a:solidFill>
          </p:spPr>
          <p:txBody>
            <a:bodyPr/>
            <a:lstStyle/>
            <a:p>
              <a:r>
                <a:rPr lang="en-US" sz="1800" b="1" dirty="0">
                  <a:solidFill>
                    <a:schemeClr val="tx1"/>
                  </a:solidFill>
                  <a:latin typeface="Calibri" panose="020F0502020204030204" pitchFamily="34" charset="0"/>
                  <a:cs typeface="Calibri" panose="020F0502020204030204" pitchFamily="34" charset="0"/>
                </a:rPr>
                <a:t>M</a:t>
              </a:r>
              <a:endParaRPr lang="el-GR" sz="1800" b="1" dirty="0">
                <a:solidFill>
                  <a:schemeClr val="tx1"/>
                </a:solidFill>
                <a:latin typeface="Calibri" panose="020F0502020204030204" pitchFamily="34" charset="0"/>
                <a:cs typeface="Calibri" panose="020F0502020204030204" pitchFamily="34" charset="0"/>
              </a:endParaRPr>
            </a:p>
          </p:txBody>
        </p:sp>
        <p:sp>
          <p:nvSpPr>
            <p:cNvPr id="172" name="TextBox 12">
              <a:extLst>
                <a:ext uri="{FF2B5EF4-FFF2-40B4-BE49-F238E27FC236}">
                  <a16:creationId xmlns:a16="http://schemas.microsoft.com/office/drawing/2014/main" id="{97C24CB0-BAA9-6085-58E0-BC9D0E25231F}"/>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173" name="Group 14">
            <a:extLst>
              <a:ext uri="{FF2B5EF4-FFF2-40B4-BE49-F238E27FC236}">
                <a16:creationId xmlns:a16="http://schemas.microsoft.com/office/drawing/2014/main" id="{71ECD802-50F8-F2D0-89BC-38B3D6E76148}"/>
              </a:ext>
            </a:extLst>
          </p:cNvPr>
          <p:cNvGrpSpPr/>
          <p:nvPr/>
        </p:nvGrpSpPr>
        <p:grpSpPr>
          <a:xfrm rot="5400000">
            <a:off x="6522482" y="2075125"/>
            <a:ext cx="172949" cy="172949"/>
            <a:chOff x="0" y="0"/>
            <a:chExt cx="812800" cy="812800"/>
          </a:xfrm>
        </p:grpSpPr>
        <p:sp>
          <p:nvSpPr>
            <p:cNvPr id="174" name="Freeform 15">
              <a:extLst>
                <a:ext uri="{FF2B5EF4-FFF2-40B4-BE49-F238E27FC236}">
                  <a16:creationId xmlns:a16="http://schemas.microsoft.com/office/drawing/2014/main" id="{20D12AAB-9700-A4AD-3D3E-2E1DAC917F4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p>
              <a:endParaRPr lang="el-GR" sz="933"/>
            </a:p>
          </p:txBody>
        </p:sp>
        <p:sp>
          <p:nvSpPr>
            <p:cNvPr id="175" name="TextBox 16">
              <a:extLst>
                <a:ext uri="{FF2B5EF4-FFF2-40B4-BE49-F238E27FC236}">
                  <a16:creationId xmlns:a16="http://schemas.microsoft.com/office/drawing/2014/main" id="{742478E6-5330-107A-2692-2D30F90B9E0C}"/>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sp>
        <p:nvSpPr>
          <p:cNvPr id="176" name="TextBox 37">
            <a:extLst>
              <a:ext uri="{FF2B5EF4-FFF2-40B4-BE49-F238E27FC236}">
                <a16:creationId xmlns:a16="http://schemas.microsoft.com/office/drawing/2014/main" id="{997F92C7-2E4C-C442-1B29-E101AB35A99D}"/>
              </a:ext>
            </a:extLst>
          </p:cNvPr>
          <p:cNvSpPr txBox="1"/>
          <p:nvPr/>
        </p:nvSpPr>
        <p:spPr>
          <a:xfrm>
            <a:off x="7843752" y="1830700"/>
            <a:ext cx="2952915" cy="276999"/>
          </a:xfrm>
          <a:prstGeom prst="rect">
            <a:avLst/>
          </a:prstGeom>
        </p:spPr>
        <p:txBody>
          <a:bodyPr lIns="0" tIns="0" rIns="0" bIns="0" rtlCol="0" anchor="t">
            <a:spAutoFit/>
          </a:bodyPr>
          <a:lstStyle/>
          <a:p>
            <a:pPr>
              <a:buNone/>
            </a:pPr>
            <a:r>
              <a:rPr lang="en" sz="1800" b="1" dirty="0">
                <a:solidFill>
                  <a:schemeClr val="tx1"/>
                </a:solidFill>
                <a:latin typeface="Calibri" panose="020F0502020204030204" pitchFamily="34" charset="0"/>
                <a:cs typeface="Calibri" panose="020F0502020204030204" pitchFamily="34" charset="0"/>
              </a:rPr>
              <a:t>Measurable</a:t>
            </a:r>
            <a:endParaRPr lang="en" sz="1800" dirty="0">
              <a:solidFill>
                <a:schemeClr val="tx1"/>
              </a:solidFill>
              <a:latin typeface="Calibri" panose="020F0502020204030204" pitchFamily="34" charset="0"/>
              <a:cs typeface="Calibri" panose="020F0502020204030204" pitchFamily="34" charset="0"/>
            </a:endParaRPr>
          </a:p>
        </p:txBody>
      </p:sp>
      <p:sp>
        <p:nvSpPr>
          <p:cNvPr id="177" name="TextBox 38">
            <a:extLst>
              <a:ext uri="{FF2B5EF4-FFF2-40B4-BE49-F238E27FC236}">
                <a16:creationId xmlns:a16="http://schemas.microsoft.com/office/drawing/2014/main" id="{57BD06DC-003D-E594-47C3-D2C829A6151D}"/>
              </a:ext>
            </a:extLst>
          </p:cNvPr>
          <p:cNvSpPr txBox="1"/>
          <p:nvPr/>
        </p:nvSpPr>
        <p:spPr>
          <a:xfrm>
            <a:off x="7843752" y="2068247"/>
            <a:ext cx="2862147" cy="492443"/>
          </a:xfrm>
          <a:prstGeom prst="rect">
            <a:avLst/>
          </a:prstGeom>
        </p:spPr>
        <p:txBody>
          <a:bodyPr lIns="0" tIns="0" rIns="0" bIns="0" rtlCol="0" anchor="t">
            <a:spAutoFit/>
          </a:bodyPr>
          <a:lstStyle/>
          <a:p>
            <a:pPr>
              <a:buNone/>
            </a:pPr>
            <a:r>
              <a:rPr lang="en" sz="1600" dirty="0">
                <a:solidFill>
                  <a:schemeClr val="tx1"/>
                </a:solidFill>
                <a:latin typeface="Calibri" panose="020F0502020204030204" pitchFamily="34" charset="0"/>
                <a:cs typeface="Calibri" panose="020F0502020204030204" pitchFamily="34" charset="0"/>
              </a:rPr>
              <a:t>How will we know we’ve made progress?</a:t>
            </a:r>
          </a:p>
        </p:txBody>
      </p:sp>
      <p:sp>
        <p:nvSpPr>
          <p:cNvPr id="178" name="AutoShape 13">
            <a:extLst>
              <a:ext uri="{FF2B5EF4-FFF2-40B4-BE49-F238E27FC236}">
                <a16:creationId xmlns:a16="http://schemas.microsoft.com/office/drawing/2014/main" id="{283AB181-FA8E-0F01-CFB2-07FA01FB458C}"/>
              </a:ext>
            </a:extLst>
          </p:cNvPr>
          <p:cNvSpPr/>
          <p:nvPr/>
        </p:nvSpPr>
        <p:spPr>
          <a:xfrm flipH="1" flipV="1">
            <a:off x="6691377" y="2163673"/>
            <a:ext cx="405980" cy="6380"/>
          </a:xfrm>
          <a:prstGeom prst="line">
            <a:avLst/>
          </a:prstGeom>
          <a:ln w="19050" cap="flat">
            <a:solidFill>
              <a:srgbClr val="A6A6A6"/>
            </a:solidFill>
            <a:prstDash val="solid"/>
            <a:headEnd type="none" w="sm" len="sm"/>
            <a:tailEnd type="none" w="sm" len="sm"/>
          </a:ln>
        </p:spPr>
        <p:txBody>
          <a:bodyPr/>
          <a:lstStyle/>
          <a:p>
            <a:endParaRPr lang="el-GR" sz="933"/>
          </a:p>
        </p:txBody>
      </p:sp>
      <p:sp>
        <p:nvSpPr>
          <p:cNvPr id="135" name="Google Shape;135;g37f9446a92a_0_143">
            <a:extLst>
              <a:ext uri="{FF2B5EF4-FFF2-40B4-BE49-F238E27FC236}">
                <a16:creationId xmlns:a16="http://schemas.microsoft.com/office/drawing/2014/main" id="{FF3925D0-28C1-9C0F-CB19-39A46316A4BF}"/>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n-US" dirty="0"/>
              <a:t>Unit 3.1: </a:t>
            </a:r>
            <a:r>
              <a:rPr lang="en" dirty="0"/>
              <a:t>Designing a WSA Program</a:t>
            </a:r>
            <a:endParaRPr dirty="0"/>
          </a:p>
        </p:txBody>
      </p:sp>
      <p:grpSp>
        <p:nvGrpSpPr>
          <p:cNvPr id="179" name="Group 27">
            <a:extLst>
              <a:ext uri="{FF2B5EF4-FFF2-40B4-BE49-F238E27FC236}">
                <a16:creationId xmlns:a16="http://schemas.microsoft.com/office/drawing/2014/main" id="{0A9AEF41-B79E-E4EF-7F91-975ACF8E1B32}"/>
              </a:ext>
            </a:extLst>
          </p:cNvPr>
          <p:cNvGrpSpPr/>
          <p:nvPr/>
        </p:nvGrpSpPr>
        <p:grpSpPr>
          <a:xfrm rot="5400000">
            <a:off x="7055149" y="3761391"/>
            <a:ext cx="584917" cy="584917"/>
            <a:chOff x="0" y="0"/>
            <a:chExt cx="812800" cy="812800"/>
          </a:xfrm>
        </p:grpSpPr>
        <p:sp>
          <p:nvSpPr>
            <p:cNvPr id="180" name="Freeform 28">
              <a:extLst>
                <a:ext uri="{FF2B5EF4-FFF2-40B4-BE49-F238E27FC236}">
                  <a16:creationId xmlns:a16="http://schemas.microsoft.com/office/drawing/2014/main" id="{7071FF63-91C1-CDF6-9BAA-EF78E657AE4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3"/>
            </a:solidFill>
          </p:spPr>
          <p:txBody>
            <a:bodyPr/>
            <a:lstStyle/>
            <a:p>
              <a:endParaRPr lang="el-GR" sz="933" dirty="0"/>
            </a:p>
          </p:txBody>
        </p:sp>
        <p:sp>
          <p:nvSpPr>
            <p:cNvPr id="181" name="TextBox 29">
              <a:extLst>
                <a:ext uri="{FF2B5EF4-FFF2-40B4-BE49-F238E27FC236}">
                  <a16:creationId xmlns:a16="http://schemas.microsoft.com/office/drawing/2014/main" id="{DD72B075-9EE9-2C35-ABA7-1B87D0E5C5B8}"/>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182" name="Group 30">
            <a:extLst>
              <a:ext uri="{FF2B5EF4-FFF2-40B4-BE49-F238E27FC236}">
                <a16:creationId xmlns:a16="http://schemas.microsoft.com/office/drawing/2014/main" id="{01EAB949-0781-E6F4-08F0-44A125758BF8}"/>
              </a:ext>
            </a:extLst>
          </p:cNvPr>
          <p:cNvGrpSpPr/>
          <p:nvPr/>
        </p:nvGrpSpPr>
        <p:grpSpPr>
          <a:xfrm>
            <a:off x="7115385" y="3829003"/>
            <a:ext cx="449691" cy="449691"/>
            <a:chOff x="-13335" y="-4"/>
            <a:chExt cx="812800" cy="812800"/>
          </a:xfrm>
        </p:grpSpPr>
        <p:sp>
          <p:nvSpPr>
            <p:cNvPr id="183" name="Freeform 31">
              <a:extLst>
                <a:ext uri="{FF2B5EF4-FFF2-40B4-BE49-F238E27FC236}">
                  <a16:creationId xmlns:a16="http://schemas.microsoft.com/office/drawing/2014/main" id="{9C2E9145-A12B-45F9-9761-DE0BFE1CDE4C}"/>
                </a:ext>
              </a:extLst>
            </p:cNvPr>
            <p:cNvSpPr/>
            <p:nvPr/>
          </p:nvSpPr>
          <p:spPr>
            <a:xfrm>
              <a:off x="-13335" y="-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BF6"/>
            </a:solidFill>
          </p:spPr>
          <p:txBody>
            <a:bodyPr/>
            <a:lstStyle/>
            <a:p>
              <a:pPr algn="ctr"/>
              <a:r>
                <a:rPr lang="en-US" sz="1800" b="1" dirty="0">
                  <a:solidFill>
                    <a:schemeClr val="tx1"/>
                  </a:solidFill>
                  <a:latin typeface="Calibri" panose="020F0502020204030204" pitchFamily="34" charset="0"/>
                  <a:cs typeface="Calibri" panose="020F0502020204030204" pitchFamily="34" charset="0"/>
                </a:rPr>
                <a:t>R</a:t>
              </a:r>
              <a:endParaRPr lang="el-GR" sz="1800" b="1" dirty="0">
                <a:solidFill>
                  <a:schemeClr val="tx1"/>
                </a:solidFill>
                <a:latin typeface="Calibri" panose="020F0502020204030204" pitchFamily="34" charset="0"/>
                <a:cs typeface="Calibri" panose="020F0502020204030204" pitchFamily="34" charset="0"/>
              </a:endParaRPr>
            </a:p>
          </p:txBody>
        </p:sp>
        <p:sp>
          <p:nvSpPr>
            <p:cNvPr id="184" name="TextBox 32">
              <a:extLst>
                <a:ext uri="{FF2B5EF4-FFF2-40B4-BE49-F238E27FC236}">
                  <a16:creationId xmlns:a16="http://schemas.microsoft.com/office/drawing/2014/main" id="{3988AD93-1C3A-FDD4-CE21-EDEC19360168}"/>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sp>
        <p:nvSpPr>
          <p:cNvPr id="185" name="AutoShape 33">
            <a:extLst>
              <a:ext uri="{FF2B5EF4-FFF2-40B4-BE49-F238E27FC236}">
                <a16:creationId xmlns:a16="http://schemas.microsoft.com/office/drawing/2014/main" id="{423798D0-E9D4-7783-EE42-1F190781AADC}"/>
              </a:ext>
            </a:extLst>
          </p:cNvPr>
          <p:cNvSpPr/>
          <p:nvPr/>
        </p:nvSpPr>
        <p:spPr>
          <a:xfrm flipH="1" flipV="1">
            <a:off x="6005383" y="4046171"/>
            <a:ext cx="1049765" cy="7678"/>
          </a:xfrm>
          <a:prstGeom prst="line">
            <a:avLst/>
          </a:prstGeom>
          <a:ln w="19050" cap="flat">
            <a:solidFill>
              <a:srgbClr val="A6A6A6"/>
            </a:solidFill>
            <a:prstDash val="solid"/>
            <a:headEnd type="none" w="sm" len="sm"/>
            <a:tailEnd type="none" w="sm" len="sm"/>
          </a:ln>
        </p:spPr>
        <p:txBody>
          <a:bodyPr/>
          <a:lstStyle/>
          <a:p>
            <a:endParaRPr lang="el-GR" sz="933"/>
          </a:p>
        </p:txBody>
      </p:sp>
      <p:grpSp>
        <p:nvGrpSpPr>
          <p:cNvPr id="186" name="Group 34">
            <a:extLst>
              <a:ext uri="{FF2B5EF4-FFF2-40B4-BE49-F238E27FC236}">
                <a16:creationId xmlns:a16="http://schemas.microsoft.com/office/drawing/2014/main" id="{0F1D8D2A-C0B5-5448-84C5-E26C5DDB2D81}"/>
              </a:ext>
            </a:extLst>
          </p:cNvPr>
          <p:cNvGrpSpPr/>
          <p:nvPr/>
        </p:nvGrpSpPr>
        <p:grpSpPr>
          <a:xfrm rot="5400000">
            <a:off x="5897271" y="3963535"/>
            <a:ext cx="172949" cy="172949"/>
            <a:chOff x="0" y="0"/>
            <a:chExt cx="812800" cy="812800"/>
          </a:xfrm>
        </p:grpSpPr>
        <p:sp>
          <p:nvSpPr>
            <p:cNvPr id="187" name="Freeform 35">
              <a:extLst>
                <a:ext uri="{FF2B5EF4-FFF2-40B4-BE49-F238E27FC236}">
                  <a16:creationId xmlns:a16="http://schemas.microsoft.com/office/drawing/2014/main" id="{8FE9088B-9BF8-2C3B-C2C1-5605D8BA743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3"/>
            </a:solidFill>
          </p:spPr>
          <p:txBody>
            <a:bodyPr/>
            <a:lstStyle/>
            <a:p>
              <a:endParaRPr lang="el-GR" sz="933"/>
            </a:p>
          </p:txBody>
        </p:sp>
        <p:sp>
          <p:nvSpPr>
            <p:cNvPr id="188" name="TextBox 36">
              <a:extLst>
                <a:ext uri="{FF2B5EF4-FFF2-40B4-BE49-F238E27FC236}">
                  <a16:creationId xmlns:a16="http://schemas.microsoft.com/office/drawing/2014/main" id="{5B04C2EC-DB59-61BF-89E3-11DBFFFC9734}"/>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sp>
        <p:nvSpPr>
          <p:cNvPr id="189" name="TextBox 41">
            <a:extLst>
              <a:ext uri="{FF2B5EF4-FFF2-40B4-BE49-F238E27FC236}">
                <a16:creationId xmlns:a16="http://schemas.microsoft.com/office/drawing/2014/main" id="{9DCDEC83-D4C4-8716-DA7B-CCAA7EA2F6C2}"/>
              </a:ext>
            </a:extLst>
          </p:cNvPr>
          <p:cNvSpPr txBox="1"/>
          <p:nvPr/>
        </p:nvSpPr>
        <p:spPr>
          <a:xfrm>
            <a:off x="7894067" y="3710287"/>
            <a:ext cx="2952915" cy="276999"/>
          </a:xfrm>
          <a:prstGeom prst="rect">
            <a:avLst/>
          </a:prstGeom>
        </p:spPr>
        <p:txBody>
          <a:bodyPr lIns="0" tIns="0" rIns="0" bIns="0" rtlCol="0" anchor="t">
            <a:spAutoFit/>
          </a:bodyPr>
          <a:lstStyle/>
          <a:p>
            <a:pPr>
              <a:buNone/>
            </a:pPr>
            <a:r>
              <a:rPr lang="en" sz="1800" b="1" dirty="0">
                <a:solidFill>
                  <a:schemeClr val="tx1"/>
                </a:solidFill>
                <a:latin typeface="Calibri" panose="020F0502020204030204" pitchFamily="34" charset="0"/>
                <a:cs typeface="Calibri" panose="020F0502020204030204" pitchFamily="34" charset="0"/>
              </a:rPr>
              <a:t>Relevant</a:t>
            </a:r>
            <a:endParaRPr lang="en" sz="1800" dirty="0">
              <a:solidFill>
                <a:schemeClr val="tx1"/>
              </a:solidFill>
              <a:latin typeface="Calibri" panose="020F0502020204030204" pitchFamily="34" charset="0"/>
              <a:cs typeface="Calibri" panose="020F0502020204030204" pitchFamily="34" charset="0"/>
            </a:endParaRPr>
          </a:p>
        </p:txBody>
      </p:sp>
      <p:sp>
        <p:nvSpPr>
          <p:cNvPr id="190" name="TextBox 42">
            <a:extLst>
              <a:ext uri="{FF2B5EF4-FFF2-40B4-BE49-F238E27FC236}">
                <a16:creationId xmlns:a16="http://schemas.microsoft.com/office/drawing/2014/main" id="{46AACB22-CE76-B4D4-94B4-1757A9375D69}"/>
              </a:ext>
            </a:extLst>
          </p:cNvPr>
          <p:cNvSpPr txBox="1"/>
          <p:nvPr/>
        </p:nvSpPr>
        <p:spPr>
          <a:xfrm>
            <a:off x="7894067" y="3984026"/>
            <a:ext cx="2862147" cy="492443"/>
          </a:xfrm>
          <a:prstGeom prst="rect">
            <a:avLst/>
          </a:prstGeom>
        </p:spPr>
        <p:txBody>
          <a:bodyPr lIns="0" tIns="0" rIns="0" bIns="0" rtlCol="0" anchor="t">
            <a:spAutoFit/>
          </a:bodyPr>
          <a:lstStyle/>
          <a:p>
            <a:pPr>
              <a:buNone/>
            </a:pPr>
            <a:r>
              <a:rPr lang="en" sz="1600" dirty="0">
                <a:solidFill>
                  <a:schemeClr val="tx1"/>
                </a:solidFill>
                <a:latin typeface="Calibri" panose="020F0502020204030204" pitchFamily="34" charset="0"/>
                <a:cs typeface="Calibri" panose="020F0502020204030204" pitchFamily="34" charset="0"/>
              </a:rPr>
              <a:t>Does this goal align with our school’s priorities and values?</a:t>
            </a:r>
          </a:p>
        </p:txBody>
      </p:sp>
      <p:sp>
        <p:nvSpPr>
          <p:cNvPr id="191" name="TextBox 190">
            <a:extLst>
              <a:ext uri="{FF2B5EF4-FFF2-40B4-BE49-F238E27FC236}">
                <a16:creationId xmlns:a16="http://schemas.microsoft.com/office/drawing/2014/main" id="{09CD3511-A814-06B2-2ACC-C181A04D6D09}"/>
              </a:ext>
            </a:extLst>
          </p:cNvPr>
          <p:cNvSpPr txBox="1"/>
          <p:nvPr/>
        </p:nvSpPr>
        <p:spPr>
          <a:xfrm>
            <a:off x="2551616" y="1942028"/>
            <a:ext cx="3107548" cy="2585323"/>
          </a:xfrm>
          <a:prstGeom prst="rect">
            <a:avLst/>
          </a:prstGeom>
          <a:noFill/>
        </p:spPr>
        <p:txBody>
          <a:bodyPr wrap="square">
            <a:spAutoFit/>
          </a:bodyPr>
          <a:lstStyle/>
          <a:p>
            <a:r>
              <a:rPr lang="en" sz="1800" i="1" dirty="0">
                <a:solidFill>
                  <a:schemeClr val="accent2"/>
                </a:solidFill>
                <a:latin typeface="Calibri"/>
                <a:cs typeface="Calibri"/>
                <a:sym typeface="Calibri"/>
              </a:rPr>
              <a:t>Setting SMART goals helps schools transform wellbeing needs into clear, actionable objectives. SMART goals ensure that your wellbeing plan is realistic, measurable, and aligned with the school’s priorities — turning intentions into sustainable impact.</a:t>
            </a:r>
            <a:endParaRPr lang="el-GR" sz="1800" i="1" dirty="0">
              <a:solidFill>
                <a:schemeClr val="accent2"/>
              </a:solidFill>
              <a:latin typeface="Calibri"/>
              <a:cs typeface="Calibri"/>
              <a:sym typeface="Calibri"/>
            </a:endParaRPr>
          </a:p>
        </p:txBody>
      </p:sp>
      <p:grpSp>
        <p:nvGrpSpPr>
          <p:cNvPr id="2" name="Group 32">
            <a:extLst>
              <a:ext uri="{FF2B5EF4-FFF2-40B4-BE49-F238E27FC236}">
                <a16:creationId xmlns:a16="http://schemas.microsoft.com/office/drawing/2014/main" id="{005A8615-0DE6-1D95-38BF-40E13AA8BD04}"/>
              </a:ext>
            </a:extLst>
          </p:cNvPr>
          <p:cNvGrpSpPr/>
          <p:nvPr/>
        </p:nvGrpSpPr>
        <p:grpSpPr>
          <a:xfrm>
            <a:off x="952776" y="952513"/>
            <a:ext cx="917540" cy="917540"/>
            <a:chOff x="0" y="0"/>
            <a:chExt cx="812800" cy="812800"/>
          </a:xfrm>
        </p:grpSpPr>
        <p:sp>
          <p:nvSpPr>
            <p:cNvPr id="3" name="Freeform 33">
              <a:extLst>
                <a:ext uri="{FF2B5EF4-FFF2-40B4-BE49-F238E27FC236}">
                  <a16:creationId xmlns:a16="http://schemas.microsoft.com/office/drawing/2014/main" id="{855482D4-676C-BDFD-E008-C795C5F73A4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solidFill>
            <a:ln cap="sq">
              <a:solidFill>
                <a:schemeClr val="accent4"/>
              </a:solid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4" name="TextBox 34">
              <a:extLst>
                <a:ext uri="{FF2B5EF4-FFF2-40B4-BE49-F238E27FC236}">
                  <a16:creationId xmlns:a16="http://schemas.microsoft.com/office/drawing/2014/main" id="{6971EC89-B966-6BBA-3DF8-2A3682BD97CA}"/>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sp>
        <p:nvSpPr>
          <p:cNvPr id="5" name="Freeform 36">
            <a:extLst>
              <a:ext uri="{FF2B5EF4-FFF2-40B4-BE49-F238E27FC236}">
                <a16:creationId xmlns:a16="http://schemas.microsoft.com/office/drawing/2014/main" id="{DF1F74E1-12E3-9BA1-718E-15B9FDDB60CA}"/>
              </a:ext>
            </a:extLst>
          </p:cNvPr>
          <p:cNvSpPr/>
          <p:nvPr/>
        </p:nvSpPr>
        <p:spPr>
          <a:xfrm rot="10800000">
            <a:off x="562069" y="1610030"/>
            <a:ext cx="1733541" cy="2905255"/>
          </a:xfrm>
          <a:custGeom>
            <a:avLst/>
            <a:gdLst/>
            <a:ahLst/>
            <a:cxnLst/>
            <a:rect l="l" t="t" r="r" b="b"/>
            <a:pathLst>
              <a:path w="635000" h="1064202">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w="95250" cap="sq">
            <a:solidFill>
              <a:schemeClr val="accent4"/>
            </a:solidFill>
            <a:prstDash val="solid"/>
            <a:miter/>
          </a:ln>
        </p:spPr>
        <p:txBody>
          <a:bodyPr/>
          <a:lstStyle/>
          <a:p>
            <a:endParaRPr lang="el-GR" sz="933">
              <a:latin typeface="Calibri" panose="020F0502020204030204" pitchFamily="34" charset="0"/>
              <a:cs typeface="Calibri" panose="020F0502020204030204" pitchFamily="34" charset="0"/>
            </a:endParaRPr>
          </a:p>
        </p:txBody>
      </p:sp>
      <p:grpSp>
        <p:nvGrpSpPr>
          <p:cNvPr id="6" name="Group 38">
            <a:extLst>
              <a:ext uri="{FF2B5EF4-FFF2-40B4-BE49-F238E27FC236}">
                <a16:creationId xmlns:a16="http://schemas.microsoft.com/office/drawing/2014/main" id="{B03775E8-80C6-C92E-C76D-B465941C70B5}"/>
              </a:ext>
            </a:extLst>
          </p:cNvPr>
          <p:cNvGrpSpPr/>
          <p:nvPr/>
        </p:nvGrpSpPr>
        <p:grpSpPr>
          <a:xfrm>
            <a:off x="1065278" y="1065014"/>
            <a:ext cx="692537" cy="692537"/>
            <a:chOff x="0" y="0"/>
            <a:chExt cx="812800" cy="812800"/>
          </a:xfrm>
        </p:grpSpPr>
        <p:sp>
          <p:nvSpPr>
            <p:cNvPr id="7" name="Freeform 39">
              <a:extLst>
                <a:ext uri="{FF2B5EF4-FFF2-40B4-BE49-F238E27FC236}">
                  <a16:creationId xmlns:a16="http://schemas.microsoft.com/office/drawing/2014/main" id="{5E93C6F1-FF21-BA27-CECF-C1FD6B515FD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8" name="TextBox 40">
              <a:extLst>
                <a:ext uri="{FF2B5EF4-FFF2-40B4-BE49-F238E27FC236}">
                  <a16:creationId xmlns:a16="http://schemas.microsoft.com/office/drawing/2014/main" id="{72404D99-84E9-1CEF-A5A9-D631F2DD30EE}"/>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9" name="Group 44">
            <a:extLst>
              <a:ext uri="{FF2B5EF4-FFF2-40B4-BE49-F238E27FC236}">
                <a16:creationId xmlns:a16="http://schemas.microsoft.com/office/drawing/2014/main" id="{4957DD0E-F11B-1F83-2251-AE1C558D8ABE}"/>
              </a:ext>
            </a:extLst>
          </p:cNvPr>
          <p:cNvGrpSpPr/>
          <p:nvPr/>
        </p:nvGrpSpPr>
        <p:grpSpPr>
          <a:xfrm>
            <a:off x="589334" y="3976109"/>
            <a:ext cx="1644426" cy="291939"/>
            <a:chOff x="0" y="0"/>
            <a:chExt cx="757405" cy="134464"/>
          </a:xfrm>
          <a:solidFill>
            <a:schemeClr val="accent4"/>
          </a:solidFill>
        </p:grpSpPr>
        <p:sp>
          <p:nvSpPr>
            <p:cNvPr id="10" name="Freeform 45">
              <a:extLst>
                <a:ext uri="{FF2B5EF4-FFF2-40B4-BE49-F238E27FC236}">
                  <a16:creationId xmlns:a16="http://schemas.microsoft.com/office/drawing/2014/main" id="{45C2BA43-1D6F-61FF-AAE0-EC5BFDBDCE19}"/>
                </a:ext>
              </a:extLst>
            </p:cNvPr>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grpFill/>
          </p:spPr>
          <p:txBody>
            <a:bodyPr/>
            <a:lstStyle/>
            <a:p>
              <a:endParaRPr lang="el-GR" sz="1800" b="1">
                <a:solidFill>
                  <a:schemeClr val="tx1"/>
                </a:solidFill>
                <a:latin typeface="Calibri" panose="020F0502020204030204" pitchFamily="34" charset="0"/>
                <a:cs typeface="Calibri" panose="020F0502020204030204" pitchFamily="34" charset="0"/>
              </a:endParaRPr>
            </a:p>
          </p:txBody>
        </p:sp>
        <p:sp>
          <p:nvSpPr>
            <p:cNvPr id="11" name="TextBox 46">
              <a:extLst>
                <a:ext uri="{FF2B5EF4-FFF2-40B4-BE49-F238E27FC236}">
                  <a16:creationId xmlns:a16="http://schemas.microsoft.com/office/drawing/2014/main" id="{9E339D22-8157-BFB0-E37A-42F3C063C246}"/>
                </a:ext>
              </a:extLst>
            </p:cNvPr>
            <p:cNvSpPr txBox="1"/>
            <p:nvPr/>
          </p:nvSpPr>
          <p:spPr>
            <a:xfrm>
              <a:off x="0" y="-57150"/>
              <a:ext cx="757405" cy="191614"/>
            </a:xfrm>
            <a:prstGeom prst="rect">
              <a:avLst/>
            </a:prstGeom>
            <a:grpFill/>
          </p:spPr>
          <p:txBody>
            <a:bodyPr lIns="33867" tIns="33867" rIns="33867" bIns="33867" rtlCol="0" anchor="ctr"/>
            <a:lstStyle/>
            <a:p>
              <a:pPr algn="ctr">
                <a:lnSpc>
                  <a:spcPts val="1773"/>
                </a:lnSpc>
              </a:pPr>
              <a:endParaRPr sz="1800" b="1">
                <a:solidFill>
                  <a:schemeClr val="tx1"/>
                </a:solidFill>
                <a:latin typeface="Calibri" panose="020F0502020204030204" pitchFamily="34" charset="0"/>
                <a:cs typeface="Calibri" panose="020F0502020204030204" pitchFamily="34" charset="0"/>
              </a:endParaRPr>
            </a:p>
          </p:txBody>
        </p:sp>
      </p:grpSp>
      <p:sp>
        <p:nvSpPr>
          <p:cNvPr id="12" name="Freeform 94">
            <a:extLst>
              <a:ext uri="{FF2B5EF4-FFF2-40B4-BE49-F238E27FC236}">
                <a16:creationId xmlns:a16="http://schemas.microsoft.com/office/drawing/2014/main" id="{0FC2EACE-1A23-65B8-F026-FE53D3ECE9D7}"/>
              </a:ext>
            </a:extLst>
          </p:cNvPr>
          <p:cNvSpPr/>
          <p:nvPr/>
        </p:nvSpPr>
        <p:spPr>
          <a:xfrm>
            <a:off x="1207650" y="1207386"/>
            <a:ext cx="407794" cy="407794"/>
          </a:xfrm>
          <a:custGeom>
            <a:avLst/>
            <a:gdLst/>
            <a:ahLst/>
            <a:cxnLst/>
            <a:rect l="l" t="t" r="r" b="b"/>
            <a:pathLst>
              <a:path w="611691" h="611691">
                <a:moveTo>
                  <a:pt x="0" y="0"/>
                </a:moveTo>
                <a:lnTo>
                  <a:pt x="611691" y="0"/>
                </a:lnTo>
                <a:lnTo>
                  <a:pt x="611691" y="611692"/>
                </a:lnTo>
                <a:lnTo>
                  <a:pt x="0" y="61169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13" name="TextBox 106">
            <a:extLst>
              <a:ext uri="{FF2B5EF4-FFF2-40B4-BE49-F238E27FC236}">
                <a16:creationId xmlns:a16="http://schemas.microsoft.com/office/drawing/2014/main" id="{9CF0E350-68CB-4592-3771-69E0A2B8B17F}"/>
              </a:ext>
            </a:extLst>
          </p:cNvPr>
          <p:cNvSpPr txBox="1"/>
          <p:nvPr/>
        </p:nvSpPr>
        <p:spPr>
          <a:xfrm>
            <a:off x="853302" y="2170587"/>
            <a:ext cx="1116489" cy="538609"/>
          </a:xfrm>
          <a:prstGeom prst="rect">
            <a:avLst/>
          </a:prstGeom>
        </p:spPr>
        <p:txBody>
          <a:bodyPr lIns="0" tIns="0" rIns="0" bIns="0" rtlCol="0" anchor="t">
            <a:spAutoFit/>
          </a:bodyPr>
          <a:lstStyle/>
          <a:p>
            <a:pPr algn="ctr">
              <a:lnSpc>
                <a:spcPts val="2147"/>
              </a:lnSpc>
            </a:pPr>
            <a:r>
              <a:rPr lang="en" sz="1800" b="1" dirty="0">
                <a:solidFill>
                  <a:schemeClr val="tx1"/>
                </a:solidFill>
                <a:latin typeface="Calibri" panose="020F0502020204030204" pitchFamily="34" charset="0"/>
                <a:cs typeface="Calibri" panose="020F0502020204030204" pitchFamily="34" charset="0"/>
              </a:rPr>
              <a:t>Set SMART Goals</a:t>
            </a:r>
            <a:endParaRPr lang="en-US" sz="1800" b="1" dirty="0">
              <a:solidFill>
                <a:schemeClr val="tx1"/>
              </a:solidFill>
              <a:latin typeface="Calibri" panose="020F0502020204030204" pitchFamily="34" charset="0"/>
              <a:ea typeface="Lato Bold"/>
              <a:cs typeface="Calibri" panose="020F0502020204030204" pitchFamily="34" charset="0"/>
              <a:sym typeface="Lato Bold"/>
            </a:endParaRPr>
          </a:p>
        </p:txBody>
      </p:sp>
      <p:sp>
        <p:nvSpPr>
          <p:cNvPr id="14" name="TextBox 107">
            <a:extLst>
              <a:ext uri="{FF2B5EF4-FFF2-40B4-BE49-F238E27FC236}">
                <a16:creationId xmlns:a16="http://schemas.microsoft.com/office/drawing/2014/main" id="{F33824E0-A7CF-08E3-44C6-584331113BB7}"/>
              </a:ext>
            </a:extLst>
          </p:cNvPr>
          <p:cNvSpPr txBox="1"/>
          <p:nvPr/>
        </p:nvSpPr>
        <p:spPr>
          <a:xfrm>
            <a:off x="722924" y="2800088"/>
            <a:ext cx="1377246" cy="1096454"/>
          </a:xfrm>
          <a:prstGeom prst="rect">
            <a:avLst/>
          </a:prstGeom>
        </p:spPr>
        <p:txBody>
          <a:bodyPr lIns="0" tIns="0" rIns="0" bIns="0" rtlCol="0" anchor="t">
            <a:spAutoFit/>
          </a:bodyPr>
          <a:lstStyle/>
          <a:p>
            <a:pPr algn="ctr">
              <a:lnSpc>
                <a:spcPts val="1680"/>
              </a:lnSpc>
            </a:pPr>
            <a:r>
              <a:rPr lang="en" sz="1600" dirty="0">
                <a:solidFill>
                  <a:schemeClr val="tx1"/>
                </a:solidFill>
                <a:latin typeface="Calibri" panose="020F0502020204030204" pitchFamily="34" charset="0"/>
                <a:cs typeface="Calibri" panose="020F0502020204030204" pitchFamily="34" charset="0"/>
              </a:rPr>
              <a:t>Specific, Measurable, Achievable, Relevant, Time-bound</a:t>
            </a:r>
            <a:endParaRPr lang="en-US" sz="1600" dirty="0">
              <a:solidFill>
                <a:schemeClr val="tx1"/>
              </a:solidFill>
              <a:latin typeface="Calibri" panose="020F0502020204030204" pitchFamily="34" charset="0"/>
              <a:ea typeface="Lato"/>
              <a:cs typeface="Calibri" panose="020F0502020204030204" pitchFamily="34" charset="0"/>
              <a:sym typeface="Lato"/>
            </a:endParaRPr>
          </a:p>
        </p:txBody>
      </p:sp>
      <p:sp>
        <p:nvSpPr>
          <p:cNvPr id="15" name="TextBox 114">
            <a:extLst>
              <a:ext uri="{FF2B5EF4-FFF2-40B4-BE49-F238E27FC236}">
                <a16:creationId xmlns:a16="http://schemas.microsoft.com/office/drawing/2014/main" id="{ED684F5F-7369-9265-1362-98AE7849C788}"/>
              </a:ext>
            </a:extLst>
          </p:cNvPr>
          <p:cNvSpPr txBox="1"/>
          <p:nvPr/>
        </p:nvSpPr>
        <p:spPr>
          <a:xfrm>
            <a:off x="1034551" y="4071938"/>
            <a:ext cx="692537" cy="195566"/>
          </a:xfrm>
          <a:prstGeom prst="rect">
            <a:avLst/>
          </a:prstGeom>
        </p:spPr>
        <p:txBody>
          <a:bodyPr lIns="0" tIns="0" rIns="0" bIns="0" rtlCol="0" anchor="t">
            <a:spAutoFit/>
          </a:bodyPr>
          <a:lstStyle/>
          <a:p>
            <a:pPr algn="ctr">
              <a:lnSpc>
                <a:spcPts val="1441"/>
              </a:lnSpc>
            </a:pPr>
            <a:r>
              <a:rPr lang="en-US" sz="1800" b="1" dirty="0">
                <a:solidFill>
                  <a:schemeClr val="bg1"/>
                </a:solidFill>
                <a:latin typeface="Calibri" panose="020F0502020204030204" pitchFamily="34" charset="0"/>
                <a:ea typeface="Lato Bold"/>
                <a:cs typeface="Calibri" panose="020F0502020204030204" pitchFamily="34" charset="0"/>
                <a:sym typeface="Lato Bold"/>
              </a:rPr>
              <a:t>STEP 3</a:t>
            </a:r>
          </a:p>
        </p:txBody>
      </p:sp>
    </p:spTree>
    <p:extLst>
      <p:ext uri="{BB962C8B-B14F-4D97-AF65-F5344CB8AC3E}">
        <p14:creationId xmlns:p14="http://schemas.microsoft.com/office/powerpoint/2010/main" val="1291610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F85E6EEB-F6E5-57D8-5387-5A4C0AB93B61}"/>
            </a:ext>
          </a:extLst>
        </p:cNvPr>
        <p:cNvGrpSpPr/>
        <p:nvPr/>
      </p:nvGrpSpPr>
      <p:grpSpPr>
        <a:xfrm>
          <a:off x="0" y="0"/>
          <a:ext cx="0" cy="0"/>
          <a:chOff x="0" y="0"/>
          <a:chExt cx="0" cy="0"/>
        </a:xfrm>
      </p:grpSpPr>
      <p:sp>
        <p:nvSpPr>
          <p:cNvPr id="135" name="Google Shape;135;g37f9446a92a_0_143">
            <a:extLst>
              <a:ext uri="{FF2B5EF4-FFF2-40B4-BE49-F238E27FC236}">
                <a16:creationId xmlns:a16="http://schemas.microsoft.com/office/drawing/2014/main" id="{F931067A-AA81-137D-5921-5378AD4F8D00}"/>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n-US" dirty="0"/>
              <a:t>Unit 3.1: </a:t>
            </a:r>
            <a:r>
              <a:rPr lang="en" dirty="0"/>
              <a:t>Designing a WSA Program</a:t>
            </a:r>
            <a:endParaRPr dirty="0"/>
          </a:p>
        </p:txBody>
      </p:sp>
      <p:sp>
        <p:nvSpPr>
          <p:cNvPr id="8" name="Google Shape;136;g37f9446a92a_0_143">
            <a:extLst>
              <a:ext uri="{FF2B5EF4-FFF2-40B4-BE49-F238E27FC236}">
                <a16:creationId xmlns:a16="http://schemas.microsoft.com/office/drawing/2014/main" id="{A4AB98F0-8E7D-0C2E-DE0A-1C539BAED3D1}"/>
              </a:ext>
            </a:extLst>
          </p:cNvPr>
          <p:cNvSpPr txBox="1">
            <a:spLocks/>
          </p:cNvSpPr>
          <p:nvPr/>
        </p:nvSpPr>
        <p:spPr>
          <a:xfrm>
            <a:off x="250370" y="1007072"/>
            <a:ext cx="11944500" cy="5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just" rtl="0">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 b="0" dirty="0"/>
              <a:t>Activity: SMART Goals Across PERMA </a:t>
            </a:r>
            <a:r>
              <a:rPr lang="en" sz="1800" b="0" i="1" dirty="0"/>
              <a:t>(15–20 min)</a:t>
            </a:r>
            <a:endParaRPr lang="en" i="1" dirty="0"/>
          </a:p>
        </p:txBody>
      </p:sp>
      <p:sp>
        <p:nvSpPr>
          <p:cNvPr id="3" name="TextBox 2">
            <a:extLst>
              <a:ext uri="{FF2B5EF4-FFF2-40B4-BE49-F238E27FC236}">
                <a16:creationId xmlns:a16="http://schemas.microsoft.com/office/drawing/2014/main" id="{3ACB24C1-6D72-2FD3-04CE-93C9E21F23C4}"/>
              </a:ext>
            </a:extLst>
          </p:cNvPr>
          <p:cNvSpPr txBox="1"/>
          <p:nvPr/>
        </p:nvSpPr>
        <p:spPr>
          <a:xfrm>
            <a:off x="250369" y="1644820"/>
            <a:ext cx="11649187" cy="5866350"/>
          </a:xfrm>
          <a:prstGeom prst="rect">
            <a:avLst/>
          </a:prstGeom>
          <a:noFill/>
        </p:spPr>
        <p:txBody>
          <a:bodyPr wrap="square">
            <a:spAutoFit/>
          </a:bodyPr>
          <a:lstStyle/>
          <a:p>
            <a:pPr>
              <a:lnSpc>
                <a:spcPct val="150000"/>
              </a:lnSpc>
            </a:pPr>
            <a:r>
              <a:rPr lang="en" sz="1800" i="0" u="none" strike="noStrike" dirty="0">
                <a:solidFill>
                  <a:schemeClr val="tx1"/>
                </a:solidFill>
                <a:effectLst/>
                <a:latin typeface="Calibri" panose="020F0502020204030204" pitchFamily="34" charset="0"/>
                <a:cs typeface="Calibri" panose="020F0502020204030204" pitchFamily="34" charset="0"/>
              </a:rPr>
              <a:t>Instructions</a:t>
            </a:r>
          </a:p>
          <a:p>
            <a:pPr>
              <a:lnSpc>
                <a:spcPct val="150000"/>
              </a:lnSpc>
            </a:pPr>
            <a:r>
              <a:rPr lang="en" sz="1800" b="1" dirty="0">
                <a:solidFill>
                  <a:schemeClr val="tx1"/>
                </a:solidFill>
                <a:latin typeface="Calibri" panose="020F0502020204030204" pitchFamily="34" charset="0"/>
                <a:cs typeface="Calibri" panose="020F0502020204030204" pitchFamily="34" charset="0"/>
              </a:rPr>
              <a:t>Step 1:</a:t>
            </a:r>
            <a:r>
              <a:rPr lang="en" sz="1800" dirty="0">
                <a:solidFill>
                  <a:schemeClr val="tx1"/>
                </a:solidFill>
                <a:latin typeface="Calibri" panose="020F0502020204030204" pitchFamily="34" charset="0"/>
                <a:cs typeface="Calibri" panose="020F0502020204030204" pitchFamily="34" charset="0"/>
              </a:rPr>
              <a:t> Review your school’s key wellbeing priorities or needs (from the previous activity).</a:t>
            </a:r>
          </a:p>
          <a:p>
            <a:pPr>
              <a:lnSpc>
                <a:spcPct val="150000"/>
              </a:lnSpc>
            </a:pPr>
            <a:r>
              <a:rPr lang="en" sz="1800" b="1" dirty="0">
                <a:solidFill>
                  <a:schemeClr val="tx1"/>
                </a:solidFill>
                <a:latin typeface="Calibri" panose="020F0502020204030204" pitchFamily="34" charset="0"/>
                <a:cs typeface="Calibri" panose="020F0502020204030204" pitchFamily="34" charset="0"/>
              </a:rPr>
              <a:t>Step 2:</a:t>
            </a:r>
            <a:r>
              <a:rPr lang="en" sz="1800" dirty="0">
                <a:solidFill>
                  <a:schemeClr val="tx1"/>
                </a:solidFill>
                <a:latin typeface="Calibri" panose="020F0502020204030204" pitchFamily="34" charset="0"/>
                <a:cs typeface="Calibri" panose="020F0502020204030204" pitchFamily="34" charset="0"/>
              </a:rPr>
              <a:t> Choose </a:t>
            </a:r>
            <a:r>
              <a:rPr lang="en" sz="1800" b="1" dirty="0">
                <a:solidFill>
                  <a:schemeClr val="tx1"/>
                </a:solidFill>
                <a:latin typeface="Calibri" panose="020F0502020204030204" pitchFamily="34" charset="0"/>
                <a:cs typeface="Calibri" panose="020F0502020204030204" pitchFamily="34" charset="0"/>
              </a:rPr>
              <a:t>one PERMA element</a:t>
            </a:r>
            <a:r>
              <a:rPr lang="en" sz="1800" dirty="0">
                <a:solidFill>
                  <a:schemeClr val="tx1"/>
                </a:solidFill>
                <a:latin typeface="Calibri" panose="020F0502020204030204" pitchFamily="34" charset="0"/>
                <a:cs typeface="Calibri" panose="020F0502020204030204" pitchFamily="34" charset="0"/>
              </a:rPr>
              <a:t> (Positive Emotion, Engagement, Relationships, Meaning, or Accomplishment).</a:t>
            </a:r>
          </a:p>
          <a:p>
            <a:pPr>
              <a:lnSpc>
                <a:spcPct val="150000"/>
              </a:lnSpc>
            </a:pPr>
            <a:r>
              <a:rPr lang="en" sz="1800" b="1" dirty="0">
                <a:solidFill>
                  <a:schemeClr val="tx1"/>
                </a:solidFill>
                <a:latin typeface="Calibri" panose="020F0502020204030204" pitchFamily="34" charset="0"/>
                <a:cs typeface="Calibri" panose="020F0502020204030204" pitchFamily="34" charset="0"/>
              </a:rPr>
              <a:t>Step 3:</a:t>
            </a:r>
            <a:r>
              <a:rPr lang="en" sz="1800" dirty="0">
                <a:solidFill>
                  <a:schemeClr val="tx1"/>
                </a:solidFill>
                <a:latin typeface="Calibri" panose="020F0502020204030204" pitchFamily="34" charset="0"/>
                <a:cs typeface="Calibri" panose="020F0502020204030204" pitchFamily="34" charset="0"/>
              </a:rPr>
              <a:t> Write </a:t>
            </a:r>
            <a:r>
              <a:rPr lang="en" sz="1800" b="1" dirty="0">
                <a:solidFill>
                  <a:schemeClr val="tx1"/>
                </a:solidFill>
                <a:latin typeface="Calibri" panose="020F0502020204030204" pitchFamily="34" charset="0"/>
                <a:cs typeface="Calibri" panose="020F0502020204030204" pitchFamily="34" charset="0"/>
              </a:rPr>
              <a:t>one SMART goal</a:t>
            </a:r>
            <a:r>
              <a:rPr lang="en" sz="1800" dirty="0">
                <a:solidFill>
                  <a:schemeClr val="tx1"/>
                </a:solidFill>
                <a:latin typeface="Calibri" panose="020F0502020204030204" pitchFamily="34" charset="0"/>
                <a:cs typeface="Calibri" panose="020F0502020204030204" pitchFamily="34" charset="0"/>
              </a:rPr>
              <a:t> related to that element, following the format:</a:t>
            </a:r>
          </a:p>
          <a:p>
            <a:pPr marL="285750" indent="-285750">
              <a:lnSpc>
                <a:spcPct val="150000"/>
              </a:lnSpc>
              <a:buFont typeface="Arial" panose="020B0604020202020204" pitchFamily="34" charset="0"/>
              <a:buChar char="•"/>
            </a:pPr>
            <a:r>
              <a:rPr lang="en" sz="1800" b="1" dirty="0">
                <a:solidFill>
                  <a:schemeClr val="tx1"/>
                </a:solidFill>
                <a:latin typeface="Calibri" panose="020F0502020204030204" pitchFamily="34" charset="0"/>
                <a:cs typeface="Calibri" panose="020F0502020204030204" pitchFamily="34" charset="0"/>
              </a:rPr>
              <a:t>Specific:</a:t>
            </a:r>
            <a:r>
              <a:rPr lang="en" sz="1800" dirty="0">
                <a:solidFill>
                  <a:schemeClr val="tx1"/>
                </a:solidFill>
                <a:latin typeface="Calibri" panose="020F0502020204030204" pitchFamily="34" charset="0"/>
                <a:cs typeface="Calibri" panose="020F0502020204030204" pitchFamily="34" charset="0"/>
              </a:rPr>
              <a:t> What exactly will be done?</a:t>
            </a:r>
          </a:p>
          <a:p>
            <a:pPr marL="285750" indent="-285750">
              <a:lnSpc>
                <a:spcPct val="150000"/>
              </a:lnSpc>
              <a:buFont typeface="Arial" panose="020B0604020202020204" pitchFamily="34" charset="0"/>
              <a:buChar char="•"/>
            </a:pPr>
            <a:r>
              <a:rPr lang="en" sz="1800" b="1" dirty="0">
                <a:solidFill>
                  <a:schemeClr val="tx1"/>
                </a:solidFill>
                <a:latin typeface="Calibri" panose="020F0502020204030204" pitchFamily="34" charset="0"/>
                <a:cs typeface="Calibri" panose="020F0502020204030204" pitchFamily="34" charset="0"/>
              </a:rPr>
              <a:t>Measurable:</a:t>
            </a:r>
            <a:r>
              <a:rPr lang="en" sz="1800" dirty="0">
                <a:solidFill>
                  <a:schemeClr val="tx1"/>
                </a:solidFill>
                <a:latin typeface="Calibri" panose="020F0502020204030204" pitchFamily="34" charset="0"/>
                <a:cs typeface="Calibri" panose="020F0502020204030204" pitchFamily="34" charset="0"/>
              </a:rPr>
              <a:t> How will success be tracked?</a:t>
            </a:r>
          </a:p>
          <a:p>
            <a:pPr marL="285750" indent="-285750">
              <a:lnSpc>
                <a:spcPct val="150000"/>
              </a:lnSpc>
              <a:buFont typeface="Arial" panose="020B0604020202020204" pitchFamily="34" charset="0"/>
              <a:buChar char="•"/>
            </a:pPr>
            <a:r>
              <a:rPr lang="en" sz="1800" b="1" dirty="0">
                <a:solidFill>
                  <a:schemeClr val="tx1"/>
                </a:solidFill>
                <a:latin typeface="Calibri" panose="020F0502020204030204" pitchFamily="34" charset="0"/>
                <a:cs typeface="Calibri" panose="020F0502020204030204" pitchFamily="34" charset="0"/>
              </a:rPr>
              <a:t>Achievable:</a:t>
            </a:r>
            <a:r>
              <a:rPr lang="en" sz="1800" dirty="0">
                <a:solidFill>
                  <a:schemeClr val="tx1"/>
                </a:solidFill>
                <a:latin typeface="Calibri" panose="020F0502020204030204" pitchFamily="34" charset="0"/>
                <a:cs typeface="Calibri" panose="020F0502020204030204" pitchFamily="34" charset="0"/>
              </a:rPr>
              <a:t> Is it realistic?</a:t>
            </a:r>
          </a:p>
          <a:p>
            <a:pPr marL="285750" indent="-285750">
              <a:lnSpc>
                <a:spcPct val="150000"/>
              </a:lnSpc>
              <a:buFont typeface="Arial" panose="020B0604020202020204" pitchFamily="34" charset="0"/>
              <a:buChar char="•"/>
            </a:pPr>
            <a:r>
              <a:rPr lang="en" sz="1800" b="1" dirty="0">
                <a:solidFill>
                  <a:schemeClr val="tx1"/>
                </a:solidFill>
                <a:latin typeface="Calibri" panose="020F0502020204030204" pitchFamily="34" charset="0"/>
                <a:cs typeface="Calibri" panose="020F0502020204030204" pitchFamily="34" charset="0"/>
              </a:rPr>
              <a:t>Relevant:</a:t>
            </a:r>
            <a:r>
              <a:rPr lang="en" sz="1800" dirty="0">
                <a:solidFill>
                  <a:schemeClr val="tx1"/>
                </a:solidFill>
                <a:latin typeface="Calibri" panose="020F0502020204030204" pitchFamily="34" charset="0"/>
                <a:cs typeface="Calibri" panose="020F0502020204030204" pitchFamily="34" charset="0"/>
              </a:rPr>
              <a:t> Why does it matter for wellbeing?</a:t>
            </a:r>
          </a:p>
          <a:p>
            <a:pPr marL="285750" indent="-285750">
              <a:lnSpc>
                <a:spcPct val="150000"/>
              </a:lnSpc>
              <a:buFont typeface="Arial" panose="020B0604020202020204" pitchFamily="34" charset="0"/>
              <a:buChar char="•"/>
            </a:pPr>
            <a:r>
              <a:rPr lang="en" sz="1800" b="1" dirty="0">
                <a:solidFill>
                  <a:schemeClr val="tx1"/>
                </a:solidFill>
                <a:latin typeface="Calibri" panose="020F0502020204030204" pitchFamily="34" charset="0"/>
                <a:cs typeface="Calibri" panose="020F0502020204030204" pitchFamily="34" charset="0"/>
              </a:rPr>
              <a:t>Time-bound:</a:t>
            </a:r>
            <a:r>
              <a:rPr lang="en" sz="1800" dirty="0">
                <a:solidFill>
                  <a:schemeClr val="tx1"/>
                </a:solidFill>
                <a:latin typeface="Calibri" panose="020F0502020204030204" pitchFamily="34" charset="0"/>
                <a:cs typeface="Calibri" panose="020F0502020204030204" pitchFamily="34" charset="0"/>
              </a:rPr>
              <a:t> When will it happen or be reviewed?</a:t>
            </a:r>
          </a:p>
          <a:p>
            <a:pPr>
              <a:lnSpc>
                <a:spcPct val="150000"/>
              </a:lnSpc>
            </a:pPr>
            <a:r>
              <a:rPr lang="en" sz="1800" b="1" dirty="0">
                <a:solidFill>
                  <a:schemeClr val="tx1"/>
                </a:solidFill>
                <a:latin typeface="Calibri" panose="020F0502020204030204" pitchFamily="34" charset="0"/>
                <a:cs typeface="Calibri" panose="020F0502020204030204" pitchFamily="34" charset="0"/>
              </a:rPr>
              <a:t>Step 4:</a:t>
            </a:r>
            <a:r>
              <a:rPr lang="en" sz="1800" dirty="0">
                <a:solidFill>
                  <a:schemeClr val="tx1"/>
                </a:solidFill>
                <a:latin typeface="Calibri" panose="020F0502020204030204" pitchFamily="34" charset="0"/>
                <a:cs typeface="Calibri" panose="020F0502020204030204" pitchFamily="34" charset="0"/>
              </a:rPr>
              <a:t> If time allows, repeat for other PERMA elements or for one school-wide priority (e.g., teacher wellbeing, student engagement).</a:t>
            </a:r>
          </a:p>
          <a:p>
            <a:pPr>
              <a:lnSpc>
                <a:spcPct val="150000"/>
              </a:lnSpc>
            </a:pPr>
            <a:r>
              <a:rPr lang="en" sz="1800" b="1" dirty="0">
                <a:solidFill>
                  <a:schemeClr val="tx1"/>
                </a:solidFill>
                <a:latin typeface="Calibri" panose="020F0502020204030204" pitchFamily="34" charset="0"/>
                <a:cs typeface="Calibri" panose="020F0502020204030204" pitchFamily="34" charset="0"/>
              </a:rPr>
              <a:t>Step 5:</a:t>
            </a:r>
            <a:r>
              <a:rPr lang="en" sz="1800" dirty="0">
                <a:solidFill>
                  <a:schemeClr val="tx1"/>
                </a:solidFill>
                <a:latin typeface="Calibri" panose="020F0502020204030204" pitchFamily="34" charset="0"/>
                <a:cs typeface="Calibri" panose="020F0502020204030204" pitchFamily="34" charset="0"/>
              </a:rPr>
              <a:t> Share your SMART goals with another group for quick feedback.</a:t>
            </a:r>
          </a:p>
          <a:p>
            <a:pPr>
              <a:lnSpc>
                <a:spcPct val="150000"/>
              </a:lnSpc>
            </a:pPr>
            <a:endParaRPr lang="en" sz="1800" i="0" u="none" strike="noStrike" dirty="0">
              <a:solidFill>
                <a:schemeClr val="tx1"/>
              </a:solidFill>
              <a:effectLst/>
              <a:latin typeface="Calibri" panose="020F0502020204030204" pitchFamily="34" charset="0"/>
              <a:cs typeface="Calibri" panose="020F0502020204030204" pitchFamily="34" charset="0"/>
            </a:endParaRPr>
          </a:p>
          <a:p>
            <a:pPr>
              <a:lnSpc>
                <a:spcPct val="150000"/>
              </a:lnSpc>
            </a:pPr>
            <a:endParaRPr lang="el-GR" sz="1800" dirty="0">
              <a:solidFill>
                <a:schemeClr val="tx1"/>
              </a:solidFill>
              <a:latin typeface="Calibri" panose="020F0502020204030204" pitchFamily="34" charset="0"/>
              <a:cs typeface="Calibri" panose="020F0502020204030204" pitchFamily="34" charset="0"/>
            </a:endParaRPr>
          </a:p>
        </p:txBody>
      </p:sp>
      <p:sp>
        <p:nvSpPr>
          <p:cNvPr id="4" name="Θέση κειμένου 3">
            <a:extLst>
              <a:ext uri="{FF2B5EF4-FFF2-40B4-BE49-F238E27FC236}">
                <a16:creationId xmlns:a16="http://schemas.microsoft.com/office/drawing/2014/main" id="{7E799FB0-8075-AFD7-6E3F-CB3C3B8C0F4F}"/>
              </a:ext>
            </a:extLst>
          </p:cNvPr>
          <p:cNvSpPr txBox="1">
            <a:spLocks/>
          </p:cNvSpPr>
          <p:nvPr/>
        </p:nvSpPr>
        <p:spPr>
          <a:xfrm>
            <a:off x="8859795" y="41057"/>
            <a:ext cx="3332205" cy="2269657"/>
          </a:xfrm>
          <a:prstGeom prst="rect">
            <a:avLst/>
          </a:prstGeom>
          <a:solidFill>
            <a:schemeClr val="accent2"/>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 b="1" dirty="0">
                <a:solidFill>
                  <a:srgbClr val="FFFFFF"/>
                </a:solidFill>
              </a:rPr>
              <a:t>Aim: To help participants transform wellbeing intentions into specific, measurable, and achievable actions using the SMART framework and linking each goal to a PERMA element or school priority.</a:t>
            </a:r>
          </a:p>
        </p:txBody>
      </p:sp>
    </p:spTree>
    <p:extLst>
      <p:ext uri="{BB962C8B-B14F-4D97-AF65-F5344CB8AC3E}">
        <p14:creationId xmlns:p14="http://schemas.microsoft.com/office/powerpoint/2010/main" val="2344972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A41521E4-8687-2671-91FC-80ADD6083F17}"/>
            </a:ext>
          </a:extLst>
        </p:cNvPr>
        <p:cNvGrpSpPr/>
        <p:nvPr/>
      </p:nvGrpSpPr>
      <p:grpSpPr>
        <a:xfrm>
          <a:off x="0" y="0"/>
          <a:ext cx="0" cy="0"/>
          <a:chOff x="0" y="0"/>
          <a:chExt cx="0" cy="0"/>
        </a:xfrm>
      </p:grpSpPr>
      <p:sp>
        <p:nvSpPr>
          <p:cNvPr id="135" name="Google Shape;135;g37f9446a92a_0_143">
            <a:extLst>
              <a:ext uri="{FF2B5EF4-FFF2-40B4-BE49-F238E27FC236}">
                <a16:creationId xmlns:a16="http://schemas.microsoft.com/office/drawing/2014/main" id="{40F446EA-8280-68F1-AC87-F371691BA0CE}"/>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n-US" dirty="0"/>
              <a:t>Unit 3.1: </a:t>
            </a:r>
            <a:r>
              <a:rPr lang="en" dirty="0"/>
              <a:t>Designing a WSA Program</a:t>
            </a:r>
            <a:endParaRPr dirty="0"/>
          </a:p>
        </p:txBody>
      </p:sp>
      <p:sp>
        <p:nvSpPr>
          <p:cNvPr id="8" name="Google Shape;136;g37f9446a92a_0_143">
            <a:extLst>
              <a:ext uri="{FF2B5EF4-FFF2-40B4-BE49-F238E27FC236}">
                <a16:creationId xmlns:a16="http://schemas.microsoft.com/office/drawing/2014/main" id="{3D337CD5-EA97-CD37-B082-7E223CE6171B}"/>
              </a:ext>
            </a:extLst>
          </p:cNvPr>
          <p:cNvSpPr txBox="1">
            <a:spLocks/>
          </p:cNvSpPr>
          <p:nvPr/>
        </p:nvSpPr>
        <p:spPr>
          <a:xfrm>
            <a:off x="250370" y="1007072"/>
            <a:ext cx="11944500" cy="5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just" rtl="0">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 b="0" dirty="0"/>
              <a:t>Activity: SMART Goals Across PERMA </a:t>
            </a:r>
            <a:r>
              <a:rPr lang="en" sz="1800" b="0" i="1" dirty="0"/>
              <a:t>(15–20 min)</a:t>
            </a:r>
            <a:endParaRPr lang="en" i="1" dirty="0"/>
          </a:p>
        </p:txBody>
      </p:sp>
      <p:graphicFrame>
        <p:nvGraphicFramePr>
          <p:cNvPr id="2" name="Πίνακας 1">
            <a:extLst>
              <a:ext uri="{FF2B5EF4-FFF2-40B4-BE49-F238E27FC236}">
                <a16:creationId xmlns:a16="http://schemas.microsoft.com/office/drawing/2014/main" id="{48A63906-5862-8DF3-80CE-8A5462188F6C}"/>
              </a:ext>
            </a:extLst>
          </p:cNvPr>
          <p:cNvGraphicFramePr>
            <a:graphicFrameLocks noGrp="1"/>
          </p:cNvGraphicFramePr>
          <p:nvPr>
            <p:extLst>
              <p:ext uri="{D42A27DB-BD31-4B8C-83A1-F6EECF244321}">
                <p14:modId xmlns:p14="http://schemas.microsoft.com/office/powerpoint/2010/main" val="4185281392"/>
              </p:ext>
            </p:extLst>
          </p:nvPr>
        </p:nvGraphicFramePr>
        <p:xfrm>
          <a:off x="250370" y="1943718"/>
          <a:ext cx="11278484" cy="2743200"/>
        </p:xfrm>
        <a:graphic>
          <a:graphicData uri="http://schemas.openxmlformats.org/drawingml/2006/table">
            <a:tbl>
              <a:tblPr>
                <a:tableStyleId>{BC89EF96-8CEA-46FF-86C4-4CE0E7609802}</a:tableStyleId>
              </a:tblPr>
              <a:tblGrid>
                <a:gridCol w="2480560">
                  <a:extLst>
                    <a:ext uri="{9D8B030D-6E8A-4147-A177-3AD203B41FA5}">
                      <a16:colId xmlns:a16="http://schemas.microsoft.com/office/drawing/2014/main" val="13640896"/>
                    </a:ext>
                  </a:extLst>
                </a:gridCol>
                <a:gridCol w="8797924">
                  <a:extLst>
                    <a:ext uri="{9D8B030D-6E8A-4147-A177-3AD203B41FA5}">
                      <a16:colId xmlns:a16="http://schemas.microsoft.com/office/drawing/2014/main" val="2556522390"/>
                    </a:ext>
                  </a:extLst>
                </a:gridCol>
              </a:tblGrid>
              <a:tr h="0">
                <a:tc>
                  <a:txBody>
                    <a:bodyPr/>
                    <a:lstStyle/>
                    <a:p>
                      <a:pPr>
                        <a:buNone/>
                      </a:pPr>
                      <a:r>
                        <a:rPr lang="en" sz="1800" b="1">
                          <a:latin typeface="Calibri" panose="020F0502020204030204" pitchFamily="34" charset="0"/>
                          <a:cs typeface="Calibri" panose="020F0502020204030204" pitchFamily="34" charset="0"/>
                        </a:rPr>
                        <a:t>PERMA Element</a:t>
                      </a:r>
                      <a:endParaRPr lang="en" sz="1800">
                        <a:latin typeface="Calibri" panose="020F0502020204030204" pitchFamily="34" charset="0"/>
                        <a:cs typeface="Calibri" panose="020F0502020204030204" pitchFamily="34" charset="0"/>
                      </a:endParaRPr>
                    </a:p>
                  </a:txBody>
                  <a:tcPr anchor="ctr"/>
                </a:tc>
                <a:tc>
                  <a:txBody>
                    <a:bodyPr/>
                    <a:lstStyle/>
                    <a:p>
                      <a:pPr>
                        <a:buNone/>
                      </a:pPr>
                      <a:r>
                        <a:rPr lang="en" sz="1800" b="1">
                          <a:latin typeface="Calibri" panose="020F0502020204030204" pitchFamily="34" charset="0"/>
                          <a:cs typeface="Calibri" panose="020F0502020204030204" pitchFamily="34" charset="0"/>
                        </a:rPr>
                        <a:t>SMART Goal Example</a:t>
                      </a:r>
                      <a:endParaRPr lang="en" sz="180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980236441"/>
                  </a:ext>
                </a:extLst>
              </a:tr>
              <a:tr h="0">
                <a:tc>
                  <a:txBody>
                    <a:bodyPr/>
                    <a:lstStyle/>
                    <a:p>
                      <a:pPr>
                        <a:buNone/>
                      </a:pPr>
                      <a:r>
                        <a:rPr lang="en" sz="1800" b="1">
                          <a:latin typeface="Calibri" panose="020F0502020204030204" pitchFamily="34" charset="0"/>
                          <a:cs typeface="Calibri" panose="020F0502020204030204" pitchFamily="34" charset="0"/>
                        </a:rPr>
                        <a:t>Positive Emotion (P)</a:t>
                      </a:r>
                      <a:endParaRPr lang="en" sz="1800">
                        <a:latin typeface="Calibri" panose="020F0502020204030204" pitchFamily="34" charset="0"/>
                        <a:cs typeface="Calibri" panose="020F0502020204030204" pitchFamily="34" charset="0"/>
                      </a:endParaRPr>
                    </a:p>
                  </a:txBody>
                  <a:tcPr anchor="ctr"/>
                </a:tc>
                <a:tc>
                  <a:txBody>
                    <a:bodyPr/>
                    <a:lstStyle/>
                    <a:p>
                      <a:pPr>
                        <a:buNone/>
                      </a:pPr>
                      <a:r>
                        <a:rPr lang="en" sz="1800">
                          <a:latin typeface="Calibri" panose="020F0502020204030204" pitchFamily="34" charset="0"/>
                          <a:cs typeface="Calibri" panose="020F0502020204030204" pitchFamily="34" charset="0"/>
                        </a:rPr>
                        <a:t>“Introduce a weekly gratitude practice during staff meetings to increase positive mood.”</a:t>
                      </a:r>
                    </a:p>
                  </a:txBody>
                  <a:tcPr anchor="ctr"/>
                </a:tc>
                <a:extLst>
                  <a:ext uri="{0D108BD9-81ED-4DB2-BD59-A6C34878D82A}">
                    <a16:rowId xmlns:a16="http://schemas.microsoft.com/office/drawing/2014/main" val="2000511984"/>
                  </a:ext>
                </a:extLst>
              </a:tr>
              <a:tr h="0">
                <a:tc>
                  <a:txBody>
                    <a:bodyPr/>
                    <a:lstStyle/>
                    <a:p>
                      <a:pPr>
                        <a:buNone/>
                      </a:pPr>
                      <a:r>
                        <a:rPr lang="en" sz="1800" b="1">
                          <a:latin typeface="Calibri" panose="020F0502020204030204" pitchFamily="34" charset="0"/>
                          <a:cs typeface="Calibri" panose="020F0502020204030204" pitchFamily="34" charset="0"/>
                        </a:rPr>
                        <a:t>Engagement (E)</a:t>
                      </a:r>
                      <a:endParaRPr lang="en" sz="1800">
                        <a:latin typeface="Calibri" panose="020F0502020204030204" pitchFamily="34" charset="0"/>
                        <a:cs typeface="Calibri" panose="020F0502020204030204" pitchFamily="34" charset="0"/>
                      </a:endParaRPr>
                    </a:p>
                  </a:txBody>
                  <a:tcPr anchor="ctr"/>
                </a:tc>
                <a:tc>
                  <a:txBody>
                    <a:bodyPr/>
                    <a:lstStyle/>
                    <a:p>
                      <a:pPr>
                        <a:buNone/>
                      </a:pPr>
                      <a:r>
                        <a:rPr lang="en" sz="1800">
                          <a:latin typeface="Calibri" panose="020F0502020204030204" pitchFamily="34" charset="0"/>
                          <a:cs typeface="Calibri" panose="020F0502020204030204" pitchFamily="34" charset="0"/>
                        </a:rPr>
                        <a:t>“By the end of the semester, each teacher will integrate one strengths-based learning activity per month.”</a:t>
                      </a:r>
                    </a:p>
                  </a:txBody>
                  <a:tcPr anchor="ctr"/>
                </a:tc>
                <a:extLst>
                  <a:ext uri="{0D108BD9-81ED-4DB2-BD59-A6C34878D82A}">
                    <a16:rowId xmlns:a16="http://schemas.microsoft.com/office/drawing/2014/main" val="3760882005"/>
                  </a:ext>
                </a:extLst>
              </a:tr>
              <a:tr h="0">
                <a:tc>
                  <a:txBody>
                    <a:bodyPr/>
                    <a:lstStyle/>
                    <a:p>
                      <a:pPr>
                        <a:buNone/>
                      </a:pPr>
                      <a:r>
                        <a:rPr lang="en" sz="1800" b="1">
                          <a:latin typeface="Calibri" panose="020F0502020204030204" pitchFamily="34" charset="0"/>
                          <a:cs typeface="Calibri" panose="020F0502020204030204" pitchFamily="34" charset="0"/>
                        </a:rPr>
                        <a:t>Relationships (R)</a:t>
                      </a:r>
                      <a:endParaRPr lang="en" sz="1800">
                        <a:latin typeface="Calibri" panose="020F0502020204030204" pitchFamily="34" charset="0"/>
                        <a:cs typeface="Calibri" panose="020F0502020204030204" pitchFamily="34" charset="0"/>
                      </a:endParaRPr>
                    </a:p>
                  </a:txBody>
                  <a:tcPr anchor="ctr"/>
                </a:tc>
                <a:tc>
                  <a:txBody>
                    <a:bodyPr/>
                    <a:lstStyle/>
                    <a:p>
                      <a:pPr>
                        <a:buNone/>
                      </a:pPr>
                      <a:r>
                        <a:rPr lang="en" sz="1800">
                          <a:latin typeface="Calibri" panose="020F0502020204030204" pitchFamily="34" charset="0"/>
                          <a:cs typeface="Calibri" panose="020F0502020204030204" pitchFamily="34" charset="0"/>
                        </a:rPr>
                        <a:t>“Launch a peer-mentoring program connecting senior and new teachers by March.”</a:t>
                      </a:r>
                    </a:p>
                  </a:txBody>
                  <a:tcPr anchor="ctr"/>
                </a:tc>
                <a:extLst>
                  <a:ext uri="{0D108BD9-81ED-4DB2-BD59-A6C34878D82A}">
                    <a16:rowId xmlns:a16="http://schemas.microsoft.com/office/drawing/2014/main" val="3798653000"/>
                  </a:ext>
                </a:extLst>
              </a:tr>
              <a:tr h="0">
                <a:tc>
                  <a:txBody>
                    <a:bodyPr/>
                    <a:lstStyle/>
                    <a:p>
                      <a:pPr>
                        <a:buNone/>
                      </a:pPr>
                      <a:r>
                        <a:rPr lang="en" sz="1800" b="1">
                          <a:latin typeface="Calibri" panose="020F0502020204030204" pitchFamily="34" charset="0"/>
                          <a:cs typeface="Calibri" panose="020F0502020204030204" pitchFamily="34" charset="0"/>
                        </a:rPr>
                        <a:t>Meaning (M)</a:t>
                      </a:r>
                      <a:endParaRPr lang="en" sz="1800">
                        <a:latin typeface="Calibri" panose="020F0502020204030204" pitchFamily="34" charset="0"/>
                        <a:cs typeface="Calibri" panose="020F0502020204030204" pitchFamily="34" charset="0"/>
                      </a:endParaRPr>
                    </a:p>
                  </a:txBody>
                  <a:tcPr anchor="ctr"/>
                </a:tc>
                <a:tc>
                  <a:txBody>
                    <a:bodyPr/>
                    <a:lstStyle/>
                    <a:p>
                      <a:pPr>
                        <a:buNone/>
                      </a:pPr>
                      <a:r>
                        <a:rPr lang="en" sz="1800">
                          <a:latin typeface="Calibri" panose="020F0502020204030204" pitchFamily="34" charset="0"/>
                          <a:cs typeface="Calibri" panose="020F0502020204030204" pitchFamily="34" charset="0"/>
                        </a:rPr>
                        <a:t>“Organize one school-wide ‘Purpose in Action’ project linking classroom learning to community needs.”</a:t>
                      </a:r>
                    </a:p>
                  </a:txBody>
                  <a:tcPr anchor="ctr"/>
                </a:tc>
                <a:extLst>
                  <a:ext uri="{0D108BD9-81ED-4DB2-BD59-A6C34878D82A}">
                    <a16:rowId xmlns:a16="http://schemas.microsoft.com/office/drawing/2014/main" val="1226763419"/>
                  </a:ext>
                </a:extLst>
              </a:tr>
              <a:tr h="0">
                <a:tc>
                  <a:txBody>
                    <a:bodyPr/>
                    <a:lstStyle/>
                    <a:p>
                      <a:pPr>
                        <a:buNone/>
                      </a:pPr>
                      <a:r>
                        <a:rPr lang="en" sz="1800" b="1">
                          <a:latin typeface="Calibri" panose="020F0502020204030204" pitchFamily="34" charset="0"/>
                          <a:cs typeface="Calibri" panose="020F0502020204030204" pitchFamily="34" charset="0"/>
                        </a:rPr>
                        <a:t>Accomplishment (A)</a:t>
                      </a:r>
                      <a:endParaRPr lang="en" sz="1800">
                        <a:latin typeface="Calibri" panose="020F0502020204030204" pitchFamily="34" charset="0"/>
                        <a:cs typeface="Calibri" panose="020F0502020204030204" pitchFamily="34" charset="0"/>
                      </a:endParaRPr>
                    </a:p>
                  </a:txBody>
                  <a:tcPr anchor="ctr"/>
                </a:tc>
                <a:tc>
                  <a:txBody>
                    <a:bodyPr/>
                    <a:lstStyle/>
                    <a:p>
                      <a:pPr>
                        <a:buNone/>
                      </a:pPr>
                      <a:r>
                        <a:rPr lang="en" sz="1800" dirty="0">
                          <a:latin typeface="Calibri" panose="020F0502020204030204" pitchFamily="34" charset="0"/>
                          <a:cs typeface="Calibri" panose="020F0502020204030204" pitchFamily="34" charset="0"/>
                        </a:rPr>
                        <a:t>“By June, celebrate class and staff achievements monthly in a shared recognition bulletin.”</a:t>
                      </a:r>
                    </a:p>
                  </a:txBody>
                  <a:tcPr anchor="ctr"/>
                </a:tc>
                <a:extLst>
                  <a:ext uri="{0D108BD9-81ED-4DB2-BD59-A6C34878D82A}">
                    <a16:rowId xmlns:a16="http://schemas.microsoft.com/office/drawing/2014/main" val="3149380918"/>
                  </a:ext>
                </a:extLst>
              </a:tr>
            </a:tbl>
          </a:graphicData>
        </a:graphic>
      </p:graphicFrame>
      <p:sp>
        <p:nvSpPr>
          <p:cNvPr id="7" name="TextBox 6">
            <a:extLst>
              <a:ext uri="{FF2B5EF4-FFF2-40B4-BE49-F238E27FC236}">
                <a16:creationId xmlns:a16="http://schemas.microsoft.com/office/drawing/2014/main" id="{9229CDA2-7710-1866-793B-D522E23D0675}"/>
              </a:ext>
            </a:extLst>
          </p:cNvPr>
          <p:cNvSpPr txBox="1"/>
          <p:nvPr/>
        </p:nvSpPr>
        <p:spPr>
          <a:xfrm>
            <a:off x="250370" y="1526630"/>
            <a:ext cx="6153664" cy="369332"/>
          </a:xfrm>
          <a:prstGeom prst="rect">
            <a:avLst/>
          </a:prstGeom>
          <a:noFill/>
        </p:spPr>
        <p:txBody>
          <a:bodyPr wrap="square">
            <a:spAutoFit/>
          </a:bodyPr>
          <a:lstStyle/>
          <a:p>
            <a:r>
              <a:rPr lang="en" sz="1800" b="1" i="0" u="none" strike="noStrike" dirty="0">
                <a:solidFill>
                  <a:schemeClr val="tx1"/>
                </a:solidFill>
                <a:effectLst/>
                <a:latin typeface="Calibri" panose="020F0502020204030204" pitchFamily="34" charset="0"/>
                <a:cs typeface="Calibri" panose="020F0502020204030204" pitchFamily="34" charset="0"/>
              </a:rPr>
              <a:t>Examples</a:t>
            </a:r>
            <a:endParaRPr lang="el-GR" sz="1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0879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F22AD-5B6C-5DF0-1845-73D4B46B9B32}"/>
            </a:ext>
          </a:extLst>
        </p:cNvPr>
        <p:cNvGrpSpPr/>
        <p:nvPr/>
      </p:nvGrpSpPr>
      <p:grpSpPr>
        <a:xfrm>
          <a:off x="0" y="0"/>
          <a:ext cx="0" cy="0"/>
          <a:chOff x="0" y="0"/>
          <a:chExt cx="0" cy="0"/>
        </a:xfrm>
      </p:grpSpPr>
      <p:sp>
        <p:nvSpPr>
          <p:cNvPr id="14" name="TextBox 55">
            <a:extLst>
              <a:ext uri="{FF2B5EF4-FFF2-40B4-BE49-F238E27FC236}">
                <a16:creationId xmlns:a16="http://schemas.microsoft.com/office/drawing/2014/main" id="{94C6D2C7-AD06-5EF2-8B32-4D4BF1D9632B}"/>
              </a:ext>
            </a:extLst>
          </p:cNvPr>
          <p:cNvSpPr txBox="1"/>
          <p:nvPr/>
        </p:nvSpPr>
        <p:spPr>
          <a:xfrm>
            <a:off x="986422" y="983387"/>
            <a:ext cx="562686" cy="61138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sp>
        <p:nvSpPr>
          <p:cNvPr id="19" name="Google Shape;135;g37f9446a92a_0_143">
            <a:extLst>
              <a:ext uri="{FF2B5EF4-FFF2-40B4-BE49-F238E27FC236}">
                <a16:creationId xmlns:a16="http://schemas.microsoft.com/office/drawing/2014/main" id="{446E9110-C1E9-CB59-BD43-033E55561775}"/>
              </a:ext>
            </a:extLst>
          </p:cNvPr>
          <p:cNvSpPr txBox="1">
            <a:spLocks/>
          </p:cNvSpPr>
          <p:nvPr/>
        </p:nvSpPr>
        <p:spPr>
          <a:xfrm>
            <a:off x="247500" y="73929"/>
            <a:ext cx="11944500" cy="715800"/>
          </a:xfrm>
          <a:prstGeom prst="rect">
            <a:avLst/>
          </a:prstGeom>
          <a:noFill/>
          <a:ln>
            <a:noFill/>
          </a:ln>
        </p:spPr>
        <p:txBody>
          <a:bodyPr spcFirstLastPara="1" wrap="square" lIns="91425" tIns="54000" rIns="54000" bIns="540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3800"/>
              <a:buFont typeface="Calibri"/>
              <a:buNone/>
              <a:defRPr sz="38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Unit 3.1: Designing a WSA Program</a:t>
            </a:r>
          </a:p>
        </p:txBody>
      </p:sp>
      <p:sp>
        <p:nvSpPr>
          <p:cNvPr id="21" name="TextBox 20">
            <a:extLst>
              <a:ext uri="{FF2B5EF4-FFF2-40B4-BE49-F238E27FC236}">
                <a16:creationId xmlns:a16="http://schemas.microsoft.com/office/drawing/2014/main" id="{1BD036C5-EDC6-B796-6431-867D48509211}"/>
              </a:ext>
            </a:extLst>
          </p:cNvPr>
          <p:cNvSpPr txBox="1"/>
          <p:nvPr/>
        </p:nvSpPr>
        <p:spPr>
          <a:xfrm>
            <a:off x="2443062" y="1790424"/>
            <a:ext cx="3389327" cy="2862322"/>
          </a:xfrm>
          <a:prstGeom prst="rect">
            <a:avLst/>
          </a:prstGeom>
          <a:noFill/>
        </p:spPr>
        <p:txBody>
          <a:bodyPr wrap="square">
            <a:spAutoFit/>
          </a:bodyPr>
          <a:lstStyle/>
          <a:p>
            <a:r>
              <a:rPr lang="en" sz="1800" i="1" dirty="0">
                <a:solidFill>
                  <a:schemeClr val="accent2"/>
                </a:solidFill>
                <a:latin typeface="Calibri"/>
                <a:cs typeface="Calibri"/>
              </a:rPr>
              <a:t>Once school needs and SMART goals are clear, the next step is to select</a:t>
            </a:r>
            <a:r>
              <a:rPr lang="en" sz="1800" b="1" i="1" dirty="0">
                <a:solidFill>
                  <a:schemeClr val="accent2"/>
                </a:solidFill>
                <a:latin typeface="Calibri"/>
                <a:cs typeface="Calibri"/>
              </a:rPr>
              <a:t> PERMA-aligned interventions/actions </a:t>
            </a:r>
            <a:r>
              <a:rPr lang="en" sz="1800" i="1" dirty="0">
                <a:solidFill>
                  <a:schemeClr val="accent2"/>
                </a:solidFill>
                <a:latin typeface="Calibri"/>
                <a:cs typeface="Calibri"/>
              </a:rPr>
              <a:t>that bring those goals to life. Each element of PERMA represents a different pathway to wellbeing — aim to include at least one intervention/action from each domain.</a:t>
            </a:r>
            <a:endParaRPr lang="el-GR" sz="1800" i="1" dirty="0">
              <a:solidFill>
                <a:schemeClr val="accent2"/>
              </a:solidFill>
              <a:latin typeface="Calibri"/>
              <a:cs typeface="Calibri"/>
            </a:endParaRPr>
          </a:p>
        </p:txBody>
      </p:sp>
      <p:graphicFrame>
        <p:nvGraphicFramePr>
          <p:cNvPr id="25" name="Πίνακας 24">
            <a:extLst>
              <a:ext uri="{FF2B5EF4-FFF2-40B4-BE49-F238E27FC236}">
                <a16:creationId xmlns:a16="http://schemas.microsoft.com/office/drawing/2014/main" id="{CEA52A42-0A97-D885-9EBC-F624507A2A99}"/>
              </a:ext>
            </a:extLst>
          </p:cNvPr>
          <p:cNvGraphicFramePr>
            <a:graphicFrameLocks noGrp="1"/>
          </p:cNvGraphicFramePr>
          <p:nvPr>
            <p:extLst>
              <p:ext uri="{D42A27DB-BD31-4B8C-83A1-F6EECF244321}">
                <p14:modId xmlns:p14="http://schemas.microsoft.com/office/powerpoint/2010/main" val="991103921"/>
              </p:ext>
            </p:extLst>
          </p:nvPr>
        </p:nvGraphicFramePr>
        <p:xfrm>
          <a:off x="5815915" y="890309"/>
          <a:ext cx="6376085" cy="4594620"/>
        </p:xfrm>
        <a:graphic>
          <a:graphicData uri="http://schemas.openxmlformats.org/drawingml/2006/table">
            <a:tbl>
              <a:tblPr>
                <a:tableStyleId>{BC89EF96-8CEA-46FF-86C4-4CE0E7609802}</a:tableStyleId>
              </a:tblPr>
              <a:tblGrid>
                <a:gridCol w="2271220">
                  <a:extLst>
                    <a:ext uri="{9D8B030D-6E8A-4147-A177-3AD203B41FA5}">
                      <a16:colId xmlns:a16="http://schemas.microsoft.com/office/drawing/2014/main" val="3372439373"/>
                    </a:ext>
                  </a:extLst>
                </a:gridCol>
                <a:gridCol w="2230757">
                  <a:extLst>
                    <a:ext uri="{9D8B030D-6E8A-4147-A177-3AD203B41FA5}">
                      <a16:colId xmlns:a16="http://schemas.microsoft.com/office/drawing/2014/main" val="1414339952"/>
                    </a:ext>
                  </a:extLst>
                </a:gridCol>
                <a:gridCol w="1874108">
                  <a:extLst>
                    <a:ext uri="{9D8B030D-6E8A-4147-A177-3AD203B41FA5}">
                      <a16:colId xmlns:a16="http://schemas.microsoft.com/office/drawing/2014/main" val="1795075646"/>
                    </a:ext>
                  </a:extLst>
                </a:gridCol>
              </a:tblGrid>
              <a:tr h="295242">
                <a:tc>
                  <a:txBody>
                    <a:bodyPr/>
                    <a:lstStyle/>
                    <a:p>
                      <a:pPr>
                        <a:buNone/>
                      </a:pPr>
                      <a:r>
                        <a:rPr lang="en" sz="1800" b="1">
                          <a:latin typeface="Calibri" panose="020F0502020204030204" pitchFamily="34" charset="0"/>
                          <a:cs typeface="Calibri" panose="020F0502020204030204" pitchFamily="34" charset="0"/>
                        </a:rPr>
                        <a:t>PERMA Element</a:t>
                      </a:r>
                      <a:endParaRPr lang="en" sz="1800">
                        <a:latin typeface="Calibri" panose="020F0502020204030204" pitchFamily="34" charset="0"/>
                        <a:cs typeface="Calibri" panose="020F0502020204030204" pitchFamily="34" charset="0"/>
                      </a:endParaRPr>
                    </a:p>
                  </a:txBody>
                  <a:tcPr anchor="ctr"/>
                </a:tc>
                <a:tc>
                  <a:txBody>
                    <a:bodyPr/>
                    <a:lstStyle/>
                    <a:p>
                      <a:pPr>
                        <a:buNone/>
                      </a:pPr>
                      <a:r>
                        <a:rPr lang="en" sz="1800" b="1" dirty="0">
                          <a:latin typeface="Calibri" panose="020F0502020204030204" pitchFamily="34" charset="0"/>
                          <a:cs typeface="Calibri" panose="020F0502020204030204" pitchFamily="34" charset="0"/>
                        </a:rPr>
                        <a:t>Focus</a:t>
                      </a:r>
                      <a:endParaRPr lang="en" sz="1800" dirty="0">
                        <a:latin typeface="Calibri" panose="020F0502020204030204" pitchFamily="34" charset="0"/>
                        <a:cs typeface="Calibri" panose="020F0502020204030204" pitchFamily="34" charset="0"/>
                      </a:endParaRPr>
                    </a:p>
                  </a:txBody>
                  <a:tcPr anchor="ctr"/>
                </a:tc>
                <a:tc>
                  <a:txBody>
                    <a:bodyPr/>
                    <a:lstStyle/>
                    <a:p>
                      <a:pPr>
                        <a:buNone/>
                      </a:pPr>
                      <a:r>
                        <a:rPr lang="en" sz="1800" b="1">
                          <a:latin typeface="Calibri" panose="020F0502020204030204" pitchFamily="34" charset="0"/>
                          <a:cs typeface="Calibri" panose="020F0502020204030204" pitchFamily="34" charset="0"/>
                        </a:rPr>
                        <a:t>Example of School Strategy or Activity</a:t>
                      </a:r>
                      <a:endParaRPr lang="en" sz="180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588559637"/>
                  </a:ext>
                </a:extLst>
              </a:tr>
              <a:tr h="708580">
                <a:tc>
                  <a:txBody>
                    <a:bodyPr/>
                    <a:lstStyle/>
                    <a:p>
                      <a:pPr>
                        <a:buNone/>
                      </a:pPr>
                      <a:r>
                        <a:rPr lang="en" sz="1800" b="1">
                          <a:latin typeface="Calibri" panose="020F0502020204030204" pitchFamily="34" charset="0"/>
                          <a:cs typeface="Calibri" panose="020F0502020204030204" pitchFamily="34" charset="0"/>
                        </a:rPr>
                        <a:t>P – Positive Emotion</a:t>
                      </a:r>
                      <a:endParaRPr lang="en" sz="1800">
                        <a:latin typeface="Calibri" panose="020F0502020204030204" pitchFamily="34" charset="0"/>
                        <a:cs typeface="Calibri" panose="020F0502020204030204" pitchFamily="34" charset="0"/>
                      </a:endParaRPr>
                    </a:p>
                  </a:txBody>
                  <a:tcPr anchor="ctr"/>
                </a:tc>
                <a:tc>
                  <a:txBody>
                    <a:bodyPr/>
                    <a:lstStyle/>
                    <a:p>
                      <a:pPr>
                        <a:buNone/>
                      </a:pPr>
                      <a:r>
                        <a:rPr lang="en" sz="1800" dirty="0">
                          <a:latin typeface="Calibri" panose="020F0502020204030204" pitchFamily="34" charset="0"/>
                          <a:cs typeface="Calibri" panose="020F0502020204030204" pitchFamily="34" charset="0"/>
                        </a:rPr>
                        <a:t>Build optimism, gratitude, joy</a:t>
                      </a:r>
                    </a:p>
                  </a:txBody>
                  <a:tcPr anchor="ctr"/>
                </a:tc>
                <a:tc>
                  <a:txBody>
                    <a:bodyPr/>
                    <a:lstStyle/>
                    <a:p>
                      <a:pPr>
                        <a:buNone/>
                      </a:pPr>
                      <a:endParaRPr lang="en"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615028310"/>
                  </a:ext>
                </a:extLst>
              </a:tr>
              <a:tr h="708580">
                <a:tc>
                  <a:txBody>
                    <a:bodyPr/>
                    <a:lstStyle/>
                    <a:p>
                      <a:pPr>
                        <a:buNone/>
                      </a:pPr>
                      <a:r>
                        <a:rPr lang="en" sz="1800" b="1" dirty="0">
                          <a:latin typeface="Calibri" panose="020F0502020204030204" pitchFamily="34" charset="0"/>
                          <a:cs typeface="Calibri" panose="020F0502020204030204" pitchFamily="34" charset="0"/>
                        </a:rPr>
                        <a:t>E – Engagement</a:t>
                      </a:r>
                      <a:endParaRPr lang="en" sz="1800" dirty="0">
                        <a:latin typeface="Calibri" panose="020F0502020204030204" pitchFamily="34" charset="0"/>
                        <a:cs typeface="Calibri" panose="020F0502020204030204" pitchFamily="34" charset="0"/>
                      </a:endParaRPr>
                    </a:p>
                  </a:txBody>
                  <a:tcPr anchor="ctr"/>
                </a:tc>
                <a:tc>
                  <a:txBody>
                    <a:bodyPr/>
                    <a:lstStyle/>
                    <a:p>
                      <a:pPr>
                        <a:buNone/>
                      </a:pPr>
                      <a:r>
                        <a:rPr lang="en" sz="1800" dirty="0">
                          <a:latin typeface="Calibri" panose="020F0502020204030204" pitchFamily="34" charset="0"/>
                          <a:cs typeface="Calibri" panose="020F0502020204030204" pitchFamily="34" charset="0"/>
                        </a:rPr>
                        <a:t>Foster flow and strengths use</a:t>
                      </a:r>
                    </a:p>
                  </a:txBody>
                  <a:tcPr anchor="ctr"/>
                </a:tc>
                <a:tc>
                  <a:txBody>
                    <a:bodyPr/>
                    <a:lstStyle/>
                    <a:p>
                      <a:pPr>
                        <a:buNone/>
                      </a:pPr>
                      <a:endParaRPr lang="en"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850170582"/>
                  </a:ext>
                </a:extLst>
              </a:tr>
              <a:tr h="708580">
                <a:tc>
                  <a:txBody>
                    <a:bodyPr/>
                    <a:lstStyle/>
                    <a:p>
                      <a:pPr>
                        <a:buNone/>
                      </a:pPr>
                      <a:r>
                        <a:rPr lang="en" sz="1800" b="1">
                          <a:latin typeface="Calibri" panose="020F0502020204030204" pitchFamily="34" charset="0"/>
                          <a:cs typeface="Calibri" panose="020F0502020204030204" pitchFamily="34" charset="0"/>
                        </a:rPr>
                        <a:t>R – Relationships</a:t>
                      </a:r>
                      <a:endParaRPr lang="en" sz="1800">
                        <a:latin typeface="Calibri" panose="020F0502020204030204" pitchFamily="34" charset="0"/>
                        <a:cs typeface="Calibri" panose="020F0502020204030204" pitchFamily="34" charset="0"/>
                      </a:endParaRPr>
                    </a:p>
                  </a:txBody>
                  <a:tcPr anchor="ctr"/>
                </a:tc>
                <a:tc>
                  <a:txBody>
                    <a:bodyPr/>
                    <a:lstStyle/>
                    <a:p>
                      <a:pPr>
                        <a:buNone/>
                      </a:pPr>
                      <a:r>
                        <a:rPr lang="en" sz="1800">
                          <a:latin typeface="Calibri" panose="020F0502020204030204" pitchFamily="34" charset="0"/>
                          <a:cs typeface="Calibri" panose="020F0502020204030204" pitchFamily="34" charset="0"/>
                        </a:rPr>
                        <a:t>Strengthen trust, empathy, and connection</a:t>
                      </a:r>
                    </a:p>
                  </a:txBody>
                  <a:tcPr anchor="ctr"/>
                </a:tc>
                <a:tc>
                  <a:txBody>
                    <a:bodyPr/>
                    <a:lstStyle/>
                    <a:p>
                      <a:pPr>
                        <a:buNone/>
                      </a:pPr>
                      <a:endParaRPr lang="en"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768432998"/>
                  </a:ext>
                </a:extLst>
              </a:tr>
              <a:tr h="708580">
                <a:tc>
                  <a:txBody>
                    <a:bodyPr/>
                    <a:lstStyle/>
                    <a:p>
                      <a:pPr>
                        <a:buNone/>
                      </a:pPr>
                      <a:r>
                        <a:rPr lang="en" sz="1800" b="1">
                          <a:latin typeface="Calibri" panose="020F0502020204030204" pitchFamily="34" charset="0"/>
                          <a:cs typeface="Calibri" panose="020F0502020204030204" pitchFamily="34" charset="0"/>
                        </a:rPr>
                        <a:t>M – Meaning</a:t>
                      </a:r>
                      <a:endParaRPr lang="en" sz="1800">
                        <a:latin typeface="Calibri" panose="020F0502020204030204" pitchFamily="34" charset="0"/>
                        <a:cs typeface="Calibri" panose="020F0502020204030204" pitchFamily="34" charset="0"/>
                      </a:endParaRPr>
                    </a:p>
                  </a:txBody>
                  <a:tcPr anchor="ctr"/>
                </a:tc>
                <a:tc>
                  <a:txBody>
                    <a:bodyPr/>
                    <a:lstStyle/>
                    <a:p>
                      <a:pPr>
                        <a:buNone/>
                      </a:pPr>
                      <a:r>
                        <a:rPr lang="en" sz="1800">
                          <a:latin typeface="Calibri" panose="020F0502020204030204" pitchFamily="34" charset="0"/>
                          <a:cs typeface="Calibri" panose="020F0502020204030204" pitchFamily="34" charset="0"/>
                        </a:rPr>
                        <a:t>Connect learning to values and purpose</a:t>
                      </a:r>
                    </a:p>
                  </a:txBody>
                  <a:tcPr anchor="ctr"/>
                </a:tc>
                <a:tc>
                  <a:txBody>
                    <a:bodyPr/>
                    <a:lstStyle/>
                    <a:p>
                      <a:pPr>
                        <a:buNone/>
                      </a:pPr>
                      <a:endParaRPr lang="en"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4245315003"/>
                  </a:ext>
                </a:extLst>
              </a:tr>
              <a:tr h="501911">
                <a:tc>
                  <a:txBody>
                    <a:bodyPr/>
                    <a:lstStyle/>
                    <a:p>
                      <a:pPr>
                        <a:buNone/>
                      </a:pPr>
                      <a:r>
                        <a:rPr lang="en" sz="1800" b="1">
                          <a:latin typeface="Calibri" panose="020F0502020204030204" pitchFamily="34" charset="0"/>
                          <a:cs typeface="Calibri" panose="020F0502020204030204" pitchFamily="34" charset="0"/>
                        </a:rPr>
                        <a:t>A – Accomplishment</a:t>
                      </a:r>
                      <a:endParaRPr lang="en" sz="1800">
                        <a:latin typeface="Calibri" panose="020F0502020204030204" pitchFamily="34" charset="0"/>
                        <a:cs typeface="Calibri" panose="020F0502020204030204" pitchFamily="34" charset="0"/>
                      </a:endParaRPr>
                    </a:p>
                  </a:txBody>
                  <a:tcPr anchor="ctr"/>
                </a:tc>
                <a:tc>
                  <a:txBody>
                    <a:bodyPr/>
                    <a:lstStyle/>
                    <a:p>
                      <a:pPr>
                        <a:buNone/>
                      </a:pPr>
                      <a:r>
                        <a:rPr lang="en" sz="1800">
                          <a:latin typeface="Calibri" panose="020F0502020204030204" pitchFamily="34" charset="0"/>
                          <a:cs typeface="Calibri" panose="020F0502020204030204" pitchFamily="34" charset="0"/>
                        </a:rPr>
                        <a:t>Celebrate effort and progress</a:t>
                      </a:r>
                    </a:p>
                  </a:txBody>
                  <a:tcPr anchor="ctr"/>
                </a:tc>
                <a:tc>
                  <a:txBody>
                    <a:bodyPr/>
                    <a:lstStyle/>
                    <a:p>
                      <a:pPr>
                        <a:buNone/>
                      </a:pPr>
                      <a:endParaRPr lang="en"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721728404"/>
                  </a:ext>
                </a:extLst>
              </a:tr>
            </a:tbl>
          </a:graphicData>
        </a:graphic>
      </p:graphicFrame>
      <p:grpSp>
        <p:nvGrpSpPr>
          <p:cNvPr id="2" name="Group 47">
            <a:extLst>
              <a:ext uri="{FF2B5EF4-FFF2-40B4-BE49-F238E27FC236}">
                <a16:creationId xmlns:a16="http://schemas.microsoft.com/office/drawing/2014/main" id="{EE9E4D08-310B-108F-B9A6-0989D35FD5C5}"/>
              </a:ext>
            </a:extLst>
          </p:cNvPr>
          <p:cNvGrpSpPr/>
          <p:nvPr/>
        </p:nvGrpSpPr>
        <p:grpSpPr>
          <a:xfrm>
            <a:off x="816892" y="890309"/>
            <a:ext cx="917540" cy="917540"/>
            <a:chOff x="0" y="0"/>
            <a:chExt cx="812800" cy="812800"/>
          </a:xfrm>
          <a:solidFill>
            <a:schemeClr val="accent3"/>
          </a:solidFill>
        </p:grpSpPr>
        <p:sp>
          <p:nvSpPr>
            <p:cNvPr id="3" name="Freeform 48">
              <a:extLst>
                <a:ext uri="{FF2B5EF4-FFF2-40B4-BE49-F238E27FC236}">
                  <a16:creationId xmlns:a16="http://schemas.microsoft.com/office/drawing/2014/main" id="{0478E98B-483F-D1A0-286E-F5F0F63E11A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4" name="TextBox 49">
              <a:extLst>
                <a:ext uri="{FF2B5EF4-FFF2-40B4-BE49-F238E27FC236}">
                  <a16:creationId xmlns:a16="http://schemas.microsoft.com/office/drawing/2014/main" id="{7E7B02A1-DFEC-EC86-635C-3DE4CDE895B9}"/>
                </a:ext>
              </a:extLst>
            </p:cNvPr>
            <p:cNvSpPr txBox="1"/>
            <p:nvPr/>
          </p:nvSpPr>
          <p:spPr>
            <a:xfrm>
              <a:off x="99659" y="134673"/>
              <a:ext cx="613484" cy="554406"/>
            </a:xfrm>
            <a:prstGeom prst="rect">
              <a:avLst/>
            </a:prstGeom>
            <a:grpFill/>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sp>
        <p:nvSpPr>
          <p:cNvPr id="5" name="Freeform 51">
            <a:extLst>
              <a:ext uri="{FF2B5EF4-FFF2-40B4-BE49-F238E27FC236}">
                <a16:creationId xmlns:a16="http://schemas.microsoft.com/office/drawing/2014/main" id="{0A241730-7DD7-EE22-670C-2AFCEB8C2D5D}"/>
              </a:ext>
            </a:extLst>
          </p:cNvPr>
          <p:cNvSpPr/>
          <p:nvPr/>
        </p:nvSpPr>
        <p:spPr>
          <a:xfrm rot="10800000">
            <a:off x="421012" y="1547826"/>
            <a:ext cx="1733541" cy="2905255"/>
          </a:xfrm>
          <a:custGeom>
            <a:avLst/>
            <a:gdLst/>
            <a:ahLst/>
            <a:cxnLst/>
            <a:rect l="l" t="t" r="r" b="b"/>
            <a:pathLst>
              <a:path w="635000" h="1064202">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w="95250" cap="sq">
            <a:solidFill>
              <a:schemeClr val="accent3"/>
            </a:solidFill>
            <a:prstDash val="solid"/>
            <a:miter/>
          </a:ln>
        </p:spPr>
        <p:txBody>
          <a:bodyPr/>
          <a:lstStyle/>
          <a:p>
            <a:endParaRPr lang="el-GR" sz="933">
              <a:latin typeface="Calibri" panose="020F0502020204030204" pitchFamily="34" charset="0"/>
              <a:cs typeface="Calibri" panose="020F0502020204030204" pitchFamily="34" charset="0"/>
            </a:endParaRPr>
          </a:p>
        </p:txBody>
      </p:sp>
      <p:grpSp>
        <p:nvGrpSpPr>
          <p:cNvPr id="20" name="Group 53">
            <a:extLst>
              <a:ext uri="{FF2B5EF4-FFF2-40B4-BE49-F238E27FC236}">
                <a16:creationId xmlns:a16="http://schemas.microsoft.com/office/drawing/2014/main" id="{8C586278-DA98-83B5-58BF-37A24CAF735A}"/>
              </a:ext>
            </a:extLst>
          </p:cNvPr>
          <p:cNvGrpSpPr/>
          <p:nvPr/>
        </p:nvGrpSpPr>
        <p:grpSpPr>
          <a:xfrm>
            <a:off x="929394" y="1002810"/>
            <a:ext cx="692537" cy="692537"/>
            <a:chOff x="0" y="0"/>
            <a:chExt cx="812800" cy="812800"/>
          </a:xfrm>
        </p:grpSpPr>
        <p:sp>
          <p:nvSpPr>
            <p:cNvPr id="22" name="Freeform 54">
              <a:extLst>
                <a:ext uri="{FF2B5EF4-FFF2-40B4-BE49-F238E27FC236}">
                  <a16:creationId xmlns:a16="http://schemas.microsoft.com/office/drawing/2014/main" id="{FDCA1629-088D-8BFD-9BFE-B5262F517D9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dirty="0">
                <a:latin typeface="Calibri" panose="020F0502020204030204" pitchFamily="34" charset="0"/>
                <a:cs typeface="Calibri" panose="020F0502020204030204" pitchFamily="34" charset="0"/>
              </a:endParaRPr>
            </a:p>
          </p:txBody>
        </p:sp>
        <p:sp>
          <p:nvSpPr>
            <p:cNvPr id="23" name="TextBox 55">
              <a:extLst>
                <a:ext uri="{FF2B5EF4-FFF2-40B4-BE49-F238E27FC236}">
                  <a16:creationId xmlns:a16="http://schemas.microsoft.com/office/drawing/2014/main" id="{77C82ED1-6288-98A6-1AC1-1A6A0A9D69BD}"/>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24" name="Group 59">
            <a:extLst>
              <a:ext uri="{FF2B5EF4-FFF2-40B4-BE49-F238E27FC236}">
                <a16:creationId xmlns:a16="http://schemas.microsoft.com/office/drawing/2014/main" id="{A35B4DB1-8C71-8D20-1CCB-4E96D232938C}"/>
              </a:ext>
            </a:extLst>
          </p:cNvPr>
          <p:cNvGrpSpPr/>
          <p:nvPr/>
        </p:nvGrpSpPr>
        <p:grpSpPr>
          <a:xfrm>
            <a:off x="453449" y="3913905"/>
            <a:ext cx="1644426" cy="291939"/>
            <a:chOff x="0" y="0"/>
            <a:chExt cx="757405" cy="134464"/>
          </a:xfrm>
          <a:solidFill>
            <a:schemeClr val="accent3"/>
          </a:solidFill>
        </p:grpSpPr>
        <p:sp>
          <p:nvSpPr>
            <p:cNvPr id="26" name="Freeform 60">
              <a:extLst>
                <a:ext uri="{FF2B5EF4-FFF2-40B4-BE49-F238E27FC236}">
                  <a16:creationId xmlns:a16="http://schemas.microsoft.com/office/drawing/2014/main" id="{9C352214-4455-17DD-C37F-D30D1A6627B1}"/>
                </a:ext>
              </a:extLst>
            </p:cNvPr>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grpFill/>
            <a:ln>
              <a:solidFill>
                <a:schemeClr val="accent3"/>
              </a:solidFill>
            </a:ln>
          </p:spPr>
          <p:txBody>
            <a:bodyPr/>
            <a:lstStyle/>
            <a:p>
              <a:endParaRPr lang="el-GR" sz="1800" b="1">
                <a:solidFill>
                  <a:schemeClr val="tx1"/>
                </a:solidFill>
                <a:latin typeface="Calibri" panose="020F0502020204030204" pitchFamily="34" charset="0"/>
                <a:cs typeface="Calibri" panose="020F0502020204030204" pitchFamily="34" charset="0"/>
              </a:endParaRPr>
            </a:p>
          </p:txBody>
        </p:sp>
        <p:sp>
          <p:nvSpPr>
            <p:cNvPr id="27" name="TextBox 61">
              <a:extLst>
                <a:ext uri="{FF2B5EF4-FFF2-40B4-BE49-F238E27FC236}">
                  <a16:creationId xmlns:a16="http://schemas.microsoft.com/office/drawing/2014/main" id="{1C8F3486-196A-A451-3922-3A502D57B424}"/>
                </a:ext>
              </a:extLst>
            </p:cNvPr>
            <p:cNvSpPr txBox="1"/>
            <p:nvPr/>
          </p:nvSpPr>
          <p:spPr>
            <a:xfrm>
              <a:off x="0" y="-57150"/>
              <a:ext cx="757405" cy="191614"/>
            </a:xfrm>
            <a:prstGeom prst="rect">
              <a:avLst/>
            </a:prstGeom>
            <a:grpFill/>
            <a:ln>
              <a:solidFill>
                <a:schemeClr val="accent3"/>
              </a:solidFill>
            </a:ln>
          </p:spPr>
          <p:txBody>
            <a:bodyPr lIns="33867" tIns="33867" rIns="33867" bIns="33867" rtlCol="0" anchor="ctr"/>
            <a:lstStyle/>
            <a:p>
              <a:pPr algn="ctr">
                <a:lnSpc>
                  <a:spcPts val="1773"/>
                </a:lnSpc>
              </a:pPr>
              <a:endParaRPr sz="1800" b="1">
                <a:solidFill>
                  <a:schemeClr val="tx1"/>
                </a:solidFill>
                <a:latin typeface="Calibri" panose="020F0502020204030204" pitchFamily="34" charset="0"/>
                <a:cs typeface="Calibri" panose="020F0502020204030204" pitchFamily="34" charset="0"/>
              </a:endParaRPr>
            </a:p>
          </p:txBody>
        </p:sp>
      </p:grpSp>
      <p:sp>
        <p:nvSpPr>
          <p:cNvPr id="28" name="Freeform 95">
            <a:extLst>
              <a:ext uri="{FF2B5EF4-FFF2-40B4-BE49-F238E27FC236}">
                <a16:creationId xmlns:a16="http://schemas.microsoft.com/office/drawing/2014/main" id="{24392C18-2114-9977-B17E-9DC8EF57BC09}"/>
              </a:ext>
            </a:extLst>
          </p:cNvPr>
          <p:cNvSpPr/>
          <p:nvPr/>
        </p:nvSpPr>
        <p:spPr>
          <a:xfrm>
            <a:off x="1063834" y="1145182"/>
            <a:ext cx="423656" cy="407794"/>
          </a:xfrm>
          <a:custGeom>
            <a:avLst/>
            <a:gdLst/>
            <a:ahLst/>
            <a:cxnLst/>
            <a:rect l="l" t="t" r="r" b="b"/>
            <a:pathLst>
              <a:path w="635484" h="611691">
                <a:moveTo>
                  <a:pt x="0" y="0"/>
                </a:moveTo>
                <a:lnTo>
                  <a:pt x="635485" y="0"/>
                </a:lnTo>
                <a:lnTo>
                  <a:pt x="635485" y="611692"/>
                </a:lnTo>
                <a:lnTo>
                  <a:pt x="0" y="611692"/>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29" name="TextBox 108">
            <a:extLst>
              <a:ext uri="{FF2B5EF4-FFF2-40B4-BE49-F238E27FC236}">
                <a16:creationId xmlns:a16="http://schemas.microsoft.com/office/drawing/2014/main" id="{12B452E0-1914-5E07-AB8A-5431A83ED64F}"/>
              </a:ext>
            </a:extLst>
          </p:cNvPr>
          <p:cNvSpPr txBox="1"/>
          <p:nvPr/>
        </p:nvSpPr>
        <p:spPr>
          <a:xfrm>
            <a:off x="717418" y="2108383"/>
            <a:ext cx="1116489" cy="807913"/>
          </a:xfrm>
          <a:prstGeom prst="rect">
            <a:avLst/>
          </a:prstGeom>
        </p:spPr>
        <p:txBody>
          <a:bodyPr lIns="0" tIns="0" rIns="0" bIns="0" rtlCol="0" anchor="t">
            <a:spAutoFit/>
          </a:bodyPr>
          <a:lstStyle/>
          <a:p>
            <a:pPr algn="ctr">
              <a:lnSpc>
                <a:spcPts val="2147"/>
              </a:lnSpc>
            </a:pPr>
            <a:r>
              <a:rPr lang="en" sz="1800" b="1" dirty="0">
                <a:solidFill>
                  <a:schemeClr val="tx1"/>
                </a:solidFill>
                <a:latin typeface="Calibri" panose="020F0502020204030204" pitchFamily="34" charset="0"/>
                <a:cs typeface="Calibri" panose="020F0502020204030204" pitchFamily="34" charset="0"/>
              </a:rPr>
              <a:t>Select PERMA Strategies</a:t>
            </a:r>
            <a:endParaRPr lang="en-US" sz="1800" b="1" dirty="0">
              <a:solidFill>
                <a:schemeClr val="tx1"/>
              </a:solidFill>
              <a:latin typeface="Calibri" panose="020F0502020204030204" pitchFamily="34" charset="0"/>
              <a:ea typeface="Lato Bold"/>
              <a:cs typeface="Calibri" panose="020F0502020204030204" pitchFamily="34" charset="0"/>
              <a:sym typeface="Lato Bold"/>
            </a:endParaRPr>
          </a:p>
        </p:txBody>
      </p:sp>
      <p:sp>
        <p:nvSpPr>
          <p:cNvPr id="30" name="TextBox 109">
            <a:extLst>
              <a:ext uri="{FF2B5EF4-FFF2-40B4-BE49-F238E27FC236}">
                <a16:creationId xmlns:a16="http://schemas.microsoft.com/office/drawing/2014/main" id="{DAC2706A-2FF5-A06A-707C-CFD2C7DB8E97}"/>
              </a:ext>
            </a:extLst>
          </p:cNvPr>
          <p:cNvSpPr txBox="1"/>
          <p:nvPr/>
        </p:nvSpPr>
        <p:spPr>
          <a:xfrm>
            <a:off x="587040" y="2920897"/>
            <a:ext cx="1377246" cy="872034"/>
          </a:xfrm>
          <a:prstGeom prst="rect">
            <a:avLst/>
          </a:prstGeom>
        </p:spPr>
        <p:txBody>
          <a:bodyPr lIns="0" tIns="0" rIns="0" bIns="0" rtlCol="0" anchor="t">
            <a:spAutoFit/>
          </a:bodyPr>
          <a:lstStyle/>
          <a:p>
            <a:pPr algn="ctr">
              <a:lnSpc>
                <a:spcPts val="1680"/>
              </a:lnSpc>
            </a:pPr>
            <a:r>
              <a:rPr lang="en" sz="1600" dirty="0">
                <a:solidFill>
                  <a:schemeClr val="tx1"/>
                </a:solidFill>
                <a:latin typeface="Calibri" panose="020F0502020204030204" pitchFamily="34" charset="0"/>
                <a:cs typeface="Calibri" panose="020F0502020204030204" pitchFamily="34" charset="0"/>
              </a:rPr>
              <a:t>Choose at least one intervention per PERMA element</a:t>
            </a:r>
            <a:endParaRPr lang="en-US" sz="1600" dirty="0">
              <a:solidFill>
                <a:schemeClr val="tx1"/>
              </a:solidFill>
              <a:latin typeface="Calibri" panose="020F0502020204030204" pitchFamily="34" charset="0"/>
              <a:ea typeface="Lato"/>
              <a:cs typeface="Calibri" panose="020F0502020204030204" pitchFamily="34" charset="0"/>
              <a:sym typeface="Lato"/>
            </a:endParaRPr>
          </a:p>
        </p:txBody>
      </p:sp>
      <p:sp>
        <p:nvSpPr>
          <p:cNvPr id="31" name="TextBox 115">
            <a:extLst>
              <a:ext uri="{FF2B5EF4-FFF2-40B4-BE49-F238E27FC236}">
                <a16:creationId xmlns:a16="http://schemas.microsoft.com/office/drawing/2014/main" id="{C2D9D6F2-B95F-82BE-97DF-0FABE976D07C}"/>
              </a:ext>
            </a:extLst>
          </p:cNvPr>
          <p:cNvSpPr txBox="1"/>
          <p:nvPr/>
        </p:nvSpPr>
        <p:spPr>
          <a:xfrm>
            <a:off x="898667" y="4009734"/>
            <a:ext cx="692537" cy="195566"/>
          </a:xfrm>
          <a:prstGeom prst="rect">
            <a:avLst/>
          </a:prstGeom>
        </p:spPr>
        <p:txBody>
          <a:bodyPr lIns="0" tIns="0" rIns="0" bIns="0" rtlCol="0" anchor="t">
            <a:spAutoFit/>
          </a:bodyPr>
          <a:lstStyle/>
          <a:p>
            <a:pPr algn="ctr">
              <a:lnSpc>
                <a:spcPts val="1441"/>
              </a:lnSpc>
            </a:pPr>
            <a:r>
              <a:rPr lang="en-US" sz="1800" b="1" dirty="0">
                <a:solidFill>
                  <a:srgbClr val="FFFFFF"/>
                </a:solidFill>
                <a:latin typeface="Calibri" panose="020F0502020204030204" pitchFamily="34" charset="0"/>
                <a:ea typeface="Lato Bold"/>
                <a:cs typeface="Calibri" panose="020F0502020204030204" pitchFamily="34" charset="0"/>
                <a:sym typeface="Lato Bold"/>
              </a:rPr>
              <a:t>STEP 4</a:t>
            </a:r>
          </a:p>
        </p:txBody>
      </p:sp>
    </p:spTree>
    <p:extLst>
      <p:ext uri="{BB962C8B-B14F-4D97-AF65-F5344CB8AC3E}">
        <p14:creationId xmlns:p14="http://schemas.microsoft.com/office/powerpoint/2010/main" val="3690341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2D21F-4FF4-A2BB-10DD-583CADF17F77}"/>
            </a:ext>
          </a:extLst>
        </p:cNvPr>
        <p:cNvGrpSpPr/>
        <p:nvPr/>
      </p:nvGrpSpPr>
      <p:grpSpPr>
        <a:xfrm>
          <a:off x="0" y="0"/>
          <a:ext cx="0" cy="0"/>
          <a:chOff x="0" y="0"/>
          <a:chExt cx="0" cy="0"/>
        </a:xfrm>
      </p:grpSpPr>
      <p:sp>
        <p:nvSpPr>
          <p:cNvPr id="8" name="TextBox 49">
            <a:extLst>
              <a:ext uri="{FF2B5EF4-FFF2-40B4-BE49-F238E27FC236}">
                <a16:creationId xmlns:a16="http://schemas.microsoft.com/office/drawing/2014/main" id="{ABC5823E-4C8C-707F-087D-32C700BD0E96}"/>
              </a:ext>
            </a:extLst>
          </p:cNvPr>
          <p:cNvSpPr txBox="1"/>
          <p:nvPr/>
        </p:nvSpPr>
        <p:spPr>
          <a:xfrm>
            <a:off x="895014" y="876160"/>
            <a:ext cx="745501" cy="810016"/>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sp>
        <p:nvSpPr>
          <p:cNvPr id="14" name="TextBox 55">
            <a:extLst>
              <a:ext uri="{FF2B5EF4-FFF2-40B4-BE49-F238E27FC236}">
                <a16:creationId xmlns:a16="http://schemas.microsoft.com/office/drawing/2014/main" id="{B448A0C7-7515-75F8-8378-5363935AF0CB}"/>
              </a:ext>
            </a:extLst>
          </p:cNvPr>
          <p:cNvSpPr txBox="1"/>
          <p:nvPr/>
        </p:nvSpPr>
        <p:spPr>
          <a:xfrm>
            <a:off x="986422" y="983387"/>
            <a:ext cx="562686" cy="61138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sp>
        <p:nvSpPr>
          <p:cNvPr id="19" name="Google Shape;135;g37f9446a92a_0_143">
            <a:extLst>
              <a:ext uri="{FF2B5EF4-FFF2-40B4-BE49-F238E27FC236}">
                <a16:creationId xmlns:a16="http://schemas.microsoft.com/office/drawing/2014/main" id="{6CF71A2B-4064-2381-AF01-C98AC1E0A085}"/>
              </a:ext>
            </a:extLst>
          </p:cNvPr>
          <p:cNvSpPr txBox="1">
            <a:spLocks/>
          </p:cNvSpPr>
          <p:nvPr/>
        </p:nvSpPr>
        <p:spPr>
          <a:xfrm>
            <a:off x="247500" y="73929"/>
            <a:ext cx="11944500" cy="715800"/>
          </a:xfrm>
          <a:prstGeom prst="rect">
            <a:avLst/>
          </a:prstGeom>
          <a:noFill/>
          <a:ln>
            <a:noFill/>
          </a:ln>
        </p:spPr>
        <p:txBody>
          <a:bodyPr spcFirstLastPara="1" wrap="square" lIns="91425" tIns="54000" rIns="54000" bIns="540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3800"/>
              <a:buFont typeface="Calibri"/>
              <a:buNone/>
              <a:defRPr sz="38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Unit 3.1: Designing a WSA Program</a:t>
            </a:r>
            <a:endParaRPr lang="en-US" dirty="0"/>
          </a:p>
        </p:txBody>
      </p:sp>
      <p:graphicFrame>
        <p:nvGraphicFramePr>
          <p:cNvPr id="24" name="Πίνακας 23">
            <a:extLst>
              <a:ext uri="{FF2B5EF4-FFF2-40B4-BE49-F238E27FC236}">
                <a16:creationId xmlns:a16="http://schemas.microsoft.com/office/drawing/2014/main" id="{4632CC7D-82B0-7CE1-84F6-90C537872765}"/>
              </a:ext>
            </a:extLst>
          </p:cNvPr>
          <p:cNvGraphicFramePr>
            <a:graphicFrameLocks noGrp="1"/>
          </p:cNvGraphicFramePr>
          <p:nvPr>
            <p:extLst>
              <p:ext uri="{D42A27DB-BD31-4B8C-83A1-F6EECF244321}">
                <p14:modId xmlns:p14="http://schemas.microsoft.com/office/powerpoint/2010/main" val="581456878"/>
              </p:ext>
            </p:extLst>
          </p:nvPr>
        </p:nvGraphicFramePr>
        <p:xfrm>
          <a:off x="342870" y="1981726"/>
          <a:ext cx="11506259" cy="3840160"/>
        </p:xfrm>
        <a:graphic>
          <a:graphicData uri="http://schemas.openxmlformats.org/drawingml/2006/table">
            <a:tbl>
              <a:tblPr>
                <a:tableStyleId>{BC89EF96-8CEA-46FF-86C4-4CE0E7609802}</a:tableStyleId>
              </a:tblPr>
              <a:tblGrid>
                <a:gridCol w="2231630">
                  <a:extLst>
                    <a:ext uri="{9D8B030D-6E8A-4147-A177-3AD203B41FA5}">
                      <a16:colId xmlns:a16="http://schemas.microsoft.com/office/drawing/2014/main" val="3372439373"/>
                    </a:ext>
                  </a:extLst>
                </a:gridCol>
                <a:gridCol w="4318392">
                  <a:extLst>
                    <a:ext uri="{9D8B030D-6E8A-4147-A177-3AD203B41FA5}">
                      <a16:colId xmlns:a16="http://schemas.microsoft.com/office/drawing/2014/main" val="1414339952"/>
                    </a:ext>
                  </a:extLst>
                </a:gridCol>
                <a:gridCol w="4956237">
                  <a:extLst>
                    <a:ext uri="{9D8B030D-6E8A-4147-A177-3AD203B41FA5}">
                      <a16:colId xmlns:a16="http://schemas.microsoft.com/office/drawing/2014/main" val="1795075646"/>
                    </a:ext>
                  </a:extLst>
                </a:gridCol>
              </a:tblGrid>
              <a:tr h="295242">
                <a:tc>
                  <a:txBody>
                    <a:bodyPr/>
                    <a:lstStyle/>
                    <a:p>
                      <a:pPr>
                        <a:buNone/>
                      </a:pPr>
                      <a:r>
                        <a:rPr lang="en" sz="1800" b="1">
                          <a:latin typeface="Calibri" panose="020F0502020204030204" pitchFamily="34" charset="0"/>
                          <a:cs typeface="Calibri" panose="020F0502020204030204" pitchFamily="34" charset="0"/>
                        </a:rPr>
                        <a:t>PERMA Element</a:t>
                      </a:r>
                      <a:endParaRPr lang="en" sz="1800">
                        <a:latin typeface="Calibri" panose="020F0502020204030204" pitchFamily="34" charset="0"/>
                        <a:cs typeface="Calibri" panose="020F050202020403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latin typeface="Calibri" panose="020F0502020204030204" pitchFamily="34" charset="0"/>
                          <a:cs typeface="Calibri" panose="020F0502020204030204" pitchFamily="34" charset="0"/>
                        </a:rPr>
                        <a:t>Strategic Focus</a:t>
                      </a:r>
                      <a:endParaRPr lang="en" sz="1800" dirty="0">
                        <a:latin typeface="Calibri" panose="020F0502020204030204" pitchFamily="34" charset="0"/>
                        <a:cs typeface="Calibri" panose="020F0502020204030204" pitchFamily="34" charset="0"/>
                      </a:endParaRPr>
                    </a:p>
                  </a:txBody>
                  <a:tcPr anchor="ctr"/>
                </a:tc>
                <a:tc>
                  <a:txBody>
                    <a:bodyPr/>
                    <a:lstStyle/>
                    <a:p>
                      <a:pPr>
                        <a:buNone/>
                      </a:pPr>
                      <a:r>
                        <a:rPr lang="en" sz="1800" b="1" dirty="0">
                          <a:latin typeface="Calibri" panose="020F0502020204030204" pitchFamily="34" charset="0"/>
                          <a:cs typeface="Calibri" panose="020F0502020204030204" pitchFamily="34" charset="0"/>
                        </a:rPr>
                        <a:t>Example of School Strategy or Activity</a:t>
                      </a:r>
                      <a:endParaRPr lang="en"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588559637"/>
                  </a:ext>
                </a:extLst>
              </a:tr>
              <a:tr h="708580">
                <a:tc>
                  <a:txBody>
                    <a:bodyPr/>
                    <a:lstStyle/>
                    <a:p>
                      <a:pPr>
                        <a:buNone/>
                      </a:pPr>
                      <a:r>
                        <a:rPr lang="en" sz="1800" b="1">
                          <a:latin typeface="Calibri" panose="020F0502020204030204" pitchFamily="34" charset="0"/>
                          <a:cs typeface="Calibri" panose="020F0502020204030204" pitchFamily="34" charset="0"/>
                        </a:rPr>
                        <a:t>P – Positive Emotion</a:t>
                      </a:r>
                      <a:endParaRPr lang="en" sz="1800">
                        <a:latin typeface="Calibri" panose="020F0502020204030204" pitchFamily="34" charset="0"/>
                        <a:cs typeface="Calibri" panose="020F0502020204030204" pitchFamily="34" charset="0"/>
                      </a:endParaRPr>
                    </a:p>
                  </a:txBody>
                  <a:tcPr anchor="ctr"/>
                </a:tc>
                <a:tc>
                  <a:txBody>
                    <a:bodyPr/>
                    <a:lstStyle/>
                    <a:p>
                      <a:pPr>
                        <a:buNone/>
                      </a:pPr>
                      <a:r>
                        <a:rPr lang="en" sz="1800" dirty="0">
                          <a:latin typeface="Calibri" panose="020F0502020204030204" pitchFamily="34" charset="0"/>
                          <a:cs typeface="Calibri" panose="020F0502020204030204" pitchFamily="34" charset="0"/>
                        </a:rPr>
                        <a:t>Build optimism, gratitude, joy</a:t>
                      </a:r>
                    </a:p>
                  </a:txBody>
                  <a:tcPr anchor="ctr"/>
                </a:tc>
                <a:tc>
                  <a:txBody>
                    <a:bodyPr/>
                    <a:lstStyle/>
                    <a:p>
                      <a:pPr>
                        <a:buNone/>
                      </a:pPr>
                      <a:r>
                        <a:rPr lang="en" sz="1800">
                          <a:latin typeface="Calibri" panose="020F0502020204030204" pitchFamily="34" charset="0"/>
                          <a:cs typeface="Calibri" panose="020F0502020204030204" pitchFamily="34" charset="0"/>
                        </a:rPr>
                        <a:t>“Three Good Things” reflections at the end of each week; gratitude wall; morning appreciation circle</a:t>
                      </a:r>
                    </a:p>
                  </a:txBody>
                  <a:tcPr anchor="ctr"/>
                </a:tc>
                <a:extLst>
                  <a:ext uri="{0D108BD9-81ED-4DB2-BD59-A6C34878D82A}">
                    <a16:rowId xmlns:a16="http://schemas.microsoft.com/office/drawing/2014/main" val="3615028310"/>
                  </a:ext>
                </a:extLst>
              </a:tr>
              <a:tr h="708580">
                <a:tc>
                  <a:txBody>
                    <a:bodyPr/>
                    <a:lstStyle/>
                    <a:p>
                      <a:pPr>
                        <a:buNone/>
                      </a:pPr>
                      <a:r>
                        <a:rPr lang="en" sz="1800" b="1" dirty="0">
                          <a:latin typeface="Calibri" panose="020F0502020204030204" pitchFamily="34" charset="0"/>
                          <a:cs typeface="Calibri" panose="020F0502020204030204" pitchFamily="34" charset="0"/>
                        </a:rPr>
                        <a:t>E – Engagement</a:t>
                      </a:r>
                      <a:endParaRPr lang="en" sz="1800" dirty="0">
                        <a:latin typeface="Calibri" panose="020F0502020204030204" pitchFamily="34" charset="0"/>
                        <a:cs typeface="Calibri" panose="020F0502020204030204" pitchFamily="34" charset="0"/>
                      </a:endParaRPr>
                    </a:p>
                  </a:txBody>
                  <a:tcPr anchor="ctr"/>
                </a:tc>
                <a:tc>
                  <a:txBody>
                    <a:bodyPr/>
                    <a:lstStyle/>
                    <a:p>
                      <a:pPr>
                        <a:buNone/>
                      </a:pPr>
                      <a:r>
                        <a:rPr lang="en" sz="1800" dirty="0">
                          <a:latin typeface="Calibri" panose="020F0502020204030204" pitchFamily="34" charset="0"/>
                          <a:cs typeface="Calibri" panose="020F0502020204030204" pitchFamily="34" charset="0"/>
                        </a:rPr>
                        <a:t>Foster flow and strengths use</a:t>
                      </a:r>
                    </a:p>
                  </a:txBody>
                  <a:tcPr anchor="ctr"/>
                </a:tc>
                <a:tc>
                  <a:txBody>
                    <a:bodyPr/>
                    <a:lstStyle/>
                    <a:p>
                      <a:pPr>
                        <a:buNone/>
                      </a:pPr>
                      <a:r>
                        <a:rPr lang="en" sz="1800">
                          <a:latin typeface="Calibri" panose="020F0502020204030204" pitchFamily="34" charset="0"/>
                          <a:cs typeface="Calibri" panose="020F0502020204030204" pitchFamily="34" charset="0"/>
                        </a:rPr>
                        <a:t>Strength-based project learning; creative challenges; incorporating student choice in lessons</a:t>
                      </a:r>
                    </a:p>
                  </a:txBody>
                  <a:tcPr anchor="ctr"/>
                </a:tc>
                <a:extLst>
                  <a:ext uri="{0D108BD9-81ED-4DB2-BD59-A6C34878D82A}">
                    <a16:rowId xmlns:a16="http://schemas.microsoft.com/office/drawing/2014/main" val="3850170582"/>
                  </a:ext>
                </a:extLst>
              </a:tr>
              <a:tr h="708580">
                <a:tc>
                  <a:txBody>
                    <a:bodyPr/>
                    <a:lstStyle/>
                    <a:p>
                      <a:pPr>
                        <a:buNone/>
                      </a:pPr>
                      <a:r>
                        <a:rPr lang="en" sz="1800" b="1">
                          <a:latin typeface="Calibri" panose="020F0502020204030204" pitchFamily="34" charset="0"/>
                          <a:cs typeface="Calibri" panose="020F0502020204030204" pitchFamily="34" charset="0"/>
                        </a:rPr>
                        <a:t>R – Relationships</a:t>
                      </a:r>
                      <a:endParaRPr lang="en" sz="1800">
                        <a:latin typeface="Calibri" panose="020F0502020204030204" pitchFamily="34" charset="0"/>
                        <a:cs typeface="Calibri" panose="020F0502020204030204" pitchFamily="34" charset="0"/>
                      </a:endParaRPr>
                    </a:p>
                  </a:txBody>
                  <a:tcPr anchor="ctr"/>
                </a:tc>
                <a:tc>
                  <a:txBody>
                    <a:bodyPr/>
                    <a:lstStyle/>
                    <a:p>
                      <a:pPr>
                        <a:buNone/>
                      </a:pPr>
                      <a:r>
                        <a:rPr lang="en" sz="1800">
                          <a:latin typeface="Calibri" panose="020F0502020204030204" pitchFamily="34" charset="0"/>
                          <a:cs typeface="Calibri" panose="020F0502020204030204" pitchFamily="34" charset="0"/>
                        </a:rPr>
                        <a:t>Strengthen trust, empathy, and connection</a:t>
                      </a:r>
                    </a:p>
                  </a:txBody>
                  <a:tcPr anchor="ctr"/>
                </a:tc>
                <a:tc>
                  <a:txBody>
                    <a:bodyPr/>
                    <a:lstStyle/>
                    <a:p>
                      <a:pPr>
                        <a:buNone/>
                      </a:pPr>
                      <a:r>
                        <a:rPr lang="en" sz="1800" dirty="0">
                          <a:latin typeface="Calibri" panose="020F0502020204030204" pitchFamily="34" charset="0"/>
                          <a:cs typeface="Calibri" panose="020F0502020204030204" pitchFamily="34" charset="0"/>
                        </a:rPr>
                        <a:t>Kindness challenge; peer support programs; teacher–student appreciation rituals</a:t>
                      </a:r>
                    </a:p>
                  </a:txBody>
                  <a:tcPr anchor="ctr"/>
                </a:tc>
                <a:extLst>
                  <a:ext uri="{0D108BD9-81ED-4DB2-BD59-A6C34878D82A}">
                    <a16:rowId xmlns:a16="http://schemas.microsoft.com/office/drawing/2014/main" val="768432998"/>
                  </a:ext>
                </a:extLst>
              </a:tr>
              <a:tr h="708580">
                <a:tc>
                  <a:txBody>
                    <a:bodyPr/>
                    <a:lstStyle/>
                    <a:p>
                      <a:pPr>
                        <a:buNone/>
                      </a:pPr>
                      <a:r>
                        <a:rPr lang="en" sz="1800" b="1">
                          <a:latin typeface="Calibri" panose="020F0502020204030204" pitchFamily="34" charset="0"/>
                          <a:cs typeface="Calibri" panose="020F0502020204030204" pitchFamily="34" charset="0"/>
                        </a:rPr>
                        <a:t>M – Meaning</a:t>
                      </a:r>
                      <a:endParaRPr lang="en" sz="1800">
                        <a:latin typeface="Calibri" panose="020F0502020204030204" pitchFamily="34" charset="0"/>
                        <a:cs typeface="Calibri" panose="020F0502020204030204" pitchFamily="34" charset="0"/>
                      </a:endParaRPr>
                    </a:p>
                  </a:txBody>
                  <a:tcPr anchor="ctr"/>
                </a:tc>
                <a:tc>
                  <a:txBody>
                    <a:bodyPr/>
                    <a:lstStyle/>
                    <a:p>
                      <a:pPr>
                        <a:buNone/>
                      </a:pPr>
                      <a:r>
                        <a:rPr lang="en" sz="1800">
                          <a:latin typeface="Calibri" panose="020F0502020204030204" pitchFamily="34" charset="0"/>
                          <a:cs typeface="Calibri" panose="020F0502020204030204" pitchFamily="34" charset="0"/>
                        </a:rPr>
                        <a:t>Connect learning to values and purpose</a:t>
                      </a:r>
                    </a:p>
                  </a:txBody>
                  <a:tcPr anchor="ctr"/>
                </a:tc>
                <a:tc>
                  <a:txBody>
                    <a:bodyPr/>
                    <a:lstStyle/>
                    <a:p>
                      <a:pPr>
                        <a:buNone/>
                      </a:pPr>
                      <a:r>
                        <a:rPr lang="en" sz="1800">
                          <a:latin typeface="Calibri" panose="020F0502020204030204" pitchFamily="34" charset="0"/>
                          <a:cs typeface="Calibri" panose="020F0502020204030204" pitchFamily="34" charset="0"/>
                        </a:rPr>
                        <a:t>Service-learning project; school values campaign; “Why it matters” reflection posters</a:t>
                      </a:r>
                    </a:p>
                  </a:txBody>
                  <a:tcPr anchor="ctr"/>
                </a:tc>
                <a:extLst>
                  <a:ext uri="{0D108BD9-81ED-4DB2-BD59-A6C34878D82A}">
                    <a16:rowId xmlns:a16="http://schemas.microsoft.com/office/drawing/2014/main" val="4245315003"/>
                  </a:ext>
                </a:extLst>
              </a:tr>
              <a:tr h="501911">
                <a:tc>
                  <a:txBody>
                    <a:bodyPr/>
                    <a:lstStyle/>
                    <a:p>
                      <a:pPr>
                        <a:buNone/>
                      </a:pPr>
                      <a:r>
                        <a:rPr lang="en" sz="1800" b="1">
                          <a:latin typeface="Calibri" panose="020F0502020204030204" pitchFamily="34" charset="0"/>
                          <a:cs typeface="Calibri" panose="020F0502020204030204" pitchFamily="34" charset="0"/>
                        </a:rPr>
                        <a:t>A – Accomplishment</a:t>
                      </a:r>
                      <a:endParaRPr lang="en" sz="1800">
                        <a:latin typeface="Calibri" panose="020F0502020204030204" pitchFamily="34" charset="0"/>
                        <a:cs typeface="Calibri" panose="020F0502020204030204" pitchFamily="34" charset="0"/>
                      </a:endParaRPr>
                    </a:p>
                  </a:txBody>
                  <a:tcPr anchor="ctr"/>
                </a:tc>
                <a:tc>
                  <a:txBody>
                    <a:bodyPr/>
                    <a:lstStyle/>
                    <a:p>
                      <a:pPr>
                        <a:buNone/>
                      </a:pPr>
                      <a:r>
                        <a:rPr lang="en" sz="1800" dirty="0">
                          <a:latin typeface="Calibri" panose="020F0502020204030204" pitchFamily="34" charset="0"/>
                          <a:cs typeface="Calibri" panose="020F0502020204030204" pitchFamily="34" charset="0"/>
                        </a:rPr>
                        <a:t>Celebrate effort and progress</a:t>
                      </a:r>
                    </a:p>
                  </a:txBody>
                  <a:tcPr anchor="ctr"/>
                </a:tc>
                <a:tc>
                  <a:txBody>
                    <a:bodyPr/>
                    <a:lstStyle/>
                    <a:p>
                      <a:pPr>
                        <a:buNone/>
                      </a:pPr>
                      <a:r>
                        <a:rPr lang="en" sz="1800" dirty="0">
                          <a:latin typeface="Calibri" panose="020F0502020204030204" pitchFamily="34" charset="0"/>
                          <a:cs typeface="Calibri" panose="020F0502020204030204" pitchFamily="34" charset="0"/>
                        </a:rPr>
                        <a:t>Goal-setting routines; recognition rituals; progress badges or wellbeing awards</a:t>
                      </a:r>
                    </a:p>
                  </a:txBody>
                  <a:tcPr anchor="ctr"/>
                </a:tc>
                <a:extLst>
                  <a:ext uri="{0D108BD9-81ED-4DB2-BD59-A6C34878D82A}">
                    <a16:rowId xmlns:a16="http://schemas.microsoft.com/office/drawing/2014/main" val="2721728404"/>
                  </a:ext>
                </a:extLst>
              </a:tr>
            </a:tbl>
          </a:graphicData>
        </a:graphic>
      </p:graphicFrame>
      <p:grpSp>
        <p:nvGrpSpPr>
          <p:cNvPr id="23" name="Group 59">
            <a:extLst>
              <a:ext uri="{FF2B5EF4-FFF2-40B4-BE49-F238E27FC236}">
                <a16:creationId xmlns:a16="http://schemas.microsoft.com/office/drawing/2014/main" id="{DCB617A0-A318-9CB6-146A-F9A2A0F8AF94}"/>
              </a:ext>
            </a:extLst>
          </p:cNvPr>
          <p:cNvGrpSpPr/>
          <p:nvPr/>
        </p:nvGrpSpPr>
        <p:grpSpPr>
          <a:xfrm>
            <a:off x="0" y="1000368"/>
            <a:ext cx="1644426" cy="291939"/>
            <a:chOff x="0" y="0"/>
            <a:chExt cx="757405" cy="134464"/>
          </a:xfrm>
          <a:solidFill>
            <a:schemeClr val="accent3"/>
          </a:solidFill>
        </p:grpSpPr>
        <p:sp>
          <p:nvSpPr>
            <p:cNvPr id="25" name="Freeform 60">
              <a:extLst>
                <a:ext uri="{FF2B5EF4-FFF2-40B4-BE49-F238E27FC236}">
                  <a16:creationId xmlns:a16="http://schemas.microsoft.com/office/drawing/2014/main" id="{F035B6E7-5A35-4431-6233-D10A964B800F}"/>
                </a:ext>
              </a:extLst>
            </p:cNvPr>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grpFill/>
            <a:ln>
              <a:solidFill>
                <a:schemeClr val="accent3"/>
              </a:solidFill>
            </a:ln>
          </p:spPr>
          <p:txBody>
            <a:bodyPr/>
            <a:lstStyle/>
            <a:p>
              <a:endParaRPr lang="el-GR" sz="1800" b="1">
                <a:solidFill>
                  <a:schemeClr val="tx1"/>
                </a:solidFill>
                <a:latin typeface="Calibri" panose="020F0502020204030204" pitchFamily="34" charset="0"/>
                <a:cs typeface="Calibri" panose="020F0502020204030204" pitchFamily="34" charset="0"/>
              </a:endParaRPr>
            </a:p>
          </p:txBody>
        </p:sp>
        <p:sp>
          <p:nvSpPr>
            <p:cNvPr id="26" name="TextBox 61">
              <a:extLst>
                <a:ext uri="{FF2B5EF4-FFF2-40B4-BE49-F238E27FC236}">
                  <a16:creationId xmlns:a16="http://schemas.microsoft.com/office/drawing/2014/main" id="{2E7BBF51-3A7B-F158-8558-881F7B3A4DDF}"/>
                </a:ext>
              </a:extLst>
            </p:cNvPr>
            <p:cNvSpPr txBox="1"/>
            <p:nvPr/>
          </p:nvSpPr>
          <p:spPr>
            <a:xfrm>
              <a:off x="0" y="-57150"/>
              <a:ext cx="757405" cy="191614"/>
            </a:xfrm>
            <a:prstGeom prst="rect">
              <a:avLst/>
            </a:prstGeom>
            <a:grpFill/>
            <a:ln>
              <a:solidFill>
                <a:schemeClr val="accent3"/>
              </a:solidFill>
            </a:ln>
          </p:spPr>
          <p:txBody>
            <a:bodyPr lIns="33867" tIns="33867" rIns="33867" bIns="33867" rtlCol="0" anchor="ctr"/>
            <a:lstStyle/>
            <a:p>
              <a:pPr algn="ctr">
                <a:lnSpc>
                  <a:spcPts val="1773"/>
                </a:lnSpc>
              </a:pPr>
              <a:endParaRPr sz="1800" b="1">
                <a:solidFill>
                  <a:schemeClr val="tx1"/>
                </a:solidFill>
                <a:latin typeface="Calibri" panose="020F0502020204030204" pitchFamily="34" charset="0"/>
                <a:cs typeface="Calibri" panose="020F0502020204030204" pitchFamily="34" charset="0"/>
              </a:endParaRPr>
            </a:p>
          </p:txBody>
        </p:sp>
      </p:grpSp>
      <p:sp>
        <p:nvSpPr>
          <p:cNvPr id="30" name="TextBox 115">
            <a:extLst>
              <a:ext uri="{FF2B5EF4-FFF2-40B4-BE49-F238E27FC236}">
                <a16:creationId xmlns:a16="http://schemas.microsoft.com/office/drawing/2014/main" id="{8834C6BD-2DA9-AB83-1D62-227E1323FC05}"/>
              </a:ext>
            </a:extLst>
          </p:cNvPr>
          <p:cNvSpPr txBox="1"/>
          <p:nvPr/>
        </p:nvSpPr>
        <p:spPr>
          <a:xfrm>
            <a:off x="475944" y="1048554"/>
            <a:ext cx="692537" cy="195566"/>
          </a:xfrm>
          <a:prstGeom prst="rect">
            <a:avLst/>
          </a:prstGeom>
        </p:spPr>
        <p:txBody>
          <a:bodyPr lIns="0" tIns="0" rIns="0" bIns="0" rtlCol="0" anchor="t">
            <a:spAutoFit/>
          </a:bodyPr>
          <a:lstStyle/>
          <a:p>
            <a:pPr algn="ctr">
              <a:lnSpc>
                <a:spcPts val="1441"/>
              </a:lnSpc>
            </a:pPr>
            <a:r>
              <a:rPr lang="en-US" sz="1800" b="1" dirty="0">
                <a:solidFill>
                  <a:srgbClr val="FFFFFF"/>
                </a:solidFill>
                <a:latin typeface="Calibri" panose="020F0502020204030204" pitchFamily="34" charset="0"/>
                <a:ea typeface="Lato Bold"/>
                <a:cs typeface="Calibri" panose="020F0502020204030204" pitchFamily="34" charset="0"/>
                <a:sym typeface="Lato Bold"/>
              </a:rPr>
              <a:t>STEP 4</a:t>
            </a:r>
          </a:p>
        </p:txBody>
      </p:sp>
      <p:sp>
        <p:nvSpPr>
          <p:cNvPr id="32" name="TextBox 31">
            <a:extLst>
              <a:ext uri="{FF2B5EF4-FFF2-40B4-BE49-F238E27FC236}">
                <a16:creationId xmlns:a16="http://schemas.microsoft.com/office/drawing/2014/main" id="{9EEDC106-333F-F305-C35E-7D77E15A124A}"/>
              </a:ext>
            </a:extLst>
          </p:cNvPr>
          <p:cNvSpPr txBox="1"/>
          <p:nvPr/>
        </p:nvSpPr>
        <p:spPr>
          <a:xfrm>
            <a:off x="342870" y="1555019"/>
            <a:ext cx="6097978" cy="369332"/>
          </a:xfrm>
          <a:prstGeom prst="rect">
            <a:avLst/>
          </a:prstGeom>
          <a:noFill/>
        </p:spPr>
        <p:txBody>
          <a:bodyPr wrap="square">
            <a:spAutoFit/>
          </a:bodyPr>
          <a:lstStyle/>
          <a:p>
            <a:r>
              <a:rPr lang="en" sz="1800" b="0" i="0" u="none" strike="noStrike" dirty="0">
                <a:solidFill>
                  <a:schemeClr val="tx1"/>
                </a:solidFill>
                <a:effectLst/>
                <a:latin typeface="Calibri" panose="020F0502020204030204" pitchFamily="34" charset="0"/>
                <a:cs typeface="Calibri" panose="020F0502020204030204" pitchFamily="34" charset="0"/>
              </a:rPr>
              <a:t>Example PERMA Strategy Table </a:t>
            </a:r>
            <a:endParaRPr lang="el-GR" sz="1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5533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11CA0DDA-69B5-2AC3-2B11-1E59BAE291F5}"/>
            </a:ext>
          </a:extLst>
        </p:cNvPr>
        <p:cNvGrpSpPr/>
        <p:nvPr/>
      </p:nvGrpSpPr>
      <p:grpSpPr>
        <a:xfrm>
          <a:off x="0" y="0"/>
          <a:ext cx="0" cy="0"/>
          <a:chOff x="0" y="0"/>
          <a:chExt cx="0" cy="0"/>
        </a:xfrm>
      </p:grpSpPr>
      <p:sp>
        <p:nvSpPr>
          <p:cNvPr id="5" name="Google Shape;135;g37f9446a92a_0_143">
            <a:extLst>
              <a:ext uri="{FF2B5EF4-FFF2-40B4-BE49-F238E27FC236}">
                <a16:creationId xmlns:a16="http://schemas.microsoft.com/office/drawing/2014/main" id="{64114A48-26D0-E8F8-3B27-C6068CC21C00}"/>
              </a:ext>
            </a:extLst>
          </p:cNvPr>
          <p:cNvSpPr txBox="1">
            <a:spLocks/>
          </p:cNvSpPr>
          <p:nvPr/>
        </p:nvSpPr>
        <p:spPr>
          <a:xfrm>
            <a:off x="247500" y="73929"/>
            <a:ext cx="11944500" cy="715800"/>
          </a:xfrm>
          <a:prstGeom prst="rect">
            <a:avLst/>
          </a:prstGeom>
          <a:noFill/>
          <a:ln>
            <a:noFill/>
          </a:ln>
        </p:spPr>
        <p:txBody>
          <a:bodyPr spcFirstLastPara="1" wrap="square" lIns="91425" tIns="54000" rIns="54000" bIns="540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3800"/>
              <a:buFont typeface="Calibri"/>
              <a:buNone/>
              <a:defRPr sz="38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Unit 3.1: Designing a WSA Program</a:t>
            </a:r>
          </a:p>
        </p:txBody>
      </p:sp>
      <p:sp>
        <p:nvSpPr>
          <p:cNvPr id="25" name="TextBox 24">
            <a:extLst>
              <a:ext uri="{FF2B5EF4-FFF2-40B4-BE49-F238E27FC236}">
                <a16:creationId xmlns:a16="http://schemas.microsoft.com/office/drawing/2014/main" id="{4A0EDB2F-8A27-4620-3DC2-0EA0591A4471}"/>
              </a:ext>
            </a:extLst>
          </p:cNvPr>
          <p:cNvSpPr txBox="1"/>
          <p:nvPr/>
        </p:nvSpPr>
        <p:spPr>
          <a:xfrm>
            <a:off x="1464623" y="919767"/>
            <a:ext cx="9262754" cy="1754326"/>
          </a:xfrm>
          <a:prstGeom prst="rect">
            <a:avLst/>
          </a:prstGeom>
          <a:noFill/>
        </p:spPr>
        <p:txBody>
          <a:bodyPr wrap="square">
            <a:spAutoFit/>
          </a:bodyPr>
          <a:lstStyle/>
          <a:p>
            <a:pPr algn="ctr">
              <a:buNone/>
            </a:pPr>
            <a:r>
              <a:rPr lang="en" sz="1800" b="1" i="0" u="none" strike="noStrike" dirty="0">
                <a:solidFill>
                  <a:schemeClr val="accent2"/>
                </a:solidFill>
                <a:effectLst/>
                <a:latin typeface="Calibri" panose="020F0502020204030204" pitchFamily="34" charset="0"/>
                <a:cs typeface="Calibri" panose="020F0502020204030204" pitchFamily="34" charset="0"/>
              </a:rPr>
              <a:t>Scenario: Enhancing Student Engagement through Strengths-Based Learning</a:t>
            </a:r>
          </a:p>
          <a:p>
            <a:pPr algn="ctr">
              <a:buNone/>
            </a:pPr>
            <a:r>
              <a:rPr lang="en" sz="1800" b="0" i="1" u="none" strike="noStrike" dirty="0">
                <a:solidFill>
                  <a:schemeClr val="tx1"/>
                </a:solidFill>
                <a:effectLst/>
                <a:latin typeface="Calibri" panose="020F0502020204030204" pitchFamily="34" charset="0"/>
                <a:cs typeface="Calibri" panose="020F0502020204030204" pitchFamily="34" charset="0"/>
              </a:rPr>
              <a:t>At Bright Horizons Primary School, teachers have noticed that during morning lessons, students seem distracted, passive, and unmotivated. Class discussions often fall flat, and participation is low, even among usually active learners. The school’s mid-year wellbeing survey also revealed that students feel “bored” and “disconnected from learning.”</a:t>
            </a:r>
          </a:p>
          <a:p>
            <a:pPr algn="ctr">
              <a:buNone/>
            </a:pPr>
            <a:endParaRPr lang="en" sz="1800" b="0" i="1" u="none" strike="noStrike" dirty="0">
              <a:solidFill>
                <a:schemeClr val="tx1"/>
              </a:solidFill>
              <a:effectLst/>
              <a:latin typeface="Calibri" panose="020F0502020204030204" pitchFamily="34" charset="0"/>
              <a:cs typeface="Calibri" panose="020F0502020204030204" pitchFamily="34" charset="0"/>
            </a:endParaRPr>
          </a:p>
        </p:txBody>
      </p:sp>
      <p:grpSp>
        <p:nvGrpSpPr>
          <p:cNvPr id="12" name="Group 59">
            <a:extLst>
              <a:ext uri="{FF2B5EF4-FFF2-40B4-BE49-F238E27FC236}">
                <a16:creationId xmlns:a16="http://schemas.microsoft.com/office/drawing/2014/main" id="{394E95AD-DFC5-C08E-45A8-17713C82CF30}"/>
              </a:ext>
            </a:extLst>
          </p:cNvPr>
          <p:cNvGrpSpPr/>
          <p:nvPr/>
        </p:nvGrpSpPr>
        <p:grpSpPr>
          <a:xfrm>
            <a:off x="0" y="914002"/>
            <a:ext cx="1644426" cy="291939"/>
            <a:chOff x="0" y="0"/>
            <a:chExt cx="757405" cy="134464"/>
          </a:xfrm>
          <a:solidFill>
            <a:schemeClr val="accent3"/>
          </a:solidFill>
        </p:grpSpPr>
        <p:sp>
          <p:nvSpPr>
            <p:cNvPr id="20" name="Freeform 60">
              <a:extLst>
                <a:ext uri="{FF2B5EF4-FFF2-40B4-BE49-F238E27FC236}">
                  <a16:creationId xmlns:a16="http://schemas.microsoft.com/office/drawing/2014/main" id="{6CD14EAE-2C20-1527-BAA9-3594C61ECEE1}"/>
                </a:ext>
              </a:extLst>
            </p:cNvPr>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grpFill/>
            <a:ln>
              <a:solidFill>
                <a:schemeClr val="accent3"/>
              </a:solidFill>
            </a:ln>
          </p:spPr>
          <p:txBody>
            <a:bodyPr/>
            <a:lstStyle/>
            <a:p>
              <a:endParaRPr lang="el-GR" sz="1800" b="1">
                <a:solidFill>
                  <a:srgbClr val="FFFFFF"/>
                </a:solidFill>
                <a:latin typeface="Calibri" panose="020F0502020204030204" pitchFamily="34" charset="0"/>
                <a:cs typeface="Calibri" panose="020F0502020204030204" pitchFamily="34" charset="0"/>
              </a:endParaRPr>
            </a:p>
          </p:txBody>
        </p:sp>
        <p:sp>
          <p:nvSpPr>
            <p:cNvPr id="21" name="TextBox 61">
              <a:extLst>
                <a:ext uri="{FF2B5EF4-FFF2-40B4-BE49-F238E27FC236}">
                  <a16:creationId xmlns:a16="http://schemas.microsoft.com/office/drawing/2014/main" id="{105FFB79-D4A0-FEBD-48DB-088EB61B0021}"/>
                </a:ext>
              </a:extLst>
            </p:cNvPr>
            <p:cNvSpPr txBox="1"/>
            <p:nvPr/>
          </p:nvSpPr>
          <p:spPr>
            <a:xfrm>
              <a:off x="0" y="-57150"/>
              <a:ext cx="757405" cy="191614"/>
            </a:xfrm>
            <a:prstGeom prst="rect">
              <a:avLst/>
            </a:prstGeom>
            <a:grpFill/>
            <a:ln>
              <a:solidFill>
                <a:schemeClr val="accent3"/>
              </a:solidFill>
            </a:ln>
          </p:spPr>
          <p:txBody>
            <a:bodyPr lIns="33867" tIns="33867" rIns="33867" bIns="33867" rtlCol="0" anchor="ctr"/>
            <a:lstStyle/>
            <a:p>
              <a:pPr algn="ctr">
                <a:lnSpc>
                  <a:spcPts val="1773"/>
                </a:lnSpc>
              </a:pPr>
              <a:endParaRPr sz="1800" b="1">
                <a:solidFill>
                  <a:srgbClr val="FFFFFF"/>
                </a:solidFill>
                <a:latin typeface="Calibri" panose="020F0502020204030204" pitchFamily="34" charset="0"/>
                <a:cs typeface="Calibri" panose="020F0502020204030204" pitchFamily="34" charset="0"/>
              </a:endParaRPr>
            </a:p>
          </p:txBody>
        </p:sp>
      </p:grpSp>
      <p:sp>
        <p:nvSpPr>
          <p:cNvPr id="28" name="TextBox 115">
            <a:extLst>
              <a:ext uri="{FF2B5EF4-FFF2-40B4-BE49-F238E27FC236}">
                <a16:creationId xmlns:a16="http://schemas.microsoft.com/office/drawing/2014/main" id="{8B39270C-8444-C644-1328-2331298E7A8F}"/>
              </a:ext>
            </a:extLst>
          </p:cNvPr>
          <p:cNvSpPr txBox="1"/>
          <p:nvPr/>
        </p:nvSpPr>
        <p:spPr>
          <a:xfrm>
            <a:off x="475944" y="962188"/>
            <a:ext cx="692537" cy="195566"/>
          </a:xfrm>
          <a:prstGeom prst="rect">
            <a:avLst/>
          </a:prstGeom>
        </p:spPr>
        <p:txBody>
          <a:bodyPr lIns="0" tIns="0" rIns="0" bIns="0" rtlCol="0" anchor="t">
            <a:spAutoFit/>
          </a:bodyPr>
          <a:lstStyle/>
          <a:p>
            <a:pPr algn="ctr">
              <a:lnSpc>
                <a:spcPts val="1441"/>
              </a:lnSpc>
            </a:pPr>
            <a:r>
              <a:rPr lang="en-US" sz="1800" b="1" dirty="0">
                <a:solidFill>
                  <a:srgbClr val="FFFFFF"/>
                </a:solidFill>
                <a:latin typeface="Calibri" panose="020F0502020204030204" pitchFamily="34" charset="0"/>
                <a:ea typeface="Lato Bold"/>
                <a:cs typeface="Calibri" panose="020F0502020204030204" pitchFamily="34" charset="0"/>
                <a:sym typeface="Lato Bold"/>
              </a:rPr>
              <a:t>STEP 4</a:t>
            </a:r>
          </a:p>
        </p:txBody>
      </p:sp>
      <p:graphicFrame>
        <p:nvGraphicFramePr>
          <p:cNvPr id="35" name="Πίνακας 34">
            <a:extLst>
              <a:ext uri="{FF2B5EF4-FFF2-40B4-BE49-F238E27FC236}">
                <a16:creationId xmlns:a16="http://schemas.microsoft.com/office/drawing/2014/main" id="{07C2D9AC-50F8-7291-BC88-46F8916EA3FE}"/>
              </a:ext>
            </a:extLst>
          </p:cNvPr>
          <p:cNvGraphicFramePr>
            <a:graphicFrameLocks noGrp="1"/>
          </p:cNvGraphicFramePr>
          <p:nvPr>
            <p:extLst>
              <p:ext uri="{D42A27DB-BD31-4B8C-83A1-F6EECF244321}">
                <p14:modId xmlns:p14="http://schemas.microsoft.com/office/powerpoint/2010/main" val="1794725464"/>
              </p:ext>
            </p:extLst>
          </p:nvPr>
        </p:nvGraphicFramePr>
        <p:xfrm>
          <a:off x="149530" y="2795408"/>
          <a:ext cx="11892941" cy="2826084"/>
        </p:xfrm>
        <a:graphic>
          <a:graphicData uri="http://schemas.openxmlformats.org/drawingml/2006/table">
            <a:tbl>
              <a:tblPr>
                <a:tableStyleId>{BC89EF96-8CEA-46FF-86C4-4CE0E7609802}</a:tableStyleId>
              </a:tblPr>
              <a:tblGrid>
                <a:gridCol w="1097379">
                  <a:extLst>
                    <a:ext uri="{9D8B030D-6E8A-4147-A177-3AD203B41FA5}">
                      <a16:colId xmlns:a16="http://schemas.microsoft.com/office/drawing/2014/main" val="4257278780"/>
                    </a:ext>
                  </a:extLst>
                </a:gridCol>
                <a:gridCol w="2125683">
                  <a:extLst>
                    <a:ext uri="{9D8B030D-6E8A-4147-A177-3AD203B41FA5}">
                      <a16:colId xmlns:a16="http://schemas.microsoft.com/office/drawing/2014/main" val="834625152"/>
                    </a:ext>
                  </a:extLst>
                </a:gridCol>
                <a:gridCol w="1113344">
                  <a:extLst>
                    <a:ext uri="{9D8B030D-6E8A-4147-A177-3AD203B41FA5}">
                      <a16:colId xmlns:a16="http://schemas.microsoft.com/office/drawing/2014/main" val="1998755456"/>
                    </a:ext>
                  </a:extLst>
                </a:gridCol>
                <a:gridCol w="1850433">
                  <a:extLst>
                    <a:ext uri="{9D8B030D-6E8A-4147-A177-3AD203B41FA5}">
                      <a16:colId xmlns:a16="http://schemas.microsoft.com/office/drawing/2014/main" val="1511894152"/>
                    </a:ext>
                  </a:extLst>
                </a:gridCol>
                <a:gridCol w="4351423">
                  <a:extLst>
                    <a:ext uri="{9D8B030D-6E8A-4147-A177-3AD203B41FA5}">
                      <a16:colId xmlns:a16="http://schemas.microsoft.com/office/drawing/2014/main" val="3739693713"/>
                    </a:ext>
                  </a:extLst>
                </a:gridCol>
                <a:gridCol w="1354679">
                  <a:extLst>
                    <a:ext uri="{9D8B030D-6E8A-4147-A177-3AD203B41FA5}">
                      <a16:colId xmlns:a16="http://schemas.microsoft.com/office/drawing/2014/main" val="1924065440"/>
                    </a:ext>
                  </a:extLst>
                </a:gridCol>
              </a:tblGrid>
              <a:tr h="331531">
                <a:tc>
                  <a:txBody>
                    <a:bodyPr/>
                    <a:lstStyle/>
                    <a:p>
                      <a:pPr algn="ctr">
                        <a:buNone/>
                      </a:pPr>
                      <a:r>
                        <a:rPr lang="en" sz="1800" b="1" dirty="0">
                          <a:solidFill>
                            <a:schemeClr val="tx1"/>
                          </a:solidFill>
                          <a:latin typeface="Calibri" panose="020F0502020204030204" pitchFamily="34" charset="0"/>
                          <a:cs typeface="Calibri" panose="020F0502020204030204" pitchFamily="34" charset="0"/>
                        </a:rPr>
                        <a:t>Priorities</a:t>
                      </a:r>
                      <a:endParaRPr lang="en" sz="1800" dirty="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lgn="ctr">
                        <a:buNone/>
                      </a:pPr>
                      <a:r>
                        <a:rPr lang="en" sz="1800" b="1" dirty="0">
                          <a:solidFill>
                            <a:schemeClr val="tx1"/>
                          </a:solidFill>
                          <a:latin typeface="Calibri" panose="020F0502020204030204" pitchFamily="34" charset="0"/>
                          <a:cs typeface="Calibri" panose="020F0502020204030204" pitchFamily="34" charset="0"/>
                        </a:rPr>
                        <a:t>Problem state (Observable situation /symptom/need)</a:t>
                      </a:r>
                      <a:endParaRPr lang="en" sz="1800" dirty="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lgn="ctr">
                        <a:buNone/>
                      </a:pPr>
                      <a:r>
                        <a:rPr lang="en" sz="1800" b="1">
                          <a:solidFill>
                            <a:schemeClr val="tx1"/>
                          </a:solidFill>
                          <a:latin typeface="Calibri" panose="020F0502020204030204" pitchFamily="34" charset="0"/>
                          <a:cs typeface="Calibri" panose="020F0502020204030204" pitchFamily="34" charset="0"/>
                        </a:rPr>
                        <a:t>PERMA Element</a:t>
                      </a:r>
                      <a:endParaRPr lang="en"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lgn="ctr">
                        <a:buNone/>
                      </a:pPr>
                      <a:r>
                        <a:rPr lang="en" sz="1800" b="1">
                          <a:solidFill>
                            <a:schemeClr val="tx1"/>
                          </a:solidFill>
                          <a:latin typeface="Calibri" panose="020F0502020204030204" pitchFamily="34" charset="0"/>
                          <a:cs typeface="Calibri" panose="020F0502020204030204" pitchFamily="34" charset="0"/>
                        </a:rPr>
                        <a:t>WSA Design Paradigm (Strategic Focus)</a:t>
                      </a:r>
                      <a:endParaRPr lang="en"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lgn="ctr">
                        <a:buNone/>
                      </a:pPr>
                      <a:r>
                        <a:rPr lang="en" sz="1800" b="1" i="0" u="none" strike="noStrike" cap="none" dirty="0">
                          <a:solidFill>
                            <a:schemeClr val="tx1"/>
                          </a:solidFill>
                          <a:latin typeface="Calibri" panose="020F0502020204030204" pitchFamily="34" charset="0"/>
                          <a:ea typeface="+mn-ea"/>
                          <a:cs typeface="Calibri" panose="020F0502020204030204" pitchFamily="34" charset="0"/>
                          <a:sym typeface="Arial"/>
                        </a:rPr>
                        <a:t>School Strategy or Activity</a:t>
                      </a:r>
                    </a:p>
                  </a:txBody>
                  <a:tcPr marL="41441" marR="41441" marT="20721" marB="20721" anchor="ctr"/>
                </a:tc>
                <a:tc>
                  <a:txBody>
                    <a:bodyPr/>
                    <a:lstStyle/>
                    <a:p>
                      <a:pPr algn="ctr">
                        <a:buNone/>
                      </a:pPr>
                      <a:r>
                        <a:rPr lang="en" sz="1800" b="1" i="0" u="none" strike="noStrike" cap="none" dirty="0">
                          <a:solidFill>
                            <a:schemeClr val="tx1"/>
                          </a:solidFill>
                          <a:latin typeface="Calibri" panose="020F0502020204030204" pitchFamily="34" charset="0"/>
                          <a:ea typeface="+mn-ea"/>
                          <a:cs typeface="Calibri" panose="020F0502020204030204" pitchFamily="34" charset="0"/>
                          <a:sym typeface="Arial"/>
                        </a:rPr>
                        <a:t>Expected Outcomes</a:t>
                      </a:r>
                    </a:p>
                  </a:txBody>
                  <a:tcPr marL="41441" marR="41441" marT="20721" marB="20721" anchor="ctr"/>
                </a:tc>
                <a:extLst>
                  <a:ext uri="{0D108BD9-81ED-4DB2-BD59-A6C34878D82A}">
                    <a16:rowId xmlns:a16="http://schemas.microsoft.com/office/drawing/2014/main" val="240345673"/>
                  </a:ext>
                </a:extLst>
              </a:tr>
              <a:tr h="718316">
                <a:tc>
                  <a:txBody>
                    <a:bodyPr/>
                    <a:lstStyle/>
                    <a:p>
                      <a:pPr algn="ctr">
                        <a:buNone/>
                      </a:pPr>
                      <a:r>
                        <a:rPr lang="en" sz="1800" b="0" i="1" dirty="0">
                          <a:solidFill>
                            <a:srgbClr val="C00000"/>
                          </a:solidFill>
                          <a:latin typeface="Calibri" panose="020F0502020204030204" pitchFamily="34" charset="0"/>
                          <a:cs typeface="Calibri" panose="020F0502020204030204" pitchFamily="34" charset="0"/>
                        </a:rPr>
                        <a:t>High School Need</a:t>
                      </a:r>
                    </a:p>
                  </a:txBody>
                  <a:tcPr marL="41441" marR="41441" marT="20721" marB="20721" anchor="ctr"/>
                </a:tc>
                <a:tc>
                  <a:txBody>
                    <a:bodyPr/>
                    <a:lstStyle/>
                    <a:p>
                      <a:pPr algn="ctr">
                        <a:buNone/>
                      </a:pPr>
                      <a:r>
                        <a:rPr lang="en" sz="1800" b="0" i="1" u="none" strike="noStrike" cap="none" dirty="0">
                          <a:solidFill>
                            <a:srgbClr val="C00000"/>
                          </a:solidFill>
                          <a:effectLst/>
                          <a:latin typeface="Calibri" panose="020F0502020204030204" pitchFamily="34" charset="0"/>
                          <a:ea typeface="+mn-ea"/>
                          <a:cs typeface="Calibri" panose="020F0502020204030204" pitchFamily="34" charset="0"/>
                          <a:sym typeface="Arial"/>
                        </a:rPr>
                        <a:t>Students are passive and bored in class.</a:t>
                      </a:r>
                      <a:endParaRPr lang="en" sz="1800" i="1" dirty="0">
                        <a:solidFill>
                          <a:srgbClr val="C00000"/>
                        </a:solidFill>
                        <a:latin typeface="Calibri" panose="020F0502020204030204" pitchFamily="34" charset="0"/>
                        <a:cs typeface="Calibri" panose="020F0502020204030204" pitchFamily="34" charset="0"/>
                      </a:endParaRPr>
                    </a:p>
                  </a:txBody>
                  <a:tcPr marL="41441" marR="41441" marT="20721" marB="20721" anchor="ctr"/>
                </a:tc>
                <a:tc>
                  <a:txBody>
                    <a:bodyPr/>
                    <a:lstStyle/>
                    <a:p>
                      <a:pPr algn="ctr">
                        <a:buNone/>
                      </a:pPr>
                      <a:r>
                        <a:rPr lang="en" sz="1800" b="0" i="1" dirty="0">
                          <a:solidFill>
                            <a:srgbClr val="C00000"/>
                          </a:solidFill>
                          <a:latin typeface="Calibri" panose="020F0502020204030204" pitchFamily="34" charset="0"/>
                          <a:cs typeface="Calibri" panose="020F0502020204030204" pitchFamily="34" charset="0"/>
                        </a:rPr>
                        <a:t>E – Engagement</a:t>
                      </a:r>
                    </a:p>
                  </a:txBody>
                  <a:tcPr marL="41441" marR="41441" marT="20721" marB="20721" anchor="ctr"/>
                </a:tc>
                <a:tc>
                  <a:txBody>
                    <a:bodyPr/>
                    <a:lstStyle/>
                    <a:p>
                      <a:pPr algn="ctr">
                        <a:buNone/>
                      </a:pPr>
                      <a:r>
                        <a:rPr lang="en" sz="1800" b="0" i="1" dirty="0">
                          <a:solidFill>
                            <a:srgbClr val="C00000"/>
                          </a:solidFill>
                          <a:latin typeface="Calibri" panose="020F0502020204030204" pitchFamily="34" charset="0"/>
                          <a:cs typeface="Calibri" panose="020F0502020204030204" pitchFamily="34" charset="0"/>
                        </a:rPr>
                        <a:t>Foster active learning and strengths-based teaching</a:t>
                      </a:r>
                    </a:p>
                  </a:txBody>
                  <a:tcPr marL="41441" marR="41441" marT="20721" marB="20721" anchor="ctr"/>
                </a:tc>
                <a:tc>
                  <a:txBody>
                    <a:bodyPr/>
                    <a:lstStyle/>
                    <a:p>
                      <a:pPr algn="ctr">
                        <a:buFont typeface="Arial" panose="020B0604020202020204" pitchFamily="34" charset="0"/>
                        <a:buNone/>
                      </a:pPr>
                      <a:r>
                        <a:rPr lang="en" sz="1800" b="0" i="1" u="none" strike="noStrike" cap="none" dirty="0">
                          <a:solidFill>
                            <a:srgbClr val="C00000"/>
                          </a:solidFill>
                          <a:effectLst/>
                          <a:latin typeface="Calibri" panose="020F0502020204030204" pitchFamily="34" charset="0"/>
                          <a:ea typeface="+mn-ea"/>
                          <a:cs typeface="Calibri" panose="020F0502020204030204" pitchFamily="34" charset="0"/>
                          <a:sym typeface="Arial"/>
                        </a:rPr>
                        <a:t>Teachers introduce VIA strengths reflection activities to help students identify their top personal strengths (e.g., curiosity, creativity, teamwork). OR Students participate in a “Strengths in Action” wall display, posting examples of how they used their strengths during class projects</a:t>
                      </a:r>
                    </a:p>
                  </a:txBody>
                  <a:tcPr marL="41441" marR="41441" marT="20721" marB="20721" anchor="ctr"/>
                </a:tc>
                <a:tc>
                  <a:txBody>
                    <a:bodyPr/>
                    <a:lstStyle/>
                    <a:p>
                      <a:pPr marL="0" indent="0" algn="ctr">
                        <a:buFont typeface="Arial" panose="020B0604020202020204" pitchFamily="34" charset="0"/>
                        <a:buNone/>
                      </a:pPr>
                      <a:r>
                        <a:rPr lang="en" sz="1800" b="0" i="1" u="none" strike="noStrike" cap="none" dirty="0">
                          <a:solidFill>
                            <a:srgbClr val="C00000"/>
                          </a:solidFill>
                          <a:effectLst/>
                          <a:latin typeface="Calibri" panose="020F0502020204030204" pitchFamily="34" charset="0"/>
                          <a:ea typeface="+mn-ea"/>
                          <a:cs typeface="Calibri" panose="020F0502020204030204" pitchFamily="34" charset="0"/>
                          <a:sym typeface="Arial"/>
                        </a:rPr>
                        <a:t>Within two months, students begin showing greater focus,</a:t>
                      </a:r>
                    </a:p>
                  </a:txBody>
                  <a:tcPr marL="41441" marR="41441" marT="20721" marB="20721" anchor="ctr"/>
                </a:tc>
                <a:extLst>
                  <a:ext uri="{0D108BD9-81ED-4DB2-BD59-A6C34878D82A}">
                    <a16:rowId xmlns:a16="http://schemas.microsoft.com/office/drawing/2014/main" val="2814542868"/>
                  </a:ext>
                </a:extLst>
              </a:tr>
            </a:tbl>
          </a:graphicData>
        </a:graphic>
      </p:graphicFrame>
    </p:spTree>
    <p:extLst>
      <p:ext uri="{BB962C8B-B14F-4D97-AF65-F5344CB8AC3E}">
        <p14:creationId xmlns:p14="http://schemas.microsoft.com/office/powerpoint/2010/main" val="3419524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66E1214B-5CB4-02AB-484F-47C1E3A221D2}"/>
            </a:ext>
          </a:extLst>
        </p:cNvPr>
        <p:cNvGrpSpPr/>
        <p:nvPr/>
      </p:nvGrpSpPr>
      <p:grpSpPr>
        <a:xfrm>
          <a:off x="0" y="0"/>
          <a:ext cx="0" cy="0"/>
          <a:chOff x="0" y="0"/>
          <a:chExt cx="0" cy="0"/>
        </a:xfrm>
      </p:grpSpPr>
      <p:grpSp>
        <p:nvGrpSpPr>
          <p:cNvPr id="10" name="Group 74">
            <a:extLst>
              <a:ext uri="{FF2B5EF4-FFF2-40B4-BE49-F238E27FC236}">
                <a16:creationId xmlns:a16="http://schemas.microsoft.com/office/drawing/2014/main" id="{D5536E17-2F63-F348-01F9-0E7D3F46F1AF}"/>
              </a:ext>
            </a:extLst>
          </p:cNvPr>
          <p:cNvGrpSpPr/>
          <p:nvPr/>
        </p:nvGrpSpPr>
        <p:grpSpPr>
          <a:xfrm>
            <a:off x="988403" y="1306579"/>
            <a:ext cx="692537" cy="692537"/>
            <a:chOff x="0" y="0"/>
            <a:chExt cx="812800" cy="812800"/>
          </a:xfrm>
        </p:grpSpPr>
        <p:sp>
          <p:nvSpPr>
            <p:cNvPr id="11" name="Freeform 75">
              <a:extLst>
                <a:ext uri="{FF2B5EF4-FFF2-40B4-BE49-F238E27FC236}">
                  <a16:creationId xmlns:a16="http://schemas.microsoft.com/office/drawing/2014/main" id="{50E46237-3EC0-EBBC-78D6-6D3DAAC1398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a:solidFill>
                  <a:schemeClr val="tx1"/>
                </a:solidFill>
                <a:latin typeface="Calibri" panose="020F0502020204030204" pitchFamily="34" charset="0"/>
                <a:cs typeface="Calibri" panose="020F0502020204030204" pitchFamily="34" charset="0"/>
              </a:endParaRPr>
            </a:p>
          </p:txBody>
        </p:sp>
        <p:sp>
          <p:nvSpPr>
            <p:cNvPr id="13" name="TextBox 76">
              <a:extLst>
                <a:ext uri="{FF2B5EF4-FFF2-40B4-BE49-F238E27FC236}">
                  <a16:creationId xmlns:a16="http://schemas.microsoft.com/office/drawing/2014/main" id="{C655338B-102D-C83E-D817-0076F00989AF}"/>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solidFill>
                  <a:schemeClr val="tx1"/>
                </a:solidFill>
                <a:latin typeface="Calibri" panose="020F0502020204030204" pitchFamily="34" charset="0"/>
                <a:cs typeface="Calibri" panose="020F0502020204030204" pitchFamily="34" charset="0"/>
              </a:endParaRPr>
            </a:p>
          </p:txBody>
        </p:sp>
      </p:grpSp>
      <p:grpSp>
        <p:nvGrpSpPr>
          <p:cNvPr id="21" name="Group 74">
            <a:extLst>
              <a:ext uri="{FF2B5EF4-FFF2-40B4-BE49-F238E27FC236}">
                <a16:creationId xmlns:a16="http://schemas.microsoft.com/office/drawing/2014/main" id="{2FA78B31-485B-0800-E773-00F7207D54A6}"/>
              </a:ext>
            </a:extLst>
          </p:cNvPr>
          <p:cNvGrpSpPr/>
          <p:nvPr/>
        </p:nvGrpSpPr>
        <p:grpSpPr>
          <a:xfrm>
            <a:off x="7032761" y="2620627"/>
            <a:ext cx="692537" cy="692537"/>
            <a:chOff x="0" y="0"/>
            <a:chExt cx="812800" cy="812800"/>
          </a:xfrm>
        </p:grpSpPr>
        <p:sp>
          <p:nvSpPr>
            <p:cNvPr id="22" name="Freeform 75">
              <a:extLst>
                <a:ext uri="{FF2B5EF4-FFF2-40B4-BE49-F238E27FC236}">
                  <a16:creationId xmlns:a16="http://schemas.microsoft.com/office/drawing/2014/main" id="{3A50C138-1D59-D892-E6FE-5EE4181421E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23" name="TextBox 76">
              <a:extLst>
                <a:ext uri="{FF2B5EF4-FFF2-40B4-BE49-F238E27FC236}">
                  <a16:creationId xmlns:a16="http://schemas.microsoft.com/office/drawing/2014/main" id="{06991452-891E-70D6-6E22-0CF23988DD64}"/>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sp>
        <p:nvSpPr>
          <p:cNvPr id="26" name="Google Shape;135;g37f9446a92a_0_143">
            <a:extLst>
              <a:ext uri="{FF2B5EF4-FFF2-40B4-BE49-F238E27FC236}">
                <a16:creationId xmlns:a16="http://schemas.microsoft.com/office/drawing/2014/main" id="{5F1ADEA5-8835-A93B-4DFB-ABEE2C48803B}"/>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n-US" dirty="0"/>
              <a:t>Unit 3.1: </a:t>
            </a:r>
            <a:r>
              <a:rPr lang="en" dirty="0"/>
              <a:t>Designing a WSA Program</a:t>
            </a:r>
            <a:endParaRPr dirty="0"/>
          </a:p>
        </p:txBody>
      </p:sp>
      <p:sp>
        <p:nvSpPr>
          <p:cNvPr id="28" name="TextBox 27">
            <a:extLst>
              <a:ext uri="{FF2B5EF4-FFF2-40B4-BE49-F238E27FC236}">
                <a16:creationId xmlns:a16="http://schemas.microsoft.com/office/drawing/2014/main" id="{AE2760EE-B09A-D1B6-E92A-E83CC0DCE72D}"/>
              </a:ext>
            </a:extLst>
          </p:cNvPr>
          <p:cNvSpPr txBox="1"/>
          <p:nvPr/>
        </p:nvSpPr>
        <p:spPr>
          <a:xfrm>
            <a:off x="3645726" y="1322810"/>
            <a:ext cx="6103916" cy="923330"/>
          </a:xfrm>
          <a:prstGeom prst="rect">
            <a:avLst/>
          </a:prstGeom>
          <a:noFill/>
        </p:spPr>
        <p:txBody>
          <a:bodyPr wrap="square">
            <a:spAutoFit/>
          </a:bodyPr>
          <a:lstStyle/>
          <a:p>
            <a:pPr algn="ctr"/>
            <a:r>
              <a:rPr lang="en" sz="1800" b="0" i="0" u="none" strike="noStrike" dirty="0">
                <a:solidFill>
                  <a:schemeClr val="accent2"/>
                </a:solidFill>
                <a:effectLst/>
                <a:latin typeface="Calibri" panose="020F0502020204030204" pitchFamily="34" charset="0"/>
                <a:cs typeface="Calibri" panose="020F0502020204030204" pitchFamily="34" charset="0"/>
              </a:rPr>
              <a:t>Once you’ve selected PERMA strategies, the next step is to design your </a:t>
            </a:r>
            <a:r>
              <a:rPr lang="en" sz="1800" b="1" i="0" u="none" strike="noStrike" dirty="0">
                <a:solidFill>
                  <a:schemeClr val="accent2"/>
                </a:solidFill>
                <a:effectLst/>
                <a:latin typeface="Calibri" panose="020F0502020204030204" pitchFamily="34" charset="0"/>
                <a:cs typeface="Calibri" panose="020F0502020204030204" pitchFamily="34" charset="0"/>
              </a:rPr>
              <a:t>Whole-School Wellbeing Action Plan</a:t>
            </a:r>
            <a:r>
              <a:rPr lang="en" sz="1800" b="0" i="0" u="none" strike="noStrike" dirty="0">
                <a:solidFill>
                  <a:schemeClr val="accent2"/>
                </a:solidFill>
                <a:effectLst/>
                <a:latin typeface="Calibri" panose="020F0502020204030204" pitchFamily="34" charset="0"/>
                <a:cs typeface="Calibri" panose="020F0502020204030204" pitchFamily="34" charset="0"/>
              </a:rPr>
              <a:t> — defining who does what, when, and how.</a:t>
            </a:r>
            <a:endParaRPr lang="el-GR" sz="1800" dirty="0">
              <a:solidFill>
                <a:schemeClr val="accent2"/>
              </a:solidFill>
              <a:latin typeface="Calibri" panose="020F0502020204030204" pitchFamily="34" charset="0"/>
              <a:cs typeface="Calibri" panose="020F0502020204030204" pitchFamily="34" charset="0"/>
            </a:endParaRPr>
          </a:p>
        </p:txBody>
      </p:sp>
      <p:graphicFrame>
        <p:nvGraphicFramePr>
          <p:cNvPr id="29" name="Πίνακας 28">
            <a:extLst>
              <a:ext uri="{FF2B5EF4-FFF2-40B4-BE49-F238E27FC236}">
                <a16:creationId xmlns:a16="http://schemas.microsoft.com/office/drawing/2014/main" id="{7835C75B-FBF0-7A92-E846-4A7BC5E72FA2}"/>
              </a:ext>
            </a:extLst>
          </p:cNvPr>
          <p:cNvGraphicFramePr>
            <a:graphicFrameLocks noGrp="1"/>
          </p:cNvGraphicFramePr>
          <p:nvPr>
            <p:extLst>
              <p:ext uri="{D42A27DB-BD31-4B8C-83A1-F6EECF244321}">
                <p14:modId xmlns:p14="http://schemas.microsoft.com/office/powerpoint/2010/main" val="3974299150"/>
              </p:ext>
            </p:extLst>
          </p:nvPr>
        </p:nvGraphicFramePr>
        <p:xfrm>
          <a:off x="2551529" y="3179627"/>
          <a:ext cx="9588650" cy="1828800"/>
        </p:xfrm>
        <a:graphic>
          <a:graphicData uri="http://schemas.openxmlformats.org/drawingml/2006/table">
            <a:tbl>
              <a:tblPr/>
              <a:tblGrid>
                <a:gridCol w="1917730">
                  <a:extLst>
                    <a:ext uri="{9D8B030D-6E8A-4147-A177-3AD203B41FA5}">
                      <a16:colId xmlns:a16="http://schemas.microsoft.com/office/drawing/2014/main" val="650528801"/>
                    </a:ext>
                  </a:extLst>
                </a:gridCol>
                <a:gridCol w="2139210">
                  <a:extLst>
                    <a:ext uri="{9D8B030D-6E8A-4147-A177-3AD203B41FA5}">
                      <a16:colId xmlns:a16="http://schemas.microsoft.com/office/drawing/2014/main" val="2321676156"/>
                    </a:ext>
                  </a:extLst>
                </a:gridCol>
                <a:gridCol w="1696250">
                  <a:extLst>
                    <a:ext uri="{9D8B030D-6E8A-4147-A177-3AD203B41FA5}">
                      <a16:colId xmlns:a16="http://schemas.microsoft.com/office/drawing/2014/main" val="4133040334"/>
                    </a:ext>
                  </a:extLst>
                </a:gridCol>
                <a:gridCol w="1917730">
                  <a:extLst>
                    <a:ext uri="{9D8B030D-6E8A-4147-A177-3AD203B41FA5}">
                      <a16:colId xmlns:a16="http://schemas.microsoft.com/office/drawing/2014/main" val="4082175213"/>
                    </a:ext>
                  </a:extLst>
                </a:gridCol>
                <a:gridCol w="1917730">
                  <a:extLst>
                    <a:ext uri="{9D8B030D-6E8A-4147-A177-3AD203B41FA5}">
                      <a16:colId xmlns:a16="http://schemas.microsoft.com/office/drawing/2014/main" val="3034029013"/>
                    </a:ext>
                  </a:extLst>
                </a:gridCol>
              </a:tblGrid>
              <a:tr h="0">
                <a:tc>
                  <a:txBody>
                    <a:bodyPr/>
                    <a:lstStyle/>
                    <a:p>
                      <a:pPr>
                        <a:buNone/>
                      </a:pPr>
                      <a:r>
                        <a:rPr lang="en" sz="1800" b="1">
                          <a:latin typeface="Calibri" panose="020F0502020204030204" pitchFamily="34" charset="0"/>
                          <a:cs typeface="Calibri" panose="020F0502020204030204" pitchFamily="34" charset="0"/>
                        </a:rPr>
                        <a:t>Action Step</a:t>
                      </a:r>
                      <a:endParaRPr lang="en" sz="1800">
                        <a:latin typeface="Calibri" panose="020F0502020204030204" pitchFamily="34" charset="0"/>
                        <a:cs typeface="Calibri" panose="020F0502020204030204" pitchFamily="34" charset="0"/>
                      </a:endParaRPr>
                    </a:p>
                  </a:txBody>
                  <a:tcPr anchor="ctr">
                    <a:lnL>
                      <a:noFill/>
                    </a:lnL>
                    <a:lnR>
                      <a:noFill/>
                    </a:lnR>
                    <a:lnT>
                      <a:noFill/>
                    </a:lnT>
                    <a:lnB>
                      <a:noFill/>
                    </a:lnB>
                    <a:noFill/>
                  </a:tcPr>
                </a:tc>
                <a:tc>
                  <a:txBody>
                    <a:bodyPr/>
                    <a:lstStyle/>
                    <a:p>
                      <a:pPr>
                        <a:buNone/>
                      </a:pPr>
                      <a:r>
                        <a:rPr lang="en" sz="1800" b="1">
                          <a:latin typeface="Calibri" panose="020F0502020204030204" pitchFamily="34" charset="0"/>
                          <a:cs typeface="Calibri" panose="020F0502020204030204" pitchFamily="34" charset="0"/>
                        </a:rPr>
                        <a:t>Responsible Person/Team</a:t>
                      </a:r>
                      <a:endParaRPr lang="en" sz="1800">
                        <a:latin typeface="Calibri" panose="020F0502020204030204" pitchFamily="34" charset="0"/>
                        <a:cs typeface="Calibri" panose="020F0502020204030204" pitchFamily="34" charset="0"/>
                      </a:endParaRPr>
                    </a:p>
                  </a:txBody>
                  <a:tcPr anchor="ctr">
                    <a:lnL>
                      <a:noFill/>
                    </a:lnL>
                    <a:lnR>
                      <a:noFill/>
                    </a:lnR>
                    <a:lnT>
                      <a:noFill/>
                    </a:lnT>
                    <a:lnB>
                      <a:noFill/>
                    </a:lnB>
                    <a:noFill/>
                  </a:tcPr>
                </a:tc>
                <a:tc>
                  <a:txBody>
                    <a:bodyPr/>
                    <a:lstStyle/>
                    <a:p>
                      <a:pPr>
                        <a:buNone/>
                      </a:pPr>
                      <a:r>
                        <a:rPr lang="en" sz="1800" b="1" dirty="0">
                          <a:latin typeface="Calibri" panose="020F0502020204030204" pitchFamily="34" charset="0"/>
                          <a:cs typeface="Calibri" panose="020F0502020204030204" pitchFamily="34" charset="0"/>
                        </a:rPr>
                        <a:t>Timeline</a:t>
                      </a:r>
                      <a:endParaRPr lang="en" sz="1800" dirty="0">
                        <a:latin typeface="Calibri" panose="020F0502020204030204" pitchFamily="34" charset="0"/>
                        <a:cs typeface="Calibri" panose="020F0502020204030204" pitchFamily="34" charset="0"/>
                      </a:endParaRPr>
                    </a:p>
                  </a:txBody>
                  <a:tcPr anchor="ctr">
                    <a:lnL>
                      <a:noFill/>
                    </a:lnL>
                    <a:lnR>
                      <a:noFill/>
                    </a:lnR>
                    <a:lnT>
                      <a:noFill/>
                    </a:lnT>
                    <a:lnB>
                      <a:noFill/>
                    </a:lnB>
                    <a:noFill/>
                  </a:tcPr>
                </a:tc>
                <a:tc>
                  <a:txBody>
                    <a:bodyPr/>
                    <a:lstStyle/>
                    <a:p>
                      <a:pPr>
                        <a:buNone/>
                      </a:pPr>
                      <a:r>
                        <a:rPr lang="en" sz="1800" b="1">
                          <a:latin typeface="Calibri" panose="020F0502020204030204" pitchFamily="34" charset="0"/>
                          <a:cs typeface="Calibri" panose="020F0502020204030204" pitchFamily="34" charset="0"/>
                        </a:rPr>
                        <a:t>Resources Needed</a:t>
                      </a:r>
                      <a:endParaRPr lang="en" sz="1800">
                        <a:latin typeface="Calibri" panose="020F0502020204030204" pitchFamily="34" charset="0"/>
                        <a:cs typeface="Calibri" panose="020F0502020204030204" pitchFamily="34" charset="0"/>
                      </a:endParaRPr>
                    </a:p>
                  </a:txBody>
                  <a:tcPr anchor="ctr">
                    <a:lnL>
                      <a:noFill/>
                    </a:lnL>
                    <a:lnR>
                      <a:noFill/>
                    </a:lnR>
                    <a:lnT>
                      <a:noFill/>
                    </a:lnT>
                    <a:lnB>
                      <a:noFill/>
                    </a:lnB>
                    <a:noFill/>
                  </a:tcPr>
                </a:tc>
                <a:tc>
                  <a:txBody>
                    <a:bodyPr/>
                    <a:lstStyle/>
                    <a:p>
                      <a:pPr>
                        <a:buNone/>
                      </a:pPr>
                      <a:r>
                        <a:rPr lang="en" sz="1800" b="1">
                          <a:latin typeface="Calibri" panose="020F0502020204030204" pitchFamily="34" charset="0"/>
                          <a:cs typeface="Calibri" panose="020F0502020204030204" pitchFamily="34" charset="0"/>
                        </a:rPr>
                        <a:t>Indicators of Success</a:t>
                      </a:r>
                      <a:endParaRPr lang="en" sz="1800">
                        <a:latin typeface="Calibri" panose="020F0502020204030204" pitchFamily="34" charset="0"/>
                        <a:cs typeface="Calibri" panose="020F0502020204030204" pitchFamily="34" charset="0"/>
                      </a:endParaRPr>
                    </a:p>
                  </a:txBody>
                  <a:tcPr anchor="ctr">
                    <a:lnL>
                      <a:noFill/>
                    </a:lnL>
                    <a:lnR>
                      <a:noFill/>
                    </a:lnR>
                    <a:lnT>
                      <a:noFill/>
                    </a:lnT>
                    <a:lnB>
                      <a:noFill/>
                    </a:lnB>
                    <a:noFill/>
                  </a:tcPr>
                </a:tc>
                <a:extLst>
                  <a:ext uri="{0D108BD9-81ED-4DB2-BD59-A6C34878D82A}">
                    <a16:rowId xmlns:a16="http://schemas.microsoft.com/office/drawing/2014/main" val="2750862383"/>
                  </a:ext>
                </a:extLst>
              </a:tr>
              <a:tr h="0">
                <a:tc>
                  <a:txBody>
                    <a:bodyPr/>
                    <a:lstStyle/>
                    <a:p>
                      <a:pPr>
                        <a:buNone/>
                      </a:pPr>
                      <a:r>
                        <a:rPr lang="en" sz="1800" i="1" dirty="0">
                          <a:solidFill>
                            <a:srgbClr val="C00000"/>
                          </a:solidFill>
                          <a:latin typeface="Calibri" panose="020F0502020204030204" pitchFamily="34" charset="0"/>
                          <a:cs typeface="Calibri" panose="020F0502020204030204" pitchFamily="34" charset="0"/>
                        </a:rPr>
                        <a:t>Launch weekly “Three Good Things” staff reflection</a:t>
                      </a:r>
                    </a:p>
                  </a:txBody>
                  <a:tcPr anchor="ctr">
                    <a:lnL>
                      <a:noFill/>
                    </a:lnL>
                    <a:lnR>
                      <a:noFill/>
                    </a:lnR>
                    <a:lnT>
                      <a:noFill/>
                    </a:lnT>
                    <a:lnB>
                      <a:noFill/>
                    </a:lnB>
                    <a:noFill/>
                  </a:tcPr>
                </a:tc>
                <a:tc>
                  <a:txBody>
                    <a:bodyPr/>
                    <a:lstStyle/>
                    <a:p>
                      <a:pPr>
                        <a:buNone/>
                      </a:pPr>
                      <a:r>
                        <a:rPr lang="en" sz="1800" i="1" dirty="0">
                          <a:solidFill>
                            <a:srgbClr val="C00000"/>
                          </a:solidFill>
                          <a:latin typeface="Calibri" panose="020F0502020204030204" pitchFamily="34" charset="0"/>
                          <a:cs typeface="Calibri" panose="020F0502020204030204" pitchFamily="34" charset="0"/>
                        </a:rPr>
                        <a:t>Wellbeing Champion + Leadership Team</a:t>
                      </a:r>
                    </a:p>
                  </a:txBody>
                  <a:tcPr anchor="ctr">
                    <a:lnL>
                      <a:noFill/>
                    </a:lnL>
                    <a:lnR>
                      <a:noFill/>
                    </a:lnR>
                    <a:lnT>
                      <a:noFill/>
                    </a:lnT>
                    <a:lnB>
                      <a:noFill/>
                    </a:lnB>
                    <a:noFill/>
                  </a:tcPr>
                </a:tc>
                <a:tc>
                  <a:txBody>
                    <a:bodyPr/>
                    <a:lstStyle/>
                    <a:p>
                      <a:pPr>
                        <a:buNone/>
                      </a:pPr>
                      <a:r>
                        <a:rPr lang="en" sz="1800" i="1" dirty="0">
                          <a:solidFill>
                            <a:srgbClr val="C00000"/>
                          </a:solidFill>
                          <a:latin typeface="Calibri" panose="020F0502020204030204" pitchFamily="34" charset="0"/>
                          <a:cs typeface="Calibri" panose="020F0502020204030204" pitchFamily="34" charset="0"/>
                        </a:rPr>
                        <a:t>Start in December</a:t>
                      </a:r>
                    </a:p>
                  </a:txBody>
                  <a:tcPr anchor="ctr">
                    <a:lnL>
                      <a:noFill/>
                    </a:lnL>
                    <a:lnR>
                      <a:noFill/>
                    </a:lnR>
                    <a:lnT>
                      <a:noFill/>
                    </a:lnT>
                    <a:lnB>
                      <a:noFill/>
                    </a:lnB>
                    <a:noFill/>
                  </a:tcPr>
                </a:tc>
                <a:tc>
                  <a:txBody>
                    <a:bodyPr/>
                    <a:lstStyle/>
                    <a:p>
                      <a:pPr>
                        <a:buNone/>
                      </a:pPr>
                      <a:r>
                        <a:rPr lang="en" sz="1800" i="1" dirty="0">
                          <a:solidFill>
                            <a:srgbClr val="C00000"/>
                          </a:solidFill>
                          <a:latin typeface="Calibri" panose="020F0502020204030204" pitchFamily="34" charset="0"/>
                          <a:cs typeface="Calibri" panose="020F0502020204030204" pitchFamily="34" charset="0"/>
                        </a:rPr>
                        <a:t>Meeting time, reflection sheets</a:t>
                      </a:r>
                    </a:p>
                  </a:txBody>
                  <a:tcPr anchor="ctr">
                    <a:lnL>
                      <a:noFill/>
                    </a:lnL>
                    <a:lnR>
                      <a:noFill/>
                    </a:lnR>
                    <a:lnT>
                      <a:noFill/>
                    </a:lnT>
                    <a:lnB>
                      <a:noFill/>
                    </a:lnB>
                    <a:noFill/>
                  </a:tcPr>
                </a:tc>
                <a:tc>
                  <a:txBody>
                    <a:bodyPr/>
                    <a:lstStyle/>
                    <a:p>
                      <a:pPr>
                        <a:buNone/>
                      </a:pPr>
                      <a:r>
                        <a:rPr lang="en" sz="1800" i="1" dirty="0">
                          <a:solidFill>
                            <a:srgbClr val="C00000"/>
                          </a:solidFill>
                          <a:latin typeface="Calibri" panose="020F0502020204030204" pitchFamily="34" charset="0"/>
                          <a:cs typeface="Calibri" panose="020F0502020204030204" pitchFamily="34" charset="0"/>
                        </a:rPr>
                        <a:t>80% staff participation, positive feedback</a:t>
                      </a:r>
                    </a:p>
                  </a:txBody>
                  <a:tcPr anchor="ctr">
                    <a:lnL>
                      <a:noFill/>
                    </a:lnL>
                    <a:lnR>
                      <a:noFill/>
                    </a:lnR>
                    <a:lnT>
                      <a:noFill/>
                    </a:lnT>
                    <a:lnB>
                      <a:noFill/>
                    </a:lnB>
                    <a:noFill/>
                  </a:tcPr>
                </a:tc>
                <a:extLst>
                  <a:ext uri="{0D108BD9-81ED-4DB2-BD59-A6C34878D82A}">
                    <a16:rowId xmlns:a16="http://schemas.microsoft.com/office/drawing/2014/main" val="1226016182"/>
                  </a:ext>
                </a:extLst>
              </a:tr>
            </a:tbl>
          </a:graphicData>
        </a:graphic>
      </p:graphicFrame>
      <p:sp>
        <p:nvSpPr>
          <p:cNvPr id="2" name="Freeform 63">
            <a:extLst>
              <a:ext uri="{FF2B5EF4-FFF2-40B4-BE49-F238E27FC236}">
                <a16:creationId xmlns:a16="http://schemas.microsoft.com/office/drawing/2014/main" id="{3BCBF1AC-3A48-22E2-E6F2-EDCA8B093057}"/>
              </a:ext>
            </a:extLst>
          </p:cNvPr>
          <p:cNvSpPr/>
          <p:nvPr/>
        </p:nvSpPr>
        <p:spPr>
          <a:xfrm>
            <a:off x="763400" y="1016650"/>
            <a:ext cx="917540" cy="91754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a:ln cap="sq">
            <a:solidFill>
              <a:schemeClr val="accent5"/>
            </a:solidFill>
            <a:prstDash val="solid"/>
            <a:miter/>
          </a:ln>
        </p:spPr>
        <p:txBody>
          <a:bodyPr/>
          <a:lstStyle/>
          <a:p>
            <a:endParaRPr lang="el-GR" sz="933">
              <a:latin typeface="Calibri" panose="020F0502020204030204" pitchFamily="34" charset="0"/>
              <a:cs typeface="Calibri" panose="020F0502020204030204" pitchFamily="34" charset="0"/>
            </a:endParaRPr>
          </a:p>
        </p:txBody>
      </p:sp>
      <p:grpSp>
        <p:nvGrpSpPr>
          <p:cNvPr id="3" name="Group 68">
            <a:extLst>
              <a:ext uri="{FF2B5EF4-FFF2-40B4-BE49-F238E27FC236}">
                <a16:creationId xmlns:a16="http://schemas.microsoft.com/office/drawing/2014/main" id="{A889DCA2-4DB8-EBDA-610A-FEF98A5182BC}"/>
              </a:ext>
            </a:extLst>
          </p:cNvPr>
          <p:cNvGrpSpPr/>
          <p:nvPr/>
        </p:nvGrpSpPr>
        <p:grpSpPr>
          <a:xfrm rot="-10800000">
            <a:off x="355401" y="1659917"/>
            <a:ext cx="1733541" cy="2911340"/>
            <a:chOff x="0" y="0"/>
            <a:chExt cx="635000" cy="1066431"/>
          </a:xfrm>
        </p:grpSpPr>
        <p:sp>
          <p:nvSpPr>
            <p:cNvPr id="4" name="Freeform 69">
              <a:extLst>
                <a:ext uri="{FF2B5EF4-FFF2-40B4-BE49-F238E27FC236}">
                  <a16:creationId xmlns:a16="http://schemas.microsoft.com/office/drawing/2014/main" id="{C507EADE-FFA2-B5B5-E234-6BB24E32238C}"/>
                </a:ext>
              </a:extLst>
            </p:cNvPr>
            <p:cNvSpPr/>
            <p:nvPr/>
          </p:nvSpPr>
          <p:spPr>
            <a:xfrm>
              <a:off x="0" y="0"/>
              <a:ext cx="635000" cy="1064202"/>
            </a:xfrm>
            <a:custGeom>
              <a:avLst/>
              <a:gdLst/>
              <a:ahLst/>
              <a:cxnLst/>
              <a:rect l="l" t="t" r="r" b="b"/>
              <a:pathLst>
                <a:path w="635000" h="1064202">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w="95250" cap="sq">
              <a:solidFill>
                <a:schemeClr val="accent5"/>
              </a:solidFill>
              <a:prstDash val="solid"/>
              <a:miter/>
            </a:ln>
          </p:spPr>
          <p:txBody>
            <a:bodyPr/>
            <a:lstStyle/>
            <a:p>
              <a:endParaRPr lang="el-GR" sz="933" dirty="0">
                <a:latin typeface="Calibri" panose="020F0502020204030204" pitchFamily="34" charset="0"/>
                <a:cs typeface="Calibri" panose="020F0502020204030204" pitchFamily="34" charset="0"/>
              </a:endParaRPr>
            </a:p>
          </p:txBody>
        </p:sp>
        <p:sp>
          <p:nvSpPr>
            <p:cNvPr id="5" name="TextBox 70">
              <a:extLst>
                <a:ext uri="{FF2B5EF4-FFF2-40B4-BE49-F238E27FC236}">
                  <a16:creationId xmlns:a16="http://schemas.microsoft.com/office/drawing/2014/main" id="{2C033C7D-4367-2DFA-102D-EF11A3AEDBBC}"/>
                </a:ext>
              </a:extLst>
            </p:cNvPr>
            <p:cNvSpPr txBox="1"/>
            <p:nvPr/>
          </p:nvSpPr>
          <p:spPr>
            <a:xfrm>
              <a:off x="0" y="-57150"/>
              <a:ext cx="635000" cy="1009281"/>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8" name="Group 74">
            <a:extLst>
              <a:ext uri="{FF2B5EF4-FFF2-40B4-BE49-F238E27FC236}">
                <a16:creationId xmlns:a16="http://schemas.microsoft.com/office/drawing/2014/main" id="{A8958DC5-DE19-DFA0-F83D-F0FADF3C40B9}"/>
              </a:ext>
            </a:extLst>
          </p:cNvPr>
          <p:cNvGrpSpPr/>
          <p:nvPr/>
        </p:nvGrpSpPr>
        <p:grpSpPr>
          <a:xfrm>
            <a:off x="875902" y="1129151"/>
            <a:ext cx="692537" cy="692537"/>
            <a:chOff x="0" y="0"/>
            <a:chExt cx="812800" cy="812800"/>
          </a:xfrm>
        </p:grpSpPr>
        <p:sp>
          <p:nvSpPr>
            <p:cNvPr id="12" name="Freeform 75">
              <a:extLst>
                <a:ext uri="{FF2B5EF4-FFF2-40B4-BE49-F238E27FC236}">
                  <a16:creationId xmlns:a16="http://schemas.microsoft.com/office/drawing/2014/main" id="{2AE374AB-1523-B937-4ECD-422B9341C4F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24" name="TextBox 76">
              <a:extLst>
                <a:ext uri="{FF2B5EF4-FFF2-40B4-BE49-F238E27FC236}">
                  <a16:creationId xmlns:a16="http://schemas.microsoft.com/office/drawing/2014/main" id="{7FE082C2-94F8-EE3D-62B2-5700C8E08A04}"/>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25" name="Group 86">
            <a:extLst>
              <a:ext uri="{FF2B5EF4-FFF2-40B4-BE49-F238E27FC236}">
                <a16:creationId xmlns:a16="http://schemas.microsoft.com/office/drawing/2014/main" id="{D1280364-4C4C-A01B-5811-4758936599A5}"/>
              </a:ext>
            </a:extLst>
          </p:cNvPr>
          <p:cNvGrpSpPr/>
          <p:nvPr/>
        </p:nvGrpSpPr>
        <p:grpSpPr>
          <a:xfrm>
            <a:off x="399958" y="4040246"/>
            <a:ext cx="1644426" cy="291939"/>
            <a:chOff x="0" y="0"/>
            <a:chExt cx="757405" cy="134464"/>
          </a:xfrm>
          <a:solidFill>
            <a:schemeClr val="accent5"/>
          </a:solidFill>
        </p:grpSpPr>
        <p:sp>
          <p:nvSpPr>
            <p:cNvPr id="27" name="Freeform 87">
              <a:extLst>
                <a:ext uri="{FF2B5EF4-FFF2-40B4-BE49-F238E27FC236}">
                  <a16:creationId xmlns:a16="http://schemas.microsoft.com/office/drawing/2014/main" id="{D2D4303C-E7AF-6CAD-F946-43FDE6B17B73}"/>
                </a:ext>
              </a:extLst>
            </p:cNvPr>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grpFill/>
            <a:ln>
              <a:solidFill>
                <a:schemeClr val="accent5"/>
              </a:solidFill>
            </a:ln>
          </p:spPr>
          <p:txBody>
            <a:bodyPr/>
            <a:lstStyle/>
            <a:p>
              <a:endParaRPr lang="el-GR" sz="1800" b="1">
                <a:solidFill>
                  <a:schemeClr val="tx1"/>
                </a:solidFill>
                <a:latin typeface="Calibri" panose="020F0502020204030204" pitchFamily="34" charset="0"/>
                <a:cs typeface="Calibri" panose="020F0502020204030204" pitchFamily="34" charset="0"/>
              </a:endParaRPr>
            </a:p>
          </p:txBody>
        </p:sp>
        <p:sp>
          <p:nvSpPr>
            <p:cNvPr id="30" name="TextBox 88">
              <a:extLst>
                <a:ext uri="{FF2B5EF4-FFF2-40B4-BE49-F238E27FC236}">
                  <a16:creationId xmlns:a16="http://schemas.microsoft.com/office/drawing/2014/main" id="{F82711C3-9165-B22E-FBD3-1F2ADD7C844D}"/>
                </a:ext>
              </a:extLst>
            </p:cNvPr>
            <p:cNvSpPr txBox="1"/>
            <p:nvPr/>
          </p:nvSpPr>
          <p:spPr>
            <a:xfrm>
              <a:off x="0" y="-57150"/>
              <a:ext cx="757405" cy="191614"/>
            </a:xfrm>
            <a:prstGeom prst="rect">
              <a:avLst/>
            </a:prstGeom>
            <a:grpFill/>
            <a:ln>
              <a:solidFill>
                <a:schemeClr val="accent5"/>
              </a:solidFill>
            </a:ln>
          </p:spPr>
          <p:txBody>
            <a:bodyPr lIns="33867" tIns="33867" rIns="33867" bIns="33867" rtlCol="0" anchor="ctr"/>
            <a:lstStyle/>
            <a:p>
              <a:pPr algn="ctr">
                <a:lnSpc>
                  <a:spcPts val="1773"/>
                </a:lnSpc>
              </a:pPr>
              <a:endParaRPr sz="1800" b="1">
                <a:solidFill>
                  <a:schemeClr val="tx1"/>
                </a:solidFill>
                <a:latin typeface="Calibri" panose="020F0502020204030204" pitchFamily="34" charset="0"/>
                <a:cs typeface="Calibri" panose="020F0502020204030204" pitchFamily="34" charset="0"/>
              </a:endParaRPr>
            </a:p>
          </p:txBody>
        </p:sp>
      </p:grpSp>
      <p:sp>
        <p:nvSpPr>
          <p:cNvPr id="31" name="Freeform 96">
            <a:extLst>
              <a:ext uri="{FF2B5EF4-FFF2-40B4-BE49-F238E27FC236}">
                <a16:creationId xmlns:a16="http://schemas.microsoft.com/office/drawing/2014/main" id="{D4367AD2-38FB-B7CB-3321-73151FE017B1}"/>
              </a:ext>
            </a:extLst>
          </p:cNvPr>
          <p:cNvSpPr/>
          <p:nvPr/>
        </p:nvSpPr>
        <p:spPr>
          <a:xfrm>
            <a:off x="1033616" y="1259817"/>
            <a:ext cx="377110" cy="431207"/>
          </a:xfrm>
          <a:custGeom>
            <a:avLst/>
            <a:gdLst/>
            <a:ahLst/>
            <a:cxnLst/>
            <a:rect l="l" t="t" r="r" b="b"/>
            <a:pathLst>
              <a:path w="565665" h="646811">
                <a:moveTo>
                  <a:pt x="0" y="0"/>
                </a:moveTo>
                <a:lnTo>
                  <a:pt x="565665" y="0"/>
                </a:lnTo>
                <a:lnTo>
                  <a:pt x="565665" y="646811"/>
                </a:lnTo>
                <a:lnTo>
                  <a:pt x="0" y="64681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32" name="TextBox 110">
            <a:extLst>
              <a:ext uri="{FF2B5EF4-FFF2-40B4-BE49-F238E27FC236}">
                <a16:creationId xmlns:a16="http://schemas.microsoft.com/office/drawing/2014/main" id="{C1E9BE02-D325-D933-2C7C-395CC0015447}"/>
              </a:ext>
            </a:extLst>
          </p:cNvPr>
          <p:cNvSpPr txBox="1"/>
          <p:nvPr/>
        </p:nvSpPr>
        <p:spPr>
          <a:xfrm>
            <a:off x="470792" y="2191576"/>
            <a:ext cx="1491311" cy="807913"/>
          </a:xfrm>
          <a:prstGeom prst="rect">
            <a:avLst/>
          </a:prstGeom>
        </p:spPr>
        <p:txBody>
          <a:bodyPr wrap="square" lIns="0" tIns="0" rIns="0" bIns="0" rtlCol="0" anchor="t">
            <a:spAutoFit/>
          </a:bodyPr>
          <a:lstStyle/>
          <a:p>
            <a:pPr algn="ctr">
              <a:lnSpc>
                <a:spcPts val="2147"/>
              </a:lnSpc>
            </a:pPr>
            <a:r>
              <a:rPr lang="en-US" sz="1800" b="1" dirty="0">
                <a:solidFill>
                  <a:schemeClr val="tx1"/>
                </a:solidFill>
                <a:latin typeface="Calibri" panose="020F0502020204030204" pitchFamily="34" charset="0"/>
                <a:ea typeface="Lato Bold"/>
                <a:cs typeface="Calibri" panose="020F0502020204030204" pitchFamily="34" charset="0"/>
                <a:sym typeface="Lato Bold"/>
              </a:rPr>
              <a:t>Design Actions &amp; Responsibilities</a:t>
            </a:r>
          </a:p>
        </p:txBody>
      </p:sp>
      <p:sp>
        <p:nvSpPr>
          <p:cNvPr id="33" name="TextBox 112">
            <a:extLst>
              <a:ext uri="{FF2B5EF4-FFF2-40B4-BE49-F238E27FC236}">
                <a16:creationId xmlns:a16="http://schemas.microsoft.com/office/drawing/2014/main" id="{17B7B2BF-6710-B987-673C-E9EF60F5CDB3}"/>
              </a:ext>
            </a:extLst>
          </p:cNvPr>
          <p:cNvSpPr txBox="1"/>
          <p:nvPr/>
        </p:nvSpPr>
        <p:spPr>
          <a:xfrm>
            <a:off x="533034" y="3060706"/>
            <a:ext cx="1377246" cy="872034"/>
          </a:xfrm>
          <a:prstGeom prst="rect">
            <a:avLst/>
          </a:prstGeom>
        </p:spPr>
        <p:txBody>
          <a:bodyPr lIns="0" tIns="0" rIns="0" bIns="0" rtlCol="0" anchor="t">
            <a:spAutoFit/>
          </a:bodyPr>
          <a:lstStyle/>
          <a:p>
            <a:pPr algn="ctr">
              <a:lnSpc>
                <a:spcPts val="1680"/>
              </a:lnSpc>
            </a:pPr>
            <a:r>
              <a:rPr lang="en" sz="1600" dirty="0">
                <a:solidFill>
                  <a:schemeClr val="tx1"/>
                </a:solidFill>
                <a:latin typeface="Calibri" panose="020F0502020204030204" pitchFamily="34" charset="0"/>
                <a:cs typeface="Calibri" panose="020F0502020204030204" pitchFamily="34" charset="0"/>
              </a:rPr>
              <a:t> Define who, when, and how each activity is implemented</a:t>
            </a:r>
            <a:endParaRPr lang="en-US" sz="1600" dirty="0">
              <a:solidFill>
                <a:schemeClr val="tx1"/>
              </a:solidFill>
              <a:latin typeface="Calibri" panose="020F0502020204030204" pitchFamily="34" charset="0"/>
              <a:ea typeface="Lato"/>
              <a:cs typeface="Calibri" panose="020F0502020204030204" pitchFamily="34" charset="0"/>
              <a:sym typeface="Lato"/>
            </a:endParaRPr>
          </a:p>
        </p:txBody>
      </p:sp>
      <p:sp>
        <p:nvSpPr>
          <p:cNvPr id="34" name="TextBox 116">
            <a:extLst>
              <a:ext uri="{FF2B5EF4-FFF2-40B4-BE49-F238E27FC236}">
                <a16:creationId xmlns:a16="http://schemas.microsoft.com/office/drawing/2014/main" id="{9E655053-298F-9704-F266-0EA31D6373A1}"/>
              </a:ext>
            </a:extLst>
          </p:cNvPr>
          <p:cNvSpPr txBox="1"/>
          <p:nvPr/>
        </p:nvSpPr>
        <p:spPr>
          <a:xfrm>
            <a:off x="845175" y="4136075"/>
            <a:ext cx="692537" cy="195566"/>
          </a:xfrm>
          <a:prstGeom prst="rect">
            <a:avLst/>
          </a:prstGeom>
        </p:spPr>
        <p:txBody>
          <a:bodyPr lIns="0" tIns="0" rIns="0" bIns="0" rtlCol="0" anchor="t">
            <a:spAutoFit/>
          </a:bodyPr>
          <a:lstStyle/>
          <a:p>
            <a:pPr algn="ctr">
              <a:lnSpc>
                <a:spcPts val="1441"/>
              </a:lnSpc>
            </a:pPr>
            <a:r>
              <a:rPr lang="en-US" sz="1800" b="1" dirty="0">
                <a:solidFill>
                  <a:schemeClr val="bg1"/>
                </a:solidFill>
                <a:latin typeface="Calibri" panose="020F0502020204030204" pitchFamily="34" charset="0"/>
                <a:ea typeface="Lato Bold"/>
                <a:cs typeface="Calibri" panose="020F0502020204030204" pitchFamily="34" charset="0"/>
                <a:sym typeface="Lato Bold"/>
              </a:rPr>
              <a:t>STEP 5</a:t>
            </a:r>
          </a:p>
        </p:txBody>
      </p:sp>
    </p:spTree>
    <p:extLst>
      <p:ext uri="{BB962C8B-B14F-4D97-AF65-F5344CB8AC3E}">
        <p14:creationId xmlns:p14="http://schemas.microsoft.com/office/powerpoint/2010/main" val="14524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781E9-068D-68BD-CDFF-62A36FDA652E}"/>
            </a:ext>
          </a:extLst>
        </p:cNvPr>
        <p:cNvGrpSpPr/>
        <p:nvPr/>
      </p:nvGrpSpPr>
      <p:grpSpPr>
        <a:xfrm>
          <a:off x="0" y="0"/>
          <a:ext cx="0" cy="0"/>
          <a:chOff x="0" y="0"/>
          <a:chExt cx="0" cy="0"/>
        </a:xfrm>
      </p:grpSpPr>
      <p:grpSp>
        <p:nvGrpSpPr>
          <p:cNvPr id="5" name="Group 65">
            <a:extLst>
              <a:ext uri="{FF2B5EF4-FFF2-40B4-BE49-F238E27FC236}">
                <a16:creationId xmlns:a16="http://schemas.microsoft.com/office/drawing/2014/main" id="{26FAFE14-A231-3B37-9B87-10FFBCBAFFB0}"/>
              </a:ext>
            </a:extLst>
          </p:cNvPr>
          <p:cNvGrpSpPr/>
          <p:nvPr/>
        </p:nvGrpSpPr>
        <p:grpSpPr>
          <a:xfrm>
            <a:off x="810691" y="946702"/>
            <a:ext cx="917540" cy="917540"/>
            <a:chOff x="0" y="0"/>
            <a:chExt cx="812800" cy="812800"/>
          </a:xfrm>
        </p:grpSpPr>
        <p:sp>
          <p:nvSpPr>
            <p:cNvPr id="6" name="Freeform 66">
              <a:extLst>
                <a:ext uri="{FF2B5EF4-FFF2-40B4-BE49-F238E27FC236}">
                  <a16:creationId xmlns:a16="http://schemas.microsoft.com/office/drawing/2014/main" id="{35293AB6-716B-616F-44D4-CCC9F768F79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67B8A"/>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7" name="TextBox 67">
              <a:extLst>
                <a:ext uri="{FF2B5EF4-FFF2-40B4-BE49-F238E27FC236}">
                  <a16:creationId xmlns:a16="http://schemas.microsoft.com/office/drawing/2014/main" id="{84246479-9DF3-427A-B3E3-C92375487FAD}"/>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8" name="Group 71">
            <a:extLst>
              <a:ext uri="{FF2B5EF4-FFF2-40B4-BE49-F238E27FC236}">
                <a16:creationId xmlns:a16="http://schemas.microsoft.com/office/drawing/2014/main" id="{C1F78039-8827-88B1-2C1B-35B0E876CEFD}"/>
              </a:ext>
            </a:extLst>
          </p:cNvPr>
          <p:cNvGrpSpPr/>
          <p:nvPr/>
        </p:nvGrpSpPr>
        <p:grpSpPr>
          <a:xfrm rot="-10800000">
            <a:off x="402691" y="1589969"/>
            <a:ext cx="1733541" cy="2911340"/>
            <a:chOff x="0" y="0"/>
            <a:chExt cx="635000" cy="1066431"/>
          </a:xfrm>
        </p:grpSpPr>
        <p:sp>
          <p:nvSpPr>
            <p:cNvPr id="9" name="Freeform 72">
              <a:extLst>
                <a:ext uri="{FF2B5EF4-FFF2-40B4-BE49-F238E27FC236}">
                  <a16:creationId xmlns:a16="http://schemas.microsoft.com/office/drawing/2014/main" id="{395E2D64-5410-58F1-F7D4-C5163DD7C67B}"/>
                </a:ext>
              </a:extLst>
            </p:cNvPr>
            <p:cNvSpPr/>
            <p:nvPr/>
          </p:nvSpPr>
          <p:spPr>
            <a:xfrm>
              <a:off x="0" y="0"/>
              <a:ext cx="635000" cy="1064202"/>
            </a:xfrm>
            <a:custGeom>
              <a:avLst/>
              <a:gdLst/>
              <a:ahLst/>
              <a:cxnLst/>
              <a:rect l="l" t="t" r="r" b="b"/>
              <a:pathLst>
                <a:path w="635000" h="1064202">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w="95250" cap="sq">
              <a:solidFill>
                <a:srgbClr val="667B8A"/>
              </a:solid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10" name="TextBox 73">
              <a:extLst>
                <a:ext uri="{FF2B5EF4-FFF2-40B4-BE49-F238E27FC236}">
                  <a16:creationId xmlns:a16="http://schemas.microsoft.com/office/drawing/2014/main" id="{D669E192-4D6C-1DBA-231B-68939C123822}"/>
                </a:ext>
              </a:extLst>
            </p:cNvPr>
            <p:cNvSpPr txBox="1"/>
            <p:nvPr/>
          </p:nvSpPr>
          <p:spPr>
            <a:xfrm>
              <a:off x="0" y="-57150"/>
              <a:ext cx="635000" cy="1009281"/>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11" name="Group 77">
            <a:extLst>
              <a:ext uri="{FF2B5EF4-FFF2-40B4-BE49-F238E27FC236}">
                <a16:creationId xmlns:a16="http://schemas.microsoft.com/office/drawing/2014/main" id="{D429F5F2-766C-9215-8F01-966AE8AF05F6}"/>
              </a:ext>
            </a:extLst>
          </p:cNvPr>
          <p:cNvGrpSpPr/>
          <p:nvPr/>
        </p:nvGrpSpPr>
        <p:grpSpPr>
          <a:xfrm>
            <a:off x="923193" y="1059203"/>
            <a:ext cx="692537" cy="692537"/>
            <a:chOff x="0" y="0"/>
            <a:chExt cx="812800" cy="812800"/>
          </a:xfrm>
        </p:grpSpPr>
        <p:sp>
          <p:nvSpPr>
            <p:cNvPr id="12" name="Freeform 78">
              <a:extLst>
                <a:ext uri="{FF2B5EF4-FFF2-40B4-BE49-F238E27FC236}">
                  <a16:creationId xmlns:a16="http://schemas.microsoft.com/office/drawing/2014/main" id="{B97AD8B3-F2E0-B8F0-F386-4673BF6A171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13" name="TextBox 79">
              <a:extLst>
                <a:ext uri="{FF2B5EF4-FFF2-40B4-BE49-F238E27FC236}">
                  <a16:creationId xmlns:a16="http://schemas.microsoft.com/office/drawing/2014/main" id="{556B16B8-88ED-95F1-9A55-56A3B30CDA93}"/>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sp>
        <p:nvSpPr>
          <p:cNvPr id="14" name="Freeform 97">
            <a:extLst>
              <a:ext uri="{FF2B5EF4-FFF2-40B4-BE49-F238E27FC236}">
                <a16:creationId xmlns:a16="http://schemas.microsoft.com/office/drawing/2014/main" id="{29C6F3F8-7254-A503-EC8F-15EBE8E93E53}"/>
              </a:ext>
            </a:extLst>
          </p:cNvPr>
          <p:cNvSpPr/>
          <p:nvPr/>
        </p:nvSpPr>
        <p:spPr>
          <a:xfrm>
            <a:off x="1033757" y="1170854"/>
            <a:ext cx="471409" cy="469237"/>
          </a:xfrm>
          <a:custGeom>
            <a:avLst/>
            <a:gdLst/>
            <a:ahLst/>
            <a:cxnLst/>
            <a:rect l="l" t="t" r="r" b="b"/>
            <a:pathLst>
              <a:path w="707113" h="703855">
                <a:moveTo>
                  <a:pt x="0" y="0"/>
                </a:moveTo>
                <a:lnTo>
                  <a:pt x="707113" y="0"/>
                </a:lnTo>
                <a:lnTo>
                  <a:pt x="707113" y="703855"/>
                </a:lnTo>
                <a:lnTo>
                  <a:pt x="0" y="70385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15" name="TextBox 111">
            <a:extLst>
              <a:ext uri="{FF2B5EF4-FFF2-40B4-BE49-F238E27FC236}">
                <a16:creationId xmlns:a16="http://schemas.microsoft.com/office/drawing/2014/main" id="{82354D7F-2EB0-1B34-1379-541FD3C8EE6D}"/>
              </a:ext>
            </a:extLst>
          </p:cNvPr>
          <p:cNvSpPr txBox="1"/>
          <p:nvPr/>
        </p:nvSpPr>
        <p:spPr>
          <a:xfrm>
            <a:off x="711217" y="2164776"/>
            <a:ext cx="1116489" cy="538609"/>
          </a:xfrm>
          <a:prstGeom prst="rect">
            <a:avLst/>
          </a:prstGeom>
        </p:spPr>
        <p:txBody>
          <a:bodyPr lIns="0" tIns="0" rIns="0" bIns="0" rtlCol="0" anchor="t">
            <a:spAutoFit/>
          </a:bodyPr>
          <a:lstStyle/>
          <a:p>
            <a:pPr algn="ctr">
              <a:lnSpc>
                <a:spcPts val="2147"/>
              </a:lnSpc>
            </a:pPr>
            <a:r>
              <a:rPr lang="en" sz="1800" b="1" dirty="0">
                <a:solidFill>
                  <a:schemeClr val="tx1"/>
                </a:solidFill>
                <a:latin typeface="Calibri" panose="020F0502020204030204" pitchFamily="34" charset="0"/>
                <a:cs typeface="Calibri" panose="020F0502020204030204" pitchFamily="34" charset="0"/>
              </a:rPr>
              <a:t>Plan for Evaluation</a:t>
            </a:r>
            <a:endParaRPr lang="en-US" sz="1800" b="1" dirty="0">
              <a:solidFill>
                <a:schemeClr val="tx1"/>
              </a:solidFill>
              <a:latin typeface="Calibri" panose="020F0502020204030204" pitchFamily="34" charset="0"/>
              <a:ea typeface="Lato Bold"/>
              <a:cs typeface="Calibri" panose="020F0502020204030204" pitchFamily="34" charset="0"/>
              <a:sym typeface="Lato Bold"/>
            </a:endParaRPr>
          </a:p>
        </p:txBody>
      </p:sp>
      <p:sp>
        <p:nvSpPr>
          <p:cNvPr id="16" name="TextBox 113">
            <a:extLst>
              <a:ext uri="{FF2B5EF4-FFF2-40B4-BE49-F238E27FC236}">
                <a16:creationId xmlns:a16="http://schemas.microsoft.com/office/drawing/2014/main" id="{0E0F2B8D-09EF-508B-A215-92E19D5631F4}"/>
              </a:ext>
            </a:extLst>
          </p:cNvPr>
          <p:cNvSpPr txBox="1"/>
          <p:nvPr/>
        </p:nvSpPr>
        <p:spPr>
          <a:xfrm>
            <a:off x="580838" y="2703385"/>
            <a:ext cx="1377246" cy="1096454"/>
          </a:xfrm>
          <a:prstGeom prst="rect">
            <a:avLst/>
          </a:prstGeom>
        </p:spPr>
        <p:txBody>
          <a:bodyPr lIns="0" tIns="0" rIns="0" bIns="0" rtlCol="0" anchor="t">
            <a:spAutoFit/>
          </a:bodyPr>
          <a:lstStyle/>
          <a:p>
            <a:pPr algn="ctr">
              <a:lnSpc>
                <a:spcPts val="1680"/>
              </a:lnSpc>
            </a:pPr>
            <a:r>
              <a:rPr lang="en" sz="1600" dirty="0">
                <a:solidFill>
                  <a:schemeClr val="tx1"/>
                </a:solidFill>
                <a:latin typeface="Calibri" panose="020F0502020204030204" pitchFamily="34" charset="0"/>
                <a:cs typeface="Calibri" panose="020F0502020204030204" pitchFamily="34" charset="0"/>
              </a:rPr>
              <a:t>Include indicators, timelines, and reflection opportunities</a:t>
            </a:r>
            <a:endParaRPr lang="en-US" sz="1600" dirty="0">
              <a:solidFill>
                <a:schemeClr val="tx1"/>
              </a:solidFill>
              <a:latin typeface="Calibri" panose="020F0502020204030204" pitchFamily="34" charset="0"/>
              <a:ea typeface="Lato"/>
              <a:cs typeface="Calibri" panose="020F0502020204030204" pitchFamily="34" charset="0"/>
              <a:sym typeface="Lato"/>
            </a:endParaRPr>
          </a:p>
        </p:txBody>
      </p:sp>
      <p:sp>
        <p:nvSpPr>
          <p:cNvPr id="17" name="TextBox 117">
            <a:extLst>
              <a:ext uri="{FF2B5EF4-FFF2-40B4-BE49-F238E27FC236}">
                <a16:creationId xmlns:a16="http://schemas.microsoft.com/office/drawing/2014/main" id="{FF827B80-E175-E2E8-7DA7-71B928E33F4B}"/>
              </a:ext>
            </a:extLst>
          </p:cNvPr>
          <p:cNvSpPr txBox="1"/>
          <p:nvPr/>
        </p:nvSpPr>
        <p:spPr>
          <a:xfrm>
            <a:off x="892466" y="4066127"/>
            <a:ext cx="692537" cy="195566"/>
          </a:xfrm>
          <a:prstGeom prst="rect">
            <a:avLst/>
          </a:prstGeom>
        </p:spPr>
        <p:txBody>
          <a:bodyPr lIns="0" tIns="0" rIns="0" bIns="0" rtlCol="0" anchor="t">
            <a:spAutoFit/>
          </a:bodyPr>
          <a:lstStyle/>
          <a:p>
            <a:pPr algn="ctr">
              <a:lnSpc>
                <a:spcPts val="1441"/>
              </a:lnSpc>
            </a:pPr>
            <a:r>
              <a:rPr lang="en-US" sz="1800" b="1" dirty="0">
                <a:solidFill>
                  <a:schemeClr val="tx1"/>
                </a:solidFill>
                <a:latin typeface="Calibri" panose="020F0502020204030204" pitchFamily="34" charset="0"/>
                <a:ea typeface="Lato Bold"/>
                <a:cs typeface="Calibri" panose="020F0502020204030204" pitchFamily="34" charset="0"/>
                <a:sym typeface="Lato Bold"/>
              </a:rPr>
              <a:t>STEP 6</a:t>
            </a:r>
          </a:p>
        </p:txBody>
      </p:sp>
      <p:sp>
        <p:nvSpPr>
          <p:cNvPr id="18" name="Google Shape;135;g37f9446a92a_0_143">
            <a:extLst>
              <a:ext uri="{FF2B5EF4-FFF2-40B4-BE49-F238E27FC236}">
                <a16:creationId xmlns:a16="http://schemas.microsoft.com/office/drawing/2014/main" id="{871570BC-9DBB-284B-9FBE-A6725BF7476A}"/>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n-US" dirty="0"/>
              <a:t>Unit 3.1: </a:t>
            </a:r>
            <a:r>
              <a:rPr lang="en" dirty="0"/>
              <a:t>Designing a WSA Program</a:t>
            </a:r>
            <a:endParaRPr dirty="0"/>
          </a:p>
        </p:txBody>
      </p:sp>
      <p:sp>
        <p:nvSpPr>
          <p:cNvPr id="20" name="TextBox 19">
            <a:extLst>
              <a:ext uri="{FF2B5EF4-FFF2-40B4-BE49-F238E27FC236}">
                <a16:creationId xmlns:a16="http://schemas.microsoft.com/office/drawing/2014/main" id="{05C1758D-2404-1C16-057A-9D674BBB4346}"/>
              </a:ext>
            </a:extLst>
          </p:cNvPr>
          <p:cNvSpPr txBox="1"/>
          <p:nvPr/>
        </p:nvSpPr>
        <p:spPr>
          <a:xfrm>
            <a:off x="2303736" y="1864242"/>
            <a:ext cx="3651242" cy="2031325"/>
          </a:xfrm>
          <a:prstGeom prst="rect">
            <a:avLst/>
          </a:prstGeom>
          <a:noFill/>
        </p:spPr>
        <p:txBody>
          <a:bodyPr wrap="square">
            <a:spAutoFit/>
          </a:bodyPr>
          <a:lstStyle/>
          <a:p>
            <a:pPr algn="ctr">
              <a:buNone/>
            </a:pPr>
            <a:r>
              <a:rPr lang="en" sz="1800" b="1" i="0" u="none" strike="noStrike" dirty="0">
                <a:solidFill>
                  <a:schemeClr val="accent2"/>
                </a:solidFill>
                <a:effectLst/>
                <a:latin typeface="Calibri" panose="020F0502020204030204" pitchFamily="34" charset="0"/>
                <a:cs typeface="Calibri" panose="020F0502020204030204" pitchFamily="34" charset="0"/>
              </a:rPr>
              <a:t>Why Evaluation Matters</a:t>
            </a:r>
            <a:br>
              <a:rPr lang="en" sz="1800" b="0" i="0" u="none" strike="noStrike" dirty="0">
                <a:solidFill>
                  <a:schemeClr val="accent2"/>
                </a:solidFill>
                <a:effectLst/>
                <a:latin typeface="Calibri" panose="020F0502020204030204" pitchFamily="34" charset="0"/>
                <a:cs typeface="Calibri" panose="020F0502020204030204" pitchFamily="34" charset="0"/>
              </a:rPr>
            </a:br>
            <a:r>
              <a:rPr lang="en" sz="1800" b="0" i="0" u="none" strike="noStrike" dirty="0">
                <a:solidFill>
                  <a:schemeClr val="accent2"/>
                </a:solidFill>
                <a:effectLst/>
                <a:latin typeface="Calibri" panose="020F0502020204030204" pitchFamily="34" charset="0"/>
                <a:cs typeface="Calibri" panose="020F0502020204030204" pitchFamily="34" charset="0"/>
              </a:rPr>
              <a:t>Evaluation ensures that wellbeing initiatives are </a:t>
            </a:r>
            <a:r>
              <a:rPr lang="en" sz="1800" b="1" i="0" u="none" strike="noStrike" dirty="0">
                <a:solidFill>
                  <a:schemeClr val="accent2"/>
                </a:solidFill>
                <a:effectLst/>
                <a:latin typeface="Calibri" panose="020F0502020204030204" pitchFamily="34" charset="0"/>
                <a:cs typeface="Calibri" panose="020F0502020204030204" pitchFamily="34" charset="0"/>
              </a:rPr>
              <a:t>effective, measurable, and sustainable</a:t>
            </a:r>
            <a:r>
              <a:rPr lang="en" sz="1800" b="0" i="0" u="none" strike="noStrike" dirty="0">
                <a:solidFill>
                  <a:schemeClr val="accent2"/>
                </a:solidFill>
                <a:effectLst/>
                <a:latin typeface="Calibri" panose="020F0502020204030204" pitchFamily="34" charset="0"/>
                <a:cs typeface="Calibri" panose="020F0502020204030204" pitchFamily="34" charset="0"/>
              </a:rPr>
              <a:t>. It helps schools celebrate progress, learn from challenges, and refine their wellbeing plans over time.</a:t>
            </a:r>
          </a:p>
        </p:txBody>
      </p:sp>
      <p:sp>
        <p:nvSpPr>
          <p:cNvPr id="22" name="TextBox 21">
            <a:extLst>
              <a:ext uri="{FF2B5EF4-FFF2-40B4-BE49-F238E27FC236}">
                <a16:creationId xmlns:a16="http://schemas.microsoft.com/office/drawing/2014/main" id="{6A31F9E3-68C8-F335-2ECC-3BD9ED3BA08E}"/>
              </a:ext>
            </a:extLst>
          </p:cNvPr>
          <p:cNvSpPr txBox="1"/>
          <p:nvPr/>
        </p:nvSpPr>
        <p:spPr>
          <a:xfrm>
            <a:off x="402691" y="4807261"/>
            <a:ext cx="5693309" cy="2031325"/>
          </a:xfrm>
          <a:prstGeom prst="rect">
            <a:avLst/>
          </a:prstGeom>
          <a:noFill/>
        </p:spPr>
        <p:txBody>
          <a:bodyPr wrap="square">
            <a:spAutoFit/>
          </a:bodyPr>
          <a:lstStyle/>
          <a:p>
            <a:pPr>
              <a:buNone/>
            </a:pPr>
            <a:r>
              <a:rPr lang="en" sz="1800" b="1" i="0" u="none" strike="noStrike" dirty="0">
                <a:solidFill>
                  <a:schemeClr val="tx1"/>
                </a:solidFill>
                <a:effectLst/>
                <a:latin typeface="Calibri" panose="020F0502020204030204" pitchFamily="34" charset="0"/>
                <a:cs typeface="Calibri" panose="020F0502020204030204" pitchFamily="34" charset="0"/>
              </a:rPr>
              <a:t>Key Components of an Evaluation Plan:</a:t>
            </a:r>
            <a:endParaRPr lang="en" sz="1800" b="0" i="0" u="none" strike="noStrike" dirty="0">
              <a:solidFill>
                <a:schemeClr val="tx1"/>
              </a:solidFill>
              <a:effectLst/>
              <a:latin typeface="Calibri" panose="020F0502020204030204" pitchFamily="34" charset="0"/>
              <a:cs typeface="Calibri" panose="020F0502020204030204" pitchFamily="34" charset="0"/>
            </a:endParaRPr>
          </a:p>
          <a:p>
            <a:pPr>
              <a:buClr>
                <a:schemeClr val="tx1"/>
              </a:buClr>
              <a:buFont typeface="+mj-lt"/>
              <a:buAutoNum type="arabicPeriod"/>
            </a:pPr>
            <a:r>
              <a:rPr lang="en" sz="1800" b="1" i="0" u="none" strike="noStrike" dirty="0">
                <a:solidFill>
                  <a:schemeClr val="tx1"/>
                </a:solidFill>
                <a:effectLst/>
                <a:latin typeface="Calibri" panose="020F0502020204030204" pitchFamily="34" charset="0"/>
                <a:cs typeface="Calibri" panose="020F0502020204030204" pitchFamily="34" charset="0"/>
              </a:rPr>
              <a:t> Indicators:</a:t>
            </a:r>
            <a:r>
              <a:rPr lang="en" sz="1800" b="0" i="0" u="none" strike="noStrike" dirty="0">
                <a:solidFill>
                  <a:schemeClr val="tx1"/>
                </a:solidFill>
                <a:effectLst/>
                <a:latin typeface="Calibri" panose="020F0502020204030204" pitchFamily="34" charset="0"/>
                <a:cs typeface="Calibri" panose="020F0502020204030204" pitchFamily="34" charset="0"/>
              </a:rPr>
              <a:t> What signs will show that wellbeing is improving?</a:t>
            </a:r>
          </a:p>
          <a:p>
            <a:pPr>
              <a:buClr>
                <a:schemeClr val="tx1"/>
              </a:buClr>
              <a:buFont typeface="+mj-lt"/>
              <a:buAutoNum type="arabicPeriod"/>
            </a:pPr>
            <a:r>
              <a:rPr lang="en" sz="1800" b="1" dirty="0">
                <a:solidFill>
                  <a:schemeClr val="tx1"/>
                </a:solidFill>
                <a:latin typeface="Calibri" panose="020F0502020204030204" pitchFamily="34" charset="0"/>
                <a:cs typeface="Calibri" panose="020F0502020204030204" pitchFamily="34" charset="0"/>
              </a:rPr>
              <a:t> Timelines: </a:t>
            </a:r>
            <a:r>
              <a:rPr lang="en" sz="1800" dirty="0">
                <a:solidFill>
                  <a:schemeClr val="tx1"/>
                </a:solidFill>
                <a:latin typeface="Calibri" panose="020F0502020204030204" pitchFamily="34" charset="0"/>
                <a:cs typeface="Calibri" panose="020F0502020204030204" pitchFamily="34" charset="0"/>
              </a:rPr>
              <a:t>When and how often will you review progress?</a:t>
            </a:r>
          </a:p>
          <a:p>
            <a:pPr>
              <a:buClr>
                <a:schemeClr val="tx1"/>
              </a:buClr>
              <a:buFont typeface="+mj-lt"/>
              <a:buAutoNum type="arabicPeriod"/>
            </a:pPr>
            <a:r>
              <a:rPr lang="en" sz="1800" b="1" dirty="0">
                <a:solidFill>
                  <a:schemeClr val="tx1"/>
                </a:solidFill>
                <a:latin typeface="Calibri" panose="020F0502020204030204" pitchFamily="34" charset="0"/>
                <a:cs typeface="Calibri" panose="020F0502020204030204" pitchFamily="34" charset="0"/>
              </a:rPr>
              <a:t> Reflection Opportunities: </a:t>
            </a:r>
            <a:r>
              <a:rPr lang="en" sz="1800" dirty="0">
                <a:solidFill>
                  <a:schemeClr val="tx1"/>
                </a:solidFill>
                <a:latin typeface="Calibri" panose="020F0502020204030204" pitchFamily="34" charset="0"/>
                <a:cs typeface="Calibri" panose="020F0502020204030204" pitchFamily="34" charset="0"/>
              </a:rPr>
              <a:t>How will staff and students reflect on what works and what needs adjustment?</a:t>
            </a:r>
          </a:p>
        </p:txBody>
      </p:sp>
      <p:graphicFrame>
        <p:nvGraphicFramePr>
          <p:cNvPr id="25" name="Πίνακας 24">
            <a:extLst>
              <a:ext uri="{FF2B5EF4-FFF2-40B4-BE49-F238E27FC236}">
                <a16:creationId xmlns:a16="http://schemas.microsoft.com/office/drawing/2014/main" id="{93A93C41-A968-4A88-1618-22BD7C1567CB}"/>
              </a:ext>
            </a:extLst>
          </p:cNvPr>
          <p:cNvGraphicFramePr>
            <a:graphicFrameLocks noGrp="1"/>
          </p:cNvGraphicFramePr>
          <p:nvPr>
            <p:extLst>
              <p:ext uri="{D42A27DB-BD31-4B8C-83A1-F6EECF244321}">
                <p14:modId xmlns:p14="http://schemas.microsoft.com/office/powerpoint/2010/main" val="1750812052"/>
              </p:ext>
            </p:extLst>
          </p:nvPr>
        </p:nvGraphicFramePr>
        <p:xfrm>
          <a:off x="6122483" y="1468119"/>
          <a:ext cx="5693310" cy="4663440"/>
        </p:xfrm>
        <a:graphic>
          <a:graphicData uri="http://schemas.openxmlformats.org/drawingml/2006/table">
            <a:tbl>
              <a:tblPr>
                <a:tableStyleId>{BC89EF96-8CEA-46FF-86C4-4CE0E7609802}</a:tableStyleId>
              </a:tblPr>
              <a:tblGrid>
                <a:gridCol w="989967">
                  <a:extLst>
                    <a:ext uri="{9D8B030D-6E8A-4147-A177-3AD203B41FA5}">
                      <a16:colId xmlns:a16="http://schemas.microsoft.com/office/drawing/2014/main" val="4222026776"/>
                    </a:ext>
                  </a:extLst>
                </a:gridCol>
                <a:gridCol w="2805573">
                  <a:extLst>
                    <a:ext uri="{9D8B030D-6E8A-4147-A177-3AD203B41FA5}">
                      <a16:colId xmlns:a16="http://schemas.microsoft.com/office/drawing/2014/main" val="1624276716"/>
                    </a:ext>
                  </a:extLst>
                </a:gridCol>
                <a:gridCol w="1897770">
                  <a:extLst>
                    <a:ext uri="{9D8B030D-6E8A-4147-A177-3AD203B41FA5}">
                      <a16:colId xmlns:a16="http://schemas.microsoft.com/office/drawing/2014/main" val="3235565132"/>
                    </a:ext>
                  </a:extLst>
                </a:gridCol>
              </a:tblGrid>
              <a:tr h="0">
                <a:tc>
                  <a:txBody>
                    <a:bodyPr/>
                    <a:lstStyle/>
                    <a:p>
                      <a:pPr>
                        <a:buNone/>
                      </a:pPr>
                      <a:r>
                        <a:rPr lang="en" sz="1800" b="1" dirty="0">
                          <a:solidFill>
                            <a:schemeClr val="tx1"/>
                          </a:solidFill>
                          <a:latin typeface="Calibri" panose="020F0502020204030204" pitchFamily="34" charset="0"/>
                          <a:cs typeface="Calibri" panose="020F0502020204030204" pitchFamily="34" charset="0"/>
                        </a:rPr>
                        <a:t>PERMA</a:t>
                      </a:r>
                      <a:endParaRPr lang="en" sz="1800" dirty="0">
                        <a:solidFill>
                          <a:schemeClr val="tx1"/>
                        </a:solidFill>
                        <a:latin typeface="Calibri" panose="020F0502020204030204" pitchFamily="34" charset="0"/>
                        <a:cs typeface="Calibri" panose="020F0502020204030204" pitchFamily="34" charset="0"/>
                      </a:endParaRPr>
                    </a:p>
                  </a:txBody>
                  <a:tcPr anchor="ctr"/>
                </a:tc>
                <a:tc>
                  <a:txBody>
                    <a:bodyPr/>
                    <a:lstStyle/>
                    <a:p>
                      <a:pPr>
                        <a:buNone/>
                      </a:pPr>
                      <a:r>
                        <a:rPr lang="en" sz="1800" b="1">
                          <a:solidFill>
                            <a:schemeClr val="tx1"/>
                          </a:solidFill>
                          <a:latin typeface="Calibri" panose="020F0502020204030204" pitchFamily="34" charset="0"/>
                          <a:cs typeface="Calibri" panose="020F0502020204030204" pitchFamily="34" charset="0"/>
                        </a:rPr>
                        <a:t>Possible Indicator</a:t>
                      </a:r>
                      <a:endParaRPr lang="en" sz="1800">
                        <a:solidFill>
                          <a:schemeClr val="tx1"/>
                        </a:solidFill>
                        <a:latin typeface="Calibri" panose="020F0502020204030204" pitchFamily="34" charset="0"/>
                        <a:cs typeface="Calibri" panose="020F0502020204030204" pitchFamily="34" charset="0"/>
                      </a:endParaRPr>
                    </a:p>
                  </a:txBody>
                  <a:tcPr anchor="ctr"/>
                </a:tc>
                <a:tc>
                  <a:txBody>
                    <a:bodyPr/>
                    <a:lstStyle/>
                    <a:p>
                      <a:pPr>
                        <a:buNone/>
                      </a:pPr>
                      <a:r>
                        <a:rPr lang="en" sz="1800" b="1">
                          <a:solidFill>
                            <a:schemeClr val="tx1"/>
                          </a:solidFill>
                          <a:latin typeface="Calibri" panose="020F0502020204030204" pitchFamily="34" charset="0"/>
                          <a:cs typeface="Calibri" panose="020F0502020204030204" pitchFamily="34" charset="0"/>
                        </a:rPr>
                        <a:t>Tool/Method</a:t>
                      </a:r>
                      <a:endParaRPr lang="en" sz="180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422789197"/>
                  </a:ext>
                </a:extLst>
              </a:tr>
              <a:tr h="0">
                <a:tc>
                  <a:txBody>
                    <a:bodyPr/>
                    <a:lstStyle/>
                    <a:p>
                      <a:pPr>
                        <a:buNone/>
                      </a:pPr>
                      <a:r>
                        <a:rPr lang="en" sz="1800" b="1" dirty="0">
                          <a:solidFill>
                            <a:schemeClr val="tx1"/>
                          </a:solidFill>
                          <a:latin typeface="Calibri" panose="020F0502020204030204" pitchFamily="34" charset="0"/>
                          <a:cs typeface="Calibri" panose="020F0502020204030204" pitchFamily="34" charset="0"/>
                        </a:rPr>
                        <a:t>P</a:t>
                      </a:r>
                      <a:endParaRPr lang="en" sz="1800" dirty="0">
                        <a:solidFill>
                          <a:schemeClr val="tx1"/>
                        </a:solidFill>
                        <a:latin typeface="Calibri" panose="020F0502020204030204" pitchFamily="34" charset="0"/>
                        <a:cs typeface="Calibri" panose="020F0502020204030204" pitchFamily="34" charset="0"/>
                      </a:endParaRPr>
                    </a:p>
                  </a:txBody>
                  <a:tcPr anchor="ctr"/>
                </a:tc>
                <a:tc>
                  <a:txBody>
                    <a:bodyPr/>
                    <a:lstStyle/>
                    <a:p>
                      <a:pPr>
                        <a:buNone/>
                      </a:pPr>
                      <a:r>
                        <a:rPr lang="en" sz="1800">
                          <a:solidFill>
                            <a:schemeClr val="tx1"/>
                          </a:solidFill>
                          <a:latin typeface="Calibri" panose="020F0502020204030204" pitchFamily="34" charset="0"/>
                          <a:cs typeface="Calibri" panose="020F0502020204030204" pitchFamily="34" charset="0"/>
                        </a:rPr>
                        <a:t>Increased reports of positive mood among staff/students</a:t>
                      </a:r>
                    </a:p>
                  </a:txBody>
                  <a:tcPr anchor="ctr"/>
                </a:tc>
                <a:tc>
                  <a:txBody>
                    <a:bodyPr/>
                    <a:lstStyle/>
                    <a:p>
                      <a:pPr>
                        <a:buNone/>
                      </a:pPr>
                      <a:r>
                        <a:rPr lang="en" sz="1800">
                          <a:solidFill>
                            <a:schemeClr val="tx1"/>
                          </a:solidFill>
                          <a:latin typeface="Calibri" panose="020F0502020204030204" pitchFamily="34" charset="0"/>
                          <a:cs typeface="Calibri" panose="020F0502020204030204" pitchFamily="34" charset="0"/>
                        </a:rPr>
                        <a:t>Short wellbeing survey; “mood check-ins”</a:t>
                      </a:r>
                    </a:p>
                  </a:txBody>
                  <a:tcPr anchor="ctr"/>
                </a:tc>
                <a:extLst>
                  <a:ext uri="{0D108BD9-81ED-4DB2-BD59-A6C34878D82A}">
                    <a16:rowId xmlns:a16="http://schemas.microsoft.com/office/drawing/2014/main" val="649068736"/>
                  </a:ext>
                </a:extLst>
              </a:tr>
              <a:tr h="0">
                <a:tc>
                  <a:txBody>
                    <a:bodyPr/>
                    <a:lstStyle/>
                    <a:p>
                      <a:pPr>
                        <a:buNone/>
                      </a:pPr>
                      <a:r>
                        <a:rPr lang="en" sz="1800" b="1" dirty="0">
                          <a:solidFill>
                            <a:schemeClr val="tx1"/>
                          </a:solidFill>
                          <a:latin typeface="Calibri" panose="020F0502020204030204" pitchFamily="34" charset="0"/>
                          <a:cs typeface="Calibri" panose="020F0502020204030204" pitchFamily="34" charset="0"/>
                        </a:rPr>
                        <a:t>E </a:t>
                      </a:r>
                      <a:endParaRPr lang="en" sz="1800" dirty="0">
                        <a:solidFill>
                          <a:schemeClr val="tx1"/>
                        </a:solidFill>
                        <a:latin typeface="Calibri" panose="020F0502020204030204" pitchFamily="34" charset="0"/>
                        <a:cs typeface="Calibri" panose="020F0502020204030204" pitchFamily="34" charset="0"/>
                      </a:endParaRPr>
                    </a:p>
                  </a:txBody>
                  <a:tcPr anchor="ctr"/>
                </a:tc>
                <a:tc>
                  <a:txBody>
                    <a:bodyPr/>
                    <a:lstStyle/>
                    <a:p>
                      <a:pPr>
                        <a:buNone/>
                      </a:pPr>
                      <a:r>
                        <a:rPr lang="en" sz="1800">
                          <a:solidFill>
                            <a:schemeClr val="tx1"/>
                          </a:solidFill>
                          <a:latin typeface="Calibri" panose="020F0502020204030204" pitchFamily="34" charset="0"/>
                          <a:cs typeface="Calibri" panose="020F0502020204030204" pitchFamily="34" charset="0"/>
                        </a:rPr>
                        <a:t>Higher student participation in activities</a:t>
                      </a:r>
                    </a:p>
                  </a:txBody>
                  <a:tcPr anchor="ctr"/>
                </a:tc>
                <a:tc>
                  <a:txBody>
                    <a:bodyPr/>
                    <a:lstStyle/>
                    <a:p>
                      <a:pPr>
                        <a:buNone/>
                      </a:pPr>
                      <a:r>
                        <a:rPr lang="en" sz="1800">
                          <a:solidFill>
                            <a:schemeClr val="tx1"/>
                          </a:solidFill>
                          <a:latin typeface="Calibri" panose="020F0502020204030204" pitchFamily="34" charset="0"/>
                          <a:cs typeface="Calibri" panose="020F0502020204030204" pitchFamily="34" charset="0"/>
                        </a:rPr>
                        <a:t>Attendance logs; observation notes</a:t>
                      </a:r>
                    </a:p>
                  </a:txBody>
                  <a:tcPr anchor="ctr"/>
                </a:tc>
                <a:extLst>
                  <a:ext uri="{0D108BD9-81ED-4DB2-BD59-A6C34878D82A}">
                    <a16:rowId xmlns:a16="http://schemas.microsoft.com/office/drawing/2014/main" val="2001605325"/>
                  </a:ext>
                </a:extLst>
              </a:tr>
              <a:tr h="0">
                <a:tc>
                  <a:txBody>
                    <a:bodyPr/>
                    <a:lstStyle/>
                    <a:p>
                      <a:pPr>
                        <a:buNone/>
                      </a:pPr>
                      <a:r>
                        <a:rPr lang="en" sz="1800" b="1" dirty="0">
                          <a:solidFill>
                            <a:schemeClr val="tx1"/>
                          </a:solidFill>
                          <a:latin typeface="Calibri" panose="020F0502020204030204" pitchFamily="34" charset="0"/>
                          <a:cs typeface="Calibri" panose="020F0502020204030204" pitchFamily="34" charset="0"/>
                        </a:rPr>
                        <a:t>R </a:t>
                      </a:r>
                      <a:endParaRPr lang="en" sz="1800" dirty="0">
                        <a:solidFill>
                          <a:schemeClr val="tx1"/>
                        </a:solidFill>
                        <a:latin typeface="Calibri" panose="020F0502020204030204" pitchFamily="34" charset="0"/>
                        <a:cs typeface="Calibri" panose="020F0502020204030204" pitchFamily="34" charset="0"/>
                      </a:endParaRPr>
                    </a:p>
                  </a:txBody>
                  <a:tcPr anchor="ctr"/>
                </a:tc>
                <a:tc>
                  <a:txBody>
                    <a:bodyPr/>
                    <a:lstStyle/>
                    <a:p>
                      <a:pPr>
                        <a:buNone/>
                      </a:pPr>
                      <a:r>
                        <a:rPr lang="en" sz="1800">
                          <a:solidFill>
                            <a:schemeClr val="tx1"/>
                          </a:solidFill>
                          <a:latin typeface="Calibri" panose="020F0502020204030204" pitchFamily="34" charset="0"/>
                          <a:cs typeface="Calibri" panose="020F0502020204030204" pitchFamily="34" charset="0"/>
                        </a:rPr>
                        <a:t>Improved peer and staff collaboration</a:t>
                      </a:r>
                    </a:p>
                  </a:txBody>
                  <a:tcPr anchor="ctr"/>
                </a:tc>
                <a:tc>
                  <a:txBody>
                    <a:bodyPr/>
                    <a:lstStyle/>
                    <a:p>
                      <a:pPr>
                        <a:buNone/>
                      </a:pPr>
                      <a:r>
                        <a:rPr lang="en" sz="1800">
                          <a:solidFill>
                            <a:schemeClr val="tx1"/>
                          </a:solidFill>
                          <a:latin typeface="Calibri" panose="020F0502020204030204" pitchFamily="34" charset="0"/>
                          <a:cs typeface="Calibri" panose="020F0502020204030204" pitchFamily="34" charset="0"/>
                        </a:rPr>
                        <a:t>Feedback forms; classroom climate surveys</a:t>
                      </a:r>
                    </a:p>
                  </a:txBody>
                  <a:tcPr anchor="ctr"/>
                </a:tc>
                <a:extLst>
                  <a:ext uri="{0D108BD9-81ED-4DB2-BD59-A6C34878D82A}">
                    <a16:rowId xmlns:a16="http://schemas.microsoft.com/office/drawing/2014/main" val="2558684214"/>
                  </a:ext>
                </a:extLst>
              </a:tr>
              <a:tr h="0">
                <a:tc>
                  <a:txBody>
                    <a:bodyPr/>
                    <a:lstStyle/>
                    <a:p>
                      <a:pPr>
                        <a:buNone/>
                      </a:pPr>
                      <a:r>
                        <a:rPr lang="en" sz="1800" b="1" dirty="0">
                          <a:solidFill>
                            <a:schemeClr val="tx1"/>
                          </a:solidFill>
                          <a:latin typeface="Calibri" panose="020F0502020204030204" pitchFamily="34" charset="0"/>
                          <a:cs typeface="Calibri" panose="020F0502020204030204" pitchFamily="34" charset="0"/>
                        </a:rPr>
                        <a:t>M</a:t>
                      </a:r>
                      <a:endParaRPr lang="en" sz="1800" dirty="0">
                        <a:solidFill>
                          <a:schemeClr val="tx1"/>
                        </a:solidFill>
                        <a:latin typeface="Calibri" panose="020F0502020204030204" pitchFamily="34" charset="0"/>
                        <a:cs typeface="Calibri" panose="020F0502020204030204" pitchFamily="34" charset="0"/>
                      </a:endParaRPr>
                    </a:p>
                  </a:txBody>
                  <a:tcPr anchor="ctr"/>
                </a:tc>
                <a:tc>
                  <a:txBody>
                    <a:bodyPr/>
                    <a:lstStyle/>
                    <a:p>
                      <a:pPr>
                        <a:buNone/>
                      </a:pPr>
                      <a:r>
                        <a:rPr lang="en" sz="1800">
                          <a:solidFill>
                            <a:schemeClr val="tx1"/>
                          </a:solidFill>
                          <a:latin typeface="Calibri" panose="020F0502020204030204" pitchFamily="34" charset="0"/>
                          <a:cs typeface="Calibri" panose="020F0502020204030204" pitchFamily="34" charset="0"/>
                        </a:rPr>
                        <a:t>More reflection on school values and purpose</a:t>
                      </a:r>
                    </a:p>
                  </a:txBody>
                  <a:tcPr anchor="ctr"/>
                </a:tc>
                <a:tc>
                  <a:txBody>
                    <a:bodyPr/>
                    <a:lstStyle/>
                    <a:p>
                      <a:pPr>
                        <a:buNone/>
                      </a:pPr>
                      <a:r>
                        <a:rPr lang="en" sz="1800">
                          <a:solidFill>
                            <a:schemeClr val="tx1"/>
                          </a:solidFill>
                          <a:latin typeface="Calibri" panose="020F0502020204030204" pitchFamily="34" charset="0"/>
                          <a:cs typeface="Calibri" panose="020F0502020204030204" pitchFamily="34" charset="0"/>
                        </a:rPr>
                        <a:t>Student journals; discussion summaries</a:t>
                      </a:r>
                    </a:p>
                  </a:txBody>
                  <a:tcPr anchor="ctr"/>
                </a:tc>
                <a:extLst>
                  <a:ext uri="{0D108BD9-81ED-4DB2-BD59-A6C34878D82A}">
                    <a16:rowId xmlns:a16="http://schemas.microsoft.com/office/drawing/2014/main" val="2917665700"/>
                  </a:ext>
                </a:extLst>
              </a:tr>
              <a:tr h="0">
                <a:tc>
                  <a:txBody>
                    <a:bodyPr/>
                    <a:lstStyle/>
                    <a:p>
                      <a:pPr>
                        <a:buNone/>
                      </a:pPr>
                      <a:r>
                        <a:rPr lang="en" sz="1800" b="1" dirty="0">
                          <a:solidFill>
                            <a:schemeClr val="tx1"/>
                          </a:solidFill>
                          <a:latin typeface="Calibri" panose="020F0502020204030204" pitchFamily="34" charset="0"/>
                          <a:cs typeface="Calibri" panose="020F0502020204030204" pitchFamily="34" charset="0"/>
                        </a:rPr>
                        <a:t>A</a:t>
                      </a:r>
                      <a:endParaRPr lang="en" sz="1800" dirty="0">
                        <a:solidFill>
                          <a:schemeClr val="tx1"/>
                        </a:solidFill>
                        <a:latin typeface="Calibri" panose="020F0502020204030204" pitchFamily="34" charset="0"/>
                        <a:cs typeface="Calibri" panose="020F0502020204030204" pitchFamily="34" charset="0"/>
                      </a:endParaRPr>
                    </a:p>
                  </a:txBody>
                  <a:tcPr anchor="ctr"/>
                </a:tc>
                <a:tc>
                  <a:txBody>
                    <a:bodyPr/>
                    <a:lstStyle/>
                    <a:p>
                      <a:pPr>
                        <a:buNone/>
                      </a:pPr>
                      <a:r>
                        <a:rPr lang="en" sz="1800">
                          <a:solidFill>
                            <a:schemeClr val="tx1"/>
                          </a:solidFill>
                          <a:latin typeface="Calibri" panose="020F0502020204030204" pitchFamily="34" charset="0"/>
                          <a:cs typeface="Calibri" panose="020F0502020204030204" pitchFamily="34" charset="0"/>
                        </a:rPr>
                        <a:t>Visible recognition of effort and achievement</a:t>
                      </a:r>
                    </a:p>
                  </a:txBody>
                  <a:tcPr anchor="ctr"/>
                </a:tc>
                <a:tc>
                  <a:txBody>
                    <a:bodyPr/>
                    <a:lstStyle/>
                    <a:p>
                      <a:pPr>
                        <a:buNone/>
                      </a:pPr>
                      <a:r>
                        <a:rPr lang="en" sz="1800" dirty="0">
                          <a:solidFill>
                            <a:schemeClr val="tx1"/>
                          </a:solidFill>
                          <a:latin typeface="Calibri" panose="020F0502020204030204" pitchFamily="34" charset="0"/>
                          <a:cs typeface="Calibri" panose="020F0502020204030204" pitchFamily="34" charset="0"/>
                        </a:rPr>
                        <a:t>Celebration logs; recognition bulletin</a:t>
                      </a:r>
                    </a:p>
                  </a:txBody>
                  <a:tcPr anchor="ctr"/>
                </a:tc>
                <a:extLst>
                  <a:ext uri="{0D108BD9-81ED-4DB2-BD59-A6C34878D82A}">
                    <a16:rowId xmlns:a16="http://schemas.microsoft.com/office/drawing/2014/main" val="2295676764"/>
                  </a:ext>
                </a:extLst>
              </a:tr>
            </a:tbl>
          </a:graphicData>
        </a:graphic>
      </p:graphicFrame>
      <p:sp>
        <p:nvSpPr>
          <p:cNvPr id="27" name="TextBox 26">
            <a:extLst>
              <a:ext uri="{FF2B5EF4-FFF2-40B4-BE49-F238E27FC236}">
                <a16:creationId xmlns:a16="http://schemas.microsoft.com/office/drawing/2014/main" id="{7686EEBB-CB13-B494-C687-2199BFB42DA5}"/>
              </a:ext>
            </a:extLst>
          </p:cNvPr>
          <p:cNvSpPr txBox="1"/>
          <p:nvPr/>
        </p:nvSpPr>
        <p:spPr>
          <a:xfrm>
            <a:off x="6122483" y="6175901"/>
            <a:ext cx="5693310" cy="584775"/>
          </a:xfrm>
          <a:prstGeom prst="rect">
            <a:avLst/>
          </a:prstGeom>
          <a:noFill/>
        </p:spPr>
        <p:txBody>
          <a:bodyPr wrap="square">
            <a:spAutoFit/>
          </a:bodyPr>
          <a:lstStyle/>
          <a:p>
            <a:r>
              <a:rPr lang="en" sz="1600" b="0" i="1" u="none" strike="noStrike" dirty="0">
                <a:solidFill>
                  <a:schemeClr val="accent2"/>
                </a:solidFill>
                <a:effectLst/>
                <a:latin typeface="Calibri" panose="020F0502020204030204" pitchFamily="34" charset="0"/>
                <a:cs typeface="Calibri" panose="020F0502020204030204" pitchFamily="34" charset="0"/>
              </a:rPr>
              <a:t>Tip:</a:t>
            </a:r>
            <a:r>
              <a:rPr lang="en" sz="1600" b="0" i="0" u="none" strike="noStrike" dirty="0">
                <a:solidFill>
                  <a:schemeClr val="accent2"/>
                </a:solidFill>
                <a:effectLst/>
                <a:latin typeface="Calibri" panose="020F0502020204030204" pitchFamily="34" charset="0"/>
                <a:cs typeface="Calibri" panose="020F0502020204030204" pitchFamily="34" charset="0"/>
              </a:rPr>
              <a:t> Keep it simple — focus on 2–3 indicators that are easy to collect and review regularly.</a:t>
            </a:r>
            <a:endParaRPr lang="el-GR" sz="1600"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260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37d7badc4d7_0_0"/>
          <p:cNvSpPr txBox="1">
            <a:spLocks noGrp="1"/>
          </p:cNvSpPr>
          <p:nvPr>
            <p:ph type="ctrTitle"/>
          </p:nvPr>
        </p:nvSpPr>
        <p:spPr>
          <a:xfrm>
            <a:off x="374726" y="2184268"/>
            <a:ext cx="6914700" cy="1334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r>
              <a:rPr lang="en-US" sz="2500" dirty="0">
                <a:solidFill>
                  <a:srgbClr val="595959"/>
                </a:solidFill>
                <a:latin typeface="Arial"/>
                <a:ea typeface="Arial"/>
                <a:cs typeface="Arial"/>
                <a:sym typeface="Arial"/>
              </a:rPr>
              <a:t>WP 3: Training and capacity building (D3.1)</a:t>
            </a:r>
            <a:endParaRPr sz="2500" dirty="0">
              <a:solidFill>
                <a:srgbClr val="595959"/>
              </a:solidFill>
              <a:latin typeface="Arial"/>
              <a:ea typeface="Arial"/>
              <a:cs typeface="Arial"/>
              <a:sym typeface="Arial"/>
            </a:endParaRPr>
          </a:p>
          <a:p>
            <a:pPr marL="0" lvl="0" indent="0" algn="l" rtl="0">
              <a:lnSpc>
                <a:spcPct val="90000"/>
              </a:lnSpc>
              <a:spcBef>
                <a:spcPts val="0"/>
              </a:spcBef>
              <a:spcAft>
                <a:spcPts val="0"/>
              </a:spcAft>
              <a:buClr>
                <a:schemeClr val="dk1"/>
              </a:buClr>
              <a:buSzPts val="2000"/>
              <a:buFont typeface="Calibri"/>
              <a:buNone/>
            </a:pPr>
            <a:endParaRPr sz="2200" dirty="0"/>
          </a:p>
        </p:txBody>
      </p:sp>
      <p:sp>
        <p:nvSpPr>
          <p:cNvPr id="109" name="Google Shape;109;g37d7badc4d7_0_0"/>
          <p:cNvSpPr txBox="1">
            <a:spLocks noGrp="1"/>
          </p:cNvSpPr>
          <p:nvPr>
            <p:ph type="subTitle" idx="1"/>
          </p:nvPr>
        </p:nvSpPr>
        <p:spPr>
          <a:xfrm>
            <a:off x="401324" y="3651830"/>
            <a:ext cx="6893100" cy="129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600"/>
              <a:buNone/>
            </a:pPr>
            <a:r>
              <a:rPr lang="en-US" sz="3599" b="0" i="0" dirty="0">
                <a:solidFill>
                  <a:srgbClr val="545454"/>
                </a:solidFill>
              </a:rPr>
              <a:t>Master Trainer Course - Day 3</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A4CF2-80F2-FA8D-BEBB-354E77A48A25}"/>
            </a:ext>
          </a:extLst>
        </p:cNvPr>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305E5746-6474-7578-5789-B5A39DCC15BC}"/>
              </a:ext>
            </a:extLst>
          </p:cNvPr>
          <p:cNvSpPr>
            <a:spLocks noGrp="1"/>
          </p:cNvSpPr>
          <p:nvPr>
            <p:ph type="body" idx="2"/>
          </p:nvPr>
        </p:nvSpPr>
        <p:spPr>
          <a:xfrm>
            <a:off x="0" y="2978747"/>
            <a:ext cx="11944500" cy="900505"/>
          </a:xfrm>
        </p:spPr>
        <p:txBody>
          <a:bodyPr/>
          <a:lstStyle/>
          <a:p>
            <a:pPr algn="ctr"/>
            <a:r>
              <a:rPr lang="en-US" sz="3600" b="1" dirty="0"/>
              <a:t>EXAMPLES</a:t>
            </a:r>
            <a:endParaRPr lang="el-GR" sz="3600" b="1" dirty="0"/>
          </a:p>
        </p:txBody>
      </p:sp>
      <p:sp>
        <p:nvSpPr>
          <p:cNvPr id="6" name="Google Shape;135;g37f9446a92a_0_143">
            <a:extLst>
              <a:ext uri="{FF2B5EF4-FFF2-40B4-BE49-F238E27FC236}">
                <a16:creationId xmlns:a16="http://schemas.microsoft.com/office/drawing/2014/main" id="{ED9C6DC4-021D-DA22-64EE-E5E39F3BF15E}"/>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n-US" dirty="0"/>
              <a:t>Unit 3.1: </a:t>
            </a:r>
            <a:r>
              <a:rPr lang="en" dirty="0"/>
              <a:t>Designing a WSA Program</a:t>
            </a:r>
            <a:endParaRPr dirty="0"/>
          </a:p>
        </p:txBody>
      </p:sp>
    </p:spTree>
    <p:extLst>
      <p:ext uri="{BB962C8B-B14F-4D97-AF65-F5344CB8AC3E}">
        <p14:creationId xmlns:p14="http://schemas.microsoft.com/office/powerpoint/2010/main" val="327031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AA391657-D989-83C8-E831-BBBCF4A842A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B0AFAB6-93F2-968C-BFA6-4B26EA5115A8}"/>
              </a:ext>
            </a:extLst>
          </p:cNvPr>
          <p:cNvSpPr txBox="1"/>
          <p:nvPr/>
        </p:nvSpPr>
        <p:spPr>
          <a:xfrm>
            <a:off x="149530" y="1278036"/>
            <a:ext cx="6153664" cy="369332"/>
          </a:xfrm>
          <a:prstGeom prst="rect">
            <a:avLst/>
          </a:prstGeom>
          <a:noFill/>
        </p:spPr>
        <p:txBody>
          <a:bodyPr wrap="square">
            <a:spAutoFit/>
          </a:bodyPr>
          <a:lstStyle/>
          <a:p>
            <a:r>
              <a:rPr lang="en" sz="1800" b="1" dirty="0">
                <a:solidFill>
                  <a:schemeClr val="dk1"/>
                </a:solidFill>
                <a:latin typeface="Calibri"/>
                <a:cs typeface="Calibri"/>
                <a:sym typeface="Calibri"/>
              </a:rPr>
              <a:t>Example Matrix: </a:t>
            </a:r>
          </a:p>
        </p:txBody>
      </p:sp>
      <p:sp>
        <p:nvSpPr>
          <p:cNvPr id="2" name="Google Shape;136;g37f9446a92a_0_143">
            <a:extLst>
              <a:ext uri="{FF2B5EF4-FFF2-40B4-BE49-F238E27FC236}">
                <a16:creationId xmlns:a16="http://schemas.microsoft.com/office/drawing/2014/main" id="{0C376E92-342A-4456-0215-8ED4B07FB2A3}"/>
              </a:ext>
            </a:extLst>
          </p:cNvPr>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indent="0">
              <a:spcBef>
                <a:spcPts val="0"/>
              </a:spcBef>
            </a:pPr>
            <a:r>
              <a:rPr lang="en" dirty="0"/>
              <a:t>Worksheet: Mapping School Wellbeing Needs &amp; Selecting PERMA strategies</a:t>
            </a:r>
            <a:endParaRPr dirty="0"/>
          </a:p>
        </p:txBody>
      </p:sp>
      <p:sp>
        <p:nvSpPr>
          <p:cNvPr id="6" name="Google Shape;135;g37f9446a92a_0_143">
            <a:extLst>
              <a:ext uri="{FF2B5EF4-FFF2-40B4-BE49-F238E27FC236}">
                <a16:creationId xmlns:a16="http://schemas.microsoft.com/office/drawing/2014/main" id="{5457C025-9248-1D72-D9BD-C69AAA86CEC9}"/>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n-US" dirty="0"/>
              <a:t>Unit 3.1: </a:t>
            </a:r>
            <a:r>
              <a:rPr lang="en" dirty="0"/>
              <a:t>Designing a WSA Program</a:t>
            </a:r>
            <a:endParaRPr dirty="0"/>
          </a:p>
        </p:txBody>
      </p:sp>
      <p:graphicFrame>
        <p:nvGraphicFramePr>
          <p:cNvPr id="9" name="Πίνακας 8">
            <a:extLst>
              <a:ext uri="{FF2B5EF4-FFF2-40B4-BE49-F238E27FC236}">
                <a16:creationId xmlns:a16="http://schemas.microsoft.com/office/drawing/2014/main" id="{991CA7D4-2DD1-FD3F-E43C-4577E4B17381}"/>
              </a:ext>
            </a:extLst>
          </p:cNvPr>
          <p:cNvGraphicFramePr>
            <a:graphicFrameLocks noGrp="1"/>
          </p:cNvGraphicFramePr>
          <p:nvPr>
            <p:extLst>
              <p:ext uri="{D42A27DB-BD31-4B8C-83A1-F6EECF244321}">
                <p14:modId xmlns:p14="http://schemas.microsoft.com/office/powerpoint/2010/main" val="1520402448"/>
              </p:ext>
            </p:extLst>
          </p:nvPr>
        </p:nvGraphicFramePr>
        <p:xfrm>
          <a:off x="149530" y="1647368"/>
          <a:ext cx="11892940" cy="2940506"/>
        </p:xfrm>
        <a:graphic>
          <a:graphicData uri="http://schemas.openxmlformats.org/drawingml/2006/table">
            <a:tbl>
              <a:tblPr>
                <a:tableStyleId>{BC89EF96-8CEA-46FF-86C4-4CE0E7609802}</a:tableStyleId>
              </a:tblPr>
              <a:tblGrid>
                <a:gridCol w="1073789">
                  <a:extLst>
                    <a:ext uri="{9D8B030D-6E8A-4147-A177-3AD203B41FA5}">
                      <a16:colId xmlns:a16="http://schemas.microsoft.com/office/drawing/2014/main" val="4257278780"/>
                    </a:ext>
                  </a:extLst>
                </a:gridCol>
                <a:gridCol w="3546389">
                  <a:extLst>
                    <a:ext uri="{9D8B030D-6E8A-4147-A177-3AD203B41FA5}">
                      <a16:colId xmlns:a16="http://schemas.microsoft.com/office/drawing/2014/main" val="834625152"/>
                    </a:ext>
                  </a:extLst>
                </a:gridCol>
                <a:gridCol w="1421027">
                  <a:extLst>
                    <a:ext uri="{9D8B030D-6E8A-4147-A177-3AD203B41FA5}">
                      <a16:colId xmlns:a16="http://schemas.microsoft.com/office/drawing/2014/main" val="1998755456"/>
                    </a:ext>
                  </a:extLst>
                </a:gridCol>
                <a:gridCol w="2211860">
                  <a:extLst>
                    <a:ext uri="{9D8B030D-6E8A-4147-A177-3AD203B41FA5}">
                      <a16:colId xmlns:a16="http://schemas.microsoft.com/office/drawing/2014/main" val="1511894152"/>
                    </a:ext>
                  </a:extLst>
                </a:gridCol>
                <a:gridCol w="3639875">
                  <a:extLst>
                    <a:ext uri="{9D8B030D-6E8A-4147-A177-3AD203B41FA5}">
                      <a16:colId xmlns:a16="http://schemas.microsoft.com/office/drawing/2014/main" val="3739693713"/>
                    </a:ext>
                  </a:extLst>
                </a:gridCol>
              </a:tblGrid>
              <a:tr h="331531">
                <a:tc>
                  <a:txBody>
                    <a:bodyPr/>
                    <a:lstStyle/>
                    <a:p>
                      <a:pPr>
                        <a:buNone/>
                      </a:pPr>
                      <a:r>
                        <a:rPr lang="en" sz="1800" b="1">
                          <a:solidFill>
                            <a:schemeClr val="tx1"/>
                          </a:solidFill>
                          <a:latin typeface="Calibri" panose="020F0502020204030204" pitchFamily="34" charset="0"/>
                          <a:cs typeface="Calibri" panose="020F0502020204030204" pitchFamily="34" charset="0"/>
                        </a:rPr>
                        <a:t>Priorities</a:t>
                      </a:r>
                      <a:endParaRPr lang="en"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n" sz="1800" b="1">
                          <a:solidFill>
                            <a:schemeClr val="tx1"/>
                          </a:solidFill>
                          <a:latin typeface="Calibri" panose="020F0502020204030204" pitchFamily="34" charset="0"/>
                          <a:cs typeface="Calibri" panose="020F0502020204030204" pitchFamily="34" charset="0"/>
                        </a:rPr>
                        <a:t>Problem state (Observable situation / symptom / need)</a:t>
                      </a:r>
                      <a:endParaRPr lang="en"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n" sz="1800" b="1">
                          <a:solidFill>
                            <a:schemeClr val="tx1"/>
                          </a:solidFill>
                          <a:latin typeface="Calibri" panose="020F0502020204030204" pitchFamily="34" charset="0"/>
                          <a:cs typeface="Calibri" panose="020F0502020204030204" pitchFamily="34" charset="0"/>
                        </a:rPr>
                        <a:t>PERMA Element</a:t>
                      </a:r>
                      <a:endParaRPr lang="en"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n" sz="1800" b="1">
                          <a:solidFill>
                            <a:schemeClr val="tx1"/>
                          </a:solidFill>
                          <a:latin typeface="Calibri" panose="020F0502020204030204" pitchFamily="34" charset="0"/>
                          <a:cs typeface="Calibri" panose="020F0502020204030204" pitchFamily="34" charset="0"/>
                        </a:rPr>
                        <a:t>WSA Design Paradigm (Strategic Focus)</a:t>
                      </a:r>
                      <a:endParaRPr lang="en"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n" sz="1800" b="1">
                          <a:solidFill>
                            <a:schemeClr val="tx1"/>
                          </a:solidFill>
                          <a:latin typeface="Calibri" panose="020F0502020204030204" pitchFamily="34" charset="0"/>
                          <a:cs typeface="Calibri" panose="020F0502020204030204" pitchFamily="34" charset="0"/>
                        </a:rPr>
                        <a:t>School Strategy or Activity</a:t>
                      </a:r>
                      <a:endParaRPr lang="en" sz="1800">
                        <a:solidFill>
                          <a:schemeClr val="tx1"/>
                        </a:solidFill>
                        <a:latin typeface="Calibri" panose="020F0502020204030204" pitchFamily="34" charset="0"/>
                        <a:cs typeface="Calibri" panose="020F0502020204030204" pitchFamily="34" charset="0"/>
                      </a:endParaRPr>
                    </a:p>
                  </a:txBody>
                  <a:tcPr marL="41441" marR="41441" marT="20721" marB="20721" anchor="ctr"/>
                </a:tc>
                <a:extLst>
                  <a:ext uri="{0D108BD9-81ED-4DB2-BD59-A6C34878D82A}">
                    <a16:rowId xmlns:a16="http://schemas.microsoft.com/office/drawing/2014/main" val="240345673"/>
                  </a:ext>
                </a:extLst>
              </a:tr>
              <a:tr h="718316">
                <a:tc>
                  <a:txBody>
                    <a:bodyPr/>
                    <a:lstStyle/>
                    <a:p>
                      <a:pPr>
                        <a:buNone/>
                      </a:pPr>
                      <a:r>
                        <a:rPr lang="en" sz="1800" b="1" dirty="0">
                          <a:solidFill>
                            <a:srgbClr val="C00000"/>
                          </a:solidFill>
                          <a:latin typeface="Calibri" panose="020F0502020204030204" pitchFamily="34" charset="0"/>
                          <a:cs typeface="Calibri" panose="020F0502020204030204" pitchFamily="34" charset="0"/>
                        </a:rPr>
                        <a:t>High School Need</a:t>
                      </a:r>
                      <a:endParaRPr lang="en" sz="1800" dirty="0">
                        <a:solidFill>
                          <a:srgbClr val="C00000"/>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n" sz="1800" dirty="0">
                          <a:solidFill>
                            <a:schemeClr val="tx1"/>
                          </a:solidFill>
                          <a:latin typeface="Calibri" panose="020F0502020204030204" pitchFamily="34" charset="0"/>
                          <a:cs typeface="Calibri" panose="020F0502020204030204" pitchFamily="34" charset="0"/>
                        </a:rPr>
                        <a:t>Students are passive and bored in class</a:t>
                      </a:r>
                    </a:p>
                  </a:txBody>
                  <a:tcPr marL="41441" marR="41441" marT="20721" marB="20721" anchor="ctr"/>
                </a:tc>
                <a:tc>
                  <a:txBody>
                    <a:bodyPr/>
                    <a:lstStyle/>
                    <a:p>
                      <a:pPr>
                        <a:buNone/>
                      </a:pPr>
                      <a:r>
                        <a:rPr lang="en" sz="1800" b="1" dirty="0">
                          <a:solidFill>
                            <a:schemeClr val="tx1"/>
                          </a:solidFill>
                          <a:latin typeface="Calibri" panose="020F0502020204030204" pitchFamily="34" charset="0"/>
                          <a:cs typeface="Calibri" panose="020F0502020204030204" pitchFamily="34" charset="0"/>
                        </a:rPr>
                        <a:t>E – Engagement</a:t>
                      </a:r>
                      <a:endParaRPr lang="en" sz="1800" dirty="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n" sz="1800" dirty="0">
                          <a:solidFill>
                            <a:schemeClr val="tx1"/>
                          </a:solidFill>
                          <a:latin typeface="Calibri" panose="020F0502020204030204" pitchFamily="34" charset="0"/>
                          <a:cs typeface="Calibri" panose="020F0502020204030204" pitchFamily="34" charset="0"/>
                        </a:rPr>
                        <a:t>Foster active learning and strengths-based teaching</a:t>
                      </a:r>
                    </a:p>
                  </a:txBody>
                  <a:tcPr marL="41441" marR="41441" marT="20721" marB="20721" anchor="ctr"/>
                </a:tc>
                <a:tc>
                  <a:txBody>
                    <a:bodyPr/>
                    <a:lstStyle/>
                    <a:p>
                      <a:pPr>
                        <a:buNone/>
                      </a:pPr>
                      <a:r>
                        <a:rPr lang="en" sz="1800" dirty="0">
                          <a:solidFill>
                            <a:schemeClr val="tx1"/>
                          </a:solidFill>
                          <a:latin typeface="Calibri" panose="020F0502020204030204" pitchFamily="34" charset="0"/>
                          <a:cs typeface="Calibri" panose="020F0502020204030204" pitchFamily="34" charset="0"/>
                        </a:rPr>
                        <a:t>Introduce “Flow Fridays” – one weekly class using project-based or creative learning</a:t>
                      </a:r>
                    </a:p>
                  </a:txBody>
                  <a:tcPr marL="41441" marR="41441" marT="20721" marB="20721" anchor="ctr"/>
                </a:tc>
                <a:extLst>
                  <a:ext uri="{0D108BD9-81ED-4DB2-BD59-A6C34878D82A}">
                    <a16:rowId xmlns:a16="http://schemas.microsoft.com/office/drawing/2014/main" val="2814542868"/>
                  </a:ext>
                </a:extLst>
              </a:tr>
              <a:tr h="621620">
                <a:tc>
                  <a:txBody>
                    <a:bodyPr/>
                    <a:lstStyle/>
                    <a:p>
                      <a:pPr>
                        <a:buNone/>
                      </a:pPr>
                      <a:endParaRPr lang="el-GR"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n" sz="1800">
                          <a:solidFill>
                            <a:schemeClr val="tx1"/>
                          </a:solidFill>
                          <a:latin typeface="Calibri" panose="020F0502020204030204" pitchFamily="34" charset="0"/>
                          <a:cs typeface="Calibri" panose="020F0502020204030204" pitchFamily="34" charset="0"/>
                        </a:rPr>
                        <a:t>Lack of trust and high interpersonal tension among colleagues</a:t>
                      </a:r>
                    </a:p>
                  </a:txBody>
                  <a:tcPr marL="41441" marR="41441" marT="20721" marB="20721" anchor="ctr"/>
                </a:tc>
                <a:tc>
                  <a:txBody>
                    <a:bodyPr/>
                    <a:lstStyle/>
                    <a:p>
                      <a:pPr>
                        <a:buNone/>
                      </a:pPr>
                      <a:r>
                        <a:rPr lang="en" sz="1800" b="1">
                          <a:solidFill>
                            <a:schemeClr val="tx1"/>
                          </a:solidFill>
                          <a:latin typeface="Calibri" panose="020F0502020204030204" pitchFamily="34" charset="0"/>
                          <a:cs typeface="Calibri" panose="020F0502020204030204" pitchFamily="34" charset="0"/>
                        </a:rPr>
                        <a:t>R – Relationships</a:t>
                      </a:r>
                      <a:endParaRPr lang="en"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n" sz="1800">
                          <a:solidFill>
                            <a:schemeClr val="tx1"/>
                          </a:solidFill>
                          <a:latin typeface="Calibri" panose="020F0502020204030204" pitchFamily="34" charset="0"/>
                          <a:cs typeface="Calibri" panose="020F0502020204030204" pitchFamily="34" charset="0"/>
                        </a:rPr>
                        <a:t>Strengthen collegial trust and collaboration</a:t>
                      </a:r>
                    </a:p>
                  </a:txBody>
                  <a:tcPr marL="41441" marR="41441" marT="20721" marB="20721" anchor="ctr"/>
                </a:tc>
                <a:tc>
                  <a:txBody>
                    <a:bodyPr/>
                    <a:lstStyle/>
                    <a:p>
                      <a:pPr>
                        <a:buNone/>
                      </a:pPr>
                      <a:r>
                        <a:rPr lang="en" sz="1800" dirty="0">
                          <a:solidFill>
                            <a:schemeClr val="tx1"/>
                          </a:solidFill>
                          <a:latin typeface="Calibri" panose="020F0502020204030204" pitchFamily="34" charset="0"/>
                          <a:cs typeface="Calibri" panose="020F0502020204030204" pitchFamily="34" charset="0"/>
                        </a:rPr>
                        <a:t>Launch a “Peer Appreciation Circle” at staff meetings</a:t>
                      </a:r>
                    </a:p>
                  </a:txBody>
                  <a:tcPr marL="41441" marR="41441" marT="20721" marB="20721" anchor="ctr"/>
                </a:tc>
                <a:extLst>
                  <a:ext uri="{0D108BD9-81ED-4DB2-BD59-A6C34878D82A}">
                    <a16:rowId xmlns:a16="http://schemas.microsoft.com/office/drawing/2014/main" val="3594261888"/>
                  </a:ext>
                </a:extLst>
              </a:tr>
              <a:tr h="718316">
                <a:tc>
                  <a:txBody>
                    <a:bodyPr/>
                    <a:lstStyle/>
                    <a:p>
                      <a:pPr>
                        <a:buNone/>
                      </a:pPr>
                      <a:endParaRPr lang="el-GR"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n" sz="1800">
                          <a:solidFill>
                            <a:schemeClr val="tx1"/>
                          </a:solidFill>
                          <a:latin typeface="Calibri" panose="020F0502020204030204" pitchFamily="34" charset="0"/>
                          <a:cs typeface="Calibri" panose="020F0502020204030204" pitchFamily="34" charset="0"/>
                        </a:rPr>
                        <a:t>Chronic stress, high anxiety, low staff morale, pessimism, or poor conflict resolution</a:t>
                      </a:r>
                    </a:p>
                  </a:txBody>
                  <a:tcPr marL="41441" marR="41441" marT="20721" marB="20721" anchor="ctr"/>
                </a:tc>
                <a:tc>
                  <a:txBody>
                    <a:bodyPr/>
                    <a:lstStyle/>
                    <a:p>
                      <a:pPr>
                        <a:buNone/>
                      </a:pPr>
                      <a:r>
                        <a:rPr lang="en" sz="1800" b="1">
                          <a:solidFill>
                            <a:schemeClr val="tx1"/>
                          </a:solidFill>
                          <a:latin typeface="Calibri" panose="020F0502020204030204" pitchFamily="34" charset="0"/>
                          <a:cs typeface="Calibri" panose="020F0502020204030204" pitchFamily="34" charset="0"/>
                        </a:rPr>
                        <a:t>P – Positive Emotion</a:t>
                      </a:r>
                      <a:endParaRPr lang="en"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n" sz="1800">
                          <a:solidFill>
                            <a:schemeClr val="tx1"/>
                          </a:solidFill>
                          <a:latin typeface="Calibri" panose="020F0502020204030204" pitchFamily="34" charset="0"/>
                          <a:cs typeface="Calibri" panose="020F0502020204030204" pitchFamily="34" charset="0"/>
                        </a:rPr>
                        <a:t>Build emotional resilience and optimism among staff</a:t>
                      </a:r>
                    </a:p>
                  </a:txBody>
                  <a:tcPr marL="41441" marR="41441" marT="20721" marB="20721" anchor="ctr"/>
                </a:tc>
                <a:tc>
                  <a:txBody>
                    <a:bodyPr/>
                    <a:lstStyle/>
                    <a:p>
                      <a:pPr>
                        <a:buNone/>
                      </a:pPr>
                      <a:r>
                        <a:rPr lang="en" sz="1800" dirty="0">
                          <a:solidFill>
                            <a:schemeClr val="tx1"/>
                          </a:solidFill>
                          <a:latin typeface="Calibri" panose="020F0502020204030204" pitchFamily="34" charset="0"/>
                          <a:cs typeface="Calibri" panose="020F0502020204030204" pitchFamily="34" charset="0"/>
                        </a:rPr>
                        <a:t>Begin weekly “Three Good Things” reflections; create a wellbeing gratitude wall</a:t>
                      </a:r>
                    </a:p>
                  </a:txBody>
                  <a:tcPr marL="41441" marR="41441" marT="20721" marB="20721" anchor="ctr"/>
                </a:tc>
                <a:extLst>
                  <a:ext uri="{0D108BD9-81ED-4DB2-BD59-A6C34878D82A}">
                    <a16:rowId xmlns:a16="http://schemas.microsoft.com/office/drawing/2014/main" val="143798298"/>
                  </a:ext>
                </a:extLst>
              </a:tr>
            </a:tbl>
          </a:graphicData>
        </a:graphic>
      </p:graphicFrame>
    </p:spTree>
    <p:extLst>
      <p:ext uri="{BB962C8B-B14F-4D97-AF65-F5344CB8AC3E}">
        <p14:creationId xmlns:p14="http://schemas.microsoft.com/office/powerpoint/2010/main" val="4145390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3A0CB9A9-E0B6-F9BF-D384-8D30FE9F64F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1B0FB2C-4DBC-2CC7-9692-81BB1B4A6141}"/>
              </a:ext>
            </a:extLst>
          </p:cNvPr>
          <p:cNvSpPr txBox="1"/>
          <p:nvPr/>
        </p:nvSpPr>
        <p:spPr>
          <a:xfrm>
            <a:off x="149530" y="1278036"/>
            <a:ext cx="6153664" cy="369332"/>
          </a:xfrm>
          <a:prstGeom prst="rect">
            <a:avLst/>
          </a:prstGeom>
          <a:noFill/>
        </p:spPr>
        <p:txBody>
          <a:bodyPr wrap="square">
            <a:spAutoFit/>
          </a:bodyPr>
          <a:lstStyle/>
          <a:p>
            <a:r>
              <a:rPr lang="en" sz="1800" b="1" dirty="0">
                <a:solidFill>
                  <a:schemeClr val="dk1"/>
                </a:solidFill>
                <a:latin typeface="Calibri"/>
                <a:cs typeface="Calibri"/>
                <a:sym typeface="Calibri"/>
              </a:rPr>
              <a:t>Example Matrix: </a:t>
            </a:r>
          </a:p>
        </p:txBody>
      </p:sp>
      <p:sp>
        <p:nvSpPr>
          <p:cNvPr id="2" name="Google Shape;136;g37f9446a92a_0_143">
            <a:extLst>
              <a:ext uri="{FF2B5EF4-FFF2-40B4-BE49-F238E27FC236}">
                <a16:creationId xmlns:a16="http://schemas.microsoft.com/office/drawing/2014/main" id="{D374BBB0-9398-A8DC-5291-C94F6B1C628F}"/>
              </a:ext>
            </a:extLst>
          </p:cNvPr>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indent="0">
              <a:spcBef>
                <a:spcPts val="0"/>
              </a:spcBef>
            </a:pPr>
            <a:r>
              <a:rPr lang="en" dirty="0"/>
              <a:t>Worksheet: Mapping School Wellbeing Needs &amp; Selecting PERMA strategies</a:t>
            </a:r>
            <a:endParaRPr dirty="0"/>
          </a:p>
        </p:txBody>
      </p:sp>
      <p:sp>
        <p:nvSpPr>
          <p:cNvPr id="6" name="Google Shape;135;g37f9446a92a_0_143">
            <a:extLst>
              <a:ext uri="{FF2B5EF4-FFF2-40B4-BE49-F238E27FC236}">
                <a16:creationId xmlns:a16="http://schemas.microsoft.com/office/drawing/2014/main" id="{644BE86E-C798-1E97-A374-B2B51BEF1716}"/>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n-US" dirty="0"/>
              <a:t>Unit 3.1: </a:t>
            </a:r>
            <a:r>
              <a:rPr lang="en" dirty="0"/>
              <a:t>Designing a WSA Program</a:t>
            </a:r>
            <a:endParaRPr dirty="0"/>
          </a:p>
        </p:txBody>
      </p:sp>
      <p:graphicFrame>
        <p:nvGraphicFramePr>
          <p:cNvPr id="9" name="Πίνακας 8">
            <a:extLst>
              <a:ext uri="{FF2B5EF4-FFF2-40B4-BE49-F238E27FC236}">
                <a16:creationId xmlns:a16="http://schemas.microsoft.com/office/drawing/2014/main" id="{AA3219FC-7208-8A4C-10E3-5167B1EBD6BD}"/>
              </a:ext>
            </a:extLst>
          </p:cNvPr>
          <p:cNvGraphicFramePr>
            <a:graphicFrameLocks noGrp="1"/>
          </p:cNvGraphicFramePr>
          <p:nvPr>
            <p:extLst>
              <p:ext uri="{D42A27DB-BD31-4B8C-83A1-F6EECF244321}">
                <p14:modId xmlns:p14="http://schemas.microsoft.com/office/powerpoint/2010/main" val="4035741468"/>
              </p:ext>
            </p:extLst>
          </p:nvPr>
        </p:nvGraphicFramePr>
        <p:xfrm>
          <a:off x="149530" y="1832755"/>
          <a:ext cx="11892940" cy="3457608"/>
        </p:xfrm>
        <a:graphic>
          <a:graphicData uri="http://schemas.openxmlformats.org/drawingml/2006/table">
            <a:tbl>
              <a:tblPr>
                <a:tableStyleId>{BC89EF96-8CEA-46FF-86C4-4CE0E7609802}</a:tableStyleId>
              </a:tblPr>
              <a:tblGrid>
                <a:gridCol w="1073789">
                  <a:extLst>
                    <a:ext uri="{9D8B030D-6E8A-4147-A177-3AD203B41FA5}">
                      <a16:colId xmlns:a16="http://schemas.microsoft.com/office/drawing/2014/main" val="4257278780"/>
                    </a:ext>
                  </a:extLst>
                </a:gridCol>
                <a:gridCol w="3546389">
                  <a:extLst>
                    <a:ext uri="{9D8B030D-6E8A-4147-A177-3AD203B41FA5}">
                      <a16:colId xmlns:a16="http://schemas.microsoft.com/office/drawing/2014/main" val="834625152"/>
                    </a:ext>
                  </a:extLst>
                </a:gridCol>
                <a:gridCol w="1421027">
                  <a:extLst>
                    <a:ext uri="{9D8B030D-6E8A-4147-A177-3AD203B41FA5}">
                      <a16:colId xmlns:a16="http://schemas.microsoft.com/office/drawing/2014/main" val="1998755456"/>
                    </a:ext>
                  </a:extLst>
                </a:gridCol>
                <a:gridCol w="2211860">
                  <a:extLst>
                    <a:ext uri="{9D8B030D-6E8A-4147-A177-3AD203B41FA5}">
                      <a16:colId xmlns:a16="http://schemas.microsoft.com/office/drawing/2014/main" val="1511894152"/>
                    </a:ext>
                  </a:extLst>
                </a:gridCol>
                <a:gridCol w="3639875">
                  <a:extLst>
                    <a:ext uri="{9D8B030D-6E8A-4147-A177-3AD203B41FA5}">
                      <a16:colId xmlns:a16="http://schemas.microsoft.com/office/drawing/2014/main" val="3739693713"/>
                    </a:ext>
                  </a:extLst>
                </a:gridCol>
              </a:tblGrid>
              <a:tr h="331531">
                <a:tc>
                  <a:txBody>
                    <a:bodyPr/>
                    <a:lstStyle/>
                    <a:p>
                      <a:pPr>
                        <a:buNone/>
                      </a:pPr>
                      <a:r>
                        <a:rPr lang="en" sz="1800" b="1">
                          <a:solidFill>
                            <a:schemeClr val="tx1"/>
                          </a:solidFill>
                          <a:latin typeface="Calibri" panose="020F0502020204030204" pitchFamily="34" charset="0"/>
                          <a:cs typeface="Calibri" panose="020F0502020204030204" pitchFamily="34" charset="0"/>
                        </a:rPr>
                        <a:t>Priorities</a:t>
                      </a:r>
                      <a:endParaRPr lang="en"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n" sz="1800" b="1">
                          <a:solidFill>
                            <a:schemeClr val="tx1"/>
                          </a:solidFill>
                          <a:latin typeface="Calibri" panose="020F0502020204030204" pitchFamily="34" charset="0"/>
                          <a:cs typeface="Calibri" panose="020F0502020204030204" pitchFamily="34" charset="0"/>
                        </a:rPr>
                        <a:t>Problem state (Observable situation / symptom / need)</a:t>
                      </a:r>
                      <a:endParaRPr lang="en"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n" sz="1800" b="1">
                          <a:solidFill>
                            <a:schemeClr val="tx1"/>
                          </a:solidFill>
                          <a:latin typeface="Calibri" panose="020F0502020204030204" pitchFamily="34" charset="0"/>
                          <a:cs typeface="Calibri" panose="020F0502020204030204" pitchFamily="34" charset="0"/>
                        </a:rPr>
                        <a:t>PERMA Element</a:t>
                      </a:r>
                      <a:endParaRPr lang="en"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n" sz="1800" b="1">
                          <a:solidFill>
                            <a:schemeClr val="tx1"/>
                          </a:solidFill>
                          <a:latin typeface="Calibri" panose="020F0502020204030204" pitchFamily="34" charset="0"/>
                          <a:cs typeface="Calibri" panose="020F0502020204030204" pitchFamily="34" charset="0"/>
                        </a:rPr>
                        <a:t>WSA Design Paradigm (Strategic Focus)</a:t>
                      </a:r>
                      <a:endParaRPr lang="en"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n" sz="1800" b="1">
                          <a:solidFill>
                            <a:schemeClr val="tx1"/>
                          </a:solidFill>
                          <a:latin typeface="Calibri" panose="020F0502020204030204" pitchFamily="34" charset="0"/>
                          <a:cs typeface="Calibri" panose="020F0502020204030204" pitchFamily="34" charset="0"/>
                        </a:rPr>
                        <a:t>School Strategy or Activity</a:t>
                      </a:r>
                      <a:endParaRPr lang="en" sz="1800">
                        <a:solidFill>
                          <a:schemeClr val="tx1"/>
                        </a:solidFill>
                        <a:latin typeface="Calibri" panose="020F0502020204030204" pitchFamily="34" charset="0"/>
                        <a:cs typeface="Calibri" panose="020F0502020204030204" pitchFamily="34" charset="0"/>
                      </a:endParaRPr>
                    </a:p>
                  </a:txBody>
                  <a:tcPr marL="41441" marR="41441" marT="20721" marB="20721" anchor="ctr"/>
                </a:tc>
                <a:extLst>
                  <a:ext uri="{0D108BD9-81ED-4DB2-BD59-A6C34878D82A}">
                    <a16:rowId xmlns:a16="http://schemas.microsoft.com/office/drawing/2014/main" val="240345673"/>
                  </a:ext>
                </a:extLst>
              </a:tr>
              <a:tr h="815013">
                <a:tc>
                  <a:txBody>
                    <a:bodyPr/>
                    <a:lstStyle/>
                    <a:p>
                      <a:pPr>
                        <a:buNone/>
                      </a:pPr>
                      <a:r>
                        <a:rPr lang="en" sz="1800" b="1" dirty="0">
                          <a:solidFill>
                            <a:srgbClr val="C00000"/>
                          </a:solidFill>
                          <a:latin typeface="Calibri" panose="020F0502020204030204" pitchFamily="34" charset="0"/>
                          <a:cs typeface="Calibri" panose="020F0502020204030204" pitchFamily="34" charset="0"/>
                        </a:rPr>
                        <a:t>Low School Need</a:t>
                      </a:r>
                      <a:endParaRPr lang="en" sz="1800" dirty="0">
                        <a:solidFill>
                          <a:srgbClr val="C00000"/>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n" sz="1800" dirty="0">
                          <a:solidFill>
                            <a:schemeClr val="tx1"/>
                          </a:solidFill>
                          <a:latin typeface="Calibri" panose="020F0502020204030204" pitchFamily="34" charset="0"/>
                          <a:cs typeface="Calibri" panose="020F0502020204030204" pitchFamily="34" charset="0"/>
                        </a:rPr>
                        <a:t>Inconsistent acknowledgement of small student efforts or improvements</a:t>
                      </a:r>
                    </a:p>
                  </a:txBody>
                  <a:tcPr marL="41441" marR="41441" marT="20721" marB="20721" anchor="ctr"/>
                </a:tc>
                <a:tc>
                  <a:txBody>
                    <a:bodyPr/>
                    <a:lstStyle/>
                    <a:p>
                      <a:pPr>
                        <a:buNone/>
                      </a:pPr>
                      <a:r>
                        <a:rPr lang="en" sz="1800" b="1">
                          <a:solidFill>
                            <a:schemeClr val="tx1"/>
                          </a:solidFill>
                          <a:latin typeface="Calibri" panose="020F0502020204030204" pitchFamily="34" charset="0"/>
                          <a:cs typeface="Calibri" panose="020F0502020204030204" pitchFamily="34" charset="0"/>
                        </a:rPr>
                        <a:t>A – Accomplishment</a:t>
                      </a:r>
                      <a:endParaRPr lang="en"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n" sz="1800">
                          <a:solidFill>
                            <a:schemeClr val="tx1"/>
                          </a:solidFill>
                          <a:latin typeface="Calibri" panose="020F0502020204030204" pitchFamily="34" charset="0"/>
                          <a:cs typeface="Calibri" panose="020F0502020204030204" pitchFamily="34" charset="0"/>
                        </a:rPr>
                        <a:t>Celebrate growth, progress, and effort</a:t>
                      </a:r>
                    </a:p>
                  </a:txBody>
                  <a:tcPr marL="41441" marR="41441" marT="20721" marB="20721" anchor="ctr"/>
                </a:tc>
                <a:tc>
                  <a:txBody>
                    <a:bodyPr/>
                    <a:lstStyle/>
                    <a:p>
                      <a:pPr>
                        <a:buNone/>
                      </a:pPr>
                      <a:r>
                        <a:rPr lang="en" sz="1800" dirty="0">
                          <a:solidFill>
                            <a:schemeClr val="tx1"/>
                          </a:solidFill>
                          <a:latin typeface="Calibri" panose="020F0502020204030204" pitchFamily="34" charset="0"/>
                          <a:cs typeface="Calibri" panose="020F0502020204030204" pitchFamily="34" charset="0"/>
                        </a:rPr>
                        <a:t>Establish a “Student Achievement Board” highlighting effort, kindness, and perseverance</a:t>
                      </a:r>
                    </a:p>
                  </a:txBody>
                  <a:tcPr marL="41441" marR="41441" marT="20721" marB="20721" anchor="ctr"/>
                </a:tc>
                <a:extLst>
                  <a:ext uri="{0D108BD9-81ED-4DB2-BD59-A6C34878D82A}">
                    <a16:rowId xmlns:a16="http://schemas.microsoft.com/office/drawing/2014/main" val="2784599088"/>
                  </a:ext>
                </a:extLst>
              </a:tr>
              <a:tr h="524923">
                <a:tc>
                  <a:txBody>
                    <a:bodyPr/>
                    <a:lstStyle/>
                    <a:p>
                      <a:pPr>
                        <a:buNone/>
                      </a:pPr>
                      <a:endParaRPr lang="el-GR"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n" sz="1800">
                          <a:solidFill>
                            <a:schemeClr val="tx1"/>
                          </a:solidFill>
                          <a:latin typeface="Calibri" panose="020F0502020204030204" pitchFamily="34" charset="0"/>
                          <a:cs typeface="Calibri" panose="020F0502020204030204" pitchFamily="34" charset="0"/>
                        </a:rPr>
                        <a:t>Low uptake of voluntary extra-curricular activities by parents/families</a:t>
                      </a:r>
                    </a:p>
                  </a:txBody>
                  <a:tcPr marL="41441" marR="41441" marT="20721" marB="20721" anchor="ctr"/>
                </a:tc>
                <a:tc>
                  <a:txBody>
                    <a:bodyPr/>
                    <a:lstStyle/>
                    <a:p>
                      <a:pPr>
                        <a:buNone/>
                      </a:pPr>
                      <a:r>
                        <a:rPr lang="en" sz="1800" b="1">
                          <a:solidFill>
                            <a:schemeClr val="tx1"/>
                          </a:solidFill>
                          <a:latin typeface="Calibri" panose="020F0502020204030204" pitchFamily="34" charset="0"/>
                          <a:cs typeface="Calibri" panose="020F0502020204030204" pitchFamily="34" charset="0"/>
                        </a:rPr>
                        <a:t>R – Relationships</a:t>
                      </a:r>
                      <a:endParaRPr lang="en"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n" sz="1800">
                          <a:solidFill>
                            <a:schemeClr val="tx1"/>
                          </a:solidFill>
                          <a:latin typeface="Calibri" panose="020F0502020204030204" pitchFamily="34" charset="0"/>
                          <a:cs typeface="Calibri" panose="020F0502020204030204" pitchFamily="34" charset="0"/>
                        </a:rPr>
                        <a:t>Foster school–family partnerships</a:t>
                      </a:r>
                    </a:p>
                  </a:txBody>
                  <a:tcPr marL="41441" marR="41441" marT="20721" marB="20721" anchor="ctr"/>
                </a:tc>
                <a:tc>
                  <a:txBody>
                    <a:bodyPr/>
                    <a:lstStyle/>
                    <a:p>
                      <a:pPr>
                        <a:buNone/>
                      </a:pPr>
                      <a:r>
                        <a:rPr lang="en" sz="1800" dirty="0">
                          <a:solidFill>
                            <a:schemeClr val="tx1"/>
                          </a:solidFill>
                          <a:latin typeface="Calibri" panose="020F0502020204030204" pitchFamily="34" charset="0"/>
                          <a:cs typeface="Calibri" panose="020F0502020204030204" pitchFamily="34" charset="0"/>
                        </a:rPr>
                        <a:t>Create family “Open Days” with joint activities</a:t>
                      </a:r>
                    </a:p>
                  </a:txBody>
                  <a:tcPr marL="41441" marR="41441" marT="20721" marB="20721" anchor="ctr"/>
                </a:tc>
                <a:extLst>
                  <a:ext uri="{0D108BD9-81ED-4DB2-BD59-A6C34878D82A}">
                    <a16:rowId xmlns:a16="http://schemas.microsoft.com/office/drawing/2014/main" val="3193651003"/>
                  </a:ext>
                </a:extLst>
              </a:tr>
              <a:tr h="621620">
                <a:tc>
                  <a:txBody>
                    <a:bodyPr/>
                    <a:lstStyle/>
                    <a:p>
                      <a:pPr>
                        <a:buNone/>
                      </a:pPr>
                      <a:endParaRPr lang="el-GR"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n" sz="1800">
                          <a:solidFill>
                            <a:schemeClr val="tx1"/>
                          </a:solidFill>
                          <a:latin typeface="Calibri" panose="020F0502020204030204" pitchFamily="34" charset="0"/>
                          <a:cs typeface="Calibri" panose="020F0502020204030204" pitchFamily="34" charset="0"/>
                        </a:rPr>
                        <a:t>Minimal instances of spontaneous gratitude or appreciation among students/staff</a:t>
                      </a:r>
                    </a:p>
                  </a:txBody>
                  <a:tcPr marL="41441" marR="41441" marT="20721" marB="20721" anchor="ctr"/>
                </a:tc>
                <a:tc>
                  <a:txBody>
                    <a:bodyPr/>
                    <a:lstStyle/>
                    <a:p>
                      <a:pPr>
                        <a:buNone/>
                      </a:pPr>
                      <a:r>
                        <a:rPr lang="en" sz="1800" b="1">
                          <a:solidFill>
                            <a:schemeClr val="tx1"/>
                          </a:solidFill>
                          <a:latin typeface="Calibri" panose="020F0502020204030204" pitchFamily="34" charset="0"/>
                          <a:cs typeface="Calibri" panose="020F0502020204030204" pitchFamily="34" charset="0"/>
                        </a:rPr>
                        <a:t>P – Positive Emotion</a:t>
                      </a:r>
                      <a:endParaRPr lang="en"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n" sz="1800">
                          <a:solidFill>
                            <a:schemeClr val="tx1"/>
                          </a:solidFill>
                          <a:latin typeface="Calibri" panose="020F0502020204030204" pitchFamily="34" charset="0"/>
                          <a:cs typeface="Calibri" panose="020F0502020204030204" pitchFamily="34" charset="0"/>
                        </a:rPr>
                        <a:t>Nurture gratitude and positivity in daily school life</a:t>
                      </a:r>
                    </a:p>
                  </a:txBody>
                  <a:tcPr marL="41441" marR="41441" marT="20721" marB="20721" anchor="ctr"/>
                </a:tc>
                <a:tc>
                  <a:txBody>
                    <a:bodyPr/>
                    <a:lstStyle/>
                    <a:p>
                      <a:pPr>
                        <a:buNone/>
                      </a:pPr>
                      <a:r>
                        <a:rPr lang="en" sz="1800" dirty="0">
                          <a:solidFill>
                            <a:schemeClr val="tx1"/>
                          </a:solidFill>
                          <a:latin typeface="Calibri" panose="020F0502020204030204" pitchFamily="34" charset="0"/>
                          <a:cs typeface="Calibri" panose="020F0502020204030204" pitchFamily="34" charset="0"/>
                        </a:rPr>
                        <a:t>Implement a “Kindness Challenge” month; integrate “Gratitude Jars” in classrooms where students can share positive notes.</a:t>
                      </a:r>
                    </a:p>
                  </a:txBody>
                  <a:tcPr marL="41441" marR="41441" marT="20721" marB="20721" anchor="ctr"/>
                </a:tc>
                <a:extLst>
                  <a:ext uri="{0D108BD9-81ED-4DB2-BD59-A6C34878D82A}">
                    <a16:rowId xmlns:a16="http://schemas.microsoft.com/office/drawing/2014/main" val="3642171938"/>
                  </a:ext>
                </a:extLst>
              </a:tr>
            </a:tbl>
          </a:graphicData>
        </a:graphic>
      </p:graphicFrame>
    </p:spTree>
    <p:extLst>
      <p:ext uri="{BB962C8B-B14F-4D97-AF65-F5344CB8AC3E}">
        <p14:creationId xmlns:p14="http://schemas.microsoft.com/office/powerpoint/2010/main" val="3927422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C02DF-3CFA-8B80-AFE8-923F71946D8F}"/>
            </a:ext>
          </a:extLst>
        </p:cNvPr>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9CFEA4AC-B0AE-4E7B-48F9-7CE997CD118A}"/>
              </a:ext>
            </a:extLst>
          </p:cNvPr>
          <p:cNvSpPr>
            <a:spLocks noGrp="1"/>
          </p:cNvSpPr>
          <p:nvPr>
            <p:ph type="body" idx="2"/>
          </p:nvPr>
        </p:nvSpPr>
        <p:spPr>
          <a:xfrm>
            <a:off x="0" y="2978747"/>
            <a:ext cx="11944500" cy="900505"/>
          </a:xfrm>
        </p:spPr>
        <p:txBody>
          <a:bodyPr/>
          <a:lstStyle/>
          <a:p>
            <a:pPr algn="ctr"/>
            <a:r>
              <a:rPr lang="en-US" sz="3600" b="1" dirty="0"/>
              <a:t>Experiential Activity &amp; Assessment </a:t>
            </a:r>
            <a:endParaRPr lang="el-GR" sz="3600" b="1" dirty="0"/>
          </a:p>
        </p:txBody>
      </p:sp>
      <p:sp>
        <p:nvSpPr>
          <p:cNvPr id="6" name="Google Shape;135;g37f9446a92a_0_143">
            <a:extLst>
              <a:ext uri="{FF2B5EF4-FFF2-40B4-BE49-F238E27FC236}">
                <a16:creationId xmlns:a16="http://schemas.microsoft.com/office/drawing/2014/main" id="{623EB9DA-255D-5660-509F-35F4B954DB43}"/>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n-US" dirty="0"/>
              <a:t>Unit 3.1: </a:t>
            </a:r>
            <a:r>
              <a:rPr lang="en" dirty="0"/>
              <a:t>Designing a WSA Program</a:t>
            </a:r>
            <a:endParaRPr dirty="0"/>
          </a:p>
        </p:txBody>
      </p:sp>
    </p:spTree>
    <p:extLst>
      <p:ext uri="{BB962C8B-B14F-4D97-AF65-F5344CB8AC3E}">
        <p14:creationId xmlns:p14="http://schemas.microsoft.com/office/powerpoint/2010/main" val="3168311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7FCD0-8F1B-8A48-26BB-AC2B1CDB55CE}"/>
            </a:ext>
          </a:extLst>
        </p:cNvPr>
        <p:cNvGrpSpPr/>
        <p:nvPr/>
      </p:nvGrpSpPr>
      <p:grpSpPr>
        <a:xfrm>
          <a:off x="0" y="0"/>
          <a:ext cx="0" cy="0"/>
          <a:chOff x="0" y="0"/>
          <a:chExt cx="0" cy="0"/>
        </a:xfrm>
      </p:grpSpPr>
      <p:sp>
        <p:nvSpPr>
          <p:cNvPr id="3" name="Θέση κειμένου 2">
            <a:extLst>
              <a:ext uri="{FF2B5EF4-FFF2-40B4-BE49-F238E27FC236}">
                <a16:creationId xmlns:a16="http://schemas.microsoft.com/office/drawing/2014/main" id="{F8AD3C7A-A001-654C-B619-F92C481A82B0}"/>
              </a:ext>
            </a:extLst>
          </p:cNvPr>
          <p:cNvSpPr>
            <a:spLocks noGrp="1"/>
          </p:cNvSpPr>
          <p:nvPr>
            <p:ph type="body" idx="1"/>
          </p:nvPr>
        </p:nvSpPr>
        <p:spPr>
          <a:xfrm>
            <a:off x="97970" y="1220644"/>
            <a:ext cx="11944500" cy="550800"/>
          </a:xfrm>
        </p:spPr>
        <p:txBody>
          <a:bodyPr/>
          <a:lstStyle/>
          <a:p>
            <a:r>
              <a:rPr lang="en" b="0" dirty="0"/>
              <a:t>Group Design of a Mini Wellbeing Program Plan (25-30 min) </a:t>
            </a:r>
            <a:endParaRPr lang="el-GR" dirty="0"/>
          </a:p>
        </p:txBody>
      </p:sp>
      <p:sp>
        <p:nvSpPr>
          <p:cNvPr id="4" name="Θέση κειμένου 3">
            <a:extLst>
              <a:ext uri="{FF2B5EF4-FFF2-40B4-BE49-F238E27FC236}">
                <a16:creationId xmlns:a16="http://schemas.microsoft.com/office/drawing/2014/main" id="{47237659-56ED-7DEA-469B-0BBCBB9E16F6}"/>
              </a:ext>
            </a:extLst>
          </p:cNvPr>
          <p:cNvSpPr>
            <a:spLocks noGrp="1"/>
          </p:cNvSpPr>
          <p:nvPr>
            <p:ph type="body" idx="2"/>
          </p:nvPr>
        </p:nvSpPr>
        <p:spPr>
          <a:xfrm>
            <a:off x="97970" y="1771444"/>
            <a:ext cx="11944500" cy="3640656"/>
          </a:xfrm>
        </p:spPr>
        <p:txBody>
          <a:bodyPr/>
          <a:lstStyle/>
          <a:p>
            <a:pPr marL="571500" indent="-342900">
              <a:buFont typeface="+mj-lt"/>
              <a:buAutoNum type="arabicPeriod"/>
            </a:pPr>
            <a:r>
              <a:rPr lang="en" dirty="0"/>
              <a:t>Review your school’s key wellbeing </a:t>
            </a:r>
            <a:r>
              <a:rPr lang="en" i="1" dirty="0"/>
              <a:t>need</a:t>
            </a:r>
            <a:r>
              <a:rPr lang="en" dirty="0"/>
              <a:t> and </a:t>
            </a:r>
            <a:r>
              <a:rPr lang="en" i="1" dirty="0"/>
              <a:t>SMART goal.</a:t>
            </a:r>
            <a:endParaRPr lang="en" dirty="0"/>
          </a:p>
          <a:p>
            <a:pPr marL="571500" indent="-342900">
              <a:buFont typeface="+mj-lt"/>
              <a:buAutoNum type="arabicPeriod"/>
            </a:pPr>
            <a:r>
              <a:rPr lang="en" dirty="0"/>
              <a:t>In small groups (4–5 participants), design a </a:t>
            </a:r>
            <a:r>
              <a:rPr lang="en" b="1" dirty="0"/>
              <a:t>Mini Wellbeing Plan</a:t>
            </a:r>
            <a:r>
              <a:rPr lang="en" dirty="0"/>
              <a:t> including:</a:t>
            </a:r>
          </a:p>
          <a:p>
            <a:pPr marL="571500" indent="-342900">
              <a:buFont typeface="Arial" panose="020B0604020202020204" pitchFamily="34" charset="0"/>
              <a:buChar char="•"/>
            </a:pPr>
            <a:r>
              <a:rPr lang="en" b="1" dirty="0"/>
              <a:t>Goal:</a:t>
            </a:r>
            <a:r>
              <a:rPr lang="en" dirty="0"/>
              <a:t> What do you want to achieve?</a:t>
            </a:r>
          </a:p>
          <a:p>
            <a:pPr marL="571500" indent="-342900">
              <a:buFont typeface="Arial" panose="020B0604020202020204" pitchFamily="34" charset="0"/>
              <a:buChar char="•"/>
            </a:pPr>
            <a:r>
              <a:rPr lang="en" b="1" dirty="0"/>
              <a:t>PERMA Strategy:</a:t>
            </a:r>
            <a:r>
              <a:rPr lang="en" dirty="0"/>
              <a:t> Which element(s) does it align with?</a:t>
            </a:r>
          </a:p>
          <a:p>
            <a:pPr marL="571500" indent="-342900">
              <a:buFont typeface="Arial" panose="020B0604020202020204" pitchFamily="34" charset="0"/>
              <a:buChar char="•"/>
            </a:pPr>
            <a:r>
              <a:rPr lang="en" b="1" dirty="0"/>
              <a:t>Actions &amp; Roles:</a:t>
            </a:r>
            <a:r>
              <a:rPr lang="en" dirty="0"/>
              <a:t> Who will lead or support it?</a:t>
            </a:r>
          </a:p>
          <a:p>
            <a:pPr marL="571500" indent="-342900">
              <a:buFont typeface="Arial" panose="020B0604020202020204" pitchFamily="34" charset="0"/>
              <a:buChar char="•"/>
            </a:pPr>
            <a:r>
              <a:rPr lang="en" b="1" dirty="0"/>
              <a:t>Indicators:</a:t>
            </a:r>
            <a:r>
              <a:rPr lang="en" dirty="0"/>
              <a:t> How will success be measured?</a:t>
            </a:r>
          </a:p>
          <a:p>
            <a:pPr marL="571500" indent="-342900">
              <a:buFont typeface="Arial" panose="020B0604020202020204" pitchFamily="34" charset="0"/>
              <a:buChar char="•"/>
            </a:pPr>
            <a:r>
              <a:rPr lang="en" b="1" dirty="0"/>
              <a:t>Timeline:</a:t>
            </a:r>
            <a:r>
              <a:rPr lang="en" dirty="0"/>
              <a:t> When will you check progress?</a:t>
            </a:r>
          </a:p>
          <a:p>
            <a:pPr marL="571500" indent="-342900">
              <a:buFont typeface="+mj-lt"/>
              <a:buAutoNum type="arabicPeriod" startAt="3"/>
            </a:pPr>
            <a:r>
              <a:rPr lang="en" dirty="0"/>
              <a:t>Prepare and share a 2-minute group summary (verbal or digital whiteboard).</a:t>
            </a:r>
          </a:p>
          <a:p>
            <a:pPr marL="571500" indent="-342900">
              <a:buFont typeface="+mj-lt"/>
              <a:buAutoNum type="arabicPeriod" startAt="3"/>
            </a:pPr>
            <a:r>
              <a:rPr lang="en" dirty="0"/>
              <a:t>Quick feedback round.</a:t>
            </a:r>
          </a:p>
        </p:txBody>
      </p:sp>
      <p:sp>
        <p:nvSpPr>
          <p:cNvPr id="5" name="Θέση κειμένου 3">
            <a:extLst>
              <a:ext uri="{FF2B5EF4-FFF2-40B4-BE49-F238E27FC236}">
                <a16:creationId xmlns:a16="http://schemas.microsoft.com/office/drawing/2014/main" id="{920782B8-4181-0175-97D0-93B0E3F62743}"/>
              </a:ext>
            </a:extLst>
          </p:cNvPr>
          <p:cNvSpPr txBox="1">
            <a:spLocks/>
          </p:cNvSpPr>
          <p:nvPr/>
        </p:nvSpPr>
        <p:spPr>
          <a:xfrm>
            <a:off x="9193427" y="809611"/>
            <a:ext cx="2998573" cy="1923666"/>
          </a:xfrm>
          <a:prstGeom prst="rect">
            <a:avLst/>
          </a:prstGeom>
          <a:solidFill>
            <a:schemeClr val="accent2"/>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 b="1" dirty="0">
                <a:solidFill>
                  <a:srgbClr val="FFFFFF"/>
                </a:solidFill>
              </a:rPr>
              <a:t>Aim: </a:t>
            </a:r>
            <a:r>
              <a:rPr lang="en" dirty="0">
                <a:solidFill>
                  <a:srgbClr val="FFFFFF"/>
                </a:solidFill>
              </a:rPr>
              <a:t>To apply the six design steps by creating a </a:t>
            </a:r>
            <a:r>
              <a:rPr lang="en" b="1" dirty="0">
                <a:solidFill>
                  <a:srgbClr val="FFFFFF"/>
                </a:solidFill>
              </a:rPr>
              <a:t>short, focused wellbeing plan</a:t>
            </a:r>
            <a:r>
              <a:rPr lang="en" dirty="0">
                <a:solidFill>
                  <a:srgbClr val="FFFFFF"/>
                </a:solidFill>
              </a:rPr>
              <a:t> aligned with the </a:t>
            </a:r>
            <a:r>
              <a:rPr lang="en" b="1" dirty="0">
                <a:solidFill>
                  <a:srgbClr val="FFFFFF"/>
                </a:solidFill>
              </a:rPr>
              <a:t>PERMA model</a:t>
            </a:r>
            <a:r>
              <a:rPr lang="en" dirty="0">
                <a:solidFill>
                  <a:srgbClr val="FFFFFF"/>
                </a:solidFill>
              </a:rPr>
              <a:t> and your school’s identified needs.</a:t>
            </a:r>
            <a:endParaRPr lang="en" b="1" dirty="0">
              <a:solidFill>
                <a:srgbClr val="FFFFFF"/>
              </a:solidFill>
            </a:endParaRPr>
          </a:p>
        </p:txBody>
      </p:sp>
      <p:sp>
        <p:nvSpPr>
          <p:cNvPr id="13" name="Τίτλος 1">
            <a:extLst>
              <a:ext uri="{FF2B5EF4-FFF2-40B4-BE49-F238E27FC236}">
                <a16:creationId xmlns:a16="http://schemas.microsoft.com/office/drawing/2014/main" id="{16AA9CD2-4C91-52CC-5FFC-B012966702B1}"/>
              </a:ext>
            </a:extLst>
          </p:cNvPr>
          <p:cNvSpPr>
            <a:spLocks noGrp="1"/>
          </p:cNvSpPr>
          <p:nvPr>
            <p:ph type="title"/>
          </p:nvPr>
        </p:nvSpPr>
        <p:spPr>
          <a:xfrm>
            <a:off x="0" y="57230"/>
            <a:ext cx="11944500" cy="797442"/>
          </a:xfrm>
        </p:spPr>
        <p:txBody>
          <a:bodyPr/>
          <a:lstStyle/>
          <a:p>
            <a:r>
              <a:rPr lang="en" sz="3600" dirty="0"/>
              <a:t>Handout/Workbook: PERMA-Based WSA Program Design Plan</a:t>
            </a:r>
            <a:endParaRPr lang="el-GR" sz="3600" dirty="0"/>
          </a:p>
        </p:txBody>
      </p:sp>
    </p:spTree>
    <p:extLst>
      <p:ext uri="{BB962C8B-B14F-4D97-AF65-F5344CB8AC3E}">
        <p14:creationId xmlns:p14="http://schemas.microsoft.com/office/powerpoint/2010/main" val="1235399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2C76CB96-68AA-C433-4A54-2832567BA6B0}"/>
            </a:ext>
          </a:extLst>
        </p:cNvPr>
        <p:cNvGrpSpPr/>
        <p:nvPr/>
      </p:nvGrpSpPr>
      <p:grpSpPr>
        <a:xfrm>
          <a:off x="0" y="0"/>
          <a:ext cx="0" cy="0"/>
          <a:chOff x="0" y="0"/>
          <a:chExt cx="0" cy="0"/>
        </a:xfrm>
      </p:grpSpPr>
      <p:sp>
        <p:nvSpPr>
          <p:cNvPr id="5" name="Google Shape;136;g37f9446a92a_0_143">
            <a:extLst>
              <a:ext uri="{FF2B5EF4-FFF2-40B4-BE49-F238E27FC236}">
                <a16:creationId xmlns:a16="http://schemas.microsoft.com/office/drawing/2014/main" id="{C5003B0C-FB62-B19C-0323-C60A84DDB578}"/>
              </a:ext>
            </a:extLst>
          </p:cNvPr>
          <p:cNvSpPr txBox="1">
            <a:spLocks noGrp="1"/>
          </p:cNvSpPr>
          <p:nvPr>
            <p:ph type="body" idx="1"/>
          </p:nvPr>
        </p:nvSpPr>
        <p:spPr>
          <a:xfrm>
            <a:off x="97970" y="797442"/>
            <a:ext cx="11944500" cy="550800"/>
          </a:xfrm>
          <a:prstGeom prst="rect">
            <a:avLst/>
          </a:prstGeom>
          <a:noFill/>
          <a:ln>
            <a:noFill/>
          </a:ln>
        </p:spPr>
        <p:txBody>
          <a:bodyPr spcFirstLastPara="1" wrap="square" lIns="91425" tIns="45700" rIns="91425" bIns="45700" anchor="ctr" anchorCtr="0">
            <a:noAutofit/>
          </a:bodyPr>
          <a:lstStyle/>
          <a:p>
            <a:pPr marL="0" indent="0">
              <a:spcBef>
                <a:spcPts val="0"/>
              </a:spcBef>
            </a:pPr>
            <a:r>
              <a:rPr lang="en" dirty="0"/>
              <a:t>Table 2 Example</a:t>
            </a:r>
            <a:endParaRPr dirty="0"/>
          </a:p>
        </p:txBody>
      </p:sp>
      <p:graphicFrame>
        <p:nvGraphicFramePr>
          <p:cNvPr id="2" name="Πίνακας 1">
            <a:extLst>
              <a:ext uri="{FF2B5EF4-FFF2-40B4-BE49-F238E27FC236}">
                <a16:creationId xmlns:a16="http://schemas.microsoft.com/office/drawing/2014/main" id="{4906B83C-4965-787E-1188-AF507035561E}"/>
              </a:ext>
            </a:extLst>
          </p:cNvPr>
          <p:cNvGraphicFramePr>
            <a:graphicFrameLocks noGrp="1"/>
          </p:cNvGraphicFramePr>
          <p:nvPr>
            <p:extLst>
              <p:ext uri="{D42A27DB-BD31-4B8C-83A1-F6EECF244321}">
                <p14:modId xmlns:p14="http://schemas.microsoft.com/office/powerpoint/2010/main" val="3156489148"/>
              </p:ext>
            </p:extLst>
          </p:nvPr>
        </p:nvGraphicFramePr>
        <p:xfrm>
          <a:off x="147400" y="1378323"/>
          <a:ext cx="11944500" cy="5311078"/>
        </p:xfrm>
        <a:graphic>
          <a:graphicData uri="http://schemas.openxmlformats.org/drawingml/2006/table">
            <a:tbl>
              <a:tblPr firstRow="1" firstCol="1" bandRow="1">
                <a:tableStyleId>{5940675A-B579-460E-94D1-54222C63F5DA}</a:tableStyleId>
              </a:tblPr>
              <a:tblGrid>
                <a:gridCol w="897629">
                  <a:extLst>
                    <a:ext uri="{9D8B030D-6E8A-4147-A177-3AD203B41FA5}">
                      <a16:colId xmlns:a16="http://schemas.microsoft.com/office/drawing/2014/main" val="2539982913"/>
                    </a:ext>
                  </a:extLst>
                </a:gridCol>
                <a:gridCol w="1246909">
                  <a:extLst>
                    <a:ext uri="{9D8B030D-6E8A-4147-A177-3AD203B41FA5}">
                      <a16:colId xmlns:a16="http://schemas.microsoft.com/office/drawing/2014/main" val="3484134591"/>
                    </a:ext>
                  </a:extLst>
                </a:gridCol>
                <a:gridCol w="1246909">
                  <a:extLst>
                    <a:ext uri="{9D8B030D-6E8A-4147-A177-3AD203B41FA5}">
                      <a16:colId xmlns:a16="http://schemas.microsoft.com/office/drawing/2014/main" val="2486480736"/>
                    </a:ext>
                  </a:extLst>
                </a:gridCol>
                <a:gridCol w="1116280">
                  <a:extLst>
                    <a:ext uri="{9D8B030D-6E8A-4147-A177-3AD203B41FA5}">
                      <a16:colId xmlns:a16="http://schemas.microsoft.com/office/drawing/2014/main" val="1354132458"/>
                    </a:ext>
                  </a:extLst>
                </a:gridCol>
                <a:gridCol w="1187533">
                  <a:extLst>
                    <a:ext uri="{9D8B030D-6E8A-4147-A177-3AD203B41FA5}">
                      <a16:colId xmlns:a16="http://schemas.microsoft.com/office/drawing/2014/main" val="4250609382"/>
                    </a:ext>
                  </a:extLst>
                </a:gridCol>
                <a:gridCol w="1116280">
                  <a:extLst>
                    <a:ext uri="{9D8B030D-6E8A-4147-A177-3AD203B41FA5}">
                      <a16:colId xmlns:a16="http://schemas.microsoft.com/office/drawing/2014/main" val="767422547"/>
                    </a:ext>
                  </a:extLst>
                </a:gridCol>
                <a:gridCol w="1270660">
                  <a:extLst>
                    <a:ext uri="{9D8B030D-6E8A-4147-A177-3AD203B41FA5}">
                      <a16:colId xmlns:a16="http://schemas.microsoft.com/office/drawing/2014/main" val="2024210686"/>
                    </a:ext>
                  </a:extLst>
                </a:gridCol>
                <a:gridCol w="1473400">
                  <a:extLst>
                    <a:ext uri="{9D8B030D-6E8A-4147-A177-3AD203B41FA5}">
                      <a16:colId xmlns:a16="http://schemas.microsoft.com/office/drawing/2014/main" val="3565069236"/>
                    </a:ext>
                  </a:extLst>
                </a:gridCol>
                <a:gridCol w="1194450">
                  <a:extLst>
                    <a:ext uri="{9D8B030D-6E8A-4147-A177-3AD203B41FA5}">
                      <a16:colId xmlns:a16="http://schemas.microsoft.com/office/drawing/2014/main" val="2415840672"/>
                    </a:ext>
                  </a:extLst>
                </a:gridCol>
                <a:gridCol w="1194450">
                  <a:extLst>
                    <a:ext uri="{9D8B030D-6E8A-4147-A177-3AD203B41FA5}">
                      <a16:colId xmlns:a16="http://schemas.microsoft.com/office/drawing/2014/main" val="3874610208"/>
                    </a:ext>
                  </a:extLst>
                </a:gridCol>
              </a:tblGrid>
              <a:tr h="0">
                <a:tc gridSpan="10">
                  <a:txBody>
                    <a:bodyPr/>
                    <a:lstStyle/>
                    <a:p>
                      <a:pPr>
                        <a:lnSpc>
                          <a:spcPct val="107000"/>
                        </a:lnSpc>
                        <a:spcAft>
                          <a:spcPts val="2400"/>
                        </a:spcAft>
                        <a:buNone/>
                      </a:pPr>
                      <a:r>
                        <a:rPr lang="el-GR" sz="1800" b="1" dirty="0">
                          <a:solidFill>
                            <a:srgbClr val="FFFFFF"/>
                          </a:solidFill>
                          <a:effectLst/>
                          <a:latin typeface="Calibri" panose="020F0502020204030204" pitchFamily="34" charset="0"/>
                          <a:cs typeface="Calibri" panose="020F0502020204030204" pitchFamily="34" charset="0"/>
                        </a:rPr>
                        <a:t>WSA PERMA </a:t>
                      </a:r>
                      <a:r>
                        <a:rPr lang="el-GR" sz="1800" b="1" dirty="0" err="1">
                          <a:solidFill>
                            <a:srgbClr val="FFFFFF"/>
                          </a:solidFill>
                          <a:effectLst/>
                          <a:latin typeface="Calibri" panose="020F0502020204030204" pitchFamily="34" charset="0"/>
                          <a:cs typeface="Calibri" panose="020F0502020204030204" pitchFamily="34" charset="0"/>
                        </a:rPr>
                        <a:t>Program</a:t>
                      </a:r>
                      <a:r>
                        <a:rPr lang="el-GR" sz="1800" b="1" dirty="0">
                          <a:solidFill>
                            <a:srgbClr val="FFFFFF"/>
                          </a:solidFill>
                          <a:effectLst/>
                          <a:latin typeface="Calibri" panose="020F0502020204030204" pitchFamily="34" charset="0"/>
                          <a:cs typeface="Calibri" panose="020F0502020204030204" pitchFamily="34" charset="0"/>
                        </a:rPr>
                        <a:t> </a:t>
                      </a:r>
                      <a:r>
                        <a:rPr lang="el-GR" sz="1800" b="1" dirty="0" err="1">
                          <a:solidFill>
                            <a:srgbClr val="FFFFFF"/>
                          </a:solidFill>
                          <a:effectLst/>
                          <a:latin typeface="Calibri" panose="020F0502020204030204" pitchFamily="34" charset="0"/>
                          <a:cs typeface="Calibri" panose="020F0502020204030204" pitchFamily="34" charset="0"/>
                        </a:rPr>
                        <a:t>Action</a:t>
                      </a:r>
                      <a:r>
                        <a:rPr lang="el-GR" sz="1800" b="1" dirty="0">
                          <a:solidFill>
                            <a:srgbClr val="FFFFFF"/>
                          </a:solidFill>
                          <a:effectLst/>
                          <a:latin typeface="Calibri" panose="020F0502020204030204" pitchFamily="34" charset="0"/>
                          <a:cs typeface="Calibri" panose="020F0502020204030204" pitchFamily="34" charset="0"/>
                        </a:rPr>
                        <a:t> and </a:t>
                      </a:r>
                      <a:r>
                        <a:rPr lang="el-GR" sz="1800" b="1" dirty="0" err="1">
                          <a:solidFill>
                            <a:srgbClr val="FFFFFF"/>
                          </a:solidFill>
                          <a:effectLst/>
                          <a:latin typeface="Calibri" panose="020F0502020204030204" pitchFamily="34" charset="0"/>
                          <a:cs typeface="Calibri" panose="020F0502020204030204" pitchFamily="34" charset="0"/>
                        </a:rPr>
                        <a:t>Tracking</a:t>
                      </a:r>
                      <a:r>
                        <a:rPr lang="el-GR" sz="1800" b="1" dirty="0">
                          <a:solidFill>
                            <a:srgbClr val="FFFFFF"/>
                          </a:solidFill>
                          <a:effectLst/>
                          <a:latin typeface="Calibri" panose="020F0502020204030204" pitchFamily="34" charset="0"/>
                          <a:cs typeface="Calibri" panose="020F0502020204030204" pitchFamily="34" charset="0"/>
                        </a:rPr>
                        <a:t> </a:t>
                      </a:r>
                      <a:r>
                        <a:rPr lang="el-GR" sz="1800" b="1" dirty="0" err="1">
                          <a:solidFill>
                            <a:srgbClr val="FFFFFF"/>
                          </a:solidFill>
                          <a:effectLst/>
                          <a:latin typeface="Calibri" panose="020F0502020204030204" pitchFamily="34" charset="0"/>
                          <a:cs typeface="Calibri" panose="020F0502020204030204" pitchFamily="34" charset="0"/>
                        </a:rPr>
                        <a:t>Worksheet</a:t>
                      </a:r>
                      <a:endParaRPr lang="el-GR" sz="18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148721399"/>
                  </a:ext>
                </a:extLst>
              </a:tr>
              <a:tr h="0">
                <a:tc gridSpan="3">
                  <a:txBody>
                    <a:bodyPr/>
                    <a:lstStyle/>
                    <a:p>
                      <a:pPr algn="ctr">
                        <a:lnSpc>
                          <a:spcPct val="107000"/>
                        </a:lnSpc>
                        <a:spcAft>
                          <a:spcPts val="2400"/>
                        </a:spcAft>
                        <a:buNone/>
                      </a:pPr>
                      <a:r>
                        <a:rPr lang="el-GR" sz="1800" b="1" dirty="0">
                          <a:effectLst/>
                          <a:latin typeface="Calibri" panose="020F0502020204030204" pitchFamily="34" charset="0"/>
                          <a:cs typeface="Calibri" panose="020F0502020204030204" pitchFamily="34" charset="0"/>
                        </a:rPr>
                        <a:t>1. NEEDS ASSESSMENT</a:t>
                      </a:r>
                      <a:endParaRPr lang="el-GR" sz="18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hMerge="1">
                  <a:txBody>
                    <a:bodyPr/>
                    <a:lstStyle/>
                    <a:p>
                      <a:endParaRPr lang="el-GR"/>
                    </a:p>
                  </a:txBody>
                  <a:tcPr/>
                </a:tc>
                <a:tc hMerge="1">
                  <a:txBody>
                    <a:bodyPr/>
                    <a:lstStyle/>
                    <a:p>
                      <a:endParaRPr lang="el-GR"/>
                    </a:p>
                  </a:txBody>
                  <a:tcPr/>
                </a:tc>
                <a:tc>
                  <a:txBody>
                    <a:bodyPr/>
                    <a:lstStyle/>
                    <a:p>
                      <a:pPr algn="ctr">
                        <a:lnSpc>
                          <a:spcPct val="107000"/>
                        </a:lnSpc>
                        <a:spcAft>
                          <a:spcPts val="2400"/>
                        </a:spcAft>
                        <a:buNone/>
                      </a:pPr>
                      <a:r>
                        <a:rPr lang="el-GR" sz="1800" b="1" dirty="0">
                          <a:effectLst/>
                          <a:latin typeface="Calibri" panose="020F0502020204030204" pitchFamily="34" charset="0"/>
                          <a:cs typeface="Calibri" panose="020F0502020204030204" pitchFamily="34" charset="0"/>
                        </a:rPr>
                        <a:t>2. GOAL SETTING</a:t>
                      </a:r>
                      <a:endParaRPr lang="el-GR" sz="18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gridSpan="4">
                  <a:txBody>
                    <a:bodyPr/>
                    <a:lstStyle/>
                    <a:p>
                      <a:pPr algn="ctr">
                        <a:lnSpc>
                          <a:spcPct val="107000"/>
                        </a:lnSpc>
                        <a:spcAft>
                          <a:spcPts val="2400"/>
                        </a:spcAft>
                        <a:buNone/>
                      </a:pPr>
                      <a:r>
                        <a:rPr lang="el-GR" sz="1800" b="1" dirty="0">
                          <a:effectLst/>
                          <a:latin typeface="Calibri" panose="020F0502020204030204" pitchFamily="34" charset="0"/>
                          <a:cs typeface="Calibri" panose="020F0502020204030204" pitchFamily="34" charset="0"/>
                        </a:rPr>
                        <a:t>3. INTERVENTION DESIGN</a:t>
                      </a:r>
                      <a:endParaRPr lang="el-GR" sz="18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gridSpan="2">
                  <a:txBody>
                    <a:bodyPr/>
                    <a:lstStyle/>
                    <a:p>
                      <a:pPr algn="ctr">
                        <a:lnSpc>
                          <a:spcPct val="107000"/>
                        </a:lnSpc>
                        <a:spcAft>
                          <a:spcPts val="2400"/>
                        </a:spcAft>
                        <a:buNone/>
                      </a:pPr>
                      <a:r>
                        <a:rPr lang="el-GR" sz="1800" b="1" dirty="0">
                          <a:effectLst/>
                          <a:latin typeface="Calibri" panose="020F0502020204030204" pitchFamily="34" charset="0"/>
                          <a:cs typeface="Calibri" panose="020F0502020204030204" pitchFamily="34" charset="0"/>
                        </a:rPr>
                        <a:t>4. EVALUATION &amp; REVIEW</a:t>
                      </a:r>
                      <a:endParaRPr lang="el-GR" sz="18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hMerge="1">
                  <a:txBody>
                    <a:bodyPr/>
                    <a:lstStyle/>
                    <a:p>
                      <a:endParaRPr lang="el-GR"/>
                    </a:p>
                  </a:txBody>
                  <a:tcPr/>
                </a:tc>
                <a:extLst>
                  <a:ext uri="{0D108BD9-81ED-4DB2-BD59-A6C34878D82A}">
                    <a16:rowId xmlns:a16="http://schemas.microsoft.com/office/drawing/2014/main" val="3769594728"/>
                  </a:ext>
                </a:extLst>
              </a:tr>
              <a:tr h="0">
                <a:tc>
                  <a:txBody>
                    <a:bodyPr/>
                    <a:lstStyle/>
                    <a:p>
                      <a:pPr>
                        <a:lnSpc>
                          <a:spcPct val="107000"/>
                        </a:lnSpc>
                        <a:spcAft>
                          <a:spcPts val="2400"/>
                        </a:spcAft>
                        <a:buNone/>
                      </a:pPr>
                      <a:r>
                        <a:rPr lang="el-GR" sz="1800" b="1" dirty="0" err="1">
                          <a:effectLst/>
                          <a:latin typeface="Calibri" panose="020F0502020204030204" pitchFamily="34" charset="0"/>
                          <a:cs typeface="Calibri" panose="020F0502020204030204" pitchFamily="34" charset="0"/>
                        </a:rPr>
                        <a:t>Priority</a:t>
                      </a:r>
                      <a:r>
                        <a:rPr lang="el-GR" sz="1800" b="1" dirty="0">
                          <a:effectLst/>
                          <a:latin typeface="Calibri" panose="020F0502020204030204" pitchFamily="34" charset="0"/>
                          <a:cs typeface="Calibri" panose="020F0502020204030204" pitchFamily="34" charset="0"/>
                        </a:rPr>
                        <a:t> </a:t>
                      </a:r>
                      <a:r>
                        <a:rPr lang="el-GR" sz="1800" b="1" dirty="0" err="1">
                          <a:effectLst/>
                          <a:latin typeface="Calibri" panose="020F0502020204030204" pitchFamily="34" charset="0"/>
                          <a:cs typeface="Calibri" panose="020F0502020204030204" pitchFamily="34" charset="0"/>
                        </a:rPr>
                        <a:t>Level</a:t>
                      </a:r>
                      <a:endParaRPr lang="el-GR" sz="18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el-GR" sz="1800" b="1" dirty="0" err="1">
                          <a:effectLst/>
                          <a:latin typeface="Calibri" panose="020F0502020204030204" pitchFamily="34" charset="0"/>
                          <a:cs typeface="Calibri" panose="020F0502020204030204" pitchFamily="34" charset="0"/>
                        </a:rPr>
                        <a:t>Problem</a:t>
                      </a:r>
                      <a:r>
                        <a:rPr lang="el-GR" sz="1800" b="1" dirty="0">
                          <a:effectLst/>
                          <a:latin typeface="Calibri" panose="020F0502020204030204" pitchFamily="34" charset="0"/>
                          <a:cs typeface="Calibri" panose="020F0502020204030204" pitchFamily="34" charset="0"/>
                        </a:rPr>
                        <a:t> </a:t>
                      </a:r>
                      <a:r>
                        <a:rPr lang="el-GR" sz="1800" b="1" dirty="0" err="1">
                          <a:effectLst/>
                          <a:latin typeface="Calibri" panose="020F0502020204030204" pitchFamily="34" charset="0"/>
                          <a:cs typeface="Calibri" panose="020F0502020204030204" pitchFamily="34" charset="0"/>
                        </a:rPr>
                        <a:t>State</a:t>
                      </a:r>
                      <a:endParaRPr lang="el-GR" sz="18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el-GR" sz="1800" b="1" dirty="0" err="1">
                          <a:effectLst/>
                          <a:latin typeface="Calibri" panose="020F0502020204030204" pitchFamily="34" charset="0"/>
                          <a:cs typeface="Calibri" panose="020F0502020204030204" pitchFamily="34" charset="0"/>
                        </a:rPr>
                        <a:t>Existing</a:t>
                      </a:r>
                      <a:r>
                        <a:rPr lang="el-GR" sz="1800" b="1" dirty="0">
                          <a:effectLst/>
                          <a:latin typeface="Calibri" panose="020F0502020204030204" pitchFamily="34" charset="0"/>
                          <a:cs typeface="Calibri" panose="020F0502020204030204" pitchFamily="34" charset="0"/>
                        </a:rPr>
                        <a:t> </a:t>
                      </a:r>
                      <a:r>
                        <a:rPr lang="el-GR" sz="1800" b="1" dirty="0" err="1">
                          <a:effectLst/>
                          <a:latin typeface="Calibri" panose="020F0502020204030204" pitchFamily="34" charset="0"/>
                          <a:cs typeface="Calibri" panose="020F0502020204030204" pitchFamily="34" charset="0"/>
                        </a:rPr>
                        <a:t>Strengths</a:t>
                      </a:r>
                      <a:r>
                        <a:rPr lang="el-GR" sz="1800" b="1" dirty="0">
                          <a:effectLst/>
                          <a:latin typeface="Calibri" panose="020F0502020204030204" pitchFamily="34" charset="0"/>
                          <a:cs typeface="Calibri" panose="020F0502020204030204" pitchFamily="34" charset="0"/>
                        </a:rPr>
                        <a:t>/ </a:t>
                      </a:r>
                      <a:r>
                        <a:rPr lang="el-GR" sz="1800" b="1" dirty="0" err="1">
                          <a:effectLst/>
                          <a:latin typeface="Calibri" panose="020F0502020204030204" pitchFamily="34" charset="0"/>
                          <a:cs typeface="Calibri" panose="020F0502020204030204" pitchFamily="34" charset="0"/>
                        </a:rPr>
                        <a:t>Assets</a:t>
                      </a:r>
                      <a:endParaRPr lang="el-GR" sz="18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el-GR" sz="1800" b="1" dirty="0">
                          <a:effectLst/>
                          <a:latin typeface="Calibri" panose="020F0502020204030204" pitchFamily="34" charset="0"/>
                          <a:cs typeface="Calibri" panose="020F0502020204030204" pitchFamily="34" charset="0"/>
                        </a:rPr>
                        <a:t>SMART </a:t>
                      </a:r>
                      <a:r>
                        <a:rPr lang="el-GR" sz="1800" b="1" dirty="0" err="1">
                          <a:effectLst/>
                          <a:latin typeface="Calibri" panose="020F0502020204030204" pitchFamily="34" charset="0"/>
                          <a:cs typeface="Calibri" panose="020F0502020204030204" pitchFamily="34" charset="0"/>
                        </a:rPr>
                        <a:t>Goal</a:t>
                      </a:r>
                      <a:endParaRPr lang="el-GR" sz="18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el-GR" sz="1800" b="1" dirty="0">
                          <a:effectLst/>
                          <a:latin typeface="Calibri" panose="020F0502020204030204" pitchFamily="34" charset="0"/>
                          <a:cs typeface="Calibri" panose="020F0502020204030204" pitchFamily="34" charset="0"/>
                        </a:rPr>
                        <a:t>PERMA </a:t>
                      </a:r>
                      <a:r>
                        <a:rPr lang="el-GR" sz="1800" b="1" dirty="0" err="1">
                          <a:effectLst/>
                          <a:latin typeface="Calibri" panose="020F0502020204030204" pitchFamily="34" charset="0"/>
                          <a:cs typeface="Calibri" panose="020F0502020204030204" pitchFamily="34" charset="0"/>
                        </a:rPr>
                        <a:t>Element</a:t>
                      </a:r>
                      <a:endParaRPr lang="el-GR" sz="18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el-GR" sz="1800" b="1" dirty="0">
                          <a:effectLst/>
                          <a:latin typeface="Calibri" panose="020F0502020204030204" pitchFamily="34" charset="0"/>
                          <a:cs typeface="Calibri" panose="020F0502020204030204" pitchFamily="34" charset="0"/>
                        </a:rPr>
                        <a:t>WSA </a:t>
                      </a:r>
                      <a:r>
                        <a:rPr lang="el-GR" sz="1800" b="1" dirty="0" err="1">
                          <a:effectLst/>
                          <a:latin typeface="Calibri" panose="020F0502020204030204" pitchFamily="34" charset="0"/>
                          <a:cs typeface="Calibri" panose="020F0502020204030204" pitchFamily="34" charset="0"/>
                        </a:rPr>
                        <a:t>Design</a:t>
                      </a:r>
                      <a:r>
                        <a:rPr lang="el-GR" sz="1800" b="1" dirty="0">
                          <a:effectLst/>
                          <a:latin typeface="Calibri" panose="020F0502020204030204" pitchFamily="34" charset="0"/>
                          <a:cs typeface="Calibri" panose="020F0502020204030204" pitchFamily="34" charset="0"/>
                        </a:rPr>
                        <a:t> </a:t>
                      </a:r>
                      <a:r>
                        <a:rPr lang="el-GR" sz="1800" b="1" dirty="0" err="1">
                          <a:effectLst/>
                          <a:latin typeface="Calibri" panose="020F0502020204030204" pitchFamily="34" charset="0"/>
                          <a:cs typeface="Calibri" panose="020F0502020204030204" pitchFamily="34" charset="0"/>
                        </a:rPr>
                        <a:t>Paradigm</a:t>
                      </a:r>
                      <a:r>
                        <a:rPr lang="el-GR" sz="1800" b="1" dirty="0">
                          <a:effectLst/>
                          <a:latin typeface="Calibri" panose="020F0502020204030204" pitchFamily="34" charset="0"/>
                          <a:cs typeface="Calibri" panose="020F0502020204030204" pitchFamily="34" charset="0"/>
                        </a:rPr>
                        <a:t> (</a:t>
                      </a:r>
                      <a:r>
                        <a:rPr lang="el-GR" sz="1800" b="1" dirty="0" err="1">
                          <a:effectLst/>
                          <a:latin typeface="Calibri" panose="020F0502020204030204" pitchFamily="34" charset="0"/>
                          <a:cs typeface="Calibri" panose="020F0502020204030204" pitchFamily="34" charset="0"/>
                        </a:rPr>
                        <a:t>Strategic</a:t>
                      </a:r>
                      <a:r>
                        <a:rPr lang="el-GR" sz="1800" b="1" dirty="0">
                          <a:effectLst/>
                          <a:latin typeface="Calibri" panose="020F0502020204030204" pitchFamily="34" charset="0"/>
                          <a:cs typeface="Calibri" panose="020F0502020204030204" pitchFamily="34" charset="0"/>
                        </a:rPr>
                        <a:t> </a:t>
                      </a:r>
                      <a:r>
                        <a:rPr lang="el-GR" sz="1800" b="1" dirty="0" err="1">
                          <a:effectLst/>
                          <a:latin typeface="Calibri" panose="020F0502020204030204" pitchFamily="34" charset="0"/>
                          <a:cs typeface="Calibri" panose="020F0502020204030204" pitchFamily="34" charset="0"/>
                        </a:rPr>
                        <a:t>Focus</a:t>
                      </a:r>
                      <a:r>
                        <a:rPr lang="el-GR" sz="1800" b="1" dirty="0">
                          <a:effectLst/>
                          <a:latin typeface="Calibri" panose="020F0502020204030204" pitchFamily="34" charset="0"/>
                          <a:cs typeface="Calibri" panose="020F0502020204030204" pitchFamily="34" charset="0"/>
                        </a:rPr>
                        <a:t>)</a:t>
                      </a:r>
                      <a:endParaRPr lang="el-GR" sz="18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el-GR" sz="1800" b="1" dirty="0" err="1">
                          <a:effectLst/>
                          <a:latin typeface="Calibri" panose="020F0502020204030204" pitchFamily="34" charset="0"/>
                          <a:cs typeface="Calibri" panose="020F0502020204030204" pitchFamily="34" charset="0"/>
                        </a:rPr>
                        <a:t>School</a:t>
                      </a:r>
                      <a:r>
                        <a:rPr lang="el-GR" sz="1800" b="1" dirty="0">
                          <a:effectLst/>
                          <a:latin typeface="Calibri" panose="020F0502020204030204" pitchFamily="34" charset="0"/>
                          <a:cs typeface="Calibri" panose="020F0502020204030204" pitchFamily="34" charset="0"/>
                        </a:rPr>
                        <a:t> </a:t>
                      </a:r>
                      <a:r>
                        <a:rPr lang="el-GR" sz="1800" b="1" dirty="0" err="1">
                          <a:effectLst/>
                          <a:latin typeface="Calibri" panose="020F0502020204030204" pitchFamily="34" charset="0"/>
                          <a:cs typeface="Calibri" panose="020F0502020204030204" pitchFamily="34" charset="0"/>
                        </a:rPr>
                        <a:t>Strategy</a:t>
                      </a:r>
                      <a:r>
                        <a:rPr lang="el-GR" sz="1800" b="1" dirty="0">
                          <a:effectLst/>
                          <a:latin typeface="Calibri" panose="020F0502020204030204" pitchFamily="34" charset="0"/>
                          <a:cs typeface="Calibri" panose="020F0502020204030204" pitchFamily="34" charset="0"/>
                        </a:rPr>
                        <a:t> </a:t>
                      </a:r>
                      <a:r>
                        <a:rPr lang="el-GR" sz="1800" b="1" dirty="0" err="1">
                          <a:effectLst/>
                          <a:latin typeface="Calibri" panose="020F0502020204030204" pitchFamily="34" charset="0"/>
                          <a:cs typeface="Calibri" panose="020F0502020204030204" pitchFamily="34" charset="0"/>
                        </a:rPr>
                        <a:t>or</a:t>
                      </a:r>
                      <a:r>
                        <a:rPr lang="el-GR" sz="1800" b="1" dirty="0">
                          <a:effectLst/>
                          <a:latin typeface="Calibri" panose="020F0502020204030204" pitchFamily="34" charset="0"/>
                          <a:cs typeface="Calibri" panose="020F0502020204030204" pitchFamily="34" charset="0"/>
                        </a:rPr>
                        <a:t> </a:t>
                      </a:r>
                      <a:r>
                        <a:rPr lang="el-GR" sz="1800" b="1" dirty="0" err="1">
                          <a:effectLst/>
                          <a:latin typeface="Calibri" panose="020F0502020204030204" pitchFamily="34" charset="0"/>
                          <a:cs typeface="Calibri" panose="020F0502020204030204" pitchFamily="34" charset="0"/>
                        </a:rPr>
                        <a:t>Activity</a:t>
                      </a:r>
                      <a:r>
                        <a:rPr lang="el-GR" sz="1800" b="1" dirty="0">
                          <a:effectLst/>
                          <a:latin typeface="Calibri" panose="020F0502020204030204" pitchFamily="34" charset="0"/>
                          <a:cs typeface="Calibri" panose="020F0502020204030204" pitchFamily="34" charset="0"/>
                        </a:rPr>
                        <a:t> (</a:t>
                      </a:r>
                      <a:r>
                        <a:rPr lang="el-GR" sz="1800" b="1" dirty="0" err="1">
                          <a:effectLst/>
                          <a:latin typeface="Calibri" panose="020F0502020204030204" pitchFamily="34" charset="0"/>
                          <a:cs typeface="Calibri" panose="020F0502020204030204" pitchFamily="34" charset="0"/>
                        </a:rPr>
                        <a:t>Intervention</a:t>
                      </a:r>
                      <a:r>
                        <a:rPr lang="el-GR" sz="1800" b="1" dirty="0">
                          <a:effectLst/>
                          <a:latin typeface="Calibri" panose="020F0502020204030204" pitchFamily="34" charset="0"/>
                          <a:cs typeface="Calibri" panose="020F0502020204030204" pitchFamily="34" charset="0"/>
                        </a:rPr>
                        <a:t>)</a:t>
                      </a:r>
                      <a:endParaRPr lang="el-GR" sz="18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el-GR" sz="1800" b="1" dirty="0" err="1">
                          <a:effectLst/>
                          <a:latin typeface="Calibri" panose="020F0502020204030204" pitchFamily="34" charset="0"/>
                          <a:cs typeface="Calibri" panose="020F0502020204030204" pitchFamily="34" charset="0"/>
                        </a:rPr>
                        <a:t>Actions</a:t>
                      </a:r>
                      <a:r>
                        <a:rPr lang="el-GR" sz="1800" b="1" dirty="0">
                          <a:effectLst/>
                          <a:latin typeface="Calibri" panose="020F0502020204030204" pitchFamily="34" charset="0"/>
                          <a:cs typeface="Calibri" panose="020F0502020204030204" pitchFamily="34" charset="0"/>
                        </a:rPr>
                        <a:t> &amp; </a:t>
                      </a:r>
                      <a:r>
                        <a:rPr lang="el-GR" sz="1800" b="1" dirty="0" err="1">
                          <a:effectLst/>
                          <a:latin typeface="Calibri" panose="020F0502020204030204" pitchFamily="34" charset="0"/>
                          <a:cs typeface="Calibri" panose="020F0502020204030204" pitchFamily="34" charset="0"/>
                        </a:rPr>
                        <a:t>Roles</a:t>
                      </a:r>
                      <a:endParaRPr lang="el-GR" sz="18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el-GR" sz="1800" b="1" dirty="0" err="1">
                          <a:effectLst/>
                          <a:latin typeface="Calibri" panose="020F0502020204030204" pitchFamily="34" charset="0"/>
                          <a:cs typeface="Calibri" panose="020F0502020204030204" pitchFamily="34" charset="0"/>
                        </a:rPr>
                        <a:t>Indicators</a:t>
                      </a:r>
                      <a:r>
                        <a:rPr lang="el-GR" sz="1800" b="1" dirty="0">
                          <a:effectLst/>
                          <a:latin typeface="Calibri" panose="020F0502020204030204" pitchFamily="34" charset="0"/>
                          <a:cs typeface="Calibri" panose="020F0502020204030204" pitchFamily="34" charset="0"/>
                        </a:rPr>
                        <a:t> / </a:t>
                      </a:r>
                      <a:r>
                        <a:rPr lang="el-GR" sz="1800" b="1" dirty="0" err="1">
                          <a:effectLst/>
                          <a:latin typeface="Calibri" panose="020F0502020204030204" pitchFamily="34" charset="0"/>
                          <a:cs typeface="Calibri" panose="020F0502020204030204" pitchFamily="34" charset="0"/>
                        </a:rPr>
                        <a:t>Measurement</a:t>
                      </a:r>
                      <a:endParaRPr lang="el-GR" sz="18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el-GR" sz="1800" b="1" dirty="0" err="1">
                          <a:effectLst/>
                          <a:latin typeface="Calibri" panose="020F0502020204030204" pitchFamily="34" charset="0"/>
                          <a:cs typeface="Calibri" panose="020F0502020204030204" pitchFamily="34" charset="0"/>
                        </a:rPr>
                        <a:t>Timeline</a:t>
                      </a:r>
                      <a:r>
                        <a:rPr lang="el-GR" sz="1800" b="1" dirty="0">
                          <a:effectLst/>
                          <a:latin typeface="Calibri" panose="020F0502020204030204" pitchFamily="34" charset="0"/>
                          <a:cs typeface="Calibri" panose="020F0502020204030204" pitchFamily="34" charset="0"/>
                        </a:rPr>
                        <a:t> / Review</a:t>
                      </a:r>
                      <a:endParaRPr lang="el-GR" sz="18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611150724"/>
                  </a:ext>
                </a:extLst>
              </a:tr>
              <a:tr h="0">
                <a:tc>
                  <a:txBody>
                    <a:bodyPr/>
                    <a:lstStyle/>
                    <a:p>
                      <a:pPr>
                        <a:lnSpc>
                          <a:spcPct val="107000"/>
                        </a:lnSpc>
                        <a:spcAft>
                          <a:spcPts val="2400"/>
                        </a:spcAft>
                        <a:buNone/>
                      </a:pPr>
                      <a:r>
                        <a:rPr lang="el-GR" sz="1800" dirty="0">
                          <a:effectLst/>
                          <a:latin typeface="Calibri" panose="020F0502020204030204" pitchFamily="34" charset="0"/>
                          <a:cs typeface="Calibri" panose="020F0502020204030204" pitchFamily="34" charset="0"/>
                        </a:rPr>
                        <a:t>High</a:t>
                      </a:r>
                      <a:endParaRPr lang="el-GR" sz="1800"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n" sz="1400" b="0" i="0" u="none" strike="noStrike" cap="none" dirty="0">
                          <a:solidFill>
                            <a:schemeClr val="tx1"/>
                          </a:solidFill>
                          <a:effectLst/>
                          <a:latin typeface="+mn-lt"/>
                          <a:ea typeface="+mn-ea"/>
                          <a:cs typeface="+mn-cs"/>
                          <a:sym typeface="Arial"/>
                        </a:rPr>
                        <a:t>Students are passive/bored in class; teacher survey shows low student participation rates (avg. 50%).</a:t>
                      </a:r>
                      <a:endParaRPr lang="el-GR" sz="1800"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n" sz="1400" b="0" i="0" u="none" strike="noStrike" cap="none" dirty="0">
                          <a:solidFill>
                            <a:schemeClr val="tx1"/>
                          </a:solidFill>
                          <a:effectLst/>
                          <a:latin typeface="+mn-lt"/>
                          <a:ea typeface="+mn-ea"/>
                          <a:cs typeface="+mn-cs"/>
                          <a:sym typeface="Arial"/>
                        </a:rPr>
                        <a:t>Many teachers trained in project-based learning; school has a dedicated flex-space for creative activities.</a:t>
                      </a:r>
                      <a:endParaRPr lang="el-GR" sz="1800"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n" sz="1400" b="0" i="0" u="none" strike="noStrike" cap="none" dirty="0">
                          <a:solidFill>
                            <a:schemeClr val="tx1"/>
                          </a:solidFill>
                          <a:effectLst/>
                          <a:latin typeface="+mn-lt"/>
                          <a:ea typeface="+mn-ea"/>
                          <a:cs typeface="+mn-cs"/>
                          <a:sym typeface="Arial"/>
                        </a:rPr>
                        <a:t>By March, increase classroom participation through creative learning routines.</a:t>
                      </a:r>
                      <a:endParaRPr lang="el-GR" sz="1800"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n" sz="1400" b="0" i="0" u="none" strike="noStrike" cap="none" dirty="0">
                          <a:solidFill>
                            <a:schemeClr val="tx1"/>
                          </a:solidFill>
                          <a:effectLst/>
                          <a:latin typeface="+mn-lt"/>
                          <a:ea typeface="+mn-ea"/>
                          <a:cs typeface="+mn-cs"/>
                          <a:sym typeface="Arial"/>
                        </a:rPr>
                        <a:t>E – Engagement</a:t>
                      </a:r>
                      <a:endParaRPr lang="el-GR" sz="1800"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n" sz="1400" b="0" i="0" u="none" strike="noStrike" cap="none" dirty="0">
                          <a:solidFill>
                            <a:schemeClr val="tx1"/>
                          </a:solidFill>
                          <a:effectLst/>
                          <a:latin typeface="+mn-lt"/>
                          <a:ea typeface="+mn-ea"/>
                          <a:cs typeface="+mn-cs"/>
                          <a:sym typeface="Arial"/>
                        </a:rPr>
                        <a:t>Foster flow and strengths use; promote active learning.</a:t>
                      </a:r>
                      <a:endParaRPr lang="el-GR" sz="1800"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n" sz="1400" b="1" i="0" u="none" strike="noStrike" cap="none" dirty="0">
                          <a:solidFill>
                            <a:schemeClr val="tx1"/>
                          </a:solidFill>
                          <a:effectLst/>
                          <a:latin typeface="+mn-lt"/>
                          <a:ea typeface="+mn-ea"/>
                          <a:cs typeface="+mn-cs"/>
                          <a:sym typeface="Arial"/>
                        </a:rPr>
                        <a:t>Teachers introduce weekly "flow" activity</a:t>
                      </a:r>
                      <a:r>
                        <a:rPr lang="en" sz="1400" b="0" i="0" u="none" strike="noStrike" cap="none" dirty="0">
                          <a:solidFill>
                            <a:schemeClr val="tx1"/>
                          </a:solidFill>
                          <a:effectLst/>
                          <a:latin typeface="+mn-lt"/>
                          <a:ea typeface="+mn-ea"/>
                          <a:cs typeface="+mn-cs"/>
                          <a:sym typeface="Arial"/>
                        </a:rPr>
                        <a:t> (e.g., student-led creative challenges) in one subject area.</a:t>
                      </a:r>
                      <a:endParaRPr lang="el-GR" sz="1800"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n" sz="1400" b="1" i="0" u="none" strike="noStrike" cap="none" dirty="0">
                          <a:solidFill>
                            <a:schemeClr val="tx1"/>
                          </a:solidFill>
                          <a:effectLst/>
                          <a:latin typeface="+mn-lt"/>
                          <a:ea typeface="+mn-ea"/>
                          <a:cs typeface="+mn-cs"/>
                          <a:sym typeface="Arial"/>
                        </a:rPr>
                        <a:t>Teachers</a:t>
                      </a:r>
                      <a:r>
                        <a:rPr lang="en" sz="1400" b="0" i="0" u="none" strike="noStrike" cap="none" dirty="0">
                          <a:solidFill>
                            <a:schemeClr val="tx1"/>
                          </a:solidFill>
                          <a:effectLst/>
                          <a:latin typeface="+mn-lt"/>
                          <a:ea typeface="+mn-ea"/>
                          <a:cs typeface="+mn-cs"/>
                          <a:sym typeface="Arial"/>
                        </a:rPr>
                        <a:t> introduce weekly "flow" activity; </a:t>
                      </a:r>
                      <a:r>
                        <a:rPr lang="en" sz="1400" b="1" i="0" u="none" strike="noStrike" cap="none" dirty="0">
                          <a:solidFill>
                            <a:schemeClr val="tx1"/>
                          </a:solidFill>
                          <a:effectLst/>
                          <a:latin typeface="+mn-lt"/>
                          <a:ea typeface="+mn-ea"/>
                          <a:cs typeface="+mn-cs"/>
                          <a:sym typeface="Arial"/>
                        </a:rPr>
                        <a:t>student helpers</a:t>
                      </a:r>
                      <a:r>
                        <a:rPr lang="en" sz="1400" b="0" i="0" u="none" strike="noStrike" cap="none" dirty="0">
                          <a:solidFill>
                            <a:schemeClr val="tx1"/>
                          </a:solidFill>
                          <a:effectLst/>
                          <a:latin typeface="+mn-lt"/>
                          <a:ea typeface="+mn-ea"/>
                          <a:cs typeface="+mn-cs"/>
                          <a:sym typeface="Arial"/>
                        </a:rPr>
                        <a:t> co-lead; </a:t>
                      </a:r>
                      <a:r>
                        <a:rPr lang="en" sz="1400" b="1" i="0" u="none" strike="noStrike" cap="none" dirty="0">
                          <a:solidFill>
                            <a:schemeClr val="tx1"/>
                          </a:solidFill>
                          <a:effectLst/>
                          <a:latin typeface="+mn-lt"/>
                          <a:ea typeface="+mn-ea"/>
                          <a:cs typeface="+mn-cs"/>
                          <a:sym typeface="Arial"/>
                        </a:rPr>
                        <a:t>Wellbeing Team</a:t>
                      </a:r>
                      <a:r>
                        <a:rPr lang="en" sz="1400" b="0" i="0" u="none" strike="noStrike" cap="none" dirty="0">
                          <a:solidFill>
                            <a:schemeClr val="tx1"/>
                          </a:solidFill>
                          <a:effectLst/>
                          <a:latin typeface="+mn-lt"/>
                          <a:ea typeface="+mn-ea"/>
                          <a:cs typeface="+mn-cs"/>
                          <a:sym typeface="Arial"/>
                        </a:rPr>
                        <a:t> prepares the creative challenge bank (Steps 1-3)</a:t>
                      </a:r>
                      <a:endParaRPr lang="el-GR" sz="1800"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n" sz="1400" b="1" i="0" u="none" strike="noStrike" cap="none" dirty="0">
                          <a:solidFill>
                            <a:schemeClr val="tx1"/>
                          </a:solidFill>
                          <a:effectLst/>
                          <a:latin typeface="+mn-lt"/>
                          <a:ea typeface="+mn-ea"/>
                          <a:cs typeface="+mn-cs"/>
                          <a:sym typeface="Arial"/>
                        </a:rPr>
                        <a:t>Observation checklists</a:t>
                      </a:r>
                      <a:r>
                        <a:rPr lang="en" sz="1400" b="0" i="0" u="none" strike="noStrike" cap="none" dirty="0">
                          <a:solidFill>
                            <a:schemeClr val="tx1"/>
                          </a:solidFill>
                          <a:effectLst/>
                          <a:latin typeface="+mn-lt"/>
                          <a:ea typeface="+mn-ea"/>
                          <a:cs typeface="+mn-cs"/>
                          <a:sym typeface="Arial"/>
                        </a:rPr>
                        <a:t> (teachers track participation); </a:t>
                      </a:r>
                      <a:r>
                        <a:rPr lang="en" sz="1400" b="1" i="0" u="none" strike="noStrike" cap="none" dirty="0">
                          <a:solidFill>
                            <a:schemeClr val="tx1"/>
                          </a:solidFill>
                          <a:effectLst/>
                          <a:latin typeface="+mn-lt"/>
                          <a:ea typeface="+mn-ea"/>
                          <a:cs typeface="+mn-cs"/>
                          <a:sym typeface="Arial"/>
                        </a:rPr>
                        <a:t>Student feedback</a:t>
                      </a:r>
                      <a:r>
                        <a:rPr lang="en" sz="1400" b="0" i="0" u="none" strike="noStrike" cap="none" dirty="0">
                          <a:solidFill>
                            <a:schemeClr val="tx1"/>
                          </a:solidFill>
                          <a:effectLst/>
                          <a:latin typeface="+mn-lt"/>
                          <a:ea typeface="+mn-ea"/>
                          <a:cs typeface="+mn-cs"/>
                          <a:sym typeface="Arial"/>
                        </a:rPr>
                        <a:t> surveys (pre/post); </a:t>
                      </a:r>
                      <a:r>
                        <a:rPr lang="en" sz="1400" b="1" i="0" u="none" strike="noStrike" cap="none" dirty="0">
                          <a:solidFill>
                            <a:schemeClr val="tx1"/>
                          </a:solidFill>
                          <a:effectLst/>
                          <a:latin typeface="+mn-lt"/>
                          <a:ea typeface="+mn-ea"/>
                          <a:cs typeface="+mn-cs"/>
                          <a:sym typeface="Arial"/>
                        </a:rPr>
                        <a:t>Mid-term participation data.</a:t>
                      </a:r>
                      <a:endParaRPr lang="el-GR" sz="1800"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n" sz="1400" b="1" i="0" u="none" strike="noStrike" cap="none" dirty="0">
                          <a:solidFill>
                            <a:schemeClr val="tx1"/>
                          </a:solidFill>
                          <a:effectLst/>
                          <a:latin typeface="+mn-lt"/>
                          <a:ea typeface="+mn-ea"/>
                          <a:cs typeface="+mn-cs"/>
                          <a:sym typeface="Arial"/>
                        </a:rPr>
                        <a:t>Check-in:</a:t>
                      </a:r>
                      <a:r>
                        <a:rPr lang="en" sz="1400" b="0" i="0" u="none" strike="noStrike" cap="none" dirty="0">
                          <a:solidFill>
                            <a:schemeClr val="tx1"/>
                          </a:solidFill>
                          <a:effectLst/>
                          <a:latin typeface="+mn-lt"/>
                          <a:ea typeface="+mn-ea"/>
                          <a:cs typeface="+mn-cs"/>
                          <a:sym typeface="Arial"/>
                        </a:rPr>
                        <a:t> December 15th (review initial teacher feedback). </a:t>
                      </a:r>
                      <a:r>
                        <a:rPr lang="en" sz="1400" b="1" i="0" u="none" strike="noStrike" cap="none" dirty="0">
                          <a:solidFill>
                            <a:schemeClr val="tx1"/>
                          </a:solidFill>
                          <a:effectLst/>
                          <a:latin typeface="+mn-lt"/>
                          <a:ea typeface="+mn-ea"/>
                          <a:cs typeface="+mn-cs"/>
                          <a:sym typeface="Arial"/>
                        </a:rPr>
                        <a:t>Final Review:</a:t>
                      </a:r>
                      <a:r>
                        <a:rPr lang="en" sz="1400" b="0" i="0" u="none" strike="noStrike" cap="none" dirty="0">
                          <a:solidFill>
                            <a:schemeClr val="tx1"/>
                          </a:solidFill>
                          <a:effectLst/>
                          <a:latin typeface="+mn-lt"/>
                          <a:ea typeface="+mn-ea"/>
                          <a:cs typeface="+mn-cs"/>
                          <a:sym typeface="Arial"/>
                        </a:rPr>
                        <a:t> End of March (assess SMART Goal)</a:t>
                      </a:r>
                      <a:endParaRPr lang="el-GR" sz="1800"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166121612"/>
                  </a:ext>
                </a:extLst>
              </a:tr>
              <a:tr h="0">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dirty="0">
                        <a:solidFill>
                          <a:srgbClr val="4F4F50"/>
                        </a:solidFill>
                        <a:effectLst/>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59371149"/>
                  </a:ext>
                </a:extLst>
              </a:tr>
            </a:tbl>
          </a:graphicData>
        </a:graphic>
      </p:graphicFrame>
      <p:sp>
        <p:nvSpPr>
          <p:cNvPr id="6" name="Τίτλος 1">
            <a:extLst>
              <a:ext uri="{FF2B5EF4-FFF2-40B4-BE49-F238E27FC236}">
                <a16:creationId xmlns:a16="http://schemas.microsoft.com/office/drawing/2014/main" id="{E40F8154-B333-4A3A-FC39-7924E2BF3530}"/>
              </a:ext>
            </a:extLst>
          </p:cNvPr>
          <p:cNvSpPr>
            <a:spLocks noGrp="1"/>
          </p:cNvSpPr>
          <p:nvPr>
            <p:ph type="title"/>
          </p:nvPr>
        </p:nvSpPr>
        <p:spPr>
          <a:xfrm>
            <a:off x="0" y="57230"/>
            <a:ext cx="11944500" cy="797442"/>
          </a:xfrm>
        </p:spPr>
        <p:txBody>
          <a:bodyPr/>
          <a:lstStyle/>
          <a:p>
            <a:r>
              <a:rPr lang="en" sz="3600" dirty="0"/>
              <a:t>Handout/Workbook: PERMA-Based WSA Program Design Plan</a:t>
            </a:r>
            <a:endParaRPr lang="el-GR" sz="3600" dirty="0"/>
          </a:p>
        </p:txBody>
      </p:sp>
    </p:spTree>
    <p:extLst>
      <p:ext uri="{BB962C8B-B14F-4D97-AF65-F5344CB8AC3E}">
        <p14:creationId xmlns:p14="http://schemas.microsoft.com/office/powerpoint/2010/main" val="3165388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9390AF29-C32C-3949-82E8-B2B657F98828}"/>
            </a:ext>
          </a:extLst>
        </p:cNvPr>
        <p:cNvGrpSpPr/>
        <p:nvPr/>
      </p:nvGrpSpPr>
      <p:grpSpPr>
        <a:xfrm>
          <a:off x="0" y="0"/>
          <a:ext cx="0" cy="0"/>
          <a:chOff x="0" y="0"/>
          <a:chExt cx="0" cy="0"/>
        </a:xfrm>
      </p:grpSpPr>
      <p:sp>
        <p:nvSpPr>
          <p:cNvPr id="5" name="Google Shape;136;g37f9446a92a_0_143">
            <a:extLst>
              <a:ext uri="{FF2B5EF4-FFF2-40B4-BE49-F238E27FC236}">
                <a16:creationId xmlns:a16="http://schemas.microsoft.com/office/drawing/2014/main" id="{C1A433DD-E113-86B9-1ED4-A8B3199A8CC6}"/>
              </a:ext>
            </a:extLst>
          </p:cNvPr>
          <p:cNvSpPr txBox="1">
            <a:spLocks noGrp="1"/>
          </p:cNvSpPr>
          <p:nvPr>
            <p:ph type="body" idx="1"/>
          </p:nvPr>
        </p:nvSpPr>
        <p:spPr>
          <a:xfrm>
            <a:off x="97970" y="797442"/>
            <a:ext cx="11944500" cy="550800"/>
          </a:xfrm>
          <a:prstGeom prst="rect">
            <a:avLst/>
          </a:prstGeom>
          <a:noFill/>
          <a:ln>
            <a:noFill/>
          </a:ln>
        </p:spPr>
        <p:txBody>
          <a:bodyPr spcFirstLastPara="1" wrap="square" lIns="91425" tIns="45700" rIns="91425" bIns="45700" anchor="ctr" anchorCtr="0">
            <a:noAutofit/>
          </a:bodyPr>
          <a:lstStyle/>
          <a:p>
            <a:pPr marL="0" indent="0">
              <a:spcBef>
                <a:spcPts val="0"/>
              </a:spcBef>
            </a:pPr>
            <a:r>
              <a:rPr lang="en" dirty="0"/>
              <a:t>Table 2</a:t>
            </a:r>
            <a:endParaRPr dirty="0"/>
          </a:p>
        </p:txBody>
      </p:sp>
      <p:graphicFrame>
        <p:nvGraphicFramePr>
          <p:cNvPr id="2" name="Πίνακας 1">
            <a:extLst>
              <a:ext uri="{FF2B5EF4-FFF2-40B4-BE49-F238E27FC236}">
                <a16:creationId xmlns:a16="http://schemas.microsoft.com/office/drawing/2014/main" id="{A60FE5A5-1918-A729-F4CD-B44050C21B50}"/>
              </a:ext>
            </a:extLst>
          </p:cNvPr>
          <p:cNvGraphicFramePr>
            <a:graphicFrameLocks noGrp="1"/>
          </p:cNvGraphicFramePr>
          <p:nvPr>
            <p:extLst>
              <p:ext uri="{D42A27DB-BD31-4B8C-83A1-F6EECF244321}">
                <p14:modId xmlns:p14="http://schemas.microsoft.com/office/powerpoint/2010/main" val="1018146687"/>
              </p:ext>
            </p:extLst>
          </p:nvPr>
        </p:nvGraphicFramePr>
        <p:xfrm>
          <a:off x="147400" y="1378323"/>
          <a:ext cx="11944500" cy="4872993"/>
        </p:xfrm>
        <a:graphic>
          <a:graphicData uri="http://schemas.openxmlformats.org/drawingml/2006/table">
            <a:tbl>
              <a:tblPr firstRow="1" firstCol="1" bandRow="1">
                <a:tableStyleId>{5940675A-B579-460E-94D1-54222C63F5DA}</a:tableStyleId>
              </a:tblPr>
              <a:tblGrid>
                <a:gridCol w="1194450">
                  <a:extLst>
                    <a:ext uri="{9D8B030D-6E8A-4147-A177-3AD203B41FA5}">
                      <a16:colId xmlns:a16="http://schemas.microsoft.com/office/drawing/2014/main" val="2539982913"/>
                    </a:ext>
                  </a:extLst>
                </a:gridCol>
                <a:gridCol w="1194450">
                  <a:extLst>
                    <a:ext uri="{9D8B030D-6E8A-4147-A177-3AD203B41FA5}">
                      <a16:colId xmlns:a16="http://schemas.microsoft.com/office/drawing/2014/main" val="3484134591"/>
                    </a:ext>
                  </a:extLst>
                </a:gridCol>
                <a:gridCol w="1194450">
                  <a:extLst>
                    <a:ext uri="{9D8B030D-6E8A-4147-A177-3AD203B41FA5}">
                      <a16:colId xmlns:a16="http://schemas.microsoft.com/office/drawing/2014/main" val="2486480736"/>
                    </a:ext>
                  </a:extLst>
                </a:gridCol>
                <a:gridCol w="1194450">
                  <a:extLst>
                    <a:ext uri="{9D8B030D-6E8A-4147-A177-3AD203B41FA5}">
                      <a16:colId xmlns:a16="http://schemas.microsoft.com/office/drawing/2014/main" val="1354132458"/>
                    </a:ext>
                  </a:extLst>
                </a:gridCol>
                <a:gridCol w="1194450">
                  <a:extLst>
                    <a:ext uri="{9D8B030D-6E8A-4147-A177-3AD203B41FA5}">
                      <a16:colId xmlns:a16="http://schemas.microsoft.com/office/drawing/2014/main" val="4250609382"/>
                    </a:ext>
                  </a:extLst>
                </a:gridCol>
                <a:gridCol w="1194450">
                  <a:extLst>
                    <a:ext uri="{9D8B030D-6E8A-4147-A177-3AD203B41FA5}">
                      <a16:colId xmlns:a16="http://schemas.microsoft.com/office/drawing/2014/main" val="767422547"/>
                    </a:ext>
                  </a:extLst>
                </a:gridCol>
                <a:gridCol w="1194450">
                  <a:extLst>
                    <a:ext uri="{9D8B030D-6E8A-4147-A177-3AD203B41FA5}">
                      <a16:colId xmlns:a16="http://schemas.microsoft.com/office/drawing/2014/main" val="2024210686"/>
                    </a:ext>
                  </a:extLst>
                </a:gridCol>
                <a:gridCol w="1194450">
                  <a:extLst>
                    <a:ext uri="{9D8B030D-6E8A-4147-A177-3AD203B41FA5}">
                      <a16:colId xmlns:a16="http://schemas.microsoft.com/office/drawing/2014/main" val="3565069236"/>
                    </a:ext>
                  </a:extLst>
                </a:gridCol>
                <a:gridCol w="1194450">
                  <a:extLst>
                    <a:ext uri="{9D8B030D-6E8A-4147-A177-3AD203B41FA5}">
                      <a16:colId xmlns:a16="http://schemas.microsoft.com/office/drawing/2014/main" val="2415840672"/>
                    </a:ext>
                  </a:extLst>
                </a:gridCol>
                <a:gridCol w="1194450">
                  <a:extLst>
                    <a:ext uri="{9D8B030D-6E8A-4147-A177-3AD203B41FA5}">
                      <a16:colId xmlns:a16="http://schemas.microsoft.com/office/drawing/2014/main" val="3874610208"/>
                    </a:ext>
                  </a:extLst>
                </a:gridCol>
              </a:tblGrid>
              <a:tr h="0">
                <a:tc gridSpan="10">
                  <a:txBody>
                    <a:bodyPr/>
                    <a:lstStyle/>
                    <a:p>
                      <a:pPr>
                        <a:lnSpc>
                          <a:spcPct val="107000"/>
                        </a:lnSpc>
                        <a:spcAft>
                          <a:spcPts val="2400"/>
                        </a:spcAft>
                        <a:buNone/>
                      </a:pPr>
                      <a:r>
                        <a:rPr lang="el-GR" sz="1800" b="1" dirty="0">
                          <a:solidFill>
                            <a:srgbClr val="FFFFFF"/>
                          </a:solidFill>
                          <a:effectLst/>
                          <a:latin typeface="Calibri" panose="020F0502020204030204" pitchFamily="34" charset="0"/>
                          <a:cs typeface="Calibri" panose="020F0502020204030204" pitchFamily="34" charset="0"/>
                        </a:rPr>
                        <a:t>WSA PERMA </a:t>
                      </a:r>
                      <a:r>
                        <a:rPr lang="el-GR" sz="1800" b="1" dirty="0" err="1">
                          <a:solidFill>
                            <a:srgbClr val="FFFFFF"/>
                          </a:solidFill>
                          <a:effectLst/>
                          <a:latin typeface="Calibri" panose="020F0502020204030204" pitchFamily="34" charset="0"/>
                          <a:cs typeface="Calibri" panose="020F0502020204030204" pitchFamily="34" charset="0"/>
                        </a:rPr>
                        <a:t>Program</a:t>
                      </a:r>
                      <a:r>
                        <a:rPr lang="el-GR" sz="1800" b="1" dirty="0">
                          <a:solidFill>
                            <a:srgbClr val="FFFFFF"/>
                          </a:solidFill>
                          <a:effectLst/>
                          <a:latin typeface="Calibri" panose="020F0502020204030204" pitchFamily="34" charset="0"/>
                          <a:cs typeface="Calibri" panose="020F0502020204030204" pitchFamily="34" charset="0"/>
                        </a:rPr>
                        <a:t> </a:t>
                      </a:r>
                      <a:r>
                        <a:rPr lang="el-GR" sz="1800" b="1" dirty="0" err="1">
                          <a:solidFill>
                            <a:srgbClr val="FFFFFF"/>
                          </a:solidFill>
                          <a:effectLst/>
                          <a:latin typeface="Calibri" panose="020F0502020204030204" pitchFamily="34" charset="0"/>
                          <a:cs typeface="Calibri" panose="020F0502020204030204" pitchFamily="34" charset="0"/>
                        </a:rPr>
                        <a:t>Action</a:t>
                      </a:r>
                      <a:r>
                        <a:rPr lang="el-GR" sz="1800" b="1" dirty="0">
                          <a:solidFill>
                            <a:srgbClr val="FFFFFF"/>
                          </a:solidFill>
                          <a:effectLst/>
                          <a:latin typeface="Calibri" panose="020F0502020204030204" pitchFamily="34" charset="0"/>
                          <a:cs typeface="Calibri" panose="020F0502020204030204" pitchFamily="34" charset="0"/>
                        </a:rPr>
                        <a:t> and </a:t>
                      </a:r>
                      <a:r>
                        <a:rPr lang="el-GR" sz="1800" b="1" dirty="0" err="1">
                          <a:solidFill>
                            <a:srgbClr val="FFFFFF"/>
                          </a:solidFill>
                          <a:effectLst/>
                          <a:latin typeface="Calibri" panose="020F0502020204030204" pitchFamily="34" charset="0"/>
                          <a:cs typeface="Calibri" panose="020F0502020204030204" pitchFamily="34" charset="0"/>
                        </a:rPr>
                        <a:t>Tracking</a:t>
                      </a:r>
                      <a:r>
                        <a:rPr lang="el-GR" sz="1800" b="1" dirty="0">
                          <a:solidFill>
                            <a:srgbClr val="FFFFFF"/>
                          </a:solidFill>
                          <a:effectLst/>
                          <a:latin typeface="Calibri" panose="020F0502020204030204" pitchFamily="34" charset="0"/>
                          <a:cs typeface="Calibri" panose="020F0502020204030204" pitchFamily="34" charset="0"/>
                        </a:rPr>
                        <a:t> </a:t>
                      </a:r>
                      <a:r>
                        <a:rPr lang="el-GR" sz="1800" b="1" dirty="0" err="1">
                          <a:solidFill>
                            <a:srgbClr val="FFFFFF"/>
                          </a:solidFill>
                          <a:effectLst/>
                          <a:latin typeface="Calibri" panose="020F0502020204030204" pitchFamily="34" charset="0"/>
                          <a:cs typeface="Calibri" panose="020F0502020204030204" pitchFamily="34" charset="0"/>
                        </a:rPr>
                        <a:t>Worksheet</a:t>
                      </a:r>
                      <a:endParaRPr lang="el-GR" sz="18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148721399"/>
                  </a:ext>
                </a:extLst>
              </a:tr>
              <a:tr h="0">
                <a:tc gridSpan="3">
                  <a:txBody>
                    <a:bodyPr/>
                    <a:lstStyle/>
                    <a:p>
                      <a:pPr algn="ctr">
                        <a:lnSpc>
                          <a:spcPct val="107000"/>
                        </a:lnSpc>
                        <a:spcAft>
                          <a:spcPts val="2400"/>
                        </a:spcAft>
                        <a:buNone/>
                      </a:pPr>
                      <a:r>
                        <a:rPr lang="el-GR" sz="1800" b="1" dirty="0">
                          <a:effectLst/>
                          <a:latin typeface="Calibri" panose="020F0502020204030204" pitchFamily="34" charset="0"/>
                          <a:cs typeface="Calibri" panose="020F0502020204030204" pitchFamily="34" charset="0"/>
                        </a:rPr>
                        <a:t>1. NEEDS ASSESSMENT</a:t>
                      </a:r>
                      <a:endParaRPr lang="el-GR" sz="18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hMerge="1">
                  <a:txBody>
                    <a:bodyPr/>
                    <a:lstStyle/>
                    <a:p>
                      <a:endParaRPr lang="el-GR"/>
                    </a:p>
                  </a:txBody>
                  <a:tcPr/>
                </a:tc>
                <a:tc hMerge="1">
                  <a:txBody>
                    <a:bodyPr/>
                    <a:lstStyle/>
                    <a:p>
                      <a:endParaRPr lang="el-GR"/>
                    </a:p>
                  </a:txBody>
                  <a:tcPr/>
                </a:tc>
                <a:tc>
                  <a:txBody>
                    <a:bodyPr/>
                    <a:lstStyle/>
                    <a:p>
                      <a:pPr algn="ctr">
                        <a:lnSpc>
                          <a:spcPct val="107000"/>
                        </a:lnSpc>
                        <a:spcAft>
                          <a:spcPts val="2400"/>
                        </a:spcAft>
                        <a:buNone/>
                      </a:pPr>
                      <a:r>
                        <a:rPr lang="el-GR" sz="1800" b="1" dirty="0">
                          <a:effectLst/>
                          <a:latin typeface="Calibri" panose="020F0502020204030204" pitchFamily="34" charset="0"/>
                          <a:cs typeface="Calibri" panose="020F0502020204030204" pitchFamily="34" charset="0"/>
                        </a:rPr>
                        <a:t>2. GOAL SETTING</a:t>
                      </a:r>
                      <a:endParaRPr lang="el-GR" sz="18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gridSpan="4">
                  <a:txBody>
                    <a:bodyPr/>
                    <a:lstStyle/>
                    <a:p>
                      <a:pPr algn="ctr">
                        <a:lnSpc>
                          <a:spcPct val="107000"/>
                        </a:lnSpc>
                        <a:spcAft>
                          <a:spcPts val="2400"/>
                        </a:spcAft>
                        <a:buNone/>
                      </a:pPr>
                      <a:r>
                        <a:rPr lang="el-GR" sz="1800" b="1" dirty="0">
                          <a:effectLst/>
                          <a:latin typeface="Calibri" panose="020F0502020204030204" pitchFamily="34" charset="0"/>
                          <a:cs typeface="Calibri" panose="020F0502020204030204" pitchFamily="34" charset="0"/>
                        </a:rPr>
                        <a:t>3. INTERVENTION DESIGN</a:t>
                      </a:r>
                      <a:endParaRPr lang="el-GR" sz="18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gridSpan="2">
                  <a:txBody>
                    <a:bodyPr/>
                    <a:lstStyle/>
                    <a:p>
                      <a:pPr algn="ctr">
                        <a:lnSpc>
                          <a:spcPct val="107000"/>
                        </a:lnSpc>
                        <a:spcAft>
                          <a:spcPts val="2400"/>
                        </a:spcAft>
                        <a:buNone/>
                      </a:pPr>
                      <a:r>
                        <a:rPr lang="el-GR" sz="1800" b="1" dirty="0">
                          <a:effectLst/>
                          <a:latin typeface="Calibri" panose="020F0502020204030204" pitchFamily="34" charset="0"/>
                          <a:cs typeface="Calibri" panose="020F0502020204030204" pitchFamily="34" charset="0"/>
                        </a:rPr>
                        <a:t>4. EVALUATION &amp; REVIEW</a:t>
                      </a:r>
                      <a:endParaRPr lang="el-GR" sz="18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hMerge="1">
                  <a:txBody>
                    <a:bodyPr/>
                    <a:lstStyle/>
                    <a:p>
                      <a:endParaRPr lang="el-GR"/>
                    </a:p>
                  </a:txBody>
                  <a:tcPr/>
                </a:tc>
                <a:extLst>
                  <a:ext uri="{0D108BD9-81ED-4DB2-BD59-A6C34878D82A}">
                    <a16:rowId xmlns:a16="http://schemas.microsoft.com/office/drawing/2014/main" val="3769594728"/>
                  </a:ext>
                </a:extLst>
              </a:tr>
              <a:tr h="0">
                <a:tc>
                  <a:txBody>
                    <a:bodyPr/>
                    <a:lstStyle/>
                    <a:p>
                      <a:pPr>
                        <a:lnSpc>
                          <a:spcPct val="107000"/>
                        </a:lnSpc>
                        <a:spcAft>
                          <a:spcPts val="2400"/>
                        </a:spcAft>
                        <a:buNone/>
                      </a:pPr>
                      <a:r>
                        <a:rPr lang="el-GR" sz="1800" b="1" dirty="0" err="1">
                          <a:effectLst/>
                          <a:latin typeface="Calibri" panose="020F0502020204030204" pitchFamily="34" charset="0"/>
                          <a:cs typeface="Calibri" panose="020F0502020204030204" pitchFamily="34" charset="0"/>
                        </a:rPr>
                        <a:t>Priority</a:t>
                      </a:r>
                      <a:r>
                        <a:rPr lang="el-GR" sz="1800" b="1" dirty="0">
                          <a:effectLst/>
                          <a:latin typeface="Calibri" panose="020F0502020204030204" pitchFamily="34" charset="0"/>
                          <a:cs typeface="Calibri" panose="020F0502020204030204" pitchFamily="34" charset="0"/>
                        </a:rPr>
                        <a:t> </a:t>
                      </a:r>
                      <a:r>
                        <a:rPr lang="el-GR" sz="1800" b="1" dirty="0" err="1">
                          <a:effectLst/>
                          <a:latin typeface="Calibri" panose="020F0502020204030204" pitchFamily="34" charset="0"/>
                          <a:cs typeface="Calibri" panose="020F0502020204030204" pitchFamily="34" charset="0"/>
                        </a:rPr>
                        <a:t>Level</a:t>
                      </a:r>
                      <a:endParaRPr lang="el-GR" sz="18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el-GR" sz="1800" b="1" dirty="0" err="1">
                          <a:effectLst/>
                          <a:latin typeface="Calibri" panose="020F0502020204030204" pitchFamily="34" charset="0"/>
                          <a:cs typeface="Calibri" panose="020F0502020204030204" pitchFamily="34" charset="0"/>
                        </a:rPr>
                        <a:t>Problem</a:t>
                      </a:r>
                      <a:r>
                        <a:rPr lang="el-GR" sz="1800" b="1" dirty="0">
                          <a:effectLst/>
                          <a:latin typeface="Calibri" panose="020F0502020204030204" pitchFamily="34" charset="0"/>
                          <a:cs typeface="Calibri" panose="020F0502020204030204" pitchFamily="34" charset="0"/>
                        </a:rPr>
                        <a:t> </a:t>
                      </a:r>
                      <a:r>
                        <a:rPr lang="el-GR" sz="1800" b="1" dirty="0" err="1">
                          <a:effectLst/>
                          <a:latin typeface="Calibri" panose="020F0502020204030204" pitchFamily="34" charset="0"/>
                          <a:cs typeface="Calibri" panose="020F0502020204030204" pitchFamily="34" charset="0"/>
                        </a:rPr>
                        <a:t>State</a:t>
                      </a:r>
                      <a:endParaRPr lang="el-GR" sz="18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el-GR" sz="1800" b="1" dirty="0" err="1">
                          <a:effectLst/>
                          <a:latin typeface="Calibri" panose="020F0502020204030204" pitchFamily="34" charset="0"/>
                          <a:cs typeface="Calibri" panose="020F0502020204030204" pitchFamily="34" charset="0"/>
                        </a:rPr>
                        <a:t>Existing</a:t>
                      </a:r>
                      <a:r>
                        <a:rPr lang="el-GR" sz="1800" b="1" dirty="0">
                          <a:effectLst/>
                          <a:latin typeface="Calibri" panose="020F0502020204030204" pitchFamily="34" charset="0"/>
                          <a:cs typeface="Calibri" panose="020F0502020204030204" pitchFamily="34" charset="0"/>
                        </a:rPr>
                        <a:t> </a:t>
                      </a:r>
                      <a:r>
                        <a:rPr lang="el-GR" sz="1800" b="1" dirty="0" err="1">
                          <a:effectLst/>
                          <a:latin typeface="Calibri" panose="020F0502020204030204" pitchFamily="34" charset="0"/>
                          <a:cs typeface="Calibri" panose="020F0502020204030204" pitchFamily="34" charset="0"/>
                        </a:rPr>
                        <a:t>Strengths</a:t>
                      </a:r>
                      <a:r>
                        <a:rPr lang="el-GR" sz="1800" b="1" dirty="0">
                          <a:effectLst/>
                          <a:latin typeface="Calibri" panose="020F0502020204030204" pitchFamily="34" charset="0"/>
                          <a:cs typeface="Calibri" panose="020F0502020204030204" pitchFamily="34" charset="0"/>
                        </a:rPr>
                        <a:t>/ </a:t>
                      </a:r>
                      <a:r>
                        <a:rPr lang="el-GR" sz="1800" b="1" dirty="0" err="1">
                          <a:effectLst/>
                          <a:latin typeface="Calibri" panose="020F0502020204030204" pitchFamily="34" charset="0"/>
                          <a:cs typeface="Calibri" panose="020F0502020204030204" pitchFamily="34" charset="0"/>
                        </a:rPr>
                        <a:t>Assets</a:t>
                      </a:r>
                      <a:endParaRPr lang="el-GR" sz="18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el-GR" sz="1800" b="1" dirty="0">
                          <a:effectLst/>
                          <a:latin typeface="Calibri" panose="020F0502020204030204" pitchFamily="34" charset="0"/>
                          <a:cs typeface="Calibri" panose="020F0502020204030204" pitchFamily="34" charset="0"/>
                        </a:rPr>
                        <a:t>SMART </a:t>
                      </a:r>
                      <a:r>
                        <a:rPr lang="el-GR" sz="1800" b="1" dirty="0" err="1">
                          <a:effectLst/>
                          <a:latin typeface="Calibri" panose="020F0502020204030204" pitchFamily="34" charset="0"/>
                          <a:cs typeface="Calibri" panose="020F0502020204030204" pitchFamily="34" charset="0"/>
                        </a:rPr>
                        <a:t>Goal</a:t>
                      </a:r>
                      <a:endParaRPr lang="el-GR" sz="18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el-GR" sz="1800" b="1" dirty="0">
                          <a:effectLst/>
                          <a:latin typeface="Calibri" panose="020F0502020204030204" pitchFamily="34" charset="0"/>
                          <a:cs typeface="Calibri" panose="020F0502020204030204" pitchFamily="34" charset="0"/>
                        </a:rPr>
                        <a:t>PERMA </a:t>
                      </a:r>
                      <a:r>
                        <a:rPr lang="el-GR" sz="1800" b="1" dirty="0" err="1">
                          <a:effectLst/>
                          <a:latin typeface="Calibri" panose="020F0502020204030204" pitchFamily="34" charset="0"/>
                          <a:cs typeface="Calibri" panose="020F0502020204030204" pitchFamily="34" charset="0"/>
                        </a:rPr>
                        <a:t>Element</a:t>
                      </a:r>
                      <a:endParaRPr lang="el-GR" sz="18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el-GR" sz="1800" b="1" dirty="0">
                          <a:effectLst/>
                          <a:latin typeface="Calibri" panose="020F0502020204030204" pitchFamily="34" charset="0"/>
                          <a:cs typeface="Calibri" panose="020F0502020204030204" pitchFamily="34" charset="0"/>
                        </a:rPr>
                        <a:t>WSA </a:t>
                      </a:r>
                      <a:r>
                        <a:rPr lang="el-GR" sz="1800" b="1" dirty="0" err="1">
                          <a:effectLst/>
                          <a:latin typeface="Calibri" panose="020F0502020204030204" pitchFamily="34" charset="0"/>
                          <a:cs typeface="Calibri" panose="020F0502020204030204" pitchFamily="34" charset="0"/>
                        </a:rPr>
                        <a:t>Design</a:t>
                      </a:r>
                      <a:r>
                        <a:rPr lang="el-GR" sz="1800" b="1" dirty="0">
                          <a:effectLst/>
                          <a:latin typeface="Calibri" panose="020F0502020204030204" pitchFamily="34" charset="0"/>
                          <a:cs typeface="Calibri" panose="020F0502020204030204" pitchFamily="34" charset="0"/>
                        </a:rPr>
                        <a:t> </a:t>
                      </a:r>
                      <a:r>
                        <a:rPr lang="el-GR" sz="1800" b="1" dirty="0" err="1">
                          <a:effectLst/>
                          <a:latin typeface="Calibri" panose="020F0502020204030204" pitchFamily="34" charset="0"/>
                          <a:cs typeface="Calibri" panose="020F0502020204030204" pitchFamily="34" charset="0"/>
                        </a:rPr>
                        <a:t>Paradigm</a:t>
                      </a:r>
                      <a:r>
                        <a:rPr lang="el-GR" sz="1800" b="1" dirty="0">
                          <a:effectLst/>
                          <a:latin typeface="Calibri" panose="020F0502020204030204" pitchFamily="34" charset="0"/>
                          <a:cs typeface="Calibri" panose="020F0502020204030204" pitchFamily="34" charset="0"/>
                        </a:rPr>
                        <a:t> (</a:t>
                      </a:r>
                      <a:r>
                        <a:rPr lang="el-GR" sz="1800" b="1" dirty="0" err="1">
                          <a:effectLst/>
                          <a:latin typeface="Calibri" panose="020F0502020204030204" pitchFamily="34" charset="0"/>
                          <a:cs typeface="Calibri" panose="020F0502020204030204" pitchFamily="34" charset="0"/>
                        </a:rPr>
                        <a:t>Strategic</a:t>
                      </a:r>
                      <a:r>
                        <a:rPr lang="el-GR" sz="1800" b="1" dirty="0">
                          <a:effectLst/>
                          <a:latin typeface="Calibri" panose="020F0502020204030204" pitchFamily="34" charset="0"/>
                          <a:cs typeface="Calibri" panose="020F0502020204030204" pitchFamily="34" charset="0"/>
                        </a:rPr>
                        <a:t> </a:t>
                      </a:r>
                      <a:r>
                        <a:rPr lang="el-GR" sz="1800" b="1" dirty="0" err="1">
                          <a:effectLst/>
                          <a:latin typeface="Calibri" panose="020F0502020204030204" pitchFamily="34" charset="0"/>
                          <a:cs typeface="Calibri" panose="020F0502020204030204" pitchFamily="34" charset="0"/>
                        </a:rPr>
                        <a:t>Focus</a:t>
                      </a:r>
                      <a:r>
                        <a:rPr lang="el-GR" sz="1800" b="1" dirty="0">
                          <a:effectLst/>
                          <a:latin typeface="Calibri" panose="020F0502020204030204" pitchFamily="34" charset="0"/>
                          <a:cs typeface="Calibri" panose="020F0502020204030204" pitchFamily="34" charset="0"/>
                        </a:rPr>
                        <a:t>)</a:t>
                      </a:r>
                      <a:endParaRPr lang="el-GR" sz="18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el-GR" sz="1800" b="1" dirty="0" err="1">
                          <a:effectLst/>
                          <a:latin typeface="Calibri" panose="020F0502020204030204" pitchFamily="34" charset="0"/>
                          <a:cs typeface="Calibri" panose="020F0502020204030204" pitchFamily="34" charset="0"/>
                        </a:rPr>
                        <a:t>School</a:t>
                      </a:r>
                      <a:r>
                        <a:rPr lang="el-GR" sz="1800" b="1" dirty="0">
                          <a:effectLst/>
                          <a:latin typeface="Calibri" panose="020F0502020204030204" pitchFamily="34" charset="0"/>
                          <a:cs typeface="Calibri" panose="020F0502020204030204" pitchFamily="34" charset="0"/>
                        </a:rPr>
                        <a:t> </a:t>
                      </a:r>
                      <a:r>
                        <a:rPr lang="el-GR" sz="1800" b="1" dirty="0" err="1">
                          <a:effectLst/>
                          <a:latin typeface="Calibri" panose="020F0502020204030204" pitchFamily="34" charset="0"/>
                          <a:cs typeface="Calibri" panose="020F0502020204030204" pitchFamily="34" charset="0"/>
                        </a:rPr>
                        <a:t>Strategy</a:t>
                      </a:r>
                      <a:r>
                        <a:rPr lang="el-GR" sz="1800" b="1" dirty="0">
                          <a:effectLst/>
                          <a:latin typeface="Calibri" panose="020F0502020204030204" pitchFamily="34" charset="0"/>
                          <a:cs typeface="Calibri" panose="020F0502020204030204" pitchFamily="34" charset="0"/>
                        </a:rPr>
                        <a:t> </a:t>
                      </a:r>
                      <a:r>
                        <a:rPr lang="el-GR" sz="1800" b="1" dirty="0" err="1">
                          <a:effectLst/>
                          <a:latin typeface="Calibri" panose="020F0502020204030204" pitchFamily="34" charset="0"/>
                          <a:cs typeface="Calibri" panose="020F0502020204030204" pitchFamily="34" charset="0"/>
                        </a:rPr>
                        <a:t>or</a:t>
                      </a:r>
                      <a:r>
                        <a:rPr lang="el-GR" sz="1800" b="1" dirty="0">
                          <a:effectLst/>
                          <a:latin typeface="Calibri" panose="020F0502020204030204" pitchFamily="34" charset="0"/>
                          <a:cs typeface="Calibri" panose="020F0502020204030204" pitchFamily="34" charset="0"/>
                        </a:rPr>
                        <a:t> </a:t>
                      </a:r>
                      <a:r>
                        <a:rPr lang="el-GR" sz="1800" b="1" dirty="0" err="1">
                          <a:effectLst/>
                          <a:latin typeface="Calibri" panose="020F0502020204030204" pitchFamily="34" charset="0"/>
                          <a:cs typeface="Calibri" panose="020F0502020204030204" pitchFamily="34" charset="0"/>
                        </a:rPr>
                        <a:t>Activity</a:t>
                      </a:r>
                      <a:r>
                        <a:rPr lang="el-GR" sz="1800" b="1" dirty="0">
                          <a:effectLst/>
                          <a:latin typeface="Calibri" panose="020F0502020204030204" pitchFamily="34" charset="0"/>
                          <a:cs typeface="Calibri" panose="020F0502020204030204" pitchFamily="34" charset="0"/>
                        </a:rPr>
                        <a:t> (</a:t>
                      </a:r>
                      <a:r>
                        <a:rPr lang="el-GR" sz="1800" b="1" dirty="0" err="1">
                          <a:effectLst/>
                          <a:latin typeface="Calibri" panose="020F0502020204030204" pitchFamily="34" charset="0"/>
                          <a:cs typeface="Calibri" panose="020F0502020204030204" pitchFamily="34" charset="0"/>
                        </a:rPr>
                        <a:t>Intervention</a:t>
                      </a:r>
                      <a:r>
                        <a:rPr lang="el-GR" sz="1800" b="1" dirty="0">
                          <a:effectLst/>
                          <a:latin typeface="Calibri" panose="020F0502020204030204" pitchFamily="34" charset="0"/>
                          <a:cs typeface="Calibri" panose="020F0502020204030204" pitchFamily="34" charset="0"/>
                        </a:rPr>
                        <a:t>)</a:t>
                      </a:r>
                      <a:endParaRPr lang="el-GR" sz="18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el-GR" sz="1800" b="1" dirty="0" err="1">
                          <a:effectLst/>
                          <a:latin typeface="Calibri" panose="020F0502020204030204" pitchFamily="34" charset="0"/>
                          <a:cs typeface="Calibri" panose="020F0502020204030204" pitchFamily="34" charset="0"/>
                        </a:rPr>
                        <a:t>Actions</a:t>
                      </a:r>
                      <a:r>
                        <a:rPr lang="el-GR" sz="1800" b="1" dirty="0">
                          <a:effectLst/>
                          <a:latin typeface="Calibri" panose="020F0502020204030204" pitchFamily="34" charset="0"/>
                          <a:cs typeface="Calibri" panose="020F0502020204030204" pitchFamily="34" charset="0"/>
                        </a:rPr>
                        <a:t> &amp; </a:t>
                      </a:r>
                      <a:r>
                        <a:rPr lang="el-GR" sz="1800" b="1" dirty="0" err="1">
                          <a:effectLst/>
                          <a:latin typeface="Calibri" panose="020F0502020204030204" pitchFamily="34" charset="0"/>
                          <a:cs typeface="Calibri" panose="020F0502020204030204" pitchFamily="34" charset="0"/>
                        </a:rPr>
                        <a:t>Roles</a:t>
                      </a:r>
                      <a:endParaRPr lang="el-GR" sz="18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el-GR" sz="1800" b="1" dirty="0" err="1">
                          <a:effectLst/>
                          <a:latin typeface="Calibri" panose="020F0502020204030204" pitchFamily="34" charset="0"/>
                          <a:cs typeface="Calibri" panose="020F0502020204030204" pitchFamily="34" charset="0"/>
                        </a:rPr>
                        <a:t>Indicators</a:t>
                      </a:r>
                      <a:r>
                        <a:rPr lang="el-GR" sz="1800" b="1" dirty="0">
                          <a:effectLst/>
                          <a:latin typeface="Calibri" panose="020F0502020204030204" pitchFamily="34" charset="0"/>
                          <a:cs typeface="Calibri" panose="020F0502020204030204" pitchFamily="34" charset="0"/>
                        </a:rPr>
                        <a:t> / </a:t>
                      </a:r>
                      <a:r>
                        <a:rPr lang="el-GR" sz="1800" b="1" dirty="0" err="1">
                          <a:effectLst/>
                          <a:latin typeface="Calibri" panose="020F0502020204030204" pitchFamily="34" charset="0"/>
                          <a:cs typeface="Calibri" panose="020F0502020204030204" pitchFamily="34" charset="0"/>
                        </a:rPr>
                        <a:t>Measurement</a:t>
                      </a:r>
                      <a:endParaRPr lang="el-GR" sz="18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el-GR" sz="1800" b="1" dirty="0" err="1">
                          <a:effectLst/>
                          <a:latin typeface="Calibri" panose="020F0502020204030204" pitchFamily="34" charset="0"/>
                          <a:cs typeface="Calibri" panose="020F0502020204030204" pitchFamily="34" charset="0"/>
                        </a:rPr>
                        <a:t>Timeline</a:t>
                      </a:r>
                      <a:r>
                        <a:rPr lang="el-GR" sz="1800" b="1" dirty="0">
                          <a:effectLst/>
                          <a:latin typeface="Calibri" panose="020F0502020204030204" pitchFamily="34" charset="0"/>
                          <a:cs typeface="Calibri" panose="020F0502020204030204" pitchFamily="34" charset="0"/>
                        </a:rPr>
                        <a:t> / Review</a:t>
                      </a:r>
                      <a:endParaRPr lang="el-GR" sz="18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611150724"/>
                  </a:ext>
                </a:extLst>
              </a:tr>
              <a:tr h="0">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(High/ Medium/ Low)</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(Observable situation/need)</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(Resources to leverage)</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(Specific, Measurable, Time-bound outcome)</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(P, E, R, M, or A)</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(Overall principle)</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(Specific action plan)</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(Who leads &amp; first 3 steps)</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(How success is measured)</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(Check-in/Final Review Dates)</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166121612"/>
                  </a:ext>
                </a:extLst>
              </a:tr>
              <a:tr h="0">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895878112"/>
                  </a:ext>
                </a:extLst>
              </a:tr>
              <a:tr h="0">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870323065"/>
                  </a:ext>
                </a:extLst>
              </a:tr>
              <a:tr h="0">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048965031"/>
                  </a:ext>
                </a:extLst>
              </a:tr>
              <a:tr h="0">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dirty="0">
                        <a:solidFill>
                          <a:srgbClr val="4F4F50"/>
                        </a:solidFill>
                        <a:effectLst/>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59371149"/>
                  </a:ext>
                </a:extLst>
              </a:tr>
            </a:tbl>
          </a:graphicData>
        </a:graphic>
      </p:graphicFrame>
      <p:sp>
        <p:nvSpPr>
          <p:cNvPr id="6" name="Τίτλος 1">
            <a:extLst>
              <a:ext uri="{FF2B5EF4-FFF2-40B4-BE49-F238E27FC236}">
                <a16:creationId xmlns:a16="http://schemas.microsoft.com/office/drawing/2014/main" id="{8EF2EA35-92F3-AB4A-AF78-2D6789648A07}"/>
              </a:ext>
            </a:extLst>
          </p:cNvPr>
          <p:cNvSpPr>
            <a:spLocks noGrp="1"/>
          </p:cNvSpPr>
          <p:nvPr>
            <p:ph type="title"/>
          </p:nvPr>
        </p:nvSpPr>
        <p:spPr>
          <a:xfrm>
            <a:off x="0" y="57230"/>
            <a:ext cx="11944500" cy="797442"/>
          </a:xfrm>
        </p:spPr>
        <p:txBody>
          <a:bodyPr/>
          <a:lstStyle/>
          <a:p>
            <a:r>
              <a:rPr lang="en" sz="3600" dirty="0"/>
              <a:t>Handout/Workbook: PERMA-Based WSA Program Design Plan</a:t>
            </a:r>
            <a:endParaRPr lang="el-GR" sz="3600" dirty="0"/>
          </a:p>
        </p:txBody>
      </p:sp>
    </p:spTree>
    <p:extLst>
      <p:ext uri="{BB962C8B-B14F-4D97-AF65-F5344CB8AC3E}">
        <p14:creationId xmlns:p14="http://schemas.microsoft.com/office/powerpoint/2010/main" val="684159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92471" y="2751791"/>
            <a:ext cx="2057400" cy="2653647"/>
            <a:chOff x="0" y="0"/>
            <a:chExt cx="812800" cy="1048354"/>
          </a:xfrm>
        </p:grpSpPr>
        <p:sp>
          <p:nvSpPr>
            <p:cNvPr id="3" name="Freeform 3"/>
            <p:cNvSpPr/>
            <p:nvPr/>
          </p:nvSpPr>
          <p:spPr>
            <a:xfrm>
              <a:off x="0" y="0"/>
              <a:ext cx="812800" cy="1048354"/>
            </a:xfrm>
            <a:custGeom>
              <a:avLst/>
              <a:gdLst/>
              <a:ahLst/>
              <a:cxnLst/>
              <a:rect l="l" t="t" r="r" b="b"/>
              <a:pathLst>
                <a:path w="812800" h="1048354">
                  <a:moveTo>
                    <a:pt x="35121" y="0"/>
                  </a:moveTo>
                  <a:lnTo>
                    <a:pt x="777679" y="0"/>
                  </a:lnTo>
                  <a:cubicBezTo>
                    <a:pt x="797076" y="0"/>
                    <a:pt x="812800" y="15724"/>
                    <a:pt x="812800" y="35121"/>
                  </a:cubicBezTo>
                  <a:lnTo>
                    <a:pt x="812800" y="1013233"/>
                  </a:lnTo>
                  <a:cubicBezTo>
                    <a:pt x="812800" y="1032630"/>
                    <a:pt x="797076" y="1048354"/>
                    <a:pt x="777679" y="1048354"/>
                  </a:cubicBezTo>
                  <a:lnTo>
                    <a:pt x="35121" y="1048354"/>
                  </a:lnTo>
                  <a:cubicBezTo>
                    <a:pt x="25806" y="1048354"/>
                    <a:pt x="16873" y="1044654"/>
                    <a:pt x="10287" y="1038068"/>
                  </a:cubicBezTo>
                  <a:cubicBezTo>
                    <a:pt x="3700" y="1031481"/>
                    <a:pt x="0" y="1022548"/>
                    <a:pt x="0" y="1013233"/>
                  </a:cubicBezTo>
                  <a:lnTo>
                    <a:pt x="0" y="35121"/>
                  </a:lnTo>
                  <a:cubicBezTo>
                    <a:pt x="0" y="15724"/>
                    <a:pt x="15724" y="0"/>
                    <a:pt x="35121" y="0"/>
                  </a:cubicBezTo>
                  <a:close/>
                </a:path>
              </a:pathLst>
            </a:custGeom>
            <a:solidFill>
              <a:srgbClr val="FFFFFF"/>
            </a:solidFill>
          </p:spPr>
          <p:txBody>
            <a:bodyPr/>
            <a:lstStyle/>
            <a:p>
              <a:endParaRPr lang="el-GR" sz="933"/>
            </a:p>
          </p:txBody>
        </p:sp>
        <p:sp>
          <p:nvSpPr>
            <p:cNvPr id="4" name="TextBox 4"/>
            <p:cNvSpPr txBox="1"/>
            <p:nvPr/>
          </p:nvSpPr>
          <p:spPr>
            <a:xfrm>
              <a:off x="0" y="-57150"/>
              <a:ext cx="812800" cy="1105504"/>
            </a:xfrm>
            <a:prstGeom prst="rect">
              <a:avLst/>
            </a:prstGeom>
          </p:spPr>
          <p:txBody>
            <a:bodyPr lIns="33867" tIns="33867" rIns="33867" bIns="33867" rtlCol="0" anchor="ctr"/>
            <a:lstStyle/>
            <a:p>
              <a:pPr algn="ctr">
                <a:lnSpc>
                  <a:spcPts val="1773"/>
                </a:lnSpc>
              </a:pPr>
              <a:endParaRPr sz="933"/>
            </a:p>
          </p:txBody>
        </p:sp>
      </p:grpSp>
      <p:grpSp>
        <p:nvGrpSpPr>
          <p:cNvPr id="5" name="Group 5"/>
          <p:cNvGrpSpPr/>
          <p:nvPr/>
        </p:nvGrpSpPr>
        <p:grpSpPr>
          <a:xfrm>
            <a:off x="3460425" y="2771857"/>
            <a:ext cx="2057400" cy="2653647"/>
            <a:chOff x="0" y="0"/>
            <a:chExt cx="812800" cy="1048354"/>
          </a:xfrm>
        </p:grpSpPr>
        <p:sp>
          <p:nvSpPr>
            <p:cNvPr id="6" name="Freeform 6"/>
            <p:cNvSpPr/>
            <p:nvPr/>
          </p:nvSpPr>
          <p:spPr>
            <a:xfrm>
              <a:off x="0" y="0"/>
              <a:ext cx="812800" cy="1048354"/>
            </a:xfrm>
            <a:custGeom>
              <a:avLst/>
              <a:gdLst/>
              <a:ahLst/>
              <a:cxnLst/>
              <a:rect l="l" t="t" r="r" b="b"/>
              <a:pathLst>
                <a:path w="812800" h="1048354">
                  <a:moveTo>
                    <a:pt x="35121" y="0"/>
                  </a:moveTo>
                  <a:lnTo>
                    <a:pt x="777679" y="0"/>
                  </a:lnTo>
                  <a:cubicBezTo>
                    <a:pt x="797076" y="0"/>
                    <a:pt x="812800" y="15724"/>
                    <a:pt x="812800" y="35121"/>
                  </a:cubicBezTo>
                  <a:lnTo>
                    <a:pt x="812800" y="1013233"/>
                  </a:lnTo>
                  <a:cubicBezTo>
                    <a:pt x="812800" y="1032630"/>
                    <a:pt x="797076" y="1048354"/>
                    <a:pt x="777679" y="1048354"/>
                  </a:cubicBezTo>
                  <a:lnTo>
                    <a:pt x="35121" y="1048354"/>
                  </a:lnTo>
                  <a:cubicBezTo>
                    <a:pt x="25806" y="1048354"/>
                    <a:pt x="16873" y="1044654"/>
                    <a:pt x="10287" y="1038068"/>
                  </a:cubicBezTo>
                  <a:cubicBezTo>
                    <a:pt x="3700" y="1031481"/>
                    <a:pt x="0" y="1022548"/>
                    <a:pt x="0" y="1013233"/>
                  </a:cubicBezTo>
                  <a:lnTo>
                    <a:pt x="0" y="35121"/>
                  </a:lnTo>
                  <a:cubicBezTo>
                    <a:pt x="0" y="15724"/>
                    <a:pt x="15724" y="0"/>
                    <a:pt x="35121" y="0"/>
                  </a:cubicBezTo>
                  <a:close/>
                </a:path>
              </a:pathLst>
            </a:custGeom>
            <a:solidFill>
              <a:srgbClr val="FFFFFF"/>
            </a:solidFill>
          </p:spPr>
          <p:txBody>
            <a:bodyPr/>
            <a:lstStyle/>
            <a:p>
              <a:endParaRPr lang="el-GR" sz="933"/>
            </a:p>
          </p:txBody>
        </p:sp>
        <p:sp>
          <p:nvSpPr>
            <p:cNvPr id="7" name="TextBox 7"/>
            <p:cNvSpPr txBox="1"/>
            <p:nvPr/>
          </p:nvSpPr>
          <p:spPr>
            <a:xfrm>
              <a:off x="0" y="-57150"/>
              <a:ext cx="812800" cy="1105504"/>
            </a:xfrm>
            <a:prstGeom prst="rect">
              <a:avLst/>
            </a:prstGeom>
          </p:spPr>
          <p:txBody>
            <a:bodyPr lIns="33867" tIns="33867" rIns="33867" bIns="33867" rtlCol="0" anchor="ctr"/>
            <a:lstStyle/>
            <a:p>
              <a:pPr algn="ctr">
                <a:lnSpc>
                  <a:spcPts val="1773"/>
                </a:lnSpc>
              </a:pPr>
              <a:endParaRPr sz="933"/>
            </a:p>
          </p:txBody>
        </p:sp>
      </p:grpSp>
      <p:grpSp>
        <p:nvGrpSpPr>
          <p:cNvPr id="8" name="Group 8"/>
          <p:cNvGrpSpPr/>
          <p:nvPr/>
        </p:nvGrpSpPr>
        <p:grpSpPr>
          <a:xfrm>
            <a:off x="1733637" y="1366265"/>
            <a:ext cx="1138854" cy="1133663"/>
            <a:chOff x="0" y="0"/>
            <a:chExt cx="660400" cy="657390"/>
          </a:xfrm>
        </p:grpSpPr>
        <p:sp>
          <p:nvSpPr>
            <p:cNvPr id="9" name="Freeform 9"/>
            <p:cNvSpPr/>
            <p:nvPr/>
          </p:nvSpPr>
          <p:spPr>
            <a:xfrm>
              <a:off x="0" y="0"/>
              <a:ext cx="660400" cy="657390"/>
            </a:xfrm>
            <a:custGeom>
              <a:avLst/>
              <a:gdLst/>
              <a:ahLst/>
              <a:cxnLst/>
              <a:rect l="l" t="t" r="r" b="b"/>
              <a:pathLst>
                <a:path w="660400" h="657390">
                  <a:moveTo>
                    <a:pt x="220252" y="638321"/>
                  </a:moveTo>
                  <a:cubicBezTo>
                    <a:pt x="254109" y="649835"/>
                    <a:pt x="292600" y="657390"/>
                    <a:pt x="330378" y="657390"/>
                  </a:cubicBezTo>
                  <a:cubicBezTo>
                    <a:pt x="368157" y="657390"/>
                    <a:pt x="404509" y="650913"/>
                    <a:pt x="438009" y="639399"/>
                  </a:cubicBezTo>
                  <a:cubicBezTo>
                    <a:pt x="438723" y="639040"/>
                    <a:pt x="439435" y="639040"/>
                    <a:pt x="440148" y="638681"/>
                  </a:cubicBezTo>
                  <a:cubicBezTo>
                    <a:pt x="565955" y="592625"/>
                    <a:pt x="658618" y="471011"/>
                    <a:pt x="660400" y="332340"/>
                  </a:cubicBezTo>
                  <a:lnTo>
                    <a:pt x="660400" y="0"/>
                  </a:lnTo>
                  <a:lnTo>
                    <a:pt x="0" y="0"/>
                  </a:lnTo>
                  <a:lnTo>
                    <a:pt x="0" y="332094"/>
                  </a:lnTo>
                  <a:cubicBezTo>
                    <a:pt x="1782" y="471730"/>
                    <a:pt x="93019" y="593345"/>
                    <a:pt x="220252" y="638321"/>
                  </a:cubicBezTo>
                  <a:close/>
                </a:path>
              </a:pathLst>
            </a:custGeom>
            <a:solidFill>
              <a:schemeClr val="accent1"/>
            </a:solidFill>
          </p:spPr>
          <p:txBody>
            <a:bodyPr/>
            <a:lstStyle/>
            <a:p>
              <a:endParaRPr lang="el-GR" sz="933" dirty="0"/>
            </a:p>
          </p:txBody>
        </p:sp>
        <p:sp>
          <p:nvSpPr>
            <p:cNvPr id="10" name="TextBox 10"/>
            <p:cNvSpPr txBox="1"/>
            <p:nvPr/>
          </p:nvSpPr>
          <p:spPr>
            <a:xfrm>
              <a:off x="0" y="-57150"/>
              <a:ext cx="660400" cy="587540"/>
            </a:xfrm>
            <a:prstGeom prst="rect">
              <a:avLst/>
            </a:prstGeom>
          </p:spPr>
          <p:txBody>
            <a:bodyPr lIns="33867" tIns="33867" rIns="33867" bIns="33867" rtlCol="0" anchor="ctr"/>
            <a:lstStyle/>
            <a:p>
              <a:pPr algn="ctr">
                <a:lnSpc>
                  <a:spcPts val="1773"/>
                </a:lnSpc>
              </a:pPr>
              <a:endParaRPr sz="933"/>
            </a:p>
          </p:txBody>
        </p:sp>
      </p:grpSp>
      <p:grpSp>
        <p:nvGrpSpPr>
          <p:cNvPr id="11" name="Group 11"/>
          <p:cNvGrpSpPr/>
          <p:nvPr/>
        </p:nvGrpSpPr>
        <p:grpSpPr>
          <a:xfrm>
            <a:off x="3921052" y="1366265"/>
            <a:ext cx="1138854" cy="1133663"/>
            <a:chOff x="0" y="0"/>
            <a:chExt cx="660400" cy="657390"/>
          </a:xfrm>
        </p:grpSpPr>
        <p:sp>
          <p:nvSpPr>
            <p:cNvPr id="12" name="Freeform 12"/>
            <p:cNvSpPr/>
            <p:nvPr/>
          </p:nvSpPr>
          <p:spPr>
            <a:xfrm>
              <a:off x="0" y="0"/>
              <a:ext cx="660400" cy="657390"/>
            </a:xfrm>
            <a:custGeom>
              <a:avLst/>
              <a:gdLst/>
              <a:ahLst/>
              <a:cxnLst/>
              <a:rect l="l" t="t" r="r" b="b"/>
              <a:pathLst>
                <a:path w="660400" h="657390">
                  <a:moveTo>
                    <a:pt x="220252" y="638321"/>
                  </a:moveTo>
                  <a:cubicBezTo>
                    <a:pt x="254109" y="649835"/>
                    <a:pt x="292600" y="657390"/>
                    <a:pt x="330378" y="657390"/>
                  </a:cubicBezTo>
                  <a:cubicBezTo>
                    <a:pt x="368157" y="657390"/>
                    <a:pt x="404509" y="650913"/>
                    <a:pt x="438009" y="639399"/>
                  </a:cubicBezTo>
                  <a:cubicBezTo>
                    <a:pt x="438723" y="639040"/>
                    <a:pt x="439435" y="639040"/>
                    <a:pt x="440148" y="638681"/>
                  </a:cubicBezTo>
                  <a:cubicBezTo>
                    <a:pt x="565955" y="592625"/>
                    <a:pt x="658618" y="471011"/>
                    <a:pt x="660400" y="332340"/>
                  </a:cubicBezTo>
                  <a:lnTo>
                    <a:pt x="660400" y="0"/>
                  </a:lnTo>
                  <a:lnTo>
                    <a:pt x="0" y="0"/>
                  </a:lnTo>
                  <a:lnTo>
                    <a:pt x="0" y="332094"/>
                  </a:lnTo>
                  <a:cubicBezTo>
                    <a:pt x="1782" y="471730"/>
                    <a:pt x="93019" y="593345"/>
                    <a:pt x="220252" y="638321"/>
                  </a:cubicBezTo>
                  <a:close/>
                </a:path>
              </a:pathLst>
            </a:custGeom>
            <a:solidFill>
              <a:schemeClr val="accent2"/>
            </a:solidFill>
          </p:spPr>
          <p:txBody>
            <a:bodyPr/>
            <a:lstStyle/>
            <a:p>
              <a:endParaRPr lang="el-GR" sz="933" dirty="0"/>
            </a:p>
          </p:txBody>
        </p:sp>
        <p:sp>
          <p:nvSpPr>
            <p:cNvPr id="13" name="TextBox 13"/>
            <p:cNvSpPr txBox="1"/>
            <p:nvPr/>
          </p:nvSpPr>
          <p:spPr>
            <a:xfrm>
              <a:off x="0" y="-57150"/>
              <a:ext cx="660400" cy="587540"/>
            </a:xfrm>
            <a:prstGeom prst="rect">
              <a:avLst/>
            </a:prstGeom>
          </p:spPr>
          <p:txBody>
            <a:bodyPr lIns="33867" tIns="33867" rIns="33867" bIns="33867" rtlCol="0" anchor="ctr"/>
            <a:lstStyle/>
            <a:p>
              <a:pPr algn="ctr">
                <a:lnSpc>
                  <a:spcPts val="1773"/>
                </a:lnSpc>
              </a:pPr>
              <a:endParaRPr sz="933"/>
            </a:p>
          </p:txBody>
        </p:sp>
      </p:grpSp>
      <p:grpSp>
        <p:nvGrpSpPr>
          <p:cNvPr id="14" name="Group 14"/>
          <p:cNvGrpSpPr/>
          <p:nvPr/>
        </p:nvGrpSpPr>
        <p:grpSpPr>
          <a:xfrm>
            <a:off x="5661069" y="2751791"/>
            <a:ext cx="2057400" cy="2653647"/>
            <a:chOff x="0" y="0"/>
            <a:chExt cx="812800" cy="1048354"/>
          </a:xfrm>
        </p:grpSpPr>
        <p:sp>
          <p:nvSpPr>
            <p:cNvPr id="15" name="Freeform 15"/>
            <p:cNvSpPr/>
            <p:nvPr/>
          </p:nvSpPr>
          <p:spPr>
            <a:xfrm>
              <a:off x="0" y="0"/>
              <a:ext cx="812800" cy="1048354"/>
            </a:xfrm>
            <a:custGeom>
              <a:avLst/>
              <a:gdLst/>
              <a:ahLst/>
              <a:cxnLst/>
              <a:rect l="l" t="t" r="r" b="b"/>
              <a:pathLst>
                <a:path w="812800" h="1048354">
                  <a:moveTo>
                    <a:pt x="35121" y="0"/>
                  </a:moveTo>
                  <a:lnTo>
                    <a:pt x="777679" y="0"/>
                  </a:lnTo>
                  <a:cubicBezTo>
                    <a:pt x="797076" y="0"/>
                    <a:pt x="812800" y="15724"/>
                    <a:pt x="812800" y="35121"/>
                  </a:cubicBezTo>
                  <a:lnTo>
                    <a:pt x="812800" y="1013233"/>
                  </a:lnTo>
                  <a:cubicBezTo>
                    <a:pt x="812800" y="1032630"/>
                    <a:pt x="797076" y="1048354"/>
                    <a:pt x="777679" y="1048354"/>
                  </a:cubicBezTo>
                  <a:lnTo>
                    <a:pt x="35121" y="1048354"/>
                  </a:lnTo>
                  <a:cubicBezTo>
                    <a:pt x="25806" y="1048354"/>
                    <a:pt x="16873" y="1044654"/>
                    <a:pt x="10287" y="1038068"/>
                  </a:cubicBezTo>
                  <a:cubicBezTo>
                    <a:pt x="3700" y="1031481"/>
                    <a:pt x="0" y="1022548"/>
                    <a:pt x="0" y="1013233"/>
                  </a:cubicBezTo>
                  <a:lnTo>
                    <a:pt x="0" y="35121"/>
                  </a:lnTo>
                  <a:cubicBezTo>
                    <a:pt x="0" y="15724"/>
                    <a:pt x="15724" y="0"/>
                    <a:pt x="35121" y="0"/>
                  </a:cubicBezTo>
                  <a:close/>
                </a:path>
              </a:pathLst>
            </a:custGeom>
            <a:solidFill>
              <a:srgbClr val="FFFFFF"/>
            </a:solidFill>
          </p:spPr>
          <p:txBody>
            <a:bodyPr/>
            <a:lstStyle/>
            <a:p>
              <a:endParaRPr lang="el-GR" sz="933"/>
            </a:p>
          </p:txBody>
        </p:sp>
        <p:sp>
          <p:nvSpPr>
            <p:cNvPr id="16" name="TextBox 16"/>
            <p:cNvSpPr txBox="1"/>
            <p:nvPr/>
          </p:nvSpPr>
          <p:spPr>
            <a:xfrm>
              <a:off x="0" y="-57150"/>
              <a:ext cx="812800" cy="1105504"/>
            </a:xfrm>
            <a:prstGeom prst="rect">
              <a:avLst/>
            </a:prstGeom>
          </p:spPr>
          <p:txBody>
            <a:bodyPr lIns="33867" tIns="33867" rIns="33867" bIns="33867" rtlCol="0" anchor="ctr"/>
            <a:lstStyle/>
            <a:p>
              <a:pPr algn="ctr">
                <a:lnSpc>
                  <a:spcPts val="1773"/>
                </a:lnSpc>
              </a:pPr>
              <a:endParaRPr sz="933"/>
            </a:p>
          </p:txBody>
        </p:sp>
      </p:grpSp>
      <p:grpSp>
        <p:nvGrpSpPr>
          <p:cNvPr id="17" name="Group 17"/>
          <p:cNvGrpSpPr/>
          <p:nvPr/>
        </p:nvGrpSpPr>
        <p:grpSpPr>
          <a:xfrm>
            <a:off x="6108467" y="1366265"/>
            <a:ext cx="1138854" cy="1133663"/>
            <a:chOff x="0" y="0"/>
            <a:chExt cx="660400" cy="657390"/>
          </a:xfrm>
        </p:grpSpPr>
        <p:sp>
          <p:nvSpPr>
            <p:cNvPr id="18" name="Freeform 18"/>
            <p:cNvSpPr/>
            <p:nvPr/>
          </p:nvSpPr>
          <p:spPr>
            <a:xfrm>
              <a:off x="0" y="0"/>
              <a:ext cx="660400" cy="657390"/>
            </a:xfrm>
            <a:custGeom>
              <a:avLst/>
              <a:gdLst/>
              <a:ahLst/>
              <a:cxnLst/>
              <a:rect l="l" t="t" r="r" b="b"/>
              <a:pathLst>
                <a:path w="660400" h="657390">
                  <a:moveTo>
                    <a:pt x="220252" y="638321"/>
                  </a:moveTo>
                  <a:cubicBezTo>
                    <a:pt x="254109" y="649835"/>
                    <a:pt x="292600" y="657390"/>
                    <a:pt x="330378" y="657390"/>
                  </a:cubicBezTo>
                  <a:cubicBezTo>
                    <a:pt x="368157" y="657390"/>
                    <a:pt x="404509" y="650913"/>
                    <a:pt x="438009" y="639399"/>
                  </a:cubicBezTo>
                  <a:cubicBezTo>
                    <a:pt x="438723" y="639040"/>
                    <a:pt x="439435" y="639040"/>
                    <a:pt x="440148" y="638681"/>
                  </a:cubicBezTo>
                  <a:cubicBezTo>
                    <a:pt x="565955" y="592625"/>
                    <a:pt x="658618" y="471011"/>
                    <a:pt x="660400" y="332340"/>
                  </a:cubicBezTo>
                  <a:lnTo>
                    <a:pt x="660400" y="0"/>
                  </a:lnTo>
                  <a:lnTo>
                    <a:pt x="0" y="0"/>
                  </a:lnTo>
                  <a:lnTo>
                    <a:pt x="0" y="332094"/>
                  </a:lnTo>
                  <a:cubicBezTo>
                    <a:pt x="1782" y="471730"/>
                    <a:pt x="93019" y="593345"/>
                    <a:pt x="220252" y="638321"/>
                  </a:cubicBezTo>
                  <a:close/>
                </a:path>
              </a:pathLst>
            </a:custGeom>
            <a:solidFill>
              <a:schemeClr val="accent4"/>
            </a:solidFill>
          </p:spPr>
          <p:txBody>
            <a:bodyPr/>
            <a:lstStyle/>
            <a:p>
              <a:endParaRPr lang="el-GR" sz="933" dirty="0"/>
            </a:p>
          </p:txBody>
        </p:sp>
        <p:sp>
          <p:nvSpPr>
            <p:cNvPr id="19" name="TextBox 19"/>
            <p:cNvSpPr txBox="1"/>
            <p:nvPr/>
          </p:nvSpPr>
          <p:spPr>
            <a:xfrm>
              <a:off x="0" y="-57150"/>
              <a:ext cx="660400" cy="587540"/>
            </a:xfrm>
            <a:prstGeom prst="rect">
              <a:avLst/>
            </a:prstGeom>
          </p:spPr>
          <p:txBody>
            <a:bodyPr lIns="33867" tIns="33867" rIns="33867" bIns="33867" rtlCol="0" anchor="ctr"/>
            <a:lstStyle/>
            <a:p>
              <a:pPr algn="ctr">
                <a:lnSpc>
                  <a:spcPts val="1773"/>
                </a:lnSpc>
              </a:pPr>
              <a:endParaRPr sz="933"/>
            </a:p>
          </p:txBody>
        </p:sp>
      </p:grpSp>
      <p:grpSp>
        <p:nvGrpSpPr>
          <p:cNvPr id="20" name="Group 20"/>
          <p:cNvGrpSpPr/>
          <p:nvPr/>
        </p:nvGrpSpPr>
        <p:grpSpPr>
          <a:xfrm>
            <a:off x="7848484" y="2751791"/>
            <a:ext cx="2057400" cy="2653647"/>
            <a:chOff x="0" y="0"/>
            <a:chExt cx="812800" cy="1048354"/>
          </a:xfrm>
        </p:grpSpPr>
        <p:sp>
          <p:nvSpPr>
            <p:cNvPr id="21" name="Freeform 21"/>
            <p:cNvSpPr/>
            <p:nvPr/>
          </p:nvSpPr>
          <p:spPr>
            <a:xfrm>
              <a:off x="0" y="0"/>
              <a:ext cx="812800" cy="1048354"/>
            </a:xfrm>
            <a:custGeom>
              <a:avLst/>
              <a:gdLst/>
              <a:ahLst/>
              <a:cxnLst/>
              <a:rect l="l" t="t" r="r" b="b"/>
              <a:pathLst>
                <a:path w="812800" h="1048354">
                  <a:moveTo>
                    <a:pt x="35121" y="0"/>
                  </a:moveTo>
                  <a:lnTo>
                    <a:pt x="777679" y="0"/>
                  </a:lnTo>
                  <a:cubicBezTo>
                    <a:pt x="797076" y="0"/>
                    <a:pt x="812800" y="15724"/>
                    <a:pt x="812800" y="35121"/>
                  </a:cubicBezTo>
                  <a:lnTo>
                    <a:pt x="812800" y="1013233"/>
                  </a:lnTo>
                  <a:cubicBezTo>
                    <a:pt x="812800" y="1032630"/>
                    <a:pt x="797076" y="1048354"/>
                    <a:pt x="777679" y="1048354"/>
                  </a:cubicBezTo>
                  <a:lnTo>
                    <a:pt x="35121" y="1048354"/>
                  </a:lnTo>
                  <a:cubicBezTo>
                    <a:pt x="25806" y="1048354"/>
                    <a:pt x="16873" y="1044654"/>
                    <a:pt x="10287" y="1038068"/>
                  </a:cubicBezTo>
                  <a:cubicBezTo>
                    <a:pt x="3700" y="1031481"/>
                    <a:pt x="0" y="1022548"/>
                    <a:pt x="0" y="1013233"/>
                  </a:cubicBezTo>
                  <a:lnTo>
                    <a:pt x="0" y="35121"/>
                  </a:lnTo>
                  <a:cubicBezTo>
                    <a:pt x="0" y="15724"/>
                    <a:pt x="15724" y="0"/>
                    <a:pt x="35121" y="0"/>
                  </a:cubicBezTo>
                  <a:close/>
                </a:path>
              </a:pathLst>
            </a:custGeom>
            <a:solidFill>
              <a:srgbClr val="FFFFFF"/>
            </a:solidFill>
          </p:spPr>
          <p:txBody>
            <a:bodyPr/>
            <a:lstStyle/>
            <a:p>
              <a:endParaRPr lang="el-GR" sz="933"/>
            </a:p>
          </p:txBody>
        </p:sp>
        <p:sp>
          <p:nvSpPr>
            <p:cNvPr id="22" name="TextBox 22"/>
            <p:cNvSpPr txBox="1"/>
            <p:nvPr/>
          </p:nvSpPr>
          <p:spPr>
            <a:xfrm>
              <a:off x="0" y="-57150"/>
              <a:ext cx="812800" cy="1105504"/>
            </a:xfrm>
            <a:prstGeom prst="rect">
              <a:avLst/>
            </a:prstGeom>
          </p:spPr>
          <p:txBody>
            <a:bodyPr lIns="33867" tIns="33867" rIns="33867" bIns="33867" rtlCol="0" anchor="ctr"/>
            <a:lstStyle/>
            <a:p>
              <a:pPr algn="ctr">
                <a:lnSpc>
                  <a:spcPts val="1773"/>
                </a:lnSpc>
              </a:pPr>
              <a:endParaRPr sz="933"/>
            </a:p>
          </p:txBody>
        </p:sp>
      </p:grpSp>
      <p:grpSp>
        <p:nvGrpSpPr>
          <p:cNvPr id="23" name="Group 23"/>
          <p:cNvGrpSpPr/>
          <p:nvPr/>
        </p:nvGrpSpPr>
        <p:grpSpPr>
          <a:xfrm>
            <a:off x="8295881" y="1366265"/>
            <a:ext cx="1138854" cy="1133663"/>
            <a:chOff x="0" y="0"/>
            <a:chExt cx="660400" cy="657390"/>
          </a:xfrm>
        </p:grpSpPr>
        <p:sp>
          <p:nvSpPr>
            <p:cNvPr id="24" name="Freeform 24"/>
            <p:cNvSpPr/>
            <p:nvPr/>
          </p:nvSpPr>
          <p:spPr>
            <a:xfrm>
              <a:off x="0" y="0"/>
              <a:ext cx="660400" cy="657390"/>
            </a:xfrm>
            <a:custGeom>
              <a:avLst/>
              <a:gdLst/>
              <a:ahLst/>
              <a:cxnLst/>
              <a:rect l="l" t="t" r="r" b="b"/>
              <a:pathLst>
                <a:path w="660400" h="657390">
                  <a:moveTo>
                    <a:pt x="220252" y="638321"/>
                  </a:moveTo>
                  <a:cubicBezTo>
                    <a:pt x="254109" y="649835"/>
                    <a:pt x="292600" y="657390"/>
                    <a:pt x="330378" y="657390"/>
                  </a:cubicBezTo>
                  <a:cubicBezTo>
                    <a:pt x="368157" y="657390"/>
                    <a:pt x="404509" y="650913"/>
                    <a:pt x="438009" y="639399"/>
                  </a:cubicBezTo>
                  <a:cubicBezTo>
                    <a:pt x="438723" y="639040"/>
                    <a:pt x="439435" y="639040"/>
                    <a:pt x="440148" y="638681"/>
                  </a:cubicBezTo>
                  <a:cubicBezTo>
                    <a:pt x="565955" y="592625"/>
                    <a:pt x="658618" y="471011"/>
                    <a:pt x="660400" y="332340"/>
                  </a:cubicBezTo>
                  <a:lnTo>
                    <a:pt x="660400" y="0"/>
                  </a:lnTo>
                  <a:lnTo>
                    <a:pt x="0" y="0"/>
                  </a:lnTo>
                  <a:lnTo>
                    <a:pt x="0" y="332094"/>
                  </a:lnTo>
                  <a:cubicBezTo>
                    <a:pt x="1782" y="471730"/>
                    <a:pt x="93019" y="593345"/>
                    <a:pt x="220252" y="638321"/>
                  </a:cubicBezTo>
                  <a:close/>
                </a:path>
              </a:pathLst>
            </a:custGeom>
            <a:solidFill>
              <a:schemeClr val="accent3"/>
            </a:solidFill>
          </p:spPr>
          <p:txBody>
            <a:bodyPr/>
            <a:lstStyle/>
            <a:p>
              <a:endParaRPr lang="el-GR" sz="933"/>
            </a:p>
          </p:txBody>
        </p:sp>
        <p:sp>
          <p:nvSpPr>
            <p:cNvPr id="25" name="TextBox 25"/>
            <p:cNvSpPr txBox="1"/>
            <p:nvPr/>
          </p:nvSpPr>
          <p:spPr>
            <a:xfrm>
              <a:off x="0" y="-57150"/>
              <a:ext cx="660400" cy="587540"/>
            </a:xfrm>
            <a:prstGeom prst="rect">
              <a:avLst/>
            </a:prstGeom>
          </p:spPr>
          <p:txBody>
            <a:bodyPr lIns="33867" tIns="33867" rIns="33867" bIns="33867" rtlCol="0" anchor="ctr"/>
            <a:lstStyle/>
            <a:p>
              <a:pPr algn="ctr">
                <a:lnSpc>
                  <a:spcPts val="1773"/>
                </a:lnSpc>
              </a:pPr>
              <a:endParaRPr sz="933"/>
            </a:p>
          </p:txBody>
        </p:sp>
      </p:grpSp>
      <p:grpSp>
        <p:nvGrpSpPr>
          <p:cNvPr id="32" name="Group 32"/>
          <p:cNvGrpSpPr/>
          <p:nvPr/>
        </p:nvGrpSpPr>
        <p:grpSpPr>
          <a:xfrm>
            <a:off x="1092838" y="5805633"/>
            <a:ext cx="2337217" cy="104025"/>
            <a:chOff x="0" y="0"/>
            <a:chExt cx="854418" cy="61515"/>
          </a:xfrm>
          <a:solidFill>
            <a:schemeClr val="accent1"/>
          </a:solidFill>
        </p:grpSpPr>
        <p:sp>
          <p:nvSpPr>
            <p:cNvPr id="33" name="Freeform 33"/>
            <p:cNvSpPr/>
            <p:nvPr/>
          </p:nvSpPr>
          <p:spPr>
            <a:xfrm>
              <a:off x="0" y="0"/>
              <a:ext cx="854418" cy="61515"/>
            </a:xfrm>
            <a:custGeom>
              <a:avLst/>
              <a:gdLst/>
              <a:ahLst/>
              <a:cxnLst/>
              <a:rect l="l" t="t" r="r" b="b"/>
              <a:pathLst>
                <a:path w="854418" h="61515">
                  <a:moveTo>
                    <a:pt x="0" y="0"/>
                  </a:moveTo>
                  <a:lnTo>
                    <a:pt x="854418" y="0"/>
                  </a:lnTo>
                  <a:lnTo>
                    <a:pt x="854418" y="61515"/>
                  </a:lnTo>
                  <a:lnTo>
                    <a:pt x="0" y="61515"/>
                  </a:lnTo>
                  <a:close/>
                </a:path>
              </a:pathLst>
            </a:custGeom>
            <a:grpFill/>
          </p:spPr>
          <p:txBody>
            <a:bodyPr/>
            <a:lstStyle/>
            <a:p>
              <a:endParaRPr lang="el-GR" sz="933"/>
            </a:p>
          </p:txBody>
        </p:sp>
        <p:sp>
          <p:nvSpPr>
            <p:cNvPr id="34" name="TextBox 34"/>
            <p:cNvSpPr txBox="1"/>
            <p:nvPr/>
          </p:nvSpPr>
          <p:spPr>
            <a:xfrm>
              <a:off x="0" y="-57150"/>
              <a:ext cx="854418" cy="118665"/>
            </a:xfrm>
            <a:prstGeom prst="rect">
              <a:avLst/>
            </a:prstGeom>
            <a:grpFill/>
          </p:spPr>
          <p:txBody>
            <a:bodyPr lIns="33867" tIns="33867" rIns="33867" bIns="33867" rtlCol="0" anchor="ctr"/>
            <a:lstStyle/>
            <a:p>
              <a:pPr algn="ctr">
                <a:lnSpc>
                  <a:spcPts val="1773"/>
                </a:lnSpc>
              </a:pPr>
              <a:endParaRPr sz="933"/>
            </a:p>
          </p:txBody>
        </p:sp>
      </p:grpSp>
      <p:grpSp>
        <p:nvGrpSpPr>
          <p:cNvPr id="35" name="Group 35"/>
          <p:cNvGrpSpPr/>
          <p:nvPr/>
        </p:nvGrpSpPr>
        <p:grpSpPr>
          <a:xfrm>
            <a:off x="5605061" y="5705335"/>
            <a:ext cx="2162746" cy="208529"/>
            <a:chOff x="0" y="0"/>
            <a:chExt cx="854418" cy="61515"/>
          </a:xfrm>
        </p:grpSpPr>
        <p:sp>
          <p:nvSpPr>
            <p:cNvPr id="36" name="Freeform 36"/>
            <p:cNvSpPr/>
            <p:nvPr/>
          </p:nvSpPr>
          <p:spPr>
            <a:xfrm>
              <a:off x="0" y="0"/>
              <a:ext cx="854418" cy="61515"/>
            </a:xfrm>
            <a:custGeom>
              <a:avLst/>
              <a:gdLst/>
              <a:ahLst/>
              <a:cxnLst/>
              <a:rect l="l" t="t" r="r" b="b"/>
              <a:pathLst>
                <a:path w="854418" h="61515">
                  <a:moveTo>
                    <a:pt x="0" y="0"/>
                  </a:moveTo>
                  <a:lnTo>
                    <a:pt x="854418" y="0"/>
                  </a:lnTo>
                  <a:lnTo>
                    <a:pt x="854418" y="61515"/>
                  </a:lnTo>
                  <a:lnTo>
                    <a:pt x="0" y="61515"/>
                  </a:lnTo>
                  <a:close/>
                </a:path>
              </a:pathLst>
            </a:custGeom>
            <a:solidFill>
              <a:schemeClr val="accent4"/>
            </a:solidFill>
          </p:spPr>
          <p:txBody>
            <a:bodyPr/>
            <a:lstStyle/>
            <a:p>
              <a:endParaRPr lang="el-GR" sz="933" dirty="0"/>
            </a:p>
          </p:txBody>
        </p:sp>
        <p:sp>
          <p:nvSpPr>
            <p:cNvPr id="37" name="TextBox 37"/>
            <p:cNvSpPr txBox="1"/>
            <p:nvPr/>
          </p:nvSpPr>
          <p:spPr>
            <a:xfrm>
              <a:off x="0" y="-57150"/>
              <a:ext cx="854418" cy="118665"/>
            </a:xfrm>
            <a:prstGeom prst="rect">
              <a:avLst/>
            </a:prstGeom>
          </p:spPr>
          <p:txBody>
            <a:bodyPr lIns="33867" tIns="33867" rIns="33867" bIns="33867" rtlCol="0" anchor="ctr"/>
            <a:lstStyle/>
            <a:p>
              <a:pPr algn="ctr">
                <a:lnSpc>
                  <a:spcPts val="1773"/>
                </a:lnSpc>
              </a:pPr>
              <a:endParaRPr sz="933"/>
            </a:p>
          </p:txBody>
        </p:sp>
      </p:grpSp>
      <p:grpSp>
        <p:nvGrpSpPr>
          <p:cNvPr id="38" name="Group 38"/>
          <p:cNvGrpSpPr/>
          <p:nvPr/>
        </p:nvGrpSpPr>
        <p:grpSpPr>
          <a:xfrm>
            <a:off x="3442315" y="5705335"/>
            <a:ext cx="2162746" cy="208529"/>
            <a:chOff x="0" y="0"/>
            <a:chExt cx="854418" cy="61515"/>
          </a:xfrm>
        </p:grpSpPr>
        <p:sp>
          <p:nvSpPr>
            <p:cNvPr id="39" name="Freeform 39"/>
            <p:cNvSpPr/>
            <p:nvPr/>
          </p:nvSpPr>
          <p:spPr>
            <a:xfrm>
              <a:off x="0" y="0"/>
              <a:ext cx="854418" cy="61515"/>
            </a:xfrm>
            <a:custGeom>
              <a:avLst/>
              <a:gdLst/>
              <a:ahLst/>
              <a:cxnLst/>
              <a:rect l="l" t="t" r="r" b="b"/>
              <a:pathLst>
                <a:path w="854418" h="61515">
                  <a:moveTo>
                    <a:pt x="0" y="0"/>
                  </a:moveTo>
                  <a:lnTo>
                    <a:pt x="854418" y="0"/>
                  </a:lnTo>
                  <a:lnTo>
                    <a:pt x="854418" y="61515"/>
                  </a:lnTo>
                  <a:lnTo>
                    <a:pt x="0" y="61515"/>
                  </a:lnTo>
                  <a:close/>
                </a:path>
              </a:pathLst>
            </a:custGeom>
            <a:solidFill>
              <a:schemeClr val="accent2"/>
            </a:solidFill>
          </p:spPr>
          <p:txBody>
            <a:bodyPr/>
            <a:lstStyle/>
            <a:p>
              <a:endParaRPr lang="el-GR" sz="933"/>
            </a:p>
          </p:txBody>
        </p:sp>
        <p:sp>
          <p:nvSpPr>
            <p:cNvPr id="40" name="TextBox 40"/>
            <p:cNvSpPr txBox="1"/>
            <p:nvPr/>
          </p:nvSpPr>
          <p:spPr>
            <a:xfrm>
              <a:off x="0" y="-57150"/>
              <a:ext cx="854418" cy="118665"/>
            </a:xfrm>
            <a:prstGeom prst="rect">
              <a:avLst/>
            </a:prstGeom>
          </p:spPr>
          <p:txBody>
            <a:bodyPr lIns="33867" tIns="33867" rIns="33867" bIns="33867" rtlCol="0" anchor="ctr"/>
            <a:lstStyle/>
            <a:p>
              <a:pPr algn="ctr">
                <a:lnSpc>
                  <a:spcPts val="1773"/>
                </a:lnSpc>
              </a:pPr>
              <a:endParaRPr sz="933"/>
            </a:p>
          </p:txBody>
        </p:sp>
      </p:grpSp>
      <p:grpSp>
        <p:nvGrpSpPr>
          <p:cNvPr id="41" name="Group 41"/>
          <p:cNvGrpSpPr/>
          <p:nvPr/>
        </p:nvGrpSpPr>
        <p:grpSpPr>
          <a:xfrm>
            <a:off x="7767807" y="5560673"/>
            <a:ext cx="2162746" cy="346062"/>
            <a:chOff x="0" y="-57150"/>
            <a:chExt cx="854418" cy="136715"/>
          </a:xfrm>
        </p:grpSpPr>
        <p:sp>
          <p:nvSpPr>
            <p:cNvPr id="42" name="Freeform 42"/>
            <p:cNvSpPr/>
            <p:nvPr/>
          </p:nvSpPr>
          <p:spPr>
            <a:xfrm>
              <a:off x="0" y="0"/>
              <a:ext cx="854418" cy="79565"/>
            </a:xfrm>
            <a:custGeom>
              <a:avLst/>
              <a:gdLst/>
              <a:ahLst/>
              <a:cxnLst/>
              <a:rect l="l" t="t" r="r" b="b"/>
              <a:pathLst>
                <a:path w="854418" h="61515">
                  <a:moveTo>
                    <a:pt x="0" y="0"/>
                  </a:moveTo>
                  <a:lnTo>
                    <a:pt x="854418" y="0"/>
                  </a:lnTo>
                  <a:lnTo>
                    <a:pt x="854418" y="61515"/>
                  </a:lnTo>
                  <a:lnTo>
                    <a:pt x="0" y="61515"/>
                  </a:lnTo>
                  <a:close/>
                </a:path>
              </a:pathLst>
            </a:custGeom>
            <a:solidFill>
              <a:schemeClr val="accent3"/>
            </a:solidFill>
          </p:spPr>
          <p:txBody>
            <a:bodyPr/>
            <a:lstStyle/>
            <a:p>
              <a:endParaRPr lang="el-GR" sz="933"/>
            </a:p>
          </p:txBody>
        </p:sp>
        <p:sp>
          <p:nvSpPr>
            <p:cNvPr id="43" name="TextBox 43"/>
            <p:cNvSpPr txBox="1"/>
            <p:nvPr/>
          </p:nvSpPr>
          <p:spPr>
            <a:xfrm>
              <a:off x="0" y="-57150"/>
              <a:ext cx="854418" cy="118665"/>
            </a:xfrm>
            <a:prstGeom prst="rect">
              <a:avLst/>
            </a:prstGeom>
          </p:spPr>
          <p:txBody>
            <a:bodyPr lIns="33867" tIns="33867" rIns="33867" bIns="33867" rtlCol="0" anchor="ctr"/>
            <a:lstStyle/>
            <a:p>
              <a:pPr algn="ctr">
                <a:lnSpc>
                  <a:spcPts val="1773"/>
                </a:lnSpc>
              </a:pPr>
              <a:endParaRPr sz="933"/>
            </a:p>
          </p:txBody>
        </p:sp>
      </p:grpSp>
      <p:grpSp>
        <p:nvGrpSpPr>
          <p:cNvPr id="47" name="Group 47"/>
          <p:cNvGrpSpPr/>
          <p:nvPr/>
        </p:nvGrpSpPr>
        <p:grpSpPr>
          <a:xfrm>
            <a:off x="1556858" y="5672621"/>
            <a:ext cx="304109" cy="304109"/>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a:ln w="76200" cap="sq">
              <a:solidFill>
                <a:srgbClr val="FFFFFF"/>
              </a:solidFill>
              <a:prstDash val="solid"/>
              <a:miter/>
            </a:ln>
          </p:spPr>
          <p:txBody>
            <a:bodyPr/>
            <a:lstStyle/>
            <a:p>
              <a:endParaRPr lang="el-GR" sz="933" dirty="0"/>
            </a:p>
          </p:txBody>
        </p:sp>
        <p:sp>
          <p:nvSpPr>
            <p:cNvPr id="49" name="TextBox 49"/>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50" name="Group 50"/>
          <p:cNvGrpSpPr/>
          <p:nvPr/>
        </p:nvGrpSpPr>
        <p:grpSpPr>
          <a:xfrm>
            <a:off x="3777865" y="5631137"/>
            <a:ext cx="304109" cy="304109"/>
            <a:chOff x="0" y="0"/>
            <a:chExt cx="812800" cy="812800"/>
          </a:xfrm>
        </p:grpSpPr>
        <p:sp>
          <p:nvSpPr>
            <p:cNvPr id="51" name="Freeform 5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76200" cap="sq">
              <a:solidFill>
                <a:srgbClr val="FFFFFF"/>
              </a:solidFill>
              <a:prstDash val="solid"/>
              <a:miter/>
            </a:ln>
          </p:spPr>
          <p:txBody>
            <a:bodyPr/>
            <a:lstStyle/>
            <a:p>
              <a:endParaRPr lang="el-GR" sz="933"/>
            </a:p>
          </p:txBody>
        </p:sp>
        <p:sp>
          <p:nvSpPr>
            <p:cNvPr id="52" name="TextBox 52"/>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53" name="Group 53"/>
          <p:cNvGrpSpPr/>
          <p:nvPr/>
        </p:nvGrpSpPr>
        <p:grpSpPr>
          <a:xfrm>
            <a:off x="5986612" y="5631137"/>
            <a:ext cx="304109" cy="304109"/>
            <a:chOff x="0" y="0"/>
            <a:chExt cx="812800" cy="812800"/>
          </a:xfrm>
        </p:grpSpPr>
        <p:sp>
          <p:nvSpPr>
            <p:cNvPr id="54" name="Freeform 5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solidFill>
            <a:ln w="76200" cap="sq">
              <a:solidFill>
                <a:srgbClr val="FFFFFF"/>
              </a:solidFill>
              <a:prstDash val="solid"/>
              <a:miter/>
            </a:ln>
          </p:spPr>
          <p:txBody>
            <a:bodyPr/>
            <a:lstStyle/>
            <a:p>
              <a:endParaRPr lang="el-GR" sz="933" dirty="0"/>
            </a:p>
          </p:txBody>
        </p:sp>
        <p:sp>
          <p:nvSpPr>
            <p:cNvPr id="55" name="TextBox 55"/>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56" name="Group 56"/>
          <p:cNvGrpSpPr/>
          <p:nvPr/>
        </p:nvGrpSpPr>
        <p:grpSpPr>
          <a:xfrm>
            <a:off x="8195360" y="5631137"/>
            <a:ext cx="304109" cy="304109"/>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3"/>
            </a:solidFill>
            <a:ln w="76200" cap="sq">
              <a:solidFill>
                <a:srgbClr val="FFFFFF"/>
              </a:solidFill>
              <a:prstDash val="solid"/>
              <a:miter/>
            </a:ln>
          </p:spPr>
          <p:txBody>
            <a:bodyPr/>
            <a:lstStyle/>
            <a:p>
              <a:endParaRPr lang="el-GR" sz="933"/>
            </a:p>
          </p:txBody>
        </p:sp>
        <p:sp>
          <p:nvSpPr>
            <p:cNvPr id="58" name="TextBox 58"/>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sp>
        <p:nvSpPr>
          <p:cNvPr id="62" name="Freeform 62"/>
          <p:cNvSpPr/>
          <p:nvPr/>
        </p:nvSpPr>
        <p:spPr>
          <a:xfrm>
            <a:off x="2018299" y="1681533"/>
            <a:ext cx="569530" cy="569530"/>
          </a:xfrm>
          <a:custGeom>
            <a:avLst/>
            <a:gdLst/>
            <a:ahLst/>
            <a:cxnLst/>
            <a:rect l="l" t="t" r="r" b="b"/>
            <a:pathLst>
              <a:path w="854295" h="854295">
                <a:moveTo>
                  <a:pt x="0" y="0"/>
                </a:moveTo>
                <a:lnTo>
                  <a:pt x="854295" y="0"/>
                </a:lnTo>
                <a:lnTo>
                  <a:pt x="854295" y="854295"/>
                </a:lnTo>
                <a:lnTo>
                  <a:pt x="0" y="854295"/>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l-GR" sz="933"/>
          </a:p>
        </p:txBody>
      </p:sp>
      <p:sp>
        <p:nvSpPr>
          <p:cNvPr id="63" name="Freeform 63"/>
          <p:cNvSpPr/>
          <p:nvPr/>
        </p:nvSpPr>
        <p:spPr>
          <a:xfrm>
            <a:off x="4261177" y="1794962"/>
            <a:ext cx="458603" cy="456101"/>
          </a:xfrm>
          <a:custGeom>
            <a:avLst/>
            <a:gdLst/>
            <a:ahLst/>
            <a:cxnLst/>
            <a:rect l="l" t="t" r="r" b="b"/>
            <a:pathLst>
              <a:path w="687904" h="684152">
                <a:moveTo>
                  <a:pt x="0" y="0"/>
                </a:moveTo>
                <a:lnTo>
                  <a:pt x="687904" y="0"/>
                </a:lnTo>
                <a:lnTo>
                  <a:pt x="687904" y="684152"/>
                </a:lnTo>
                <a:lnTo>
                  <a:pt x="0" y="684152"/>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l-GR" sz="933"/>
          </a:p>
        </p:txBody>
      </p:sp>
      <p:sp>
        <p:nvSpPr>
          <p:cNvPr id="64" name="Freeform 64"/>
          <p:cNvSpPr/>
          <p:nvPr/>
        </p:nvSpPr>
        <p:spPr>
          <a:xfrm>
            <a:off x="10188415" y="2826851"/>
            <a:ext cx="554931" cy="462823"/>
          </a:xfrm>
          <a:custGeom>
            <a:avLst/>
            <a:gdLst/>
            <a:ahLst/>
            <a:cxnLst/>
            <a:rect l="l" t="t" r="r" b="b"/>
            <a:pathLst>
              <a:path w="832397" h="694234">
                <a:moveTo>
                  <a:pt x="0" y="0"/>
                </a:moveTo>
                <a:lnTo>
                  <a:pt x="832397" y="0"/>
                </a:lnTo>
                <a:lnTo>
                  <a:pt x="832397" y="694234"/>
                </a:lnTo>
                <a:lnTo>
                  <a:pt x="0" y="694234"/>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l-GR" sz="933"/>
          </a:p>
        </p:txBody>
      </p:sp>
      <p:sp>
        <p:nvSpPr>
          <p:cNvPr id="65" name="Freeform 65"/>
          <p:cNvSpPr/>
          <p:nvPr/>
        </p:nvSpPr>
        <p:spPr>
          <a:xfrm>
            <a:off x="8582893" y="1775838"/>
            <a:ext cx="594218" cy="441640"/>
          </a:xfrm>
          <a:custGeom>
            <a:avLst/>
            <a:gdLst/>
            <a:ahLst/>
            <a:cxnLst/>
            <a:rect l="l" t="t" r="r" b="b"/>
            <a:pathLst>
              <a:path w="891327" h="662460">
                <a:moveTo>
                  <a:pt x="0" y="0"/>
                </a:moveTo>
                <a:lnTo>
                  <a:pt x="891327" y="0"/>
                </a:lnTo>
                <a:lnTo>
                  <a:pt x="891327" y="662460"/>
                </a:lnTo>
                <a:lnTo>
                  <a:pt x="0" y="662460"/>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l-GR" sz="933"/>
          </a:p>
        </p:txBody>
      </p:sp>
      <p:sp>
        <p:nvSpPr>
          <p:cNvPr id="66" name="Freeform 66"/>
          <p:cNvSpPr/>
          <p:nvPr/>
        </p:nvSpPr>
        <p:spPr>
          <a:xfrm>
            <a:off x="6451109" y="1823822"/>
            <a:ext cx="453570" cy="446148"/>
          </a:xfrm>
          <a:custGeom>
            <a:avLst/>
            <a:gdLst/>
            <a:ahLst/>
            <a:cxnLst/>
            <a:rect l="l" t="t" r="r" b="b"/>
            <a:pathLst>
              <a:path w="680355" h="669222">
                <a:moveTo>
                  <a:pt x="0" y="0"/>
                </a:moveTo>
                <a:lnTo>
                  <a:pt x="680354" y="0"/>
                </a:lnTo>
                <a:lnTo>
                  <a:pt x="680354" y="669221"/>
                </a:lnTo>
                <a:lnTo>
                  <a:pt x="0" y="669221"/>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l-GR" sz="933"/>
          </a:p>
        </p:txBody>
      </p:sp>
      <p:sp>
        <p:nvSpPr>
          <p:cNvPr id="69" name="TextBox 69"/>
          <p:cNvSpPr txBox="1"/>
          <p:nvPr/>
        </p:nvSpPr>
        <p:spPr>
          <a:xfrm>
            <a:off x="1652225" y="2639628"/>
            <a:ext cx="1301677" cy="553998"/>
          </a:xfrm>
          <a:prstGeom prst="rect">
            <a:avLst/>
          </a:prstGeom>
        </p:spPr>
        <p:txBody>
          <a:bodyPr lIns="0" tIns="0" rIns="0" bIns="0" rtlCol="0" anchor="t">
            <a:spAutoFit/>
          </a:bodyPr>
          <a:lstStyle/>
          <a:p>
            <a:pPr algn="ctr">
              <a:buNone/>
            </a:pPr>
            <a:r>
              <a:rPr lang="en" sz="1800" b="1" dirty="0">
                <a:solidFill>
                  <a:schemeClr val="tx1"/>
                </a:solidFill>
                <a:latin typeface="Calibri" panose="020F0502020204030204" pitchFamily="34" charset="0"/>
                <a:cs typeface="Calibri" panose="020F0502020204030204" pitchFamily="34" charset="0"/>
              </a:rPr>
              <a:t>Data is the Driver</a:t>
            </a:r>
            <a:endParaRPr lang="en" sz="1800" dirty="0">
              <a:solidFill>
                <a:schemeClr val="tx1"/>
              </a:solidFill>
              <a:latin typeface="Calibri" panose="020F0502020204030204" pitchFamily="34" charset="0"/>
              <a:cs typeface="Calibri" panose="020F0502020204030204" pitchFamily="34" charset="0"/>
            </a:endParaRPr>
          </a:p>
        </p:txBody>
      </p:sp>
      <p:sp>
        <p:nvSpPr>
          <p:cNvPr id="70" name="TextBox 70"/>
          <p:cNvSpPr txBox="1"/>
          <p:nvPr/>
        </p:nvSpPr>
        <p:spPr>
          <a:xfrm>
            <a:off x="3516433" y="2639628"/>
            <a:ext cx="2001391" cy="553998"/>
          </a:xfrm>
          <a:prstGeom prst="rect">
            <a:avLst/>
          </a:prstGeom>
        </p:spPr>
        <p:txBody>
          <a:bodyPr wrap="square" lIns="0" tIns="0" rIns="0" bIns="0" rtlCol="0" anchor="t">
            <a:spAutoFit/>
          </a:bodyPr>
          <a:lstStyle/>
          <a:p>
            <a:pPr algn="ctr">
              <a:buNone/>
            </a:pPr>
            <a:r>
              <a:rPr lang="en" sz="1800" b="1" dirty="0">
                <a:solidFill>
                  <a:schemeClr val="tx1"/>
                </a:solidFill>
                <a:latin typeface="Calibri" panose="020F0502020204030204" pitchFamily="34" charset="0"/>
                <a:cs typeface="Calibri" panose="020F0502020204030204" pitchFamily="34" charset="0"/>
              </a:rPr>
              <a:t>Strengths-Based Approach</a:t>
            </a:r>
          </a:p>
        </p:txBody>
      </p:sp>
      <p:sp>
        <p:nvSpPr>
          <p:cNvPr id="71" name="TextBox 71"/>
          <p:cNvSpPr txBox="1"/>
          <p:nvPr/>
        </p:nvSpPr>
        <p:spPr>
          <a:xfrm>
            <a:off x="1210441" y="3461462"/>
            <a:ext cx="2162747" cy="2215991"/>
          </a:xfrm>
          <a:prstGeom prst="rect">
            <a:avLst/>
          </a:prstGeom>
        </p:spPr>
        <p:txBody>
          <a:bodyPr wrap="square" lIns="0" tIns="0" rIns="0" bIns="0" rtlCol="0" anchor="t">
            <a:spAutoFit/>
          </a:bodyPr>
          <a:lstStyle/>
          <a:p>
            <a:pPr algn="ctr"/>
            <a:r>
              <a:rPr lang="en" sz="1800" dirty="0">
                <a:solidFill>
                  <a:schemeClr val="tx1"/>
                </a:solidFill>
                <a:latin typeface="Calibri" panose="020F0502020204030204" pitchFamily="34" charset="0"/>
                <a:cs typeface="Calibri" panose="020F0502020204030204" pitchFamily="34" charset="0"/>
              </a:rPr>
              <a:t>Always start with needs assessment data (surveys, observations, feedback) to define your Problem State. Never rely solely on assumptions.</a:t>
            </a:r>
            <a:endParaRPr lang="en-US" sz="1800" dirty="0">
              <a:solidFill>
                <a:schemeClr val="tx1"/>
              </a:solidFill>
              <a:latin typeface="Calibri" panose="020F0502020204030204" pitchFamily="34" charset="0"/>
              <a:ea typeface="Lato"/>
              <a:cs typeface="Calibri" panose="020F0502020204030204" pitchFamily="34" charset="0"/>
              <a:sym typeface="Lato"/>
            </a:endParaRPr>
          </a:p>
        </p:txBody>
      </p:sp>
      <p:sp>
        <p:nvSpPr>
          <p:cNvPr id="72" name="TextBox 72"/>
          <p:cNvSpPr txBox="1"/>
          <p:nvPr/>
        </p:nvSpPr>
        <p:spPr>
          <a:xfrm>
            <a:off x="3343641" y="3437405"/>
            <a:ext cx="2261420" cy="1938992"/>
          </a:xfrm>
          <a:prstGeom prst="rect">
            <a:avLst/>
          </a:prstGeom>
        </p:spPr>
        <p:txBody>
          <a:bodyPr wrap="square" lIns="0" tIns="0" rIns="0" bIns="0" rtlCol="0" anchor="t">
            <a:spAutoFit/>
          </a:bodyPr>
          <a:lstStyle/>
          <a:p>
            <a:pPr algn="ctr">
              <a:buNone/>
            </a:pPr>
            <a:r>
              <a:rPr lang="en" sz="1800" dirty="0">
                <a:solidFill>
                  <a:schemeClr val="tx1"/>
                </a:solidFill>
                <a:latin typeface="Calibri" panose="020F0502020204030204" pitchFamily="34" charset="0"/>
                <a:cs typeface="Calibri" panose="020F0502020204030204" pitchFamily="34" charset="0"/>
              </a:rPr>
              <a:t>Acknowledge and map your existing school assets (people, programs, skills) before inventing new ones. This ensures your plan is achievable.</a:t>
            </a:r>
          </a:p>
        </p:txBody>
      </p:sp>
      <p:sp>
        <p:nvSpPr>
          <p:cNvPr id="73" name="TextBox 73"/>
          <p:cNvSpPr txBox="1"/>
          <p:nvPr/>
        </p:nvSpPr>
        <p:spPr>
          <a:xfrm>
            <a:off x="5690618" y="2639628"/>
            <a:ext cx="1885841" cy="553998"/>
          </a:xfrm>
          <a:prstGeom prst="rect">
            <a:avLst/>
          </a:prstGeom>
        </p:spPr>
        <p:txBody>
          <a:bodyPr wrap="square" lIns="0" tIns="0" rIns="0" bIns="0" rtlCol="0" anchor="t">
            <a:spAutoFit/>
          </a:bodyPr>
          <a:lstStyle/>
          <a:p>
            <a:pPr algn="ctr">
              <a:buNone/>
            </a:pPr>
            <a:r>
              <a:rPr lang="en" sz="1800" b="1" dirty="0">
                <a:solidFill>
                  <a:schemeClr val="tx1"/>
                </a:solidFill>
                <a:latin typeface="Calibri" panose="020F0502020204030204" pitchFamily="34" charset="0"/>
                <a:cs typeface="Calibri" panose="020F0502020204030204" pitchFamily="34" charset="0"/>
              </a:rPr>
              <a:t>PERMA Provides Purpose</a:t>
            </a:r>
          </a:p>
        </p:txBody>
      </p:sp>
      <p:sp>
        <p:nvSpPr>
          <p:cNvPr id="74" name="TextBox 74"/>
          <p:cNvSpPr txBox="1"/>
          <p:nvPr/>
        </p:nvSpPr>
        <p:spPr>
          <a:xfrm>
            <a:off x="5605061" y="3429000"/>
            <a:ext cx="2093620" cy="2215991"/>
          </a:xfrm>
          <a:prstGeom prst="rect">
            <a:avLst/>
          </a:prstGeom>
        </p:spPr>
        <p:txBody>
          <a:bodyPr wrap="square" lIns="0" tIns="0" rIns="0" bIns="0" rtlCol="0" anchor="t">
            <a:spAutoFit/>
          </a:bodyPr>
          <a:lstStyle/>
          <a:p>
            <a:pPr algn="ctr">
              <a:buNone/>
            </a:pPr>
            <a:r>
              <a:rPr lang="en" sz="1800" dirty="0">
                <a:solidFill>
                  <a:schemeClr val="tx1"/>
                </a:solidFill>
                <a:latin typeface="Calibri" panose="020F0502020204030204" pitchFamily="34" charset="0"/>
                <a:cs typeface="Calibri" panose="020F0502020204030204" pitchFamily="34" charset="0"/>
              </a:rPr>
              <a:t>The PERMA model gives your interventions a clear wellbeing focus (P, E, R, M, or A), moving beyond general "wellness" activities</a:t>
            </a:r>
            <a:r>
              <a:rPr lang="en" sz="1800" dirty="0">
                <a:latin typeface="Calibri" panose="020F0502020204030204" pitchFamily="34" charset="0"/>
                <a:cs typeface="Calibri" panose="020F0502020204030204" pitchFamily="34" charset="0"/>
              </a:rPr>
              <a:t>.</a:t>
            </a:r>
          </a:p>
        </p:txBody>
      </p:sp>
      <p:sp>
        <p:nvSpPr>
          <p:cNvPr id="75" name="TextBox 75"/>
          <p:cNvSpPr txBox="1"/>
          <p:nvPr/>
        </p:nvSpPr>
        <p:spPr>
          <a:xfrm>
            <a:off x="8214469" y="2639628"/>
            <a:ext cx="1301677" cy="553998"/>
          </a:xfrm>
          <a:prstGeom prst="rect">
            <a:avLst/>
          </a:prstGeom>
        </p:spPr>
        <p:txBody>
          <a:bodyPr lIns="0" tIns="0" rIns="0" bIns="0" rtlCol="0" anchor="t">
            <a:spAutoFit/>
          </a:bodyPr>
          <a:lstStyle/>
          <a:p>
            <a:pPr algn="ctr">
              <a:buNone/>
            </a:pPr>
            <a:r>
              <a:rPr lang="en" sz="1800" b="1" dirty="0">
                <a:solidFill>
                  <a:schemeClr val="tx1"/>
                </a:solidFill>
                <a:latin typeface="Calibri" panose="020F0502020204030204" pitchFamily="34" charset="0"/>
                <a:cs typeface="Calibri" panose="020F0502020204030204" pitchFamily="34" charset="0"/>
              </a:rPr>
              <a:t>Evaluation is Learning</a:t>
            </a:r>
          </a:p>
        </p:txBody>
      </p:sp>
      <p:sp>
        <p:nvSpPr>
          <p:cNvPr id="76" name="TextBox 76"/>
          <p:cNvSpPr txBox="1"/>
          <p:nvPr/>
        </p:nvSpPr>
        <p:spPr>
          <a:xfrm>
            <a:off x="7859809" y="3401779"/>
            <a:ext cx="2162746" cy="2215991"/>
          </a:xfrm>
          <a:prstGeom prst="rect">
            <a:avLst/>
          </a:prstGeom>
        </p:spPr>
        <p:txBody>
          <a:bodyPr wrap="square" lIns="0" tIns="0" rIns="0" bIns="0" rtlCol="0" anchor="t">
            <a:spAutoFit/>
          </a:bodyPr>
          <a:lstStyle/>
          <a:p>
            <a:pPr algn="ctr">
              <a:buNone/>
            </a:pPr>
            <a:r>
              <a:rPr lang="en" sz="1800" dirty="0">
                <a:solidFill>
                  <a:schemeClr val="tx1"/>
                </a:solidFill>
                <a:latin typeface="Calibri" panose="020F0502020204030204" pitchFamily="34" charset="0"/>
                <a:cs typeface="Calibri" panose="020F0502020204030204" pitchFamily="34" charset="0"/>
              </a:rPr>
              <a:t>SMART Goals and Indicators turn intentions into measurable results. Evaluation findings must always loop back to inform your next needs assessment.</a:t>
            </a:r>
          </a:p>
        </p:txBody>
      </p:sp>
      <p:sp>
        <p:nvSpPr>
          <p:cNvPr id="79" name="Google Shape;164;g37f9446a92a_0_168">
            <a:extLst>
              <a:ext uri="{FF2B5EF4-FFF2-40B4-BE49-F238E27FC236}">
                <a16:creationId xmlns:a16="http://schemas.microsoft.com/office/drawing/2014/main" id="{A2F56D98-4C07-4CD5-FD40-E8AE067D419E}"/>
              </a:ext>
            </a:extLst>
          </p:cNvPr>
          <p:cNvSpPr txBox="1">
            <a:spLocks/>
          </p:cNvSpPr>
          <p:nvPr/>
        </p:nvSpPr>
        <p:spPr>
          <a:xfrm>
            <a:off x="97970" y="81642"/>
            <a:ext cx="11944500" cy="715800"/>
          </a:xfrm>
          <a:prstGeom prst="rect">
            <a:avLst/>
          </a:prstGeom>
          <a:noFill/>
          <a:ln>
            <a:noFill/>
          </a:ln>
        </p:spPr>
        <p:txBody>
          <a:bodyPr spcFirstLastPara="1" wrap="square" lIns="91425" tIns="54000" rIns="54000" bIns="540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FFFFFF"/>
              </a:buClr>
              <a:buSzPts val="3800"/>
              <a:buFont typeface="Calibri"/>
              <a:buNone/>
            </a:pPr>
            <a:r>
              <a:rPr lang="en-US" sz="3800" dirty="0">
                <a:solidFill>
                  <a:srgbClr val="FFFFFF"/>
                </a:solidFill>
                <a:latin typeface="Calibri"/>
                <a:cs typeface="Calibri"/>
                <a:sym typeface="Calibri"/>
              </a:rPr>
              <a:t>Conclusion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37f9446a92a_0_174"/>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a:t>Reflection</a:t>
            </a:r>
            <a:endParaRPr/>
          </a:p>
        </p:txBody>
      </p:sp>
      <p:sp>
        <p:nvSpPr>
          <p:cNvPr id="172" name="Google Shape;172;g37f9446a92a_0_174"/>
          <p:cNvSpPr txBox="1">
            <a:spLocks noGrp="1"/>
          </p:cNvSpPr>
          <p:nvPr>
            <p:ph type="body" idx="1"/>
          </p:nvPr>
        </p:nvSpPr>
        <p:spPr>
          <a:xfrm>
            <a:off x="97970" y="915504"/>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 dirty="0"/>
              <a:t>Exit Ticket</a:t>
            </a:r>
            <a:r>
              <a:rPr lang="en" b="0" dirty="0"/>
              <a:t> (5 minutes)</a:t>
            </a:r>
            <a:endParaRPr dirty="0"/>
          </a:p>
        </p:txBody>
      </p:sp>
      <p:sp>
        <p:nvSpPr>
          <p:cNvPr id="173" name="Google Shape;173;g37f9446a92a_0_174"/>
          <p:cNvSpPr txBox="1">
            <a:spLocks noGrp="1"/>
          </p:cNvSpPr>
          <p:nvPr>
            <p:ph type="body" idx="2"/>
          </p:nvPr>
        </p:nvSpPr>
        <p:spPr>
          <a:xfrm>
            <a:off x="123750" y="2135167"/>
            <a:ext cx="11944500" cy="1446770"/>
          </a:xfrm>
          <a:prstGeom prst="rect">
            <a:avLst/>
          </a:prstGeom>
          <a:noFill/>
          <a:ln>
            <a:noFill/>
          </a:ln>
        </p:spPr>
        <p:txBody>
          <a:bodyPr spcFirstLastPara="1" wrap="square" lIns="91425" tIns="45700" rIns="91425" bIns="45700" anchor="t" anchorCtr="0">
            <a:noAutofit/>
          </a:bodyPr>
          <a:lstStyle/>
          <a:p>
            <a:pPr marL="0" lvl="0" indent="0" algn="ctr">
              <a:lnSpc>
                <a:spcPct val="115000"/>
              </a:lnSpc>
              <a:spcBef>
                <a:spcPts val="1200"/>
              </a:spcBef>
            </a:pPr>
            <a:r>
              <a:rPr lang="en" sz="2000" b="1" dirty="0"/>
              <a:t>What is the ONE most important question you will ask a teacher before you help them design a PERMA-based classroom activity?</a:t>
            </a:r>
            <a:endParaRPr sz="2000" b="1" dirty="0"/>
          </a:p>
          <a:p>
            <a:pPr marL="0" lvl="0" indent="0" algn="ctr" rtl="0">
              <a:lnSpc>
                <a:spcPct val="115000"/>
              </a:lnSpc>
              <a:spcBef>
                <a:spcPts val="1200"/>
              </a:spcBef>
              <a:spcAft>
                <a:spcPts val="0"/>
              </a:spcAft>
              <a:buNone/>
            </a:pPr>
            <a:endParaRPr sz="2000" b="1" dirty="0"/>
          </a:p>
          <a:p>
            <a:pPr marL="0" lvl="0" indent="0" algn="ctr" rtl="0">
              <a:lnSpc>
                <a:spcPct val="115000"/>
              </a:lnSpc>
              <a:spcBef>
                <a:spcPts val="1200"/>
              </a:spcBef>
              <a:spcAft>
                <a:spcPts val="1200"/>
              </a:spcAft>
              <a:buNone/>
            </a:pPr>
            <a:endParaRPr sz="20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C9196-3038-5018-2EEE-8205AE122BC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AB0E077-7974-16D6-DCAA-24F292029F95}"/>
              </a:ext>
            </a:extLst>
          </p:cNvPr>
          <p:cNvGrpSpPr/>
          <p:nvPr/>
        </p:nvGrpSpPr>
        <p:grpSpPr>
          <a:xfrm>
            <a:off x="692471" y="2751791"/>
            <a:ext cx="2057400" cy="2653647"/>
            <a:chOff x="0" y="0"/>
            <a:chExt cx="812800" cy="1048354"/>
          </a:xfrm>
        </p:grpSpPr>
        <p:sp>
          <p:nvSpPr>
            <p:cNvPr id="3" name="Freeform 3">
              <a:extLst>
                <a:ext uri="{FF2B5EF4-FFF2-40B4-BE49-F238E27FC236}">
                  <a16:creationId xmlns:a16="http://schemas.microsoft.com/office/drawing/2014/main" id="{C8563017-3F2E-94FB-9E89-8AD4D57ED55E}"/>
                </a:ext>
              </a:extLst>
            </p:cNvPr>
            <p:cNvSpPr/>
            <p:nvPr/>
          </p:nvSpPr>
          <p:spPr>
            <a:xfrm>
              <a:off x="0" y="0"/>
              <a:ext cx="812800" cy="1048354"/>
            </a:xfrm>
            <a:custGeom>
              <a:avLst/>
              <a:gdLst/>
              <a:ahLst/>
              <a:cxnLst/>
              <a:rect l="l" t="t" r="r" b="b"/>
              <a:pathLst>
                <a:path w="812800" h="1048354">
                  <a:moveTo>
                    <a:pt x="35121" y="0"/>
                  </a:moveTo>
                  <a:lnTo>
                    <a:pt x="777679" y="0"/>
                  </a:lnTo>
                  <a:cubicBezTo>
                    <a:pt x="797076" y="0"/>
                    <a:pt x="812800" y="15724"/>
                    <a:pt x="812800" y="35121"/>
                  </a:cubicBezTo>
                  <a:lnTo>
                    <a:pt x="812800" y="1013233"/>
                  </a:lnTo>
                  <a:cubicBezTo>
                    <a:pt x="812800" y="1032630"/>
                    <a:pt x="797076" y="1048354"/>
                    <a:pt x="777679" y="1048354"/>
                  </a:cubicBezTo>
                  <a:lnTo>
                    <a:pt x="35121" y="1048354"/>
                  </a:lnTo>
                  <a:cubicBezTo>
                    <a:pt x="25806" y="1048354"/>
                    <a:pt x="16873" y="1044654"/>
                    <a:pt x="10287" y="1038068"/>
                  </a:cubicBezTo>
                  <a:cubicBezTo>
                    <a:pt x="3700" y="1031481"/>
                    <a:pt x="0" y="1022548"/>
                    <a:pt x="0" y="1013233"/>
                  </a:cubicBezTo>
                  <a:lnTo>
                    <a:pt x="0" y="35121"/>
                  </a:lnTo>
                  <a:cubicBezTo>
                    <a:pt x="0" y="15724"/>
                    <a:pt x="15724" y="0"/>
                    <a:pt x="35121" y="0"/>
                  </a:cubicBezTo>
                  <a:close/>
                </a:path>
              </a:pathLst>
            </a:custGeom>
            <a:solidFill>
              <a:srgbClr val="FFFFFF"/>
            </a:solidFill>
          </p:spPr>
          <p:txBody>
            <a:bodyPr/>
            <a:lstStyle/>
            <a:p>
              <a:endParaRPr lang="el-GR" sz="933"/>
            </a:p>
          </p:txBody>
        </p:sp>
        <p:sp>
          <p:nvSpPr>
            <p:cNvPr id="4" name="TextBox 4">
              <a:extLst>
                <a:ext uri="{FF2B5EF4-FFF2-40B4-BE49-F238E27FC236}">
                  <a16:creationId xmlns:a16="http://schemas.microsoft.com/office/drawing/2014/main" id="{CC5E5827-6CB0-B5CF-CEA2-9FAB3CDBD795}"/>
                </a:ext>
              </a:extLst>
            </p:cNvPr>
            <p:cNvSpPr txBox="1"/>
            <p:nvPr/>
          </p:nvSpPr>
          <p:spPr>
            <a:xfrm>
              <a:off x="0" y="-57150"/>
              <a:ext cx="812800" cy="1105504"/>
            </a:xfrm>
            <a:prstGeom prst="rect">
              <a:avLst/>
            </a:prstGeom>
          </p:spPr>
          <p:txBody>
            <a:bodyPr lIns="33867" tIns="33867" rIns="33867" bIns="33867" rtlCol="0" anchor="ctr"/>
            <a:lstStyle/>
            <a:p>
              <a:pPr algn="ctr">
                <a:lnSpc>
                  <a:spcPts val="1773"/>
                </a:lnSpc>
              </a:pPr>
              <a:endParaRPr sz="933"/>
            </a:p>
          </p:txBody>
        </p:sp>
      </p:grpSp>
      <p:sp>
        <p:nvSpPr>
          <p:cNvPr id="79" name="Google Shape;164;g37f9446a92a_0_168">
            <a:extLst>
              <a:ext uri="{FF2B5EF4-FFF2-40B4-BE49-F238E27FC236}">
                <a16:creationId xmlns:a16="http://schemas.microsoft.com/office/drawing/2014/main" id="{73169565-9BB8-2993-44DB-B9C5BCE23308}"/>
              </a:ext>
            </a:extLst>
          </p:cNvPr>
          <p:cNvSpPr txBox="1">
            <a:spLocks/>
          </p:cNvSpPr>
          <p:nvPr/>
        </p:nvSpPr>
        <p:spPr>
          <a:xfrm>
            <a:off x="97970" y="81642"/>
            <a:ext cx="11944500" cy="715800"/>
          </a:xfrm>
          <a:prstGeom prst="rect">
            <a:avLst/>
          </a:prstGeom>
          <a:noFill/>
          <a:ln>
            <a:noFill/>
          </a:ln>
        </p:spPr>
        <p:txBody>
          <a:bodyPr spcFirstLastPara="1" wrap="square" lIns="91425" tIns="54000" rIns="54000" bIns="540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FFFFFF"/>
              </a:buClr>
              <a:buSzPts val="3800"/>
            </a:pPr>
            <a:r>
              <a:rPr lang="en-US" sz="3800" dirty="0">
                <a:solidFill>
                  <a:srgbClr val="FFFFFF"/>
                </a:solidFill>
                <a:latin typeface="Calibri"/>
                <a:cs typeface="Calibri"/>
                <a:sym typeface="Calibri"/>
              </a:rPr>
              <a:t>Looking Ahead to Unit 3.2: Implementation &amp; Integration</a:t>
            </a:r>
          </a:p>
        </p:txBody>
      </p:sp>
      <p:sp>
        <p:nvSpPr>
          <p:cNvPr id="27" name="TextBox 26">
            <a:extLst>
              <a:ext uri="{FF2B5EF4-FFF2-40B4-BE49-F238E27FC236}">
                <a16:creationId xmlns:a16="http://schemas.microsoft.com/office/drawing/2014/main" id="{3E28133A-6672-C8D8-0ECF-AC3BD8F9043E}"/>
              </a:ext>
            </a:extLst>
          </p:cNvPr>
          <p:cNvSpPr txBox="1"/>
          <p:nvPr/>
        </p:nvSpPr>
        <p:spPr>
          <a:xfrm>
            <a:off x="276834" y="1452562"/>
            <a:ext cx="8237773" cy="2723823"/>
          </a:xfrm>
          <a:prstGeom prst="rect">
            <a:avLst/>
          </a:prstGeom>
          <a:noFill/>
        </p:spPr>
        <p:txBody>
          <a:bodyPr wrap="square">
            <a:spAutoFit/>
          </a:bodyPr>
          <a:lstStyle/>
          <a:p>
            <a:pPr marL="285750" indent="-285750" algn="l">
              <a:lnSpc>
                <a:spcPct val="150000"/>
              </a:lnSpc>
              <a:buFont typeface="Arial" panose="020B0604020202020204" pitchFamily="34" charset="0"/>
              <a:buChar char="•"/>
            </a:pPr>
            <a:r>
              <a:rPr lang="en" sz="1800" b="0" i="0" u="none" strike="noStrike" dirty="0">
                <a:solidFill>
                  <a:schemeClr val="tx1"/>
                </a:solidFill>
                <a:effectLst/>
                <a:latin typeface="Calibri" panose="020F0502020204030204" pitchFamily="34" charset="0"/>
                <a:cs typeface="Calibri" panose="020F0502020204030204" pitchFamily="34" charset="0"/>
              </a:rPr>
              <a:t>Our next unit will focus on putting your plan into action.</a:t>
            </a:r>
          </a:p>
          <a:p>
            <a:pPr marL="285750" indent="-285750" algn="l">
              <a:lnSpc>
                <a:spcPct val="150000"/>
              </a:lnSpc>
              <a:buFont typeface="Arial" panose="020B0604020202020204" pitchFamily="34" charset="0"/>
              <a:buChar char="•"/>
            </a:pPr>
            <a:r>
              <a:rPr lang="en" sz="1800" b="0" i="0" u="none" strike="noStrike" dirty="0">
                <a:solidFill>
                  <a:schemeClr val="tx1"/>
                </a:solidFill>
                <a:effectLst/>
                <a:latin typeface="Calibri" panose="020F0502020204030204" pitchFamily="34" charset="0"/>
                <a:cs typeface="Calibri" panose="020F0502020204030204" pitchFamily="34" charset="0"/>
              </a:rPr>
              <a:t>We will explore practical strategies for embedding well-being initiatives into your school's daily routines, curriculum, and policies.</a:t>
            </a:r>
          </a:p>
          <a:p>
            <a:pPr marL="285750" indent="-285750" algn="l">
              <a:lnSpc>
                <a:spcPct val="150000"/>
              </a:lnSpc>
              <a:buFont typeface="Arial" panose="020B0604020202020204" pitchFamily="34" charset="0"/>
              <a:buChar char="•"/>
            </a:pPr>
            <a:r>
              <a:rPr lang="en" sz="1800" b="0" i="0" u="none" strike="noStrike" dirty="0">
                <a:solidFill>
                  <a:schemeClr val="tx1"/>
                </a:solidFill>
                <a:effectLst/>
                <a:latin typeface="Calibri" panose="020F0502020204030204" pitchFamily="34" charset="0"/>
                <a:cs typeface="Calibri" panose="020F0502020204030204" pitchFamily="34" charset="0"/>
              </a:rPr>
              <a:t>We'll also learn how to anticipate and overcome potential barriers to ensure your well-being program is sustainable from day one.</a:t>
            </a:r>
          </a:p>
          <a:p>
            <a:pPr>
              <a:buNone/>
            </a:pPr>
            <a:br>
              <a:rPr lang="en" sz="1800" dirty="0">
                <a:solidFill>
                  <a:schemeClr val="tx1"/>
                </a:solidFill>
                <a:latin typeface="Calibri" panose="020F0502020204030204" pitchFamily="34" charset="0"/>
                <a:cs typeface="Calibri" panose="020F0502020204030204" pitchFamily="34" charset="0"/>
              </a:rPr>
            </a:br>
            <a:endParaRPr lang="el-GR" sz="1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3747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37f9446a92a_0_0"/>
          <p:cNvSpPr txBox="1">
            <a:spLocks noGrp="1"/>
          </p:cNvSpPr>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Designing &amp; Sustaining Whole School Well-being Programs</a:t>
            </a:r>
            <a:endParaRPr/>
          </a:p>
        </p:txBody>
      </p:sp>
      <p:sp>
        <p:nvSpPr>
          <p:cNvPr id="116" name="Google Shape;116;g37f9446a92a_0_0"/>
          <p:cNvSpPr txBox="1">
            <a:spLocks noGrp="1"/>
          </p:cNvSpPr>
          <p:nvPr>
            <p:ph type="body" idx="1"/>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n-US"/>
              <a:t>Introduction</a:t>
            </a:r>
            <a:endParaRPr/>
          </a:p>
        </p:txBody>
      </p:sp>
      <p:sp>
        <p:nvSpPr>
          <p:cNvPr id="117" name="Google Shape;117;g37f9446a92a_0_0"/>
          <p:cNvSpPr txBox="1">
            <a:spLocks noGrp="1"/>
          </p:cNvSpPr>
          <p:nvPr>
            <p:ph type="body" idx="2"/>
          </p:nvPr>
        </p:nvSpPr>
        <p:spPr>
          <a:xfrm>
            <a:off x="97971" y="1462685"/>
            <a:ext cx="11944500" cy="5289300"/>
          </a:xfrm>
          <a:prstGeom prst="rect">
            <a:avLst/>
          </a:prstGeom>
        </p:spPr>
        <p:txBody>
          <a:bodyPr spcFirstLastPara="1" wrap="square" lIns="91425" tIns="45700" rIns="91425" bIns="45700" anchor="t" anchorCtr="0">
            <a:noAutofit/>
          </a:bodyPr>
          <a:lstStyle/>
          <a:p>
            <a:pPr marL="0" lvl="0" indent="0">
              <a:spcBef>
                <a:spcPts val="0"/>
              </a:spcBef>
            </a:pPr>
            <a:r>
              <a:rPr lang="en" dirty="0"/>
              <a:t>This day moves you from theory to </a:t>
            </a:r>
            <a:r>
              <a:rPr lang="en" b="1" dirty="0"/>
              <a:t>action</a:t>
            </a:r>
            <a:r>
              <a:rPr lang="en" dirty="0"/>
              <a:t>. You will gain the practical skills to </a:t>
            </a:r>
            <a:r>
              <a:rPr lang="en" b="1" dirty="0"/>
              <a:t>design a tailored well-being </a:t>
            </a:r>
            <a:r>
              <a:rPr lang="en" b="1" dirty="0" err="1"/>
              <a:t>program</a:t>
            </a:r>
            <a:r>
              <a:rPr lang="en" dirty="0" err="1"/>
              <a:t>aligned</a:t>
            </a:r>
            <a:r>
              <a:rPr lang="en" dirty="0"/>
              <a:t> with school needs, ensuring its </a:t>
            </a:r>
            <a:r>
              <a:rPr lang="en" b="1" dirty="0"/>
              <a:t>integration</a:t>
            </a:r>
            <a:r>
              <a:rPr lang="en" dirty="0"/>
              <a:t> into the school's culture, curriculum, and policies. Finally, you will master the </a:t>
            </a:r>
            <a:r>
              <a:rPr lang="en" b="1" dirty="0"/>
              <a:t>tools for measuring impact</a:t>
            </a:r>
            <a:r>
              <a:rPr lang="en" dirty="0"/>
              <a:t> and continuous reflection, guaranteeing the program's </a:t>
            </a:r>
            <a:r>
              <a:rPr lang="en" b="1" dirty="0"/>
              <a:t>sustainability</a:t>
            </a:r>
            <a:r>
              <a:rPr lang="en" dirty="0"/>
              <a:t> and long-term success.</a:t>
            </a:r>
            <a:endParaRPr dirty="0"/>
          </a:p>
          <a:p>
            <a:pPr marL="0" lvl="0" indent="0" algn="l" rtl="0">
              <a:spcBef>
                <a:spcPts val="1000"/>
              </a:spcBef>
              <a:spcAft>
                <a:spcPts val="0"/>
              </a:spcAft>
              <a:buNone/>
            </a:pPr>
            <a:endParaRPr dirty="0"/>
          </a:p>
        </p:txBody>
      </p:sp>
      <p:sp>
        <p:nvSpPr>
          <p:cNvPr id="3" name="TextBox 2">
            <a:extLst>
              <a:ext uri="{FF2B5EF4-FFF2-40B4-BE49-F238E27FC236}">
                <a16:creationId xmlns:a16="http://schemas.microsoft.com/office/drawing/2014/main" id="{DCE1E149-86F8-1A26-8481-539910F7AFC4}"/>
              </a:ext>
            </a:extLst>
          </p:cNvPr>
          <p:cNvSpPr txBox="1"/>
          <p:nvPr/>
        </p:nvSpPr>
        <p:spPr>
          <a:xfrm>
            <a:off x="97970" y="2551837"/>
            <a:ext cx="9747488" cy="2862322"/>
          </a:xfrm>
          <a:prstGeom prst="rect">
            <a:avLst/>
          </a:prstGeom>
          <a:noFill/>
        </p:spPr>
        <p:txBody>
          <a:bodyPr wrap="square">
            <a:spAutoFit/>
          </a:bodyPr>
          <a:lstStyle/>
          <a:p>
            <a:pPr>
              <a:buNone/>
            </a:pPr>
            <a:r>
              <a:rPr lang="en" sz="1800" b="1" dirty="0">
                <a:solidFill>
                  <a:schemeClr val="accent1"/>
                </a:solidFill>
                <a:latin typeface="Calibri" panose="020F0502020204030204" pitchFamily="34" charset="0"/>
                <a:cs typeface="Calibri" panose="020F0502020204030204" pitchFamily="34" charset="0"/>
              </a:rPr>
              <a:t>Unit Breakdown:</a:t>
            </a:r>
          </a:p>
          <a:p>
            <a:pPr>
              <a:buNone/>
            </a:pPr>
            <a:endParaRPr lang="en" sz="1800" b="1" dirty="0">
              <a:solidFill>
                <a:schemeClr val="tx1"/>
              </a:solidFill>
              <a:latin typeface="Calibri" panose="020F0502020204030204" pitchFamily="34" charset="0"/>
              <a:cs typeface="Calibri" panose="020F0502020204030204" pitchFamily="34" charset="0"/>
            </a:endParaRPr>
          </a:p>
          <a:p>
            <a:pPr>
              <a:buNone/>
            </a:pPr>
            <a:r>
              <a:rPr lang="en" sz="1800" b="1" dirty="0">
                <a:solidFill>
                  <a:schemeClr val="tx1"/>
                </a:solidFill>
                <a:latin typeface="Calibri" panose="020F0502020204030204" pitchFamily="34" charset="0"/>
                <a:cs typeface="Calibri" panose="020F0502020204030204" pitchFamily="34" charset="0"/>
              </a:rPr>
              <a:t>Unit 3.1 (Design):</a:t>
            </a:r>
            <a:r>
              <a:rPr lang="en" sz="1800" dirty="0">
                <a:solidFill>
                  <a:schemeClr val="tx1"/>
                </a:solidFill>
                <a:latin typeface="Calibri" panose="020F0502020204030204" pitchFamily="34" charset="0"/>
                <a:cs typeface="Calibri" panose="020F0502020204030204" pitchFamily="34" charset="0"/>
              </a:rPr>
              <a:t> Create a program that directly addresses their school's needs using SMART goals and PERMA strategies.</a:t>
            </a:r>
          </a:p>
          <a:p>
            <a:pPr>
              <a:buNone/>
            </a:pPr>
            <a:endParaRPr lang="en" sz="1800" dirty="0">
              <a:solidFill>
                <a:schemeClr val="tx1"/>
              </a:solidFill>
              <a:latin typeface="Calibri" panose="020F0502020204030204" pitchFamily="34" charset="0"/>
              <a:cs typeface="Calibri" panose="020F0502020204030204" pitchFamily="34" charset="0"/>
            </a:endParaRPr>
          </a:p>
          <a:p>
            <a:pPr>
              <a:buNone/>
            </a:pPr>
            <a:r>
              <a:rPr lang="en" sz="1800" b="1" dirty="0">
                <a:solidFill>
                  <a:schemeClr val="tx1"/>
                </a:solidFill>
                <a:latin typeface="Calibri" panose="020F0502020204030204" pitchFamily="34" charset="0"/>
                <a:cs typeface="Calibri" panose="020F0502020204030204" pitchFamily="34" charset="0"/>
              </a:rPr>
              <a:t>Unit 3.2 (Implement):</a:t>
            </a:r>
            <a:r>
              <a:rPr lang="en" sz="1800" dirty="0">
                <a:solidFill>
                  <a:schemeClr val="tx1"/>
                </a:solidFill>
                <a:latin typeface="Calibri" panose="020F0502020204030204" pitchFamily="34" charset="0"/>
                <a:cs typeface="Calibri" panose="020F0502020204030204" pitchFamily="34" charset="0"/>
              </a:rPr>
              <a:t> How to embed this program into daily school life, culture, and policies, making it a sustainable practice.</a:t>
            </a:r>
          </a:p>
          <a:p>
            <a:pPr>
              <a:buNone/>
            </a:pPr>
            <a:endParaRPr lang="en" sz="1800" dirty="0">
              <a:solidFill>
                <a:schemeClr val="tx1"/>
              </a:solidFill>
              <a:latin typeface="Calibri" panose="020F0502020204030204" pitchFamily="34" charset="0"/>
              <a:cs typeface="Calibri" panose="020F0502020204030204" pitchFamily="34" charset="0"/>
            </a:endParaRPr>
          </a:p>
          <a:p>
            <a:pPr>
              <a:buNone/>
            </a:pPr>
            <a:r>
              <a:rPr lang="en" sz="1800" b="1" dirty="0">
                <a:solidFill>
                  <a:schemeClr val="tx1"/>
                </a:solidFill>
                <a:latin typeface="Calibri" panose="020F0502020204030204" pitchFamily="34" charset="0"/>
                <a:cs typeface="Calibri" panose="020F0502020204030204" pitchFamily="34" charset="0"/>
              </a:rPr>
              <a:t>Unit 3.3 (Measure &amp; Sustain):</a:t>
            </a:r>
            <a:r>
              <a:rPr lang="en" sz="1800" dirty="0">
                <a:solidFill>
                  <a:schemeClr val="tx1"/>
                </a:solidFill>
                <a:latin typeface="Calibri" panose="020F0502020204030204" pitchFamily="34" charset="0"/>
                <a:cs typeface="Calibri" panose="020F0502020204030204" pitchFamily="34" charset="0"/>
              </a:rPr>
              <a:t> Tools to check fidelity, measure impact, and ensure the program keeps evolving based on evidence.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37f9446a92a_0_18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a:t>References</a:t>
            </a:r>
            <a:endParaRPr/>
          </a:p>
        </p:txBody>
      </p:sp>
      <p:sp>
        <p:nvSpPr>
          <p:cNvPr id="180" name="Google Shape;180;g37f9446a92a_0_180"/>
          <p:cNvSpPr txBox="1">
            <a:spLocks noGrp="1"/>
          </p:cNvSpPr>
          <p:nvPr>
            <p:ph type="body" idx="2"/>
          </p:nvPr>
        </p:nvSpPr>
        <p:spPr>
          <a:xfrm>
            <a:off x="97970" y="797442"/>
            <a:ext cx="11944500" cy="5289300"/>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1200"/>
              </a:spcBef>
              <a:spcAft>
                <a:spcPts val="1200"/>
              </a:spcAft>
            </a:pPr>
            <a:r>
              <a:rPr lang="en" sz="1600" dirty="0"/>
              <a:t>Butler, J., &amp; Kern, M. L. (2016). The PERMA-Profiler: A brief multidimensional measure of flourishing. </a:t>
            </a:r>
            <a:r>
              <a:rPr lang="en" sz="1600" i="1" dirty="0"/>
              <a:t>International journal of wellbeing</a:t>
            </a:r>
            <a:r>
              <a:rPr lang="en" sz="1600" dirty="0"/>
              <a:t>, </a:t>
            </a:r>
            <a:r>
              <a:rPr lang="en" sz="1600" i="1" dirty="0"/>
              <a:t>6</a:t>
            </a:r>
            <a:r>
              <a:rPr lang="en" sz="1600" dirty="0"/>
              <a:t>(3).</a:t>
            </a:r>
          </a:p>
          <a:p>
            <a:pPr marL="0" lvl="0" indent="0">
              <a:lnSpc>
                <a:spcPct val="100000"/>
              </a:lnSpc>
              <a:spcBef>
                <a:spcPts val="1200"/>
              </a:spcBef>
              <a:spcAft>
                <a:spcPts val="1200"/>
              </a:spcAft>
            </a:pPr>
            <a:r>
              <a:rPr lang="en" sz="1600" dirty="0"/>
              <a:t>Cefai, C., Camilleri, L., Bartolo, P., </a:t>
            </a:r>
            <a:r>
              <a:rPr lang="en" sz="1600" dirty="0" err="1"/>
              <a:t>Grazzani</a:t>
            </a:r>
            <a:r>
              <a:rPr lang="en" sz="1600" dirty="0"/>
              <a:t>, I., </a:t>
            </a:r>
            <a:r>
              <a:rPr lang="en" sz="1600" dirty="0" err="1"/>
              <a:t>Cavioni</a:t>
            </a:r>
            <a:r>
              <a:rPr lang="en" sz="1600" dirty="0"/>
              <a:t>, V., Conte, E., ... &amp; </a:t>
            </a:r>
            <a:r>
              <a:rPr lang="en" sz="1600" dirty="0" err="1"/>
              <a:t>Colomeischi</a:t>
            </a:r>
            <a:r>
              <a:rPr lang="en" sz="1600" dirty="0"/>
              <a:t>, A. A. (2022). The effectiveness of a school-based, universal mental health </a:t>
            </a:r>
            <a:r>
              <a:rPr lang="en" sz="1600" dirty="0" err="1"/>
              <a:t>programme</a:t>
            </a:r>
            <a:r>
              <a:rPr lang="en" sz="1600" dirty="0"/>
              <a:t> in six European countries. </a:t>
            </a:r>
            <a:r>
              <a:rPr lang="en" sz="1600" i="1" dirty="0"/>
              <a:t>Frontiers in Psychology</a:t>
            </a:r>
            <a:r>
              <a:rPr lang="en" sz="1600" dirty="0"/>
              <a:t>, </a:t>
            </a:r>
            <a:r>
              <a:rPr lang="en" sz="1600" i="1" dirty="0"/>
              <a:t>13</a:t>
            </a:r>
            <a:r>
              <a:rPr lang="en" sz="1600" dirty="0"/>
              <a:t>, 925614</a:t>
            </a:r>
          </a:p>
          <a:p>
            <a:pPr marL="0" lvl="0" indent="0">
              <a:lnSpc>
                <a:spcPct val="100000"/>
              </a:lnSpc>
              <a:spcBef>
                <a:spcPts val="1200"/>
              </a:spcBef>
              <a:spcAft>
                <a:spcPts val="1200"/>
              </a:spcAft>
            </a:pPr>
            <a:r>
              <a:rPr lang="en" sz="1600" dirty="0"/>
              <a:t>Diener, E., Suh, E. M., Lucas, R. E., &amp; Smith, H. L. (1999). Subjective well-being: three decades of progress. </a:t>
            </a:r>
            <a:r>
              <a:rPr lang="en" sz="1600" i="1" dirty="0"/>
              <a:t>Psychological bulletin</a:t>
            </a:r>
            <a:r>
              <a:rPr lang="en" sz="1600" dirty="0"/>
              <a:t>, </a:t>
            </a:r>
            <a:r>
              <a:rPr lang="en" sz="1600" i="1" dirty="0"/>
              <a:t>125</a:t>
            </a:r>
            <a:r>
              <a:rPr lang="en" sz="1600" dirty="0"/>
              <a:t>(2), 276.</a:t>
            </a:r>
          </a:p>
          <a:p>
            <a:pPr marL="0" lvl="0" indent="0">
              <a:lnSpc>
                <a:spcPct val="100000"/>
              </a:lnSpc>
              <a:spcBef>
                <a:spcPts val="1200"/>
              </a:spcBef>
              <a:spcAft>
                <a:spcPts val="1200"/>
              </a:spcAft>
            </a:pPr>
            <a:r>
              <a:rPr lang="en" sz="1600" dirty="0"/>
              <a:t>Michael, D., </a:t>
            </a:r>
            <a:r>
              <a:rPr lang="en" sz="1600" dirty="0" err="1"/>
              <a:t>Goutas</a:t>
            </a:r>
            <a:r>
              <a:rPr lang="en" sz="1600" dirty="0"/>
              <a:t>, T., </a:t>
            </a:r>
            <a:r>
              <a:rPr lang="en" sz="1600" dirty="0" err="1"/>
              <a:t>Tsigilis</a:t>
            </a:r>
            <a:r>
              <a:rPr lang="en" sz="1600" dirty="0"/>
              <a:t>, N., </a:t>
            </a:r>
            <a:r>
              <a:rPr lang="en" sz="1600" dirty="0" err="1"/>
              <a:t>Michaelidou</a:t>
            </a:r>
            <a:r>
              <a:rPr lang="en" sz="1600" dirty="0"/>
              <a:t>, V., </a:t>
            </a:r>
            <a:r>
              <a:rPr lang="en" sz="1600" dirty="0" err="1"/>
              <a:t>Gregoriadis</a:t>
            </a:r>
            <a:r>
              <a:rPr lang="en" sz="1600" dirty="0"/>
              <a:t>, A., Charalambous, V., &amp; </a:t>
            </a:r>
            <a:r>
              <a:rPr lang="en" sz="1600" dirty="0" err="1"/>
              <a:t>Vrasidas</a:t>
            </a:r>
            <a:r>
              <a:rPr lang="en" sz="1600" dirty="0"/>
              <a:t>, C. (2023). Effects of the universal positive behavioral interventions and supports on collective teacher efficacy. </a:t>
            </a:r>
            <a:r>
              <a:rPr lang="en" sz="1600" i="1" dirty="0"/>
              <a:t>Psychology in the Schools</a:t>
            </a:r>
            <a:r>
              <a:rPr lang="en" sz="1600" dirty="0"/>
              <a:t>, </a:t>
            </a:r>
            <a:r>
              <a:rPr lang="en" sz="1600" i="1" dirty="0"/>
              <a:t>60</a:t>
            </a:r>
            <a:r>
              <a:rPr lang="en" sz="1600" dirty="0"/>
              <a:t>(9), 3188-3205.</a:t>
            </a:r>
          </a:p>
          <a:p>
            <a:pPr marL="0" lvl="0" indent="0">
              <a:lnSpc>
                <a:spcPct val="100000"/>
              </a:lnSpc>
              <a:spcBef>
                <a:spcPts val="1200"/>
              </a:spcBef>
              <a:spcAft>
                <a:spcPts val="1200"/>
              </a:spcAft>
            </a:pPr>
            <a:r>
              <a:rPr lang="en" sz="1600" dirty="0"/>
              <a:t>Norrish, J. M., Williams, P., O'Connor, M., &amp; Robinson, J. (2013). An applied framework for positive education. </a:t>
            </a:r>
            <a:r>
              <a:rPr lang="en" sz="1600" i="1" dirty="0"/>
              <a:t>International Journal of Wellbeing</a:t>
            </a:r>
            <a:r>
              <a:rPr lang="en" sz="1600" dirty="0"/>
              <a:t>, </a:t>
            </a:r>
            <a:r>
              <a:rPr lang="en" sz="1600" i="1" dirty="0"/>
              <a:t>3</a:t>
            </a:r>
            <a:r>
              <a:rPr lang="en" sz="1600" dirty="0"/>
              <a:t>(2).</a:t>
            </a:r>
          </a:p>
          <a:p>
            <a:pPr marL="0" lvl="0" indent="0">
              <a:lnSpc>
                <a:spcPct val="100000"/>
              </a:lnSpc>
              <a:spcBef>
                <a:spcPts val="1200"/>
              </a:spcBef>
              <a:spcAft>
                <a:spcPts val="1200"/>
              </a:spcAft>
            </a:pPr>
            <a:r>
              <a:rPr lang="en" sz="1600" dirty="0"/>
              <a:t>Ryff, C. D. (2022). Positive psychology: Looking back and looking forward. </a:t>
            </a:r>
            <a:r>
              <a:rPr lang="en" sz="1600" i="1" dirty="0"/>
              <a:t>Frontiers in psychology</a:t>
            </a:r>
            <a:r>
              <a:rPr lang="en" sz="1600" dirty="0"/>
              <a:t>, </a:t>
            </a:r>
            <a:r>
              <a:rPr lang="en" sz="1600" i="1" dirty="0"/>
              <a:t>13</a:t>
            </a:r>
            <a:r>
              <a:rPr lang="en" sz="1600" dirty="0"/>
              <a:t>, 840062.</a:t>
            </a:r>
          </a:p>
          <a:p>
            <a:pPr marL="0" lvl="0" indent="0">
              <a:lnSpc>
                <a:spcPct val="100000"/>
              </a:lnSpc>
              <a:spcBef>
                <a:spcPts val="1200"/>
              </a:spcBef>
              <a:spcAft>
                <a:spcPts val="1200"/>
              </a:spcAft>
            </a:pPr>
            <a:r>
              <a:rPr lang="en" dirty="0"/>
              <a:t>Seligman, M. E. (2011). </a:t>
            </a:r>
            <a:r>
              <a:rPr lang="en" i="1" dirty="0"/>
              <a:t>Flourish: A visionary new understanding of happiness and well-being</a:t>
            </a:r>
            <a:r>
              <a:rPr lang="en" dirty="0"/>
              <a:t>. Simon and Schuster.</a:t>
            </a:r>
          </a:p>
          <a:p>
            <a:pPr marL="0" lvl="0" indent="0">
              <a:lnSpc>
                <a:spcPct val="100000"/>
              </a:lnSpc>
              <a:spcBef>
                <a:spcPts val="1200"/>
              </a:spcBef>
              <a:spcAft>
                <a:spcPts val="1200"/>
              </a:spcAft>
            </a:pPr>
            <a:r>
              <a:rPr lang="en" dirty="0"/>
              <a:t>Waters, L., Sun, J., Rusk, R., Cotton, A., &amp; Arch, A. (2017). Positive education. </a:t>
            </a:r>
            <a:r>
              <a:rPr lang="en" i="1"/>
              <a:t>Wellbeing, recovery and mental health</a:t>
            </a:r>
            <a:r>
              <a:rPr lang="en"/>
              <a:t>, 245-264.</a:t>
            </a:r>
            <a:endParaRPr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37f9446a92a_0_186"/>
          <p:cNvSpPr txBox="1">
            <a:spLocks noGrp="1"/>
          </p:cNvSpPr>
          <p:nvPr>
            <p:ph type="ctrTitle"/>
          </p:nvPr>
        </p:nvSpPr>
        <p:spPr>
          <a:xfrm>
            <a:off x="2179865" y="2774849"/>
            <a:ext cx="7832400" cy="1600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2000"/>
              <a:buFont typeface="Calibri"/>
              <a:buNone/>
            </a:pPr>
            <a:r>
              <a:rPr lang="en-US"/>
              <a:t>Thank you for your attention!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37f9446a92a_0_190"/>
          <p:cNvSpPr txBox="1">
            <a:spLocks noGrp="1"/>
          </p:cNvSpPr>
          <p:nvPr>
            <p:ph type="ctrTitle"/>
          </p:nvPr>
        </p:nvSpPr>
        <p:spPr>
          <a:xfrm>
            <a:off x="2187019" y="2959363"/>
            <a:ext cx="7832400" cy="1600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2000"/>
              <a:buFont typeface="Calibri"/>
              <a:buNone/>
            </a:pPr>
            <a:r>
              <a:rPr lang="en-US"/>
              <a:t>https://thrivingschools.eu/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743149" y="2237545"/>
            <a:ext cx="2460625" cy="2153047"/>
            <a:chOff x="0" y="0"/>
            <a:chExt cx="812800" cy="711200"/>
          </a:xfrm>
        </p:grpSpPr>
        <p:sp>
          <p:nvSpPr>
            <p:cNvPr id="3" name="Freeform 3"/>
            <p:cNvSpPr/>
            <p:nvPr/>
          </p:nvSpPr>
          <p:spPr>
            <a:xfrm>
              <a:off x="82539" y="0"/>
              <a:ext cx="647721" cy="589475"/>
            </a:xfrm>
            <a:custGeom>
              <a:avLst/>
              <a:gdLst/>
              <a:ahLst/>
              <a:cxnLst/>
              <a:rect l="l" t="t" r="r" b="b"/>
              <a:pathLst>
                <a:path w="647721" h="589475">
                  <a:moveTo>
                    <a:pt x="427929" y="529082"/>
                  </a:moveTo>
                  <a:lnTo>
                    <a:pt x="626193" y="182118"/>
                  </a:lnTo>
                  <a:cubicBezTo>
                    <a:pt x="647722" y="144444"/>
                    <a:pt x="647567" y="98158"/>
                    <a:pt x="625788" y="60628"/>
                  </a:cubicBezTo>
                  <a:cubicBezTo>
                    <a:pt x="604008" y="23098"/>
                    <a:pt x="563898" y="0"/>
                    <a:pt x="520506" y="0"/>
                  </a:cubicBezTo>
                  <a:lnTo>
                    <a:pt x="127216" y="0"/>
                  </a:lnTo>
                  <a:cubicBezTo>
                    <a:pt x="83824" y="0"/>
                    <a:pt x="43714" y="23098"/>
                    <a:pt x="21934" y="60628"/>
                  </a:cubicBezTo>
                  <a:cubicBezTo>
                    <a:pt x="155" y="98158"/>
                    <a:pt x="0" y="144444"/>
                    <a:pt x="21529" y="182118"/>
                  </a:cubicBezTo>
                  <a:lnTo>
                    <a:pt x="219793" y="529082"/>
                  </a:lnTo>
                  <a:cubicBezTo>
                    <a:pt x="241134" y="566427"/>
                    <a:pt x="280848" y="589475"/>
                    <a:pt x="323861" y="589475"/>
                  </a:cubicBezTo>
                  <a:cubicBezTo>
                    <a:pt x="366874" y="589475"/>
                    <a:pt x="406588" y="566427"/>
                    <a:pt x="427929" y="529082"/>
                  </a:cubicBezTo>
                  <a:close/>
                </a:path>
              </a:pathLst>
            </a:custGeom>
            <a:solidFill>
              <a:schemeClr val="accent2"/>
            </a:solidFill>
          </p:spPr>
          <p:txBody>
            <a:bodyPr/>
            <a:lstStyle/>
            <a:p>
              <a:endParaRPr lang="el-GR" sz="933" dirty="0"/>
            </a:p>
          </p:txBody>
        </p:sp>
        <p:sp>
          <p:nvSpPr>
            <p:cNvPr id="4" name="TextBox 4"/>
            <p:cNvSpPr txBox="1"/>
            <p:nvPr/>
          </p:nvSpPr>
          <p:spPr>
            <a:xfrm>
              <a:off x="127000" y="-6350"/>
              <a:ext cx="558800" cy="387350"/>
            </a:xfrm>
            <a:prstGeom prst="rect">
              <a:avLst/>
            </a:prstGeom>
          </p:spPr>
          <p:txBody>
            <a:bodyPr lIns="33867" tIns="33867" rIns="33867" bIns="33867" rtlCol="0" anchor="ctr"/>
            <a:lstStyle/>
            <a:p>
              <a:pPr algn="ctr">
                <a:lnSpc>
                  <a:spcPts val="1773"/>
                </a:lnSpc>
              </a:pPr>
              <a:endParaRPr sz="933"/>
            </a:p>
          </p:txBody>
        </p:sp>
      </p:grpSp>
      <p:grpSp>
        <p:nvGrpSpPr>
          <p:cNvPr id="5" name="Group 5"/>
          <p:cNvGrpSpPr/>
          <p:nvPr/>
        </p:nvGrpSpPr>
        <p:grpSpPr>
          <a:xfrm>
            <a:off x="1452726" y="3142775"/>
            <a:ext cx="1041471" cy="104147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l-GR" sz="933"/>
            </a:p>
          </p:txBody>
        </p:sp>
        <p:sp>
          <p:nvSpPr>
            <p:cNvPr id="7" name="TextBox 7"/>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8" name="Group 8"/>
          <p:cNvGrpSpPr/>
          <p:nvPr/>
        </p:nvGrpSpPr>
        <p:grpSpPr>
          <a:xfrm rot="-10800000">
            <a:off x="4894362" y="2237545"/>
            <a:ext cx="2460625" cy="2153047"/>
            <a:chOff x="0" y="0"/>
            <a:chExt cx="812800" cy="711200"/>
          </a:xfrm>
        </p:grpSpPr>
        <p:sp>
          <p:nvSpPr>
            <p:cNvPr id="9" name="Freeform 9"/>
            <p:cNvSpPr/>
            <p:nvPr/>
          </p:nvSpPr>
          <p:spPr>
            <a:xfrm>
              <a:off x="82539" y="0"/>
              <a:ext cx="647721" cy="589475"/>
            </a:xfrm>
            <a:custGeom>
              <a:avLst/>
              <a:gdLst/>
              <a:ahLst/>
              <a:cxnLst/>
              <a:rect l="l" t="t" r="r" b="b"/>
              <a:pathLst>
                <a:path w="647721" h="589475">
                  <a:moveTo>
                    <a:pt x="427929" y="529082"/>
                  </a:moveTo>
                  <a:lnTo>
                    <a:pt x="626193" y="182118"/>
                  </a:lnTo>
                  <a:cubicBezTo>
                    <a:pt x="647722" y="144444"/>
                    <a:pt x="647567" y="98158"/>
                    <a:pt x="625788" y="60628"/>
                  </a:cubicBezTo>
                  <a:cubicBezTo>
                    <a:pt x="604008" y="23098"/>
                    <a:pt x="563898" y="0"/>
                    <a:pt x="520506" y="0"/>
                  </a:cubicBezTo>
                  <a:lnTo>
                    <a:pt x="127216" y="0"/>
                  </a:lnTo>
                  <a:cubicBezTo>
                    <a:pt x="83824" y="0"/>
                    <a:pt x="43714" y="23098"/>
                    <a:pt x="21934" y="60628"/>
                  </a:cubicBezTo>
                  <a:cubicBezTo>
                    <a:pt x="155" y="98158"/>
                    <a:pt x="0" y="144444"/>
                    <a:pt x="21529" y="182118"/>
                  </a:cubicBezTo>
                  <a:lnTo>
                    <a:pt x="219793" y="529082"/>
                  </a:lnTo>
                  <a:cubicBezTo>
                    <a:pt x="241134" y="566427"/>
                    <a:pt x="280848" y="589475"/>
                    <a:pt x="323861" y="589475"/>
                  </a:cubicBezTo>
                  <a:cubicBezTo>
                    <a:pt x="366874" y="589475"/>
                    <a:pt x="406588" y="566427"/>
                    <a:pt x="427929" y="529082"/>
                  </a:cubicBezTo>
                  <a:close/>
                </a:path>
              </a:pathLst>
            </a:custGeom>
            <a:solidFill>
              <a:schemeClr val="accent1"/>
            </a:solidFill>
          </p:spPr>
          <p:txBody>
            <a:bodyPr/>
            <a:lstStyle/>
            <a:p>
              <a:endParaRPr lang="el-GR" sz="933" dirty="0"/>
            </a:p>
          </p:txBody>
        </p:sp>
        <p:sp>
          <p:nvSpPr>
            <p:cNvPr id="10" name="TextBox 10"/>
            <p:cNvSpPr txBox="1"/>
            <p:nvPr/>
          </p:nvSpPr>
          <p:spPr>
            <a:xfrm>
              <a:off x="127000" y="-6350"/>
              <a:ext cx="558800" cy="387350"/>
            </a:xfrm>
            <a:prstGeom prst="rect">
              <a:avLst/>
            </a:prstGeom>
          </p:spPr>
          <p:txBody>
            <a:bodyPr lIns="33867" tIns="33867" rIns="33867" bIns="33867" rtlCol="0" anchor="ctr"/>
            <a:lstStyle/>
            <a:p>
              <a:pPr algn="ctr">
                <a:lnSpc>
                  <a:spcPts val="1773"/>
                </a:lnSpc>
              </a:pPr>
              <a:endParaRPr sz="933"/>
            </a:p>
          </p:txBody>
        </p:sp>
      </p:grpSp>
      <p:grpSp>
        <p:nvGrpSpPr>
          <p:cNvPr id="11" name="Group 11"/>
          <p:cNvGrpSpPr/>
          <p:nvPr/>
        </p:nvGrpSpPr>
        <p:grpSpPr>
          <a:xfrm>
            <a:off x="5603939" y="3142775"/>
            <a:ext cx="1041471" cy="104147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l-GR" sz="933" dirty="0"/>
            </a:p>
          </p:txBody>
        </p:sp>
        <p:sp>
          <p:nvSpPr>
            <p:cNvPr id="13" name="TextBox 13"/>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14" name="Group 14"/>
          <p:cNvGrpSpPr/>
          <p:nvPr/>
        </p:nvGrpSpPr>
        <p:grpSpPr>
          <a:xfrm>
            <a:off x="6969969" y="4277667"/>
            <a:ext cx="2460625" cy="2153047"/>
            <a:chOff x="0" y="0"/>
            <a:chExt cx="812800" cy="711200"/>
          </a:xfrm>
        </p:grpSpPr>
        <p:sp>
          <p:nvSpPr>
            <p:cNvPr id="15" name="Freeform 15"/>
            <p:cNvSpPr/>
            <p:nvPr/>
          </p:nvSpPr>
          <p:spPr>
            <a:xfrm>
              <a:off x="82539" y="0"/>
              <a:ext cx="647721" cy="589475"/>
            </a:xfrm>
            <a:custGeom>
              <a:avLst/>
              <a:gdLst/>
              <a:ahLst/>
              <a:cxnLst/>
              <a:rect l="l" t="t" r="r" b="b"/>
              <a:pathLst>
                <a:path w="647721" h="589475">
                  <a:moveTo>
                    <a:pt x="427929" y="529082"/>
                  </a:moveTo>
                  <a:lnTo>
                    <a:pt x="626193" y="182118"/>
                  </a:lnTo>
                  <a:cubicBezTo>
                    <a:pt x="647722" y="144444"/>
                    <a:pt x="647567" y="98158"/>
                    <a:pt x="625788" y="60628"/>
                  </a:cubicBezTo>
                  <a:cubicBezTo>
                    <a:pt x="604008" y="23098"/>
                    <a:pt x="563898" y="0"/>
                    <a:pt x="520506" y="0"/>
                  </a:cubicBezTo>
                  <a:lnTo>
                    <a:pt x="127216" y="0"/>
                  </a:lnTo>
                  <a:cubicBezTo>
                    <a:pt x="83824" y="0"/>
                    <a:pt x="43714" y="23098"/>
                    <a:pt x="21934" y="60628"/>
                  </a:cubicBezTo>
                  <a:cubicBezTo>
                    <a:pt x="155" y="98158"/>
                    <a:pt x="0" y="144444"/>
                    <a:pt x="21529" y="182118"/>
                  </a:cubicBezTo>
                  <a:lnTo>
                    <a:pt x="219793" y="529082"/>
                  </a:lnTo>
                  <a:cubicBezTo>
                    <a:pt x="241134" y="566427"/>
                    <a:pt x="280848" y="589475"/>
                    <a:pt x="323861" y="589475"/>
                  </a:cubicBezTo>
                  <a:cubicBezTo>
                    <a:pt x="366874" y="589475"/>
                    <a:pt x="406588" y="566427"/>
                    <a:pt x="427929" y="529082"/>
                  </a:cubicBezTo>
                  <a:close/>
                </a:path>
              </a:pathLst>
            </a:custGeom>
            <a:solidFill>
              <a:schemeClr val="tx2">
                <a:lumMod val="75000"/>
              </a:schemeClr>
            </a:solidFill>
          </p:spPr>
          <p:txBody>
            <a:bodyPr/>
            <a:lstStyle/>
            <a:p>
              <a:endParaRPr lang="el-GR" sz="933" dirty="0"/>
            </a:p>
          </p:txBody>
        </p:sp>
        <p:sp>
          <p:nvSpPr>
            <p:cNvPr id="16" name="TextBox 16"/>
            <p:cNvSpPr txBox="1"/>
            <p:nvPr/>
          </p:nvSpPr>
          <p:spPr>
            <a:xfrm>
              <a:off x="127000" y="-6350"/>
              <a:ext cx="558800" cy="387350"/>
            </a:xfrm>
            <a:prstGeom prst="rect">
              <a:avLst/>
            </a:prstGeom>
          </p:spPr>
          <p:txBody>
            <a:bodyPr lIns="33867" tIns="33867" rIns="33867" bIns="33867" rtlCol="0" anchor="ctr"/>
            <a:lstStyle/>
            <a:p>
              <a:pPr algn="ctr">
                <a:lnSpc>
                  <a:spcPts val="1773"/>
                </a:lnSpc>
              </a:pPr>
              <a:endParaRPr sz="933"/>
            </a:p>
          </p:txBody>
        </p:sp>
      </p:grpSp>
      <p:grpSp>
        <p:nvGrpSpPr>
          <p:cNvPr id="17" name="Group 17"/>
          <p:cNvGrpSpPr/>
          <p:nvPr/>
        </p:nvGrpSpPr>
        <p:grpSpPr>
          <a:xfrm rot="-10800000">
            <a:off x="9045576" y="2237545"/>
            <a:ext cx="2460625" cy="2153047"/>
            <a:chOff x="0" y="0"/>
            <a:chExt cx="812800" cy="711200"/>
          </a:xfrm>
        </p:grpSpPr>
        <p:sp>
          <p:nvSpPr>
            <p:cNvPr id="18" name="Freeform 18"/>
            <p:cNvSpPr/>
            <p:nvPr/>
          </p:nvSpPr>
          <p:spPr>
            <a:xfrm>
              <a:off x="82539" y="0"/>
              <a:ext cx="647721" cy="589475"/>
            </a:xfrm>
            <a:custGeom>
              <a:avLst/>
              <a:gdLst/>
              <a:ahLst/>
              <a:cxnLst/>
              <a:rect l="l" t="t" r="r" b="b"/>
              <a:pathLst>
                <a:path w="647721" h="589475">
                  <a:moveTo>
                    <a:pt x="427929" y="529082"/>
                  </a:moveTo>
                  <a:lnTo>
                    <a:pt x="626193" y="182118"/>
                  </a:lnTo>
                  <a:cubicBezTo>
                    <a:pt x="647722" y="144444"/>
                    <a:pt x="647567" y="98158"/>
                    <a:pt x="625788" y="60628"/>
                  </a:cubicBezTo>
                  <a:cubicBezTo>
                    <a:pt x="604008" y="23098"/>
                    <a:pt x="563898" y="0"/>
                    <a:pt x="520506" y="0"/>
                  </a:cubicBezTo>
                  <a:lnTo>
                    <a:pt x="127216" y="0"/>
                  </a:lnTo>
                  <a:cubicBezTo>
                    <a:pt x="83824" y="0"/>
                    <a:pt x="43714" y="23098"/>
                    <a:pt x="21934" y="60628"/>
                  </a:cubicBezTo>
                  <a:cubicBezTo>
                    <a:pt x="155" y="98158"/>
                    <a:pt x="0" y="144444"/>
                    <a:pt x="21529" y="182118"/>
                  </a:cubicBezTo>
                  <a:lnTo>
                    <a:pt x="219793" y="529082"/>
                  </a:lnTo>
                  <a:cubicBezTo>
                    <a:pt x="241134" y="566427"/>
                    <a:pt x="280848" y="589475"/>
                    <a:pt x="323861" y="589475"/>
                  </a:cubicBezTo>
                  <a:cubicBezTo>
                    <a:pt x="366874" y="589475"/>
                    <a:pt x="406588" y="566427"/>
                    <a:pt x="427929" y="529082"/>
                  </a:cubicBezTo>
                  <a:close/>
                </a:path>
              </a:pathLst>
            </a:custGeom>
            <a:solidFill>
              <a:schemeClr val="accent4">
                <a:lumMod val="60000"/>
                <a:lumOff val="40000"/>
              </a:schemeClr>
            </a:solidFill>
          </p:spPr>
          <p:txBody>
            <a:bodyPr/>
            <a:lstStyle/>
            <a:p>
              <a:endParaRPr lang="el-GR" sz="933" dirty="0"/>
            </a:p>
          </p:txBody>
        </p:sp>
        <p:sp>
          <p:nvSpPr>
            <p:cNvPr id="19" name="TextBox 19"/>
            <p:cNvSpPr txBox="1"/>
            <p:nvPr/>
          </p:nvSpPr>
          <p:spPr>
            <a:xfrm>
              <a:off x="127000" y="-6350"/>
              <a:ext cx="558800" cy="387350"/>
            </a:xfrm>
            <a:prstGeom prst="rect">
              <a:avLst/>
            </a:prstGeom>
          </p:spPr>
          <p:txBody>
            <a:bodyPr lIns="33867" tIns="33867" rIns="33867" bIns="33867" rtlCol="0" anchor="ctr"/>
            <a:lstStyle/>
            <a:p>
              <a:pPr algn="ctr">
                <a:lnSpc>
                  <a:spcPts val="1773"/>
                </a:lnSpc>
              </a:pPr>
              <a:endParaRPr sz="933"/>
            </a:p>
          </p:txBody>
        </p:sp>
      </p:grpSp>
      <p:grpSp>
        <p:nvGrpSpPr>
          <p:cNvPr id="20" name="Group 20"/>
          <p:cNvGrpSpPr/>
          <p:nvPr/>
        </p:nvGrpSpPr>
        <p:grpSpPr>
          <a:xfrm>
            <a:off x="2818756" y="4277667"/>
            <a:ext cx="2460625" cy="2153047"/>
            <a:chOff x="0" y="0"/>
            <a:chExt cx="812800" cy="711200"/>
          </a:xfrm>
        </p:grpSpPr>
        <p:sp>
          <p:nvSpPr>
            <p:cNvPr id="21" name="Freeform 21"/>
            <p:cNvSpPr/>
            <p:nvPr/>
          </p:nvSpPr>
          <p:spPr>
            <a:xfrm>
              <a:off x="82539" y="0"/>
              <a:ext cx="647721" cy="589475"/>
            </a:xfrm>
            <a:custGeom>
              <a:avLst/>
              <a:gdLst/>
              <a:ahLst/>
              <a:cxnLst/>
              <a:rect l="l" t="t" r="r" b="b"/>
              <a:pathLst>
                <a:path w="647721" h="589475">
                  <a:moveTo>
                    <a:pt x="427929" y="529082"/>
                  </a:moveTo>
                  <a:lnTo>
                    <a:pt x="626193" y="182118"/>
                  </a:lnTo>
                  <a:cubicBezTo>
                    <a:pt x="647722" y="144444"/>
                    <a:pt x="647567" y="98158"/>
                    <a:pt x="625788" y="60628"/>
                  </a:cubicBezTo>
                  <a:cubicBezTo>
                    <a:pt x="604008" y="23098"/>
                    <a:pt x="563898" y="0"/>
                    <a:pt x="520506" y="0"/>
                  </a:cubicBezTo>
                  <a:lnTo>
                    <a:pt x="127216" y="0"/>
                  </a:lnTo>
                  <a:cubicBezTo>
                    <a:pt x="83824" y="0"/>
                    <a:pt x="43714" y="23098"/>
                    <a:pt x="21934" y="60628"/>
                  </a:cubicBezTo>
                  <a:cubicBezTo>
                    <a:pt x="155" y="98158"/>
                    <a:pt x="0" y="144444"/>
                    <a:pt x="21529" y="182118"/>
                  </a:cubicBezTo>
                  <a:lnTo>
                    <a:pt x="219793" y="529082"/>
                  </a:lnTo>
                  <a:cubicBezTo>
                    <a:pt x="241134" y="566427"/>
                    <a:pt x="280848" y="589475"/>
                    <a:pt x="323861" y="589475"/>
                  </a:cubicBezTo>
                  <a:cubicBezTo>
                    <a:pt x="366874" y="589475"/>
                    <a:pt x="406588" y="566427"/>
                    <a:pt x="427929" y="529082"/>
                  </a:cubicBezTo>
                  <a:close/>
                </a:path>
              </a:pathLst>
            </a:custGeom>
            <a:solidFill>
              <a:schemeClr val="accent3"/>
            </a:solidFill>
          </p:spPr>
          <p:txBody>
            <a:bodyPr/>
            <a:lstStyle/>
            <a:p>
              <a:endParaRPr lang="el-GR" sz="933" dirty="0"/>
            </a:p>
          </p:txBody>
        </p:sp>
        <p:sp>
          <p:nvSpPr>
            <p:cNvPr id="22" name="TextBox 22"/>
            <p:cNvSpPr txBox="1"/>
            <p:nvPr/>
          </p:nvSpPr>
          <p:spPr>
            <a:xfrm>
              <a:off x="127000" y="-6350"/>
              <a:ext cx="558800" cy="387350"/>
            </a:xfrm>
            <a:prstGeom prst="rect">
              <a:avLst/>
            </a:prstGeom>
          </p:spPr>
          <p:txBody>
            <a:bodyPr lIns="33867" tIns="33867" rIns="33867" bIns="33867" rtlCol="0" anchor="ctr"/>
            <a:lstStyle/>
            <a:p>
              <a:pPr algn="ctr">
                <a:lnSpc>
                  <a:spcPts val="1773"/>
                </a:lnSpc>
              </a:pPr>
              <a:endParaRPr sz="933"/>
            </a:p>
          </p:txBody>
        </p:sp>
      </p:grpSp>
      <p:grpSp>
        <p:nvGrpSpPr>
          <p:cNvPr id="23" name="Group 23"/>
          <p:cNvGrpSpPr/>
          <p:nvPr/>
        </p:nvGrpSpPr>
        <p:grpSpPr>
          <a:xfrm>
            <a:off x="3528333" y="4485013"/>
            <a:ext cx="1041471" cy="104147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l-GR" sz="933" dirty="0"/>
            </a:p>
          </p:txBody>
        </p:sp>
        <p:sp>
          <p:nvSpPr>
            <p:cNvPr id="25" name="TextBox 25"/>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26" name="Group 26"/>
          <p:cNvGrpSpPr/>
          <p:nvPr/>
        </p:nvGrpSpPr>
        <p:grpSpPr>
          <a:xfrm>
            <a:off x="9755153" y="3142775"/>
            <a:ext cx="1041471" cy="1041471"/>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l-GR" sz="933"/>
            </a:p>
          </p:txBody>
        </p:sp>
        <p:sp>
          <p:nvSpPr>
            <p:cNvPr id="28" name="TextBox 28"/>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29" name="Group 29"/>
          <p:cNvGrpSpPr/>
          <p:nvPr/>
        </p:nvGrpSpPr>
        <p:grpSpPr>
          <a:xfrm>
            <a:off x="7679546" y="4485013"/>
            <a:ext cx="1041471" cy="1041471"/>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l-GR" sz="933"/>
            </a:p>
          </p:txBody>
        </p:sp>
        <p:sp>
          <p:nvSpPr>
            <p:cNvPr id="31" name="TextBox 31"/>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sp>
        <p:nvSpPr>
          <p:cNvPr id="32" name="Freeform 32"/>
          <p:cNvSpPr/>
          <p:nvPr/>
        </p:nvSpPr>
        <p:spPr>
          <a:xfrm rot="2545444">
            <a:off x="1372326" y="2117102"/>
            <a:ext cx="1173514" cy="1071098"/>
          </a:xfrm>
          <a:custGeom>
            <a:avLst/>
            <a:gdLst/>
            <a:ahLst/>
            <a:cxnLst/>
            <a:rect l="l" t="t" r="r" b="b"/>
            <a:pathLst>
              <a:path w="1760271" h="1606647">
                <a:moveTo>
                  <a:pt x="0" y="0"/>
                </a:moveTo>
                <a:lnTo>
                  <a:pt x="1760271" y="0"/>
                </a:lnTo>
                <a:lnTo>
                  <a:pt x="1760271" y="1606648"/>
                </a:lnTo>
                <a:lnTo>
                  <a:pt x="0" y="16066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l-GR" sz="933"/>
          </a:p>
        </p:txBody>
      </p:sp>
      <p:sp>
        <p:nvSpPr>
          <p:cNvPr id="33" name="Freeform 33"/>
          <p:cNvSpPr/>
          <p:nvPr/>
        </p:nvSpPr>
        <p:spPr>
          <a:xfrm rot="2545444">
            <a:off x="5537918" y="2117102"/>
            <a:ext cx="1173514" cy="1071098"/>
          </a:xfrm>
          <a:custGeom>
            <a:avLst/>
            <a:gdLst/>
            <a:ahLst/>
            <a:cxnLst/>
            <a:rect l="l" t="t" r="r" b="b"/>
            <a:pathLst>
              <a:path w="1760271" h="1606647">
                <a:moveTo>
                  <a:pt x="0" y="0"/>
                </a:moveTo>
                <a:lnTo>
                  <a:pt x="1760271" y="0"/>
                </a:lnTo>
                <a:lnTo>
                  <a:pt x="1760271" y="1606648"/>
                </a:lnTo>
                <a:lnTo>
                  <a:pt x="0" y="16066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l-GR" sz="933"/>
          </a:p>
        </p:txBody>
      </p:sp>
      <p:sp>
        <p:nvSpPr>
          <p:cNvPr id="34" name="Freeform 34"/>
          <p:cNvSpPr/>
          <p:nvPr/>
        </p:nvSpPr>
        <p:spPr>
          <a:xfrm rot="8168989" flipH="1">
            <a:off x="3461612" y="5482280"/>
            <a:ext cx="1173514" cy="1071098"/>
          </a:xfrm>
          <a:custGeom>
            <a:avLst/>
            <a:gdLst/>
            <a:ahLst/>
            <a:cxnLst/>
            <a:rect l="l" t="t" r="r" b="b"/>
            <a:pathLst>
              <a:path w="1760271" h="1606647">
                <a:moveTo>
                  <a:pt x="1760271" y="0"/>
                </a:moveTo>
                <a:lnTo>
                  <a:pt x="0" y="0"/>
                </a:lnTo>
                <a:lnTo>
                  <a:pt x="0" y="1606647"/>
                </a:lnTo>
                <a:lnTo>
                  <a:pt x="1760271" y="1606647"/>
                </a:lnTo>
                <a:lnTo>
                  <a:pt x="1760271"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l-GR" sz="933"/>
          </a:p>
        </p:txBody>
      </p:sp>
      <p:sp>
        <p:nvSpPr>
          <p:cNvPr id="35" name="Freeform 35"/>
          <p:cNvSpPr/>
          <p:nvPr/>
        </p:nvSpPr>
        <p:spPr>
          <a:xfrm rot="2545444">
            <a:off x="9703510" y="2117102"/>
            <a:ext cx="1173514" cy="1071098"/>
          </a:xfrm>
          <a:custGeom>
            <a:avLst/>
            <a:gdLst/>
            <a:ahLst/>
            <a:cxnLst/>
            <a:rect l="l" t="t" r="r" b="b"/>
            <a:pathLst>
              <a:path w="1760271" h="1606647">
                <a:moveTo>
                  <a:pt x="0" y="0"/>
                </a:moveTo>
                <a:lnTo>
                  <a:pt x="1760271" y="0"/>
                </a:lnTo>
                <a:lnTo>
                  <a:pt x="1760271" y="1606648"/>
                </a:lnTo>
                <a:lnTo>
                  <a:pt x="0" y="160664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l-GR" sz="933"/>
          </a:p>
        </p:txBody>
      </p:sp>
      <p:sp>
        <p:nvSpPr>
          <p:cNvPr id="36" name="Freeform 36"/>
          <p:cNvSpPr/>
          <p:nvPr/>
        </p:nvSpPr>
        <p:spPr>
          <a:xfrm rot="8174555" flipH="1">
            <a:off x="7627204" y="5482280"/>
            <a:ext cx="1173514" cy="1071098"/>
          </a:xfrm>
          <a:custGeom>
            <a:avLst/>
            <a:gdLst/>
            <a:ahLst/>
            <a:cxnLst/>
            <a:rect l="l" t="t" r="r" b="b"/>
            <a:pathLst>
              <a:path w="1760271" h="1606647">
                <a:moveTo>
                  <a:pt x="1760271" y="0"/>
                </a:moveTo>
                <a:lnTo>
                  <a:pt x="0" y="0"/>
                </a:lnTo>
                <a:lnTo>
                  <a:pt x="0" y="1606647"/>
                </a:lnTo>
                <a:lnTo>
                  <a:pt x="1760271" y="1606647"/>
                </a:lnTo>
                <a:lnTo>
                  <a:pt x="1760271"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l-GR" sz="933"/>
          </a:p>
        </p:txBody>
      </p:sp>
      <p:sp>
        <p:nvSpPr>
          <p:cNvPr id="37" name="Freeform 37"/>
          <p:cNvSpPr/>
          <p:nvPr/>
        </p:nvSpPr>
        <p:spPr>
          <a:xfrm>
            <a:off x="1758426" y="3409260"/>
            <a:ext cx="473436" cy="518705"/>
          </a:xfrm>
          <a:custGeom>
            <a:avLst/>
            <a:gdLst/>
            <a:ahLst/>
            <a:cxnLst/>
            <a:rect l="l" t="t" r="r" b="b"/>
            <a:pathLst>
              <a:path w="710154" h="778057">
                <a:moveTo>
                  <a:pt x="0" y="0"/>
                </a:moveTo>
                <a:lnTo>
                  <a:pt x="710153" y="0"/>
                </a:lnTo>
                <a:lnTo>
                  <a:pt x="710153" y="778057"/>
                </a:lnTo>
                <a:lnTo>
                  <a:pt x="0" y="77805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l-GR" sz="933"/>
          </a:p>
        </p:txBody>
      </p:sp>
      <p:sp>
        <p:nvSpPr>
          <p:cNvPr id="38" name="Freeform 38"/>
          <p:cNvSpPr/>
          <p:nvPr/>
        </p:nvSpPr>
        <p:spPr>
          <a:xfrm>
            <a:off x="3788016" y="4729355"/>
            <a:ext cx="550778" cy="552788"/>
          </a:xfrm>
          <a:custGeom>
            <a:avLst/>
            <a:gdLst/>
            <a:ahLst/>
            <a:cxnLst/>
            <a:rect l="l" t="t" r="r" b="b"/>
            <a:pathLst>
              <a:path w="826167" h="829182">
                <a:moveTo>
                  <a:pt x="0" y="0"/>
                </a:moveTo>
                <a:lnTo>
                  <a:pt x="826166" y="0"/>
                </a:lnTo>
                <a:lnTo>
                  <a:pt x="826166" y="829181"/>
                </a:lnTo>
                <a:lnTo>
                  <a:pt x="0" y="82918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l-GR" sz="933"/>
          </a:p>
        </p:txBody>
      </p:sp>
      <p:sp>
        <p:nvSpPr>
          <p:cNvPr id="39" name="Freeform 39"/>
          <p:cNvSpPr/>
          <p:nvPr/>
        </p:nvSpPr>
        <p:spPr>
          <a:xfrm>
            <a:off x="5784853" y="3325255"/>
            <a:ext cx="679643" cy="676511"/>
          </a:xfrm>
          <a:custGeom>
            <a:avLst/>
            <a:gdLst/>
            <a:ahLst/>
            <a:cxnLst/>
            <a:rect l="l" t="t" r="r" b="b"/>
            <a:pathLst>
              <a:path w="1019464" h="1014767">
                <a:moveTo>
                  <a:pt x="0" y="0"/>
                </a:moveTo>
                <a:lnTo>
                  <a:pt x="1019464" y="0"/>
                </a:lnTo>
                <a:lnTo>
                  <a:pt x="1019464" y="1014767"/>
                </a:lnTo>
                <a:lnTo>
                  <a:pt x="0" y="101476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l-GR" sz="933"/>
          </a:p>
        </p:txBody>
      </p:sp>
      <p:sp>
        <p:nvSpPr>
          <p:cNvPr id="40" name="Freeform 40"/>
          <p:cNvSpPr/>
          <p:nvPr/>
        </p:nvSpPr>
        <p:spPr>
          <a:xfrm>
            <a:off x="7884850" y="4679953"/>
            <a:ext cx="602189" cy="602189"/>
          </a:xfrm>
          <a:custGeom>
            <a:avLst/>
            <a:gdLst/>
            <a:ahLst/>
            <a:cxnLst/>
            <a:rect l="l" t="t" r="r" b="b"/>
            <a:pathLst>
              <a:path w="903284" h="903284">
                <a:moveTo>
                  <a:pt x="0" y="0"/>
                </a:moveTo>
                <a:lnTo>
                  <a:pt x="903284" y="0"/>
                </a:lnTo>
                <a:lnTo>
                  <a:pt x="903284" y="903284"/>
                </a:lnTo>
                <a:lnTo>
                  <a:pt x="0" y="90328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l-GR" sz="933"/>
          </a:p>
        </p:txBody>
      </p:sp>
      <p:sp>
        <p:nvSpPr>
          <p:cNvPr id="41" name="Freeform 41"/>
          <p:cNvSpPr/>
          <p:nvPr/>
        </p:nvSpPr>
        <p:spPr>
          <a:xfrm>
            <a:off x="9998759" y="3374969"/>
            <a:ext cx="583015" cy="587286"/>
          </a:xfrm>
          <a:custGeom>
            <a:avLst/>
            <a:gdLst/>
            <a:ahLst/>
            <a:cxnLst/>
            <a:rect l="l" t="t" r="r" b="b"/>
            <a:pathLst>
              <a:path w="874522" h="880929">
                <a:moveTo>
                  <a:pt x="0" y="0"/>
                </a:moveTo>
                <a:lnTo>
                  <a:pt x="874523" y="0"/>
                </a:lnTo>
                <a:lnTo>
                  <a:pt x="874523" y="880929"/>
                </a:lnTo>
                <a:lnTo>
                  <a:pt x="0" y="880929"/>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l-GR" sz="933"/>
          </a:p>
        </p:txBody>
      </p:sp>
      <p:sp>
        <p:nvSpPr>
          <p:cNvPr id="43" name="TextBox 43"/>
          <p:cNvSpPr txBox="1"/>
          <p:nvPr/>
        </p:nvSpPr>
        <p:spPr>
          <a:xfrm>
            <a:off x="2077675" y="965572"/>
            <a:ext cx="9178652" cy="788036"/>
          </a:xfrm>
          <a:prstGeom prst="rect">
            <a:avLst/>
          </a:prstGeom>
        </p:spPr>
        <p:txBody>
          <a:bodyPr wrap="square" lIns="0" tIns="0" rIns="0" bIns="0" rtlCol="0" anchor="t">
            <a:spAutoFit/>
          </a:bodyPr>
          <a:lstStyle/>
          <a:p>
            <a:pPr lvl="0">
              <a:lnSpc>
                <a:spcPct val="150000"/>
              </a:lnSpc>
            </a:pPr>
            <a:r>
              <a:rPr lang="en" sz="1800" dirty="0">
                <a:solidFill>
                  <a:schemeClr val="tx1"/>
                </a:solidFill>
                <a:latin typeface="Calibri" panose="020F0502020204030204" pitchFamily="34" charset="0"/>
                <a:cs typeface="Calibri" panose="020F0502020204030204" pitchFamily="34" charset="0"/>
              </a:rPr>
              <a:t>Participants will equip with the practical skills to transition from </a:t>
            </a:r>
            <a:r>
              <a:rPr lang="en" sz="1800" i="1" dirty="0">
                <a:solidFill>
                  <a:schemeClr val="tx1"/>
                </a:solidFill>
                <a:latin typeface="Calibri" panose="020F0502020204030204" pitchFamily="34" charset="0"/>
                <a:cs typeface="Calibri" panose="020F0502020204030204" pitchFamily="34" charset="0"/>
              </a:rPr>
              <a:t>theory</a:t>
            </a:r>
            <a:r>
              <a:rPr lang="en" sz="1800" dirty="0">
                <a:solidFill>
                  <a:schemeClr val="tx1"/>
                </a:solidFill>
                <a:latin typeface="Calibri" panose="020F0502020204030204" pitchFamily="34" charset="0"/>
                <a:cs typeface="Calibri" panose="020F0502020204030204" pitchFamily="34" charset="0"/>
              </a:rPr>
              <a:t> (PERMA, WSA, SWPBS) to </a:t>
            </a:r>
            <a:r>
              <a:rPr lang="en" sz="1800" i="1" dirty="0">
                <a:solidFill>
                  <a:schemeClr val="tx1"/>
                </a:solidFill>
                <a:latin typeface="Calibri" panose="020F0502020204030204" pitchFamily="34" charset="0"/>
                <a:cs typeface="Calibri" panose="020F0502020204030204" pitchFamily="34" charset="0"/>
              </a:rPr>
              <a:t>action</a:t>
            </a:r>
            <a:r>
              <a:rPr lang="en" sz="1800" dirty="0">
                <a:solidFill>
                  <a:schemeClr val="tx1"/>
                </a:solidFill>
                <a:latin typeface="Calibri" panose="020F0502020204030204" pitchFamily="34" charset="0"/>
                <a:cs typeface="Calibri" panose="020F0502020204030204" pitchFamily="34" charset="0"/>
              </a:rPr>
              <a:t> by designing a tailored, needs-aligned wellbeing program for your schools</a:t>
            </a:r>
          </a:p>
        </p:txBody>
      </p:sp>
      <p:sp>
        <p:nvSpPr>
          <p:cNvPr id="44" name="TextBox 44"/>
          <p:cNvSpPr txBox="1"/>
          <p:nvPr/>
        </p:nvSpPr>
        <p:spPr>
          <a:xfrm>
            <a:off x="1322622" y="4670671"/>
            <a:ext cx="1301677" cy="538609"/>
          </a:xfrm>
          <a:prstGeom prst="rect">
            <a:avLst/>
          </a:prstGeom>
        </p:spPr>
        <p:txBody>
          <a:bodyPr lIns="0" tIns="0" rIns="0" bIns="0" rtlCol="0" anchor="t">
            <a:spAutoFit/>
          </a:bodyPr>
          <a:lstStyle/>
          <a:p>
            <a:pPr algn="ctr">
              <a:lnSpc>
                <a:spcPts val="2146"/>
              </a:lnSpc>
            </a:pPr>
            <a:r>
              <a:rPr lang="en-US" sz="1800" b="1" dirty="0">
                <a:solidFill>
                  <a:srgbClr val="3C3C50"/>
                </a:solidFill>
                <a:latin typeface="Calibri" panose="020F0502020204030204" pitchFamily="34" charset="0"/>
                <a:ea typeface="Lato Bold"/>
                <a:cs typeface="Calibri" panose="020F0502020204030204" pitchFamily="34" charset="0"/>
                <a:sym typeface="Lato Bold"/>
              </a:rPr>
              <a:t>School Needs Assessment </a:t>
            </a:r>
          </a:p>
        </p:txBody>
      </p:sp>
      <p:sp>
        <p:nvSpPr>
          <p:cNvPr id="45" name="TextBox 45"/>
          <p:cNvSpPr txBox="1"/>
          <p:nvPr/>
        </p:nvSpPr>
        <p:spPr>
          <a:xfrm>
            <a:off x="9625049" y="4670671"/>
            <a:ext cx="1453682" cy="269304"/>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algn="ctr">
              <a:lnSpc>
                <a:spcPts val="2146"/>
              </a:lnSpc>
              <a:defRPr sz="1800" b="1">
                <a:solidFill>
                  <a:srgbClr val="3C3C50"/>
                </a:solidFill>
                <a:latin typeface="Calibri" panose="020F0502020204030204" pitchFamily="34" charset="0"/>
                <a:ea typeface="Lato Bold"/>
                <a:cs typeface="Calibri" panose="020F0502020204030204" pitchFamily="34" charset="0"/>
              </a:defRPr>
            </a:lvl1pPr>
          </a:lstStyle>
          <a:p>
            <a:r>
              <a:rPr lang="en">
                <a:sym typeface="Calibri"/>
              </a:rPr>
              <a:t>Measurement</a:t>
            </a:r>
            <a:endParaRPr lang="en-US" dirty="0">
              <a:sym typeface="Lato Bold"/>
            </a:endParaRPr>
          </a:p>
        </p:txBody>
      </p:sp>
      <p:sp>
        <p:nvSpPr>
          <p:cNvPr id="46" name="TextBox 46"/>
          <p:cNvSpPr txBox="1"/>
          <p:nvPr/>
        </p:nvSpPr>
        <p:spPr>
          <a:xfrm>
            <a:off x="3398230" y="2501930"/>
            <a:ext cx="1301677" cy="807913"/>
          </a:xfrm>
          <a:prstGeom prst="rect">
            <a:avLst/>
          </a:prstGeom>
        </p:spPr>
        <p:txBody>
          <a:bodyPr lIns="0" tIns="0" rIns="0" bIns="0" rtlCol="0" anchor="t">
            <a:spAutoFit/>
          </a:bodyPr>
          <a:lstStyle/>
          <a:p>
            <a:pPr algn="ctr">
              <a:lnSpc>
                <a:spcPts val="2146"/>
              </a:lnSpc>
            </a:pPr>
            <a:r>
              <a:rPr lang="en-US" sz="1800" b="1" dirty="0">
                <a:solidFill>
                  <a:srgbClr val="3C3C50"/>
                </a:solidFill>
                <a:latin typeface="Calibri" panose="020F0502020204030204" pitchFamily="34" charset="0"/>
                <a:ea typeface="Lato Bold"/>
                <a:cs typeface="Calibri" panose="020F0502020204030204" pitchFamily="34" charset="0"/>
                <a:sym typeface="Lato Bold"/>
              </a:rPr>
              <a:t>Select PERMA Strategies </a:t>
            </a:r>
          </a:p>
        </p:txBody>
      </p:sp>
      <p:sp>
        <p:nvSpPr>
          <p:cNvPr id="47" name="TextBox 47"/>
          <p:cNvSpPr txBox="1"/>
          <p:nvPr/>
        </p:nvSpPr>
        <p:spPr>
          <a:xfrm>
            <a:off x="5445162" y="4670671"/>
            <a:ext cx="1301677" cy="538609"/>
          </a:xfrm>
          <a:prstGeom prst="rect">
            <a:avLst/>
          </a:prstGeom>
        </p:spPr>
        <p:txBody>
          <a:bodyPr lIns="0" tIns="0" rIns="0" bIns="0" rtlCol="0" anchor="t">
            <a:spAutoFit/>
          </a:bodyPr>
          <a:lstStyle/>
          <a:p>
            <a:pPr algn="ctr">
              <a:lnSpc>
                <a:spcPts val="2146"/>
              </a:lnSpc>
            </a:pPr>
            <a:r>
              <a:rPr lang="en" sz="1800" b="1" dirty="0">
                <a:solidFill>
                  <a:srgbClr val="3C3C50"/>
                </a:solidFill>
                <a:latin typeface="Calibri" panose="020F0502020204030204" pitchFamily="34" charset="0"/>
                <a:ea typeface="Lato Bold"/>
                <a:cs typeface="Calibri" panose="020F0502020204030204" pitchFamily="34" charset="0"/>
                <a:sym typeface="Calibri"/>
              </a:rPr>
              <a:t>Design WSA Program</a:t>
            </a:r>
            <a:endParaRPr lang="en-US" sz="1800" b="1" dirty="0">
              <a:solidFill>
                <a:srgbClr val="3C3C50"/>
              </a:solidFill>
              <a:latin typeface="Calibri" panose="020F0502020204030204" pitchFamily="34" charset="0"/>
              <a:ea typeface="Lato Bold"/>
              <a:cs typeface="Calibri" panose="020F0502020204030204" pitchFamily="34" charset="0"/>
              <a:sym typeface="Lato Bold"/>
            </a:endParaRPr>
          </a:p>
        </p:txBody>
      </p:sp>
      <p:sp>
        <p:nvSpPr>
          <p:cNvPr id="48" name="TextBox 48"/>
          <p:cNvSpPr txBox="1"/>
          <p:nvPr/>
        </p:nvSpPr>
        <p:spPr>
          <a:xfrm>
            <a:off x="7406008" y="2626349"/>
            <a:ext cx="1615905" cy="269304"/>
          </a:xfrm>
          <a:prstGeom prst="rect">
            <a:avLst/>
          </a:prstGeom>
        </p:spPr>
        <p:txBody>
          <a:bodyPr wrap="square" lIns="0" tIns="0" rIns="0" bIns="0" rtlCol="0" anchor="t">
            <a:spAutoFit/>
          </a:bodyPr>
          <a:lstStyle/>
          <a:p>
            <a:pPr algn="ctr">
              <a:lnSpc>
                <a:spcPts val="2146"/>
              </a:lnSpc>
            </a:pPr>
            <a:r>
              <a:rPr lang="en" sz="1800" b="1" dirty="0">
                <a:solidFill>
                  <a:srgbClr val="3C3C50"/>
                </a:solidFill>
                <a:latin typeface="Calibri" panose="020F0502020204030204" pitchFamily="34" charset="0"/>
                <a:ea typeface="Lato Bold"/>
                <a:cs typeface="Calibri" panose="020F0502020204030204" pitchFamily="34" charset="0"/>
                <a:sym typeface="Calibri"/>
              </a:rPr>
              <a:t>Implementation</a:t>
            </a:r>
            <a:endParaRPr lang="en-US" sz="1800" b="1" dirty="0">
              <a:solidFill>
                <a:srgbClr val="3C3C50"/>
              </a:solidFill>
              <a:latin typeface="Calibri" panose="020F0502020204030204" pitchFamily="34" charset="0"/>
              <a:ea typeface="Lato Bold"/>
              <a:cs typeface="Calibri" panose="020F0502020204030204" pitchFamily="34" charset="0"/>
              <a:sym typeface="Lato Bold"/>
            </a:endParaRPr>
          </a:p>
        </p:txBody>
      </p:sp>
      <p:sp>
        <p:nvSpPr>
          <p:cNvPr id="49" name="TextBox 49"/>
          <p:cNvSpPr txBox="1"/>
          <p:nvPr/>
        </p:nvSpPr>
        <p:spPr>
          <a:xfrm>
            <a:off x="1170618" y="5299705"/>
            <a:ext cx="1605686" cy="436017"/>
          </a:xfrm>
          <a:prstGeom prst="rect">
            <a:avLst/>
          </a:prstGeom>
        </p:spPr>
        <p:txBody>
          <a:bodyPr lIns="0" tIns="0" rIns="0" bIns="0" rtlCol="0" anchor="t">
            <a:spAutoFit/>
          </a:bodyPr>
          <a:lstStyle/>
          <a:p>
            <a:pPr algn="ctr">
              <a:lnSpc>
                <a:spcPts val="1680"/>
              </a:lnSpc>
            </a:pPr>
            <a:r>
              <a:rPr lang="en" sz="1600" dirty="0">
                <a:solidFill>
                  <a:schemeClr val="dk1"/>
                </a:solidFill>
                <a:latin typeface="Calibri"/>
                <a:ea typeface="Calibri"/>
                <a:cs typeface="Calibri"/>
                <a:sym typeface="Calibri"/>
              </a:rPr>
              <a:t>What is the data telling us? </a:t>
            </a:r>
            <a:endParaRPr lang="en-US" sz="1600" dirty="0">
              <a:solidFill>
                <a:srgbClr val="5F6075"/>
              </a:solidFill>
              <a:latin typeface="Lato"/>
              <a:ea typeface="Lato"/>
              <a:cs typeface="Lato"/>
              <a:sym typeface="Lato"/>
            </a:endParaRPr>
          </a:p>
        </p:txBody>
      </p:sp>
      <p:sp>
        <p:nvSpPr>
          <p:cNvPr id="50" name="TextBox 50"/>
          <p:cNvSpPr txBox="1"/>
          <p:nvPr/>
        </p:nvSpPr>
        <p:spPr>
          <a:xfrm>
            <a:off x="9495851" y="5211425"/>
            <a:ext cx="1605686" cy="1308050"/>
          </a:xfrm>
          <a:prstGeom prst="rect">
            <a:avLst/>
          </a:prstGeom>
        </p:spPr>
        <p:txBody>
          <a:bodyPr lIns="0" tIns="0" rIns="0" bIns="0" rtlCol="0" anchor="t">
            <a:spAutoFit/>
          </a:bodyPr>
          <a:lstStyle/>
          <a:p>
            <a:pPr algn="ctr">
              <a:lnSpc>
                <a:spcPts val="1680"/>
              </a:lnSpc>
            </a:pPr>
            <a:r>
              <a:rPr lang="en" sz="1600" dirty="0">
                <a:solidFill>
                  <a:schemeClr val="dk1"/>
                </a:solidFill>
                <a:latin typeface="Calibri"/>
                <a:ea typeface="Calibri"/>
                <a:cs typeface="Calibri"/>
                <a:sym typeface="Calibri"/>
              </a:rPr>
              <a:t>Evaluating impact and using the findings to loop back and inform the </a:t>
            </a:r>
            <a:r>
              <a:rPr lang="en" sz="1600" i="1" dirty="0">
                <a:solidFill>
                  <a:schemeClr val="dk1"/>
                </a:solidFill>
                <a:latin typeface="Calibri"/>
                <a:ea typeface="Calibri"/>
                <a:cs typeface="Calibri"/>
                <a:sym typeface="Calibri"/>
              </a:rPr>
              <a:t>next</a:t>
            </a:r>
            <a:r>
              <a:rPr lang="en" sz="1600" dirty="0">
                <a:solidFill>
                  <a:schemeClr val="dk1"/>
                </a:solidFill>
                <a:latin typeface="Calibri"/>
                <a:ea typeface="Calibri"/>
                <a:cs typeface="Calibri"/>
                <a:sym typeface="Calibri"/>
              </a:rPr>
              <a:t> School Needs Assessment </a:t>
            </a:r>
            <a:endParaRPr lang="en-US" sz="1600" dirty="0">
              <a:solidFill>
                <a:srgbClr val="5F6075"/>
              </a:solidFill>
              <a:latin typeface="Lato"/>
              <a:ea typeface="Lato"/>
              <a:cs typeface="Lato"/>
              <a:sym typeface="Lato"/>
            </a:endParaRPr>
          </a:p>
        </p:txBody>
      </p:sp>
      <p:sp>
        <p:nvSpPr>
          <p:cNvPr id="51" name="TextBox 51"/>
          <p:cNvSpPr txBox="1"/>
          <p:nvPr/>
        </p:nvSpPr>
        <p:spPr>
          <a:xfrm>
            <a:off x="3260562" y="3443812"/>
            <a:ext cx="1605686" cy="436017"/>
          </a:xfrm>
          <a:prstGeom prst="rect">
            <a:avLst/>
          </a:prstGeom>
        </p:spPr>
        <p:txBody>
          <a:bodyPr lIns="0" tIns="0" rIns="0" bIns="0" rtlCol="0" anchor="t">
            <a:spAutoFit/>
          </a:bodyPr>
          <a:lstStyle/>
          <a:p>
            <a:pPr algn="ctr">
              <a:lnSpc>
                <a:spcPts val="1680"/>
              </a:lnSpc>
            </a:pPr>
            <a:r>
              <a:rPr lang="en" sz="1600" dirty="0">
                <a:solidFill>
                  <a:schemeClr val="dk1"/>
                </a:solidFill>
                <a:latin typeface="Calibri"/>
                <a:cs typeface="Calibri"/>
              </a:rPr>
              <a:t>Matching PERMA to Needs</a:t>
            </a:r>
            <a:endParaRPr lang="en-US" sz="1600" dirty="0">
              <a:solidFill>
                <a:schemeClr val="dk1"/>
              </a:solidFill>
              <a:latin typeface="Calibri"/>
              <a:cs typeface="Calibri"/>
              <a:sym typeface="Lato"/>
            </a:endParaRPr>
          </a:p>
        </p:txBody>
      </p:sp>
      <p:sp>
        <p:nvSpPr>
          <p:cNvPr id="52" name="TextBox 52"/>
          <p:cNvSpPr txBox="1"/>
          <p:nvPr/>
        </p:nvSpPr>
        <p:spPr>
          <a:xfrm>
            <a:off x="5293157" y="5299705"/>
            <a:ext cx="1605686" cy="1308050"/>
          </a:xfrm>
          <a:prstGeom prst="rect">
            <a:avLst/>
          </a:prstGeom>
        </p:spPr>
        <p:txBody>
          <a:bodyPr lIns="0" tIns="0" rIns="0" bIns="0" rtlCol="0" anchor="t">
            <a:spAutoFit/>
          </a:bodyPr>
          <a:lstStyle/>
          <a:p>
            <a:pPr algn="ctr">
              <a:lnSpc>
                <a:spcPts val="1680"/>
              </a:lnSpc>
            </a:pPr>
            <a:r>
              <a:rPr lang="en" sz="1600" dirty="0">
                <a:solidFill>
                  <a:schemeClr val="dk1"/>
                </a:solidFill>
                <a:latin typeface="Calibri"/>
                <a:cs typeface="Calibri"/>
                <a:sym typeface="Calibri"/>
              </a:rPr>
              <a:t>How will this strategy be embedded across the Curriculum, Environment, and Community? </a:t>
            </a:r>
            <a:endParaRPr lang="en-US" sz="1600" dirty="0">
              <a:solidFill>
                <a:schemeClr val="dk1"/>
              </a:solidFill>
              <a:latin typeface="Calibri"/>
              <a:cs typeface="Calibri"/>
              <a:sym typeface="Lato"/>
            </a:endParaRPr>
          </a:p>
        </p:txBody>
      </p:sp>
      <p:sp>
        <p:nvSpPr>
          <p:cNvPr id="53" name="TextBox 53"/>
          <p:cNvSpPr txBox="1"/>
          <p:nvPr/>
        </p:nvSpPr>
        <p:spPr>
          <a:xfrm>
            <a:off x="7395443" y="2984185"/>
            <a:ext cx="1605686" cy="1231106"/>
          </a:xfrm>
          <a:prstGeom prst="rect">
            <a:avLst/>
          </a:prstGeom>
        </p:spPr>
        <p:txBody>
          <a:bodyPr lIns="0" tIns="0" rIns="0" bIns="0" rtlCol="0" anchor="t">
            <a:spAutoFit/>
          </a:bodyPr>
          <a:lstStyle/>
          <a:p>
            <a:pPr lvl="0" algn="ctr"/>
            <a:r>
              <a:rPr lang="en" sz="1600" dirty="0">
                <a:solidFill>
                  <a:schemeClr val="dk1"/>
                </a:solidFill>
                <a:latin typeface="Calibri"/>
                <a:ea typeface="Calibri"/>
                <a:cs typeface="Calibri"/>
                <a:sym typeface="Calibri"/>
              </a:rPr>
              <a:t>Putting the plan into </a:t>
            </a:r>
            <a:r>
              <a:rPr lang="en" sz="1600" dirty="0">
                <a:solidFill>
                  <a:schemeClr val="dk1"/>
                </a:solidFill>
                <a:latin typeface="Calibri"/>
                <a:cs typeface="Calibri"/>
                <a:sym typeface="Calibri"/>
              </a:rPr>
              <a:t>action, training others, and anticipating barriers.</a:t>
            </a:r>
          </a:p>
        </p:txBody>
      </p:sp>
      <p:sp>
        <p:nvSpPr>
          <p:cNvPr id="54" name="Google Shape;115;g37f9446a92a_0_0">
            <a:extLst>
              <a:ext uri="{FF2B5EF4-FFF2-40B4-BE49-F238E27FC236}">
                <a16:creationId xmlns:a16="http://schemas.microsoft.com/office/drawing/2014/main" id="{7B7BBC17-A54C-53E7-F964-EBF5EF95446F}"/>
              </a:ext>
            </a:extLst>
          </p:cNvPr>
          <p:cNvSpPr txBox="1">
            <a:spLocks/>
          </p:cNvSpPr>
          <p:nvPr/>
        </p:nvSpPr>
        <p:spPr>
          <a:xfrm>
            <a:off x="97970" y="28133"/>
            <a:ext cx="11944500" cy="715800"/>
          </a:xfrm>
          <a:prstGeom prst="rect">
            <a:avLst/>
          </a:prstGeom>
        </p:spPr>
        <p:txBody>
          <a:bodyPr spcFirstLastPara="1" wrap="square" lIns="54000" tIns="54000" rIns="54000" bIns="540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800" dirty="0">
                <a:solidFill>
                  <a:srgbClr val="FFFFFF"/>
                </a:solidFill>
                <a:latin typeface="Calibri"/>
                <a:cs typeface="Calibri"/>
                <a:sym typeface="Calibri"/>
              </a:rPr>
              <a:t>Designing &amp; Sustaining Whole School Well-being Programs</a:t>
            </a:r>
          </a:p>
        </p:txBody>
      </p:sp>
      <p:sp>
        <p:nvSpPr>
          <p:cNvPr id="57" name="Google Shape;116;g37f9446a92a_0_0">
            <a:extLst>
              <a:ext uri="{FF2B5EF4-FFF2-40B4-BE49-F238E27FC236}">
                <a16:creationId xmlns:a16="http://schemas.microsoft.com/office/drawing/2014/main" id="{1BA2BA0D-F074-B51A-04F3-B8369615F0B4}"/>
              </a:ext>
            </a:extLst>
          </p:cNvPr>
          <p:cNvSpPr txBox="1">
            <a:spLocks/>
          </p:cNvSpPr>
          <p:nvPr/>
        </p:nvSpPr>
        <p:spPr>
          <a:xfrm>
            <a:off x="97970" y="1054066"/>
            <a:ext cx="1817327" cy="550800"/>
          </a:xfrm>
          <a:prstGeom prst="rect">
            <a:avLst/>
          </a:prstGeom>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Bef>
                <a:spcPts val="1000"/>
              </a:spcBef>
            </a:pPr>
            <a:r>
              <a:rPr lang="en-US" sz="2400" b="1">
                <a:solidFill>
                  <a:schemeClr val="accent2"/>
                </a:solidFill>
                <a:latin typeface="Calibri" panose="020F0502020204030204" pitchFamily="34" charset="0"/>
                <a:cs typeface="Calibri" panose="020F0502020204030204" pitchFamily="34" charset="0"/>
              </a:rPr>
              <a:t>Introduction </a:t>
            </a:r>
            <a:endParaRPr lang="en-US" sz="2400" b="1" dirty="0">
              <a:solidFill>
                <a:schemeClr val="accent2"/>
              </a:solidFill>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1276" y="2430427"/>
            <a:ext cx="5136159" cy="1496802"/>
            <a:chOff x="0" y="0"/>
            <a:chExt cx="2258522" cy="670900"/>
          </a:xfrm>
        </p:grpSpPr>
        <p:sp>
          <p:nvSpPr>
            <p:cNvPr id="3" name="Freeform 3"/>
            <p:cNvSpPr/>
            <p:nvPr/>
          </p:nvSpPr>
          <p:spPr>
            <a:xfrm>
              <a:off x="0" y="0"/>
              <a:ext cx="2258522" cy="670900"/>
            </a:xfrm>
            <a:custGeom>
              <a:avLst/>
              <a:gdLst/>
              <a:ahLst/>
              <a:cxnLst/>
              <a:rect l="l" t="t" r="r" b="b"/>
              <a:pathLst>
                <a:path w="2258522" h="670900">
                  <a:moveTo>
                    <a:pt x="12131" y="0"/>
                  </a:moveTo>
                  <a:lnTo>
                    <a:pt x="2246391" y="0"/>
                  </a:lnTo>
                  <a:cubicBezTo>
                    <a:pt x="2253091" y="0"/>
                    <a:pt x="2258522" y="5431"/>
                    <a:pt x="2258522" y="12131"/>
                  </a:cubicBezTo>
                  <a:lnTo>
                    <a:pt x="2258522" y="658769"/>
                  </a:lnTo>
                  <a:cubicBezTo>
                    <a:pt x="2258522" y="665469"/>
                    <a:pt x="2253091" y="670900"/>
                    <a:pt x="2246391" y="670900"/>
                  </a:cubicBezTo>
                  <a:lnTo>
                    <a:pt x="12131" y="670900"/>
                  </a:lnTo>
                  <a:cubicBezTo>
                    <a:pt x="8914" y="670900"/>
                    <a:pt x="5828" y="669622"/>
                    <a:pt x="3553" y="667347"/>
                  </a:cubicBezTo>
                  <a:cubicBezTo>
                    <a:pt x="1278" y="665072"/>
                    <a:pt x="0" y="661987"/>
                    <a:pt x="0" y="658769"/>
                  </a:cubicBezTo>
                  <a:lnTo>
                    <a:pt x="0" y="12131"/>
                  </a:lnTo>
                  <a:cubicBezTo>
                    <a:pt x="0" y="8914"/>
                    <a:pt x="1278" y="5828"/>
                    <a:pt x="3553" y="3553"/>
                  </a:cubicBezTo>
                  <a:cubicBezTo>
                    <a:pt x="5828" y="1278"/>
                    <a:pt x="8914" y="0"/>
                    <a:pt x="12131" y="0"/>
                  </a:cubicBezTo>
                  <a:close/>
                </a:path>
              </a:pathLst>
            </a:custGeom>
            <a:solidFill>
              <a:srgbClr val="FFFFFF"/>
            </a:solidFill>
            <a:ln w="57150" cap="sq">
              <a:solidFill>
                <a:schemeClr val="accent3"/>
              </a:solidFill>
              <a:prstDash val="solid"/>
              <a:miter/>
            </a:ln>
          </p:spPr>
          <p:txBody>
            <a:bodyPr/>
            <a:lstStyle/>
            <a:p>
              <a:endParaRPr lang="el-GR" sz="933" dirty="0"/>
            </a:p>
          </p:txBody>
        </p:sp>
        <p:sp>
          <p:nvSpPr>
            <p:cNvPr id="4" name="TextBox 4"/>
            <p:cNvSpPr txBox="1"/>
            <p:nvPr/>
          </p:nvSpPr>
          <p:spPr>
            <a:xfrm>
              <a:off x="0" y="-57150"/>
              <a:ext cx="2258522" cy="728050"/>
            </a:xfrm>
            <a:prstGeom prst="rect">
              <a:avLst/>
            </a:prstGeom>
          </p:spPr>
          <p:txBody>
            <a:bodyPr lIns="33867" tIns="33867" rIns="33867" bIns="33867" rtlCol="0" anchor="ctr"/>
            <a:lstStyle/>
            <a:p>
              <a:pPr algn="ctr">
                <a:lnSpc>
                  <a:spcPts val="1773"/>
                </a:lnSpc>
              </a:pPr>
              <a:endParaRPr sz="933"/>
            </a:p>
          </p:txBody>
        </p:sp>
      </p:grpSp>
      <p:grpSp>
        <p:nvGrpSpPr>
          <p:cNvPr id="5" name="Group 5"/>
          <p:cNvGrpSpPr/>
          <p:nvPr/>
        </p:nvGrpSpPr>
        <p:grpSpPr>
          <a:xfrm>
            <a:off x="362187" y="4478520"/>
            <a:ext cx="5136159" cy="1496802"/>
            <a:chOff x="0" y="0"/>
            <a:chExt cx="2258522" cy="670900"/>
          </a:xfrm>
        </p:grpSpPr>
        <p:sp>
          <p:nvSpPr>
            <p:cNvPr id="6" name="Freeform 6"/>
            <p:cNvSpPr/>
            <p:nvPr/>
          </p:nvSpPr>
          <p:spPr>
            <a:xfrm>
              <a:off x="0" y="0"/>
              <a:ext cx="2258522" cy="670900"/>
            </a:xfrm>
            <a:custGeom>
              <a:avLst/>
              <a:gdLst/>
              <a:ahLst/>
              <a:cxnLst/>
              <a:rect l="l" t="t" r="r" b="b"/>
              <a:pathLst>
                <a:path w="2258522" h="670900">
                  <a:moveTo>
                    <a:pt x="12131" y="0"/>
                  </a:moveTo>
                  <a:lnTo>
                    <a:pt x="2246391" y="0"/>
                  </a:lnTo>
                  <a:cubicBezTo>
                    <a:pt x="2253091" y="0"/>
                    <a:pt x="2258522" y="5431"/>
                    <a:pt x="2258522" y="12131"/>
                  </a:cubicBezTo>
                  <a:lnTo>
                    <a:pt x="2258522" y="658769"/>
                  </a:lnTo>
                  <a:cubicBezTo>
                    <a:pt x="2258522" y="665469"/>
                    <a:pt x="2253091" y="670900"/>
                    <a:pt x="2246391" y="670900"/>
                  </a:cubicBezTo>
                  <a:lnTo>
                    <a:pt x="12131" y="670900"/>
                  </a:lnTo>
                  <a:cubicBezTo>
                    <a:pt x="8914" y="670900"/>
                    <a:pt x="5828" y="669622"/>
                    <a:pt x="3553" y="667347"/>
                  </a:cubicBezTo>
                  <a:cubicBezTo>
                    <a:pt x="1278" y="665072"/>
                    <a:pt x="0" y="661987"/>
                    <a:pt x="0" y="658769"/>
                  </a:cubicBezTo>
                  <a:lnTo>
                    <a:pt x="0" y="12131"/>
                  </a:lnTo>
                  <a:cubicBezTo>
                    <a:pt x="0" y="8914"/>
                    <a:pt x="1278" y="5828"/>
                    <a:pt x="3553" y="3553"/>
                  </a:cubicBezTo>
                  <a:cubicBezTo>
                    <a:pt x="5828" y="1278"/>
                    <a:pt x="8914" y="0"/>
                    <a:pt x="12131" y="0"/>
                  </a:cubicBezTo>
                  <a:close/>
                </a:path>
              </a:pathLst>
            </a:custGeom>
            <a:solidFill>
              <a:srgbClr val="FFFFFF"/>
            </a:solidFill>
            <a:ln w="57150" cap="sq">
              <a:solidFill>
                <a:schemeClr val="accent2"/>
              </a:solidFill>
              <a:prstDash val="solid"/>
              <a:miter/>
            </a:ln>
          </p:spPr>
          <p:txBody>
            <a:bodyPr/>
            <a:lstStyle/>
            <a:p>
              <a:endParaRPr lang="el-GR" sz="933"/>
            </a:p>
          </p:txBody>
        </p:sp>
        <p:sp>
          <p:nvSpPr>
            <p:cNvPr id="7" name="TextBox 7"/>
            <p:cNvSpPr txBox="1"/>
            <p:nvPr/>
          </p:nvSpPr>
          <p:spPr>
            <a:xfrm>
              <a:off x="0" y="-57150"/>
              <a:ext cx="2258522" cy="728050"/>
            </a:xfrm>
            <a:prstGeom prst="rect">
              <a:avLst/>
            </a:prstGeom>
          </p:spPr>
          <p:txBody>
            <a:bodyPr lIns="33867" tIns="33867" rIns="33867" bIns="33867" rtlCol="0" anchor="ctr"/>
            <a:lstStyle/>
            <a:p>
              <a:pPr algn="ctr">
                <a:lnSpc>
                  <a:spcPts val="1773"/>
                </a:lnSpc>
              </a:pPr>
              <a:endParaRPr sz="933"/>
            </a:p>
          </p:txBody>
        </p:sp>
      </p:grpSp>
      <p:grpSp>
        <p:nvGrpSpPr>
          <p:cNvPr id="8" name="Group 8"/>
          <p:cNvGrpSpPr/>
          <p:nvPr/>
        </p:nvGrpSpPr>
        <p:grpSpPr>
          <a:xfrm>
            <a:off x="5870690" y="2441840"/>
            <a:ext cx="5136159" cy="1496802"/>
            <a:chOff x="0" y="0"/>
            <a:chExt cx="2258522" cy="670900"/>
          </a:xfrm>
        </p:grpSpPr>
        <p:sp>
          <p:nvSpPr>
            <p:cNvPr id="9" name="Freeform 9"/>
            <p:cNvSpPr/>
            <p:nvPr/>
          </p:nvSpPr>
          <p:spPr>
            <a:xfrm>
              <a:off x="0" y="0"/>
              <a:ext cx="2258522" cy="670900"/>
            </a:xfrm>
            <a:custGeom>
              <a:avLst/>
              <a:gdLst/>
              <a:ahLst/>
              <a:cxnLst/>
              <a:rect l="l" t="t" r="r" b="b"/>
              <a:pathLst>
                <a:path w="2258522" h="670900">
                  <a:moveTo>
                    <a:pt x="12131" y="0"/>
                  </a:moveTo>
                  <a:lnTo>
                    <a:pt x="2246391" y="0"/>
                  </a:lnTo>
                  <a:cubicBezTo>
                    <a:pt x="2253091" y="0"/>
                    <a:pt x="2258522" y="5431"/>
                    <a:pt x="2258522" y="12131"/>
                  </a:cubicBezTo>
                  <a:lnTo>
                    <a:pt x="2258522" y="658769"/>
                  </a:lnTo>
                  <a:cubicBezTo>
                    <a:pt x="2258522" y="665469"/>
                    <a:pt x="2253091" y="670900"/>
                    <a:pt x="2246391" y="670900"/>
                  </a:cubicBezTo>
                  <a:lnTo>
                    <a:pt x="12131" y="670900"/>
                  </a:lnTo>
                  <a:cubicBezTo>
                    <a:pt x="8914" y="670900"/>
                    <a:pt x="5828" y="669622"/>
                    <a:pt x="3553" y="667347"/>
                  </a:cubicBezTo>
                  <a:cubicBezTo>
                    <a:pt x="1278" y="665072"/>
                    <a:pt x="0" y="661987"/>
                    <a:pt x="0" y="658769"/>
                  </a:cubicBezTo>
                  <a:lnTo>
                    <a:pt x="0" y="12131"/>
                  </a:lnTo>
                  <a:cubicBezTo>
                    <a:pt x="0" y="8914"/>
                    <a:pt x="1278" y="5828"/>
                    <a:pt x="3553" y="3553"/>
                  </a:cubicBezTo>
                  <a:cubicBezTo>
                    <a:pt x="5828" y="1278"/>
                    <a:pt x="8914" y="0"/>
                    <a:pt x="12131" y="0"/>
                  </a:cubicBezTo>
                  <a:close/>
                </a:path>
              </a:pathLst>
            </a:custGeom>
            <a:solidFill>
              <a:srgbClr val="FFFFFF"/>
            </a:solidFill>
            <a:ln w="57150" cap="sq">
              <a:solidFill>
                <a:schemeClr val="accent4"/>
              </a:solidFill>
              <a:prstDash val="solid"/>
              <a:miter/>
            </a:ln>
          </p:spPr>
          <p:txBody>
            <a:bodyPr/>
            <a:lstStyle/>
            <a:p>
              <a:endParaRPr lang="el-GR" sz="933" dirty="0"/>
            </a:p>
          </p:txBody>
        </p:sp>
        <p:sp>
          <p:nvSpPr>
            <p:cNvPr id="10" name="TextBox 10"/>
            <p:cNvSpPr txBox="1"/>
            <p:nvPr/>
          </p:nvSpPr>
          <p:spPr>
            <a:xfrm>
              <a:off x="0" y="-57150"/>
              <a:ext cx="2258522" cy="728050"/>
            </a:xfrm>
            <a:prstGeom prst="rect">
              <a:avLst/>
            </a:prstGeom>
          </p:spPr>
          <p:txBody>
            <a:bodyPr lIns="33867" tIns="33867" rIns="33867" bIns="33867" rtlCol="0" anchor="ctr"/>
            <a:lstStyle/>
            <a:p>
              <a:pPr algn="ctr">
                <a:lnSpc>
                  <a:spcPts val="1773"/>
                </a:lnSpc>
              </a:pPr>
              <a:endParaRPr sz="933"/>
            </a:p>
          </p:txBody>
        </p:sp>
      </p:grpSp>
      <p:grpSp>
        <p:nvGrpSpPr>
          <p:cNvPr id="11" name="Group 11"/>
          <p:cNvGrpSpPr/>
          <p:nvPr/>
        </p:nvGrpSpPr>
        <p:grpSpPr>
          <a:xfrm>
            <a:off x="5870690" y="4501490"/>
            <a:ext cx="5136159" cy="1496802"/>
            <a:chOff x="0" y="0"/>
            <a:chExt cx="2258522" cy="670900"/>
          </a:xfrm>
        </p:grpSpPr>
        <p:sp>
          <p:nvSpPr>
            <p:cNvPr id="12" name="Freeform 12"/>
            <p:cNvSpPr/>
            <p:nvPr/>
          </p:nvSpPr>
          <p:spPr>
            <a:xfrm>
              <a:off x="0" y="0"/>
              <a:ext cx="2258522" cy="670900"/>
            </a:xfrm>
            <a:custGeom>
              <a:avLst/>
              <a:gdLst/>
              <a:ahLst/>
              <a:cxnLst/>
              <a:rect l="l" t="t" r="r" b="b"/>
              <a:pathLst>
                <a:path w="2258522" h="670900">
                  <a:moveTo>
                    <a:pt x="12131" y="0"/>
                  </a:moveTo>
                  <a:lnTo>
                    <a:pt x="2246391" y="0"/>
                  </a:lnTo>
                  <a:cubicBezTo>
                    <a:pt x="2253091" y="0"/>
                    <a:pt x="2258522" y="5431"/>
                    <a:pt x="2258522" y="12131"/>
                  </a:cubicBezTo>
                  <a:lnTo>
                    <a:pt x="2258522" y="658769"/>
                  </a:lnTo>
                  <a:cubicBezTo>
                    <a:pt x="2258522" y="665469"/>
                    <a:pt x="2253091" y="670900"/>
                    <a:pt x="2246391" y="670900"/>
                  </a:cubicBezTo>
                  <a:lnTo>
                    <a:pt x="12131" y="670900"/>
                  </a:lnTo>
                  <a:cubicBezTo>
                    <a:pt x="8914" y="670900"/>
                    <a:pt x="5828" y="669622"/>
                    <a:pt x="3553" y="667347"/>
                  </a:cubicBezTo>
                  <a:cubicBezTo>
                    <a:pt x="1278" y="665072"/>
                    <a:pt x="0" y="661987"/>
                    <a:pt x="0" y="658769"/>
                  </a:cubicBezTo>
                  <a:lnTo>
                    <a:pt x="0" y="12131"/>
                  </a:lnTo>
                  <a:cubicBezTo>
                    <a:pt x="0" y="8914"/>
                    <a:pt x="1278" y="5828"/>
                    <a:pt x="3553" y="3553"/>
                  </a:cubicBezTo>
                  <a:cubicBezTo>
                    <a:pt x="5828" y="1278"/>
                    <a:pt x="8914" y="0"/>
                    <a:pt x="12131" y="0"/>
                  </a:cubicBezTo>
                  <a:close/>
                </a:path>
              </a:pathLst>
            </a:custGeom>
            <a:solidFill>
              <a:srgbClr val="FFFFFF"/>
            </a:solidFill>
            <a:ln w="57150" cap="sq">
              <a:solidFill>
                <a:schemeClr val="accent1"/>
              </a:solidFill>
              <a:prstDash val="solid"/>
              <a:miter/>
            </a:ln>
          </p:spPr>
          <p:txBody>
            <a:bodyPr/>
            <a:lstStyle/>
            <a:p>
              <a:endParaRPr lang="el-GR" sz="933"/>
            </a:p>
          </p:txBody>
        </p:sp>
        <p:sp>
          <p:nvSpPr>
            <p:cNvPr id="13" name="TextBox 13"/>
            <p:cNvSpPr txBox="1"/>
            <p:nvPr/>
          </p:nvSpPr>
          <p:spPr>
            <a:xfrm>
              <a:off x="0" y="-57150"/>
              <a:ext cx="2258522" cy="728050"/>
            </a:xfrm>
            <a:prstGeom prst="rect">
              <a:avLst/>
            </a:prstGeom>
          </p:spPr>
          <p:txBody>
            <a:bodyPr lIns="33867" tIns="33867" rIns="33867" bIns="33867" rtlCol="0" anchor="ctr"/>
            <a:lstStyle/>
            <a:p>
              <a:pPr algn="ctr">
                <a:lnSpc>
                  <a:spcPts val="1773"/>
                </a:lnSpc>
              </a:pPr>
              <a:endParaRPr sz="933"/>
            </a:p>
          </p:txBody>
        </p:sp>
      </p:grpSp>
      <p:grpSp>
        <p:nvGrpSpPr>
          <p:cNvPr id="14" name="Group 14"/>
          <p:cNvGrpSpPr/>
          <p:nvPr/>
        </p:nvGrpSpPr>
        <p:grpSpPr>
          <a:xfrm>
            <a:off x="554418" y="2726422"/>
            <a:ext cx="858554" cy="842287"/>
            <a:chOff x="0" y="0"/>
            <a:chExt cx="377532" cy="377532"/>
          </a:xfrm>
        </p:grpSpPr>
        <p:sp>
          <p:nvSpPr>
            <p:cNvPr id="15" name="Freeform 15"/>
            <p:cNvSpPr/>
            <p:nvPr/>
          </p:nvSpPr>
          <p:spPr>
            <a:xfrm>
              <a:off x="0" y="0"/>
              <a:ext cx="377532" cy="377532"/>
            </a:xfrm>
            <a:custGeom>
              <a:avLst/>
              <a:gdLst/>
              <a:ahLst/>
              <a:cxnLst/>
              <a:rect l="l" t="t" r="r" b="b"/>
              <a:pathLst>
                <a:path w="377532" h="377532">
                  <a:moveTo>
                    <a:pt x="72574" y="0"/>
                  </a:moveTo>
                  <a:lnTo>
                    <a:pt x="304958" y="0"/>
                  </a:lnTo>
                  <a:cubicBezTo>
                    <a:pt x="324206" y="0"/>
                    <a:pt x="342665" y="7646"/>
                    <a:pt x="356276" y="21256"/>
                  </a:cubicBezTo>
                  <a:cubicBezTo>
                    <a:pt x="369886" y="34867"/>
                    <a:pt x="377532" y="53326"/>
                    <a:pt x="377532" y="72574"/>
                  </a:cubicBezTo>
                  <a:lnTo>
                    <a:pt x="377532" y="304958"/>
                  </a:lnTo>
                  <a:cubicBezTo>
                    <a:pt x="377532" y="324206"/>
                    <a:pt x="369886" y="342665"/>
                    <a:pt x="356276" y="356276"/>
                  </a:cubicBezTo>
                  <a:cubicBezTo>
                    <a:pt x="342665" y="369886"/>
                    <a:pt x="324206" y="377532"/>
                    <a:pt x="304958" y="377532"/>
                  </a:cubicBezTo>
                  <a:lnTo>
                    <a:pt x="72574" y="377532"/>
                  </a:lnTo>
                  <a:cubicBezTo>
                    <a:pt x="53326" y="377532"/>
                    <a:pt x="34867" y="369886"/>
                    <a:pt x="21256" y="356276"/>
                  </a:cubicBezTo>
                  <a:cubicBezTo>
                    <a:pt x="7646" y="342665"/>
                    <a:pt x="0" y="324206"/>
                    <a:pt x="0" y="304958"/>
                  </a:cubicBezTo>
                  <a:lnTo>
                    <a:pt x="0" y="72574"/>
                  </a:lnTo>
                  <a:cubicBezTo>
                    <a:pt x="0" y="53326"/>
                    <a:pt x="7646" y="34867"/>
                    <a:pt x="21256" y="21256"/>
                  </a:cubicBezTo>
                  <a:cubicBezTo>
                    <a:pt x="34867" y="7646"/>
                    <a:pt x="53326" y="0"/>
                    <a:pt x="72574" y="0"/>
                  </a:cubicBezTo>
                  <a:close/>
                </a:path>
              </a:pathLst>
            </a:custGeom>
            <a:solidFill>
              <a:schemeClr val="accent3"/>
            </a:solidFill>
          </p:spPr>
          <p:txBody>
            <a:bodyPr/>
            <a:lstStyle/>
            <a:p>
              <a:endParaRPr lang="el-GR" sz="933" dirty="0"/>
            </a:p>
          </p:txBody>
        </p:sp>
        <p:sp>
          <p:nvSpPr>
            <p:cNvPr id="16" name="TextBox 16"/>
            <p:cNvSpPr txBox="1"/>
            <p:nvPr/>
          </p:nvSpPr>
          <p:spPr>
            <a:xfrm>
              <a:off x="0" y="-57150"/>
              <a:ext cx="377532" cy="434682"/>
            </a:xfrm>
            <a:prstGeom prst="rect">
              <a:avLst/>
            </a:prstGeom>
          </p:spPr>
          <p:txBody>
            <a:bodyPr lIns="33867" tIns="33867" rIns="33867" bIns="33867" rtlCol="0" anchor="ctr"/>
            <a:lstStyle/>
            <a:p>
              <a:pPr algn="ctr">
                <a:lnSpc>
                  <a:spcPts val="1773"/>
                </a:lnSpc>
              </a:pPr>
              <a:endParaRPr sz="933"/>
            </a:p>
          </p:txBody>
        </p:sp>
      </p:grpSp>
      <p:grpSp>
        <p:nvGrpSpPr>
          <p:cNvPr id="17" name="Group 17"/>
          <p:cNvGrpSpPr/>
          <p:nvPr/>
        </p:nvGrpSpPr>
        <p:grpSpPr>
          <a:xfrm>
            <a:off x="556231" y="4780955"/>
            <a:ext cx="858554" cy="842287"/>
            <a:chOff x="0" y="0"/>
            <a:chExt cx="377532" cy="377532"/>
          </a:xfrm>
        </p:grpSpPr>
        <p:sp>
          <p:nvSpPr>
            <p:cNvPr id="18" name="Freeform 18"/>
            <p:cNvSpPr/>
            <p:nvPr/>
          </p:nvSpPr>
          <p:spPr>
            <a:xfrm>
              <a:off x="0" y="0"/>
              <a:ext cx="377532" cy="377532"/>
            </a:xfrm>
            <a:custGeom>
              <a:avLst/>
              <a:gdLst/>
              <a:ahLst/>
              <a:cxnLst/>
              <a:rect l="l" t="t" r="r" b="b"/>
              <a:pathLst>
                <a:path w="377532" h="377532">
                  <a:moveTo>
                    <a:pt x="72574" y="0"/>
                  </a:moveTo>
                  <a:lnTo>
                    <a:pt x="304958" y="0"/>
                  </a:lnTo>
                  <a:cubicBezTo>
                    <a:pt x="324206" y="0"/>
                    <a:pt x="342665" y="7646"/>
                    <a:pt x="356276" y="21256"/>
                  </a:cubicBezTo>
                  <a:cubicBezTo>
                    <a:pt x="369886" y="34867"/>
                    <a:pt x="377532" y="53326"/>
                    <a:pt x="377532" y="72574"/>
                  </a:cubicBezTo>
                  <a:lnTo>
                    <a:pt x="377532" y="304958"/>
                  </a:lnTo>
                  <a:cubicBezTo>
                    <a:pt x="377532" y="324206"/>
                    <a:pt x="369886" y="342665"/>
                    <a:pt x="356276" y="356276"/>
                  </a:cubicBezTo>
                  <a:cubicBezTo>
                    <a:pt x="342665" y="369886"/>
                    <a:pt x="324206" y="377532"/>
                    <a:pt x="304958" y="377532"/>
                  </a:cubicBezTo>
                  <a:lnTo>
                    <a:pt x="72574" y="377532"/>
                  </a:lnTo>
                  <a:cubicBezTo>
                    <a:pt x="53326" y="377532"/>
                    <a:pt x="34867" y="369886"/>
                    <a:pt x="21256" y="356276"/>
                  </a:cubicBezTo>
                  <a:cubicBezTo>
                    <a:pt x="7646" y="342665"/>
                    <a:pt x="0" y="324206"/>
                    <a:pt x="0" y="304958"/>
                  </a:cubicBezTo>
                  <a:lnTo>
                    <a:pt x="0" y="72574"/>
                  </a:lnTo>
                  <a:cubicBezTo>
                    <a:pt x="0" y="53326"/>
                    <a:pt x="7646" y="34867"/>
                    <a:pt x="21256" y="21256"/>
                  </a:cubicBezTo>
                  <a:cubicBezTo>
                    <a:pt x="34867" y="7646"/>
                    <a:pt x="53326" y="0"/>
                    <a:pt x="72574" y="0"/>
                  </a:cubicBezTo>
                  <a:close/>
                </a:path>
              </a:pathLst>
            </a:custGeom>
            <a:solidFill>
              <a:schemeClr val="accent2"/>
            </a:solidFill>
          </p:spPr>
          <p:txBody>
            <a:bodyPr/>
            <a:lstStyle/>
            <a:p>
              <a:endParaRPr lang="el-GR" sz="933" dirty="0"/>
            </a:p>
          </p:txBody>
        </p:sp>
        <p:sp>
          <p:nvSpPr>
            <p:cNvPr id="19" name="TextBox 19"/>
            <p:cNvSpPr txBox="1"/>
            <p:nvPr/>
          </p:nvSpPr>
          <p:spPr>
            <a:xfrm>
              <a:off x="0" y="-57150"/>
              <a:ext cx="377532" cy="434682"/>
            </a:xfrm>
            <a:prstGeom prst="rect">
              <a:avLst/>
            </a:prstGeom>
          </p:spPr>
          <p:txBody>
            <a:bodyPr lIns="33867" tIns="33867" rIns="33867" bIns="33867" rtlCol="0" anchor="ctr"/>
            <a:lstStyle/>
            <a:p>
              <a:pPr algn="ctr">
                <a:lnSpc>
                  <a:spcPts val="1773"/>
                </a:lnSpc>
              </a:pPr>
              <a:endParaRPr sz="933"/>
            </a:p>
          </p:txBody>
        </p:sp>
      </p:grpSp>
      <p:grpSp>
        <p:nvGrpSpPr>
          <p:cNvPr id="20" name="Group 20"/>
          <p:cNvGrpSpPr/>
          <p:nvPr/>
        </p:nvGrpSpPr>
        <p:grpSpPr>
          <a:xfrm>
            <a:off x="6034216" y="2598918"/>
            <a:ext cx="944919" cy="991987"/>
            <a:chOff x="0" y="-57150"/>
            <a:chExt cx="415509" cy="444631"/>
          </a:xfrm>
        </p:grpSpPr>
        <p:sp>
          <p:nvSpPr>
            <p:cNvPr id="21" name="Freeform 21"/>
            <p:cNvSpPr/>
            <p:nvPr/>
          </p:nvSpPr>
          <p:spPr>
            <a:xfrm>
              <a:off x="37977" y="9949"/>
              <a:ext cx="377532" cy="377532"/>
            </a:xfrm>
            <a:custGeom>
              <a:avLst/>
              <a:gdLst/>
              <a:ahLst/>
              <a:cxnLst/>
              <a:rect l="l" t="t" r="r" b="b"/>
              <a:pathLst>
                <a:path w="377532" h="377532">
                  <a:moveTo>
                    <a:pt x="72574" y="0"/>
                  </a:moveTo>
                  <a:lnTo>
                    <a:pt x="304958" y="0"/>
                  </a:lnTo>
                  <a:cubicBezTo>
                    <a:pt x="324206" y="0"/>
                    <a:pt x="342665" y="7646"/>
                    <a:pt x="356276" y="21256"/>
                  </a:cubicBezTo>
                  <a:cubicBezTo>
                    <a:pt x="369886" y="34867"/>
                    <a:pt x="377532" y="53326"/>
                    <a:pt x="377532" y="72574"/>
                  </a:cubicBezTo>
                  <a:lnTo>
                    <a:pt x="377532" y="304958"/>
                  </a:lnTo>
                  <a:cubicBezTo>
                    <a:pt x="377532" y="324206"/>
                    <a:pt x="369886" y="342665"/>
                    <a:pt x="356276" y="356276"/>
                  </a:cubicBezTo>
                  <a:cubicBezTo>
                    <a:pt x="342665" y="369886"/>
                    <a:pt x="324206" y="377532"/>
                    <a:pt x="304958" y="377532"/>
                  </a:cubicBezTo>
                  <a:lnTo>
                    <a:pt x="72574" y="377532"/>
                  </a:lnTo>
                  <a:cubicBezTo>
                    <a:pt x="53326" y="377532"/>
                    <a:pt x="34867" y="369886"/>
                    <a:pt x="21256" y="356276"/>
                  </a:cubicBezTo>
                  <a:cubicBezTo>
                    <a:pt x="7646" y="342665"/>
                    <a:pt x="0" y="324206"/>
                    <a:pt x="0" y="304958"/>
                  </a:cubicBezTo>
                  <a:lnTo>
                    <a:pt x="0" y="72574"/>
                  </a:lnTo>
                  <a:cubicBezTo>
                    <a:pt x="0" y="53326"/>
                    <a:pt x="7646" y="34867"/>
                    <a:pt x="21256" y="21256"/>
                  </a:cubicBezTo>
                  <a:cubicBezTo>
                    <a:pt x="34867" y="7646"/>
                    <a:pt x="53326" y="0"/>
                    <a:pt x="72574" y="0"/>
                  </a:cubicBezTo>
                  <a:close/>
                </a:path>
              </a:pathLst>
            </a:custGeom>
            <a:solidFill>
              <a:schemeClr val="accent4"/>
            </a:solidFill>
          </p:spPr>
          <p:txBody>
            <a:bodyPr/>
            <a:lstStyle/>
            <a:p>
              <a:endParaRPr lang="el-GR" sz="933" dirty="0"/>
            </a:p>
          </p:txBody>
        </p:sp>
        <p:sp>
          <p:nvSpPr>
            <p:cNvPr id="22" name="TextBox 22"/>
            <p:cNvSpPr txBox="1"/>
            <p:nvPr/>
          </p:nvSpPr>
          <p:spPr>
            <a:xfrm>
              <a:off x="0" y="-57150"/>
              <a:ext cx="377532" cy="434682"/>
            </a:xfrm>
            <a:prstGeom prst="rect">
              <a:avLst/>
            </a:prstGeom>
          </p:spPr>
          <p:txBody>
            <a:bodyPr lIns="33867" tIns="33867" rIns="33867" bIns="33867" rtlCol="0" anchor="ctr"/>
            <a:lstStyle/>
            <a:p>
              <a:pPr algn="ctr">
                <a:lnSpc>
                  <a:spcPts val="1773"/>
                </a:lnSpc>
              </a:pPr>
              <a:endParaRPr sz="933"/>
            </a:p>
          </p:txBody>
        </p:sp>
      </p:grpSp>
      <p:grpSp>
        <p:nvGrpSpPr>
          <p:cNvPr id="23" name="Group 23"/>
          <p:cNvGrpSpPr/>
          <p:nvPr/>
        </p:nvGrpSpPr>
        <p:grpSpPr>
          <a:xfrm>
            <a:off x="6085891" y="4780955"/>
            <a:ext cx="858554" cy="842287"/>
            <a:chOff x="0" y="0"/>
            <a:chExt cx="377532" cy="377532"/>
          </a:xfrm>
        </p:grpSpPr>
        <p:sp>
          <p:nvSpPr>
            <p:cNvPr id="24" name="Freeform 24"/>
            <p:cNvSpPr/>
            <p:nvPr/>
          </p:nvSpPr>
          <p:spPr>
            <a:xfrm>
              <a:off x="0" y="0"/>
              <a:ext cx="377532" cy="377532"/>
            </a:xfrm>
            <a:custGeom>
              <a:avLst/>
              <a:gdLst/>
              <a:ahLst/>
              <a:cxnLst/>
              <a:rect l="l" t="t" r="r" b="b"/>
              <a:pathLst>
                <a:path w="377532" h="377532">
                  <a:moveTo>
                    <a:pt x="72574" y="0"/>
                  </a:moveTo>
                  <a:lnTo>
                    <a:pt x="304958" y="0"/>
                  </a:lnTo>
                  <a:cubicBezTo>
                    <a:pt x="324206" y="0"/>
                    <a:pt x="342665" y="7646"/>
                    <a:pt x="356276" y="21256"/>
                  </a:cubicBezTo>
                  <a:cubicBezTo>
                    <a:pt x="369886" y="34867"/>
                    <a:pt x="377532" y="53326"/>
                    <a:pt x="377532" y="72574"/>
                  </a:cubicBezTo>
                  <a:lnTo>
                    <a:pt x="377532" y="304958"/>
                  </a:lnTo>
                  <a:cubicBezTo>
                    <a:pt x="377532" y="324206"/>
                    <a:pt x="369886" y="342665"/>
                    <a:pt x="356276" y="356276"/>
                  </a:cubicBezTo>
                  <a:cubicBezTo>
                    <a:pt x="342665" y="369886"/>
                    <a:pt x="324206" y="377532"/>
                    <a:pt x="304958" y="377532"/>
                  </a:cubicBezTo>
                  <a:lnTo>
                    <a:pt x="72574" y="377532"/>
                  </a:lnTo>
                  <a:cubicBezTo>
                    <a:pt x="53326" y="377532"/>
                    <a:pt x="34867" y="369886"/>
                    <a:pt x="21256" y="356276"/>
                  </a:cubicBezTo>
                  <a:cubicBezTo>
                    <a:pt x="7646" y="342665"/>
                    <a:pt x="0" y="324206"/>
                    <a:pt x="0" y="304958"/>
                  </a:cubicBezTo>
                  <a:lnTo>
                    <a:pt x="0" y="72574"/>
                  </a:lnTo>
                  <a:cubicBezTo>
                    <a:pt x="0" y="53326"/>
                    <a:pt x="7646" y="34867"/>
                    <a:pt x="21256" y="21256"/>
                  </a:cubicBezTo>
                  <a:cubicBezTo>
                    <a:pt x="34867" y="7646"/>
                    <a:pt x="53326" y="0"/>
                    <a:pt x="72574" y="0"/>
                  </a:cubicBezTo>
                  <a:close/>
                </a:path>
              </a:pathLst>
            </a:custGeom>
            <a:solidFill>
              <a:schemeClr val="accent1"/>
            </a:solidFill>
          </p:spPr>
          <p:txBody>
            <a:bodyPr/>
            <a:lstStyle/>
            <a:p>
              <a:endParaRPr lang="el-GR" sz="933" dirty="0"/>
            </a:p>
          </p:txBody>
        </p:sp>
        <p:sp>
          <p:nvSpPr>
            <p:cNvPr id="25" name="TextBox 25"/>
            <p:cNvSpPr txBox="1"/>
            <p:nvPr/>
          </p:nvSpPr>
          <p:spPr>
            <a:xfrm>
              <a:off x="0" y="-57150"/>
              <a:ext cx="377532" cy="434682"/>
            </a:xfrm>
            <a:prstGeom prst="rect">
              <a:avLst/>
            </a:prstGeom>
          </p:spPr>
          <p:txBody>
            <a:bodyPr lIns="33867" tIns="33867" rIns="33867" bIns="33867" rtlCol="0" anchor="ctr"/>
            <a:lstStyle/>
            <a:p>
              <a:pPr algn="ctr">
                <a:lnSpc>
                  <a:spcPts val="1773"/>
                </a:lnSpc>
              </a:pPr>
              <a:endParaRPr sz="933"/>
            </a:p>
          </p:txBody>
        </p:sp>
      </p:grpSp>
      <p:sp>
        <p:nvSpPr>
          <p:cNvPr id="38" name="Freeform 38"/>
          <p:cNvSpPr/>
          <p:nvPr/>
        </p:nvSpPr>
        <p:spPr>
          <a:xfrm>
            <a:off x="670537" y="2918586"/>
            <a:ext cx="660341" cy="481485"/>
          </a:xfrm>
          <a:custGeom>
            <a:avLst/>
            <a:gdLst/>
            <a:ahLst/>
            <a:cxnLst/>
            <a:rect l="l" t="t" r="r" b="b"/>
            <a:pathLst>
              <a:path w="820483" h="609806">
                <a:moveTo>
                  <a:pt x="0" y="0"/>
                </a:moveTo>
                <a:lnTo>
                  <a:pt x="820483" y="0"/>
                </a:lnTo>
                <a:lnTo>
                  <a:pt x="820483" y="609806"/>
                </a:lnTo>
                <a:lnTo>
                  <a:pt x="0" y="60980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l-GR" sz="933"/>
          </a:p>
        </p:txBody>
      </p:sp>
      <p:sp>
        <p:nvSpPr>
          <p:cNvPr id="39" name="Freeform 39"/>
          <p:cNvSpPr/>
          <p:nvPr/>
        </p:nvSpPr>
        <p:spPr>
          <a:xfrm>
            <a:off x="6299262" y="2946963"/>
            <a:ext cx="482037" cy="482037"/>
          </a:xfrm>
          <a:custGeom>
            <a:avLst/>
            <a:gdLst/>
            <a:ahLst/>
            <a:cxnLst/>
            <a:rect l="l" t="t" r="r" b="b"/>
            <a:pathLst>
              <a:path w="723056" h="723056">
                <a:moveTo>
                  <a:pt x="0" y="0"/>
                </a:moveTo>
                <a:lnTo>
                  <a:pt x="723056" y="0"/>
                </a:lnTo>
                <a:lnTo>
                  <a:pt x="723056" y="723056"/>
                </a:lnTo>
                <a:lnTo>
                  <a:pt x="0" y="723056"/>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l-GR" sz="933" dirty="0"/>
          </a:p>
        </p:txBody>
      </p:sp>
      <p:sp>
        <p:nvSpPr>
          <p:cNvPr id="40" name="Freeform 40"/>
          <p:cNvSpPr/>
          <p:nvPr/>
        </p:nvSpPr>
        <p:spPr>
          <a:xfrm>
            <a:off x="685042" y="4908579"/>
            <a:ext cx="558712" cy="544139"/>
          </a:xfrm>
          <a:custGeom>
            <a:avLst/>
            <a:gdLst/>
            <a:ahLst/>
            <a:cxnLst/>
            <a:rect l="l" t="t" r="r" b="b"/>
            <a:pathLst>
              <a:path w="694208" h="689159">
                <a:moveTo>
                  <a:pt x="0" y="0"/>
                </a:moveTo>
                <a:lnTo>
                  <a:pt x="694208" y="0"/>
                </a:lnTo>
                <a:lnTo>
                  <a:pt x="694208" y="689159"/>
                </a:lnTo>
                <a:lnTo>
                  <a:pt x="0" y="689159"/>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l-GR" sz="933"/>
          </a:p>
        </p:txBody>
      </p:sp>
      <p:sp>
        <p:nvSpPr>
          <p:cNvPr id="44" name="TextBox 44"/>
          <p:cNvSpPr txBox="1"/>
          <p:nvPr/>
        </p:nvSpPr>
        <p:spPr>
          <a:xfrm>
            <a:off x="4986564" y="2799749"/>
            <a:ext cx="300697" cy="253852"/>
          </a:xfrm>
          <a:prstGeom prst="rect">
            <a:avLst/>
          </a:prstGeom>
        </p:spPr>
        <p:txBody>
          <a:bodyPr lIns="0" tIns="0" rIns="0" bIns="0" rtlCol="0" anchor="t">
            <a:spAutoFit/>
          </a:bodyPr>
          <a:lstStyle/>
          <a:p>
            <a:pPr algn="ctr">
              <a:lnSpc>
                <a:spcPts val="2146"/>
              </a:lnSpc>
            </a:pPr>
            <a:r>
              <a:rPr lang="en-US" sz="1533" b="1" dirty="0">
                <a:solidFill>
                  <a:schemeClr val="accent3"/>
                </a:solidFill>
                <a:latin typeface="Lato Bold"/>
                <a:ea typeface="Lato Bold"/>
                <a:cs typeface="Lato Bold"/>
                <a:sym typeface="Lato Bold"/>
              </a:rPr>
              <a:t>01</a:t>
            </a:r>
          </a:p>
        </p:txBody>
      </p:sp>
      <p:sp>
        <p:nvSpPr>
          <p:cNvPr id="45" name="TextBox 45"/>
          <p:cNvSpPr txBox="1"/>
          <p:nvPr/>
        </p:nvSpPr>
        <p:spPr>
          <a:xfrm>
            <a:off x="4704414" y="4569336"/>
            <a:ext cx="871909" cy="253852"/>
          </a:xfrm>
          <a:prstGeom prst="rect">
            <a:avLst/>
          </a:prstGeom>
        </p:spPr>
        <p:txBody>
          <a:bodyPr wrap="square" lIns="0" tIns="0" rIns="0" bIns="0" rtlCol="0" anchor="t">
            <a:spAutoFit/>
          </a:bodyPr>
          <a:lstStyle/>
          <a:p>
            <a:pPr algn="ctr">
              <a:lnSpc>
                <a:spcPts val="2146"/>
              </a:lnSpc>
            </a:pPr>
            <a:r>
              <a:rPr lang="en-US" sz="1533" b="1" dirty="0">
                <a:solidFill>
                  <a:schemeClr val="accent2"/>
                </a:solidFill>
                <a:latin typeface="Lato Bold"/>
                <a:ea typeface="Lato Bold"/>
                <a:cs typeface="Lato Bold"/>
                <a:sym typeface="Lato Bold"/>
              </a:rPr>
              <a:t>03</a:t>
            </a:r>
          </a:p>
        </p:txBody>
      </p:sp>
      <p:sp>
        <p:nvSpPr>
          <p:cNvPr id="46" name="TextBox 46"/>
          <p:cNvSpPr txBox="1"/>
          <p:nvPr/>
        </p:nvSpPr>
        <p:spPr>
          <a:xfrm>
            <a:off x="10363389" y="2621692"/>
            <a:ext cx="686642" cy="253852"/>
          </a:xfrm>
          <a:prstGeom prst="rect">
            <a:avLst/>
          </a:prstGeom>
        </p:spPr>
        <p:txBody>
          <a:bodyPr wrap="square" lIns="0" tIns="0" rIns="0" bIns="0" rtlCol="0" anchor="t">
            <a:spAutoFit/>
          </a:bodyPr>
          <a:lstStyle/>
          <a:p>
            <a:pPr algn="ctr">
              <a:lnSpc>
                <a:spcPts val="2146"/>
              </a:lnSpc>
            </a:pPr>
            <a:r>
              <a:rPr lang="en-US" sz="1533" b="1" dirty="0">
                <a:solidFill>
                  <a:schemeClr val="accent4"/>
                </a:solidFill>
                <a:latin typeface="Lato Bold"/>
                <a:ea typeface="Lato Bold"/>
                <a:cs typeface="Lato Bold"/>
                <a:sym typeface="Lato Bold"/>
              </a:rPr>
              <a:t>02</a:t>
            </a:r>
          </a:p>
        </p:txBody>
      </p:sp>
      <p:sp>
        <p:nvSpPr>
          <p:cNvPr id="47" name="TextBox 47"/>
          <p:cNvSpPr txBox="1"/>
          <p:nvPr/>
        </p:nvSpPr>
        <p:spPr>
          <a:xfrm flipH="1">
            <a:off x="10506718" y="4654727"/>
            <a:ext cx="399983" cy="253852"/>
          </a:xfrm>
          <a:prstGeom prst="rect">
            <a:avLst/>
          </a:prstGeom>
        </p:spPr>
        <p:txBody>
          <a:bodyPr wrap="square" lIns="0" tIns="0" rIns="0" bIns="0" rtlCol="0" anchor="t">
            <a:spAutoFit/>
          </a:bodyPr>
          <a:lstStyle/>
          <a:p>
            <a:pPr algn="ctr">
              <a:lnSpc>
                <a:spcPts val="2146"/>
              </a:lnSpc>
            </a:pPr>
            <a:r>
              <a:rPr lang="en-US" sz="1533" b="1" dirty="0">
                <a:solidFill>
                  <a:schemeClr val="accent1"/>
                </a:solidFill>
                <a:latin typeface="Lato Bold"/>
                <a:ea typeface="Lato Bold"/>
                <a:cs typeface="Lato Bold"/>
                <a:sym typeface="Lato Bold"/>
              </a:rPr>
              <a:t>04</a:t>
            </a:r>
          </a:p>
        </p:txBody>
      </p:sp>
      <p:sp>
        <p:nvSpPr>
          <p:cNvPr id="52" name="TextBox 52"/>
          <p:cNvSpPr txBox="1"/>
          <p:nvPr/>
        </p:nvSpPr>
        <p:spPr>
          <a:xfrm>
            <a:off x="7306726" y="2642014"/>
            <a:ext cx="2730500" cy="1096454"/>
          </a:xfrm>
          <a:prstGeom prst="rect">
            <a:avLst/>
          </a:prstGeom>
        </p:spPr>
        <p:txBody>
          <a:bodyPr lIns="0" tIns="0" rIns="0" bIns="0" rtlCol="0" anchor="t">
            <a:spAutoFit/>
          </a:bodyPr>
          <a:lstStyle/>
          <a:p>
            <a:pPr>
              <a:lnSpc>
                <a:spcPts val="1680"/>
              </a:lnSpc>
            </a:pPr>
            <a:r>
              <a:rPr lang="en" sz="1800" b="1" dirty="0">
                <a:solidFill>
                  <a:schemeClr val="tx1"/>
                </a:solidFill>
                <a:latin typeface="Calibri" panose="020F0502020204030204" pitchFamily="34" charset="0"/>
                <a:cs typeface="Calibri" panose="020F0502020204030204" pitchFamily="34" charset="0"/>
              </a:rPr>
              <a:t>Select and align</a:t>
            </a:r>
            <a:r>
              <a:rPr lang="en" sz="1800" dirty="0">
                <a:solidFill>
                  <a:schemeClr val="tx1"/>
                </a:solidFill>
                <a:latin typeface="Calibri" panose="020F0502020204030204" pitchFamily="34" charset="0"/>
                <a:cs typeface="Calibri" panose="020F0502020204030204" pitchFamily="34" charset="0"/>
              </a:rPr>
              <a:t> appropriate PERMA-based strategies to address identified wellbeing needs within their school context.</a:t>
            </a:r>
            <a:endParaRPr lang="en-US" sz="1800" dirty="0">
              <a:solidFill>
                <a:schemeClr val="tx1"/>
              </a:solidFill>
              <a:latin typeface="Calibri" panose="020F0502020204030204" pitchFamily="34" charset="0"/>
              <a:ea typeface="Lato"/>
              <a:cs typeface="Calibri" panose="020F0502020204030204" pitchFamily="34" charset="0"/>
              <a:sym typeface="Lato"/>
            </a:endParaRPr>
          </a:p>
        </p:txBody>
      </p:sp>
      <p:sp>
        <p:nvSpPr>
          <p:cNvPr id="55" name="Freeform 55"/>
          <p:cNvSpPr/>
          <p:nvPr/>
        </p:nvSpPr>
        <p:spPr>
          <a:xfrm>
            <a:off x="6241189" y="4913029"/>
            <a:ext cx="589303" cy="578137"/>
          </a:xfrm>
          <a:custGeom>
            <a:avLst/>
            <a:gdLst/>
            <a:ahLst/>
            <a:cxnLst/>
            <a:rect l="l" t="t" r="r" b="b"/>
            <a:pathLst>
              <a:path w="732217" h="732217">
                <a:moveTo>
                  <a:pt x="0" y="0"/>
                </a:moveTo>
                <a:lnTo>
                  <a:pt x="732217" y="0"/>
                </a:lnTo>
                <a:lnTo>
                  <a:pt x="732217" y="732217"/>
                </a:lnTo>
                <a:lnTo>
                  <a:pt x="0" y="732217"/>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l-GR" sz="933"/>
          </a:p>
        </p:txBody>
      </p:sp>
      <p:sp>
        <p:nvSpPr>
          <p:cNvPr id="56" name="Google Shape;122;g37f9446a92a_0_132">
            <a:extLst>
              <a:ext uri="{FF2B5EF4-FFF2-40B4-BE49-F238E27FC236}">
                <a16:creationId xmlns:a16="http://schemas.microsoft.com/office/drawing/2014/main" id="{602FC9A0-BF53-AB75-8B83-1CA6CC9C8C67}"/>
              </a:ext>
            </a:extLst>
          </p:cNvPr>
          <p:cNvSpPr txBox="1">
            <a:spLocks/>
          </p:cNvSpPr>
          <p:nvPr/>
        </p:nvSpPr>
        <p:spPr>
          <a:xfrm>
            <a:off x="97970" y="81642"/>
            <a:ext cx="11944500" cy="715800"/>
          </a:xfrm>
          <a:prstGeom prst="rect">
            <a:avLst/>
          </a:prstGeom>
          <a:noFill/>
          <a:ln>
            <a:noFill/>
          </a:ln>
        </p:spPr>
        <p:txBody>
          <a:bodyPr spcFirstLastPara="1" wrap="square" lIns="91425" tIns="54000" rIns="54000" bIns="540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FFFFFF"/>
              </a:buClr>
              <a:buSzPts val="3800"/>
              <a:buFont typeface="Calibri"/>
              <a:buNone/>
            </a:pPr>
            <a:r>
              <a:rPr lang="en-US" sz="3800" dirty="0">
                <a:solidFill>
                  <a:srgbClr val="FFFFFF"/>
                </a:solidFill>
                <a:latin typeface="Calibri"/>
                <a:cs typeface="Calibri"/>
                <a:sym typeface="Calibri"/>
              </a:rPr>
              <a:t>Learning objectives</a:t>
            </a:r>
          </a:p>
        </p:txBody>
      </p:sp>
      <p:sp>
        <p:nvSpPr>
          <p:cNvPr id="57" name="Google Shape;123;g37f9446a92a_0_132">
            <a:extLst>
              <a:ext uri="{FF2B5EF4-FFF2-40B4-BE49-F238E27FC236}">
                <a16:creationId xmlns:a16="http://schemas.microsoft.com/office/drawing/2014/main" id="{64ABAEEB-B131-4E09-72AA-EBFF460943D1}"/>
              </a:ext>
            </a:extLst>
          </p:cNvPr>
          <p:cNvSpPr txBox="1">
            <a:spLocks/>
          </p:cNvSpPr>
          <p:nvPr/>
        </p:nvSpPr>
        <p:spPr>
          <a:xfrm>
            <a:off x="362187" y="1017412"/>
            <a:ext cx="11944500" cy="5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400" dirty="0">
                <a:solidFill>
                  <a:schemeClr val="accent2"/>
                </a:solidFill>
                <a:latin typeface="Calibri"/>
                <a:cs typeface="Calibri"/>
                <a:sym typeface="Calibri"/>
              </a:rPr>
              <a:t>Unit 3.1: Designing &amp; Sustaining Whole School Well-being Programs</a:t>
            </a:r>
          </a:p>
        </p:txBody>
      </p:sp>
      <p:sp>
        <p:nvSpPr>
          <p:cNvPr id="60" name="TextBox 59">
            <a:extLst>
              <a:ext uri="{FF2B5EF4-FFF2-40B4-BE49-F238E27FC236}">
                <a16:creationId xmlns:a16="http://schemas.microsoft.com/office/drawing/2014/main" id="{42CB971D-13FB-F6B6-3BE9-500EF46E0785}"/>
              </a:ext>
            </a:extLst>
          </p:cNvPr>
          <p:cNvSpPr txBox="1"/>
          <p:nvPr/>
        </p:nvSpPr>
        <p:spPr>
          <a:xfrm>
            <a:off x="1610803" y="2598918"/>
            <a:ext cx="3375761" cy="1200329"/>
          </a:xfrm>
          <a:prstGeom prst="rect">
            <a:avLst/>
          </a:prstGeom>
          <a:noFill/>
        </p:spPr>
        <p:txBody>
          <a:bodyPr wrap="square">
            <a:spAutoFit/>
          </a:bodyPr>
          <a:lstStyle/>
          <a:p>
            <a:r>
              <a:rPr lang="en" sz="1800" b="1" dirty="0" err="1">
                <a:solidFill>
                  <a:schemeClr val="tx1"/>
                </a:solidFill>
                <a:latin typeface="Calibri" panose="020F0502020204030204" pitchFamily="34" charset="0"/>
                <a:cs typeface="Calibri" panose="020F0502020204030204" pitchFamily="34" charset="0"/>
              </a:rPr>
              <a:t>Analyse</a:t>
            </a:r>
            <a:r>
              <a:rPr lang="en" sz="1800" b="1" dirty="0">
                <a:solidFill>
                  <a:schemeClr val="tx1"/>
                </a:solidFill>
                <a:latin typeface="Calibri" panose="020F0502020204030204" pitchFamily="34" charset="0"/>
                <a:cs typeface="Calibri" panose="020F0502020204030204" pitchFamily="34" charset="0"/>
              </a:rPr>
              <a:t> their school’s wellbeing needs </a:t>
            </a:r>
            <a:r>
              <a:rPr lang="en" sz="1800" dirty="0">
                <a:solidFill>
                  <a:schemeClr val="tx1"/>
                </a:solidFill>
                <a:latin typeface="Calibri" panose="020F0502020204030204" pitchFamily="34" charset="0"/>
                <a:cs typeface="Calibri" panose="020F0502020204030204" pitchFamily="34" charset="0"/>
              </a:rPr>
              <a:t>and existing practices to identify key priorities for a Whole-School Approach (WSA).</a:t>
            </a:r>
          </a:p>
        </p:txBody>
      </p:sp>
      <p:sp>
        <p:nvSpPr>
          <p:cNvPr id="62" name="TextBox 61">
            <a:extLst>
              <a:ext uri="{FF2B5EF4-FFF2-40B4-BE49-F238E27FC236}">
                <a16:creationId xmlns:a16="http://schemas.microsoft.com/office/drawing/2014/main" id="{D8576509-0181-593B-EF56-6FDD86301DB0}"/>
              </a:ext>
            </a:extLst>
          </p:cNvPr>
          <p:cNvSpPr txBox="1"/>
          <p:nvPr/>
        </p:nvSpPr>
        <p:spPr>
          <a:xfrm>
            <a:off x="7123992" y="4614233"/>
            <a:ext cx="3545824" cy="1200329"/>
          </a:xfrm>
          <a:prstGeom prst="rect">
            <a:avLst/>
          </a:prstGeom>
          <a:noFill/>
        </p:spPr>
        <p:txBody>
          <a:bodyPr wrap="square">
            <a:spAutoFit/>
          </a:bodyPr>
          <a:lstStyle/>
          <a:p>
            <a:r>
              <a:rPr lang="en" sz="1800" b="1" i="0" u="none" strike="noStrike" dirty="0">
                <a:solidFill>
                  <a:schemeClr val="tx1"/>
                </a:solidFill>
                <a:effectLst/>
                <a:latin typeface="Calibri" panose="020F0502020204030204" pitchFamily="34" charset="0"/>
                <a:cs typeface="Calibri" panose="020F0502020204030204" pitchFamily="34" charset="0"/>
              </a:rPr>
              <a:t>Design a mini wellbeing action plan</a:t>
            </a:r>
            <a:r>
              <a:rPr lang="en" sz="1800" b="0" i="0" u="none" strike="noStrike" dirty="0">
                <a:solidFill>
                  <a:schemeClr val="tx1"/>
                </a:solidFill>
                <a:effectLst/>
                <a:latin typeface="Calibri" panose="020F0502020204030204" pitchFamily="34" charset="0"/>
                <a:cs typeface="Calibri" panose="020F0502020204030204" pitchFamily="34" charset="0"/>
              </a:rPr>
              <a:t> that integrates PERMA interventions across staff, students, and the broader school community.</a:t>
            </a:r>
            <a:endParaRPr lang="el-GR" sz="1800" dirty="0">
              <a:solidFill>
                <a:schemeClr val="tx1"/>
              </a:solidFill>
              <a:latin typeface="Calibri" panose="020F0502020204030204" pitchFamily="34" charset="0"/>
              <a:cs typeface="Calibri" panose="020F0502020204030204" pitchFamily="34" charset="0"/>
            </a:endParaRPr>
          </a:p>
        </p:txBody>
      </p:sp>
      <p:sp>
        <p:nvSpPr>
          <p:cNvPr id="64" name="TextBox 63">
            <a:extLst>
              <a:ext uri="{FF2B5EF4-FFF2-40B4-BE49-F238E27FC236}">
                <a16:creationId xmlns:a16="http://schemas.microsoft.com/office/drawing/2014/main" id="{63D1F68C-CC5F-A6BA-011B-EF62D51C90A2}"/>
              </a:ext>
            </a:extLst>
          </p:cNvPr>
          <p:cNvSpPr txBox="1"/>
          <p:nvPr/>
        </p:nvSpPr>
        <p:spPr>
          <a:xfrm>
            <a:off x="1522185" y="4520964"/>
            <a:ext cx="3681794" cy="1477328"/>
          </a:xfrm>
          <a:prstGeom prst="rect">
            <a:avLst/>
          </a:prstGeom>
          <a:noFill/>
        </p:spPr>
        <p:txBody>
          <a:bodyPr wrap="square">
            <a:spAutoFit/>
          </a:bodyPr>
          <a:lstStyle/>
          <a:p>
            <a:r>
              <a:rPr lang="en" sz="1800" b="1" i="0" u="none" strike="noStrike" dirty="0">
                <a:solidFill>
                  <a:schemeClr val="tx1"/>
                </a:solidFill>
                <a:effectLst/>
                <a:latin typeface="Calibri" panose="020F0502020204030204" pitchFamily="34" charset="0"/>
                <a:cs typeface="Calibri" panose="020F0502020204030204" pitchFamily="34" charset="0"/>
              </a:rPr>
              <a:t>Formulate SMART wellbeing goals</a:t>
            </a:r>
            <a:r>
              <a:rPr lang="en" sz="1800" b="0" i="0" u="none" strike="noStrike" dirty="0">
                <a:solidFill>
                  <a:schemeClr val="tx1"/>
                </a:solidFill>
                <a:effectLst/>
                <a:latin typeface="Calibri" panose="020F0502020204030204" pitchFamily="34" charset="0"/>
                <a:cs typeface="Calibri" panose="020F0502020204030204" pitchFamily="34" charset="0"/>
              </a:rPr>
              <a:t> that are specific, measurable, achievable, relevant, and time-bound, ensuring strategic and sustainable implementation.</a:t>
            </a:r>
            <a:endParaRPr lang="el-GR" sz="1800" dirty="0">
              <a:solidFill>
                <a:schemeClr val="tx1"/>
              </a:solidFill>
              <a:latin typeface="Calibri" panose="020F0502020204030204" pitchFamily="34" charset="0"/>
              <a:cs typeface="Calibri" panose="020F0502020204030204" pitchFamily="34" charset="0"/>
            </a:endParaRPr>
          </a:p>
        </p:txBody>
      </p:sp>
      <p:sp>
        <p:nvSpPr>
          <p:cNvPr id="66" name="TextBox 65">
            <a:extLst>
              <a:ext uri="{FF2B5EF4-FFF2-40B4-BE49-F238E27FC236}">
                <a16:creationId xmlns:a16="http://schemas.microsoft.com/office/drawing/2014/main" id="{D811CF32-2010-018C-C78A-C221F0199BED}"/>
              </a:ext>
            </a:extLst>
          </p:cNvPr>
          <p:cNvSpPr txBox="1"/>
          <p:nvPr/>
        </p:nvSpPr>
        <p:spPr>
          <a:xfrm>
            <a:off x="321276" y="1672873"/>
            <a:ext cx="6153664" cy="369332"/>
          </a:xfrm>
          <a:prstGeom prst="rect">
            <a:avLst/>
          </a:prstGeom>
          <a:noFill/>
        </p:spPr>
        <p:txBody>
          <a:bodyPr wrap="square">
            <a:spAutoFit/>
          </a:bodyPr>
          <a:lstStyle/>
          <a:p>
            <a:r>
              <a:rPr lang="en" sz="1800" dirty="0">
                <a:solidFill>
                  <a:schemeClr val="dk1"/>
                </a:solidFill>
                <a:latin typeface="Calibri"/>
                <a:cs typeface="Calibri"/>
                <a:sym typeface="Calibri"/>
              </a:rPr>
              <a:t>By the end of this unit, participants will be able to:</a:t>
            </a:r>
            <a:endParaRPr lang="el-GR" sz="1800" dirty="0">
              <a:solidFill>
                <a:schemeClr val="dk1"/>
              </a:solidFill>
              <a:latin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37f9446a92a_0_138"/>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a:lnSpc>
                <a:spcPct val="100000"/>
              </a:lnSpc>
              <a:buClr>
                <a:srgbClr val="000000"/>
              </a:buClr>
              <a:buSzPts val="2000"/>
            </a:pPr>
            <a:r>
              <a:rPr lang="en-US" dirty="0"/>
              <a:t>Icebreaker Activity - </a:t>
            </a:r>
            <a:r>
              <a:rPr lang="en" dirty="0"/>
              <a:t>PERMA in My School Life</a:t>
            </a:r>
            <a:endParaRPr dirty="0"/>
          </a:p>
        </p:txBody>
      </p:sp>
      <p:sp>
        <p:nvSpPr>
          <p:cNvPr id="130" name="Google Shape;130;g37f9446a92a_0_138"/>
          <p:cNvSpPr txBox="1">
            <a:spLocks noGrp="1"/>
          </p:cNvSpPr>
          <p:nvPr>
            <p:ph type="body" idx="1"/>
          </p:nvPr>
        </p:nvSpPr>
        <p:spPr>
          <a:xfrm>
            <a:off x="97971" y="881743"/>
            <a:ext cx="11944500" cy="5870100"/>
          </a:xfrm>
          <a:prstGeom prst="rect">
            <a:avLst/>
          </a:prstGeom>
          <a:noFill/>
          <a:ln>
            <a:noFill/>
          </a:ln>
        </p:spPr>
        <p:txBody>
          <a:bodyPr spcFirstLastPara="1" wrap="square" lIns="91425" tIns="45700" rIns="91425" bIns="45700" anchor="t" anchorCtr="0">
            <a:noAutofit/>
          </a:bodyPr>
          <a:lstStyle/>
          <a:p>
            <a:pPr marL="0" indent="0">
              <a:lnSpc>
                <a:spcPct val="150000"/>
              </a:lnSpc>
              <a:spcBef>
                <a:spcPts val="0"/>
              </a:spcBef>
            </a:pPr>
            <a:r>
              <a:rPr lang="en" sz="2400" i="1" dirty="0">
                <a:solidFill>
                  <a:schemeClr val="accent2"/>
                </a:solidFill>
              </a:rPr>
              <a:t>Activity: Sketch or describe one element that makes their school a flourishing community </a:t>
            </a:r>
            <a:r>
              <a:rPr lang="en" sz="2000" i="1" dirty="0">
                <a:solidFill>
                  <a:schemeClr val="accent2"/>
                </a:solidFill>
              </a:rPr>
              <a:t>(6 min) </a:t>
            </a:r>
            <a:endParaRPr sz="2400" i="1" dirty="0">
              <a:solidFill>
                <a:schemeClr val="accent2"/>
              </a:solidFill>
            </a:endParaRPr>
          </a:p>
        </p:txBody>
      </p:sp>
      <p:graphicFrame>
        <p:nvGraphicFramePr>
          <p:cNvPr id="2" name="Πίνακας 1">
            <a:extLst>
              <a:ext uri="{FF2B5EF4-FFF2-40B4-BE49-F238E27FC236}">
                <a16:creationId xmlns:a16="http://schemas.microsoft.com/office/drawing/2014/main" id="{DB9C4698-D1D8-C195-CE1D-A898FA46AECF}"/>
              </a:ext>
            </a:extLst>
          </p:cNvPr>
          <p:cNvGraphicFramePr>
            <a:graphicFrameLocks noGrp="1"/>
          </p:cNvGraphicFramePr>
          <p:nvPr>
            <p:extLst>
              <p:ext uri="{D42A27DB-BD31-4B8C-83A1-F6EECF244321}">
                <p14:modId xmlns:p14="http://schemas.microsoft.com/office/powerpoint/2010/main" val="3719829390"/>
              </p:ext>
            </p:extLst>
          </p:nvPr>
        </p:nvGraphicFramePr>
        <p:xfrm>
          <a:off x="149529" y="1983544"/>
          <a:ext cx="6858890" cy="3666497"/>
        </p:xfrm>
        <a:graphic>
          <a:graphicData uri="http://schemas.openxmlformats.org/drawingml/2006/table">
            <a:tbl>
              <a:tblPr/>
              <a:tblGrid>
                <a:gridCol w="2531887">
                  <a:extLst>
                    <a:ext uri="{9D8B030D-6E8A-4147-A177-3AD203B41FA5}">
                      <a16:colId xmlns:a16="http://schemas.microsoft.com/office/drawing/2014/main" val="2755314450"/>
                    </a:ext>
                  </a:extLst>
                </a:gridCol>
                <a:gridCol w="4327003">
                  <a:extLst>
                    <a:ext uri="{9D8B030D-6E8A-4147-A177-3AD203B41FA5}">
                      <a16:colId xmlns:a16="http://schemas.microsoft.com/office/drawing/2014/main" val="3249279966"/>
                    </a:ext>
                  </a:extLst>
                </a:gridCol>
              </a:tblGrid>
              <a:tr h="466097">
                <a:tc>
                  <a:txBody>
                    <a:bodyPr/>
                    <a:lstStyle/>
                    <a:p>
                      <a:pPr>
                        <a:buNone/>
                      </a:pPr>
                      <a:r>
                        <a:rPr lang="en" sz="1800" dirty="0"/>
                        <a:t>PERMA Element</a:t>
                      </a:r>
                    </a:p>
                  </a:txBody>
                  <a:tcPr anchor="ctr">
                    <a:lnL>
                      <a:noFill/>
                    </a:lnL>
                    <a:lnR>
                      <a:noFill/>
                    </a:lnR>
                    <a:lnT>
                      <a:noFill/>
                    </a:lnT>
                    <a:lnB>
                      <a:noFill/>
                    </a:lnB>
                    <a:noFill/>
                  </a:tcPr>
                </a:tc>
                <a:tc>
                  <a:txBody>
                    <a:bodyPr/>
                    <a:lstStyle/>
                    <a:p>
                      <a:pPr>
                        <a:buNone/>
                      </a:pPr>
                      <a:endParaRPr lang="en" sz="1800" dirty="0"/>
                    </a:p>
                  </a:txBody>
                  <a:tcPr anchor="ctr">
                    <a:lnL>
                      <a:noFill/>
                    </a:lnL>
                    <a:lnR>
                      <a:noFill/>
                    </a:lnR>
                    <a:lnT>
                      <a:noFill/>
                    </a:lnT>
                    <a:lnB>
                      <a:noFill/>
                    </a:lnB>
                    <a:noFill/>
                  </a:tcPr>
                </a:tc>
                <a:extLst>
                  <a:ext uri="{0D108BD9-81ED-4DB2-BD59-A6C34878D82A}">
                    <a16:rowId xmlns:a16="http://schemas.microsoft.com/office/drawing/2014/main" val="1942360889"/>
                  </a:ext>
                </a:extLst>
              </a:tr>
              <a:tr h="625611">
                <a:tc>
                  <a:txBody>
                    <a:bodyPr/>
                    <a:lstStyle/>
                    <a:p>
                      <a:pPr>
                        <a:buNone/>
                      </a:pPr>
                      <a:r>
                        <a:rPr lang="en" sz="1800" b="1" dirty="0"/>
                        <a:t>P – Positive Emotion</a:t>
                      </a:r>
                      <a:endParaRPr lang="en" sz="1800" dirty="0"/>
                    </a:p>
                  </a:txBody>
                  <a:tcPr anchor="ctr">
                    <a:lnL>
                      <a:noFill/>
                    </a:lnL>
                    <a:lnR>
                      <a:noFill/>
                    </a:lnR>
                    <a:lnT>
                      <a:noFill/>
                    </a:lnT>
                    <a:lnB>
                      <a:noFill/>
                    </a:lnB>
                    <a:noFill/>
                  </a:tcPr>
                </a:tc>
                <a:tc>
                  <a:txBody>
                    <a:bodyPr/>
                    <a:lstStyle/>
                    <a:p>
                      <a:pPr>
                        <a:buNone/>
                      </a:pPr>
                      <a:r>
                        <a:rPr lang="en" sz="1800" dirty="0"/>
                        <a:t>What’s one school moment that brings smiles or laughter?</a:t>
                      </a:r>
                    </a:p>
                  </a:txBody>
                  <a:tcPr anchor="ctr">
                    <a:lnL>
                      <a:noFill/>
                    </a:lnL>
                    <a:lnR>
                      <a:noFill/>
                    </a:lnR>
                    <a:lnT>
                      <a:noFill/>
                    </a:lnT>
                    <a:lnB>
                      <a:noFill/>
                    </a:lnB>
                    <a:noFill/>
                  </a:tcPr>
                </a:tc>
                <a:extLst>
                  <a:ext uri="{0D108BD9-81ED-4DB2-BD59-A6C34878D82A}">
                    <a16:rowId xmlns:a16="http://schemas.microsoft.com/office/drawing/2014/main" val="3980388379"/>
                  </a:ext>
                </a:extLst>
              </a:tr>
              <a:tr h="625611">
                <a:tc>
                  <a:txBody>
                    <a:bodyPr/>
                    <a:lstStyle/>
                    <a:p>
                      <a:pPr>
                        <a:buNone/>
                      </a:pPr>
                      <a:r>
                        <a:rPr lang="en" sz="1800" b="1"/>
                        <a:t>E – Engagement</a:t>
                      </a:r>
                      <a:endParaRPr lang="en" sz="1800"/>
                    </a:p>
                  </a:txBody>
                  <a:tcPr anchor="ctr">
                    <a:lnL>
                      <a:noFill/>
                    </a:lnL>
                    <a:lnR>
                      <a:noFill/>
                    </a:lnR>
                    <a:lnT>
                      <a:noFill/>
                    </a:lnT>
                    <a:lnB>
                      <a:noFill/>
                    </a:lnB>
                    <a:noFill/>
                  </a:tcPr>
                </a:tc>
                <a:tc>
                  <a:txBody>
                    <a:bodyPr/>
                    <a:lstStyle/>
                    <a:p>
                      <a:pPr>
                        <a:buNone/>
                      </a:pPr>
                      <a:r>
                        <a:rPr lang="en" sz="1800" dirty="0"/>
                        <a:t>When do teachers or students feel most absorbed in learning?</a:t>
                      </a:r>
                    </a:p>
                  </a:txBody>
                  <a:tcPr anchor="ctr">
                    <a:lnL>
                      <a:noFill/>
                    </a:lnL>
                    <a:lnR>
                      <a:noFill/>
                    </a:lnR>
                    <a:lnT>
                      <a:noFill/>
                    </a:lnT>
                    <a:lnB>
                      <a:noFill/>
                    </a:lnB>
                    <a:noFill/>
                  </a:tcPr>
                </a:tc>
                <a:extLst>
                  <a:ext uri="{0D108BD9-81ED-4DB2-BD59-A6C34878D82A}">
                    <a16:rowId xmlns:a16="http://schemas.microsoft.com/office/drawing/2014/main" val="1244900110"/>
                  </a:ext>
                </a:extLst>
              </a:tr>
              <a:tr h="625611">
                <a:tc>
                  <a:txBody>
                    <a:bodyPr/>
                    <a:lstStyle/>
                    <a:p>
                      <a:pPr>
                        <a:buNone/>
                      </a:pPr>
                      <a:r>
                        <a:rPr lang="en" sz="1800" b="1"/>
                        <a:t>R – Relationships</a:t>
                      </a:r>
                      <a:endParaRPr lang="en" sz="1800"/>
                    </a:p>
                  </a:txBody>
                  <a:tcPr anchor="ctr">
                    <a:lnL>
                      <a:noFill/>
                    </a:lnL>
                    <a:lnR>
                      <a:noFill/>
                    </a:lnR>
                    <a:lnT>
                      <a:noFill/>
                    </a:lnT>
                    <a:lnB>
                      <a:noFill/>
                    </a:lnB>
                    <a:noFill/>
                  </a:tcPr>
                </a:tc>
                <a:tc>
                  <a:txBody>
                    <a:bodyPr/>
                    <a:lstStyle/>
                    <a:p>
                      <a:pPr>
                        <a:buNone/>
                      </a:pPr>
                      <a:r>
                        <a:rPr lang="en" sz="1800" dirty="0"/>
                        <a:t>How does your school build a sense of connection or trust?</a:t>
                      </a:r>
                    </a:p>
                  </a:txBody>
                  <a:tcPr anchor="ctr">
                    <a:lnL>
                      <a:noFill/>
                    </a:lnL>
                    <a:lnR>
                      <a:noFill/>
                    </a:lnR>
                    <a:lnT>
                      <a:noFill/>
                    </a:lnT>
                    <a:lnB>
                      <a:noFill/>
                    </a:lnB>
                    <a:noFill/>
                  </a:tcPr>
                </a:tc>
                <a:extLst>
                  <a:ext uri="{0D108BD9-81ED-4DB2-BD59-A6C34878D82A}">
                    <a16:rowId xmlns:a16="http://schemas.microsoft.com/office/drawing/2014/main" val="3283566199"/>
                  </a:ext>
                </a:extLst>
              </a:tr>
              <a:tr h="625611">
                <a:tc>
                  <a:txBody>
                    <a:bodyPr/>
                    <a:lstStyle/>
                    <a:p>
                      <a:pPr>
                        <a:buNone/>
                      </a:pPr>
                      <a:r>
                        <a:rPr lang="en" sz="1800" b="1"/>
                        <a:t>M – Meaning</a:t>
                      </a:r>
                      <a:endParaRPr lang="en" sz="1800"/>
                    </a:p>
                  </a:txBody>
                  <a:tcPr anchor="ctr">
                    <a:lnL>
                      <a:noFill/>
                    </a:lnL>
                    <a:lnR>
                      <a:noFill/>
                    </a:lnR>
                    <a:lnT>
                      <a:noFill/>
                    </a:lnT>
                    <a:lnB>
                      <a:noFill/>
                    </a:lnB>
                    <a:noFill/>
                  </a:tcPr>
                </a:tc>
                <a:tc>
                  <a:txBody>
                    <a:bodyPr/>
                    <a:lstStyle/>
                    <a:p>
                      <a:pPr>
                        <a:buNone/>
                      </a:pPr>
                      <a:r>
                        <a:rPr lang="en" sz="1800"/>
                        <a:t>What gives purpose or pride in your school community?</a:t>
                      </a:r>
                    </a:p>
                  </a:txBody>
                  <a:tcPr anchor="ctr">
                    <a:lnL>
                      <a:noFill/>
                    </a:lnL>
                    <a:lnR>
                      <a:noFill/>
                    </a:lnR>
                    <a:lnT>
                      <a:noFill/>
                    </a:lnT>
                    <a:lnB>
                      <a:noFill/>
                    </a:lnB>
                    <a:noFill/>
                  </a:tcPr>
                </a:tc>
                <a:extLst>
                  <a:ext uri="{0D108BD9-81ED-4DB2-BD59-A6C34878D82A}">
                    <a16:rowId xmlns:a16="http://schemas.microsoft.com/office/drawing/2014/main" val="3086582521"/>
                  </a:ext>
                </a:extLst>
              </a:tr>
              <a:tr h="625611">
                <a:tc>
                  <a:txBody>
                    <a:bodyPr/>
                    <a:lstStyle/>
                    <a:p>
                      <a:pPr>
                        <a:buNone/>
                      </a:pPr>
                      <a:r>
                        <a:rPr lang="en" sz="1800" b="1"/>
                        <a:t>A – Accomplishment</a:t>
                      </a:r>
                      <a:endParaRPr lang="en" sz="1800"/>
                    </a:p>
                  </a:txBody>
                  <a:tcPr anchor="ctr">
                    <a:lnL>
                      <a:noFill/>
                    </a:lnL>
                    <a:lnR>
                      <a:noFill/>
                    </a:lnR>
                    <a:lnT>
                      <a:noFill/>
                    </a:lnT>
                    <a:lnB>
                      <a:noFill/>
                    </a:lnB>
                    <a:noFill/>
                  </a:tcPr>
                </a:tc>
                <a:tc>
                  <a:txBody>
                    <a:bodyPr/>
                    <a:lstStyle/>
                    <a:p>
                      <a:pPr>
                        <a:buNone/>
                      </a:pPr>
                      <a:r>
                        <a:rPr lang="en" sz="1800" dirty="0"/>
                        <a:t>What’s one small success your school celebrates?</a:t>
                      </a:r>
                    </a:p>
                  </a:txBody>
                  <a:tcPr anchor="ctr">
                    <a:lnL>
                      <a:noFill/>
                    </a:lnL>
                    <a:lnR>
                      <a:noFill/>
                    </a:lnR>
                    <a:lnT>
                      <a:noFill/>
                    </a:lnT>
                    <a:lnB>
                      <a:noFill/>
                    </a:lnB>
                    <a:noFill/>
                  </a:tcPr>
                </a:tc>
                <a:extLst>
                  <a:ext uri="{0D108BD9-81ED-4DB2-BD59-A6C34878D82A}">
                    <a16:rowId xmlns:a16="http://schemas.microsoft.com/office/drawing/2014/main" val="615247166"/>
                  </a:ext>
                </a:extLst>
              </a:tr>
            </a:tbl>
          </a:graphicData>
        </a:graphic>
      </p:graphicFrame>
      <p:pic>
        <p:nvPicPr>
          <p:cNvPr id="4" name="Εικόνα 3">
            <a:extLst>
              <a:ext uri="{FF2B5EF4-FFF2-40B4-BE49-F238E27FC236}">
                <a16:creationId xmlns:a16="http://schemas.microsoft.com/office/drawing/2014/main" id="{36DC2F8F-6340-3038-01D9-D8813C0AE66A}"/>
              </a:ext>
            </a:extLst>
          </p:cNvPr>
          <p:cNvPicPr>
            <a:picLocks noChangeAspect="1"/>
          </p:cNvPicPr>
          <p:nvPr/>
        </p:nvPicPr>
        <p:blipFill>
          <a:blip r:embed="rId3"/>
          <a:stretch>
            <a:fillRect/>
          </a:stretch>
        </p:blipFill>
        <p:spPr>
          <a:xfrm>
            <a:off x="7203275" y="1520040"/>
            <a:ext cx="4839195" cy="48391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9E24D-198B-ED8C-837C-96BFB34D31F8}"/>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96569AC0-22A2-051C-1479-FDEB33B3154A}"/>
              </a:ext>
            </a:extLst>
          </p:cNvPr>
          <p:cNvSpPr>
            <a:spLocks noGrp="1"/>
          </p:cNvSpPr>
          <p:nvPr>
            <p:ph type="title"/>
          </p:nvPr>
        </p:nvSpPr>
        <p:spPr>
          <a:xfrm>
            <a:off x="97970" y="81642"/>
            <a:ext cx="12094030" cy="715800"/>
          </a:xfrm>
        </p:spPr>
        <p:txBody>
          <a:bodyPr/>
          <a:lstStyle/>
          <a:p>
            <a:r>
              <a:rPr lang="en" dirty="0"/>
              <a:t>Connecting the Whole-School Approach with the PERMA</a:t>
            </a:r>
            <a:endParaRPr lang="el-GR" dirty="0"/>
          </a:p>
        </p:txBody>
      </p:sp>
      <p:sp>
        <p:nvSpPr>
          <p:cNvPr id="3" name="Θέση κειμένου 2">
            <a:extLst>
              <a:ext uri="{FF2B5EF4-FFF2-40B4-BE49-F238E27FC236}">
                <a16:creationId xmlns:a16="http://schemas.microsoft.com/office/drawing/2014/main" id="{88242956-25B3-5A83-F9B0-A835B931A83E}"/>
              </a:ext>
            </a:extLst>
          </p:cNvPr>
          <p:cNvSpPr>
            <a:spLocks noGrp="1"/>
          </p:cNvSpPr>
          <p:nvPr>
            <p:ph type="body" idx="1"/>
          </p:nvPr>
        </p:nvSpPr>
        <p:spPr>
          <a:xfrm>
            <a:off x="97970" y="854671"/>
            <a:ext cx="11944500" cy="1048269"/>
          </a:xfrm>
        </p:spPr>
        <p:txBody>
          <a:bodyPr/>
          <a:lstStyle/>
          <a:p>
            <a:r>
              <a:rPr lang="en" sz="1800" b="0" i="1" dirty="0"/>
              <a:t>A Whole-School Approach (WSA) integrates wellbeing into every layer of school life, while the PERMA model provides a clear framework for designing wellbeing actions. Together, they help schools build comprehensive and sustainable wellbeing plans that address both staff and student needs.</a:t>
            </a:r>
            <a:endParaRPr lang="el-GR" sz="1800" i="1" dirty="0"/>
          </a:p>
        </p:txBody>
      </p:sp>
      <p:sp>
        <p:nvSpPr>
          <p:cNvPr id="4" name="Θέση κειμένου 3">
            <a:extLst>
              <a:ext uri="{FF2B5EF4-FFF2-40B4-BE49-F238E27FC236}">
                <a16:creationId xmlns:a16="http://schemas.microsoft.com/office/drawing/2014/main" id="{80287111-432F-5543-CE5A-B3B2B6412888}"/>
              </a:ext>
            </a:extLst>
          </p:cNvPr>
          <p:cNvSpPr>
            <a:spLocks noGrp="1"/>
          </p:cNvSpPr>
          <p:nvPr>
            <p:ph type="body" idx="2"/>
          </p:nvPr>
        </p:nvSpPr>
        <p:spPr>
          <a:xfrm>
            <a:off x="893233" y="4955061"/>
            <a:ext cx="10353973" cy="1821297"/>
          </a:xfrm>
        </p:spPr>
        <p:txBody>
          <a:bodyPr/>
          <a:lstStyle/>
          <a:p>
            <a:pPr algn="ctr"/>
            <a:r>
              <a:rPr lang="en" dirty="0"/>
              <a:t>A good WSA wellbeing plan connects each PERMA domain with a </a:t>
            </a:r>
            <a:r>
              <a:rPr lang="en" b="1" dirty="0"/>
              <a:t>clear goal</a:t>
            </a:r>
            <a:r>
              <a:rPr lang="en" dirty="0"/>
              <a:t>, </a:t>
            </a:r>
            <a:r>
              <a:rPr lang="en" b="1" dirty="0"/>
              <a:t>specific activities, indicators of success</a:t>
            </a:r>
            <a:r>
              <a:rPr lang="en" dirty="0"/>
              <a:t>, and </a:t>
            </a:r>
            <a:r>
              <a:rPr lang="en" b="1" dirty="0"/>
              <a:t>identified stakeholders</a:t>
            </a:r>
            <a:r>
              <a:rPr lang="en" dirty="0"/>
              <a:t>. </a:t>
            </a:r>
          </a:p>
          <a:p>
            <a:pPr algn="ctr"/>
            <a:r>
              <a:rPr lang="en" i="1" dirty="0">
                <a:solidFill>
                  <a:schemeClr val="accent2"/>
                </a:solidFill>
              </a:rPr>
              <a:t>This link ensures coherence and long-term sustainability across the school system</a:t>
            </a:r>
            <a:endParaRPr lang="el-GR" i="1" dirty="0">
              <a:solidFill>
                <a:schemeClr val="accent2"/>
              </a:solidFill>
            </a:endParaRPr>
          </a:p>
        </p:txBody>
      </p:sp>
      <p:sp>
        <p:nvSpPr>
          <p:cNvPr id="6" name="TextBox 5">
            <a:extLst>
              <a:ext uri="{FF2B5EF4-FFF2-40B4-BE49-F238E27FC236}">
                <a16:creationId xmlns:a16="http://schemas.microsoft.com/office/drawing/2014/main" id="{29B04B93-BF9A-59FB-77AB-EE274AF5BA2C}"/>
              </a:ext>
            </a:extLst>
          </p:cNvPr>
          <p:cNvSpPr txBox="1"/>
          <p:nvPr/>
        </p:nvSpPr>
        <p:spPr>
          <a:xfrm>
            <a:off x="2386324" y="2298242"/>
            <a:ext cx="3758661" cy="2031325"/>
          </a:xfrm>
          <a:prstGeom prst="rect">
            <a:avLst/>
          </a:prstGeom>
          <a:noFill/>
        </p:spPr>
        <p:txBody>
          <a:bodyPr wrap="square">
            <a:spAutoFit/>
          </a:bodyPr>
          <a:lstStyle/>
          <a:p>
            <a:r>
              <a:rPr lang="en" sz="1800" b="1" dirty="0">
                <a:solidFill>
                  <a:schemeClr val="dk1"/>
                </a:solidFill>
                <a:latin typeface="Calibri"/>
                <a:cs typeface="Calibri"/>
                <a:sym typeface="Calibri"/>
              </a:rPr>
              <a:t>PERMA Model: </a:t>
            </a:r>
            <a:r>
              <a:rPr lang="en" sz="1800" dirty="0">
                <a:solidFill>
                  <a:schemeClr val="dk1"/>
                </a:solidFill>
                <a:latin typeface="Calibri"/>
                <a:cs typeface="Calibri"/>
                <a:sym typeface="Calibri"/>
              </a:rPr>
              <a:t>Five building blocks of wellbeing guiding program design:</a:t>
            </a:r>
          </a:p>
          <a:p>
            <a:r>
              <a:rPr lang="en" sz="1800" b="1" dirty="0">
                <a:solidFill>
                  <a:schemeClr val="dk1"/>
                </a:solidFill>
                <a:latin typeface="Calibri"/>
                <a:cs typeface="Calibri"/>
                <a:sym typeface="Calibri"/>
              </a:rPr>
              <a:t>P</a:t>
            </a:r>
            <a:r>
              <a:rPr lang="en" sz="1800" dirty="0">
                <a:solidFill>
                  <a:schemeClr val="dk1"/>
                </a:solidFill>
                <a:latin typeface="Calibri"/>
                <a:cs typeface="Calibri"/>
                <a:sym typeface="Calibri"/>
              </a:rPr>
              <a:t> – Positive Emotions</a:t>
            </a:r>
          </a:p>
          <a:p>
            <a:r>
              <a:rPr lang="en" sz="1800" b="1" dirty="0">
                <a:solidFill>
                  <a:schemeClr val="dk1"/>
                </a:solidFill>
                <a:latin typeface="Calibri"/>
                <a:cs typeface="Calibri"/>
                <a:sym typeface="Calibri"/>
              </a:rPr>
              <a:t>E</a:t>
            </a:r>
            <a:r>
              <a:rPr lang="en" sz="1800" dirty="0">
                <a:solidFill>
                  <a:schemeClr val="dk1"/>
                </a:solidFill>
                <a:latin typeface="Calibri"/>
                <a:cs typeface="Calibri"/>
                <a:sym typeface="Calibri"/>
              </a:rPr>
              <a:t> – Engagement</a:t>
            </a:r>
          </a:p>
          <a:p>
            <a:r>
              <a:rPr lang="en" sz="1800" b="1" dirty="0">
                <a:solidFill>
                  <a:schemeClr val="dk1"/>
                </a:solidFill>
                <a:latin typeface="Calibri"/>
                <a:cs typeface="Calibri"/>
                <a:sym typeface="Calibri"/>
              </a:rPr>
              <a:t>R</a:t>
            </a:r>
            <a:r>
              <a:rPr lang="en" sz="1800" dirty="0">
                <a:solidFill>
                  <a:schemeClr val="dk1"/>
                </a:solidFill>
                <a:latin typeface="Calibri"/>
                <a:cs typeface="Calibri"/>
                <a:sym typeface="Calibri"/>
              </a:rPr>
              <a:t> – Relationships</a:t>
            </a:r>
          </a:p>
          <a:p>
            <a:r>
              <a:rPr lang="en" sz="1800" b="1" dirty="0">
                <a:solidFill>
                  <a:schemeClr val="dk1"/>
                </a:solidFill>
                <a:latin typeface="Calibri"/>
                <a:cs typeface="Calibri"/>
                <a:sym typeface="Calibri"/>
              </a:rPr>
              <a:t>M</a:t>
            </a:r>
            <a:r>
              <a:rPr lang="en" sz="1800" dirty="0">
                <a:solidFill>
                  <a:schemeClr val="dk1"/>
                </a:solidFill>
                <a:latin typeface="Calibri"/>
                <a:cs typeface="Calibri"/>
                <a:sym typeface="Calibri"/>
              </a:rPr>
              <a:t> – Meaning</a:t>
            </a:r>
          </a:p>
          <a:p>
            <a:r>
              <a:rPr lang="en" sz="1800" b="1" dirty="0">
                <a:solidFill>
                  <a:schemeClr val="dk1"/>
                </a:solidFill>
                <a:latin typeface="Calibri"/>
                <a:cs typeface="Calibri"/>
                <a:sym typeface="Calibri"/>
              </a:rPr>
              <a:t>A </a:t>
            </a:r>
            <a:r>
              <a:rPr lang="en" sz="1800" dirty="0">
                <a:solidFill>
                  <a:schemeClr val="dk1"/>
                </a:solidFill>
                <a:latin typeface="Calibri"/>
                <a:cs typeface="Calibri"/>
                <a:sym typeface="Calibri"/>
              </a:rPr>
              <a:t>– Accomplishment</a:t>
            </a:r>
          </a:p>
        </p:txBody>
      </p:sp>
      <p:sp>
        <p:nvSpPr>
          <p:cNvPr id="7" name="Δεξιό άγκιστρο 6">
            <a:extLst>
              <a:ext uri="{FF2B5EF4-FFF2-40B4-BE49-F238E27FC236}">
                <a16:creationId xmlns:a16="http://schemas.microsoft.com/office/drawing/2014/main" id="{941BCB2E-F1E9-7D46-E752-4A8A67952B56}"/>
              </a:ext>
            </a:extLst>
          </p:cNvPr>
          <p:cNvSpPr/>
          <p:nvPr/>
        </p:nvSpPr>
        <p:spPr>
          <a:xfrm>
            <a:off x="5936169" y="2226452"/>
            <a:ext cx="716692" cy="21749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9" name="TextBox 8">
            <a:extLst>
              <a:ext uri="{FF2B5EF4-FFF2-40B4-BE49-F238E27FC236}">
                <a16:creationId xmlns:a16="http://schemas.microsoft.com/office/drawing/2014/main" id="{ED27BB7E-7928-EB4E-6C76-B75E3CD9B88A}"/>
              </a:ext>
            </a:extLst>
          </p:cNvPr>
          <p:cNvSpPr txBox="1"/>
          <p:nvPr/>
        </p:nvSpPr>
        <p:spPr>
          <a:xfrm>
            <a:off x="6993925" y="2944572"/>
            <a:ext cx="4395916" cy="1200329"/>
          </a:xfrm>
          <a:prstGeom prst="rect">
            <a:avLst/>
          </a:prstGeom>
          <a:noFill/>
        </p:spPr>
        <p:txBody>
          <a:bodyPr wrap="square">
            <a:spAutoFit/>
          </a:bodyPr>
          <a:lstStyle/>
          <a:p>
            <a:r>
              <a:rPr lang="en" sz="1800" b="0" i="0" u="none" strike="noStrike" dirty="0">
                <a:solidFill>
                  <a:schemeClr val="tx1"/>
                </a:solidFill>
                <a:effectLst/>
                <a:latin typeface="Calibri" panose="020F0502020204030204" pitchFamily="34" charset="0"/>
                <a:cs typeface="Calibri" panose="020F0502020204030204" pitchFamily="34" charset="0"/>
              </a:rPr>
              <a:t>Example: “Under </a:t>
            </a:r>
            <a:r>
              <a:rPr lang="en" sz="1800" b="1" i="0" u="none" strike="noStrike" dirty="0">
                <a:solidFill>
                  <a:schemeClr val="tx1"/>
                </a:solidFill>
                <a:effectLst/>
                <a:latin typeface="Calibri" panose="020F0502020204030204" pitchFamily="34" charset="0"/>
                <a:cs typeface="Calibri" panose="020F0502020204030204" pitchFamily="34" charset="0"/>
              </a:rPr>
              <a:t>Positive Emotion</a:t>
            </a:r>
            <a:r>
              <a:rPr lang="en" sz="1800" b="0" i="0" u="none" strike="noStrike" dirty="0">
                <a:solidFill>
                  <a:schemeClr val="tx1"/>
                </a:solidFill>
                <a:effectLst/>
                <a:latin typeface="Calibri" panose="020F0502020204030204" pitchFamily="34" charset="0"/>
                <a:cs typeface="Calibri" panose="020F0502020204030204" pitchFamily="34" charset="0"/>
              </a:rPr>
              <a:t>, a school might implement gratitude rituals; under </a:t>
            </a:r>
            <a:r>
              <a:rPr lang="en" sz="1800" b="1" i="0" u="none" strike="noStrike" dirty="0">
                <a:solidFill>
                  <a:schemeClr val="tx1"/>
                </a:solidFill>
                <a:effectLst/>
                <a:latin typeface="Calibri" panose="020F0502020204030204" pitchFamily="34" charset="0"/>
                <a:cs typeface="Calibri" panose="020F0502020204030204" pitchFamily="34" charset="0"/>
              </a:rPr>
              <a:t>Relationships</a:t>
            </a:r>
            <a:r>
              <a:rPr lang="en" sz="1800" b="0" i="0" u="none" strike="noStrike" dirty="0">
                <a:solidFill>
                  <a:schemeClr val="tx1"/>
                </a:solidFill>
                <a:effectLst/>
                <a:latin typeface="Calibri" panose="020F0502020204030204" pitchFamily="34" charset="0"/>
                <a:cs typeface="Calibri" panose="020F0502020204030204" pitchFamily="34" charset="0"/>
              </a:rPr>
              <a:t>, peer mentoring circles.”</a:t>
            </a:r>
            <a:endParaRPr lang="el-GR" sz="1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286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6136" y="2481891"/>
            <a:ext cx="917540" cy="91754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cap="sq">
              <a:noFill/>
              <a:prstDash val="solid"/>
              <a:miter/>
            </a:ln>
          </p:spPr>
          <p:txBody>
            <a:bodyPr/>
            <a:lstStyle/>
            <a:p>
              <a:endParaRPr lang="el-GR" sz="933" dirty="0">
                <a:latin typeface="Calibri" panose="020F0502020204030204" pitchFamily="34" charset="0"/>
                <a:cs typeface="Calibri" panose="020F0502020204030204" pitchFamily="34" charset="0"/>
              </a:endParaRPr>
            </a:p>
          </p:txBody>
        </p:sp>
        <p:sp>
          <p:nvSpPr>
            <p:cNvPr id="4" name="TextBox 4"/>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sp>
        <p:nvSpPr>
          <p:cNvPr id="6" name="Freeform 6"/>
          <p:cNvSpPr/>
          <p:nvPr/>
        </p:nvSpPr>
        <p:spPr>
          <a:xfrm>
            <a:off x="2831079" y="2478359"/>
            <a:ext cx="917540" cy="91754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9" name="Freeform 9"/>
          <p:cNvSpPr/>
          <p:nvPr/>
        </p:nvSpPr>
        <p:spPr>
          <a:xfrm rot="10800000">
            <a:off x="578797" y="3137051"/>
            <a:ext cx="1733541" cy="2905255"/>
          </a:xfrm>
          <a:custGeom>
            <a:avLst/>
            <a:gdLst/>
            <a:ahLst/>
            <a:cxnLst/>
            <a:rect l="l" t="t" r="r" b="b"/>
            <a:pathLst>
              <a:path w="635000" h="1064202">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w="95250" cap="sq">
            <a:solidFill>
              <a:schemeClr val="accent2"/>
            </a:solidFill>
            <a:prstDash val="solid"/>
            <a:miter/>
          </a:ln>
        </p:spPr>
        <p:txBody>
          <a:bodyPr/>
          <a:lstStyle/>
          <a:p>
            <a:endParaRPr lang="el-GR" sz="933" dirty="0">
              <a:latin typeface="Calibri" panose="020F0502020204030204" pitchFamily="34" charset="0"/>
              <a:cs typeface="Calibri" panose="020F0502020204030204" pitchFamily="34" charset="0"/>
            </a:endParaRPr>
          </a:p>
        </p:txBody>
      </p:sp>
      <p:grpSp>
        <p:nvGrpSpPr>
          <p:cNvPr id="11" name="Group 11"/>
          <p:cNvGrpSpPr/>
          <p:nvPr/>
        </p:nvGrpSpPr>
        <p:grpSpPr>
          <a:xfrm rot="-10800000">
            <a:off x="2438162" y="3125158"/>
            <a:ext cx="1733541" cy="2911340"/>
            <a:chOff x="0" y="0"/>
            <a:chExt cx="635000" cy="1066431"/>
          </a:xfrm>
        </p:grpSpPr>
        <p:sp>
          <p:nvSpPr>
            <p:cNvPr id="12" name="Freeform 12"/>
            <p:cNvSpPr/>
            <p:nvPr/>
          </p:nvSpPr>
          <p:spPr>
            <a:xfrm>
              <a:off x="0" y="0"/>
              <a:ext cx="635000" cy="1064202"/>
            </a:xfrm>
            <a:custGeom>
              <a:avLst/>
              <a:gdLst/>
              <a:ahLst/>
              <a:cxnLst/>
              <a:rect l="l" t="t" r="r" b="b"/>
              <a:pathLst>
                <a:path w="635000" h="1064202">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w="95250" cap="sq">
              <a:solidFill>
                <a:schemeClr val="accent1"/>
              </a:solidFill>
              <a:prstDash val="solid"/>
              <a:miter/>
            </a:ln>
          </p:spPr>
          <p:txBody>
            <a:bodyPr/>
            <a:lstStyle/>
            <a:p>
              <a:endParaRPr lang="el-GR" sz="933" dirty="0">
                <a:latin typeface="Calibri" panose="020F0502020204030204" pitchFamily="34" charset="0"/>
                <a:cs typeface="Calibri" panose="020F0502020204030204" pitchFamily="34" charset="0"/>
              </a:endParaRPr>
            </a:p>
          </p:txBody>
        </p:sp>
        <p:sp>
          <p:nvSpPr>
            <p:cNvPr id="13" name="TextBox 13"/>
            <p:cNvSpPr txBox="1"/>
            <p:nvPr/>
          </p:nvSpPr>
          <p:spPr>
            <a:xfrm>
              <a:off x="0" y="-57150"/>
              <a:ext cx="635000" cy="1009281"/>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14" name="Group 14"/>
          <p:cNvGrpSpPr/>
          <p:nvPr/>
        </p:nvGrpSpPr>
        <p:grpSpPr>
          <a:xfrm>
            <a:off x="1098637" y="2590860"/>
            <a:ext cx="692537" cy="692537"/>
            <a:chOff x="-1" y="-4145"/>
            <a:chExt cx="812800" cy="812800"/>
          </a:xfrm>
        </p:grpSpPr>
        <p:sp>
          <p:nvSpPr>
            <p:cNvPr id="15" name="Freeform 15"/>
            <p:cNvSpPr/>
            <p:nvPr/>
          </p:nvSpPr>
          <p:spPr>
            <a:xfrm>
              <a:off x="-1" y="-4145"/>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16" name="TextBox 16"/>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17" name="Group 17"/>
          <p:cNvGrpSpPr/>
          <p:nvPr/>
        </p:nvGrpSpPr>
        <p:grpSpPr>
          <a:xfrm>
            <a:off x="2958664" y="2594392"/>
            <a:ext cx="692537" cy="69253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dirty="0">
                <a:latin typeface="Calibri" panose="020F0502020204030204" pitchFamily="34" charset="0"/>
                <a:cs typeface="Calibri" panose="020F0502020204030204" pitchFamily="34" charset="0"/>
              </a:endParaRPr>
            </a:p>
          </p:txBody>
        </p:sp>
        <p:sp>
          <p:nvSpPr>
            <p:cNvPr id="19" name="TextBox 19"/>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26" name="Group 26"/>
          <p:cNvGrpSpPr/>
          <p:nvPr/>
        </p:nvGrpSpPr>
        <p:grpSpPr>
          <a:xfrm>
            <a:off x="622693" y="5505487"/>
            <a:ext cx="1644426" cy="291939"/>
            <a:chOff x="0" y="0"/>
            <a:chExt cx="757405" cy="134464"/>
          </a:xfrm>
          <a:solidFill>
            <a:schemeClr val="accent2"/>
          </a:solidFill>
        </p:grpSpPr>
        <p:sp>
          <p:nvSpPr>
            <p:cNvPr id="27" name="Freeform 27"/>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grpFill/>
          </p:spPr>
          <p:txBody>
            <a:bodyPr/>
            <a:lstStyle/>
            <a:p>
              <a:endParaRPr lang="el-GR" sz="1800" b="1">
                <a:solidFill>
                  <a:schemeClr val="tx1"/>
                </a:solidFill>
                <a:latin typeface="Calibri" panose="020F0502020204030204" pitchFamily="34" charset="0"/>
                <a:cs typeface="Calibri" panose="020F0502020204030204" pitchFamily="34" charset="0"/>
              </a:endParaRPr>
            </a:p>
          </p:txBody>
        </p:sp>
        <p:sp>
          <p:nvSpPr>
            <p:cNvPr id="28" name="TextBox 28"/>
            <p:cNvSpPr txBox="1"/>
            <p:nvPr/>
          </p:nvSpPr>
          <p:spPr>
            <a:xfrm>
              <a:off x="0" y="-57150"/>
              <a:ext cx="757405" cy="191614"/>
            </a:xfrm>
            <a:prstGeom prst="rect">
              <a:avLst/>
            </a:prstGeom>
            <a:grpFill/>
          </p:spPr>
          <p:txBody>
            <a:bodyPr lIns="33867" tIns="33867" rIns="33867" bIns="33867" rtlCol="0" anchor="ctr"/>
            <a:lstStyle/>
            <a:p>
              <a:pPr algn="ctr">
                <a:lnSpc>
                  <a:spcPts val="1773"/>
                </a:lnSpc>
              </a:pPr>
              <a:endParaRPr sz="1800" b="1">
                <a:solidFill>
                  <a:schemeClr val="tx1"/>
                </a:solidFill>
                <a:latin typeface="Calibri" panose="020F0502020204030204" pitchFamily="34" charset="0"/>
                <a:cs typeface="Calibri" panose="020F0502020204030204" pitchFamily="34" charset="0"/>
              </a:endParaRPr>
            </a:p>
          </p:txBody>
        </p:sp>
      </p:grpSp>
      <p:grpSp>
        <p:nvGrpSpPr>
          <p:cNvPr id="29" name="Group 29"/>
          <p:cNvGrpSpPr/>
          <p:nvPr/>
        </p:nvGrpSpPr>
        <p:grpSpPr>
          <a:xfrm>
            <a:off x="2482719" y="5505487"/>
            <a:ext cx="1644426" cy="291939"/>
            <a:chOff x="0" y="0"/>
            <a:chExt cx="757405" cy="134464"/>
          </a:xfrm>
          <a:solidFill>
            <a:schemeClr val="accent1"/>
          </a:solidFill>
        </p:grpSpPr>
        <p:sp>
          <p:nvSpPr>
            <p:cNvPr id="30" name="Freeform 30"/>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grpFill/>
          </p:spPr>
          <p:txBody>
            <a:bodyPr/>
            <a:lstStyle/>
            <a:p>
              <a:endParaRPr lang="el-GR" sz="1800" b="1">
                <a:solidFill>
                  <a:schemeClr val="tx1"/>
                </a:solidFill>
                <a:latin typeface="Calibri" panose="020F0502020204030204" pitchFamily="34" charset="0"/>
                <a:cs typeface="Calibri" panose="020F0502020204030204" pitchFamily="34" charset="0"/>
              </a:endParaRPr>
            </a:p>
          </p:txBody>
        </p:sp>
        <p:sp>
          <p:nvSpPr>
            <p:cNvPr id="31" name="TextBox 31"/>
            <p:cNvSpPr txBox="1"/>
            <p:nvPr/>
          </p:nvSpPr>
          <p:spPr>
            <a:xfrm>
              <a:off x="0" y="-57150"/>
              <a:ext cx="757405" cy="191614"/>
            </a:xfrm>
            <a:prstGeom prst="rect">
              <a:avLst/>
            </a:prstGeom>
            <a:grpFill/>
          </p:spPr>
          <p:txBody>
            <a:bodyPr lIns="33867" tIns="33867" rIns="33867" bIns="33867" rtlCol="0" anchor="ctr"/>
            <a:lstStyle/>
            <a:p>
              <a:pPr algn="ctr">
                <a:lnSpc>
                  <a:spcPts val="1773"/>
                </a:lnSpc>
              </a:pPr>
              <a:endParaRPr sz="1800" b="1">
                <a:solidFill>
                  <a:schemeClr val="tx1"/>
                </a:solidFill>
                <a:latin typeface="Calibri" panose="020F0502020204030204" pitchFamily="34" charset="0"/>
                <a:cs typeface="Calibri" panose="020F0502020204030204" pitchFamily="34" charset="0"/>
              </a:endParaRPr>
            </a:p>
          </p:txBody>
        </p:sp>
      </p:grpSp>
      <p:grpSp>
        <p:nvGrpSpPr>
          <p:cNvPr id="32" name="Group 32"/>
          <p:cNvGrpSpPr/>
          <p:nvPr/>
        </p:nvGrpSpPr>
        <p:grpSpPr>
          <a:xfrm>
            <a:off x="4706702" y="2481891"/>
            <a:ext cx="917540" cy="917540"/>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solidFill>
            <a:ln cap="sq">
              <a:solidFill>
                <a:schemeClr val="accent4"/>
              </a:solid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34" name="TextBox 34"/>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sp>
        <p:nvSpPr>
          <p:cNvPr id="36" name="Freeform 36"/>
          <p:cNvSpPr/>
          <p:nvPr/>
        </p:nvSpPr>
        <p:spPr>
          <a:xfrm rot="10800000">
            <a:off x="4315995" y="3139408"/>
            <a:ext cx="1733541" cy="2905255"/>
          </a:xfrm>
          <a:custGeom>
            <a:avLst/>
            <a:gdLst/>
            <a:ahLst/>
            <a:cxnLst/>
            <a:rect l="l" t="t" r="r" b="b"/>
            <a:pathLst>
              <a:path w="635000" h="1064202">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w="95250" cap="sq">
            <a:solidFill>
              <a:schemeClr val="accent4"/>
            </a:solidFill>
            <a:prstDash val="solid"/>
            <a:miter/>
          </a:ln>
        </p:spPr>
        <p:txBody>
          <a:bodyPr/>
          <a:lstStyle/>
          <a:p>
            <a:endParaRPr lang="el-GR" sz="933">
              <a:latin typeface="Calibri" panose="020F0502020204030204" pitchFamily="34" charset="0"/>
              <a:cs typeface="Calibri" panose="020F0502020204030204" pitchFamily="34" charset="0"/>
            </a:endParaRPr>
          </a:p>
        </p:txBody>
      </p:sp>
      <p:grpSp>
        <p:nvGrpSpPr>
          <p:cNvPr id="38" name="Group 38"/>
          <p:cNvGrpSpPr/>
          <p:nvPr/>
        </p:nvGrpSpPr>
        <p:grpSpPr>
          <a:xfrm>
            <a:off x="4819204" y="2594392"/>
            <a:ext cx="692537" cy="692537"/>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40" name="TextBox 40"/>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44" name="Group 44"/>
          <p:cNvGrpSpPr/>
          <p:nvPr/>
        </p:nvGrpSpPr>
        <p:grpSpPr>
          <a:xfrm>
            <a:off x="4343260" y="5505487"/>
            <a:ext cx="1644426" cy="291939"/>
            <a:chOff x="0" y="0"/>
            <a:chExt cx="757405" cy="134464"/>
          </a:xfrm>
          <a:solidFill>
            <a:schemeClr val="accent4"/>
          </a:solidFill>
        </p:grpSpPr>
        <p:sp>
          <p:nvSpPr>
            <p:cNvPr id="45" name="Freeform 45"/>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grpFill/>
          </p:spPr>
          <p:txBody>
            <a:bodyPr/>
            <a:lstStyle/>
            <a:p>
              <a:endParaRPr lang="el-GR" sz="1800" b="1">
                <a:solidFill>
                  <a:schemeClr val="tx1"/>
                </a:solidFill>
                <a:latin typeface="Calibri" panose="020F0502020204030204" pitchFamily="34" charset="0"/>
                <a:cs typeface="Calibri" panose="020F0502020204030204" pitchFamily="34" charset="0"/>
              </a:endParaRPr>
            </a:p>
          </p:txBody>
        </p:sp>
        <p:sp>
          <p:nvSpPr>
            <p:cNvPr id="46" name="TextBox 46"/>
            <p:cNvSpPr txBox="1"/>
            <p:nvPr/>
          </p:nvSpPr>
          <p:spPr>
            <a:xfrm>
              <a:off x="0" y="-57150"/>
              <a:ext cx="757405" cy="191614"/>
            </a:xfrm>
            <a:prstGeom prst="rect">
              <a:avLst/>
            </a:prstGeom>
            <a:grpFill/>
          </p:spPr>
          <p:txBody>
            <a:bodyPr lIns="33867" tIns="33867" rIns="33867" bIns="33867" rtlCol="0" anchor="ctr"/>
            <a:lstStyle/>
            <a:p>
              <a:pPr algn="ctr">
                <a:lnSpc>
                  <a:spcPts val="1773"/>
                </a:lnSpc>
              </a:pPr>
              <a:endParaRPr sz="1800" b="1">
                <a:solidFill>
                  <a:schemeClr val="tx1"/>
                </a:solidFill>
                <a:latin typeface="Calibri" panose="020F0502020204030204" pitchFamily="34" charset="0"/>
                <a:cs typeface="Calibri" panose="020F0502020204030204" pitchFamily="34" charset="0"/>
              </a:endParaRPr>
            </a:p>
          </p:txBody>
        </p:sp>
      </p:grpSp>
      <p:grpSp>
        <p:nvGrpSpPr>
          <p:cNvPr id="47" name="Group 47"/>
          <p:cNvGrpSpPr/>
          <p:nvPr/>
        </p:nvGrpSpPr>
        <p:grpSpPr>
          <a:xfrm>
            <a:off x="6567243" y="2481891"/>
            <a:ext cx="917540" cy="917540"/>
            <a:chOff x="0" y="0"/>
            <a:chExt cx="812800" cy="812800"/>
          </a:xfrm>
          <a:solidFill>
            <a:schemeClr val="accent3"/>
          </a:solidFill>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49" name="TextBox 49"/>
            <p:cNvSpPr txBox="1"/>
            <p:nvPr/>
          </p:nvSpPr>
          <p:spPr>
            <a:xfrm>
              <a:off x="99659" y="134673"/>
              <a:ext cx="613484" cy="554406"/>
            </a:xfrm>
            <a:prstGeom prst="rect">
              <a:avLst/>
            </a:prstGeom>
            <a:grpFill/>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sp>
        <p:nvSpPr>
          <p:cNvPr id="51" name="Freeform 51"/>
          <p:cNvSpPr/>
          <p:nvPr/>
        </p:nvSpPr>
        <p:spPr>
          <a:xfrm rot="10800000">
            <a:off x="6171363" y="3139408"/>
            <a:ext cx="1733541" cy="2905255"/>
          </a:xfrm>
          <a:custGeom>
            <a:avLst/>
            <a:gdLst/>
            <a:ahLst/>
            <a:cxnLst/>
            <a:rect l="l" t="t" r="r" b="b"/>
            <a:pathLst>
              <a:path w="635000" h="1064202">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w="95250" cap="sq">
            <a:solidFill>
              <a:schemeClr val="accent3"/>
            </a:solidFill>
            <a:prstDash val="solid"/>
            <a:miter/>
          </a:ln>
        </p:spPr>
        <p:txBody>
          <a:bodyPr/>
          <a:lstStyle/>
          <a:p>
            <a:endParaRPr lang="el-GR" sz="933">
              <a:latin typeface="Calibri" panose="020F0502020204030204" pitchFamily="34" charset="0"/>
              <a:cs typeface="Calibri" panose="020F0502020204030204" pitchFamily="34" charset="0"/>
            </a:endParaRPr>
          </a:p>
        </p:txBody>
      </p:sp>
      <p:grpSp>
        <p:nvGrpSpPr>
          <p:cNvPr id="53" name="Group 53"/>
          <p:cNvGrpSpPr/>
          <p:nvPr/>
        </p:nvGrpSpPr>
        <p:grpSpPr>
          <a:xfrm>
            <a:off x="6679745" y="2594392"/>
            <a:ext cx="692537" cy="692537"/>
            <a:chOff x="0" y="0"/>
            <a:chExt cx="812800" cy="812800"/>
          </a:xfrm>
        </p:grpSpPr>
        <p:sp>
          <p:nvSpPr>
            <p:cNvPr id="54" name="Freeform 5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dirty="0">
                <a:latin typeface="Calibri" panose="020F0502020204030204" pitchFamily="34" charset="0"/>
                <a:cs typeface="Calibri" panose="020F0502020204030204" pitchFamily="34" charset="0"/>
              </a:endParaRPr>
            </a:p>
          </p:txBody>
        </p:sp>
        <p:sp>
          <p:nvSpPr>
            <p:cNvPr id="55" name="TextBox 55"/>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59" name="Group 59"/>
          <p:cNvGrpSpPr/>
          <p:nvPr/>
        </p:nvGrpSpPr>
        <p:grpSpPr>
          <a:xfrm>
            <a:off x="6203800" y="5505487"/>
            <a:ext cx="1644426" cy="291939"/>
            <a:chOff x="0" y="0"/>
            <a:chExt cx="757405" cy="134464"/>
          </a:xfrm>
          <a:solidFill>
            <a:schemeClr val="accent3"/>
          </a:solidFill>
        </p:grpSpPr>
        <p:sp>
          <p:nvSpPr>
            <p:cNvPr id="60" name="Freeform 60"/>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grpFill/>
            <a:ln>
              <a:solidFill>
                <a:schemeClr val="accent3"/>
              </a:solidFill>
            </a:ln>
          </p:spPr>
          <p:txBody>
            <a:bodyPr/>
            <a:lstStyle/>
            <a:p>
              <a:endParaRPr lang="el-GR" sz="1800" b="1">
                <a:solidFill>
                  <a:schemeClr val="tx1"/>
                </a:solidFill>
                <a:latin typeface="Calibri" panose="020F0502020204030204" pitchFamily="34" charset="0"/>
                <a:cs typeface="Calibri" panose="020F0502020204030204" pitchFamily="34" charset="0"/>
              </a:endParaRPr>
            </a:p>
          </p:txBody>
        </p:sp>
        <p:sp>
          <p:nvSpPr>
            <p:cNvPr id="61" name="TextBox 61"/>
            <p:cNvSpPr txBox="1"/>
            <p:nvPr/>
          </p:nvSpPr>
          <p:spPr>
            <a:xfrm>
              <a:off x="0" y="-57150"/>
              <a:ext cx="757405" cy="191614"/>
            </a:xfrm>
            <a:prstGeom prst="rect">
              <a:avLst/>
            </a:prstGeom>
            <a:grpFill/>
            <a:ln>
              <a:solidFill>
                <a:schemeClr val="accent3"/>
              </a:solidFill>
            </a:ln>
          </p:spPr>
          <p:txBody>
            <a:bodyPr lIns="33867" tIns="33867" rIns="33867" bIns="33867" rtlCol="0" anchor="ctr"/>
            <a:lstStyle/>
            <a:p>
              <a:pPr algn="ctr">
                <a:lnSpc>
                  <a:spcPts val="1773"/>
                </a:lnSpc>
              </a:pPr>
              <a:endParaRPr sz="1800" b="1">
                <a:solidFill>
                  <a:schemeClr val="tx1"/>
                </a:solidFill>
                <a:latin typeface="Calibri" panose="020F0502020204030204" pitchFamily="34" charset="0"/>
                <a:cs typeface="Calibri" panose="020F0502020204030204" pitchFamily="34" charset="0"/>
              </a:endParaRPr>
            </a:p>
          </p:txBody>
        </p:sp>
      </p:grpSp>
      <p:sp>
        <p:nvSpPr>
          <p:cNvPr id="63" name="Freeform 63"/>
          <p:cNvSpPr/>
          <p:nvPr/>
        </p:nvSpPr>
        <p:spPr>
          <a:xfrm>
            <a:off x="8427783" y="2481891"/>
            <a:ext cx="917540" cy="91754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a:ln cap="sq">
            <a:solidFill>
              <a:schemeClr val="accent5"/>
            </a:solidFill>
            <a:prstDash val="solid"/>
            <a:miter/>
          </a:ln>
        </p:spPr>
        <p:txBody>
          <a:bodyPr/>
          <a:lstStyle/>
          <a:p>
            <a:endParaRPr lang="el-GR" sz="933">
              <a:latin typeface="Calibri" panose="020F0502020204030204" pitchFamily="34" charset="0"/>
              <a:cs typeface="Calibri" panose="020F0502020204030204" pitchFamily="34" charset="0"/>
            </a:endParaRPr>
          </a:p>
        </p:txBody>
      </p:sp>
      <p:grpSp>
        <p:nvGrpSpPr>
          <p:cNvPr id="65" name="Group 65"/>
          <p:cNvGrpSpPr/>
          <p:nvPr/>
        </p:nvGrpSpPr>
        <p:grpSpPr>
          <a:xfrm>
            <a:off x="10288324" y="2481891"/>
            <a:ext cx="917540" cy="917540"/>
            <a:chOff x="0" y="0"/>
            <a:chExt cx="812800" cy="812800"/>
          </a:xfrm>
        </p:grpSpPr>
        <p:sp>
          <p:nvSpPr>
            <p:cNvPr id="66" name="Freeform 6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67B8A"/>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67" name="TextBox 67"/>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68" name="Group 68"/>
          <p:cNvGrpSpPr/>
          <p:nvPr/>
        </p:nvGrpSpPr>
        <p:grpSpPr>
          <a:xfrm rot="-10800000">
            <a:off x="8019784" y="3125158"/>
            <a:ext cx="1733541" cy="2911340"/>
            <a:chOff x="0" y="0"/>
            <a:chExt cx="635000" cy="1066431"/>
          </a:xfrm>
        </p:grpSpPr>
        <p:sp>
          <p:nvSpPr>
            <p:cNvPr id="69" name="Freeform 69"/>
            <p:cNvSpPr/>
            <p:nvPr/>
          </p:nvSpPr>
          <p:spPr>
            <a:xfrm>
              <a:off x="0" y="0"/>
              <a:ext cx="635000" cy="1064202"/>
            </a:xfrm>
            <a:custGeom>
              <a:avLst/>
              <a:gdLst/>
              <a:ahLst/>
              <a:cxnLst/>
              <a:rect l="l" t="t" r="r" b="b"/>
              <a:pathLst>
                <a:path w="635000" h="1064202">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w="95250" cap="sq">
              <a:solidFill>
                <a:schemeClr val="accent5"/>
              </a:solidFill>
              <a:prstDash val="solid"/>
              <a:miter/>
            </a:ln>
          </p:spPr>
          <p:txBody>
            <a:bodyPr/>
            <a:lstStyle/>
            <a:p>
              <a:endParaRPr lang="el-GR" sz="933" dirty="0">
                <a:latin typeface="Calibri" panose="020F0502020204030204" pitchFamily="34" charset="0"/>
                <a:cs typeface="Calibri" panose="020F0502020204030204" pitchFamily="34" charset="0"/>
              </a:endParaRPr>
            </a:p>
          </p:txBody>
        </p:sp>
        <p:sp>
          <p:nvSpPr>
            <p:cNvPr id="70" name="TextBox 70"/>
            <p:cNvSpPr txBox="1"/>
            <p:nvPr/>
          </p:nvSpPr>
          <p:spPr>
            <a:xfrm>
              <a:off x="0" y="-57150"/>
              <a:ext cx="635000" cy="1009281"/>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71" name="Group 71"/>
          <p:cNvGrpSpPr/>
          <p:nvPr/>
        </p:nvGrpSpPr>
        <p:grpSpPr>
          <a:xfrm rot="-10800000">
            <a:off x="9880324" y="3125158"/>
            <a:ext cx="1733541" cy="2911340"/>
            <a:chOff x="0" y="0"/>
            <a:chExt cx="635000" cy="1066431"/>
          </a:xfrm>
        </p:grpSpPr>
        <p:sp>
          <p:nvSpPr>
            <p:cNvPr id="72" name="Freeform 72"/>
            <p:cNvSpPr/>
            <p:nvPr/>
          </p:nvSpPr>
          <p:spPr>
            <a:xfrm>
              <a:off x="0" y="0"/>
              <a:ext cx="635000" cy="1064202"/>
            </a:xfrm>
            <a:custGeom>
              <a:avLst/>
              <a:gdLst/>
              <a:ahLst/>
              <a:cxnLst/>
              <a:rect l="l" t="t" r="r" b="b"/>
              <a:pathLst>
                <a:path w="635000" h="1064202">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w="95250" cap="sq">
              <a:solidFill>
                <a:srgbClr val="667B8A"/>
              </a:solid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73" name="TextBox 73"/>
            <p:cNvSpPr txBox="1"/>
            <p:nvPr/>
          </p:nvSpPr>
          <p:spPr>
            <a:xfrm>
              <a:off x="0" y="-57150"/>
              <a:ext cx="635000" cy="1009281"/>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74" name="Group 74"/>
          <p:cNvGrpSpPr/>
          <p:nvPr/>
        </p:nvGrpSpPr>
        <p:grpSpPr>
          <a:xfrm>
            <a:off x="8540285" y="2594392"/>
            <a:ext cx="692537" cy="692537"/>
            <a:chOff x="0" y="0"/>
            <a:chExt cx="812800" cy="812800"/>
          </a:xfrm>
        </p:grpSpPr>
        <p:sp>
          <p:nvSpPr>
            <p:cNvPr id="75" name="Freeform 7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76" name="TextBox 76"/>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77" name="Group 77"/>
          <p:cNvGrpSpPr/>
          <p:nvPr/>
        </p:nvGrpSpPr>
        <p:grpSpPr>
          <a:xfrm>
            <a:off x="10400826" y="2594392"/>
            <a:ext cx="692537" cy="692537"/>
            <a:chOff x="0" y="0"/>
            <a:chExt cx="812800" cy="812800"/>
          </a:xfrm>
        </p:grpSpPr>
        <p:sp>
          <p:nvSpPr>
            <p:cNvPr id="78" name="Freeform 7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79" name="TextBox 79"/>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86" name="Group 86"/>
          <p:cNvGrpSpPr/>
          <p:nvPr/>
        </p:nvGrpSpPr>
        <p:grpSpPr>
          <a:xfrm>
            <a:off x="8064341" y="5505487"/>
            <a:ext cx="1644426" cy="291939"/>
            <a:chOff x="0" y="0"/>
            <a:chExt cx="757405" cy="134464"/>
          </a:xfrm>
          <a:solidFill>
            <a:schemeClr val="accent5"/>
          </a:solidFill>
        </p:grpSpPr>
        <p:sp>
          <p:nvSpPr>
            <p:cNvPr id="87" name="Freeform 87"/>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grpFill/>
            <a:ln>
              <a:solidFill>
                <a:schemeClr val="accent5"/>
              </a:solidFill>
            </a:ln>
          </p:spPr>
          <p:txBody>
            <a:bodyPr/>
            <a:lstStyle/>
            <a:p>
              <a:endParaRPr lang="el-GR" sz="1800" b="1">
                <a:solidFill>
                  <a:schemeClr val="tx1"/>
                </a:solidFill>
                <a:latin typeface="Calibri" panose="020F0502020204030204" pitchFamily="34" charset="0"/>
                <a:cs typeface="Calibri" panose="020F0502020204030204" pitchFamily="34" charset="0"/>
              </a:endParaRPr>
            </a:p>
          </p:txBody>
        </p:sp>
        <p:sp>
          <p:nvSpPr>
            <p:cNvPr id="88" name="TextBox 88"/>
            <p:cNvSpPr txBox="1"/>
            <p:nvPr/>
          </p:nvSpPr>
          <p:spPr>
            <a:xfrm>
              <a:off x="0" y="-57150"/>
              <a:ext cx="757405" cy="191614"/>
            </a:xfrm>
            <a:prstGeom prst="rect">
              <a:avLst/>
            </a:prstGeom>
            <a:grpFill/>
            <a:ln>
              <a:solidFill>
                <a:schemeClr val="accent5"/>
              </a:solidFill>
            </a:ln>
          </p:spPr>
          <p:txBody>
            <a:bodyPr lIns="33867" tIns="33867" rIns="33867" bIns="33867" rtlCol="0" anchor="ctr"/>
            <a:lstStyle/>
            <a:p>
              <a:pPr algn="ctr">
                <a:lnSpc>
                  <a:spcPts val="1773"/>
                </a:lnSpc>
              </a:pPr>
              <a:endParaRPr sz="1800" b="1">
                <a:solidFill>
                  <a:schemeClr val="tx1"/>
                </a:solidFill>
                <a:latin typeface="Calibri" panose="020F0502020204030204" pitchFamily="34" charset="0"/>
                <a:cs typeface="Calibri" panose="020F0502020204030204" pitchFamily="34" charset="0"/>
              </a:endParaRPr>
            </a:p>
          </p:txBody>
        </p:sp>
      </p:grpSp>
      <p:grpSp>
        <p:nvGrpSpPr>
          <p:cNvPr id="89" name="Group 89"/>
          <p:cNvGrpSpPr/>
          <p:nvPr/>
        </p:nvGrpSpPr>
        <p:grpSpPr>
          <a:xfrm>
            <a:off x="9924882" y="5505487"/>
            <a:ext cx="1644426" cy="291939"/>
            <a:chOff x="0" y="0"/>
            <a:chExt cx="757405" cy="134464"/>
          </a:xfrm>
        </p:grpSpPr>
        <p:sp>
          <p:nvSpPr>
            <p:cNvPr id="90" name="Freeform 90"/>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solidFill>
              <a:srgbClr val="667B8A"/>
            </a:solidFill>
          </p:spPr>
          <p:txBody>
            <a:bodyPr/>
            <a:lstStyle/>
            <a:p>
              <a:endParaRPr lang="el-GR" sz="933">
                <a:latin typeface="Calibri" panose="020F0502020204030204" pitchFamily="34" charset="0"/>
                <a:cs typeface="Calibri" panose="020F0502020204030204" pitchFamily="34" charset="0"/>
              </a:endParaRPr>
            </a:p>
          </p:txBody>
        </p:sp>
        <p:sp>
          <p:nvSpPr>
            <p:cNvPr id="91" name="TextBox 91"/>
            <p:cNvSpPr txBox="1"/>
            <p:nvPr/>
          </p:nvSpPr>
          <p:spPr>
            <a:xfrm>
              <a:off x="0" y="-57150"/>
              <a:ext cx="757405" cy="191614"/>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sp>
        <p:nvSpPr>
          <p:cNvPr id="92" name="Freeform 92"/>
          <p:cNvSpPr/>
          <p:nvPr/>
        </p:nvSpPr>
        <p:spPr>
          <a:xfrm>
            <a:off x="1253025" y="2741913"/>
            <a:ext cx="383763" cy="397495"/>
          </a:xfrm>
          <a:custGeom>
            <a:avLst/>
            <a:gdLst/>
            <a:ahLst/>
            <a:cxnLst/>
            <a:rect l="l" t="t" r="r" b="b"/>
            <a:pathLst>
              <a:path w="575644" h="596242">
                <a:moveTo>
                  <a:pt x="0" y="0"/>
                </a:moveTo>
                <a:lnTo>
                  <a:pt x="575644" y="0"/>
                </a:lnTo>
                <a:lnTo>
                  <a:pt x="575644" y="596242"/>
                </a:lnTo>
                <a:lnTo>
                  <a:pt x="0" y="59624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93" name="Freeform 93"/>
          <p:cNvSpPr/>
          <p:nvPr/>
        </p:nvSpPr>
        <p:spPr>
          <a:xfrm>
            <a:off x="3064510" y="2696693"/>
            <a:ext cx="438093" cy="447865"/>
          </a:xfrm>
          <a:custGeom>
            <a:avLst/>
            <a:gdLst/>
            <a:ahLst/>
            <a:cxnLst/>
            <a:rect l="l" t="t" r="r" b="b"/>
            <a:pathLst>
              <a:path w="657140" h="671798">
                <a:moveTo>
                  <a:pt x="0" y="0"/>
                </a:moveTo>
                <a:lnTo>
                  <a:pt x="657140" y="0"/>
                </a:lnTo>
                <a:lnTo>
                  <a:pt x="657140" y="671798"/>
                </a:lnTo>
                <a:lnTo>
                  <a:pt x="0" y="671798"/>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94" name="Freeform 94"/>
          <p:cNvSpPr/>
          <p:nvPr/>
        </p:nvSpPr>
        <p:spPr>
          <a:xfrm>
            <a:off x="4961576" y="2736764"/>
            <a:ext cx="407794" cy="407794"/>
          </a:xfrm>
          <a:custGeom>
            <a:avLst/>
            <a:gdLst/>
            <a:ahLst/>
            <a:cxnLst/>
            <a:rect l="l" t="t" r="r" b="b"/>
            <a:pathLst>
              <a:path w="611691" h="611691">
                <a:moveTo>
                  <a:pt x="0" y="0"/>
                </a:moveTo>
                <a:lnTo>
                  <a:pt x="611691" y="0"/>
                </a:lnTo>
                <a:lnTo>
                  <a:pt x="611691" y="611692"/>
                </a:lnTo>
                <a:lnTo>
                  <a:pt x="0" y="611692"/>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95" name="Freeform 95"/>
          <p:cNvSpPr/>
          <p:nvPr/>
        </p:nvSpPr>
        <p:spPr>
          <a:xfrm>
            <a:off x="6814185" y="2736764"/>
            <a:ext cx="423656" cy="407794"/>
          </a:xfrm>
          <a:custGeom>
            <a:avLst/>
            <a:gdLst/>
            <a:ahLst/>
            <a:cxnLst/>
            <a:rect l="l" t="t" r="r" b="b"/>
            <a:pathLst>
              <a:path w="635484" h="611691">
                <a:moveTo>
                  <a:pt x="0" y="0"/>
                </a:moveTo>
                <a:lnTo>
                  <a:pt x="635485" y="0"/>
                </a:lnTo>
                <a:lnTo>
                  <a:pt x="635485" y="611692"/>
                </a:lnTo>
                <a:lnTo>
                  <a:pt x="0" y="611692"/>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96" name="Freeform 96"/>
          <p:cNvSpPr/>
          <p:nvPr/>
        </p:nvSpPr>
        <p:spPr>
          <a:xfrm>
            <a:off x="8697999" y="2725058"/>
            <a:ext cx="377110" cy="431207"/>
          </a:xfrm>
          <a:custGeom>
            <a:avLst/>
            <a:gdLst/>
            <a:ahLst/>
            <a:cxnLst/>
            <a:rect l="l" t="t" r="r" b="b"/>
            <a:pathLst>
              <a:path w="565665" h="646811">
                <a:moveTo>
                  <a:pt x="0" y="0"/>
                </a:moveTo>
                <a:lnTo>
                  <a:pt x="565665" y="0"/>
                </a:lnTo>
                <a:lnTo>
                  <a:pt x="565665" y="646811"/>
                </a:lnTo>
                <a:lnTo>
                  <a:pt x="0" y="646811"/>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97" name="Freeform 97"/>
          <p:cNvSpPr/>
          <p:nvPr/>
        </p:nvSpPr>
        <p:spPr>
          <a:xfrm>
            <a:off x="10511390" y="2706043"/>
            <a:ext cx="471409" cy="469237"/>
          </a:xfrm>
          <a:custGeom>
            <a:avLst/>
            <a:gdLst/>
            <a:ahLst/>
            <a:cxnLst/>
            <a:rect l="l" t="t" r="r" b="b"/>
            <a:pathLst>
              <a:path w="707113" h="703855">
                <a:moveTo>
                  <a:pt x="0" y="0"/>
                </a:moveTo>
                <a:lnTo>
                  <a:pt x="707113" y="0"/>
                </a:lnTo>
                <a:lnTo>
                  <a:pt x="707113" y="703855"/>
                </a:lnTo>
                <a:lnTo>
                  <a:pt x="0" y="703855"/>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100" name="TextBox 100"/>
          <p:cNvSpPr txBox="1"/>
          <p:nvPr/>
        </p:nvSpPr>
        <p:spPr>
          <a:xfrm>
            <a:off x="756283" y="3699965"/>
            <a:ext cx="1377246" cy="538609"/>
          </a:xfrm>
          <a:prstGeom prst="rect">
            <a:avLst/>
          </a:prstGeom>
        </p:spPr>
        <p:txBody>
          <a:bodyPr lIns="0" tIns="0" rIns="0" bIns="0" rtlCol="0" anchor="t">
            <a:spAutoFit/>
          </a:bodyPr>
          <a:lstStyle/>
          <a:p>
            <a:pPr algn="ctr">
              <a:lnSpc>
                <a:spcPts val="2147"/>
              </a:lnSpc>
            </a:pPr>
            <a:r>
              <a:rPr lang="en" sz="1800" b="1" dirty="0">
                <a:solidFill>
                  <a:schemeClr val="tx1"/>
                </a:solidFill>
                <a:latin typeface="Calibri" panose="020F0502020204030204" pitchFamily="34" charset="0"/>
                <a:cs typeface="Calibri" panose="020F0502020204030204" pitchFamily="34" charset="0"/>
              </a:rPr>
              <a:t>Identify School Needs</a:t>
            </a:r>
            <a:endParaRPr lang="en-US" sz="1800" b="1" dirty="0">
              <a:solidFill>
                <a:schemeClr val="tx1"/>
              </a:solidFill>
              <a:latin typeface="Calibri" panose="020F0502020204030204" pitchFamily="34" charset="0"/>
              <a:ea typeface="Lato Bold"/>
              <a:cs typeface="Calibri" panose="020F0502020204030204" pitchFamily="34" charset="0"/>
              <a:sym typeface="Lato Bold"/>
            </a:endParaRPr>
          </a:p>
        </p:txBody>
      </p:sp>
      <p:sp>
        <p:nvSpPr>
          <p:cNvPr id="101" name="TextBox 101"/>
          <p:cNvSpPr txBox="1"/>
          <p:nvPr/>
        </p:nvSpPr>
        <p:spPr>
          <a:xfrm>
            <a:off x="1067911" y="5601316"/>
            <a:ext cx="692537" cy="195566"/>
          </a:xfrm>
          <a:prstGeom prst="rect">
            <a:avLst/>
          </a:prstGeom>
        </p:spPr>
        <p:txBody>
          <a:bodyPr lIns="0" tIns="0" rIns="0" bIns="0" rtlCol="0" anchor="t">
            <a:spAutoFit/>
          </a:bodyPr>
          <a:lstStyle/>
          <a:p>
            <a:pPr algn="ctr">
              <a:lnSpc>
                <a:spcPts val="1441"/>
              </a:lnSpc>
            </a:pPr>
            <a:r>
              <a:rPr lang="en-US" sz="1800" b="1">
                <a:solidFill>
                  <a:schemeClr val="bg1"/>
                </a:solidFill>
                <a:latin typeface="Calibri" panose="020F0502020204030204" pitchFamily="34" charset="0"/>
                <a:ea typeface="Lato Bold"/>
                <a:cs typeface="Calibri" panose="020F0502020204030204" pitchFamily="34" charset="0"/>
                <a:sym typeface="Lato Bold"/>
              </a:rPr>
              <a:t>STEP 1</a:t>
            </a:r>
          </a:p>
        </p:txBody>
      </p:sp>
      <p:sp>
        <p:nvSpPr>
          <p:cNvPr id="102" name="TextBox 102"/>
          <p:cNvSpPr txBox="1"/>
          <p:nvPr/>
        </p:nvSpPr>
        <p:spPr>
          <a:xfrm>
            <a:off x="2927937" y="5601316"/>
            <a:ext cx="692537" cy="195566"/>
          </a:xfrm>
          <a:prstGeom prst="rect">
            <a:avLst/>
          </a:prstGeom>
        </p:spPr>
        <p:txBody>
          <a:bodyPr lIns="0" tIns="0" rIns="0" bIns="0" rtlCol="0" anchor="t">
            <a:spAutoFit/>
          </a:bodyPr>
          <a:lstStyle/>
          <a:p>
            <a:pPr algn="ctr">
              <a:lnSpc>
                <a:spcPts val="1441"/>
              </a:lnSpc>
            </a:pPr>
            <a:r>
              <a:rPr lang="en-US" sz="1800" b="1">
                <a:solidFill>
                  <a:schemeClr val="bg1"/>
                </a:solidFill>
                <a:latin typeface="Calibri" panose="020F0502020204030204" pitchFamily="34" charset="0"/>
                <a:ea typeface="Lato Bold"/>
                <a:cs typeface="Calibri" panose="020F0502020204030204" pitchFamily="34" charset="0"/>
                <a:sym typeface="Lato Bold"/>
              </a:rPr>
              <a:t>STEP 2</a:t>
            </a:r>
          </a:p>
        </p:txBody>
      </p:sp>
      <p:sp>
        <p:nvSpPr>
          <p:cNvPr id="103" name="TextBox 103"/>
          <p:cNvSpPr txBox="1"/>
          <p:nvPr/>
        </p:nvSpPr>
        <p:spPr>
          <a:xfrm>
            <a:off x="2499507" y="3634819"/>
            <a:ext cx="1629000" cy="538609"/>
          </a:xfrm>
          <a:prstGeom prst="rect">
            <a:avLst/>
          </a:prstGeom>
        </p:spPr>
        <p:txBody>
          <a:bodyPr wrap="square" lIns="0" tIns="0" rIns="0" bIns="0" rtlCol="0" anchor="t">
            <a:spAutoFit/>
          </a:bodyPr>
          <a:lstStyle/>
          <a:p>
            <a:pPr algn="ctr">
              <a:lnSpc>
                <a:spcPts val="2147"/>
              </a:lnSpc>
            </a:pPr>
            <a:r>
              <a:rPr lang="en" sz="1800" b="1" dirty="0">
                <a:solidFill>
                  <a:schemeClr val="tx1"/>
                </a:solidFill>
                <a:latin typeface="Calibri" panose="020F0502020204030204" pitchFamily="34" charset="0"/>
                <a:cs typeface="Calibri" panose="020F0502020204030204" pitchFamily="34" charset="0"/>
              </a:rPr>
              <a:t>Map Strengths and Gaps</a:t>
            </a:r>
            <a:endParaRPr lang="en-US" sz="1800" b="1" dirty="0">
              <a:solidFill>
                <a:schemeClr val="tx1"/>
              </a:solidFill>
              <a:latin typeface="Calibri" panose="020F0502020204030204" pitchFamily="34" charset="0"/>
              <a:ea typeface="Lato Bold"/>
              <a:cs typeface="Calibri" panose="020F0502020204030204" pitchFamily="34" charset="0"/>
              <a:sym typeface="Lato Bold"/>
            </a:endParaRPr>
          </a:p>
        </p:txBody>
      </p:sp>
      <p:sp>
        <p:nvSpPr>
          <p:cNvPr id="104" name="TextBox 104"/>
          <p:cNvSpPr txBox="1"/>
          <p:nvPr/>
        </p:nvSpPr>
        <p:spPr>
          <a:xfrm>
            <a:off x="756283" y="4329467"/>
            <a:ext cx="1377246" cy="1096454"/>
          </a:xfrm>
          <a:prstGeom prst="rect">
            <a:avLst/>
          </a:prstGeom>
        </p:spPr>
        <p:txBody>
          <a:bodyPr lIns="0" tIns="0" rIns="0" bIns="0" rtlCol="0" anchor="t">
            <a:spAutoFit/>
          </a:bodyPr>
          <a:lstStyle/>
          <a:p>
            <a:pPr algn="ctr">
              <a:lnSpc>
                <a:spcPts val="1680"/>
              </a:lnSpc>
            </a:pPr>
            <a:r>
              <a:rPr lang="en" sz="1600" dirty="0">
                <a:solidFill>
                  <a:schemeClr val="tx1"/>
                </a:solidFill>
                <a:latin typeface="Calibri" panose="020F0502020204030204" pitchFamily="34" charset="0"/>
                <a:cs typeface="Calibri" panose="020F0502020204030204" pitchFamily="34" charset="0"/>
              </a:rPr>
              <a:t>Use data from needs assessments, staff surveys, or discussions</a:t>
            </a:r>
            <a:endParaRPr lang="en-US" sz="1600" dirty="0">
              <a:solidFill>
                <a:schemeClr val="tx1"/>
              </a:solidFill>
              <a:latin typeface="Calibri" panose="020F0502020204030204" pitchFamily="34" charset="0"/>
              <a:ea typeface="Lato"/>
              <a:cs typeface="Calibri" panose="020F0502020204030204" pitchFamily="34" charset="0"/>
              <a:sym typeface="Lato"/>
            </a:endParaRPr>
          </a:p>
        </p:txBody>
      </p:sp>
      <p:sp>
        <p:nvSpPr>
          <p:cNvPr id="105" name="TextBox 105"/>
          <p:cNvSpPr txBox="1"/>
          <p:nvPr/>
        </p:nvSpPr>
        <p:spPr>
          <a:xfrm>
            <a:off x="2499507" y="4342351"/>
            <a:ext cx="1629000" cy="1090042"/>
          </a:xfrm>
          <a:prstGeom prst="rect">
            <a:avLst/>
          </a:prstGeom>
        </p:spPr>
        <p:txBody>
          <a:bodyPr wrap="square" lIns="0" tIns="0" rIns="0" bIns="0" rtlCol="0" anchor="t">
            <a:spAutoFit/>
          </a:bodyPr>
          <a:lstStyle/>
          <a:p>
            <a:pPr algn="ctr">
              <a:lnSpc>
                <a:spcPts val="1680"/>
              </a:lnSpc>
            </a:pPr>
            <a:r>
              <a:rPr lang="en-US" sz="1600" dirty="0">
                <a:solidFill>
                  <a:schemeClr val="tx1"/>
                </a:solidFill>
                <a:latin typeface="Calibri" panose="020F0502020204030204" pitchFamily="34" charset="0"/>
                <a:ea typeface="Lato"/>
                <a:cs typeface="Calibri" panose="020F0502020204030204" pitchFamily="34" charset="0"/>
                <a:sym typeface="Lato"/>
              </a:rPr>
              <a:t>Where are wellbeing efforts already strong? Where are they missing?</a:t>
            </a:r>
          </a:p>
        </p:txBody>
      </p:sp>
      <p:sp>
        <p:nvSpPr>
          <p:cNvPr id="106" name="TextBox 106"/>
          <p:cNvSpPr txBox="1"/>
          <p:nvPr/>
        </p:nvSpPr>
        <p:spPr>
          <a:xfrm>
            <a:off x="4607228" y="3699965"/>
            <a:ext cx="1116489" cy="538609"/>
          </a:xfrm>
          <a:prstGeom prst="rect">
            <a:avLst/>
          </a:prstGeom>
        </p:spPr>
        <p:txBody>
          <a:bodyPr lIns="0" tIns="0" rIns="0" bIns="0" rtlCol="0" anchor="t">
            <a:spAutoFit/>
          </a:bodyPr>
          <a:lstStyle/>
          <a:p>
            <a:pPr algn="ctr">
              <a:lnSpc>
                <a:spcPts val="2147"/>
              </a:lnSpc>
            </a:pPr>
            <a:r>
              <a:rPr lang="en" sz="1800" b="1" dirty="0">
                <a:solidFill>
                  <a:schemeClr val="tx1"/>
                </a:solidFill>
                <a:latin typeface="Calibri" panose="020F0502020204030204" pitchFamily="34" charset="0"/>
                <a:cs typeface="Calibri" panose="020F0502020204030204" pitchFamily="34" charset="0"/>
              </a:rPr>
              <a:t>Set SMART Goals</a:t>
            </a:r>
            <a:endParaRPr lang="en-US" sz="1800" b="1" dirty="0">
              <a:solidFill>
                <a:schemeClr val="tx1"/>
              </a:solidFill>
              <a:latin typeface="Calibri" panose="020F0502020204030204" pitchFamily="34" charset="0"/>
              <a:ea typeface="Lato Bold"/>
              <a:cs typeface="Calibri" panose="020F0502020204030204" pitchFamily="34" charset="0"/>
              <a:sym typeface="Lato Bold"/>
            </a:endParaRPr>
          </a:p>
        </p:txBody>
      </p:sp>
      <p:sp>
        <p:nvSpPr>
          <p:cNvPr id="107" name="TextBox 107"/>
          <p:cNvSpPr txBox="1"/>
          <p:nvPr/>
        </p:nvSpPr>
        <p:spPr>
          <a:xfrm>
            <a:off x="4476850" y="4329466"/>
            <a:ext cx="1377246" cy="1096454"/>
          </a:xfrm>
          <a:prstGeom prst="rect">
            <a:avLst/>
          </a:prstGeom>
        </p:spPr>
        <p:txBody>
          <a:bodyPr lIns="0" tIns="0" rIns="0" bIns="0" rtlCol="0" anchor="t">
            <a:spAutoFit/>
          </a:bodyPr>
          <a:lstStyle/>
          <a:p>
            <a:pPr algn="ctr">
              <a:lnSpc>
                <a:spcPts val="1680"/>
              </a:lnSpc>
            </a:pPr>
            <a:r>
              <a:rPr lang="en" sz="1600" dirty="0">
                <a:solidFill>
                  <a:schemeClr val="tx1"/>
                </a:solidFill>
                <a:latin typeface="Calibri" panose="020F0502020204030204" pitchFamily="34" charset="0"/>
                <a:cs typeface="Calibri" panose="020F0502020204030204" pitchFamily="34" charset="0"/>
              </a:rPr>
              <a:t>Specific, Measurable, Achievable, Relevant, Time-bound</a:t>
            </a:r>
            <a:endParaRPr lang="en-US" sz="1600" dirty="0">
              <a:solidFill>
                <a:schemeClr val="tx1"/>
              </a:solidFill>
              <a:latin typeface="Calibri" panose="020F0502020204030204" pitchFamily="34" charset="0"/>
              <a:ea typeface="Lato"/>
              <a:cs typeface="Calibri" panose="020F0502020204030204" pitchFamily="34" charset="0"/>
              <a:sym typeface="Lato"/>
            </a:endParaRPr>
          </a:p>
        </p:txBody>
      </p:sp>
      <p:sp>
        <p:nvSpPr>
          <p:cNvPr id="108" name="TextBox 108"/>
          <p:cNvSpPr txBox="1"/>
          <p:nvPr/>
        </p:nvSpPr>
        <p:spPr>
          <a:xfrm>
            <a:off x="6467769" y="3699965"/>
            <a:ext cx="1116489" cy="807913"/>
          </a:xfrm>
          <a:prstGeom prst="rect">
            <a:avLst/>
          </a:prstGeom>
        </p:spPr>
        <p:txBody>
          <a:bodyPr lIns="0" tIns="0" rIns="0" bIns="0" rtlCol="0" anchor="t">
            <a:spAutoFit/>
          </a:bodyPr>
          <a:lstStyle/>
          <a:p>
            <a:pPr algn="ctr">
              <a:lnSpc>
                <a:spcPts val="2147"/>
              </a:lnSpc>
            </a:pPr>
            <a:r>
              <a:rPr lang="en" sz="1800" b="1" dirty="0">
                <a:solidFill>
                  <a:schemeClr val="tx1"/>
                </a:solidFill>
                <a:latin typeface="Calibri" panose="020F0502020204030204" pitchFamily="34" charset="0"/>
                <a:cs typeface="Calibri" panose="020F0502020204030204" pitchFamily="34" charset="0"/>
              </a:rPr>
              <a:t>Select PERMA Strategies</a:t>
            </a:r>
            <a:endParaRPr lang="en-US" sz="1800" b="1" dirty="0">
              <a:solidFill>
                <a:schemeClr val="tx1"/>
              </a:solidFill>
              <a:latin typeface="Calibri" panose="020F0502020204030204" pitchFamily="34" charset="0"/>
              <a:ea typeface="Lato Bold"/>
              <a:cs typeface="Calibri" panose="020F0502020204030204" pitchFamily="34" charset="0"/>
              <a:sym typeface="Lato Bold"/>
            </a:endParaRPr>
          </a:p>
        </p:txBody>
      </p:sp>
      <p:sp>
        <p:nvSpPr>
          <p:cNvPr id="109" name="TextBox 109"/>
          <p:cNvSpPr txBox="1"/>
          <p:nvPr/>
        </p:nvSpPr>
        <p:spPr>
          <a:xfrm>
            <a:off x="6337391" y="4512479"/>
            <a:ext cx="1377246" cy="872034"/>
          </a:xfrm>
          <a:prstGeom prst="rect">
            <a:avLst/>
          </a:prstGeom>
        </p:spPr>
        <p:txBody>
          <a:bodyPr lIns="0" tIns="0" rIns="0" bIns="0" rtlCol="0" anchor="t">
            <a:spAutoFit/>
          </a:bodyPr>
          <a:lstStyle/>
          <a:p>
            <a:pPr algn="ctr">
              <a:lnSpc>
                <a:spcPts val="1680"/>
              </a:lnSpc>
            </a:pPr>
            <a:r>
              <a:rPr lang="en" sz="1600" dirty="0">
                <a:solidFill>
                  <a:schemeClr val="tx1"/>
                </a:solidFill>
                <a:latin typeface="Calibri" panose="020F0502020204030204" pitchFamily="34" charset="0"/>
                <a:cs typeface="Calibri" panose="020F0502020204030204" pitchFamily="34" charset="0"/>
              </a:rPr>
              <a:t>Choose at least one intervention per PERMA element</a:t>
            </a:r>
            <a:endParaRPr lang="en-US" sz="1600" dirty="0">
              <a:solidFill>
                <a:schemeClr val="tx1"/>
              </a:solidFill>
              <a:latin typeface="Calibri" panose="020F0502020204030204" pitchFamily="34" charset="0"/>
              <a:ea typeface="Lato"/>
              <a:cs typeface="Calibri" panose="020F0502020204030204" pitchFamily="34" charset="0"/>
              <a:sym typeface="Lato"/>
            </a:endParaRPr>
          </a:p>
        </p:txBody>
      </p:sp>
      <p:sp>
        <p:nvSpPr>
          <p:cNvPr id="110" name="TextBox 110"/>
          <p:cNvSpPr txBox="1"/>
          <p:nvPr/>
        </p:nvSpPr>
        <p:spPr>
          <a:xfrm>
            <a:off x="8135175" y="3656817"/>
            <a:ext cx="1491311" cy="807913"/>
          </a:xfrm>
          <a:prstGeom prst="rect">
            <a:avLst/>
          </a:prstGeom>
        </p:spPr>
        <p:txBody>
          <a:bodyPr wrap="square" lIns="0" tIns="0" rIns="0" bIns="0" rtlCol="0" anchor="t">
            <a:spAutoFit/>
          </a:bodyPr>
          <a:lstStyle/>
          <a:p>
            <a:pPr algn="ctr">
              <a:lnSpc>
                <a:spcPts val="2147"/>
              </a:lnSpc>
            </a:pPr>
            <a:r>
              <a:rPr lang="en-US" sz="1800" b="1" dirty="0">
                <a:solidFill>
                  <a:schemeClr val="tx1"/>
                </a:solidFill>
                <a:latin typeface="Calibri" panose="020F0502020204030204" pitchFamily="34" charset="0"/>
                <a:ea typeface="Lato Bold"/>
                <a:cs typeface="Calibri" panose="020F0502020204030204" pitchFamily="34" charset="0"/>
                <a:sym typeface="Lato Bold"/>
              </a:rPr>
              <a:t>Design Actions &amp; Responsibilities</a:t>
            </a:r>
          </a:p>
        </p:txBody>
      </p:sp>
      <p:sp>
        <p:nvSpPr>
          <p:cNvPr id="111" name="TextBox 111"/>
          <p:cNvSpPr txBox="1"/>
          <p:nvPr/>
        </p:nvSpPr>
        <p:spPr>
          <a:xfrm>
            <a:off x="10188850" y="3699965"/>
            <a:ext cx="1116489" cy="538609"/>
          </a:xfrm>
          <a:prstGeom prst="rect">
            <a:avLst/>
          </a:prstGeom>
        </p:spPr>
        <p:txBody>
          <a:bodyPr lIns="0" tIns="0" rIns="0" bIns="0" rtlCol="0" anchor="t">
            <a:spAutoFit/>
          </a:bodyPr>
          <a:lstStyle/>
          <a:p>
            <a:pPr algn="ctr">
              <a:lnSpc>
                <a:spcPts val="2147"/>
              </a:lnSpc>
            </a:pPr>
            <a:r>
              <a:rPr lang="en" sz="1800" b="1" dirty="0">
                <a:solidFill>
                  <a:schemeClr val="tx1"/>
                </a:solidFill>
                <a:latin typeface="Calibri" panose="020F0502020204030204" pitchFamily="34" charset="0"/>
                <a:cs typeface="Calibri" panose="020F0502020204030204" pitchFamily="34" charset="0"/>
              </a:rPr>
              <a:t>Plan for Evaluation</a:t>
            </a:r>
            <a:endParaRPr lang="en-US" sz="1800" b="1" dirty="0">
              <a:solidFill>
                <a:schemeClr val="tx1"/>
              </a:solidFill>
              <a:latin typeface="Calibri" panose="020F0502020204030204" pitchFamily="34" charset="0"/>
              <a:ea typeface="Lato Bold"/>
              <a:cs typeface="Calibri" panose="020F0502020204030204" pitchFamily="34" charset="0"/>
              <a:sym typeface="Lato Bold"/>
            </a:endParaRPr>
          </a:p>
        </p:txBody>
      </p:sp>
      <p:sp>
        <p:nvSpPr>
          <p:cNvPr id="112" name="TextBox 112"/>
          <p:cNvSpPr txBox="1"/>
          <p:nvPr/>
        </p:nvSpPr>
        <p:spPr>
          <a:xfrm>
            <a:off x="8197417" y="4525947"/>
            <a:ext cx="1377246" cy="872034"/>
          </a:xfrm>
          <a:prstGeom prst="rect">
            <a:avLst/>
          </a:prstGeom>
        </p:spPr>
        <p:txBody>
          <a:bodyPr lIns="0" tIns="0" rIns="0" bIns="0" rtlCol="0" anchor="t">
            <a:spAutoFit/>
          </a:bodyPr>
          <a:lstStyle/>
          <a:p>
            <a:pPr algn="ctr">
              <a:lnSpc>
                <a:spcPts val="1680"/>
              </a:lnSpc>
            </a:pPr>
            <a:r>
              <a:rPr lang="en" sz="1600" dirty="0">
                <a:solidFill>
                  <a:schemeClr val="tx1"/>
                </a:solidFill>
                <a:latin typeface="Calibri" panose="020F0502020204030204" pitchFamily="34" charset="0"/>
                <a:cs typeface="Calibri" panose="020F0502020204030204" pitchFamily="34" charset="0"/>
              </a:rPr>
              <a:t> Define who, when, and how each activity is implemented</a:t>
            </a:r>
            <a:endParaRPr lang="en-US" sz="1600" dirty="0">
              <a:solidFill>
                <a:schemeClr val="tx1"/>
              </a:solidFill>
              <a:latin typeface="Calibri" panose="020F0502020204030204" pitchFamily="34" charset="0"/>
              <a:ea typeface="Lato"/>
              <a:cs typeface="Calibri" panose="020F0502020204030204" pitchFamily="34" charset="0"/>
              <a:sym typeface="Lato"/>
            </a:endParaRPr>
          </a:p>
        </p:txBody>
      </p:sp>
      <p:sp>
        <p:nvSpPr>
          <p:cNvPr id="113" name="TextBox 113"/>
          <p:cNvSpPr txBox="1"/>
          <p:nvPr/>
        </p:nvSpPr>
        <p:spPr>
          <a:xfrm>
            <a:off x="10058471" y="4238574"/>
            <a:ext cx="1377246" cy="1096454"/>
          </a:xfrm>
          <a:prstGeom prst="rect">
            <a:avLst/>
          </a:prstGeom>
        </p:spPr>
        <p:txBody>
          <a:bodyPr lIns="0" tIns="0" rIns="0" bIns="0" rtlCol="0" anchor="t">
            <a:spAutoFit/>
          </a:bodyPr>
          <a:lstStyle/>
          <a:p>
            <a:pPr algn="ctr">
              <a:lnSpc>
                <a:spcPts val="1680"/>
              </a:lnSpc>
            </a:pPr>
            <a:r>
              <a:rPr lang="en" sz="1600" dirty="0">
                <a:solidFill>
                  <a:schemeClr val="tx1"/>
                </a:solidFill>
                <a:latin typeface="Calibri" panose="020F0502020204030204" pitchFamily="34" charset="0"/>
                <a:cs typeface="Calibri" panose="020F0502020204030204" pitchFamily="34" charset="0"/>
              </a:rPr>
              <a:t>Include indicators, timelines, and reflection opportunities</a:t>
            </a:r>
            <a:endParaRPr lang="en-US" sz="1600" dirty="0">
              <a:solidFill>
                <a:schemeClr val="tx1"/>
              </a:solidFill>
              <a:latin typeface="Calibri" panose="020F0502020204030204" pitchFamily="34" charset="0"/>
              <a:ea typeface="Lato"/>
              <a:cs typeface="Calibri" panose="020F0502020204030204" pitchFamily="34" charset="0"/>
              <a:sym typeface="Lato"/>
            </a:endParaRPr>
          </a:p>
        </p:txBody>
      </p:sp>
      <p:sp>
        <p:nvSpPr>
          <p:cNvPr id="114" name="TextBox 114"/>
          <p:cNvSpPr txBox="1"/>
          <p:nvPr/>
        </p:nvSpPr>
        <p:spPr>
          <a:xfrm>
            <a:off x="4788477" y="5601316"/>
            <a:ext cx="692537" cy="195566"/>
          </a:xfrm>
          <a:prstGeom prst="rect">
            <a:avLst/>
          </a:prstGeom>
        </p:spPr>
        <p:txBody>
          <a:bodyPr lIns="0" tIns="0" rIns="0" bIns="0" rtlCol="0" anchor="t">
            <a:spAutoFit/>
          </a:bodyPr>
          <a:lstStyle/>
          <a:p>
            <a:pPr algn="ctr">
              <a:lnSpc>
                <a:spcPts val="1441"/>
              </a:lnSpc>
            </a:pPr>
            <a:r>
              <a:rPr lang="en-US" sz="1800" b="1" dirty="0">
                <a:solidFill>
                  <a:schemeClr val="bg1"/>
                </a:solidFill>
                <a:latin typeface="Calibri" panose="020F0502020204030204" pitchFamily="34" charset="0"/>
                <a:ea typeface="Lato Bold"/>
                <a:cs typeface="Calibri" panose="020F0502020204030204" pitchFamily="34" charset="0"/>
                <a:sym typeface="Lato Bold"/>
              </a:rPr>
              <a:t>STEP 3</a:t>
            </a:r>
          </a:p>
        </p:txBody>
      </p:sp>
      <p:sp>
        <p:nvSpPr>
          <p:cNvPr id="115" name="TextBox 115"/>
          <p:cNvSpPr txBox="1"/>
          <p:nvPr/>
        </p:nvSpPr>
        <p:spPr>
          <a:xfrm>
            <a:off x="6649018" y="5601316"/>
            <a:ext cx="692537" cy="195566"/>
          </a:xfrm>
          <a:prstGeom prst="rect">
            <a:avLst/>
          </a:prstGeom>
        </p:spPr>
        <p:txBody>
          <a:bodyPr lIns="0" tIns="0" rIns="0" bIns="0" rtlCol="0" anchor="t">
            <a:spAutoFit/>
          </a:bodyPr>
          <a:lstStyle/>
          <a:p>
            <a:pPr algn="ctr">
              <a:lnSpc>
                <a:spcPts val="1441"/>
              </a:lnSpc>
            </a:pPr>
            <a:r>
              <a:rPr lang="en-US" sz="1800" b="1">
                <a:solidFill>
                  <a:schemeClr val="bg1"/>
                </a:solidFill>
                <a:latin typeface="Calibri" panose="020F0502020204030204" pitchFamily="34" charset="0"/>
                <a:ea typeface="Lato Bold"/>
                <a:cs typeface="Calibri" panose="020F0502020204030204" pitchFamily="34" charset="0"/>
                <a:sym typeface="Lato Bold"/>
              </a:rPr>
              <a:t>STEP 4</a:t>
            </a:r>
          </a:p>
        </p:txBody>
      </p:sp>
      <p:sp>
        <p:nvSpPr>
          <p:cNvPr id="116" name="TextBox 116"/>
          <p:cNvSpPr txBox="1"/>
          <p:nvPr/>
        </p:nvSpPr>
        <p:spPr>
          <a:xfrm>
            <a:off x="8509558" y="5601316"/>
            <a:ext cx="692537" cy="195566"/>
          </a:xfrm>
          <a:prstGeom prst="rect">
            <a:avLst/>
          </a:prstGeom>
        </p:spPr>
        <p:txBody>
          <a:bodyPr lIns="0" tIns="0" rIns="0" bIns="0" rtlCol="0" anchor="t">
            <a:spAutoFit/>
          </a:bodyPr>
          <a:lstStyle/>
          <a:p>
            <a:pPr algn="ctr">
              <a:lnSpc>
                <a:spcPts val="1441"/>
              </a:lnSpc>
            </a:pPr>
            <a:r>
              <a:rPr lang="en-US" sz="1800" b="1" dirty="0">
                <a:solidFill>
                  <a:schemeClr val="bg1"/>
                </a:solidFill>
                <a:latin typeface="Calibri" panose="020F0502020204030204" pitchFamily="34" charset="0"/>
                <a:ea typeface="Lato Bold"/>
                <a:cs typeface="Calibri" panose="020F0502020204030204" pitchFamily="34" charset="0"/>
                <a:sym typeface="Lato Bold"/>
              </a:rPr>
              <a:t>STEP 5</a:t>
            </a:r>
          </a:p>
        </p:txBody>
      </p:sp>
      <p:sp>
        <p:nvSpPr>
          <p:cNvPr id="117" name="TextBox 117"/>
          <p:cNvSpPr txBox="1"/>
          <p:nvPr/>
        </p:nvSpPr>
        <p:spPr>
          <a:xfrm>
            <a:off x="10370099" y="5601316"/>
            <a:ext cx="692537" cy="195566"/>
          </a:xfrm>
          <a:prstGeom prst="rect">
            <a:avLst/>
          </a:prstGeom>
        </p:spPr>
        <p:txBody>
          <a:bodyPr lIns="0" tIns="0" rIns="0" bIns="0" rtlCol="0" anchor="t">
            <a:spAutoFit/>
          </a:bodyPr>
          <a:lstStyle/>
          <a:p>
            <a:pPr algn="ctr">
              <a:lnSpc>
                <a:spcPts val="1441"/>
              </a:lnSpc>
            </a:pPr>
            <a:r>
              <a:rPr lang="en-US" sz="1800" b="1" dirty="0">
                <a:solidFill>
                  <a:schemeClr val="bg1"/>
                </a:solidFill>
                <a:latin typeface="Calibri" panose="020F0502020204030204" pitchFamily="34" charset="0"/>
                <a:ea typeface="Lato Bold"/>
                <a:cs typeface="Calibri" panose="020F0502020204030204" pitchFamily="34" charset="0"/>
                <a:sym typeface="Lato Bold"/>
              </a:rPr>
              <a:t>STEP 6</a:t>
            </a:r>
          </a:p>
        </p:txBody>
      </p:sp>
      <p:sp>
        <p:nvSpPr>
          <p:cNvPr id="118" name="Τίτλος 1">
            <a:extLst>
              <a:ext uri="{FF2B5EF4-FFF2-40B4-BE49-F238E27FC236}">
                <a16:creationId xmlns:a16="http://schemas.microsoft.com/office/drawing/2014/main" id="{D84D9C6B-6A4C-BE5A-D147-17AEA44A33A3}"/>
              </a:ext>
            </a:extLst>
          </p:cNvPr>
          <p:cNvSpPr txBox="1">
            <a:spLocks/>
          </p:cNvSpPr>
          <p:nvPr/>
        </p:nvSpPr>
        <p:spPr>
          <a:xfrm>
            <a:off x="97970" y="81642"/>
            <a:ext cx="11944500" cy="715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3800" dirty="0">
                <a:solidFill>
                  <a:srgbClr val="FFFFFF"/>
                </a:solidFill>
                <a:latin typeface="Calibri" panose="020F0502020204030204" pitchFamily="34" charset="0"/>
                <a:cs typeface="Calibri" panose="020F0502020204030204" pitchFamily="34" charset="0"/>
                <a:sym typeface="Calibri"/>
              </a:rPr>
              <a:t>Steps for Designing a WSA Program</a:t>
            </a:r>
            <a:endParaRPr lang="el-GR" sz="3800" dirty="0">
              <a:solidFill>
                <a:srgbClr val="FFFFFF"/>
              </a:solidFill>
              <a:latin typeface="Calibri" panose="020F0502020204030204" pitchFamily="34" charset="0"/>
              <a:cs typeface="Calibri" panose="020F0502020204030204" pitchFamily="34" charset="0"/>
              <a:sym typeface="Calibri"/>
            </a:endParaRPr>
          </a:p>
        </p:txBody>
      </p:sp>
      <p:sp>
        <p:nvSpPr>
          <p:cNvPr id="119" name="Θέση κειμένου 2">
            <a:extLst>
              <a:ext uri="{FF2B5EF4-FFF2-40B4-BE49-F238E27FC236}">
                <a16:creationId xmlns:a16="http://schemas.microsoft.com/office/drawing/2014/main" id="{D211A1C1-3659-57D8-F469-929828E46096}"/>
              </a:ext>
            </a:extLst>
          </p:cNvPr>
          <p:cNvSpPr txBox="1">
            <a:spLocks/>
          </p:cNvSpPr>
          <p:nvPr/>
        </p:nvSpPr>
        <p:spPr>
          <a:xfrm>
            <a:off x="97970" y="1117031"/>
            <a:ext cx="11944500" cy="112240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1800" i="1">
                <a:solidFill>
                  <a:schemeClr val="accent2"/>
                </a:solidFill>
                <a:latin typeface="Calibri" panose="020F0502020204030204" pitchFamily="34" charset="0"/>
                <a:cs typeface="Calibri" panose="020F0502020204030204" pitchFamily="34" charset="0"/>
              </a:rPr>
              <a:t>Designing an effective Whole-School Approach (WSA) wellbeing program requires a clear process that connects school needs, strengths, and priorities with evidence-based PERMA strategies. These steps will guide you in creating a structured, inclusive, and sustainable wellbeing plan tailored to your school community.</a:t>
            </a:r>
            <a:endParaRPr lang="el-GR" sz="1800" i="1" dirty="0">
              <a:solidFill>
                <a:schemeClr val="accent2"/>
              </a:solidFill>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B43D8846-4470-E841-E397-8F50361B8953}"/>
            </a:ext>
          </a:extLst>
        </p:cNvPr>
        <p:cNvGrpSpPr/>
        <p:nvPr/>
      </p:nvGrpSpPr>
      <p:grpSpPr>
        <a:xfrm>
          <a:off x="0" y="0"/>
          <a:ext cx="0" cy="0"/>
          <a:chOff x="0" y="0"/>
          <a:chExt cx="0" cy="0"/>
        </a:xfrm>
      </p:grpSpPr>
      <p:sp>
        <p:nvSpPr>
          <p:cNvPr id="5" name="Freeform 6">
            <a:extLst>
              <a:ext uri="{FF2B5EF4-FFF2-40B4-BE49-F238E27FC236}">
                <a16:creationId xmlns:a16="http://schemas.microsoft.com/office/drawing/2014/main" id="{CA4081A3-D6A8-5CE2-685B-4A591B0AE621}"/>
              </a:ext>
            </a:extLst>
          </p:cNvPr>
          <p:cNvSpPr/>
          <p:nvPr/>
        </p:nvSpPr>
        <p:spPr>
          <a:xfrm>
            <a:off x="2821169" y="1478933"/>
            <a:ext cx="917540" cy="91754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grpSp>
        <p:nvGrpSpPr>
          <p:cNvPr id="2" name="Group 2">
            <a:extLst>
              <a:ext uri="{FF2B5EF4-FFF2-40B4-BE49-F238E27FC236}">
                <a16:creationId xmlns:a16="http://schemas.microsoft.com/office/drawing/2014/main" id="{6FD249C3-6543-B5CE-806B-BD13B16C3F1D}"/>
              </a:ext>
            </a:extLst>
          </p:cNvPr>
          <p:cNvGrpSpPr/>
          <p:nvPr/>
        </p:nvGrpSpPr>
        <p:grpSpPr>
          <a:xfrm>
            <a:off x="976226" y="1482465"/>
            <a:ext cx="917540" cy="917540"/>
            <a:chOff x="0" y="0"/>
            <a:chExt cx="812800" cy="812800"/>
          </a:xfrm>
        </p:grpSpPr>
        <p:sp>
          <p:nvSpPr>
            <p:cNvPr id="3" name="Freeform 3">
              <a:extLst>
                <a:ext uri="{FF2B5EF4-FFF2-40B4-BE49-F238E27FC236}">
                  <a16:creationId xmlns:a16="http://schemas.microsoft.com/office/drawing/2014/main" id="{B3D607AA-765F-3C9C-9031-CD51FDD9A11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cap="sq">
              <a:noFill/>
              <a:prstDash val="solid"/>
              <a:miter/>
            </a:ln>
          </p:spPr>
          <p:txBody>
            <a:bodyPr/>
            <a:lstStyle/>
            <a:p>
              <a:endParaRPr lang="el-GR" sz="933" dirty="0">
                <a:latin typeface="Calibri" panose="020F0502020204030204" pitchFamily="34" charset="0"/>
                <a:cs typeface="Calibri" panose="020F0502020204030204" pitchFamily="34" charset="0"/>
              </a:endParaRPr>
            </a:p>
          </p:txBody>
        </p:sp>
        <p:sp>
          <p:nvSpPr>
            <p:cNvPr id="4" name="TextBox 4">
              <a:extLst>
                <a:ext uri="{FF2B5EF4-FFF2-40B4-BE49-F238E27FC236}">
                  <a16:creationId xmlns:a16="http://schemas.microsoft.com/office/drawing/2014/main" id="{46D55A26-1357-2B24-1473-21E057284665}"/>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sp>
        <p:nvSpPr>
          <p:cNvPr id="24" name="Freeform 15">
            <a:extLst>
              <a:ext uri="{FF2B5EF4-FFF2-40B4-BE49-F238E27FC236}">
                <a16:creationId xmlns:a16="http://schemas.microsoft.com/office/drawing/2014/main" id="{6702B847-4B23-3EBE-FB84-0873E6A7F8B3}"/>
              </a:ext>
            </a:extLst>
          </p:cNvPr>
          <p:cNvSpPr/>
          <p:nvPr/>
        </p:nvSpPr>
        <p:spPr>
          <a:xfrm>
            <a:off x="1088726" y="1593788"/>
            <a:ext cx="692537" cy="692537"/>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62" name="TextBox 7">
            <a:extLst>
              <a:ext uri="{FF2B5EF4-FFF2-40B4-BE49-F238E27FC236}">
                <a16:creationId xmlns:a16="http://schemas.microsoft.com/office/drawing/2014/main" id="{157500EF-70D0-1F92-C94C-6D258D962F53}"/>
              </a:ext>
            </a:extLst>
          </p:cNvPr>
          <p:cNvSpPr txBox="1"/>
          <p:nvPr/>
        </p:nvSpPr>
        <p:spPr>
          <a:xfrm>
            <a:off x="3253456" y="1382947"/>
            <a:ext cx="745501" cy="810016"/>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sp>
        <p:nvSpPr>
          <p:cNvPr id="135" name="Google Shape;135;g37f9446a92a_0_143">
            <a:extLst>
              <a:ext uri="{FF2B5EF4-FFF2-40B4-BE49-F238E27FC236}">
                <a16:creationId xmlns:a16="http://schemas.microsoft.com/office/drawing/2014/main" id="{5423AEE3-5B36-2536-DE7B-19D8ECBD3E96}"/>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n-US" dirty="0"/>
              <a:t>Unit 3.1: </a:t>
            </a:r>
            <a:r>
              <a:rPr lang="en" dirty="0"/>
              <a:t>Designing a WSA Program</a:t>
            </a:r>
            <a:endParaRPr dirty="0"/>
          </a:p>
        </p:txBody>
      </p:sp>
      <p:sp>
        <p:nvSpPr>
          <p:cNvPr id="136" name="Google Shape;136;g37f9446a92a_0_143">
            <a:extLst>
              <a:ext uri="{FF2B5EF4-FFF2-40B4-BE49-F238E27FC236}">
                <a16:creationId xmlns:a16="http://schemas.microsoft.com/office/drawing/2014/main" id="{7C051093-8136-13A8-9A49-03FEA67A0E2C}"/>
              </a:ext>
            </a:extLst>
          </p:cNvPr>
          <p:cNvSpPr txBox="1">
            <a:spLocks noGrp="1"/>
          </p:cNvSpPr>
          <p:nvPr>
            <p:ph type="body" idx="1"/>
          </p:nvPr>
        </p:nvSpPr>
        <p:spPr>
          <a:xfrm>
            <a:off x="97970" y="804042"/>
            <a:ext cx="5998030" cy="550800"/>
          </a:xfrm>
          <a:prstGeom prst="rect">
            <a:avLst/>
          </a:prstGeom>
          <a:noFill/>
          <a:ln>
            <a:noFill/>
          </a:ln>
        </p:spPr>
        <p:txBody>
          <a:bodyPr spcFirstLastPara="1" wrap="square" lIns="91425" tIns="45700" rIns="91425" bIns="45700" anchor="ctr" anchorCtr="0">
            <a:noAutofit/>
          </a:bodyPr>
          <a:lstStyle/>
          <a:p>
            <a:pPr marL="0" indent="0">
              <a:spcBef>
                <a:spcPts val="0"/>
              </a:spcBef>
            </a:pPr>
            <a:r>
              <a:rPr lang="en" dirty="0"/>
              <a:t>Steps for Designing a WSA Program</a:t>
            </a:r>
            <a:endParaRPr dirty="0"/>
          </a:p>
        </p:txBody>
      </p:sp>
      <p:grpSp>
        <p:nvGrpSpPr>
          <p:cNvPr id="46" name="Group 17">
            <a:extLst>
              <a:ext uri="{FF2B5EF4-FFF2-40B4-BE49-F238E27FC236}">
                <a16:creationId xmlns:a16="http://schemas.microsoft.com/office/drawing/2014/main" id="{DBB90C4C-61CD-9CE2-5986-AFDC0A95D972}"/>
              </a:ext>
            </a:extLst>
          </p:cNvPr>
          <p:cNvGrpSpPr/>
          <p:nvPr/>
        </p:nvGrpSpPr>
        <p:grpSpPr>
          <a:xfrm>
            <a:off x="2927377" y="1570599"/>
            <a:ext cx="692537" cy="728323"/>
            <a:chOff x="-18835" y="19050"/>
            <a:chExt cx="812800" cy="854801"/>
          </a:xfrm>
        </p:grpSpPr>
        <p:sp>
          <p:nvSpPr>
            <p:cNvPr id="47" name="Freeform 18">
              <a:extLst>
                <a:ext uri="{FF2B5EF4-FFF2-40B4-BE49-F238E27FC236}">
                  <a16:creationId xmlns:a16="http://schemas.microsoft.com/office/drawing/2014/main" id="{ECEE0FD5-1EEC-427C-511F-D4D3F189EE39}"/>
                </a:ext>
              </a:extLst>
            </p:cNvPr>
            <p:cNvSpPr/>
            <p:nvPr/>
          </p:nvSpPr>
          <p:spPr>
            <a:xfrm>
              <a:off x="-18835" y="61051"/>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48" name="TextBox 19">
              <a:extLst>
                <a:ext uri="{FF2B5EF4-FFF2-40B4-BE49-F238E27FC236}">
                  <a16:creationId xmlns:a16="http://schemas.microsoft.com/office/drawing/2014/main" id="{3E933DE8-60BE-ED58-CEB0-3C0CEED81E4F}"/>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sp>
        <p:nvSpPr>
          <p:cNvPr id="128" name="TextBox 127">
            <a:extLst>
              <a:ext uri="{FF2B5EF4-FFF2-40B4-BE49-F238E27FC236}">
                <a16:creationId xmlns:a16="http://schemas.microsoft.com/office/drawing/2014/main" id="{A343F3CC-1FD7-95B6-4DB2-7D17983B793C}"/>
              </a:ext>
            </a:extLst>
          </p:cNvPr>
          <p:cNvSpPr txBox="1"/>
          <p:nvPr/>
        </p:nvSpPr>
        <p:spPr>
          <a:xfrm>
            <a:off x="6096000" y="2192963"/>
            <a:ext cx="4094718" cy="1200329"/>
          </a:xfrm>
          <a:prstGeom prst="rect">
            <a:avLst/>
          </a:prstGeom>
          <a:noFill/>
        </p:spPr>
        <p:txBody>
          <a:bodyPr wrap="square">
            <a:spAutoFit/>
          </a:bodyPr>
          <a:lstStyle/>
          <a:p>
            <a:r>
              <a:rPr lang="en" sz="1800" dirty="0">
                <a:solidFill>
                  <a:schemeClr val="tx1"/>
                </a:solidFill>
                <a:latin typeface="Calibri" panose="020F0502020204030204" pitchFamily="34" charset="0"/>
                <a:cs typeface="Calibri" panose="020F0502020204030204" pitchFamily="34" charset="0"/>
              </a:rPr>
              <a:t>Step 1. Review Your Needs Assessment</a:t>
            </a:r>
          </a:p>
          <a:p>
            <a:r>
              <a:rPr lang="en" sz="1800" i="1" dirty="0">
                <a:solidFill>
                  <a:schemeClr val="tx1"/>
                </a:solidFill>
                <a:latin typeface="Calibri" panose="020F0502020204030204" pitchFamily="34" charset="0"/>
                <a:cs typeface="Calibri" panose="020F0502020204030204" pitchFamily="34" charset="0"/>
              </a:rPr>
              <a:t>What is the biggest well-being gap in your school?</a:t>
            </a:r>
          </a:p>
          <a:p>
            <a:r>
              <a:rPr lang="en" sz="1800" i="1" dirty="0">
                <a:solidFill>
                  <a:schemeClr val="tx1"/>
                </a:solidFill>
                <a:latin typeface="Calibri" panose="020F0502020204030204" pitchFamily="34" charset="0"/>
                <a:cs typeface="Calibri" panose="020F0502020204030204" pitchFamily="34" charset="0"/>
              </a:rPr>
              <a:t>Which PERMA element is most affected?</a:t>
            </a:r>
          </a:p>
        </p:txBody>
      </p:sp>
      <p:sp>
        <p:nvSpPr>
          <p:cNvPr id="130" name="TextBox 129">
            <a:extLst>
              <a:ext uri="{FF2B5EF4-FFF2-40B4-BE49-F238E27FC236}">
                <a16:creationId xmlns:a16="http://schemas.microsoft.com/office/drawing/2014/main" id="{96A774A4-B8F9-CADE-8BA4-CF611378E31F}"/>
              </a:ext>
            </a:extLst>
          </p:cNvPr>
          <p:cNvSpPr txBox="1"/>
          <p:nvPr/>
        </p:nvSpPr>
        <p:spPr>
          <a:xfrm>
            <a:off x="6096000" y="3706386"/>
            <a:ext cx="4120498" cy="1200329"/>
          </a:xfrm>
          <a:prstGeom prst="rect">
            <a:avLst/>
          </a:prstGeom>
          <a:noFill/>
        </p:spPr>
        <p:txBody>
          <a:bodyPr wrap="square">
            <a:spAutoFit/>
          </a:bodyPr>
          <a:lstStyle/>
          <a:p>
            <a:r>
              <a:rPr lang="en" sz="1800" dirty="0">
                <a:solidFill>
                  <a:schemeClr val="tx1"/>
                </a:solidFill>
                <a:latin typeface="Calibri" panose="020F0502020204030204" pitchFamily="34" charset="0"/>
                <a:cs typeface="Calibri" panose="020F0502020204030204" pitchFamily="34" charset="0"/>
              </a:rPr>
              <a:t>Step 2: Mapping strengths and gaps</a:t>
            </a:r>
          </a:p>
          <a:p>
            <a:r>
              <a:rPr lang="en" sz="1800" i="1" dirty="0">
                <a:solidFill>
                  <a:schemeClr val="tx1"/>
                </a:solidFill>
                <a:latin typeface="Calibri" panose="020F0502020204030204" pitchFamily="34" charset="0"/>
                <a:cs typeface="Calibri" panose="020F0502020204030204" pitchFamily="34" charset="0"/>
              </a:rPr>
              <a:t>If you had to name one current wellbeing strength and one wellbeing challenge in your school, what would they be?</a:t>
            </a:r>
          </a:p>
        </p:txBody>
      </p:sp>
      <p:sp>
        <p:nvSpPr>
          <p:cNvPr id="133" name="Σύννεφο 132">
            <a:extLst>
              <a:ext uri="{FF2B5EF4-FFF2-40B4-BE49-F238E27FC236}">
                <a16:creationId xmlns:a16="http://schemas.microsoft.com/office/drawing/2014/main" id="{48707CAE-EE49-ACC4-5405-FCC7A7A53852}"/>
              </a:ext>
            </a:extLst>
          </p:cNvPr>
          <p:cNvSpPr/>
          <p:nvPr/>
        </p:nvSpPr>
        <p:spPr>
          <a:xfrm>
            <a:off x="7358563" y="44266"/>
            <a:ext cx="4887907" cy="2621152"/>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sz="1800" dirty="0">
                <a:solidFill>
                  <a:srgbClr val="FFFFFF"/>
                </a:solidFill>
                <a:latin typeface="Calibri" panose="020F0502020204030204" pitchFamily="34" charset="0"/>
                <a:cs typeface="Calibri" panose="020F0502020204030204" pitchFamily="34" charset="0"/>
              </a:rPr>
              <a:t>Quick Reflection</a:t>
            </a:r>
          </a:p>
          <a:p>
            <a:pPr algn="ctr"/>
            <a:r>
              <a:rPr lang="en" sz="1800" dirty="0">
                <a:solidFill>
                  <a:srgbClr val="FFFFFF"/>
                </a:solidFill>
                <a:latin typeface="Calibri" panose="020F0502020204030204" pitchFamily="34" charset="0"/>
                <a:cs typeface="Calibri" panose="020F0502020204030204" pitchFamily="34" charset="0"/>
              </a:rPr>
              <a:t>Think about your school community — staff, students, and families. In 2–3 sentences, describe your school’s overall wellbeing climate.</a:t>
            </a:r>
          </a:p>
          <a:p>
            <a:pPr algn="ctr"/>
            <a:endParaRPr lang="el-GR" dirty="0"/>
          </a:p>
        </p:txBody>
      </p:sp>
      <p:sp>
        <p:nvSpPr>
          <p:cNvPr id="6" name="Freeform 9">
            <a:extLst>
              <a:ext uri="{FF2B5EF4-FFF2-40B4-BE49-F238E27FC236}">
                <a16:creationId xmlns:a16="http://schemas.microsoft.com/office/drawing/2014/main" id="{499E79E9-E84D-D709-0F78-4F99F257FB33}"/>
              </a:ext>
            </a:extLst>
          </p:cNvPr>
          <p:cNvSpPr/>
          <p:nvPr/>
        </p:nvSpPr>
        <p:spPr>
          <a:xfrm rot="10800000">
            <a:off x="550033" y="2330217"/>
            <a:ext cx="1733541" cy="2905255"/>
          </a:xfrm>
          <a:custGeom>
            <a:avLst/>
            <a:gdLst/>
            <a:ahLst/>
            <a:cxnLst/>
            <a:rect l="l" t="t" r="r" b="b"/>
            <a:pathLst>
              <a:path w="635000" h="1064202">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w="95250" cap="sq">
            <a:solidFill>
              <a:schemeClr val="accent2"/>
            </a:solidFill>
            <a:prstDash val="solid"/>
            <a:miter/>
          </a:ln>
        </p:spPr>
        <p:txBody>
          <a:bodyPr/>
          <a:lstStyle/>
          <a:p>
            <a:endParaRPr lang="el-GR" sz="933" dirty="0">
              <a:latin typeface="Calibri" panose="020F0502020204030204" pitchFamily="34" charset="0"/>
              <a:cs typeface="Calibri" panose="020F0502020204030204" pitchFamily="34" charset="0"/>
            </a:endParaRPr>
          </a:p>
        </p:txBody>
      </p:sp>
      <p:grpSp>
        <p:nvGrpSpPr>
          <p:cNvPr id="7" name="Group 11">
            <a:extLst>
              <a:ext uri="{FF2B5EF4-FFF2-40B4-BE49-F238E27FC236}">
                <a16:creationId xmlns:a16="http://schemas.microsoft.com/office/drawing/2014/main" id="{53F96C38-4512-B284-2551-ECD7A93265CF}"/>
              </a:ext>
            </a:extLst>
          </p:cNvPr>
          <p:cNvGrpSpPr/>
          <p:nvPr/>
        </p:nvGrpSpPr>
        <p:grpSpPr>
          <a:xfrm rot="-10800000">
            <a:off x="2409398" y="2318324"/>
            <a:ext cx="1733541" cy="2911340"/>
            <a:chOff x="0" y="0"/>
            <a:chExt cx="635000" cy="1066431"/>
          </a:xfrm>
        </p:grpSpPr>
        <p:sp>
          <p:nvSpPr>
            <p:cNvPr id="8" name="Freeform 12">
              <a:extLst>
                <a:ext uri="{FF2B5EF4-FFF2-40B4-BE49-F238E27FC236}">
                  <a16:creationId xmlns:a16="http://schemas.microsoft.com/office/drawing/2014/main" id="{7F5AE570-BF6C-24C3-693F-D7D428CB4F71}"/>
                </a:ext>
              </a:extLst>
            </p:cNvPr>
            <p:cNvSpPr/>
            <p:nvPr/>
          </p:nvSpPr>
          <p:spPr>
            <a:xfrm>
              <a:off x="0" y="0"/>
              <a:ext cx="635000" cy="1064202"/>
            </a:xfrm>
            <a:custGeom>
              <a:avLst/>
              <a:gdLst/>
              <a:ahLst/>
              <a:cxnLst/>
              <a:rect l="l" t="t" r="r" b="b"/>
              <a:pathLst>
                <a:path w="635000" h="1064202">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w="95250" cap="sq">
              <a:solidFill>
                <a:schemeClr val="accent1"/>
              </a:solidFill>
              <a:prstDash val="solid"/>
              <a:miter/>
            </a:ln>
          </p:spPr>
          <p:txBody>
            <a:bodyPr/>
            <a:lstStyle/>
            <a:p>
              <a:endParaRPr lang="el-GR" sz="933" dirty="0">
                <a:latin typeface="Calibri" panose="020F0502020204030204" pitchFamily="34" charset="0"/>
                <a:cs typeface="Calibri" panose="020F0502020204030204" pitchFamily="34" charset="0"/>
              </a:endParaRPr>
            </a:p>
          </p:txBody>
        </p:sp>
        <p:sp>
          <p:nvSpPr>
            <p:cNvPr id="9" name="TextBox 13">
              <a:extLst>
                <a:ext uri="{FF2B5EF4-FFF2-40B4-BE49-F238E27FC236}">
                  <a16:creationId xmlns:a16="http://schemas.microsoft.com/office/drawing/2014/main" id="{488A2514-C871-6DF1-3343-7A6D3CEF9F4E}"/>
                </a:ext>
              </a:extLst>
            </p:cNvPr>
            <p:cNvSpPr txBox="1"/>
            <p:nvPr/>
          </p:nvSpPr>
          <p:spPr>
            <a:xfrm>
              <a:off x="0" y="-57150"/>
              <a:ext cx="635000" cy="1009281"/>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10" name="Group 26">
            <a:extLst>
              <a:ext uri="{FF2B5EF4-FFF2-40B4-BE49-F238E27FC236}">
                <a16:creationId xmlns:a16="http://schemas.microsoft.com/office/drawing/2014/main" id="{A5DA8219-DA8F-DEF7-7413-F25D300D524E}"/>
              </a:ext>
            </a:extLst>
          </p:cNvPr>
          <p:cNvGrpSpPr/>
          <p:nvPr/>
        </p:nvGrpSpPr>
        <p:grpSpPr>
          <a:xfrm>
            <a:off x="593929" y="4698653"/>
            <a:ext cx="1644426" cy="291939"/>
            <a:chOff x="0" y="0"/>
            <a:chExt cx="757405" cy="134464"/>
          </a:xfrm>
          <a:solidFill>
            <a:schemeClr val="accent2"/>
          </a:solidFill>
        </p:grpSpPr>
        <p:sp>
          <p:nvSpPr>
            <p:cNvPr id="11" name="Freeform 27">
              <a:extLst>
                <a:ext uri="{FF2B5EF4-FFF2-40B4-BE49-F238E27FC236}">
                  <a16:creationId xmlns:a16="http://schemas.microsoft.com/office/drawing/2014/main" id="{3FD60420-700D-E9D0-F20F-63B88907B9D6}"/>
                </a:ext>
              </a:extLst>
            </p:cNvPr>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grpFill/>
          </p:spPr>
          <p:txBody>
            <a:bodyPr/>
            <a:lstStyle/>
            <a:p>
              <a:endParaRPr lang="el-GR" sz="1800" b="1">
                <a:solidFill>
                  <a:schemeClr val="tx1"/>
                </a:solidFill>
                <a:latin typeface="Calibri" panose="020F0502020204030204" pitchFamily="34" charset="0"/>
                <a:cs typeface="Calibri" panose="020F0502020204030204" pitchFamily="34" charset="0"/>
              </a:endParaRPr>
            </a:p>
          </p:txBody>
        </p:sp>
        <p:sp>
          <p:nvSpPr>
            <p:cNvPr id="12" name="TextBox 28">
              <a:extLst>
                <a:ext uri="{FF2B5EF4-FFF2-40B4-BE49-F238E27FC236}">
                  <a16:creationId xmlns:a16="http://schemas.microsoft.com/office/drawing/2014/main" id="{0F9B1A8B-88B0-13DE-3EBE-4AA9522E117C}"/>
                </a:ext>
              </a:extLst>
            </p:cNvPr>
            <p:cNvSpPr txBox="1"/>
            <p:nvPr/>
          </p:nvSpPr>
          <p:spPr>
            <a:xfrm>
              <a:off x="0" y="-57150"/>
              <a:ext cx="757405" cy="191614"/>
            </a:xfrm>
            <a:prstGeom prst="rect">
              <a:avLst/>
            </a:prstGeom>
            <a:grpFill/>
          </p:spPr>
          <p:txBody>
            <a:bodyPr lIns="33867" tIns="33867" rIns="33867" bIns="33867" rtlCol="0" anchor="ctr"/>
            <a:lstStyle/>
            <a:p>
              <a:pPr algn="ctr">
                <a:lnSpc>
                  <a:spcPts val="1773"/>
                </a:lnSpc>
              </a:pPr>
              <a:endParaRPr sz="1800" b="1">
                <a:solidFill>
                  <a:schemeClr val="tx1"/>
                </a:solidFill>
                <a:latin typeface="Calibri" panose="020F0502020204030204" pitchFamily="34" charset="0"/>
                <a:cs typeface="Calibri" panose="020F0502020204030204" pitchFamily="34" charset="0"/>
              </a:endParaRPr>
            </a:p>
          </p:txBody>
        </p:sp>
      </p:grpSp>
      <p:grpSp>
        <p:nvGrpSpPr>
          <p:cNvPr id="13" name="Group 29">
            <a:extLst>
              <a:ext uri="{FF2B5EF4-FFF2-40B4-BE49-F238E27FC236}">
                <a16:creationId xmlns:a16="http://schemas.microsoft.com/office/drawing/2014/main" id="{B5258ADA-4A88-7A27-B229-2F20836FD201}"/>
              </a:ext>
            </a:extLst>
          </p:cNvPr>
          <p:cNvGrpSpPr/>
          <p:nvPr/>
        </p:nvGrpSpPr>
        <p:grpSpPr>
          <a:xfrm>
            <a:off x="2453955" y="4698653"/>
            <a:ext cx="1644426" cy="291939"/>
            <a:chOff x="0" y="0"/>
            <a:chExt cx="757405" cy="134464"/>
          </a:xfrm>
          <a:solidFill>
            <a:schemeClr val="accent1"/>
          </a:solidFill>
        </p:grpSpPr>
        <p:sp>
          <p:nvSpPr>
            <p:cNvPr id="14" name="Freeform 30">
              <a:extLst>
                <a:ext uri="{FF2B5EF4-FFF2-40B4-BE49-F238E27FC236}">
                  <a16:creationId xmlns:a16="http://schemas.microsoft.com/office/drawing/2014/main" id="{9E5102F2-BDB7-6940-DD26-2CCC1FABCB40}"/>
                </a:ext>
              </a:extLst>
            </p:cNvPr>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grpFill/>
          </p:spPr>
          <p:txBody>
            <a:bodyPr/>
            <a:lstStyle/>
            <a:p>
              <a:endParaRPr lang="el-GR" sz="1800" b="1">
                <a:solidFill>
                  <a:schemeClr val="tx1"/>
                </a:solidFill>
                <a:latin typeface="Calibri" panose="020F0502020204030204" pitchFamily="34" charset="0"/>
                <a:cs typeface="Calibri" panose="020F0502020204030204" pitchFamily="34" charset="0"/>
              </a:endParaRPr>
            </a:p>
          </p:txBody>
        </p:sp>
        <p:sp>
          <p:nvSpPr>
            <p:cNvPr id="15" name="TextBox 31">
              <a:extLst>
                <a:ext uri="{FF2B5EF4-FFF2-40B4-BE49-F238E27FC236}">
                  <a16:creationId xmlns:a16="http://schemas.microsoft.com/office/drawing/2014/main" id="{2172EDA3-4429-74F4-EC7B-CEE01BC7E36F}"/>
                </a:ext>
              </a:extLst>
            </p:cNvPr>
            <p:cNvSpPr txBox="1"/>
            <p:nvPr/>
          </p:nvSpPr>
          <p:spPr>
            <a:xfrm>
              <a:off x="0" y="-57150"/>
              <a:ext cx="757405" cy="191614"/>
            </a:xfrm>
            <a:prstGeom prst="rect">
              <a:avLst/>
            </a:prstGeom>
            <a:grpFill/>
          </p:spPr>
          <p:txBody>
            <a:bodyPr lIns="33867" tIns="33867" rIns="33867" bIns="33867" rtlCol="0" anchor="ctr"/>
            <a:lstStyle/>
            <a:p>
              <a:pPr algn="ctr">
                <a:lnSpc>
                  <a:spcPts val="1773"/>
                </a:lnSpc>
              </a:pPr>
              <a:endParaRPr sz="1800" b="1">
                <a:solidFill>
                  <a:schemeClr val="tx1"/>
                </a:solidFill>
                <a:latin typeface="Calibri" panose="020F0502020204030204" pitchFamily="34" charset="0"/>
                <a:cs typeface="Calibri" panose="020F0502020204030204" pitchFamily="34" charset="0"/>
              </a:endParaRPr>
            </a:p>
          </p:txBody>
        </p:sp>
      </p:grpSp>
      <p:sp>
        <p:nvSpPr>
          <p:cNvPr id="16" name="Freeform 92">
            <a:extLst>
              <a:ext uri="{FF2B5EF4-FFF2-40B4-BE49-F238E27FC236}">
                <a16:creationId xmlns:a16="http://schemas.microsoft.com/office/drawing/2014/main" id="{5EBF35A0-3257-7ABF-F77A-A8ECBCC4D854}"/>
              </a:ext>
            </a:extLst>
          </p:cNvPr>
          <p:cNvSpPr/>
          <p:nvPr/>
        </p:nvSpPr>
        <p:spPr>
          <a:xfrm>
            <a:off x="1243115" y="1742487"/>
            <a:ext cx="383763" cy="397495"/>
          </a:xfrm>
          <a:custGeom>
            <a:avLst/>
            <a:gdLst/>
            <a:ahLst/>
            <a:cxnLst/>
            <a:rect l="l" t="t" r="r" b="b"/>
            <a:pathLst>
              <a:path w="575644" h="596242">
                <a:moveTo>
                  <a:pt x="0" y="0"/>
                </a:moveTo>
                <a:lnTo>
                  <a:pt x="575644" y="0"/>
                </a:lnTo>
                <a:lnTo>
                  <a:pt x="575644" y="596242"/>
                </a:lnTo>
                <a:lnTo>
                  <a:pt x="0" y="596242"/>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17" name="Freeform 93">
            <a:extLst>
              <a:ext uri="{FF2B5EF4-FFF2-40B4-BE49-F238E27FC236}">
                <a16:creationId xmlns:a16="http://schemas.microsoft.com/office/drawing/2014/main" id="{C7EC0F5E-D1E2-BE61-142E-13EF5ACF5A3F}"/>
              </a:ext>
            </a:extLst>
          </p:cNvPr>
          <p:cNvSpPr/>
          <p:nvPr/>
        </p:nvSpPr>
        <p:spPr>
          <a:xfrm>
            <a:off x="3054600" y="1697267"/>
            <a:ext cx="438093" cy="447865"/>
          </a:xfrm>
          <a:custGeom>
            <a:avLst/>
            <a:gdLst/>
            <a:ahLst/>
            <a:cxnLst/>
            <a:rect l="l" t="t" r="r" b="b"/>
            <a:pathLst>
              <a:path w="657140" h="671798">
                <a:moveTo>
                  <a:pt x="0" y="0"/>
                </a:moveTo>
                <a:lnTo>
                  <a:pt x="657140" y="0"/>
                </a:lnTo>
                <a:lnTo>
                  <a:pt x="657140" y="671798"/>
                </a:lnTo>
                <a:lnTo>
                  <a:pt x="0" y="671798"/>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18" name="TextBox 100">
            <a:extLst>
              <a:ext uri="{FF2B5EF4-FFF2-40B4-BE49-F238E27FC236}">
                <a16:creationId xmlns:a16="http://schemas.microsoft.com/office/drawing/2014/main" id="{45A49DE4-7B3A-6474-4C24-39AFDE36F7B6}"/>
              </a:ext>
            </a:extLst>
          </p:cNvPr>
          <p:cNvSpPr txBox="1"/>
          <p:nvPr/>
        </p:nvSpPr>
        <p:spPr>
          <a:xfrm>
            <a:off x="727519" y="2893131"/>
            <a:ext cx="1377246" cy="538609"/>
          </a:xfrm>
          <a:prstGeom prst="rect">
            <a:avLst/>
          </a:prstGeom>
        </p:spPr>
        <p:txBody>
          <a:bodyPr lIns="0" tIns="0" rIns="0" bIns="0" rtlCol="0" anchor="t">
            <a:spAutoFit/>
          </a:bodyPr>
          <a:lstStyle/>
          <a:p>
            <a:pPr algn="ctr">
              <a:lnSpc>
                <a:spcPts val="2147"/>
              </a:lnSpc>
            </a:pPr>
            <a:r>
              <a:rPr lang="en" sz="1800" b="1" dirty="0">
                <a:solidFill>
                  <a:schemeClr val="tx1"/>
                </a:solidFill>
                <a:latin typeface="Calibri" panose="020F0502020204030204" pitchFamily="34" charset="0"/>
                <a:cs typeface="Calibri" panose="020F0502020204030204" pitchFamily="34" charset="0"/>
              </a:rPr>
              <a:t>Identify School Needs</a:t>
            </a:r>
            <a:endParaRPr lang="en-US" sz="1800" b="1" dirty="0">
              <a:solidFill>
                <a:schemeClr val="tx1"/>
              </a:solidFill>
              <a:latin typeface="Calibri" panose="020F0502020204030204" pitchFamily="34" charset="0"/>
              <a:ea typeface="Lato Bold"/>
              <a:cs typeface="Calibri" panose="020F0502020204030204" pitchFamily="34" charset="0"/>
              <a:sym typeface="Lato Bold"/>
            </a:endParaRPr>
          </a:p>
        </p:txBody>
      </p:sp>
      <p:sp>
        <p:nvSpPr>
          <p:cNvPr id="19" name="TextBox 101">
            <a:extLst>
              <a:ext uri="{FF2B5EF4-FFF2-40B4-BE49-F238E27FC236}">
                <a16:creationId xmlns:a16="http://schemas.microsoft.com/office/drawing/2014/main" id="{446EE6F6-7D81-7B03-2EA7-2118490EA36D}"/>
              </a:ext>
            </a:extLst>
          </p:cNvPr>
          <p:cNvSpPr txBox="1"/>
          <p:nvPr/>
        </p:nvSpPr>
        <p:spPr>
          <a:xfrm>
            <a:off x="1039147" y="4794482"/>
            <a:ext cx="692537" cy="195566"/>
          </a:xfrm>
          <a:prstGeom prst="rect">
            <a:avLst/>
          </a:prstGeom>
        </p:spPr>
        <p:txBody>
          <a:bodyPr lIns="0" tIns="0" rIns="0" bIns="0" rtlCol="0" anchor="t">
            <a:spAutoFit/>
          </a:bodyPr>
          <a:lstStyle/>
          <a:p>
            <a:pPr algn="ctr">
              <a:lnSpc>
                <a:spcPts val="1441"/>
              </a:lnSpc>
            </a:pPr>
            <a:r>
              <a:rPr lang="en-US" sz="1800" b="1">
                <a:solidFill>
                  <a:schemeClr val="bg1"/>
                </a:solidFill>
                <a:latin typeface="Calibri" panose="020F0502020204030204" pitchFamily="34" charset="0"/>
                <a:ea typeface="Lato Bold"/>
                <a:cs typeface="Calibri" panose="020F0502020204030204" pitchFamily="34" charset="0"/>
                <a:sym typeface="Lato Bold"/>
              </a:rPr>
              <a:t>STEP 1</a:t>
            </a:r>
          </a:p>
        </p:txBody>
      </p:sp>
      <p:sp>
        <p:nvSpPr>
          <p:cNvPr id="20" name="TextBox 102">
            <a:extLst>
              <a:ext uri="{FF2B5EF4-FFF2-40B4-BE49-F238E27FC236}">
                <a16:creationId xmlns:a16="http://schemas.microsoft.com/office/drawing/2014/main" id="{DD738396-AD6D-B14F-04A8-64455EA25AE4}"/>
              </a:ext>
            </a:extLst>
          </p:cNvPr>
          <p:cNvSpPr txBox="1"/>
          <p:nvPr/>
        </p:nvSpPr>
        <p:spPr>
          <a:xfrm>
            <a:off x="2899173" y="4794482"/>
            <a:ext cx="692537" cy="195566"/>
          </a:xfrm>
          <a:prstGeom prst="rect">
            <a:avLst/>
          </a:prstGeom>
        </p:spPr>
        <p:txBody>
          <a:bodyPr lIns="0" tIns="0" rIns="0" bIns="0" rtlCol="0" anchor="t">
            <a:spAutoFit/>
          </a:bodyPr>
          <a:lstStyle/>
          <a:p>
            <a:pPr algn="ctr">
              <a:lnSpc>
                <a:spcPts val="1441"/>
              </a:lnSpc>
            </a:pPr>
            <a:r>
              <a:rPr lang="en-US" sz="1800" b="1">
                <a:solidFill>
                  <a:schemeClr val="bg1"/>
                </a:solidFill>
                <a:latin typeface="Calibri" panose="020F0502020204030204" pitchFamily="34" charset="0"/>
                <a:ea typeface="Lato Bold"/>
                <a:cs typeface="Calibri" panose="020F0502020204030204" pitchFamily="34" charset="0"/>
                <a:sym typeface="Lato Bold"/>
              </a:rPr>
              <a:t>STEP 2</a:t>
            </a:r>
          </a:p>
        </p:txBody>
      </p:sp>
      <p:sp>
        <p:nvSpPr>
          <p:cNvPr id="21" name="TextBox 103">
            <a:extLst>
              <a:ext uri="{FF2B5EF4-FFF2-40B4-BE49-F238E27FC236}">
                <a16:creationId xmlns:a16="http://schemas.microsoft.com/office/drawing/2014/main" id="{964DAD9B-6D5D-321E-FD56-9238F0639CB3}"/>
              </a:ext>
            </a:extLst>
          </p:cNvPr>
          <p:cNvSpPr txBox="1"/>
          <p:nvPr/>
        </p:nvSpPr>
        <p:spPr>
          <a:xfrm>
            <a:off x="2470743" y="2827985"/>
            <a:ext cx="1629000" cy="538609"/>
          </a:xfrm>
          <a:prstGeom prst="rect">
            <a:avLst/>
          </a:prstGeom>
        </p:spPr>
        <p:txBody>
          <a:bodyPr wrap="square" lIns="0" tIns="0" rIns="0" bIns="0" rtlCol="0" anchor="t">
            <a:spAutoFit/>
          </a:bodyPr>
          <a:lstStyle/>
          <a:p>
            <a:pPr algn="ctr">
              <a:lnSpc>
                <a:spcPts val="2147"/>
              </a:lnSpc>
            </a:pPr>
            <a:r>
              <a:rPr lang="en" sz="1800" b="1" dirty="0">
                <a:solidFill>
                  <a:schemeClr val="tx1"/>
                </a:solidFill>
                <a:latin typeface="Calibri" panose="020F0502020204030204" pitchFamily="34" charset="0"/>
                <a:cs typeface="Calibri" panose="020F0502020204030204" pitchFamily="34" charset="0"/>
              </a:rPr>
              <a:t>Map Strengths and Gaps</a:t>
            </a:r>
            <a:endParaRPr lang="en-US" sz="1800" b="1" dirty="0">
              <a:solidFill>
                <a:schemeClr val="tx1"/>
              </a:solidFill>
              <a:latin typeface="Calibri" panose="020F0502020204030204" pitchFamily="34" charset="0"/>
              <a:ea typeface="Lato Bold"/>
              <a:cs typeface="Calibri" panose="020F0502020204030204" pitchFamily="34" charset="0"/>
              <a:sym typeface="Lato Bold"/>
            </a:endParaRPr>
          </a:p>
        </p:txBody>
      </p:sp>
      <p:sp>
        <p:nvSpPr>
          <p:cNvPr id="22" name="TextBox 104">
            <a:extLst>
              <a:ext uri="{FF2B5EF4-FFF2-40B4-BE49-F238E27FC236}">
                <a16:creationId xmlns:a16="http://schemas.microsoft.com/office/drawing/2014/main" id="{6558FEB5-EB32-D5BC-3C4F-D2ECA31F4775}"/>
              </a:ext>
            </a:extLst>
          </p:cNvPr>
          <p:cNvSpPr txBox="1"/>
          <p:nvPr/>
        </p:nvSpPr>
        <p:spPr>
          <a:xfrm>
            <a:off x="727519" y="3522633"/>
            <a:ext cx="1377246" cy="1096454"/>
          </a:xfrm>
          <a:prstGeom prst="rect">
            <a:avLst/>
          </a:prstGeom>
        </p:spPr>
        <p:txBody>
          <a:bodyPr lIns="0" tIns="0" rIns="0" bIns="0" rtlCol="0" anchor="t">
            <a:spAutoFit/>
          </a:bodyPr>
          <a:lstStyle/>
          <a:p>
            <a:pPr algn="ctr">
              <a:lnSpc>
                <a:spcPts val="1680"/>
              </a:lnSpc>
            </a:pPr>
            <a:r>
              <a:rPr lang="en" sz="1600" dirty="0">
                <a:solidFill>
                  <a:schemeClr val="tx1"/>
                </a:solidFill>
                <a:latin typeface="Calibri" panose="020F0502020204030204" pitchFamily="34" charset="0"/>
                <a:cs typeface="Calibri" panose="020F0502020204030204" pitchFamily="34" charset="0"/>
              </a:rPr>
              <a:t>Use data from needs assessments, staff surveys, or discussions</a:t>
            </a:r>
            <a:endParaRPr lang="en-US" sz="1600" dirty="0">
              <a:solidFill>
                <a:schemeClr val="tx1"/>
              </a:solidFill>
              <a:latin typeface="Calibri" panose="020F0502020204030204" pitchFamily="34" charset="0"/>
              <a:ea typeface="Lato"/>
              <a:cs typeface="Calibri" panose="020F0502020204030204" pitchFamily="34" charset="0"/>
              <a:sym typeface="Lato"/>
            </a:endParaRPr>
          </a:p>
        </p:txBody>
      </p:sp>
      <p:sp>
        <p:nvSpPr>
          <p:cNvPr id="23" name="TextBox 105">
            <a:extLst>
              <a:ext uri="{FF2B5EF4-FFF2-40B4-BE49-F238E27FC236}">
                <a16:creationId xmlns:a16="http://schemas.microsoft.com/office/drawing/2014/main" id="{8D49E17D-8F76-CFE4-F3FD-C88FC301EED8}"/>
              </a:ext>
            </a:extLst>
          </p:cNvPr>
          <p:cNvSpPr txBox="1"/>
          <p:nvPr/>
        </p:nvSpPr>
        <p:spPr>
          <a:xfrm>
            <a:off x="2475518" y="3506901"/>
            <a:ext cx="1629000" cy="1090042"/>
          </a:xfrm>
          <a:prstGeom prst="rect">
            <a:avLst/>
          </a:prstGeom>
        </p:spPr>
        <p:txBody>
          <a:bodyPr wrap="square" lIns="0" tIns="0" rIns="0" bIns="0" rtlCol="0" anchor="t">
            <a:spAutoFit/>
          </a:bodyPr>
          <a:lstStyle/>
          <a:p>
            <a:pPr algn="ctr">
              <a:lnSpc>
                <a:spcPts val="1680"/>
              </a:lnSpc>
            </a:pPr>
            <a:r>
              <a:rPr lang="en-US" sz="1600" dirty="0">
                <a:solidFill>
                  <a:schemeClr val="tx1"/>
                </a:solidFill>
                <a:latin typeface="Calibri" panose="020F0502020204030204" pitchFamily="34" charset="0"/>
                <a:ea typeface="Lato"/>
                <a:cs typeface="Calibri" panose="020F0502020204030204" pitchFamily="34" charset="0"/>
                <a:sym typeface="Lato"/>
              </a:rPr>
              <a:t>Where are wellbeing efforts already strong? Where are they missing?</a:t>
            </a:r>
          </a:p>
        </p:txBody>
      </p:sp>
    </p:spTree>
    <p:extLst>
      <p:ext uri="{BB962C8B-B14F-4D97-AF65-F5344CB8AC3E}">
        <p14:creationId xmlns:p14="http://schemas.microsoft.com/office/powerpoint/2010/main" val="319860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Lst>
  </p:timing>
</p:sld>
</file>

<file path=ppt/theme/theme1.xml><?xml version="1.0" encoding="utf-8"?>
<a:theme xmlns:a="http://schemas.openxmlformats.org/drawingml/2006/main"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5437</Words>
  <Application>Microsoft Macintosh PowerPoint</Application>
  <PresentationFormat>Ευρεία οθόνη</PresentationFormat>
  <Paragraphs>535</Paragraphs>
  <Slides>32</Slides>
  <Notes>26</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3</vt:i4>
      </vt:variant>
      <vt:variant>
        <vt:lpstr>Τίτλοι διαφανειών</vt:lpstr>
      </vt:variant>
      <vt:variant>
        <vt:i4>32</vt:i4>
      </vt:variant>
    </vt:vector>
  </HeadingPairs>
  <TitlesOfParts>
    <vt:vector size="41" baseType="lpstr">
      <vt:lpstr>Arial</vt:lpstr>
      <vt:lpstr>Lato</vt:lpstr>
      <vt:lpstr>Canva Sans</vt:lpstr>
      <vt:lpstr>Calibri</vt:lpstr>
      <vt:lpstr>Lato Bold</vt:lpstr>
      <vt:lpstr>Open Sans</vt:lpstr>
      <vt:lpstr>CARDET Course template - Cover page</vt:lpstr>
      <vt:lpstr>CARDET Course template</vt:lpstr>
      <vt:lpstr>CARDET Course template - Cover page</vt:lpstr>
      <vt:lpstr>Thriving Schools - A Systemic, Whole-School Approach to Mental Health and Well-Being</vt:lpstr>
      <vt:lpstr>WP 3: Training and capacity building (D3.1) </vt:lpstr>
      <vt:lpstr>Designing &amp; Sustaining Whole School Well-being Programs</vt:lpstr>
      <vt:lpstr>Παρουσίαση του PowerPoint</vt:lpstr>
      <vt:lpstr>Παρουσίαση του PowerPoint</vt:lpstr>
      <vt:lpstr>Icebreaker Activity - PERMA in My School Life</vt:lpstr>
      <vt:lpstr>Connecting the Whole-School Approach with the PERMA</vt:lpstr>
      <vt:lpstr>Παρουσίαση του PowerPoint</vt:lpstr>
      <vt:lpstr>Unit 3.1: Designing a WSA Program</vt:lpstr>
      <vt:lpstr>Unit 3.1: Designing a WSA Program</vt:lpstr>
      <vt:lpstr>Unit 3.1: Designing a WSA Program</vt:lpstr>
      <vt:lpstr>Unit 3.1: Designing a WSA Program</vt:lpstr>
      <vt:lpstr>Unit 3.1: Designing a WSA Program</vt:lpstr>
      <vt:lpstr>Unit 3.1: Designing a WSA Program</vt:lpstr>
      <vt:lpstr>Παρουσίαση του PowerPoint</vt:lpstr>
      <vt:lpstr>Παρουσίαση του PowerPoint</vt:lpstr>
      <vt:lpstr>Παρουσίαση του PowerPoint</vt:lpstr>
      <vt:lpstr>Unit 3.1: Designing a WSA Program</vt:lpstr>
      <vt:lpstr>Unit 3.1: Designing a WSA Program</vt:lpstr>
      <vt:lpstr>Unit 3.1: Designing a WSA Program</vt:lpstr>
      <vt:lpstr>Unit 3.1: Designing a WSA Program</vt:lpstr>
      <vt:lpstr>Unit 3.1: Designing a WSA Program</vt:lpstr>
      <vt:lpstr>Unit 3.1: Designing a WSA Program</vt:lpstr>
      <vt:lpstr>Handout/Workbook: PERMA-Based WSA Program Design Plan</vt:lpstr>
      <vt:lpstr>Handout/Workbook: PERMA-Based WSA Program Design Plan</vt:lpstr>
      <vt:lpstr>Handout/Workbook: PERMA-Based WSA Program Design Plan</vt:lpstr>
      <vt:lpstr>Παρουσίαση του PowerPoint</vt:lpstr>
      <vt:lpstr>Reflection</vt:lpstr>
      <vt:lpstr>Παρουσίαση του PowerPoint</vt:lpstr>
      <vt:lpstr>References</vt:lpstr>
      <vt:lpstr>Thank you for your attention!</vt:lpstr>
      <vt:lpstr>https://thrivingschools.eu/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2Fast4u</dc:creator>
  <cp:lastModifiedBy>Anastasia Vatou</cp:lastModifiedBy>
  <cp:revision>81</cp:revision>
  <dcterms:created xsi:type="dcterms:W3CDTF">2014-07-11T09:12:14Z</dcterms:created>
  <dcterms:modified xsi:type="dcterms:W3CDTF">2025-10-14T08:49:10Z</dcterms:modified>
</cp:coreProperties>
</file>