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12192000"/>
  <p:notesSz cx="6858000" cy="9144000"/>
  <p:embeddedFontLst>
    <p:embeddedFont>
      <p:font typeface="Roboto"/>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hiYRRg99mz8yP5EHdKtJiWpJ1w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5C1AEC-C18D-4D35-BD4E-96D4705261D1}">
  <a:tblStyle styleId="{515C1AEC-C18D-4D35-BD4E-96D4705261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Robot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9e7b6f5a92_0_7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9e7b6f5a92_0_7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e7b6f5a92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39e7b6f5a9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e7b6f5a92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39e7b6f5a92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9e7b6f5a92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Expand on each bullet with a 1‑sentence example: psychological safety — strengths language invites contribution; self‑efficacy — focusing on capability signals change is possible; focus — resource framing steers action toward what can be built.</a:t>
            </a:r>
            <a:endParaRPr/>
          </a:p>
          <a:p>
            <a:pPr indent="0" lvl="0" marL="0" rtl="0" algn="l">
              <a:spcBef>
                <a:spcPts val="0"/>
              </a:spcBef>
              <a:spcAft>
                <a:spcPts val="0"/>
              </a:spcAft>
              <a:buClr>
                <a:schemeClr val="dk1"/>
              </a:buClr>
              <a:buSzPts val="1100"/>
              <a:buFont typeface="Arial"/>
              <a:buNone/>
            </a:pPr>
            <a:r>
              <a:rPr lang="en-US"/>
              <a:t>Ask for one rapid example from the room where language changed a conversation’s tone. Keep responses short.</a:t>
            </a:r>
            <a:endParaRPr/>
          </a:p>
          <a:p>
            <a:pPr indent="0" lvl="0" marL="0" rtl="0" algn="l">
              <a:lnSpc>
                <a:spcPct val="100000"/>
              </a:lnSpc>
              <a:spcBef>
                <a:spcPts val="0"/>
              </a:spcBef>
              <a:spcAft>
                <a:spcPts val="0"/>
              </a:spcAft>
              <a:buSzPts val="1400"/>
              <a:buNone/>
            </a:pPr>
            <a:r>
              <a:t/>
            </a:r>
            <a:endParaRPr/>
          </a:p>
        </p:txBody>
      </p:sp>
      <p:sp>
        <p:nvSpPr>
          <p:cNvPr id="157" name="Google Shape;157;g39e7b6f5a9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9e7b6f5a92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Explain that small wording changes in program names, emails, and meeting intros change uptake and perception.</a:t>
            </a:r>
            <a:endParaRPr/>
          </a:p>
          <a:p>
            <a:pPr indent="0" lvl="0" marL="0" rtl="0" algn="l">
              <a:spcBef>
                <a:spcPts val="0"/>
              </a:spcBef>
              <a:spcAft>
                <a:spcPts val="0"/>
              </a:spcAft>
              <a:buClr>
                <a:schemeClr val="dk1"/>
              </a:buClr>
              <a:buSzPts val="1100"/>
              <a:buFont typeface="Arial"/>
              <a:buNone/>
            </a:pPr>
            <a:r>
              <a:rPr lang="en-US"/>
              <a:t>Invite participants to call out other program labels they’ve seen and brainstorm a quick strengths reframing. Capture 2–3 examples on flipchart or slide.</a:t>
            </a:r>
            <a:endParaRPr/>
          </a:p>
          <a:p>
            <a:pPr indent="0" lvl="0" marL="0" rtl="0" algn="l">
              <a:lnSpc>
                <a:spcPct val="100000"/>
              </a:lnSpc>
              <a:spcBef>
                <a:spcPts val="0"/>
              </a:spcBef>
              <a:spcAft>
                <a:spcPts val="0"/>
              </a:spcAft>
              <a:buSzPts val="1400"/>
              <a:buNone/>
            </a:pPr>
            <a:r>
              <a:t/>
            </a:r>
            <a:endParaRPr/>
          </a:p>
        </p:txBody>
      </p:sp>
      <p:sp>
        <p:nvSpPr>
          <p:cNvPr id="167" name="Google Shape;167;g39e7b6f5a92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9e7b6f5a92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Provide a one‑line explanation for each tenet with a micro‑example: “Ask: ‘When have we seen this work before?’ rather than ‘Why did this fail?’”</a:t>
            </a:r>
            <a:endParaRPr/>
          </a:p>
          <a:p>
            <a:pPr indent="0" lvl="0" marL="0" rtl="0" algn="l">
              <a:spcBef>
                <a:spcPts val="0"/>
              </a:spcBef>
              <a:spcAft>
                <a:spcPts val="0"/>
              </a:spcAft>
              <a:buClr>
                <a:schemeClr val="dk1"/>
              </a:buClr>
              <a:buSzPts val="1100"/>
              <a:buFont typeface="Arial"/>
              <a:buNone/>
            </a:pPr>
            <a:r>
              <a:rPr lang="en-US"/>
              <a:t>Emphasize specificity — strengths language should name behaviors, times, people, and context to be actionable.</a:t>
            </a:r>
            <a:endParaRPr/>
          </a:p>
          <a:p>
            <a:pPr indent="0" lvl="0" marL="0" rtl="0" algn="l">
              <a:lnSpc>
                <a:spcPct val="100000"/>
              </a:lnSpc>
              <a:spcBef>
                <a:spcPts val="0"/>
              </a:spcBef>
              <a:spcAft>
                <a:spcPts val="0"/>
              </a:spcAft>
              <a:buSzPts val="1400"/>
              <a:buNone/>
            </a:pPr>
            <a:r>
              <a:t/>
            </a:r>
            <a:endParaRPr/>
          </a:p>
        </p:txBody>
      </p:sp>
      <p:sp>
        <p:nvSpPr>
          <p:cNvPr id="175" name="Google Shape;175;g39e7b6f5a92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9e7b6f5a92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the “Day2 -</a:t>
            </a:r>
            <a:r>
              <a:rPr lang="en-US"/>
              <a:t>Reframing</a:t>
            </a:r>
            <a:r>
              <a:rPr lang="en-US"/>
              <a:t> exercise Teachers” and “</a:t>
            </a:r>
            <a:r>
              <a:rPr lang="en-US"/>
              <a:t>Day2 -Reframing exercise Students”</a:t>
            </a:r>
            <a:r>
              <a:rPr lang="en-US"/>
              <a:t>  sheets to complete this exercise</a:t>
            </a:r>
            <a:endParaRPr/>
          </a:p>
        </p:txBody>
      </p:sp>
      <p:sp>
        <p:nvSpPr>
          <p:cNvPr id="182" name="Google Shape;182;g39e7b6f5a9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e7b6f5a92_0_7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 the two teams present their findings and discuss how deficit based language may influence the students and the teachers</a:t>
            </a:r>
            <a:endParaRPr/>
          </a:p>
        </p:txBody>
      </p:sp>
      <p:sp>
        <p:nvSpPr>
          <p:cNvPr id="189" name="Google Shape;189;g39e7b6f5a92_0_7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9e7b6f5a92_0_7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Summarize the session succinctly and link back to objectives: confirm that participants practiced describing, reframing, and demonstrating messaging.</a:t>
            </a:r>
            <a:endParaRPr/>
          </a:p>
          <a:p>
            <a:pPr indent="0" lvl="0" marL="0" rtl="0" algn="l">
              <a:spcBef>
                <a:spcPts val="0"/>
              </a:spcBef>
              <a:spcAft>
                <a:spcPts val="0"/>
              </a:spcAft>
              <a:buClr>
                <a:schemeClr val="dk1"/>
              </a:buClr>
              <a:buSzPts val="1100"/>
              <a:buFont typeface="Arial"/>
              <a:buNone/>
            </a:pPr>
            <a:r>
              <a:rPr lang="en-US"/>
              <a:t>Encourage participants to scan the captured examples on flipchart/slide for usable language to copy into their own communications.</a:t>
            </a:r>
            <a:endParaRPr/>
          </a:p>
          <a:p>
            <a:pPr indent="0" lvl="0" marL="0" rtl="0" algn="l">
              <a:lnSpc>
                <a:spcPct val="100000"/>
              </a:lnSpc>
              <a:spcBef>
                <a:spcPts val="0"/>
              </a:spcBef>
              <a:spcAft>
                <a:spcPts val="0"/>
              </a:spcAft>
              <a:buSzPts val="1400"/>
              <a:buNone/>
            </a:pPr>
            <a:r>
              <a:t/>
            </a:r>
            <a:endParaRPr/>
          </a:p>
        </p:txBody>
      </p:sp>
      <p:sp>
        <p:nvSpPr>
          <p:cNvPr id="196" name="Google Shape;196;g39e7b6f5a92_0_7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9e7b6f5a92_0_7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Give participants 2 minutes to write a short, specific commitment (e.g., “On Monday I will open our staff meeting with: ‘Let’s explore one recent success that energised the team’.”).</a:t>
            </a:r>
            <a:endParaRPr/>
          </a:p>
          <a:p>
            <a:pPr indent="0" lvl="0" marL="0" rtl="0" algn="l">
              <a:spcBef>
                <a:spcPts val="0"/>
              </a:spcBef>
              <a:spcAft>
                <a:spcPts val="0"/>
              </a:spcAft>
              <a:buClr>
                <a:schemeClr val="dk1"/>
              </a:buClr>
              <a:buSzPts val="1100"/>
              <a:buFont typeface="Arial"/>
              <a:buNone/>
            </a:pPr>
            <a:r>
              <a:rPr lang="en-US"/>
              <a:t>Invite quick pair shares or one‑word board inputs. Encourage participants to pick one accountability partner in the room.</a:t>
            </a:r>
            <a:endParaRPr/>
          </a:p>
          <a:p>
            <a:pPr indent="0" lvl="0" marL="0" rtl="0" algn="l">
              <a:spcBef>
                <a:spcPts val="0"/>
              </a:spcBef>
              <a:spcAft>
                <a:spcPts val="0"/>
              </a:spcAft>
              <a:buClr>
                <a:schemeClr val="dk1"/>
              </a:buClr>
              <a:buSzPts val="1100"/>
              <a:buFont typeface="Arial"/>
              <a:buNone/>
            </a:pPr>
            <a:r>
              <a:rPr lang="en-US"/>
              <a:t>Close by thanking everyone and previewing Unit 2.2 briefly (relationships and stakeholder engagement).</a:t>
            </a:r>
            <a:endParaRPr/>
          </a:p>
          <a:p>
            <a:pPr indent="0" lvl="0" marL="0" rtl="0" algn="l">
              <a:lnSpc>
                <a:spcPct val="100000"/>
              </a:lnSpc>
              <a:spcBef>
                <a:spcPts val="0"/>
              </a:spcBef>
              <a:spcAft>
                <a:spcPts val="0"/>
              </a:spcAft>
              <a:buSzPts val="1400"/>
              <a:buNone/>
            </a:pPr>
            <a:r>
              <a:t/>
            </a:r>
            <a:endParaRPr/>
          </a:p>
        </p:txBody>
      </p:sp>
      <p:sp>
        <p:nvSpPr>
          <p:cNvPr id="203" name="Google Shape;203;g39e7b6f5a92_0_7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7d7badc4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37d7badc4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f92c21d3d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37f92c21d3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9e7b6f5a92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Trainer to elaborate: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 </a:t>
            </a:r>
            <a:r>
              <a:rPr lang="en-US"/>
              <a:t>enough</a:t>
            </a:r>
            <a:r>
              <a:rPr lang="en-US"/>
              <a:t> data on teacher wellbeing related to positive relationships with students, but what does your </a:t>
            </a:r>
            <a:r>
              <a:rPr lang="en-US"/>
              <a:t>experience</a:t>
            </a:r>
            <a:r>
              <a:rPr lang="en-US"/>
              <a:t> tell you about relationships with students? What can you remember in your interactio with your teachers?</a:t>
            </a:r>
            <a:endParaRPr/>
          </a:p>
        </p:txBody>
      </p:sp>
      <p:sp>
        <p:nvSpPr>
          <p:cNvPr id="217" name="Google Shape;217;g39e7b6f5a92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9e7b6f5a92_0_4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Notes to trainer: ask participants to discuss this with their pairs for 5 mmin and then share </a:t>
            </a:r>
            <a:r>
              <a:rPr lang="en-US"/>
              <a:t>with</a:t>
            </a:r>
            <a:r>
              <a:rPr lang="en-US"/>
              <a:t> the group. These can be recorded on a flip chart so that they link to the next slide where barriers are categorised. </a:t>
            </a:r>
            <a:endParaRPr/>
          </a:p>
        </p:txBody>
      </p:sp>
      <p:sp>
        <p:nvSpPr>
          <p:cNvPr id="224" name="Google Shape;224;g39e7b6f5a92_0_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f7e177b5a_1_7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39f7e177b5a_1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9e7b6f5a92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39e7b6f5a92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9e7b6f5a92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39e7b6f5a92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9f7e177b5a_1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Talk through the matrix</a:t>
            </a:r>
            <a:endParaRPr/>
          </a:p>
          <a:p>
            <a:pPr indent="0" lvl="0" marL="0" rtl="0" algn="l">
              <a:lnSpc>
                <a:spcPct val="100000"/>
              </a:lnSpc>
              <a:spcBef>
                <a:spcPts val="0"/>
              </a:spcBef>
              <a:spcAft>
                <a:spcPts val="0"/>
              </a:spcAft>
              <a:buSzPts val="1400"/>
              <a:buNone/>
            </a:pPr>
            <a:r>
              <a:t/>
            </a:r>
            <a:endParaRPr sz="1100"/>
          </a:p>
          <a:p>
            <a:pPr indent="-298450" lvl="0" marL="457200" rtl="0" algn="l">
              <a:lnSpc>
                <a:spcPct val="115000"/>
              </a:lnSpc>
              <a:spcBef>
                <a:spcPts val="1200"/>
              </a:spcBef>
              <a:spcAft>
                <a:spcPts val="0"/>
              </a:spcAft>
              <a:buClr>
                <a:srgbClr val="4F4F5B"/>
              </a:buClr>
              <a:buSzPts val="1100"/>
              <a:buFont typeface="Calibri"/>
              <a:buAutoNum type="arabicPeriod"/>
            </a:pPr>
            <a:r>
              <a:rPr b="1" lang="en-US" sz="1100">
                <a:solidFill>
                  <a:srgbClr val="4F4F5B"/>
                </a:solidFill>
              </a:rPr>
              <a:t>Active-Constructive</a:t>
            </a:r>
            <a:r>
              <a:rPr lang="en-US" sz="1100">
                <a:solidFill>
                  <a:srgbClr val="4F4F5B"/>
                </a:solidFill>
              </a:rPr>
              <a:t> (builds connection): "That's wonderful! Tell me more about how you made that happen. You must be so proud!"</a:t>
            </a:r>
            <a:endParaRPr sz="1100">
              <a:solidFill>
                <a:srgbClr val="4F4F5B"/>
              </a:solidFill>
            </a:endParaRPr>
          </a:p>
          <a:p>
            <a:pPr indent="-298450" lvl="0" marL="457200" rtl="0" algn="l">
              <a:lnSpc>
                <a:spcPct val="115000"/>
              </a:lnSpc>
              <a:spcBef>
                <a:spcPts val="0"/>
              </a:spcBef>
              <a:spcAft>
                <a:spcPts val="0"/>
              </a:spcAft>
              <a:buClr>
                <a:srgbClr val="4F4F5B"/>
              </a:buClr>
              <a:buSzPts val="1100"/>
              <a:buFont typeface="Calibri"/>
              <a:buAutoNum type="arabicPeriod"/>
            </a:pPr>
            <a:r>
              <a:rPr b="1" lang="en-US" sz="1100">
                <a:solidFill>
                  <a:srgbClr val="4F4F5B"/>
                </a:solidFill>
              </a:rPr>
              <a:t>Passive-Constructive</a:t>
            </a:r>
            <a:r>
              <a:rPr lang="en-US" sz="1100">
                <a:solidFill>
                  <a:srgbClr val="4F4F5B"/>
                </a:solidFill>
              </a:rPr>
              <a:t> (neutral): "That's nice." *continues working*</a:t>
            </a:r>
            <a:endParaRPr sz="1100">
              <a:solidFill>
                <a:srgbClr val="4F4F5B"/>
              </a:solidFill>
            </a:endParaRPr>
          </a:p>
          <a:p>
            <a:pPr indent="-298450" lvl="0" marL="457200" rtl="0" algn="l">
              <a:lnSpc>
                <a:spcPct val="115000"/>
              </a:lnSpc>
              <a:spcBef>
                <a:spcPts val="0"/>
              </a:spcBef>
              <a:spcAft>
                <a:spcPts val="0"/>
              </a:spcAft>
              <a:buClr>
                <a:srgbClr val="4F4F5B"/>
              </a:buClr>
              <a:buSzPts val="1100"/>
              <a:buFont typeface="Calibri"/>
              <a:buAutoNum type="arabicPeriod"/>
            </a:pPr>
            <a:r>
              <a:rPr b="1" lang="en-US" sz="1100">
                <a:solidFill>
                  <a:srgbClr val="4F4F5B"/>
                </a:solidFill>
              </a:rPr>
              <a:t>Active-Destructive</a:t>
            </a:r>
            <a:r>
              <a:rPr lang="en-US" sz="1100">
                <a:solidFill>
                  <a:srgbClr val="4F4F5B"/>
                </a:solidFill>
              </a:rPr>
              <a:t> (undermining): "Are you sure that's wise? What about the extra work?</a:t>
            </a:r>
            <a:endParaRPr sz="1100">
              <a:solidFill>
                <a:srgbClr val="4F4F5B"/>
              </a:solidFill>
            </a:endParaRPr>
          </a:p>
          <a:p>
            <a:pPr indent="-298450" lvl="0" marL="457200" rtl="0" algn="l">
              <a:lnSpc>
                <a:spcPct val="115000"/>
              </a:lnSpc>
              <a:spcBef>
                <a:spcPts val="0"/>
              </a:spcBef>
              <a:spcAft>
                <a:spcPts val="0"/>
              </a:spcAft>
              <a:buClr>
                <a:srgbClr val="4F4F5B"/>
              </a:buClr>
              <a:buSzPts val="1100"/>
              <a:buFont typeface="Calibri"/>
              <a:buAutoNum type="arabicPeriod"/>
            </a:pPr>
            <a:r>
              <a:rPr b="1" lang="en-US" sz="1100">
                <a:solidFill>
                  <a:srgbClr val="4F4F5B"/>
                </a:solidFill>
              </a:rPr>
              <a:t>Passive-Destructive</a:t>
            </a:r>
            <a:r>
              <a:rPr lang="en-US" sz="1100">
                <a:solidFill>
                  <a:srgbClr val="4F4F5B"/>
                </a:solidFill>
              </a:rPr>
              <a:t> (ignoring): "Did you see the email about the assembly?"</a:t>
            </a:r>
            <a:endParaRPr sz="1100"/>
          </a:p>
          <a:p>
            <a:pPr indent="0" lvl="0" marL="0" rtl="0" algn="l">
              <a:lnSpc>
                <a:spcPct val="100000"/>
              </a:lnSpc>
              <a:spcBef>
                <a:spcPts val="1200"/>
              </a:spcBef>
              <a:spcAft>
                <a:spcPts val="0"/>
              </a:spcAft>
              <a:buSzPts val="1400"/>
              <a:buNone/>
            </a:pPr>
            <a:r>
              <a:t/>
            </a:r>
            <a:endParaRPr/>
          </a:p>
          <a:p>
            <a:pPr indent="0" lvl="0" marL="0" rtl="0" algn="l">
              <a:lnSpc>
                <a:spcPct val="100000"/>
              </a:lnSpc>
              <a:spcBef>
                <a:spcPts val="0"/>
              </a:spcBef>
              <a:spcAft>
                <a:spcPts val="0"/>
              </a:spcAft>
              <a:buSzPts val="1400"/>
              <a:buNone/>
            </a:pPr>
            <a:r>
              <a:rPr lang="en-US"/>
              <a:t>Split participantsinto three groups, assign them with one case </a:t>
            </a:r>
            <a:r>
              <a:rPr lang="en-US"/>
              <a:t>study of an interaction between teacher and student: passive constructive , active deconstructive, and passive deconstructive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Ask participants to work in groups to identify the respoonse style of each teacher, and to think about an active constructive response instead. </a:t>
            </a:r>
            <a:endParaRPr/>
          </a:p>
        </p:txBody>
      </p:sp>
      <p:sp>
        <p:nvSpPr>
          <p:cNvPr id="262" name="Google Shape;262;g39f7e177b5a_1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9f7e177b5a_1_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39f7e177b5a_1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9f7e177b5a_1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9f7e177b5a_1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9e7b6f5a92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2000">
                <a:solidFill>
                  <a:srgbClr val="4F4F5B"/>
                </a:solidFill>
              </a:rPr>
              <a:t>Notes for trainers: </a:t>
            </a:r>
            <a:r>
              <a:rPr lang="en-US" sz="2000">
                <a:solidFill>
                  <a:srgbClr val="4F4F5B"/>
                </a:solidFill>
              </a:rPr>
              <a:t>Self-efficacy (sensing one's ability to act effectively), persistence, and self-awareness (including purpose in life) are crucial components of a student's belief-in-self domain</a:t>
            </a:r>
            <a:endParaRPr sz="2000">
              <a:solidFill>
                <a:srgbClr val="4F4F5B"/>
              </a:solidFill>
            </a:endParaRPr>
          </a:p>
          <a:p>
            <a:pPr indent="0" lvl="0" marL="0" rtl="0" algn="l">
              <a:lnSpc>
                <a:spcPct val="100000"/>
              </a:lnSpc>
              <a:spcBef>
                <a:spcPts val="0"/>
              </a:spcBef>
              <a:spcAft>
                <a:spcPts val="0"/>
              </a:spcAft>
              <a:buSzPts val="1400"/>
              <a:buNone/>
            </a:pPr>
            <a:r>
              <a:t/>
            </a:r>
            <a:endParaRPr/>
          </a:p>
        </p:txBody>
      </p:sp>
      <p:sp>
        <p:nvSpPr>
          <p:cNvPr id="306" name="Google Shape;306;g39e7b6f5a92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9e7b6f5a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 name="Google Shape;77;g39e7b6f5a9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39e7b6f5a9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9f7e177b5a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9f7e177b5a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9e7b6f5a92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9e7b6f5a92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9f7e177b5a_1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39f7e177b5a_1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9f7e177b5a_1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the Day2 - Hope Strategies final (PERMA - Meaning &amp; Accomplishment) exercise sheet to </a:t>
            </a:r>
            <a:r>
              <a:rPr lang="en-US"/>
              <a:t>complete</a:t>
            </a:r>
            <a:r>
              <a:rPr lang="en-US"/>
              <a:t> this in pairs, then share with the team.</a:t>
            </a:r>
            <a:endParaRPr/>
          </a:p>
        </p:txBody>
      </p:sp>
      <p:sp>
        <p:nvSpPr>
          <p:cNvPr id="339" name="Google Shape;339;g39f7e177b5a_1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9f7e177b5a_1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39f7e177b5a_1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9f7e177b5a_1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39f7e177b5a_1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9e7b6f5a92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39e7b6f5a92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9e7b6f5a92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39e7b6f5a92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9e7b6f5a92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39e7b6f5a92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8a177058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38a177058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9e7b6f5a9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9e7b6f5a9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e7b6f5a92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39e7b6f5a92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9e7b6f5a92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39e7b6f5a92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9e7b6f5a92_0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39e7b6f5a92_0_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9e7b6f5a92_0_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39e7b6f5a92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9fa8c56bcb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39fa8c56bc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9fa8c56bc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39fa8c56bc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9e7b6f5a92_0_6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that leaders might be combining various styles in their effort to drive change</a:t>
            </a:r>
            <a:endParaRPr/>
          </a:p>
        </p:txBody>
      </p:sp>
      <p:sp>
        <p:nvSpPr>
          <p:cNvPr id="439" name="Google Shape;439;g39e7b6f5a92_0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9e7b6f5a92_0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Outcome of Sarah’s plan was </a:t>
            </a:r>
            <a:r>
              <a:rPr lang="en-US" sz="1100">
                <a:latin typeface="Arial"/>
                <a:ea typeface="Arial"/>
                <a:cs typeface="Arial"/>
                <a:sym typeface="Arial"/>
              </a:rPr>
              <a:t>a </a:t>
            </a:r>
            <a:r>
              <a:rPr b="1" lang="en-US" sz="1100">
                <a:latin typeface="Arial"/>
                <a:ea typeface="Arial"/>
                <a:cs typeface="Arial"/>
                <a:sym typeface="Arial"/>
              </a:rPr>
              <a:t>1</a:t>
            </a:r>
            <a:r>
              <a:rPr lang="en-US" sz="1100">
                <a:latin typeface="Arial"/>
                <a:ea typeface="Arial"/>
                <a:cs typeface="Arial"/>
                <a:sym typeface="Arial"/>
              </a:rPr>
              <a:t>5% reduction in teacher sick days and an increase in a school-wide survey on psychological safety. This shift resulted in a healthier, more resilient culture.</a:t>
            </a:r>
            <a:endParaRPr/>
          </a:p>
        </p:txBody>
      </p:sp>
      <p:sp>
        <p:nvSpPr>
          <p:cNvPr id="448" name="Google Shape;448;g39e7b6f5a92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9e7b6f5a92_0_6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39e7b6f5a92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9e7b6f5a92_0_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39e7b6f5a92_0_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9e7b6f5a9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9e7b6f5a9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9fa8c56bcb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39fa8c56bc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7f92c21d3d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37f92c21d3d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9e7b6f5a92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39e7b6f5a9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9e7b6f5a92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9e7b6f5a9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9e7b6f5a92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9e7b6f5a92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9e7b6f5a9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9e7b6f5a9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7" name="Shape 47"/>
        <p:cNvGrpSpPr/>
        <p:nvPr/>
      </p:nvGrpSpPr>
      <p:grpSpPr>
        <a:xfrm>
          <a:off x="0" y="0"/>
          <a:ext cx="0" cy="0"/>
          <a:chOff x="0" y="0"/>
          <a:chExt cx="0" cy="0"/>
        </a:xfrm>
      </p:grpSpPr>
      <p:sp>
        <p:nvSpPr>
          <p:cNvPr id="48" name="Google Shape;48;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0" name="Shape 50"/>
        <p:cNvGrpSpPr/>
        <p:nvPr/>
      </p:nvGrpSpPr>
      <p:grpSpPr>
        <a:xfrm>
          <a:off x="0" y="0"/>
          <a:ext cx="0" cy="0"/>
          <a:chOff x="0" y="0"/>
          <a:chExt cx="0" cy="0"/>
        </a:xfrm>
      </p:grpSpPr>
      <p:sp>
        <p:nvSpPr>
          <p:cNvPr id="51" name="Google Shape;51;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extLst>
                  <a:ext uri="http://customooxmlschemas.google.com/">
                    <go:slidesCustomData xmlns:go="http://customooxmlschemas.google.com/" textRoundtripDataId="0"/>
                  </a:ext>
                </a:extLst>
              </a:rPr>
              <a:t>Thriving</a:t>
            </a:r>
            <a:r>
              <a:rPr lang="en-US" sz="2200"/>
              <a:t> Schools - A </a:t>
            </a:r>
            <a:r>
              <a:rPr lang="en-US" sz="2200"/>
              <a:t>Systematic</a:t>
            </a:r>
            <a:r>
              <a:rPr lang="en-US" sz="2200"/>
              <a:t>, Whole-School Approach to Mental Health and Well-Being</a:t>
            </a:r>
            <a:endParaRPr sz="2200"/>
          </a:p>
        </p:txBody>
      </p:sp>
      <p:sp>
        <p:nvSpPr>
          <p:cNvPr id="68" name="Google Shape;68;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duration: 36 months (Mar 2025 - Feb 2028)</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No: 101196057</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Call: ERASMUS-EDU-2024-POL-EXP</a:t>
            </a:r>
            <a:endParaRPr b="0" i="0" sz="1400">
              <a:solidFill>
                <a:srgbClr val="000000"/>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9e7b6f5a92_0_70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pic>
        <p:nvPicPr>
          <p:cNvPr id="135" name="Google Shape;135;g39e7b6f5a92_0_704"/>
          <p:cNvPicPr preferRelativeResize="0"/>
          <p:nvPr/>
        </p:nvPicPr>
        <p:blipFill>
          <a:blip r:embed="rId3">
            <a:alphaModFix/>
          </a:blip>
          <a:stretch>
            <a:fillRect/>
          </a:stretch>
        </p:blipFill>
        <p:spPr>
          <a:xfrm>
            <a:off x="-427175" y="978300"/>
            <a:ext cx="5727299" cy="5727299"/>
          </a:xfrm>
          <a:prstGeom prst="rect">
            <a:avLst/>
          </a:prstGeom>
          <a:noFill/>
          <a:ln>
            <a:noFill/>
          </a:ln>
        </p:spPr>
      </p:pic>
      <p:sp>
        <p:nvSpPr>
          <p:cNvPr id="136" name="Google Shape;136;g39e7b6f5a92_0_70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Case study </a:t>
            </a:r>
            <a:endParaRPr/>
          </a:p>
        </p:txBody>
      </p:sp>
      <p:sp>
        <p:nvSpPr>
          <p:cNvPr id="137" name="Google Shape;137;g39e7b6f5a92_0_704"/>
          <p:cNvSpPr txBox="1"/>
          <p:nvPr>
            <p:ph idx="2" type="body"/>
          </p:nvPr>
        </p:nvSpPr>
        <p:spPr>
          <a:xfrm>
            <a:off x="6315273" y="1462675"/>
            <a:ext cx="57273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500">
                <a:solidFill>
                  <a:srgbClr val="000000"/>
                </a:solidFill>
              </a:rPr>
              <a:t>Rina, a 10-year-old student with dyslexia, </a:t>
            </a:r>
            <a:endParaRPr sz="2500">
              <a:solidFill>
                <a:srgbClr val="000000"/>
              </a:solidFill>
            </a:endParaRPr>
          </a:p>
          <a:p>
            <a:pPr indent="0" lvl="0" marL="0" rtl="0" algn="l">
              <a:lnSpc>
                <a:spcPct val="100000"/>
              </a:lnSpc>
              <a:spcBef>
                <a:spcPts val="0"/>
              </a:spcBef>
              <a:spcAft>
                <a:spcPts val="0"/>
              </a:spcAft>
              <a:buNone/>
            </a:pPr>
            <a:r>
              <a:rPr lang="en-US" sz="2500">
                <a:solidFill>
                  <a:srgbClr val="000000"/>
                </a:solidFill>
              </a:rPr>
              <a:t>attends a parent-teacher meeting.</a:t>
            </a:r>
            <a:endParaRPr sz="2500">
              <a:solidFill>
                <a:srgbClr val="000000"/>
              </a:solidFill>
            </a:endParaRPr>
          </a:p>
          <a:p>
            <a:pPr indent="0" lvl="0" marL="0" rtl="0" algn="l">
              <a:lnSpc>
                <a:spcPct val="100000"/>
              </a:lnSpc>
              <a:spcBef>
                <a:spcPts val="0"/>
              </a:spcBef>
              <a:spcAft>
                <a:spcPts val="0"/>
              </a:spcAft>
              <a:buNone/>
            </a:pPr>
            <a:r>
              <a:t/>
            </a:r>
            <a:endParaRPr sz="2500">
              <a:solidFill>
                <a:schemeClr val="accent2"/>
              </a:solidFill>
            </a:endParaRPr>
          </a:p>
          <a:p>
            <a:pPr indent="0" lvl="0" marL="0" rtl="0" algn="ctr">
              <a:lnSpc>
                <a:spcPct val="100000"/>
              </a:lnSpc>
              <a:spcBef>
                <a:spcPts val="0"/>
              </a:spcBef>
              <a:spcAft>
                <a:spcPts val="0"/>
              </a:spcAft>
              <a:buNone/>
            </a:pPr>
            <a:r>
              <a:rPr lang="en-US" sz="2500">
                <a:solidFill>
                  <a:schemeClr val="accent2"/>
                </a:solidFill>
              </a:rPr>
              <a:t>Teacher 2 communication:</a:t>
            </a:r>
            <a:endParaRPr sz="2500">
              <a:solidFill>
                <a:schemeClr val="accent2"/>
              </a:solidFill>
            </a:endParaRPr>
          </a:p>
          <a:p>
            <a:pPr indent="0" lvl="0" marL="0" rtl="0" algn="ctr">
              <a:lnSpc>
                <a:spcPct val="100000"/>
              </a:lnSpc>
              <a:spcBef>
                <a:spcPts val="0"/>
              </a:spcBef>
              <a:spcAft>
                <a:spcPts val="0"/>
              </a:spcAft>
              <a:buNone/>
            </a:pPr>
            <a:r>
              <a:rPr lang="en-US" sz="2500">
                <a:solidFill>
                  <a:schemeClr val="accent2"/>
                </a:solidFill>
              </a:rPr>
              <a:t> </a:t>
            </a:r>
            <a:endParaRPr sz="2500">
              <a:solidFill>
                <a:schemeClr val="accent2"/>
              </a:solidFill>
            </a:endParaRPr>
          </a:p>
          <a:p>
            <a:pPr indent="0" lvl="0" marL="0" rtl="0" algn="ctr">
              <a:lnSpc>
                <a:spcPct val="100000"/>
              </a:lnSpc>
              <a:spcBef>
                <a:spcPts val="0"/>
              </a:spcBef>
              <a:spcAft>
                <a:spcPts val="0"/>
              </a:spcAft>
              <a:buNone/>
            </a:pPr>
            <a:r>
              <a:rPr lang="en-US" sz="2500">
                <a:solidFill>
                  <a:schemeClr val="accent2"/>
                </a:solidFill>
              </a:rPr>
              <a:t>“Rina struggles to read properly and is far behind her classmates. She often makes spelling mistakes and can’t focus during reading activities. We need to work on fixing these issues before she can progress.</a:t>
            </a:r>
            <a:endParaRPr sz="2500">
              <a:solidFill>
                <a:schemeClr val="accent2"/>
              </a:solidFill>
            </a:endParaRPr>
          </a:p>
          <a:p>
            <a:pPr indent="0" lvl="0" marL="0" rtl="0" algn="ctr">
              <a:lnSpc>
                <a:spcPct val="100000"/>
              </a:lnSpc>
              <a:spcBef>
                <a:spcPts val="0"/>
              </a:spcBef>
              <a:spcAft>
                <a:spcPts val="0"/>
              </a:spcAft>
              <a:buNone/>
            </a:pPr>
            <a:r>
              <a:t/>
            </a:r>
            <a:endParaRPr sz="2500">
              <a:solidFill>
                <a:srgbClr val="000000"/>
              </a:solidFill>
            </a:endParaRPr>
          </a:p>
          <a:p>
            <a:pPr indent="0" lvl="0" marL="0" rtl="0" algn="l">
              <a:lnSpc>
                <a:spcPct val="100000"/>
              </a:lnSpc>
              <a:spcBef>
                <a:spcPts val="0"/>
              </a:spcBef>
              <a:spcAft>
                <a:spcPts val="0"/>
              </a:spcAft>
              <a:buNone/>
            </a:pPr>
            <a:r>
              <a:t/>
            </a:r>
            <a:endParaRPr sz="2500">
              <a:solidFill>
                <a:srgbClr val="000000"/>
              </a:solidFill>
            </a:endParaRPr>
          </a:p>
          <a:p>
            <a:pPr indent="0" lvl="0" marL="0" rtl="0" algn="l">
              <a:lnSpc>
                <a:spcPct val="100000"/>
              </a:lnSpc>
              <a:spcBef>
                <a:spcPts val="0"/>
              </a:spcBef>
              <a:spcAft>
                <a:spcPts val="0"/>
              </a:spcAft>
              <a:buNone/>
            </a:pPr>
            <a:r>
              <a:t/>
            </a:r>
            <a:endParaRPr sz="2500">
              <a:solidFill>
                <a:srgbClr val="000000"/>
              </a:solidFill>
            </a:endParaRPr>
          </a:p>
          <a:p>
            <a:pPr indent="0" lvl="0" marL="0" rtl="0" algn="l">
              <a:lnSpc>
                <a:spcPct val="100000"/>
              </a:lnSpc>
              <a:spcBef>
                <a:spcPts val="0"/>
              </a:spcBef>
              <a:spcAft>
                <a:spcPts val="0"/>
              </a:spcAft>
              <a:buNone/>
            </a:pPr>
            <a:r>
              <a:t/>
            </a:r>
            <a:endParaRPr b="1" sz="2500">
              <a:solidFill>
                <a:srgbClr val="000000"/>
              </a:solidFill>
            </a:endParaRPr>
          </a:p>
          <a:p>
            <a:pPr indent="0" lvl="0" marL="0" rtl="0" algn="l">
              <a:lnSpc>
                <a:spcPct val="100000"/>
              </a:lnSpc>
              <a:spcBef>
                <a:spcPts val="0"/>
              </a:spcBef>
              <a:spcAft>
                <a:spcPts val="0"/>
              </a:spcAft>
              <a:buNone/>
            </a:pPr>
            <a:r>
              <a:t/>
            </a:r>
            <a:endParaRPr b="1" sz="2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9e7b6f5a92_0_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43" name="Google Shape;143;g39e7b6f5a92_0_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Case study - Exercise in pairs (5 min)</a:t>
            </a:r>
            <a:endParaRPr/>
          </a:p>
        </p:txBody>
      </p:sp>
      <p:sp>
        <p:nvSpPr>
          <p:cNvPr id="144" name="Google Shape;144;g39e7b6f5a92_0_43"/>
          <p:cNvSpPr txBox="1"/>
          <p:nvPr>
            <p:ph idx="2" type="body"/>
          </p:nvPr>
        </p:nvSpPr>
        <p:spPr>
          <a:xfrm>
            <a:off x="1751700" y="1568190"/>
            <a:ext cx="8688600" cy="1276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2500">
                <a:solidFill>
                  <a:srgbClr val="4F4F5B"/>
                </a:solidFill>
              </a:rPr>
              <a:t>With your pair, compare the two case teacher responses.</a:t>
            </a:r>
            <a:endParaRPr b="1" sz="2500">
              <a:solidFill>
                <a:srgbClr val="4F4F5B"/>
              </a:solidFill>
            </a:endParaRPr>
          </a:p>
          <a:p>
            <a:pPr indent="0" lvl="0" marL="0" rtl="0" algn="ctr">
              <a:lnSpc>
                <a:spcPct val="100000"/>
              </a:lnSpc>
              <a:spcBef>
                <a:spcPts val="0"/>
              </a:spcBef>
              <a:spcAft>
                <a:spcPts val="0"/>
              </a:spcAft>
              <a:buNone/>
            </a:pPr>
            <a:r>
              <a:rPr b="1" lang="en-US" sz="2500">
                <a:solidFill>
                  <a:srgbClr val="4F4F5B"/>
                </a:solidFill>
              </a:rPr>
              <a:t>Which one uses a deficit-based communication style, and which one a strength-based one? Why?</a:t>
            </a:r>
            <a:endParaRPr b="1" sz="2500">
              <a:solidFill>
                <a:srgbClr val="4F4F5B"/>
              </a:solidFill>
            </a:endParaRPr>
          </a:p>
          <a:p>
            <a:pPr indent="0" lvl="0" marL="0" rtl="0" algn="ctr">
              <a:lnSpc>
                <a:spcPct val="100000"/>
              </a:lnSpc>
              <a:spcBef>
                <a:spcPts val="0"/>
              </a:spcBef>
              <a:spcAft>
                <a:spcPts val="0"/>
              </a:spcAft>
              <a:buNone/>
            </a:pPr>
            <a:r>
              <a:t/>
            </a:r>
            <a:endParaRPr b="1" sz="2500">
              <a:solidFill>
                <a:srgbClr val="000000"/>
              </a:solidFill>
            </a:endParaRPr>
          </a:p>
          <a:p>
            <a:pPr indent="0" lvl="0" marL="0" rtl="0" algn="ctr">
              <a:lnSpc>
                <a:spcPct val="100000"/>
              </a:lnSpc>
              <a:spcBef>
                <a:spcPts val="0"/>
              </a:spcBef>
              <a:spcAft>
                <a:spcPts val="0"/>
              </a:spcAft>
              <a:buNone/>
            </a:pPr>
            <a:r>
              <a:t/>
            </a:r>
            <a:endParaRPr b="1" sz="2500">
              <a:solidFill>
                <a:srgbClr val="000000"/>
              </a:solidFill>
            </a:endParaRPr>
          </a:p>
        </p:txBody>
      </p:sp>
      <p:sp>
        <p:nvSpPr>
          <p:cNvPr id="145" name="Google Shape;145;g39e7b6f5a92_0_43"/>
          <p:cNvSpPr txBox="1"/>
          <p:nvPr>
            <p:ph idx="2" type="body"/>
          </p:nvPr>
        </p:nvSpPr>
        <p:spPr>
          <a:xfrm>
            <a:off x="713100" y="3814375"/>
            <a:ext cx="5382900" cy="2696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1900">
                <a:solidFill>
                  <a:srgbClr val="4F4F5B"/>
                </a:solidFill>
              </a:rPr>
              <a:t>Teacher 1 communication: </a:t>
            </a:r>
            <a:endParaRPr sz="1900">
              <a:solidFill>
                <a:srgbClr val="4F4F5B"/>
              </a:solidFill>
            </a:endParaRPr>
          </a:p>
          <a:p>
            <a:pPr indent="0" lvl="0" marL="0" rtl="0" algn="ctr">
              <a:lnSpc>
                <a:spcPct val="100000"/>
              </a:lnSpc>
              <a:spcBef>
                <a:spcPts val="0"/>
              </a:spcBef>
              <a:spcAft>
                <a:spcPts val="0"/>
              </a:spcAft>
              <a:buNone/>
            </a:pPr>
            <a:r>
              <a:t/>
            </a:r>
            <a:endParaRPr sz="1900">
              <a:solidFill>
                <a:srgbClr val="4F4F5B"/>
              </a:solidFill>
            </a:endParaRPr>
          </a:p>
          <a:p>
            <a:pPr indent="0" lvl="0" marL="0" rtl="0" algn="ctr">
              <a:lnSpc>
                <a:spcPct val="100000"/>
              </a:lnSpc>
              <a:spcBef>
                <a:spcPts val="0"/>
              </a:spcBef>
              <a:spcAft>
                <a:spcPts val="0"/>
              </a:spcAft>
              <a:buNone/>
            </a:pPr>
            <a:r>
              <a:rPr lang="en-US" sz="1900">
                <a:solidFill>
                  <a:srgbClr val="4F4F5B"/>
                </a:solidFill>
              </a:rPr>
              <a:t>“Rina is a very creative student who tells wonderful stories and has a great imagination. Reading can be challenging for her right now, but we can use her storytelling skills to build her confidence with words. Let’s create activities that connect her oral strengths to reading practice.”</a:t>
            </a:r>
            <a:endParaRPr sz="1900">
              <a:solidFill>
                <a:srgbClr val="4F4F5B"/>
              </a:solidFill>
            </a:endParaRPr>
          </a:p>
        </p:txBody>
      </p:sp>
      <p:sp>
        <p:nvSpPr>
          <p:cNvPr id="146" name="Google Shape;146;g39e7b6f5a92_0_43"/>
          <p:cNvSpPr txBox="1"/>
          <p:nvPr>
            <p:ph idx="2" type="body"/>
          </p:nvPr>
        </p:nvSpPr>
        <p:spPr>
          <a:xfrm>
            <a:off x="6512100" y="3814375"/>
            <a:ext cx="5382900" cy="2696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1900">
                <a:solidFill>
                  <a:srgbClr val="4F4F5B"/>
                </a:solidFill>
              </a:rPr>
              <a:t>Teacher 2 communication:</a:t>
            </a:r>
            <a:endParaRPr sz="1900">
              <a:solidFill>
                <a:srgbClr val="4F4F5B"/>
              </a:solidFill>
            </a:endParaRPr>
          </a:p>
          <a:p>
            <a:pPr indent="0" lvl="0" marL="0" rtl="0" algn="ctr">
              <a:lnSpc>
                <a:spcPct val="100000"/>
              </a:lnSpc>
              <a:spcBef>
                <a:spcPts val="0"/>
              </a:spcBef>
              <a:spcAft>
                <a:spcPts val="0"/>
              </a:spcAft>
              <a:buNone/>
            </a:pPr>
            <a:r>
              <a:rPr lang="en-US" sz="1900">
                <a:solidFill>
                  <a:srgbClr val="4F4F5B"/>
                </a:solidFill>
              </a:rPr>
              <a:t> </a:t>
            </a:r>
            <a:endParaRPr sz="1900">
              <a:solidFill>
                <a:srgbClr val="4F4F5B"/>
              </a:solidFill>
            </a:endParaRPr>
          </a:p>
          <a:p>
            <a:pPr indent="0" lvl="0" marL="0" rtl="0" algn="ctr">
              <a:lnSpc>
                <a:spcPct val="100000"/>
              </a:lnSpc>
              <a:spcBef>
                <a:spcPts val="0"/>
              </a:spcBef>
              <a:spcAft>
                <a:spcPts val="0"/>
              </a:spcAft>
              <a:buNone/>
            </a:pPr>
            <a:r>
              <a:rPr lang="en-US" sz="1900">
                <a:solidFill>
                  <a:srgbClr val="4F4F5B"/>
                </a:solidFill>
              </a:rPr>
              <a:t>“Rina struggles to read properly and is far behind her classmates. She often makes spelling mistakes and can’t focus during reading activities. We need to work on fixing these issues before she can progress.”</a:t>
            </a:r>
            <a:endParaRPr sz="1900">
              <a:solidFill>
                <a:srgbClr val="4F4F5B"/>
              </a:solidFill>
            </a:endParaRPr>
          </a:p>
        </p:txBody>
      </p:sp>
      <p:sp>
        <p:nvSpPr>
          <p:cNvPr id="147" name="Google Shape;147;g39e7b6f5a92_0_43"/>
          <p:cNvSpPr txBox="1"/>
          <p:nvPr/>
        </p:nvSpPr>
        <p:spPr>
          <a:xfrm>
            <a:off x="455850" y="3007399"/>
            <a:ext cx="112803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solidFill>
                  <a:srgbClr val="4F4F5B"/>
                </a:solidFill>
                <a:latin typeface="Calibri"/>
                <a:ea typeface="Calibri"/>
                <a:cs typeface="Calibri"/>
                <a:sym typeface="Calibri"/>
              </a:rPr>
              <a:t>Rina, a 10-year-old student with dyslexia,  attends a parent-teacher meeting.</a:t>
            </a:r>
            <a:endParaRPr sz="2300">
              <a:solidFill>
                <a:srgbClr val="4F4F5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9e7b6f5a92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53" name="Google Shape;153;g39e7b6f5a92_0_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Case study - Think pair share (10 minutes) </a:t>
            </a:r>
            <a:endParaRPr/>
          </a:p>
        </p:txBody>
      </p:sp>
      <p:sp>
        <p:nvSpPr>
          <p:cNvPr id="154" name="Google Shape;154;g39e7b6f5a92_0_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500">
                <a:solidFill>
                  <a:srgbClr val="4F4F5B"/>
                </a:solidFill>
              </a:rPr>
              <a:t>In pairs, discuss what you think the result of that style of communication is:</a:t>
            </a:r>
            <a:endParaRPr sz="2500">
              <a:solidFill>
                <a:srgbClr val="4F4F5B"/>
              </a:solidFill>
            </a:endParaRPr>
          </a:p>
          <a:p>
            <a:pPr indent="0" lvl="0" marL="0" rtl="0" algn="l">
              <a:lnSpc>
                <a:spcPct val="115000"/>
              </a:lnSpc>
              <a:spcBef>
                <a:spcPts val="1200"/>
              </a:spcBef>
              <a:spcAft>
                <a:spcPts val="0"/>
              </a:spcAft>
              <a:buNone/>
            </a:pPr>
            <a:r>
              <a:t/>
            </a:r>
            <a:endParaRPr b="1" sz="2500">
              <a:solidFill>
                <a:srgbClr val="4F4F5B"/>
              </a:solidFill>
            </a:endParaRPr>
          </a:p>
          <a:p>
            <a:pPr indent="-387350" lvl="0" marL="457200" rtl="0" algn="l">
              <a:lnSpc>
                <a:spcPct val="115000"/>
              </a:lnSpc>
              <a:spcBef>
                <a:spcPts val="1200"/>
              </a:spcBef>
              <a:spcAft>
                <a:spcPts val="0"/>
              </a:spcAft>
              <a:buClr>
                <a:srgbClr val="4F4F5B"/>
              </a:buClr>
              <a:buSzPts val="2500"/>
              <a:buChar char="●"/>
            </a:pPr>
            <a:r>
              <a:rPr b="1" lang="en-US" sz="2500">
                <a:solidFill>
                  <a:srgbClr val="4F4F5B"/>
                </a:solidFill>
              </a:rPr>
              <a:t>How does the student feel? </a:t>
            </a:r>
            <a:endParaRPr b="1" sz="2500">
              <a:solidFill>
                <a:srgbClr val="4F4F5B"/>
              </a:solidFill>
            </a:endParaRPr>
          </a:p>
          <a:p>
            <a:pPr indent="-387350" lvl="0" marL="457200" rtl="0" algn="l">
              <a:lnSpc>
                <a:spcPct val="115000"/>
              </a:lnSpc>
              <a:spcBef>
                <a:spcPts val="0"/>
              </a:spcBef>
              <a:spcAft>
                <a:spcPts val="0"/>
              </a:spcAft>
              <a:buClr>
                <a:srgbClr val="4F4F5B"/>
              </a:buClr>
              <a:buSzPts val="2500"/>
              <a:buChar char="●"/>
            </a:pPr>
            <a:r>
              <a:rPr b="1" lang="en-US" sz="2500">
                <a:solidFill>
                  <a:srgbClr val="4F4F5B"/>
                </a:solidFill>
              </a:rPr>
              <a:t>How do the parents feel?</a:t>
            </a:r>
            <a:endParaRPr b="1" sz="2500">
              <a:solidFill>
                <a:srgbClr val="4F4F5B"/>
              </a:solidFill>
            </a:endParaRPr>
          </a:p>
          <a:p>
            <a:pPr indent="-387350" lvl="0" marL="457200" rtl="0" algn="l">
              <a:lnSpc>
                <a:spcPct val="115000"/>
              </a:lnSpc>
              <a:spcBef>
                <a:spcPts val="0"/>
              </a:spcBef>
              <a:spcAft>
                <a:spcPts val="0"/>
              </a:spcAft>
              <a:buClr>
                <a:srgbClr val="4F4F5B"/>
              </a:buClr>
              <a:buSzPts val="2500"/>
              <a:buChar char="●"/>
            </a:pPr>
            <a:r>
              <a:rPr b="1" lang="en-US" sz="2500">
                <a:solidFill>
                  <a:srgbClr val="4F4F5B"/>
                </a:solidFill>
              </a:rPr>
              <a:t>What kind of effect does this style have on the student?</a:t>
            </a:r>
            <a:endParaRPr b="1" sz="2500">
              <a:solidFill>
                <a:srgbClr val="4F4F5B"/>
              </a:solidFill>
            </a:endParaRPr>
          </a:p>
          <a:p>
            <a:pPr indent="-387350" lvl="0" marL="457200" rtl="0" algn="l">
              <a:lnSpc>
                <a:spcPct val="115000"/>
              </a:lnSpc>
              <a:spcBef>
                <a:spcPts val="0"/>
              </a:spcBef>
              <a:spcAft>
                <a:spcPts val="0"/>
              </a:spcAft>
              <a:buClr>
                <a:srgbClr val="4F4F5B"/>
              </a:buClr>
              <a:buSzPts val="2500"/>
              <a:buChar char="●"/>
            </a:pPr>
            <a:r>
              <a:rPr b="1" lang="en-US" sz="2500">
                <a:solidFill>
                  <a:srgbClr val="4F4F5B"/>
                </a:solidFill>
              </a:rPr>
              <a:t>What kind of effect might that style on the student, teacher and family relationship?</a:t>
            </a:r>
            <a:endParaRPr b="1" sz="2500">
              <a:solidFill>
                <a:srgbClr val="4F4F5B"/>
              </a:solidFill>
            </a:endParaRPr>
          </a:p>
          <a:p>
            <a:pPr indent="0" lvl="0" marL="0" rtl="0" algn="l">
              <a:lnSpc>
                <a:spcPct val="115000"/>
              </a:lnSpc>
              <a:spcBef>
                <a:spcPts val="1200"/>
              </a:spcBef>
              <a:spcAft>
                <a:spcPts val="0"/>
              </a:spcAft>
              <a:buNone/>
            </a:pPr>
            <a:r>
              <a:t/>
            </a:r>
            <a:endParaRPr b="1" sz="2500">
              <a:solidFill>
                <a:srgbClr val="4F4F5B"/>
              </a:solidFill>
            </a:endParaRPr>
          </a:p>
          <a:p>
            <a:pPr indent="0" lvl="0" marL="0" rtl="0" algn="l">
              <a:lnSpc>
                <a:spcPct val="115000"/>
              </a:lnSpc>
              <a:spcBef>
                <a:spcPts val="1200"/>
              </a:spcBef>
              <a:spcAft>
                <a:spcPts val="0"/>
              </a:spcAft>
              <a:buNone/>
            </a:pPr>
            <a:r>
              <a:t/>
            </a:r>
            <a:endParaRPr b="1" sz="2500">
              <a:solidFill>
                <a:srgbClr val="4F4F5B"/>
              </a:solidFill>
            </a:endParaRPr>
          </a:p>
          <a:p>
            <a:pPr indent="0" lvl="0" marL="0" rtl="0" algn="l">
              <a:lnSpc>
                <a:spcPct val="100000"/>
              </a:lnSpc>
              <a:spcBef>
                <a:spcPts val="1200"/>
              </a:spcBef>
              <a:spcAft>
                <a:spcPts val="0"/>
              </a:spcAft>
              <a:buNone/>
            </a:pPr>
            <a:r>
              <a:t/>
            </a:r>
            <a:endParaRPr sz="3000">
              <a:solidFill>
                <a:srgbClr val="4F4F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9e7b6f5a92_0_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60" name="Google Shape;160;g39e7b6f5a92_0_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Why Language Matters for Wellbeing</a:t>
            </a:r>
            <a:endParaRPr/>
          </a:p>
        </p:txBody>
      </p:sp>
      <p:sp>
        <p:nvSpPr>
          <p:cNvPr id="161" name="Google Shape;161;g39e7b6f5a92_0_5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400">
                <a:solidFill>
                  <a:srgbClr val="4F4F5B"/>
                </a:solidFill>
              </a:rPr>
              <a:t>Language impacts </a:t>
            </a:r>
            <a:endParaRPr b="1" sz="2400">
              <a:solidFill>
                <a:srgbClr val="4F4F5B"/>
              </a:solidFill>
            </a:endParaRPr>
          </a:p>
          <a:p>
            <a:pPr indent="0" lvl="0" marL="0" rtl="0" algn="l">
              <a:lnSpc>
                <a:spcPct val="100000"/>
              </a:lnSpc>
              <a:spcBef>
                <a:spcPts val="0"/>
              </a:spcBef>
              <a:spcAft>
                <a:spcPts val="0"/>
              </a:spcAft>
              <a:buNone/>
            </a:pPr>
            <a:r>
              <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Psychological safety and openness </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Self‑efficacy and belief in change </a:t>
            </a:r>
            <a:endParaRPr b="1" sz="2400">
              <a:solidFill>
                <a:srgbClr val="4F4F5B"/>
              </a:solidFill>
            </a:endParaRPr>
          </a:p>
          <a:p>
            <a:pPr indent="-381000" lvl="0" marL="457200" rtl="0" algn="l">
              <a:lnSpc>
                <a:spcPct val="100000"/>
              </a:lnSpc>
              <a:spcBef>
                <a:spcPts val="0"/>
              </a:spcBef>
              <a:spcAft>
                <a:spcPts val="0"/>
              </a:spcAft>
              <a:buClr>
                <a:srgbClr val="4F4F5B"/>
              </a:buClr>
              <a:buSzPts val="2400"/>
              <a:buChar char="●"/>
            </a:pPr>
            <a:r>
              <a:rPr b="1" lang="en-US" sz="2400">
                <a:solidFill>
                  <a:srgbClr val="4F4F5B"/>
                </a:solidFill>
              </a:rPr>
              <a:t>Focus: problem‑fixing vs. resource‑utilization</a:t>
            </a:r>
            <a:endParaRPr sz="2400">
              <a:solidFill>
                <a:srgbClr val="4F4F5B"/>
              </a:solidFill>
            </a:endParaRPr>
          </a:p>
        </p:txBody>
      </p:sp>
      <p:pic>
        <p:nvPicPr>
          <p:cNvPr descr="Psychotherapist examining female patient. Group of doctors talking to female patient about mental health. Concept of psychological help, healthcare (Provided by Getty Images)" id="162" name="Google Shape;162;g39e7b6f5a92_0_55"/>
          <p:cNvPicPr preferRelativeResize="0"/>
          <p:nvPr/>
        </p:nvPicPr>
        <p:blipFill>
          <a:blip r:embed="rId3">
            <a:alphaModFix/>
          </a:blip>
          <a:stretch>
            <a:fillRect/>
          </a:stretch>
        </p:blipFill>
        <p:spPr>
          <a:xfrm>
            <a:off x="7132052" y="3159499"/>
            <a:ext cx="4910423" cy="3272826"/>
          </a:xfrm>
          <a:prstGeom prst="rect">
            <a:avLst/>
          </a:prstGeom>
          <a:noFill/>
          <a:ln>
            <a:noFill/>
          </a:ln>
        </p:spPr>
      </p:pic>
      <p:sp>
        <p:nvSpPr>
          <p:cNvPr id="163" name="Google Shape;163;g39e7b6f5a92_0_55"/>
          <p:cNvSpPr/>
          <p:nvPr/>
        </p:nvSpPr>
        <p:spPr>
          <a:xfrm>
            <a:off x="616020" y="4140890"/>
            <a:ext cx="4910400" cy="19275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g39e7b6f5a92_0_55"/>
          <p:cNvSpPr txBox="1"/>
          <p:nvPr/>
        </p:nvSpPr>
        <p:spPr>
          <a:xfrm>
            <a:off x="1179420" y="4176440"/>
            <a:ext cx="3783600" cy="18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chemeClr val="accent2"/>
                </a:solidFill>
                <a:latin typeface="Calibri"/>
                <a:ea typeface="Calibri"/>
                <a:cs typeface="Calibri"/>
                <a:sym typeface="Calibri"/>
              </a:rPr>
              <a:t>Have you </a:t>
            </a:r>
            <a:r>
              <a:rPr b="1" lang="en-US" sz="2300">
                <a:solidFill>
                  <a:schemeClr val="accent2"/>
                </a:solidFill>
                <a:latin typeface="Calibri"/>
                <a:ea typeface="Calibri"/>
                <a:cs typeface="Calibri"/>
                <a:sym typeface="Calibri"/>
              </a:rPr>
              <a:t>experienced</a:t>
            </a:r>
            <a:r>
              <a:rPr b="1" lang="en-US" sz="2300">
                <a:solidFill>
                  <a:schemeClr val="accent2"/>
                </a:solidFill>
                <a:latin typeface="Calibri"/>
                <a:ea typeface="Calibri"/>
                <a:cs typeface="Calibri"/>
                <a:sym typeface="Calibri"/>
              </a:rPr>
              <a:t> l</a:t>
            </a:r>
            <a:r>
              <a:rPr b="1" lang="en-US" sz="2300">
                <a:solidFill>
                  <a:schemeClr val="accent2"/>
                </a:solidFill>
                <a:latin typeface="Calibri"/>
                <a:ea typeface="Calibri"/>
                <a:cs typeface="Calibri"/>
                <a:sym typeface="Calibri"/>
              </a:rPr>
              <a:t>anguage changed a conversation’s tone?</a:t>
            </a:r>
            <a:endParaRPr b="1" sz="2300">
              <a:solidFill>
                <a:schemeClr val="accent2"/>
              </a:solidFill>
              <a:latin typeface="Calibri"/>
              <a:ea typeface="Calibri"/>
              <a:cs typeface="Calibri"/>
              <a:sym typeface="Calibri"/>
            </a:endParaRPr>
          </a:p>
          <a:p>
            <a:pPr indent="0" lvl="0" marL="0" rtl="0" algn="ctr">
              <a:spcBef>
                <a:spcPts val="0"/>
              </a:spcBef>
              <a:spcAft>
                <a:spcPts val="0"/>
              </a:spcAft>
              <a:buNone/>
            </a:pPr>
            <a:r>
              <a:t/>
            </a:r>
            <a:endParaRPr b="1" sz="2300">
              <a:solidFill>
                <a:schemeClr val="accent2"/>
              </a:solidFill>
              <a:latin typeface="Calibri"/>
              <a:ea typeface="Calibri"/>
              <a:cs typeface="Calibri"/>
              <a:sym typeface="Calibri"/>
            </a:endParaRPr>
          </a:p>
          <a:p>
            <a:pPr indent="0" lvl="0" marL="0" rtl="0" algn="ctr">
              <a:spcBef>
                <a:spcPts val="0"/>
              </a:spcBef>
              <a:spcAft>
                <a:spcPts val="0"/>
              </a:spcAft>
              <a:buNone/>
            </a:pPr>
            <a:r>
              <a:rPr b="1" lang="en-US" sz="2300">
                <a:solidFill>
                  <a:schemeClr val="accent2"/>
                </a:solidFill>
                <a:latin typeface="Calibri"/>
                <a:ea typeface="Calibri"/>
                <a:cs typeface="Calibri"/>
                <a:sym typeface="Calibri"/>
              </a:rPr>
              <a:t>Group discussion </a:t>
            </a:r>
            <a:endParaRPr b="1" sz="230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9e7b6f5a92_0_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70" name="Google Shape;170;g39e7b6f5a92_0_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Framing School Wellbeing Initiatives</a:t>
            </a:r>
            <a:endParaRPr/>
          </a:p>
        </p:txBody>
      </p:sp>
      <p:sp>
        <p:nvSpPr>
          <p:cNvPr id="171" name="Google Shape;171;g39e7b6f5a92_0_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500">
                <a:solidFill>
                  <a:srgbClr val="4F4F5B"/>
                </a:solidFill>
              </a:rPr>
              <a:t>Notice </a:t>
            </a:r>
            <a:r>
              <a:rPr b="1" lang="en-US" sz="2500">
                <a:solidFill>
                  <a:srgbClr val="4F4F5B"/>
                </a:solidFill>
              </a:rPr>
              <a:t>how the language used in various initiatives, including Wellbeing related ones, affect the narrative that is being communicated.</a:t>
            </a:r>
            <a:endParaRPr b="1" sz="2500">
              <a:solidFill>
                <a:srgbClr val="000000"/>
              </a:solidFill>
            </a:endParaRPr>
          </a:p>
          <a:p>
            <a:pPr indent="0" lvl="0" marL="0" rtl="0" algn="l">
              <a:lnSpc>
                <a:spcPct val="115000"/>
              </a:lnSpc>
              <a:spcBef>
                <a:spcPts val="1200"/>
              </a:spcBef>
              <a:spcAft>
                <a:spcPts val="0"/>
              </a:spcAft>
              <a:buNone/>
            </a:pPr>
            <a:r>
              <a:t/>
            </a:r>
            <a:endParaRPr b="1" sz="2500">
              <a:solidFill>
                <a:srgbClr val="000000"/>
              </a:solidFill>
            </a:endParaRPr>
          </a:p>
          <a:p>
            <a:pPr indent="0" lvl="0" marL="0" rtl="0" algn="l">
              <a:lnSpc>
                <a:spcPct val="115000"/>
              </a:lnSpc>
              <a:spcBef>
                <a:spcPts val="1200"/>
              </a:spcBef>
              <a:spcAft>
                <a:spcPts val="1200"/>
              </a:spcAft>
              <a:buNone/>
            </a:pPr>
            <a:r>
              <a:t/>
            </a:r>
            <a:endParaRPr b="1" sz="2500">
              <a:solidFill>
                <a:srgbClr val="000000"/>
              </a:solidFill>
            </a:endParaRPr>
          </a:p>
        </p:txBody>
      </p:sp>
      <p:graphicFrame>
        <p:nvGraphicFramePr>
          <p:cNvPr id="172" name="Google Shape;172;g39e7b6f5a92_0_61"/>
          <p:cNvGraphicFramePr/>
          <p:nvPr/>
        </p:nvGraphicFramePr>
        <p:xfrm>
          <a:off x="952500" y="2857500"/>
          <a:ext cx="3000000" cy="3000000"/>
        </p:xfrm>
        <a:graphic>
          <a:graphicData uri="http://schemas.openxmlformats.org/drawingml/2006/table">
            <a:tbl>
              <a:tblPr>
                <a:noFill/>
                <a:tableStyleId>{515C1AEC-C18D-4D35-BD4E-96D4705261D1}</a:tableStyleId>
              </a:tblPr>
              <a:tblGrid>
                <a:gridCol w="5143500"/>
                <a:gridCol w="5143500"/>
              </a:tblGrid>
              <a:tr h="381000">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“Stress management” —&gt;</a:t>
                      </a:r>
                      <a:endParaRPr/>
                    </a:p>
                  </a:txBody>
                  <a:tcPr marT="91425" marB="91425" marR="91425" marL="91425"/>
                </a:tc>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“Resilience building and capacity growth”</a:t>
                      </a:r>
                      <a:endParaRPr/>
                    </a:p>
                  </a:txBody>
                  <a:tcPr marT="91425" marB="91425" marR="91425" marL="91425"/>
                </a:tc>
              </a:tr>
              <a:tr h="381000">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“Reduce absenteeism”</a:t>
                      </a:r>
                      <a:r>
                        <a:rPr b="1" lang="en-US" sz="2500">
                          <a:solidFill>
                            <a:srgbClr val="4F4F5B"/>
                          </a:solidFill>
                          <a:latin typeface="Calibri"/>
                          <a:ea typeface="Calibri"/>
                          <a:cs typeface="Calibri"/>
                          <a:sym typeface="Calibri"/>
                        </a:rPr>
                        <a:t>—&gt;</a:t>
                      </a:r>
                      <a:endParaRPr/>
                    </a:p>
                  </a:txBody>
                  <a:tcPr marT="91425" marB="91425" marR="91425" marL="91425"/>
                </a:tc>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“Cultivate engaging conditions that support attendance” </a:t>
                      </a:r>
                      <a:endParaRPr/>
                    </a:p>
                  </a:txBody>
                  <a:tcPr marT="91425" marB="91425" marR="91425" marL="91425"/>
                </a:tc>
              </a:tr>
              <a:tr h="381000">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“Fix team conflict” </a:t>
                      </a:r>
                      <a:r>
                        <a:rPr b="1" lang="en-US" sz="2500">
                          <a:solidFill>
                            <a:srgbClr val="4F4F5B"/>
                          </a:solidFill>
                          <a:latin typeface="Calibri"/>
                          <a:ea typeface="Calibri"/>
                          <a:cs typeface="Calibri"/>
                          <a:sym typeface="Calibri"/>
                        </a:rPr>
                        <a:t>—&gt;</a:t>
                      </a:r>
                      <a:endParaRPr/>
                    </a:p>
                  </a:txBody>
                  <a:tcPr marT="91425" marB="91425" marR="91425" marL="91425"/>
                </a:tc>
                <a:tc>
                  <a:txBody>
                    <a:bodyPr/>
                    <a:lstStyle/>
                    <a:p>
                      <a:pPr indent="0" lvl="0" marL="0" rtl="0" algn="l">
                        <a:lnSpc>
                          <a:spcPct val="115000"/>
                        </a:lnSpc>
                        <a:spcBef>
                          <a:spcPts val="1200"/>
                        </a:spcBef>
                        <a:spcAft>
                          <a:spcPts val="1200"/>
                        </a:spcAft>
                        <a:buNone/>
                      </a:pPr>
                      <a:r>
                        <a:rPr b="1" lang="en-US" sz="2500">
                          <a:solidFill>
                            <a:srgbClr val="4F4F5B"/>
                          </a:solidFill>
                          <a:latin typeface="Calibri"/>
                          <a:ea typeface="Calibri"/>
                          <a:cs typeface="Calibri"/>
                          <a:sym typeface="Calibri"/>
                        </a:rPr>
                        <a:t>“Strengthen team collaboration and shared goals”</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9e7b6f5a92_0_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78" name="Google Shape;178;g39e7b6f5a92_0_6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500">
                <a:solidFill>
                  <a:srgbClr val="4F4F5B"/>
                </a:solidFill>
              </a:rPr>
              <a:t>How can we alter our style towards a Strength-Based communication </a:t>
            </a:r>
            <a:endParaRPr sz="2300">
              <a:solidFill>
                <a:srgbClr val="4F4F5B"/>
              </a:solidFill>
            </a:endParaRPr>
          </a:p>
          <a:p>
            <a:pPr indent="0" lvl="0" marL="0" rtl="0" algn="l">
              <a:lnSpc>
                <a:spcPct val="100000"/>
              </a:lnSpc>
              <a:spcBef>
                <a:spcPts val="1200"/>
              </a:spcBef>
              <a:spcAft>
                <a:spcPts val="0"/>
              </a:spcAft>
              <a:buNone/>
            </a:pPr>
            <a:r>
              <a:t/>
            </a:r>
            <a:endParaRPr sz="2800">
              <a:solidFill>
                <a:srgbClr val="4F4F5B"/>
              </a:solidFill>
            </a:endParaRPr>
          </a:p>
          <a:p>
            <a:pPr indent="-406400" lvl="0" marL="457200" rtl="0" algn="l">
              <a:lnSpc>
                <a:spcPct val="100000"/>
              </a:lnSpc>
              <a:spcBef>
                <a:spcPts val="0"/>
              </a:spcBef>
              <a:spcAft>
                <a:spcPts val="0"/>
              </a:spcAft>
              <a:buClr>
                <a:srgbClr val="4F4F5B"/>
              </a:buClr>
              <a:buSzPts val="2800"/>
              <a:buChar char="❖"/>
            </a:pPr>
            <a:r>
              <a:rPr lang="en-US" sz="2800">
                <a:solidFill>
                  <a:srgbClr val="4F4F5B"/>
                </a:solidFill>
              </a:rPr>
              <a:t>Focus on solutions and what’s working</a:t>
            </a:r>
            <a:endParaRPr sz="2800">
              <a:solidFill>
                <a:srgbClr val="4F4F5B"/>
              </a:solidFill>
            </a:endParaRPr>
          </a:p>
          <a:p>
            <a:pPr indent="-406400" lvl="0" marL="457200" rtl="0" algn="l">
              <a:lnSpc>
                <a:spcPct val="100000"/>
              </a:lnSpc>
              <a:spcBef>
                <a:spcPts val="0"/>
              </a:spcBef>
              <a:spcAft>
                <a:spcPts val="0"/>
              </a:spcAft>
              <a:buClr>
                <a:srgbClr val="4F4F5B"/>
              </a:buClr>
              <a:buSzPts val="2800"/>
              <a:buChar char="❖"/>
            </a:pPr>
            <a:r>
              <a:rPr lang="en-US" sz="2800">
                <a:solidFill>
                  <a:srgbClr val="4F4F5B"/>
                </a:solidFill>
              </a:rPr>
              <a:t>Validate potential and existing strengths </a:t>
            </a:r>
            <a:endParaRPr sz="2800">
              <a:solidFill>
                <a:srgbClr val="4F4F5B"/>
              </a:solidFill>
            </a:endParaRPr>
          </a:p>
          <a:p>
            <a:pPr indent="-406400" lvl="0" marL="457200" rtl="0" algn="l">
              <a:lnSpc>
                <a:spcPct val="100000"/>
              </a:lnSpc>
              <a:spcBef>
                <a:spcPts val="0"/>
              </a:spcBef>
              <a:spcAft>
                <a:spcPts val="0"/>
              </a:spcAft>
              <a:buClr>
                <a:srgbClr val="4F4F5B"/>
              </a:buClr>
              <a:buSzPts val="2800"/>
              <a:buChar char="❖"/>
            </a:pPr>
            <a:r>
              <a:rPr lang="en-US" sz="2800">
                <a:solidFill>
                  <a:srgbClr val="4F4F5B"/>
                </a:solidFill>
              </a:rPr>
              <a:t>Ask generative, curiosity‑driven questions</a:t>
            </a:r>
            <a:endParaRPr sz="2800">
              <a:solidFill>
                <a:srgbClr val="4F4F5B"/>
              </a:solidFill>
            </a:endParaRPr>
          </a:p>
          <a:p>
            <a:pPr indent="-406400" lvl="0" marL="457200" rtl="0" algn="l">
              <a:lnSpc>
                <a:spcPct val="100000"/>
              </a:lnSpc>
              <a:spcBef>
                <a:spcPts val="0"/>
              </a:spcBef>
              <a:spcAft>
                <a:spcPts val="0"/>
              </a:spcAft>
              <a:buClr>
                <a:srgbClr val="4F4F5B"/>
              </a:buClr>
              <a:buSzPts val="2800"/>
              <a:buChar char="❖"/>
            </a:pPr>
            <a:r>
              <a:rPr lang="en-US" sz="2800">
                <a:solidFill>
                  <a:srgbClr val="4F4F5B"/>
                </a:solidFill>
              </a:rPr>
              <a:t>Use appreciative, specific language</a:t>
            </a:r>
            <a:endParaRPr sz="2800">
              <a:solidFill>
                <a:srgbClr val="4F4F5B"/>
              </a:solidFill>
            </a:endParaRPr>
          </a:p>
          <a:p>
            <a:pPr indent="0" lvl="0" marL="0" rtl="0" algn="l">
              <a:lnSpc>
                <a:spcPct val="100000"/>
              </a:lnSpc>
              <a:spcBef>
                <a:spcPts val="0"/>
              </a:spcBef>
              <a:spcAft>
                <a:spcPts val="0"/>
              </a:spcAft>
              <a:buNone/>
            </a:pPr>
            <a:r>
              <a:t/>
            </a:r>
            <a:endParaRPr sz="2800">
              <a:solidFill>
                <a:srgbClr val="4F4F5B"/>
              </a:solidFill>
            </a:endParaRPr>
          </a:p>
          <a:p>
            <a:pPr indent="0" lvl="0" marL="0" rtl="0" algn="l">
              <a:lnSpc>
                <a:spcPct val="100000"/>
              </a:lnSpc>
              <a:spcBef>
                <a:spcPts val="0"/>
              </a:spcBef>
              <a:spcAft>
                <a:spcPts val="0"/>
              </a:spcAft>
              <a:buNone/>
            </a:pPr>
            <a:r>
              <a:rPr lang="en-US" sz="2300">
                <a:solidFill>
                  <a:srgbClr val="4F4F5B"/>
                </a:solidFill>
              </a:rPr>
              <a:t>The language we is </a:t>
            </a:r>
            <a:r>
              <a:rPr lang="en-US" sz="2300">
                <a:solidFill>
                  <a:srgbClr val="4F4F5B"/>
                </a:solidFill>
              </a:rPr>
              <a:t>connected</a:t>
            </a:r>
            <a:r>
              <a:rPr lang="en-US" sz="2300">
                <a:solidFill>
                  <a:srgbClr val="4F4F5B"/>
                </a:solidFill>
              </a:rPr>
              <a:t> to the way we understand the world around us.</a:t>
            </a:r>
            <a:endParaRPr sz="2300">
              <a:solidFill>
                <a:srgbClr val="4F4F5B"/>
              </a:solidFill>
            </a:endParaRPr>
          </a:p>
          <a:p>
            <a:pPr indent="0" lvl="0" marL="0" rtl="0" algn="l">
              <a:lnSpc>
                <a:spcPct val="100000"/>
              </a:lnSpc>
              <a:spcBef>
                <a:spcPts val="0"/>
              </a:spcBef>
              <a:spcAft>
                <a:spcPts val="0"/>
              </a:spcAft>
              <a:buNone/>
            </a:pPr>
            <a:r>
              <a:rPr lang="en-US" sz="2300">
                <a:solidFill>
                  <a:srgbClr val="4F4F5B"/>
                </a:solidFill>
              </a:rPr>
              <a:t>It is required therefore time to notice, </a:t>
            </a:r>
            <a:r>
              <a:rPr lang="en-US" sz="2300">
                <a:solidFill>
                  <a:srgbClr val="4F4F5B"/>
                </a:solidFill>
              </a:rPr>
              <a:t>identify</a:t>
            </a:r>
            <a:r>
              <a:rPr lang="en-US" sz="2300">
                <a:solidFill>
                  <a:srgbClr val="4F4F5B"/>
                </a:solidFill>
              </a:rPr>
              <a:t>, and reflect on language before any change can happen. </a:t>
            </a:r>
            <a:endParaRPr sz="2300">
              <a:solidFill>
                <a:srgbClr val="4F4F5B"/>
              </a:solidFill>
            </a:endParaRPr>
          </a:p>
          <a:p>
            <a:pPr indent="0" lvl="0" marL="0" rtl="0" algn="l">
              <a:lnSpc>
                <a:spcPct val="100000"/>
              </a:lnSpc>
              <a:spcBef>
                <a:spcPts val="0"/>
              </a:spcBef>
              <a:spcAft>
                <a:spcPts val="0"/>
              </a:spcAft>
              <a:buNone/>
            </a:pPr>
            <a:r>
              <a:t/>
            </a:r>
            <a:endParaRPr sz="2300">
              <a:solidFill>
                <a:srgbClr val="4F4F5B"/>
              </a:solidFill>
            </a:endParaRPr>
          </a:p>
          <a:p>
            <a:pPr indent="0" lvl="0" marL="0" rtl="0" algn="l">
              <a:lnSpc>
                <a:spcPct val="100000"/>
              </a:lnSpc>
              <a:spcBef>
                <a:spcPts val="0"/>
              </a:spcBef>
              <a:spcAft>
                <a:spcPts val="0"/>
              </a:spcAft>
              <a:buNone/>
            </a:pPr>
            <a:r>
              <a:rPr lang="en-US" sz="2300">
                <a:solidFill>
                  <a:srgbClr val="4F4F5B"/>
                </a:solidFill>
              </a:rPr>
              <a:t>It is a journey that requires time and effort before it can be instilled as genuine language </a:t>
            </a:r>
            <a:endParaRPr sz="2300">
              <a:solidFill>
                <a:srgbClr val="4F4F5B"/>
              </a:solidFill>
            </a:endParaRPr>
          </a:p>
        </p:txBody>
      </p:sp>
      <p:sp>
        <p:nvSpPr>
          <p:cNvPr id="179" name="Google Shape;179;g39e7b6f5a92_0_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Core Principles of Strengths‑Based Communication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9e7b6f5a92_0_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300">
                <a:solidFill>
                  <a:srgbClr val="4F4F5B"/>
                </a:solidFill>
              </a:rPr>
              <a:t>In teams of 3</a:t>
            </a:r>
            <a:endParaRPr sz="2300">
              <a:solidFill>
                <a:srgbClr val="4F4F5B"/>
              </a:solidFill>
            </a:endParaRPr>
          </a:p>
          <a:p>
            <a:pPr indent="-374650" lvl="0" marL="457200" rtl="0" algn="l">
              <a:lnSpc>
                <a:spcPct val="115000"/>
              </a:lnSpc>
              <a:spcBef>
                <a:spcPts val="1200"/>
              </a:spcBef>
              <a:spcAft>
                <a:spcPts val="0"/>
              </a:spcAft>
              <a:buClr>
                <a:srgbClr val="4F4F5B"/>
              </a:buClr>
              <a:buSzPts val="2300"/>
              <a:buChar char="-"/>
            </a:pPr>
            <a:r>
              <a:rPr lang="en-US" sz="2300">
                <a:solidFill>
                  <a:srgbClr val="4F4F5B"/>
                </a:solidFill>
              </a:rPr>
              <a:t>Some teams will examine the letter </a:t>
            </a:r>
            <a:r>
              <a:rPr i="1" lang="en-US" sz="2300">
                <a:solidFill>
                  <a:srgbClr val="4F4F5B"/>
                </a:solidFill>
                <a:extLst>
                  <a:ext uri="http://customooxmlschemas.google.com/">
                    <go:slidesCustomData xmlns:go="http://customooxmlschemas.google.com/" textRoundtripDataId="3"/>
                  </a:ext>
                </a:extLst>
              </a:rPr>
              <a:t>“Reframing exercise Teachers” and some the  “Reframing exercise Students”</a:t>
            </a:r>
            <a:endParaRPr i="1" sz="2300">
              <a:solidFill>
                <a:srgbClr val="4F4F5B"/>
              </a:solidFill>
            </a:endParaRPr>
          </a:p>
          <a:p>
            <a:pPr indent="-374650" lvl="0" marL="457200" rtl="0" algn="l">
              <a:lnSpc>
                <a:spcPct val="115000"/>
              </a:lnSpc>
              <a:spcBef>
                <a:spcPts val="0"/>
              </a:spcBef>
              <a:spcAft>
                <a:spcPts val="0"/>
              </a:spcAft>
              <a:buClr>
                <a:srgbClr val="4F4F5B"/>
              </a:buClr>
              <a:buSzPts val="2300"/>
              <a:buChar char="-"/>
            </a:pPr>
            <a:r>
              <a:rPr lang="en-US" sz="2300">
                <a:solidFill>
                  <a:srgbClr val="4F4F5B"/>
                </a:solidFill>
              </a:rPr>
              <a:t>Can you identify the </a:t>
            </a:r>
            <a:r>
              <a:rPr lang="en-US" sz="2300">
                <a:solidFill>
                  <a:srgbClr val="4F4F5B"/>
                </a:solidFill>
              </a:rPr>
              <a:t>deficit</a:t>
            </a:r>
            <a:r>
              <a:rPr lang="en-US" sz="2300">
                <a:solidFill>
                  <a:srgbClr val="4F4F5B"/>
                </a:solidFill>
              </a:rPr>
              <a:t> based style </a:t>
            </a:r>
            <a:r>
              <a:rPr lang="en-US" sz="2300">
                <a:solidFill>
                  <a:srgbClr val="4F4F5B"/>
                </a:solidFill>
              </a:rPr>
              <a:t>sentences</a:t>
            </a:r>
            <a:r>
              <a:rPr lang="en-US" sz="2300">
                <a:solidFill>
                  <a:srgbClr val="4F4F5B"/>
                </a:solidFill>
              </a:rPr>
              <a:t>?</a:t>
            </a:r>
            <a:endParaRPr sz="2300">
              <a:solidFill>
                <a:srgbClr val="4F4F5B"/>
              </a:solidFill>
            </a:endParaRPr>
          </a:p>
          <a:p>
            <a:pPr indent="-374650" lvl="0" marL="457200" rtl="0" algn="l">
              <a:lnSpc>
                <a:spcPct val="115000"/>
              </a:lnSpc>
              <a:spcBef>
                <a:spcPts val="0"/>
              </a:spcBef>
              <a:spcAft>
                <a:spcPts val="0"/>
              </a:spcAft>
              <a:buClr>
                <a:srgbClr val="4F4F5B"/>
              </a:buClr>
              <a:buSzPts val="2300"/>
              <a:buChar char="-"/>
            </a:pPr>
            <a:r>
              <a:rPr lang="en-US" sz="2300">
                <a:solidFill>
                  <a:srgbClr val="4F4F5B"/>
                </a:solidFill>
              </a:rPr>
              <a:t>In your groups make an attempt to rewrite these sentences to make them Strength Based ones.</a:t>
            </a:r>
            <a:endParaRPr sz="2300">
              <a:solidFill>
                <a:srgbClr val="4F4F5B"/>
              </a:solidFill>
            </a:endParaRPr>
          </a:p>
          <a:p>
            <a:pPr indent="0" lvl="0" marL="0" rtl="0" algn="l">
              <a:lnSpc>
                <a:spcPct val="115000"/>
              </a:lnSpc>
              <a:spcBef>
                <a:spcPts val="1200"/>
              </a:spcBef>
              <a:spcAft>
                <a:spcPts val="0"/>
              </a:spcAft>
              <a:buNone/>
            </a:pPr>
            <a:r>
              <a:rPr lang="en-US" sz="2300">
                <a:solidFill>
                  <a:srgbClr val="4F4F5B"/>
                </a:solidFill>
              </a:rPr>
              <a:t>Remember the steps discussed earlier in order to reframe the language: </a:t>
            </a:r>
            <a:endParaRPr sz="2300">
              <a:solidFill>
                <a:srgbClr val="4F4F5B"/>
              </a:solidFill>
            </a:endParaRPr>
          </a:p>
          <a:p>
            <a:pPr indent="-381000" lvl="0" marL="457200" rtl="0" algn="l">
              <a:lnSpc>
                <a:spcPct val="100000"/>
              </a:lnSpc>
              <a:spcBef>
                <a:spcPts val="1200"/>
              </a:spcBef>
              <a:spcAft>
                <a:spcPts val="0"/>
              </a:spcAft>
              <a:buClr>
                <a:srgbClr val="4F4F5B"/>
              </a:buClr>
              <a:buSzPts val="2400"/>
              <a:buChar char="❖"/>
            </a:pPr>
            <a:r>
              <a:rPr lang="en-US" sz="2400">
                <a:solidFill>
                  <a:srgbClr val="4F4F5B"/>
                </a:solidFill>
              </a:rPr>
              <a:t>Focus on solutions and what’s working</a:t>
            </a:r>
            <a:endParaRPr sz="2400">
              <a:solidFill>
                <a:srgbClr val="4F4F5B"/>
              </a:solidFill>
            </a:endParaRPr>
          </a:p>
          <a:p>
            <a:pPr indent="-381000" lvl="0" marL="457200" rtl="0" algn="l">
              <a:lnSpc>
                <a:spcPct val="100000"/>
              </a:lnSpc>
              <a:spcBef>
                <a:spcPts val="0"/>
              </a:spcBef>
              <a:spcAft>
                <a:spcPts val="0"/>
              </a:spcAft>
              <a:buClr>
                <a:srgbClr val="4F4F5B"/>
              </a:buClr>
              <a:buSzPts val="2400"/>
              <a:buChar char="❖"/>
            </a:pPr>
            <a:r>
              <a:rPr lang="en-US" sz="2400">
                <a:solidFill>
                  <a:srgbClr val="4F4F5B"/>
                </a:solidFill>
              </a:rPr>
              <a:t>Validate potential and existing strengths </a:t>
            </a:r>
            <a:endParaRPr sz="2400">
              <a:solidFill>
                <a:srgbClr val="4F4F5B"/>
              </a:solidFill>
            </a:endParaRPr>
          </a:p>
          <a:p>
            <a:pPr indent="-381000" lvl="0" marL="457200" rtl="0" algn="l">
              <a:lnSpc>
                <a:spcPct val="100000"/>
              </a:lnSpc>
              <a:spcBef>
                <a:spcPts val="0"/>
              </a:spcBef>
              <a:spcAft>
                <a:spcPts val="0"/>
              </a:spcAft>
              <a:buClr>
                <a:srgbClr val="4F4F5B"/>
              </a:buClr>
              <a:buSzPts val="2400"/>
              <a:buChar char="❖"/>
            </a:pPr>
            <a:r>
              <a:rPr lang="en-US" sz="2400">
                <a:solidFill>
                  <a:srgbClr val="4F4F5B"/>
                </a:solidFill>
              </a:rPr>
              <a:t>Ask generative, curiosity‑driven questions</a:t>
            </a:r>
            <a:endParaRPr sz="2400">
              <a:solidFill>
                <a:srgbClr val="4F4F5B"/>
              </a:solidFill>
            </a:endParaRPr>
          </a:p>
          <a:p>
            <a:pPr indent="-381000" lvl="0" marL="457200" rtl="0" algn="l">
              <a:lnSpc>
                <a:spcPct val="100000"/>
              </a:lnSpc>
              <a:spcBef>
                <a:spcPts val="0"/>
              </a:spcBef>
              <a:spcAft>
                <a:spcPts val="0"/>
              </a:spcAft>
              <a:buClr>
                <a:srgbClr val="4F4F5B"/>
              </a:buClr>
              <a:buSzPts val="2400"/>
              <a:buChar char="❖"/>
            </a:pPr>
            <a:r>
              <a:rPr lang="en-US" sz="2400">
                <a:solidFill>
                  <a:srgbClr val="4F4F5B"/>
                </a:solidFill>
              </a:rPr>
              <a:t>Use appreciative, specific language</a:t>
            </a:r>
            <a:endParaRPr sz="1900">
              <a:solidFill>
                <a:srgbClr val="4F4F5B"/>
              </a:solidFill>
            </a:endParaRPr>
          </a:p>
        </p:txBody>
      </p:sp>
      <p:sp>
        <p:nvSpPr>
          <p:cNvPr id="185" name="Google Shape;185;g39e7b6f5a92_0_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86" name="Google Shape;186;g39e7b6f5a92_0_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Reframing Exercise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9e7b6f5a92_0_76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300">
                <a:solidFill>
                  <a:srgbClr val="4F4F5B"/>
                </a:solidFill>
              </a:rPr>
              <a:t>In teams of 3</a:t>
            </a:r>
            <a:endParaRPr sz="2300">
              <a:solidFill>
                <a:srgbClr val="4F4F5B"/>
              </a:solidFill>
            </a:endParaRPr>
          </a:p>
          <a:p>
            <a:pPr indent="0" lvl="0" marL="0" rtl="0" algn="l">
              <a:lnSpc>
                <a:spcPct val="115000"/>
              </a:lnSpc>
              <a:spcBef>
                <a:spcPts val="1200"/>
              </a:spcBef>
              <a:spcAft>
                <a:spcPts val="0"/>
              </a:spcAft>
              <a:buNone/>
            </a:pPr>
            <a:r>
              <a:t/>
            </a:r>
            <a:endParaRPr sz="2300">
              <a:solidFill>
                <a:srgbClr val="4F4F5B"/>
              </a:solidFill>
            </a:endParaRPr>
          </a:p>
          <a:p>
            <a:pPr indent="-381000" lvl="0" marL="457200" rtl="0" algn="l">
              <a:lnSpc>
                <a:spcPct val="100000"/>
              </a:lnSpc>
              <a:spcBef>
                <a:spcPts val="1200"/>
              </a:spcBef>
              <a:spcAft>
                <a:spcPts val="0"/>
              </a:spcAft>
              <a:buClr>
                <a:srgbClr val="4F4F5B"/>
              </a:buClr>
              <a:buSzPts val="2400"/>
              <a:buChar char="❖"/>
            </a:pPr>
            <a:r>
              <a:rPr lang="en-US" sz="2300">
                <a:solidFill>
                  <a:srgbClr val="4F4F5B"/>
                </a:solidFill>
              </a:rPr>
              <a:t>Let's</a:t>
            </a:r>
            <a:r>
              <a:rPr lang="en-US" sz="2300">
                <a:solidFill>
                  <a:srgbClr val="4F4F5B"/>
                </a:solidFill>
              </a:rPr>
              <a:t> discuss some of the outcomes of your findings.</a:t>
            </a:r>
            <a:endParaRPr sz="2300">
              <a:solidFill>
                <a:srgbClr val="4F4F5B"/>
              </a:solidFill>
            </a:endParaRPr>
          </a:p>
          <a:p>
            <a:pPr indent="0" lvl="0" marL="0" rtl="0" algn="l">
              <a:lnSpc>
                <a:spcPct val="100000"/>
              </a:lnSpc>
              <a:spcBef>
                <a:spcPts val="0"/>
              </a:spcBef>
              <a:spcAft>
                <a:spcPts val="0"/>
              </a:spcAft>
              <a:buNone/>
            </a:pPr>
            <a:r>
              <a:t/>
            </a:r>
            <a:endParaRPr sz="2300">
              <a:solidFill>
                <a:srgbClr val="4F4F5B"/>
              </a:solidFill>
            </a:endParaRPr>
          </a:p>
          <a:p>
            <a:pPr indent="0" lvl="0" marL="0" rtl="0" algn="l">
              <a:lnSpc>
                <a:spcPct val="100000"/>
              </a:lnSpc>
              <a:spcBef>
                <a:spcPts val="0"/>
              </a:spcBef>
              <a:spcAft>
                <a:spcPts val="0"/>
              </a:spcAft>
              <a:buNone/>
            </a:pPr>
            <a:r>
              <a:rPr lang="en-US" sz="2300">
                <a:solidFill>
                  <a:srgbClr val="4F4F5B"/>
                </a:solidFill>
              </a:rPr>
              <a:t>For the teams that worked on the “</a:t>
            </a:r>
            <a:r>
              <a:rPr i="1" lang="en-US" sz="2300">
                <a:solidFill>
                  <a:srgbClr val="4F4F5B"/>
                </a:solidFill>
              </a:rPr>
              <a:t>Reframing exercise Teachers” </a:t>
            </a:r>
            <a:r>
              <a:rPr lang="en-US" sz="2300">
                <a:solidFill>
                  <a:srgbClr val="4F4F5B"/>
                </a:solidFill>
              </a:rPr>
              <a:t>what feelings did that process invoke? </a:t>
            </a:r>
            <a:endParaRPr sz="2300">
              <a:solidFill>
                <a:srgbClr val="4F4F5B"/>
              </a:solidFill>
            </a:endParaRPr>
          </a:p>
          <a:p>
            <a:pPr indent="0" lvl="0" marL="0" rtl="0" algn="l">
              <a:lnSpc>
                <a:spcPct val="100000"/>
              </a:lnSpc>
              <a:spcBef>
                <a:spcPts val="0"/>
              </a:spcBef>
              <a:spcAft>
                <a:spcPts val="0"/>
              </a:spcAft>
              <a:buNone/>
            </a:pPr>
            <a:r>
              <a:t/>
            </a:r>
            <a:endParaRPr i="1" sz="2300">
              <a:solidFill>
                <a:srgbClr val="4F4F5B"/>
              </a:solidFill>
            </a:endParaRPr>
          </a:p>
          <a:p>
            <a:pPr indent="0" lvl="0" marL="0" rtl="0" algn="l">
              <a:lnSpc>
                <a:spcPct val="100000"/>
              </a:lnSpc>
              <a:spcBef>
                <a:spcPts val="0"/>
              </a:spcBef>
              <a:spcAft>
                <a:spcPts val="0"/>
              </a:spcAft>
              <a:buNone/>
            </a:pPr>
            <a:r>
              <a:rPr lang="en-US" sz="2300">
                <a:solidFill>
                  <a:srgbClr val="4F4F5B"/>
                </a:solidFill>
              </a:rPr>
              <a:t>For the teams that worked on the</a:t>
            </a:r>
            <a:r>
              <a:rPr i="1" lang="en-US" sz="2300">
                <a:solidFill>
                  <a:srgbClr val="4F4F5B"/>
                </a:solidFill>
              </a:rPr>
              <a:t> “Reframing exercise Students” </a:t>
            </a:r>
            <a:r>
              <a:rPr lang="en-US" sz="2300">
                <a:solidFill>
                  <a:srgbClr val="4F4F5B"/>
                </a:solidFill>
              </a:rPr>
              <a:t>what feelings do you think it invoke?</a:t>
            </a:r>
            <a:endParaRPr sz="2300">
              <a:solidFill>
                <a:srgbClr val="4F4F5B"/>
              </a:solidFill>
            </a:endParaRPr>
          </a:p>
          <a:p>
            <a:pPr indent="0" lvl="0" marL="0" rtl="0" algn="l">
              <a:lnSpc>
                <a:spcPct val="100000"/>
              </a:lnSpc>
              <a:spcBef>
                <a:spcPts val="0"/>
              </a:spcBef>
              <a:spcAft>
                <a:spcPts val="0"/>
              </a:spcAft>
              <a:buNone/>
            </a:pPr>
            <a:r>
              <a:t/>
            </a:r>
            <a:endParaRPr sz="2300">
              <a:solidFill>
                <a:srgbClr val="4F4F5B"/>
              </a:solidFill>
            </a:endParaRPr>
          </a:p>
          <a:p>
            <a:pPr indent="0" lvl="0" marL="0" rtl="0" algn="l">
              <a:lnSpc>
                <a:spcPct val="100000"/>
              </a:lnSpc>
              <a:spcBef>
                <a:spcPts val="0"/>
              </a:spcBef>
              <a:spcAft>
                <a:spcPts val="0"/>
              </a:spcAft>
              <a:buNone/>
            </a:pPr>
            <a:r>
              <a:rPr lang="en-US" sz="2300">
                <a:solidFill>
                  <a:srgbClr val="4F4F5B"/>
                </a:solidFill>
              </a:rPr>
              <a:t>Group discussion </a:t>
            </a:r>
            <a:endParaRPr sz="2300">
              <a:solidFill>
                <a:srgbClr val="4F4F5B"/>
              </a:solidFill>
            </a:endParaRPr>
          </a:p>
        </p:txBody>
      </p:sp>
      <p:sp>
        <p:nvSpPr>
          <p:cNvPr id="192" name="Google Shape;192;g39e7b6f5a92_0_7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93" name="Google Shape;193;g39e7b6f5a92_0_7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Reframing Exercise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9e7b6f5a92_0_7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Clr>
                <a:srgbClr val="FFFFFF"/>
              </a:buClr>
              <a:buSzPts val="3800"/>
              <a:buFont typeface="Calibri"/>
              <a:buNone/>
            </a:pPr>
            <a:r>
              <a:rPr lang="en-US"/>
              <a:t>Unit 2.1 - Strengths-Based Communication</a:t>
            </a:r>
            <a:endParaRPr/>
          </a:p>
        </p:txBody>
      </p:sp>
      <p:sp>
        <p:nvSpPr>
          <p:cNvPr id="199" name="Google Shape;199;g39e7b6f5a92_0_7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Key takeaways </a:t>
            </a:r>
            <a:endParaRPr/>
          </a:p>
        </p:txBody>
      </p:sp>
      <p:sp>
        <p:nvSpPr>
          <p:cNvPr id="200" name="Google Shape;200;g39e7b6f5a92_0_7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t>Reflection on learning and concluding the main topics delivered during the training. </a:t>
            </a:r>
            <a:endParaRPr/>
          </a:p>
          <a:p>
            <a:pPr indent="-342900" lvl="0" marL="457200" rtl="0" algn="l">
              <a:lnSpc>
                <a:spcPct val="115000"/>
              </a:lnSpc>
              <a:spcBef>
                <a:spcPts val="1200"/>
              </a:spcBef>
              <a:spcAft>
                <a:spcPts val="0"/>
              </a:spcAft>
              <a:buClr>
                <a:srgbClr val="4F4F5B"/>
              </a:buClr>
              <a:buSzPts val="1800"/>
              <a:buChar char="●"/>
            </a:pPr>
            <a:r>
              <a:rPr lang="en-US">
                <a:solidFill>
                  <a:srgbClr val="4F4F5B"/>
                </a:solidFill>
              </a:rPr>
              <a:t>Key points to remember</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Language shapes possibility and engagement </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Use Problem → Resource/Goal → Action Question format </a:t>
            </a:r>
            <a:endParaRPr>
              <a:solidFill>
                <a:srgbClr val="4F4F5B"/>
              </a:solidFill>
            </a:endParaRPr>
          </a:p>
          <a:p>
            <a:pPr indent="-342900" lvl="0" marL="457200" rtl="0" algn="l">
              <a:lnSpc>
                <a:spcPct val="115000"/>
              </a:lnSpc>
              <a:spcBef>
                <a:spcPts val="0"/>
              </a:spcBef>
              <a:spcAft>
                <a:spcPts val="0"/>
              </a:spcAft>
              <a:buClr>
                <a:srgbClr val="4F4F5B"/>
              </a:buClr>
              <a:buSzPts val="1800"/>
              <a:buChar char="●"/>
            </a:pPr>
            <a:r>
              <a:rPr lang="en-US">
                <a:solidFill>
                  <a:srgbClr val="4F4F5B"/>
                </a:solidFill>
              </a:rPr>
              <a:t>Specific, appreciative, curiosity‑driven language works best</a:t>
            </a:r>
            <a:endParaRPr>
              <a:solidFill>
                <a:srgbClr val="4F4F5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9e7b6f5a92_0_7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Reflection</a:t>
            </a:r>
            <a:endParaRPr/>
          </a:p>
        </p:txBody>
      </p:sp>
      <p:sp>
        <p:nvSpPr>
          <p:cNvPr id="206" name="Google Shape;206;g39e7b6f5a92_0_7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207" name="Google Shape;207;g39e7b6f5a92_0_7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000"/>
              <a:t>Let’s make a poster of our commitments from this Unit.</a:t>
            </a:r>
            <a:endParaRPr sz="2000"/>
          </a:p>
          <a:p>
            <a:pPr indent="0" lvl="0" marL="0" rtl="0" algn="l">
              <a:lnSpc>
                <a:spcPct val="115000"/>
              </a:lnSpc>
              <a:spcBef>
                <a:spcPts val="1200"/>
              </a:spcBef>
              <a:spcAft>
                <a:spcPts val="0"/>
              </a:spcAft>
              <a:buNone/>
            </a:pPr>
            <a:r>
              <a:rPr lang="en-US" sz="2000"/>
              <a:t>Using the </a:t>
            </a:r>
            <a:r>
              <a:rPr lang="en-US" sz="2000"/>
              <a:t>sticky</a:t>
            </a:r>
            <a:r>
              <a:rPr lang="en-US" sz="2000"/>
              <a:t> notes </a:t>
            </a:r>
            <a:r>
              <a:rPr lang="en-US" sz="2000"/>
              <a:t>provided, state:</a:t>
            </a:r>
            <a:endParaRPr sz="2000"/>
          </a:p>
          <a:p>
            <a:pPr indent="0" lvl="0" marL="0" rtl="0" algn="l">
              <a:lnSpc>
                <a:spcPct val="115000"/>
              </a:lnSpc>
              <a:spcBef>
                <a:spcPts val="1200"/>
              </a:spcBef>
              <a:spcAft>
                <a:spcPts val="0"/>
              </a:spcAft>
              <a:buNone/>
            </a:pPr>
            <a:r>
              <a:t/>
            </a:r>
            <a:endParaRPr b="1"/>
          </a:p>
          <a:p>
            <a:pPr indent="-381000" lvl="0" marL="457200" rtl="0" algn="ctr">
              <a:lnSpc>
                <a:spcPct val="115000"/>
              </a:lnSpc>
              <a:spcBef>
                <a:spcPts val="1200"/>
              </a:spcBef>
              <a:spcAft>
                <a:spcPts val="0"/>
              </a:spcAft>
              <a:buSzPts val="2400"/>
              <a:buChar char="●"/>
            </a:pPr>
            <a:r>
              <a:rPr b="1" lang="en-US" sz="2400"/>
              <a:t>What two steps can I take in how I communicate this month? </a:t>
            </a:r>
            <a:endParaRPr b="1" sz="2400"/>
          </a:p>
          <a:p>
            <a:pPr indent="0" lvl="0" marL="0" rtl="0" algn="ctr">
              <a:lnSpc>
                <a:spcPct val="115000"/>
              </a:lnSpc>
              <a:spcBef>
                <a:spcPts val="1200"/>
              </a:spcBef>
              <a:spcAft>
                <a:spcPts val="0"/>
              </a:spcAft>
              <a:buNone/>
            </a:pPr>
            <a:r>
              <a:t/>
            </a:r>
            <a:endParaRPr b="1" sz="2400"/>
          </a:p>
          <a:p>
            <a:pPr indent="0" lvl="0" marL="0" rtl="0" algn="ctr">
              <a:lnSpc>
                <a:spcPct val="115000"/>
              </a:lnSpc>
              <a:spcBef>
                <a:spcPts val="1200"/>
              </a:spcBef>
              <a:spcAft>
                <a:spcPts val="1200"/>
              </a:spcAft>
              <a:buNone/>
            </a:pPr>
            <a:r>
              <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7d7badc4d7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Training and capacity building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74" name="Google Shape;74;g37d7badc4d7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Master Trainer Course - Day 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7f92c21d3d_0_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a:t>
            </a:r>
            <a:r>
              <a:rPr lang="en-US"/>
              <a:t> 2.2 - Building Positive Relationships &amp; Collaboration</a:t>
            </a:r>
            <a:endParaRPr/>
          </a:p>
        </p:txBody>
      </p:sp>
      <p:sp>
        <p:nvSpPr>
          <p:cNvPr id="213" name="Google Shape;213;g37f92c21d3d_0_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Learning Objectives</a:t>
            </a:r>
            <a:endParaRPr/>
          </a:p>
        </p:txBody>
      </p:sp>
      <p:sp>
        <p:nvSpPr>
          <p:cNvPr id="214" name="Google Shape;214;g37f92c21d3d_0_2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200">
                <a:solidFill>
                  <a:srgbClr val="4F4F5B"/>
                </a:solidFill>
              </a:rPr>
              <a:t>By the end of this training, you will be able to:</a:t>
            </a:r>
            <a:endParaRPr b="1" sz="2900">
              <a:solidFill>
                <a:srgbClr val="4F4F5B"/>
              </a:solidFill>
            </a:endParaRPr>
          </a:p>
          <a:p>
            <a:pPr indent="0" lvl="0" marL="0" rtl="0" algn="l">
              <a:lnSpc>
                <a:spcPct val="100000"/>
              </a:lnSpc>
              <a:spcBef>
                <a:spcPts val="0"/>
              </a:spcBef>
              <a:spcAft>
                <a:spcPts val="0"/>
              </a:spcAft>
              <a:buNone/>
            </a:pPr>
            <a:r>
              <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I</a:t>
            </a:r>
            <a:r>
              <a:rPr lang="en-US" sz="2300">
                <a:solidFill>
                  <a:srgbClr val="4F4F5B"/>
                </a:solidFill>
              </a:rPr>
              <a:t>dentify barriers to relationship-building.</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Apply Positive Psychology strategies (gratitude, active constructive responding, appreciative inquiry).</a:t>
            </a:r>
            <a:endParaRPr sz="2300">
              <a:solidFill>
                <a:srgbClr val="4F4F5B"/>
              </a:solidFill>
            </a:endParaRPr>
          </a:p>
          <a:p>
            <a:pPr indent="-374650" lvl="0" marL="457200" rtl="0" algn="l">
              <a:lnSpc>
                <a:spcPct val="100000"/>
              </a:lnSpc>
              <a:spcBef>
                <a:spcPts val="0"/>
              </a:spcBef>
              <a:spcAft>
                <a:spcPts val="0"/>
              </a:spcAft>
              <a:buClr>
                <a:srgbClr val="4F4F5B"/>
              </a:buClr>
              <a:buSzPts val="2300"/>
              <a:buChar char="●"/>
            </a:pPr>
            <a:r>
              <a:rPr lang="en-US" sz="2300">
                <a:solidFill>
                  <a:srgbClr val="4F4F5B"/>
                </a:solidFill>
              </a:rPr>
              <a:t>Develop a stakeholder engagement plan.</a:t>
            </a:r>
            <a:endParaRPr sz="2300">
              <a:solidFill>
                <a:srgbClr val="4F4F5B"/>
              </a:solidFill>
            </a:endParaRPr>
          </a:p>
          <a:p>
            <a:pPr indent="0" lvl="0" marL="457200" rtl="0" algn="l">
              <a:lnSpc>
                <a:spcPct val="100000"/>
              </a:lnSpc>
              <a:spcBef>
                <a:spcPts val="0"/>
              </a:spcBef>
              <a:spcAft>
                <a:spcPts val="0"/>
              </a:spcAft>
              <a:buNone/>
            </a:pPr>
            <a:r>
              <a:t/>
            </a:r>
            <a:endParaRPr sz="2300">
              <a:solidFill>
                <a:srgbClr val="4F4F5B"/>
              </a:solidFill>
            </a:endParaRPr>
          </a:p>
          <a:p>
            <a:pPr indent="0" lvl="0" marL="0" rtl="0" algn="l">
              <a:lnSpc>
                <a:spcPct val="100000"/>
              </a:lnSpc>
              <a:spcBef>
                <a:spcPts val="0"/>
              </a:spcBef>
              <a:spcAft>
                <a:spcPts val="0"/>
              </a:spcAft>
              <a:buNone/>
            </a:pPr>
            <a:r>
              <a:t/>
            </a:r>
            <a:endParaRPr sz="3000">
              <a:solidFill>
                <a:srgbClr val="4F4F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9e7b6f5a92_0_4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20" name="Google Shape;220;g39e7b6f5a92_0_4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Positive Relationships and Collaboration</a:t>
            </a:r>
            <a:endParaRPr/>
          </a:p>
        </p:txBody>
      </p:sp>
      <p:sp>
        <p:nvSpPr>
          <p:cNvPr id="221" name="Google Shape;221;g39e7b6f5a92_0_449"/>
          <p:cNvSpPr txBox="1"/>
          <p:nvPr>
            <p:ph idx="2" type="body"/>
          </p:nvPr>
        </p:nvSpPr>
        <p:spPr>
          <a:xfrm>
            <a:off x="123750" y="1462701"/>
            <a:ext cx="11944500" cy="4611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t/>
            </a:r>
            <a:endParaRPr sz="2000">
              <a:solidFill>
                <a:srgbClr val="303030"/>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Teachers interact with students on a daily basis. </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The types of relationships they have with them directly impact students’ social, emotional, and academic</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experiences at school. </a:t>
            </a:r>
            <a:endParaRPr sz="2000">
              <a:solidFill>
                <a:srgbClr val="4F4F5B"/>
              </a:solidFill>
              <a:highlight>
                <a:srgbClr val="FFFFFF"/>
              </a:highlight>
            </a:endParaRPr>
          </a:p>
          <a:p>
            <a:pPr indent="0" lvl="0" marL="0" rtl="0" algn="ctr">
              <a:spcBef>
                <a:spcPts val="0"/>
              </a:spcBef>
              <a:spcAft>
                <a:spcPts val="0"/>
              </a:spcAft>
              <a:buNone/>
            </a:pPr>
            <a:r>
              <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Good relationships between teachers and students have been</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associated with students’ increased motivation, academic achievement, high rates of</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attendance, and attitudes towards school.</a:t>
            </a:r>
            <a:endParaRPr sz="2000">
              <a:solidFill>
                <a:srgbClr val="4F4F5B"/>
              </a:solidFill>
              <a:highlight>
                <a:srgbClr val="FFFFFF"/>
              </a:highlight>
            </a:endParaRPr>
          </a:p>
          <a:p>
            <a:pPr indent="0" lvl="0" marL="0" rtl="0" algn="ctr">
              <a:spcBef>
                <a:spcPts val="0"/>
              </a:spcBef>
              <a:spcAft>
                <a:spcPts val="0"/>
              </a:spcAft>
              <a:buNone/>
            </a:pPr>
            <a:r>
              <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Similarly, there are indications that satisfying relationships may serve as buffers against teacher stress</a:t>
            </a:r>
            <a:endParaRPr sz="2000">
              <a:solidFill>
                <a:srgbClr val="4F4F5B"/>
              </a:solidFill>
              <a:highlight>
                <a:srgbClr val="FFFFFF"/>
              </a:highlight>
            </a:endParaRPr>
          </a:p>
          <a:p>
            <a:pPr indent="0" lvl="0" marL="0" rtl="0" algn="ctr">
              <a:spcBef>
                <a:spcPts val="0"/>
              </a:spcBef>
              <a:spcAft>
                <a:spcPts val="0"/>
              </a:spcAft>
              <a:buNone/>
            </a:pPr>
            <a:r>
              <a:rPr lang="en-US" sz="2000">
                <a:solidFill>
                  <a:srgbClr val="4F4F5B"/>
                </a:solidFill>
                <a:highlight>
                  <a:srgbClr val="FFFFFF"/>
                </a:highlight>
              </a:rPr>
              <a:t>(Cohen &amp; Willis, 1995; Gulielmi &amp; Tatrow, 1998).</a:t>
            </a:r>
            <a:endParaRPr b="1" sz="1050">
              <a:solidFill>
                <a:srgbClr val="1F1F1F"/>
              </a:solidFill>
              <a:highlight>
                <a:srgbClr val="EADEF9"/>
              </a:highlight>
              <a:latin typeface="Arial"/>
              <a:ea typeface="Arial"/>
              <a:cs typeface="Arial"/>
              <a:sym typeface="Arial"/>
            </a:endParaRPr>
          </a:p>
          <a:p>
            <a:pPr indent="0" lvl="0" marL="0" rtl="0" algn="ctr">
              <a:spcBef>
                <a:spcPts val="0"/>
              </a:spcBef>
              <a:spcAft>
                <a:spcPts val="0"/>
              </a:spcAft>
              <a:buNone/>
            </a:pPr>
            <a:r>
              <a:t/>
            </a:r>
            <a:endParaRPr sz="2000">
              <a:solidFill>
                <a:srgbClr val="4F4F5B"/>
              </a:solidFill>
              <a:highlight>
                <a:srgbClr val="FFFFFF"/>
              </a:highlight>
            </a:endParaRPr>
          </a:p>
          <a:p>
            <a:pPr indent="0" lvl="0" marL="0" rtl="0" algn="ctr">
              <a:lnSpc>
                <a:spcPct val="90000"/>
              </a:lnSpc>
              <a:spcBef>
                <a:spcPts val="0"/>
              </a:spcBef>
              <a:spcAft>
                <a:spcPts val="0"/>
              </a:spcAft>
              <a:buNone/>
            </a:pPr>
            <a:r>
              <a:t/>
            </a:r>
            <a:endParaRPr sz="2000">
              <a:solidFill>
                <a:srgbClr val="303030"/>
              </a:solidFill>
              <a:highlight>
                <a:srgbClr val="FFFFFF"/>
              </a:highlight>
            </a:endParaRPr>
          </a:p>
          <a:p>
            <a:pPr indent="0" lvl="0" marL="0" rtl="0" algn="ctr">
              <a:lnSpc>
                <a:spcPct val="90000"/>
              </a:lnSpc>
              <a:spcBef>
                <a:spcPts val="0"/>
              </a:spcBef>
              <a:spcAft>
                <a:spcPts val="0"/>
              </a:spcAft>
              <a:buNone/>
            </a:pPr>
            <a:r>
              <a:t/>
            </a:r>
            <a:endParaRPr sz="2200"/>
          </a:p>
          <a:p>
            <a:pPr indent="0" lvl="0" marL="0" rtl="0" algn="ctr">
              <a:lnSpc>
                <a:spcPct val="90000"/>
              </a:lnSpc>
              <a:spcBef>
                <a:spcPts val="0"/>
              </a:spcBef>
              <a:spcAft>
                <a:spcPts val="0"/>
              </a:spcAft>
              <a:buNone/>
            </a:pPr>
            <a:r>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9e7b6f5a92_0_4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27" name="Google Shape;227;g39e7b6f5a92_0_4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Pair/share Exercise - Barriers </a:t>
            </a:r>
            <a:endParaRPr/>
          </a:p>
        </p:txBody>
      </p:sp>
      <p:sp>
        <p:nvSpPr>
          <p:cNvPr id="228" name="Google Shape;228;g39e7b6f5a92_0_455"/>
          <p:cNvSpPr txBox="1"/>
          <p:nvPr>
            <p:ph idx="2" type="body"/>
          </p:nvPr>
        </p:nvSpPr>
        <p:spPr>
          <a:xfrm>
            <a:off x="1823700" y="1568700"/>
            <a:ext cx="8544600" cy="3797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None/>
            </a:pPr>
            <a:r>
              <a:rPr b="1" lang="en-US" sz="2100">
                <a:solidFill>
                  <a:srgbClr val="4F4F5B"/>
                </a:solidFill>
              </a:rPr>
              <a:t>Take a moment to consider your own school community. Which barriers feel most present? Where do you see the greatest need for relationship repair or strengthening?</a:t>
            </a:r>
            <a:endParaRPr b="1" sz="2100">
              <a:solidFill>
                <a:srgbClr val="4F4F5B"/>
              </a:solidFill>
            </a:endParaRPr>
          </a:p>
          <a:p>
            <a:pPr indent="-279400" lvl="0" marL="457200" rtl="0" algn="l">
              <a:lnSpc>
                <a:spcPct val="115000"/>
              </a:lnSpc>
              <a:spcBef>
                <a:spcPts val="1200"/>
              </a:spcBef>
              <a:spcAft>
                <a:spcPts val="0"/>
              </a:spcAft>
              <a:buClr>
                <a:srgbClr val="4F4F5B"/>
              </a:buClr>
              <a:buSzPts val="800"/>
              <a:buFont typeface="Calibri"/>
              <a:buChar char="●"/>
            </a:pPr>
            <a:r>
              <a:rPr b="1" lang="en-US" sz="2100">
                <a:solidFill>
                  <a:srgbClr val="4F4F5B"/>
                </a:solidFill>
              </a:rPr>
              <a:t>What situations trigger disconnection among staff?</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When do students seem most isolated or disengaged?</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What prevents families from feeling welcomed and heard?</a:t>
            </a:r>
            <a:endParaRPr b="1" sz="2100">
              <a:solidFill>
                <a:srgbClr val="4F4F5B"/>
              </a:solidFill>
            </a:endParaRPr>
          </a:p>
          <a:p>
            <a:pPr indent="-279400" lvl="0" marL="457200" rtl="0" algn="l">
              <a:lnSpc>
                <a:spcPct val="115000"/>
              </a:lnSpc>
              <a:spcBef>
                <a:spcPts val="0"/>
              </a:spcBef>
              <a:spcAft>
                <a:spcPts val="0"/>
              </a:spcAft>
              <a:buClr>
                <a:srgbClr val="4F4F5B"/>
              </a:buClr>
              <a:buSzPts val="800"/>
              <a:buFont typeface="Calibri"/>
              <a:buChar char="●"/>
            </a:pPr>
            <a:r>
              <a:rPr b="1" lang="en-US" sz="2100">
                <a:solidFill>
                  <a:srgbClr val="4F4F5B"/>
                </a:solidFill>
              </a:rPr>
              <a:t>Where do systemic structures create distance rather than connection?</a:t>
            </a:r>
            <a:endParaRPr b="1" sz="2100">
              <a:solidFill>
                <a:srgbClr val="4F4F5B"/>
              </a:solidFill>
            </a:endParaRPr>
          </a:p>
          <a:p>
            <a:pPr indent="0" lvl="0" marL="0" rtl="0" algn="l">
              <a:lnSpc>
                <a:spcPct val="90000"/>
              </a:lnSpc>
              <a:spcBef>
                <a:spcPts val="1200"/>
              </a:spcBef>
              <a:spcAft>
                <a:spcPts val="0"/>
              </a:spcAft>
              <a:buNone/>
            </a:pPr>
            <a:r>
              <a:t/>
            </a:r>
            <a:endParaRPr b="1" sz="2100">
              <a:solidFill>
                <a:srgbClr val="4F4F5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9f7e177b5a_1_7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34" name="Google Shape;234;g39f7e177b5a_1_73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Barriers to Relationship Building </a:t>
            </a:r>
            <a:endParaRPr/>
          </a:p>
        </p:txBody>
      </p:sp>
      <p:sp>
        <p:nvSpPr>
          <p:cNvPr id="235" name="Google Shape;235;g39f7e177b5a_1_739"/>
          <p:cNvSpPr txBox="1"/>
          <p:nvPr>
            <p:ph idx="2" type="body"/>
          </p:nvPr>
        </p:nvSpPr>
        <p:spPr>
          <a:xfrm>
            <a:off x="97975" y="1971125"/>
            <a:ext cx="5686200" cy="259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1900">
                <a:solidFill>
                  <a:srgbClr val="4F4F5B"/>
                </a:solidFill>
              </a:rPr>
              <a:t>Trust Deficits</a:t>
            </a:r>
            <a:endParaRPr b="1" sz="1900">
              <a:solidFill>
                <a:srgbClr val="4F4F5B"/>
              </a:solidFill>
            </a:endParaRPr>
          </a:p>
          <a:p>
            <a:pPr indent="0" lvl="0" marL="0" rtl="0" algn="l">
              <a:lnSpc>
                <a:spcPct val="115000"/>
              </a:lnSpc>
              <a:spcBef>
                <a:spcPts val="1200"/>
              </a:spcBef>
              <a:spcAft>
                <a:spcPts val="0"/>
              </a:spcAft>
              <a:buNone/>
            </a:pPr>
            <a:r>
              <a:rPr lang="en-US" sz="1900">
                <a:solidFill>
                  <a:srgbClr val="4F4F5B"/>
                </a:solidFill>
              </a:rPr>
              <a:t>Past experiences or organizational culture create hesitation to be vulnerable and authentic with colleagues and students. </a:t>
            </a:r>
            <a:endParaRPr sz="1900">
              <a:solidFill>
                <a:srgbClr val="4F4F5B"/>
              </a:solidFill>
            </a:endParaRPr>
          </a:p>
          <a:p>
            <a:pPr indent="0" lvl="0" marL="0" rtl="0" algn="l">
              <a:lnSpc>
                <a:spcPct val="90000"/>
              </a:lnSpc>
              <a:spcBef>
                <a:spcPts val="1200"/>
              </a:spcBef>
              <a:spcAft>
                <a:spcPts val="0"/>
              </a:spcAft>
              <a:buNone/>
            </a:pPr>
            <a:r>
              <a:t/>
            </a:r>
            <a:endParaRPr sz="2600">
              <a:solidFill>
                <a:srgbClr val="4F4F5B"/>
              </a:solidFill>
            </a:endParaRPr>
          </a:p>
        </p:txBody>
      </p:sp>
      <p:sp>
        <p:nvSpPr>
          <p:cNvPr id="236" name="Google Shape;236;g39f7e177b5a_1_739"/>
          <p:cNvSpPr txBox="1"/>
          <p:nvPr>
            <p:ph idx="2" type="body"/>
          </p:nvPr>
        </p:nvSpPr>
        <p:spPr>
          <a:xfrm>
            <a:off x="6610150" y="4655575"/>
            <a:ext cx="52233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None/>
            </a:pPr>
            <a:r>
              <a:rPr b="1" lang="en-US" sz="1900">
                <a:solidFill>
                  <a:srgbClr val="4F4F5B"/>
                </a:solidFill>
              </a:rPr>
              <a:t>Limited Communication</a:t>
            </a:r>
            <a:endParaRPr b="1" sz="1900">
              <a:solidFill>
                <a:srgbClr val="4F4F5B"/>
              </a:solidFill>
            </a:endParaRPr>
          </a:p>
          <a:p>
            <a:pPr indent="0" lvl="0" marL="0" marR="0" rtl="0" algn="l">
              <a:lnSpc>
                <a:spcPct val="115000"/>
              </a:lnSpc>
              <a:spcBef>
                <a:spcPts val="1200"/>
              </a:spcBef>
              <a:spcAft>
                <a:spcPts val="0"/>
              </a:spcAft>
              <a:buNone/>
            </a:pPr>
            <a:r>
              <a:rPr lang="en-US" sz="1900">
                <a:solidFill>
                  <a:srgbClr val="4F4F5B"/>
                </a:solidFill>
              </a:rPr>
              <a:t>Lack of dedicated time and channels prevents meaningful dialogue and relationship development. Schools are hectic and seldom allow time for </a:t>
            </a:r>
            <a:r>
              <a:rPr lang="en-US" sz="1900">
                <a:solidFill>
                  <a:srgbClr val="4F4F5B"/>
                </a:solidFill>
                <a:extLst>
                  <a:ext uri="http://customooxmlschemas.google.com/">
                    <go:slidesCustomData xmlns:go="http://customooxmlschemas.google.com/" textRoundtripDataId="4"/>
                  </a:ext>
                </a:extLst>
              </a:rPr>
              <a:t>discussio</a:t>
            </a:r>
            <a:r>
              <a:rPr lang="en-US" sz="1900">
                <a:solidFill>
                  <a:srgbClr val="4F4F5B"/>
                </a:solidFill>
              </a:rPr>
              <a:t>n </a:t>
            </a:r>
            <a:r>
              <a:rPr lang="en-US" sz="1900">
                <a:solidFill>
                  <a:srgbClr val="4F4F5B"/>
                </a:solidFill>
              </a:rPr>
              <a:t>and connnection.    </a:t>
            </a:r>
            <a:endParaRPr sz="1100">
              <a:solidFill>
                <a:srgbClr val="000000"/>
              </a:solidFill>
              <a:latin typeface="Arial"/>
              <a:ea typeface="Arial"/>
              <a:cs typeface="Arial"/>
              <a:sym typeface="Arial"/>
            </a:endParaRPr>
          </a:p>
          <a:p>
            <a:pPr indent="0" lvl="0" marL="0" rtl="0" algn="l">
              <a:lnSpc>
                <a:spcPct val="90000"/>
              </a:lnSpc>
              <a:spcBef>
                <a:spcPts val="1200"/>
              </a:spcBef>
              <a:spcAft>
                <a:spcPts val="0"/>
              </a:spcAft>
              <a:buNone/>
            </a:pPr>
            <a:r>
              <a:t/>
            </a:r>
            <a:endParaRPr b="1" sz="1100">
              <a:solidFill>
                <a:srgbClr val="000000"/>
              </a:solidFill>
              <a:latin typeface="Arial"/>
              <a:ea typeface="Arial"/>
              <a:cs typeface="Arial"/>
              <a:sym typeface="Arial"/>
            </a:endParaRPr>
          </a:p>
        </p:txBody>
      </p:sp>
      <p:sp>
        <p:nvSpPr>
          <p:cNvPr id="237" name="Google Shape;237;g39f7e177b5a_1_739"/>
          <p:cNvSpPr txBox="1"/>
          <p:nvPr>
            <p:ph idx="2" type="body"/>
          </p:nvPr>
        </p:nvSpPr>
        <p:spPr>
          <a:xfrm>
            <a:off x="97975" y="4655575"/>
            <a:ext cx="56862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None/>
            </a:pPr>
            <a:r>
              <a:rPr b="1" lang="en-US" sz="1900">
                <a:solidFill>
                  <a:srgbClr val="4F4F5B"/>
                </a:solidFill>
              </a:rPr>
              <a:t>Confirmation Bias</a:t>
            </a:r>
            <a:endParaRPr b="1" sz="1900">
              <a:solidFill>
                <a:srgbClr val="4F4F5B"/>
              </a:solidFill>
            </a:endParaRPr>
          </a:p>
          <a:p>
            <a:pPr indent="0" lvl="0" marL="0" marR="0" rtl="0" algn="l">
              <a:lnSpc>
                <a:spcPct val="115000"/>
              </a:lnSpc>
              <a:spcBef>
                <a:spcPts val="1200"/>
              </a:spcBef>
              <a:spcAft>
                <a:spcPts val="0"/>
              </a:spcAft>
              <a:buNone/>
            </a:pPr>
            <a:r>
              <a:rPr lang="en-US" sz="1900">
                <a:solidFill>
                  <a:srgbClr val="4F4F5B"/>
                </a:solidFill>
              </a:rPr>
              <a:t>We see what we expect to see, reinforcing negative assumptions rather than discovering new possibilities. We can limit that by being curious, espcially in or interactions with students.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b="1" sz="1100">
              <a:solidFill>
                <a:srgbClr val="000000"/>
              </a:solidFill>
              <a:latin typeface="Arial"/>
              <a:ea typeface="Arial"/>
              <a:cs typeface="Arial"/>
              <a:sym typeface="Arial"/>
            </a:endParaRPr>
          </a:p>
          <a:p>
            <a:pPr indent="0" lvl="0" marL="0" rtl="0" algn="l">
              <a:lnSpc>
                <a:spcPct val="90000"/>
              </a:lnSpc>
              <a:spcBef>
                <a:spcPts val="1200"/>
              </a:spcBef>
              <a:spcAft>
                <a:spcPts val="0"/>
              </a:spcAft>
              <a:buNone/>
            </a:pPr>
            <a:r>
              <a:t/>
            </a:r>
            <a:endParaRPr/>
          </a:p>
        </p:txBody>
      </p:sp>
      <p:sp>
        <p:nvSpPr>
          <p:cNvPr id="238" name="Google Shape;238;g39f7e177b5a_1_739"/>
          <p:cNvSpPr txBox="1"/>
          <p:nvPr>
            <p:ph idx="2" type="body"/>
          </p:nvPr>
        </p:nvSpPr>
        <p:spPr>
          <a:xfrm>
            <a:off x="6531475" y="1913925"/>
            <a:ext cx="5314800" cy="2595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None/>
            </a:pPr>
            <a:r>
              <a:rPr b="1" lang="en-US" sz="1900">
                <a:solidFill>
                  <a:srgbClr val="4F4F5B"/>
                </a:solidFill>
              </a:rPr>
              <a:t>Misaligned Goals &amp; Values</a:t>
            </a:r>
            <a:endParaRPr b="1" sz="1900">
              <a:solidFill>
                <a:srgbClr val="4F4F5B"/>
              </a:solidFill>
            </a:endParaRPr>
          </a:p>
          <a:p>
            <a:pPr indent="0" lvl="0" marL="0" marR="0" rtl="0" algn="l">
              <a:lnSpc>
                <a:spcPct val="115000"/>
              </a:lnSpc>
              <a:spcBef>
                <a:spcPts val="1200"/>
              </a:spcBef>
              <a:spcAft>
                <a:spcPts val="0"/>
              </a:spcAft>
              <a:buNone/>
            </a:pPr>
            <a:r>
              <a:rPr lang="en-US" sz="1900">
                <a:solidFill>
                  <a:srgbClr val="4F4F5B"/>
                </a:solidFill>
              </a:rPr>
              <a:t>Different priorities and perspectives create friction when stakeholders don't share common ground.</a:t>
            </a:r>
            <a:endParaRPr sz="1100">
              <a:solidFill>
                <a:srgbClr val="000000"/>
              </a:solidFill>
              <a:latin typeface="Arial"/>
              <a:ea typeface="Arial"/>
              <a:cs typeface="Arial"/>
              <a:sym typeface="Arial"/>
            </a:endParaRPr>
          </a:p>
          <a:p>
            <a:pPr indent="0" lvl="0" marL="0" rtl="0" algn="l">
              <a:lnSpc>
                <a:spcPct val="90000"/>
              </a:lnSpc>
              <a:spcBef>
                <a:spcPts val="1200"/>
              </a:spcBef>
              <a:spcAft>
                <a:spcPts val="0"/>
              </a:spcAft>
              <a:buNone/>
            </a:pPr>
            <a:r>
              <a:t/>
            </a:r>
            <a:endParaRPr b="1" sz="1100">
              <a:solidFill>
                <a:srgbClr val="000000"/>
              </a:solidFill>
              <a:latin typeface="Arial"/>
              <a:ea typeface="Arial"/>
              <a:cs typeface="Arial"/>
              <a:sym typeface="Arial"/>
            </a:endParaRPr>
          </a:p>
        </p:txBody>
      </p:sp>
      <p:pic>
        <p:nvPicPr>
          <p:cNvPr descr="Hand hierarchy icon vector. Isolated contour symbol illustration (Provided by Getty Images)" id="239" name="Google Shape;239;g39f7e177b5a_1_739"/>
          <p:cNvPicPr preferRelativeResize="0"/>
          <p:nvPr/>
        </p:nvPicPr>
        <p:blipFill>
          <a:blip r:embed="rId3">
            <a:alphaModFix/>
          </a:blip>
          <a:stretch>
            <a:fillRect/>
          </a:stretch>
        </p:blipFill>
        <p:spPr>
          <a:xfrm>
            <a:off x="9992574" y="1241649"/>
            <a:ext cx="1205949" cy="1205949"/>
          </a:xfrm>
          <a:prstGeom prst="rect">
            <a:avLst/>
          </a:prstGeom>
          <a:noFill/>
          <a:ln>
            <a:noFill/>
          </a:ln>
        </p:spPr>
      </p:pic>
      <p:pic>
        <p:nvPicPr>
          <p:cNvPr descr="Handshake gesture line icon, gestures concept, Shaking hands sign on white background, symbol of success deal and partnership icon in outline style for mobile, web design. Vector graphics. (Provided by Getty Images)" id="240" name="Google Shape;240;g39f7e177b5a_1_739"/>
          <p:cNvPicPr preferRelativeResize="0"/>
          <p:nvPr/>
        </p:nvPicPr>
        <p:blipFill>
          <a:blip r:embed="rId4">
            <a:alphaModFix/>
          </a:blip>
          <a:stretch>
            <a:fillRect/>
          </a:stretch>
        </p:blipFill>
        <p:spPr>
          <a:xfrm>
            <a:off x="2276775" y="1462700"/>
            <a:ext cx="1035725" cy="1035725"/>
          </a:xfrm>
          <a:prstGeom prst="rect">
            <a:avLst/>
          </a:prstGeom>
          <a:noFill/>
          <a:ln>
            <a:noFill/>
          </a:ln>
        </p:spPr>
      </p:pic>
      <p:pic>
        <p:nvPicPr>
          <p:cNvPr descr="Job interview line icon. Two human silhouette with bubble and question outline style pictogram on white background. People communication for mobile concept and web design. Vector graphics. (Provided by Getty Images)" id="241" name="Google Shape;241;g39f7e177b5a_1_739"/>
          <p:cNvPicPr preferRelativeResize="0"/>
          <p:nvPr/>
        </p:nvPicPr>
        <p:blipFill>
          <a:blip r:embed="rId5">
            <a:alphaModFix/>
          </a:blip>
          <a:stretch>
            <a:fillRect/>
          </a:stretch>
        </p:blipFill>
        <p:spPr>
          <a:xfrm>
            <a:off x="10190127" y="4332097"/>
            <a:ext cx="784625" cy="784625"/>
          </a:xfrm>
          <a:prstGeom prst="rect">
            <a:avLst/>
          </a:prstGeom>
          <a:noFill/>
          <a:ln>
            <a:noFill/>
          </a:ln>
        </p:spPr>
      </p:pic>
      <p:pic>
        <p:nvPicPr>
          <p:cNvPr descr="plan the pattern of the vector icon. Isolated contour symbol illustration (Provided by Getty Images)" id="242" name="Google Shape;242;g39f7e177b5a_1_739"/>
          <p:cNvPicPr preferRelativeResize="0"/>
          <p:nvPr/>
        </p:nvPicPr>
        <p:blipFill>
          <a:blip r:embed="rId6">
            <a:alphaModFix/>
          </a:blip>
          <a:stretch>
            <a:fillRect/>
          </a:stretch>
        </p:blipFill>
        <p:spPr>
          <a:xfrm>
            <a:off x="2475450" y="4305884"/>
            <a:ext cx="837048" cy="837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9e7b6f5a92_0_337"/>
          <p:cNvSpPr txBox="1"/>
          <p:nvPr>
            <p:ph type="title"/>
          </p:nvPr>
        </p:nvSpPr>
        <p:spPr>
          <a:xfrm>
            <a:off x="123745" y="55417"/>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48" name="Google Shape;248;g39e7b6f5a92_0_337"/>
          <p:cNvSpPr txBox="1"/>
          <p:nvPr/>
        </p:nvSpPr>
        <p:spPr>
          <a:xfrm>
            <a:off x="1718625" y="1300900"/>
            <a:ext cx="8956200" cy="2556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100">
                <a:solidFill>
                  <a:schemeClr val="accent2"/>
                </a:solidFill>
                <a:latin typeface="Calibri"/>
                <a:ea typeface="Calibri"/>
                <a:cs typeface="Calibri"/>
                <a:sym typeface="Calibri"/>
              </a:rPr>
              <a:t>Barriers in building meaningful relationships in schools often compound each other. </a:t>
            </a:r>
            <a:endParaRPr b="1" sz="2100">
              <a:solidFill>
                <a:schemeClr val="accent2"/>
              </a:solidFill>
              <a:latin typeface="Calibri"/>
              <a:ea typeface="Calibri"/>
              <a:cs typeface="Calibri"/>
              <a:sym typeface="Calibri"/>
            </a:endParaRPr>
          </a:p>
          <a:p>
            <a:pPr indent="0" lvl="0" marL="0" rtl="0" algn="ctr">
              <a:lnSpc>
                <a:spcPct val="115000"/>
              </a:lnSpc>
              <a:spcBef>
                <a:spcPts val="1200"/>
              </a:spcBef>
              <a:spcAft>
                <a:spcPts val="0"/>
              </a:spcAft>
              <a:buNone/>
            </a:pPr>
            <a:r>
              <a:rPr b="1" lang="en-US" sz="2100">
                <a:solidFill>
                  <a:schemeClr val="accent2"/>
                </a:solidFill>
                <a:latin typeface="Calibri"/>
                <a:ea typeface="Calibri"/>
                <a:cs typeface="Calibri"/>
                <a:sym typeface="Calibri"/>
              </a:rPr>
              <a:t>Time pressure can lead to communication shortcuts, which erode trust, which makes every interaction take longer. Breaking this cycle starts with small, consistent changes in how we show up for each other.</a:t>
            </a:r>
            <a:endParaRPr b="1" sz="2100">
              <a:solidFill>
                <a:schemeClr val="accent2"/>
              </a:solidFill>
              <a:latin typeface="Calibri"/>
              <a:ea typeface="Calibri"/>
              <a:cs typeface="Calibri"/>
              <a:sym typeface="Calibri"/>
            </a:endParaRPr>
          </a:p>
          <a:p>
            <a:pPr indent="0" lvl="0" marL="0" rtl="0" algn="ctr">
              <a:lnSpc>
                <a:spcPct val="115000"/>
              </a:lnSpc>
              <a:spcBef>
                <a:spcPts val="1200"/>
              </a:spcBef>
              <a:spcAft>
                <a:spcPts val="1200"/>
              </a:spcAft>
              <a:buNone/>
            </a:pPr>
            <a:r>
              <a:t/>
            </a:r>
            <a:endParaRPr b="1" sz="2100">
              <a:solidFill>
                <a:schemeClr val="accent2"/>
              </a:solidFill>
              <a:latin typeface="Calibri"/>
              <a:ea typeface="Calibri"/>
              <a:cs typeface="Calibri"/>
              <a:sym typeface="Calibri"/>
            </a:endParaRPr>
          </a:p>
        </p:txBody>
      </p:sp>
      <p:sp>
        <p:nvSpPr>
          <p:cNvPr id="249" name="Google Shape;249;g39e7b6f5a92_0_337"/>
          <p:cNvSpPr txBox="1"/>
          <p:nvPr/>
        </p:nvSpPr>
        <p:spPr>
          <a:xfrm>
            <a:off x="1718625" y="3997175"/>
            <a:ext cx="8956200" cy="2556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n-US" sz="2100">
                <a:solidFill>
                  <a:schemeClr val="accent2"/>
                </a:solidFill>
                <a:latin typeface="Calibri"/>
                <a:ea typeface="Calibri"/>
                <a:cs typeface="Calibri"/>
                <a:sym typeface="Calibri"/>
              </a:rPr>
              <a:t>In the next section we will be learning more about solutions and </a:t>
            </a:r>
            <a:r>
              <a:rPr b="1" lang="en-US" sz="2100">
                <a:solidFill>
                  <a:schemeClr val="accent2"/>
                </a:solidFill>
                <a:latin typeface="Calibri"/>
                <a:ea typeface="Calibri"/>
                <a:cs typeface="Calibri"/>
                <a:sym typeface="Calibri"/>
              </a:rPr>
              <a:t>preventative</a:t>
            </a:r>
            <a:r>
              <a:rPr b="1" lang="en-US" sz="2100">
                <a:solidFill>
                  <a:schemeClr val="accent2"/>
                </a:solidFill>
                <a:latin typeface="Calibri"/>
                <a:ea typeface="Calibri"/>
                <a:cs typeface="Calibri"/>
                <a:sym typeface="Calibri"/>
              </a:rPr>
              <a:t> measures to cultivate positive relationship and </a:t>
            </a:r>
            <a:r>
              <a:rPr b="1" lang="en-US" sz="2100">
                <a:solidFill>
                  <a:schemeClr val="accent2"/>
                </a:solidFill>
                <a:latin typeface="Calibri"/>
                <a:ea typeface="Calibri"/>
                <a:cs typeface="Calibri"/>
                <a:sym typeface="Calibri"/>
              </a:rPr>
              <a:t>collaboration</a:t>
            </a:r>
            <a:r>
              <a:rPr b="1" lang="en-US" sz="2100">
                <a:solidFill>
                  <a:schemeClr val="accent2"/>
                </a:solidFill>
                <a:latin typeface="Calibri"/>
                <a:ea typeface="Calibri"/>
                <a:cs typeface="Calibri"/>
                <a:sym typeface="Calibri"/>
              </a:rPr>
              <a:t> between teachers and students</a:t>
            </a:r>
            <a:endParaRPr b="1" sz="2100">
              <a:solidFill>
                <a:schemeClr val="accent2"/>
              </a:solidFill>
              <a:latin typeface="Calibri"/>
              <a:ea typeface="Calibri"/>
              <a:cs typeface="Calibri"/>
              <a:sym typeface="Calibri"/>
            </a:endParaRPr>
          </a:p>
          <a:p>
            <a:pPr indent="0" lvl="0" marL="0" rtl="0" algn="ctr">
              <a:lnSpc>
                <a:spcPct val="115000"/>
              </a:lnSpc>
              <a:spcBef>
                <a:spcPts val="1200"/>
              </a:spcBef>
              <a:spcAft>
                <a:spcPts val="1200"/>
              </a:spcAft>
              <a:buNone/>
            </a:pPr>
            <a:r>
              <a:t/>
            </a:r>
            <a:endParaRPr b="1" sz="21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2000"/>
                                        <p:tgtEl>
                                          <p:spTgt spid="2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9e7b6f5a92_0_4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55" name="Google Shape;255;g39e7b6f5a92_0_461"/>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381000" lvl="0" marL="457200" rtl="0" algn="l">
              <a:spcBef>
                <a:spcPts val="0"/>
              </a:spcBef>
              <a:spcAft>
                <a:spcPts val="0"/>
              </a:spcAft>
              <a:buClr>
                <a:schemeClr val="accent2"/>
              </a:buClr>
              <a:buSzPts val="2400"/>
              <a:buAutoNum type="arabicPeriod"/>
            </a:pPr>
            <a:r>
              <a:rPr b="1" lang="en-US" sz="2400">
                <a:solidFill>
                  <a:schemeClr val="accent2"/>
                </a:solidFill>
              </a:rPr>
              <a:t>Gratitude - Building Positive Relationships </a:t>
            </a:r>
            <a:endParaRPr b="1" sz="2400">
              <a:solidFill>
                <a:schemeClr val="accent2"/>
              </a:solidFill>
            </a:endParaRPr>
          </a:p>
        </p:txBody>
      </p:sp>
      <p:sp>
        <p:nvSpPr>
          <p:cNvPr id="256" name="Google Shape;256;g39e7b6f5a92_0_461"/>
          <p:cNvSpPr txBox="1"/>
          <p:nvPr/>
        </p:nvSpPr>
        <p:spPr>
          <a:xfrm>
            <a:off x="853625" y="3595625"/>
            <a:ext cx="3527400" cy="23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accent1"/>
                </a:solidFill>
                <a:latin typeface="Calibri"/>
                <a:ea typeface="Calibri"/>
                <a:cs typeface="Calibri"/>
                <a:sym typeface="Calibri"/>
              </a:rPr>
              <a:t>Gratitude J</a:t>
            </a:r>
            <a:r>
              <a:rPr b="1" lang="en-US" sz="1800" u="sng">
                <a:solidFill>
                  <a:schemeClr val="accent1"/>
                </a:solidFill>
                <a:latin typeface="Calibri"/>
                <a:ea typeface="Calibri"/>
                <a:cs typeface="Calibri"/>
                <a:sym typeface="Calibri"/>
              </a:rPr>
              <a:t>ournaling</a:t>
            </a:r>
            <a:r>
              <a:rPr b="1" lang="en-US" sz="1800" u="sng">
                <a:solidFill>
                  <a:schemeClr val="accent1"/>
                </a:solidFill>
                <a:latin typeface="Calibri"/>
                <a:ea typeface="Calibri"/>
                <a:cs typeface="Calibri"/>
                <a:sym typeface="Calibri"/>
              </a:rPr>
              <a:t> </a:t>
            </a:r>
            <a:endParaRPr b="1" sz="1800" u="sng">
              <a:solidFill>
                <a:schemeClr val="accent1"/>
              </a:solidFill>
              <a:latin typeface="Calibri"/>
              <a:ea typeface="Calibri"/>
              <a:cs typeface="Calibri"/>
              <a:sym typeface="Calibri"/>
            </a:endParaRPr>
          </a:p>
          <a:p>
            <a:pPr indent="0" lvl="0" marL="0" rtl="0" algn="ctr">
              <a:spcBef>
                <a:spcPts val="0"/>
              </a:spcBef>
              <a:spcAft>
                <a:spcPts val="0"/>
              </a:spcAft>
              <a:buNone/>
            </a:pPr>
            <a:r>
              <a:rPr b="1" lang="en-US" sz="1800">
                <a:solidFill>
                  <a:schemeClr val="accent1"/>
                </a:solidFill>
                <a:latin typeface="Calibri"/>
                <a:ea typeface="Calibri"/>
                <a:cs typeface="Calibri"/>
                <a:sym typeface="Calibri"/>
              </a:rPr>
              <a:t>Encourage staff to note three specific things they appreciated each day—focusing on people and relationships rather than just events. Specificity matters: "Maria stayed late to help me prep materials" beats "good day."</a:t>
            </a:r>
            <a:endParaRPr b="1">
              <a:solidFill>
                <a:schemeClr val="accent1"/>
              </a:solidFill>
            </a:endParaRPr>
          </a:p>
          <a:p>
            <a:pPr indent="0" lvl="0" marL="0" rtl="0" algn="ctr">
              <a:spcBef>
                <a:spcPts val="0"/>
              </a:spcBef>
              <a:spcAft>
                <a:spcPts val="0"/>
              </a:spcAft>
              <a:buNone/>
            </a:pPr>
            <a:r>
              <a:t/>
            </a:r>
            <a:endParaRPr b="1">
              <a:solidFill>
                <a:schemeClr val="accent1"/>
              </a:solidFill>
            </a:endParaRPr>
          </a:p>
        </p:txBody>
      </p:sp>
      <p:sp>
        <p:nvSpPr>
          <p:cNvPr id="257" name="Google Shape;257;g39e7b6f5a92_0_461"/>
          <p:cNvSpPr txBox="1"/>
          <p:nvPr/>
        </p:nvSpPr>
        <p:spPr>
          <a:xfrm>
            <a:off x="774950" y="1681169"/>
            <a:ext cx="10674000" cy="148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US" sz="1800">
                <a:solidFill>
                  <a:srgbClr val="4F4F5B"/>
                </a:solidFill>
                <a:latin typeface="Calibri"/>
                <a:ea typeface="Calibri"/>
                <a:cs typeface="Calibri"/>
                <a:sym typeface="Calibri"/>
              </a:rPr>
              <a:t>Gratitude is more than feeling thankful—it's an active practice </a:t>
            </a:r>
            <a:endParaRPr b="1" sz="1800">
              <a:solidFill>
                <a:srgbClr val="4F4F5B"/>
              </a:solidFill>
              <a:latin typeface="Calibri"/>
              <a:ea typeface="Calibri"/>
              <a:cs typeface="Calibri"/>
              <a:sym typeface="Calibri"/>
            </a:endParaRPr>
          </a:p>
          <a:p>
            <a:pPr indent="0" lvl="0" marL="0" rtl="0" algn="ctr">
              <a:lnSpc>
                <a:spcPct val="115000"/>
              </a:lnSpc>
              <a:spcBef>
                <a:spcPts val="1200"/>
              </a:spcBef>
              <a:spcAft>
                <a:spcPts val="0"/>
              </a:spcAft>
              <a:buNone/>
            </a:pPr>
            <a:r>
              <a:rPr b="1" lang="en-US" sz="1800">
                <a:solidFill>
                  <a:srgbClr val="4F4F5B"/>
                </a:solidFill>
                <a:latin typeface="Calibri"/>
                <a:ea typeface="Calibri"/>
                <a:cs typeface="Calibri"/>
                <a:sym typeface="Calibri"/>
              </a:rPr>
              <a:t>that reshapes relationships and builds psychological capital. </a:t>
            </a:r>
            <a:endParaRPr b="1" sz="1800">
              <a:solidFill>
                <a:srgbClr val="4F4F5B"/>
              </a:solidFill>
              <a:latin typeface="Calibri"/>
              <a:ea typeface="Calibri"/>
              <a:cs typeface="Calibri"/>
              <a:sym typeface="Calibri"/>
            </a:endParaRPr>
          </a:p>
          <a:p>
            <a:pPr indent="0" lvl="0" marL="0" rtl="0" algn="l">
              <a:lnSpc>
                <a:spcPct val="115000"/>
              </a:lnSpc>
              <a:spcBef>
                <a:spcPts val="1200"/>
              </a:spcBef>
              <a:spcAft>
                <a:spcPts val="1200"/>
              </a:spcAft>
              <a:buNone/>
            </a:pPr>
            <a:r>
              <a:rPr lang="en-US" sz="1800">
                <a:solidFill>
                  <a:srgbClr val="4F4F5B"/>
                </a:solidFill>
                <a:latin typeface="Calibri"/>
                <a:ea typeface="Calibri"/>
                <a:cs typeface="Calibri"/>
                <a:sym typeface="Calibri"/>
              </a:rPr>
              <a:t>Research shows that regular gratitude practices increase positive emotions , strengthen social bonds (Harvard Health, 2024), and improve overall well-being for both the giver and receiver (Positive Psychology, 2019)</a:t>
            </a:r>
            <a:endParaRPr sz="1800">
              <a:solidFill>
                <a:srgbClr val="4F4F5B"/>
              </a:solidFill>
              <a:latin typeface="Calibri"/>
              <a:ea typeface="Calibri"/>
              <a:cs typeface="Calibri"/>
              <a:sym typeface="Calibri"/>
            </a:endParaRPr>
          </a:p>
        </p:txBody>
      </p:sp>
      <p:sp>
        <p:nvSpPr>
          <p:cNvPr id="258" name="Google Shape;258;g39e7b6f5a92_0_461"/>
          <p:cNvSpPr txBox="1"/>
          <p:nvPr/>
        </p:nvSpPr>
        <p:spPr>
          <a:xfrm>
            <a:off x="4348238" y="3595625"/>
            <a:ext cx="3527400" cy="23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accent1"/>
                </a:solidFill>
                <a:latin typeface="Calibri"/>
                <a:ea typeface="Calibri"/>
                <a:cs typeface="Calibri"/>
                <a:sym typeface="Calibri"/>
              </a:rPr>
              <a:t>Thank-you notes</a:t>
            </a:r>
            <a:endParaRPr b="1" sz="1800" u="sng">
              <a:solidFill>
                <a:schemeClr val="accent1"/>
              </a:solidFill>
              <a:latin typeface="Calibri"/>
              <a:ea typeface="Calibri"/>
              <a:cs typeface="Calibri"/>
              <a:sym typeface="Calibri"/>
            </a:endParaRPr>
          </a:p>
          <a:p>
            <a:pPr indent="0" lvl="0" marL="0" rtl="0" algn="ctr">
              <a:spcBef>
                <a:spcPts val="0"/>
              </a:spcBef>
              <a:spcAft>
                <a:spcPts val="0"/>
              </a:spcAft>
              <a:buNone/>
            </a:pPr>
            <a:r>
              <a:rPr b="1" lang="en-US" sz="1800">
                <a:solidFill>
                  <a:schemeClr val="accent1"/>
                </a:solidFill>
                <a:latin typeface="Calibri"/>
                <a:ea typeface="Calibri"/>
                <a:cs typeface="Calibri"/>
                <a:sym typeface="Calibri"/>
              </a:rPr>
              <a:t>Handwritten notes create lasting impact. Implement "Thank You Thursday" where educators write one note to a colleague, student, or family member. The physical act of writing deepens the emotional benefit.</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a:solidFill>
                <a:schemeClr val="accent1"/>
              </a:solidFill>
            </a:endParaRPr>
          </a:p>
        </p:txBody>
      </p:sp>
      <p:sp>
        <p:nvSpPr>
          <p:cNvPr id="259" name="Google Shape;259;g39e7b6f5a92_0_461"/>
          <p:cNvSpPr txBox="1"/>
          <p:nvPr/>
        </p:nvSpPr>
        <p:spPr>
          <a:xfrm>
            <a:off x="7898422" y="3595625"/>
            <a:ext cx="3527400" cy="23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accent1"/>
                </a:solidFill>
                <a:latin typeface="Calibri"/>
                <a:ea typeface="Calibri"/>
                <a:cs typeface="Calibri"/>
                <a:sym typeface="Calibri"/>
              </a:rPr>
              <a:t>Public Appreciation </a:t>
            </a:r>
            <a:endParaRPr b="1" sz="1800" u="sng">
              <a:solidFill>
                <a:schemeClr val="accent1"/>
              </a:solidFill>
              <a:latin typeface="Calibri"/>
              <a:ea typeface="Calibri"/>
              <a:cs typeface="Calibri"/>
              <a:sym typeface="Calibri"/>
            </a:endParaRPr>
          </a:p>
          <a:p>
            <a:pPr indent="0" lvl="0" marL="0" rtl="0" algn="ctr">
              <a:spcBef>
                <a:spcPts val="0"/>
              </a:spcBef>
              <a:spcAft>
                <a:spcPts val="0"/>
              </a:spcAft>
              <a:buNone/>
            </a:pPr>
            <a:r>
              <a:rPr b="1" lang="en-US" sz="1800">
                <a:solidFill>
                  <a:schemeClr val="accent1"/>
                </a:solidFill>
                <a:latin typeface="Calibri"/>
                <a:ea typeface="Calibri"/>
                <a:cs typeface="Calibri"/>
                <a:sym typeface="Calibri"/>
              </a:rPr>
              <a:t>Create regular opportunities to share gratitude in staff meetings or morning announcements. Model specific, authentic appreciation: name the behavior, explain its impact, and express genuine thanks.</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sz="1800">
              <a:solidFill>
                <a:schemeClr val="accent1"/>
              </a:solidFill>
              <a:latin typeface="Calibri"/>
              <a:ea typeface="Calibri"/>
              <a:cs typeface="Calibri"/>
              <a:sym typeface="Calibri"/>
            </a:endParaRPr>
          </a:p>
          <a:p>
            <a:pPr indent="0" lvl="0" marL="0" rtl="0" algn="ctr">
              <a:spcBef>
                <a:spcPts val="0"/>
              </a:spcBef>
              <a:spcAft>
                <a:spcPts val="0"/>
              </a:spcAft>
              <a:buNone/>
            </a:pPr>
            <a:r>
              <a:t/>
            </a:r>
            <a:endParaRPr b="1">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9f7e177b5a_1_3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65" name="Google Shape;265;g39f7e177b5a_1_321"/>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2400">
                <a:solidFill>
                  <a:schemeClr val="accent2"/>
                </a:solidFill>
              </a:rPr>
              <a:t>2. Active Constructive Responding</a:t>
            </a:r>
            <a:r>
              <a:rPr b="1" lang="en-US" sz="2400">
                <a:solidFill>
                  <a:schemeClr val="accent2"/>
                </a:solidFill>
              </a:rPr>
              <a:t> - Building Positive Relationships </a:t>
            </a:r>
            <a:endParaRPr b="1" sz="2400">
              <a:solidFill>
                <a:schemeClr val="accent2"/>
              </a:solidFill>
            </a:endParaRPr>
          </a:p>
        </p:txBody>
      </p:sp>
      <p:sp>
        <p:nvSpPr>
          <p:cNvPr id="266" name="Google Shape;266;g39f7e177b5a_1_321"/>
          <p:cNvSpPr txBox="1"/>
          <p:nvPr/>
        </p:nvSpPr>
        <p:spPr>
          <a:xfrm>
            <a:off x="774950" y="1681173"/>
            <a:ext cx="10674000" cy="494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800">
                <a:solidFill>
                  <a:srgbClr val="4F4F5B"/>
                </a:solidFill>
                <a:latin typeface="Calibri"/>
                <a:ea typeface="Calibri"/>
                <a:cs typeface="Calibri"/>
                <a:sym typeface="Calibri"/>
              </a:rPr>
              <a:t>How we respond when someone shares good news profoundly impacts relationship quality. </a:t>
            </a:r>
            <a:endParaRPr sz="1800">
              <a:solidFill>
                <a:srgbClr val="4F4F5B"/>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rgbClr val="4F4F5B"/>
                </a:solidFill>
                <a:latin typeface="Calibri"/>
                <a:ea typeface="Calibri"/>
                <a:cs typeface="Calibri"/>
                <a:sym typeface="Calibri"/>
              </a:rPr>
              <a:t>Active Constructive Responding (ACR) means meeting positive disclosures with genuine enthusiasm, curiosity, and engagement.</a:t>
            </a:r>
            <a:endParaRPr b="1" sz="1800">
              <a:solidFill>
                <a:srgbClr val="4F4F5B"/>
              </a:solidFill>
              <a:latin typeface="Calibri"/>
              <a:ea typeface="Calibri"/>
              <a:cs typeface="Calibri"/>
              <a:sym typeface="Calibri"/>
            </a:endParaRPr>
          </a:p>
          <a:p>
            <a:pPr indent="-342900" lvl="0" marL="457200" rtl="0" algn="l">
              <a:lnSpc>
                <a:spcPct val="115000"/>
              </a:lnSpc>
              <a:spcBef>
                <a:spcPts val="1200"/>
              </a:spcBef>
              <a:spcAft>
                <a:spcPts val="0"/>
              </a:spcAft>
              <a:buClr>
                <a:srgbClr val="4F4F5B"/>
              </a:buClr>
              <a:buSzPts val="1800"/>
              <a:buFont typeface="Calibri"/>
              <a:buChar char="●"/>
            </a:pPr>
            <a:r>
              <a:rPr lang="en-US" sz="1800">
                <a:solidFill>
                  <a:srgbClr val="4F4F5B"/>
                </a:solidFill>
                <a:latin typeface="Calibri"/>
                <a:ea typeface="Calibri"/>
                <a:cs typeface="Calibri"/>
                <a:sym typeface="Calibri"/>
              </a:rPr>
              <a:t>Ask follow-up questions that invite elaboration</a:t>
            </a:r>
            <a:endParaRPr sz="1800">
              <a:solidFill>
                <a:srgbClr val="4F4F5B"/>
              </a:solidFill>
              <a:latin typeface="Calibri"/>
              <a:ea typeface="Calibri"/>
              <a:cs typeface="Calibri"/>
              <a:sym typeface="Calibri"/>
            </a:endParaRPr>
          </a:p>
          <a:p>
            <a:pPr indent="-342900" lvl="0" marL="457200" rtl="0" algn="l">
              <a:lnSpc>
                <a:spcPct val="115000"/>
              </a:lnSpc>
              <a:spcBef>
                <a:spcPts val="0"/>
              </a:spcBef>
              <a:spcAft>
                <a:spcPts val="0"/>
              </a:spcAft>
              <a:buClr>
                <a:srgbClr val="4F4F5B"/>
              </a:buClr>
              <a:buSzPts val="1800"/>
              <a:buFont typeface="Calibri"/>
              <a:buChar char="●"/>
            </a:pPr>
            <a:r>
              <a:rPr lang="en-US" sz="1800">
                <a:solidFill>
                  <a:srgbClr val="4F4F5B"/>
                </a:solidFill>
                <a:latin typeface="Calibri"/>
                <a:ea typeface="Calibri"/>
                <a:cs typeface="Calibri"/>
                <a:sym typeface="Calibri"/>
              </a:rPr>
              <a:t>Use nonverbal engagement: eye contact, turning toward the person, smiling</a:t>
            </a:r>
            <a:endParaRPr sz="1800">
              <a:solidFill>
                <a:srgbClr val="4F4F5B"/>
              </a:solidFill>
              <a:latin typeface="Calibri"/>
              <a:ea typeface="Calibri"/>
              <a:cs typeface="Calibri"/>
              <a:sym typeface="Calibri"/>
            </a:endParaRPr>
          </a:p>
          <a:p>
            <a:pPr indent="-342900" lvl="0" marL="457200" rtl="0" algn="l">
              <a:lnSpc>
                <a:spcPct val="115000"/>
              </a:lnSpc>
              <a:spcBef>
                <a:spcPts val="0"/>
              </a:spcBef>
              <a:spcAft>
                <a:spcPts val="0"/>
              </a:spcAft>
              <a:buClr>
                <a:srgbClr val="4F4F5B"/>
              </a:buClr>
              <a:buSzPts val="1800"/>
              <a:buFont typeface="Calibri"/>
              <a:buChar char="●"/>
            </a:pPr>
            <a:r>
              <a:rPr lang="en-US" sz="1800">
                <a:solidFill>
                  <a:srgbClr val="4F4F5B"/>
                </a:solidFill>
                <a:latin typeface="Calibri"/>
                <a:ea typeface="Calibri"/>
                <a:cs typeface="Calibri"/>
                <a:sym typeface="Calibri"/>
              </a:rPr>
              <a:t>Help them relive the experience through your questions</a:t>
            </a:r>
            <a:endParaRPr sz="1800">
              <a:solidFill>
                <a:srgbClr val="4F4F5B"/>
              </a:solidFill>
              <a:latin typeface="Calibri"/>
              <a:ea typeface="Calibri"/>
              <a:cs typeface="Calibri"/>
              <a:sym typeface="Calibri"/>
            </a:endParaRPr>
          </a:p>
          <a:p>
            <a:pPr indent="-342900" lvl="0" marL="457200" rtl="0" algn="l">
              <a:lnSpc>
                <a:spcPct val="115000"/>
              </a:lnSpc>
              <a:spcBef>
                <a:spcPts val="0"/>
              </a:spcBef>
              <a:spcAft>
                <a:spcPts val="0"/>
              </a:spcAft>
              <a:buClr>
                <a:srgbClr val="4F4F5B"/>
              </a:buClr>
              <a:buSzPts val="1800"/>
              <a:buFont typeface="Calibri"/>
              <a:buChar char="●"/>
            </a:pPr>
            <a:r>
              <a:rPr lang="en-US" sz="1800">
                <a:solidFill>
                  <a:srgbClr val="4F4F5B"/>
                </a:solidFill>
                <a:latin typeface="Calibri"/>
                <a:ea typeface="Calibri"/>
                <a:cs typeface="Calibri"/>
                <a:sym typeface="Calibri"/>
              </a:rPr>
              <a:t>Celebrate their role in creating the positive outcome</a:t>
            </a:r>
            <a:endParaRPr sz="1800">
              <a:solidFill>
                <a:srgbClr val="4F4F5B"/>
              </a:solidFill>
              <a:latin typeface="Calibri"/>
              <a:ea typeface="Calibri"/>
              <a:cs typeface="Calibri"/>
              <a:sym typeface="Calibri"/>
            </a:endParaRPr>
          </a:p>
          <a:p>
            <a:pPr indent="0" lvl="0" marL="0" rtl="0" algn="l">
              <a:lnSpc>
                <a:spcPct val="115000"/>
              </a:lnSpc>
              <a:spcBef>
                <a:spcPts val="1200"/>
              </a:spcBef>
              <a:spcAft>
                <a:spcPts val="0"/>
              </a:spcAft>
              <a:buNone/>
            </a:pPr>
            <a:r>
              <a:rPr b="1" lang="en-US" sz="1800">
                <a:solidFill>
                  <a:srgbClr val="4F4F5B"/>
                </a:solidFill>
                <a:latin typeface="Calibri"/>
                <a:ea typeface="Calibri"/>
                <a:cs typeface="Calibri"/>
                <a:sym typeface="Calibri"/>
              </a:rPr>
              <a:t>The Four Response Styles:</a:t>
            </a:r>
            <a:endParaRPr b="1" sz="1800">
              <a:solidFill>
                <a:srgbClr val="4F4F5B"/>
              </a:solidFill>
              <a:latin typeface="Calibri"/>
              <a:ea typeface="Calibri"/>
              <a:cs typeface="Calibri"/>
              <a:sym typeface="Calibri"/>
            </a:endParaRPr>
          </a:p>
          <a:p>
            <a:pPr indent="0" lvl="0" marL="0" rtl="0" algn="l">
              <a:spcBef>
                <a:spcPts val="1200"/>
              </a:spcBef>
              <a:spcAft>
                <a:spcPts val="0"/>
              </a:spcAft>
              <a:buNone/>
            </a:pPr>
            <a:r>
              <a:t/>
            </a:r>
            <a:endParaRPr sz="1900">
              <a:solidFill>
                <a:srgbClr val="4F4F5B"/>
              </a:solidFill>
              <a:latin typeface="Calibri"/>
              <a:ea typeface="Calibri"/>
              <a:cs typeface="Calibri"/>
              <a:sym typeface="Calibri"/>
            </a:endParaRPr>
          </a:p>
          <a:p>
            <a:pPr indent="0" lvl="0" marL="0" rtl="0" algn="l">
              <a:spcBef>
                <a:spcPts val="0"/>
              </a:spcBef>
              <a:spcAft>
                <a:spcPts val="0"/>
              </a:spcAft>
              <a:buNone/>
            </a:pPr>
            <a:r>
              <a:t/>
            </a:r>
            <a:endParaRPr sz="1800">
              <a:solidFill>
                <a:srgbClr val="4F4F5B"/>
              </a:solidFill>
              <a:latin typeface="Calibri"/>
              <a:ea typeface="Calibri"/>
              <a:cs typeface="Calibri"/>
              <a:sym typeface="Calibri"/>
            </a:endParaRPr>
          </a:p>
          <a:p>
            <a:pPr indent="0" lvl="0" marL="0" rtl="0" algn="l">
              <a:lnSpc>
                <a:spcPct val="115000"/>
              </a:lnSpc>
              <a:spcBef>
                <a:spcPts val="1200"/>
              </a:spcBef>
              <a:spcAft>
                <a:spcPts val="1200"/>
              </a:spcAft>
              <a:buNone/>
            </a:pPr>
            <a:r>
              <a:t/>
            </a:r>
            <a:endParaRPr b="1" sz="1800">
              <a:solidFill>
                <a:srgbClr val="4F4F5B"/>
              </a:solidFill>
              <a:latin typeface="Calibri"/>
              <a:ea typeface="Calibri"/>
              <a:cs typeface="Calibri"/>
              <a:sym typeface="Calibri"/>
            </a:endParaRPr>
          </a:p>
        </p:txBody>
      </p:sp>
      <p:cxnSp>
        <p:nvCxnSpPr>
          <p:cNvPr id="267" name="Google Shape;267;g39f7e177b5a_1_321"/>
          <p:cNvCxnSpPr/>
          <p:nvPr/>
        </p:nvCxnSpPr>
        <p:spPr>
          <a:xfrm>
            <a:off x="4627350" y="5726525"/>
            <a:ext cx="2937300" cy="26100"/>
          </a:xfrm>
          <a:prstGeom prst="straightConnector1">
            <a:avLst/>
          </a:prstGeom>
          <a:noFill/>
          <a:ln cap="flat" cmpd="sng" w="38100">
            <a:solidFill>
              <a:schemeClr val="accent2"/>
            </a:solidFill>
            <a:prstDash val="solid"/>
            <a:round/>
            <a:headEnd len="med" w="med" type="none"/>
            <a:tailEnd len="med" w="med" type="none"/>
          </a:ln>
        </p:spPr>
      </p:cxnSp>
      <p:cxnSp>
        <p:nvCxnSpPr>
          <p:cNvPr id="268" name="Google Shape;268;g39f7e177b5a_1_321"/>
          <p:cNvCxnSpPr>
            <a:stCxn id="266" idx="2"/>
          </p:cNvCxnSpPr>
          <p:nvPr/>
        </p:nvCxnSpPr>
        <p:spPr>
          <a:xfrm rot="10800000">
            <a:off x="6098750" y="4854573"/>
            <a:ext cx="13200" cy="1770000"/>
          </a:xfrm>
          <a:prstGeom prst="straightConnector1">
            <a:avLst/>
          </a:prstGeom>
          <a:noFill/>
          <a:ln cap="flat" cmpd="sng" w="38100">
            <a:solidFill>
              <a:schemeClr val="accent2"/>
            </a:solidFill>
            <a:prstDash val="solid"/>
            <a:round/>
            <a:headEnd len="med" w="med" type="none"/>
            <a:tailEnd len="med" w="med" type="none"/>
          </a:ln>
        </p:spPr>
      </p:cxnSp>
      <p:sp>
        <p:nvSpPr>
          <p:cNvPr id="269" name="Google Shape;269;g39f7e177b5a_1_321"/>
          <p:cNvSpPr txBox="1"/>
          <p:nvPr/>
        </p:nvSpPr>
        <p:spPr>
          <a:xfrm>
            <a:off x="6347900" y="4920025"/>
            <a:ext cx="1704600" cy="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4F4F5B"/>
                </a:solidFill>
                <a:latin typeface="Calibri"/>
                <a:ea typeface="Calibri"/>
                <a:cs typeface="Calibri"/>
                <a:sym typeface="Calibri"/>
              </a:rPr>
              <a:t>Active Constructive</a:t>
            </a:r>
            <a:endParaRPr sz="1900">
              <a:solidFill>
                <a:srgbClr val="4F4F5B"/>
              </a:solidFill>
              <a:latin typeface="Calibri"/>
              <a:ea typeface="Calibri"/>
              <a:cs typeface="Calibri"/>
              <a:sym typeface="Calibri"/>
            </a:endParaRPr>
          </a:p>
        </p:txBody>
      </p:sp>
      <p:sp>
        <p:nvSpPr>
          <p:cNvPr id="270" name="Google Shape;270;g39f7e177b5a_1_321"/>
          <p:cNvSpPr txBox="1"/>
          <p:nvPr/>
        </p:nvSpPr>
        <p:spPr>
          <a:xfrm>
            <a:off x="6347900" y="5877025"/>
            <a:ext cx="1704600" cy="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4F4F5B"/>
                </a:solidFill>
                <a:latin typeface="Calibri"/>
                <a:ea typeface="Calibri"/>
                <a:cs typeface="Calibri"/>
                <a:sym typeface="Calibri"/>
              </a:rPr>
              <a:t>Active </a:t>
            </a:r>
            <a:r>
              <a:rPr lang="en-US" sz="1900">
                <a:solidFill>
                  <a:srgbClr val="444746"/>
                </a:solidFill>
                <a:latin typeface="Calibri"/>
                <a:ea typeface="Calibri"/>
                <a:cs typeface="Calibri"/>
                <a:sym typeface="Calibri"/>
              </a:rPr>
              <a:t>Deconstructive</a:t>
            </a:r>
            <a:endParaRPr sz="1900">
              <a:solidFill>
                <a:srgbClr val="4F4F5B"/>
              </a:solidFill>
              <a:latin typeface="Calibri"/>
              <a:ea typeface="Calibri"/>
              <a:cs typeface="Calibri"/>
              <a:sym typeface="Calibri"/>
            </a:endParaRPr>
          </a:p>
        </p:txBody>
      </p:sp>
      <p:sp>
        <p:nvSpPr>
          <p:cNvPr id="271" name="Google Shape;271;g39f7e177b5a_1_321"/>
          <p:cNvSpPr txBox="1"/>
          <p:nvPr/>
        </p:nvSpPr>
        <p:spPr>
          <a:xfrm>
            <a:off x="4391400" y="4920025"/>
            <a:ext cx="1704600" cy="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4F4F5B"/>
                </a:solidFill>
                <a:latin typeface="Calibri"/>
                <a:ea typeface="Calibri"/>
                <a:cs typeface="Calibri"/>
                <a:sym typeface="Calibri"/>
              </a:rPr>
              <a:t>Passive Constructive</a:t>
            </a:r>
            <a:endParaRPr sz="1900">
              <a:solidFill>
                <a:srgbClr val="4F4F5B"/>
              </a:solidFill>
              <a:latin typeface="Calibri"/>
              <a:ea typeface="Calibri"/>
              <a:cs typeface="Calibri"/>
              <a:sym typeface="Calibri"/>
            </a:endParaRPr>
          </a:p>
          <a:p>
            <a:pPr indent="0" lvl="0" marL="0" rtl="0" algn="l">
              <a:spcBef>
                <a:spcPts val="0"/>
              </a:spcBef>
              <a:spcAft>
                <a:spcPts val="0"/>
              </a:spcAft>
              <a:buNone/>
            </a:pPr>
            <a:r>
              <a:t/>
            </a:r>
            <a:endParaRPr/>
          </a:p>
        </p:txBody>
      </p:sp>
      <p:sp>
        <p:nvSpPr>
          <p:cNvPr id="272" name="Google Shape;272;g39f7e177b5a_1_321"/>
          <p:cNvSpPr txBox="1"/>
          <p:nvPr/>
        </p:nvSpPr>
        <p:spPr>
          <a:xfrm>
            <a:off x="4407350" y="5877025"/>
            <a:ext cx="1704600" cy="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4F4F5B"/>
                </a:solidFill>
                <a:latin typeface="Calibri"/>
                <a:ea typeface="Calibri"/>
                <a:cs typeface="Calibri"/>
                <a:sym typeface="Calibri"/>
              </a:rPr>
              <a:t>Passive Deconstructive</a:t>
            </a:r>
            <a:endParaRPr sz="1900">
              <a:solidFill>
                <a:srgbClr val="4F4F5B"/>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9f7e177b5a_1_40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278" name="Google Shape;278;g39f7e177b5a_1_402"/>
          <p:cNvSpPr txBox="1"/>
          <p:nvPr>
            <p:ph idx="2" type="body"/>
          </p:nvPr>
        </p:nvSpPr>
        <p:spPr>
          <a:xfrm>
            <a:off x="184875" y="938375"/>
            <a:ext cx="11499900" cy="349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2400"/>
              </a:spcBef>
              <a:spcAft>
                <a:spcPts val="600"/>
              </a:spcAft>
              <a:buNone/>
            </a:pPr>
            <a:r>
              <a:rPr b="1" lang="en-US" sz="2400">
                <a:solidFill>
                  <a:schemeClr val="accent2"/>
                </a:solidFill>
              </a:rPr>
              <a:t>3. Appreciative Inquiry </a:t>
            </a:r>
            <a:r>
              <a:rPr b="1" lang="en-US" sz="2400">
                <a:solidFill>
                  <a:schemeClr val="accent2"/>
                </a:solidFill>
              </a:rPr>
              <a:t>- Building Positive Relationships </a:t>
            </a:r>
            <a:endParaRPr b="1" sz="2400">
              <a:solidFill>
                <a:schemeClr val="accent2"/>
              </a:solidFill>
            </a:endParaRPr>
          </a:p>
        </p:txBody>
      </p:sp>
      <p:sp>
        <p:nvSpPr>
          <p:cNvPr id="279" name="Google Shape;279;g39f7e177b5a_1_402"/>
          <p:cNvSpPr txBox="1"/>
          <p:nvPr/>
        </p:nvSpPr>
        <p:spPr>
          <a:xfrm>
            <a:off x="578275" y="1536925"/>
            <a:ext cx="2963400" cy="4759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1800">
                <a:solidFill>
                  <a:srgbClr val="4F4F5B"/>
                </a:solidFill>
                <a:latin typeface="Calibri"/>
                <a:ea typeface="Calibri"/>
                <a:cs typeface="Calibri"/>
                <a:sym typeface="Calibri"/>
              </a:rPr>
              <a:t>Appreciative Inquiry shifts conversations from problem-focused to strength-focused. </a:t>
            </a:r>
            <a:endParaRPr sz="1800">
              <a:solidFill>
                <a:srgbClr val="4F4F5B"/>
              </a:solidFill>
              <a:latin typeface="Calibri"/>
              <a:ea typeface="Calibri"/>
              <a:cs typeface="Calibri"/>
              <a:sym typeface="Calibri"/>
            </a:endParaRPr>
          </a:p>
          <a:p>
            <a:pPr indent="0" lvl="0" marL="0" rtl="0" algn="l">
              <a:lnSpc>
                <a:spcPct val="115000"/>
              </a:lnSpc>
              <a:spcBef>
                <a:spcPts val="1200"/>
              </a:spcBef>
              <a:spcAft>
                <a:spcPts val="1200"/>
              </a:spcAft>
              <a:buNone/>
            </a:pPr>
            <a:r>
              <a:rPr lang="en-US" sz="1800">
                <a:solidFill>
                  <a:srgbClr val="4F4F5B"/>
                </a:solidFill>
                <a:latin typeface="Calibri"/>
                <a:ea typeface="Calibri"/>
                <a:cs typeface="Calibri"/>
                <a:sym typeface="Calibri"/>
              </a:rPr>
              <a:t>Rather than asking "What's wrong and how do we fix it?" teacher asks "What's working well and how do we do more of it?" This approach is particularly powerful for stakeholder engagement.</a:t>
            </a:r>
            <a:endParaRPr b="1" sz="1800">
              <a:solidFill>
                <a:srgbClr val="4F4F5B"/>
              </a:solidFill>
              <a:latin typeface="Calibri"/>
              <a:ea typeface="Calibri"/>
              <a:cs typeface="Calibri"/>
              <a:sym typeface="Calibri"/>
            </a:endParaRPr>
          </a:p>
        </p:txBody>
      </p:sp>
      <p:sp>
        <p:nvSpPr>
          <p:cNvPr id="280" name="Google Shape;280;g39f7e177b5a_1_402"/>
          <p:cNvSpPr txBox="1"/>
          <p:nvPr/>
        </p:nvSpPr>
        <p:spPr>
          <a:xfrm>
            <a:off x="3885752" y="3218714"/>
            <a:ext cx="5830654" cy="440789"/>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rgbClr val="FFFFFF"/>
                </a:solidFill>
                <a:latin typeface="Roboto"/>
                <a:ea typeface="Roboto"/>
                <a:cs typeface="Roboto"/>
                <a:sym typeface="Roboto"/>
              </a:rPr>
              <a:t>Lorem ipsum dolor sit amet, consectetur adipiscing elit. Duis sit amet odio vel purus bibendum luctus.</a:t>
            </a:r>
            <a:endParaRPr sz="1600">
              <a:solidFill>
                <a:srgbClr val="FFFFFF"/>
              </a:solidFill>
              <a:latin typeface="Roboto"/>
              <a:ea typeface="Roboto"/>
              <a:cs typeface="Roboto"/>
              <a:sym typeface="Roboto"/>
            </a:endParaRPr>
          </a:p>
        </p:txBody>
      </p:sp>
      <p:grpSp>
        <p:nvGrpSpPr>
          <p:cNvPr id="281" name="Google Shape;281;g39f7e177b5a_1_402"/>
          <p:cNvGrpSpPr/>
          <p:nvPr/>
        </p:nvGrpSpPr>
        <p:grpSpPr>
          <a:xfrm>
            <a:off x="2912777" y="1856473"/>
            <a:ext cx="9840894" cy="975576"/>
            <a:chOff x="630730" y="880977"/>
            <a:chExt cx="7380855" cy="731700"/>
          </a:xfrm>
        </p:grpSpPr>
        <p:sp>
          <p:nvSpPr>
            <p:cNvPr id="282" name="Google Shape;282;g39f7e177b5a_1_402"/>
            <p:cNvSpPr txBox="1"/>
            <p:nvPr/>
          </p:nvSpPr>
          <p:spPr>
            <a:xfrm>
              <a:off x="630730" y="931175"/>
              <a:ext cx="20844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3000">
                  <a:solidFill>
                    <a:srgbClr val="561561"/>
                  </a:solidFill>
                  <a:latin typeface="Calibri"/>
                  <a:ea typeface="Calibri"/>
                  <a:cs typeface="Calibri"/>
                  <a:sym typeface="Calibri"/>
                </a:rPr>
                <a:t>Discover</a:t>
              </a:r>
              <a:endParaRPr sz="3000">
                <a:solidFill>
                  <a:srgbClr val="561561"/>
                </a:solidFill>
                <a:latin typeface="Calibri"/>
                <a:ea typeface="Calibri"/>
                <a:cs typeface="Calibri"/>
                <a:sym typeface="Calibri"/>
              </a:endParaRPr>
            </a:p>
          </p:txBody>
        </p:sp>
        <p:sp>
          <p:nvSpPr>
            <p:cNvPr id="283" name="Google Shape;283;g39f7e177b5a_1_402"/>
            <p:cNvSpPr/>
            <p:nvPr/>
          </p:nvSpPr>
          <p:spPr>
            <a:xfrm>
              <a:off x="2789785" y="880977"/>
              <a:ext cx="5221800" cy="731700"/>
            </a:xfrm>
            <a:prstGeom prst="rect">
              <a:avLst/>
            </a:prstGeom>
            <a:solidFill>
              <a:srgbClr val="56156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284" name="Google Shape;284;g39f7e177b5a_1_402"/>
            <p:cNvSpPr txBox="1"/>
            <p:nvPr/>
          </p:nvSpPr>
          <p:spPr>
            <a:xfrm>
              <a:off x="2914386" y="965261"/>
              <a:ext cx="4482300" cy="5754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rgbClr val="FFFFFF"/>
                  </a:solidFill>
                  <a:latin typeface="Calibri"/>
                  <a:ea typeface="Calibri"/>
                  <a:cs typeface="Calibri"/>
                  <a:sym typeface="Calibri"/>
                </a:rPr>
                <a:t>Identify and appreciate the "best of what is" – peak experiences, core values, and strengths that have contributed to success</a:t>
              </a:r>
              <a:endParaRPr sz="1600">
                <a:solidFill>
                  <a:srgbClr val="FFFFFF"/>
                </a:solidFill>
                <a:latin typeface="Calibri"/>
                <a:ea typeface="Calibri"/>
                <a:cs typeface="Calibri"/>
                <a:sym typeface="Calibri"/>
              </a:endParaRPr>
            </a:p>
          </p:txBody>
        </p:sp>
      </p:grpSp>
      <p:grpSp>
        <p:nvGrpSpPr>
          <p:cNvPr id="285" name="Google Shape;285;g39f7e177b5a_1_402"/>
          <p:cNvGrpSpPr/>
          <p:nvPr/>
        </p:nvGrpSpPr>
        <p:grpSpPr>
          <a:xfrm>
            <a:off x="2664049" y="3035591"/>
            <a:ext cx="9607637" cy="975576"/>
            <a:chOff x="444180" y="1765338"/>
            <a:chExt cx="7205908" cy="731700"/>
          </a:xfrm>
        </p:grpSpPr>
        <p:sp>
          <p:nvSpPr>
            <p:cNvPr id="286" name="Google Shape;286;g39f7e177b5a_1_402"/>
            <p:cNvSpPr txBox="1"/>
            <p:nvPr/>
          </p:nvSpPr>
          <p:spPr>
            <a:xfrm>
              <a:off x="444180" y="1815550"/>
              <a:ext cx="22710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3000">
                  <a:solidFill>
                    <a:srgbClr val="701C7F"/>
                  </a:solidFill>
                  <a:latin typeface="Calibri"/>
                  <a:ea typeface="Calibri"/>
                  <a:cs typeface="Calibri"/>
                  <a:sym typeface="Calibri"/>
                </a:rPr>
                <a:t>Dream</a:t>
              </a:r>
              <a:endParaRPr sz="3000">
                <a:solidFill>
                  <a:srgbClr val="701C7F"/>
                </a:solidFill>
                <a:latin typeface="Calibri"/>
                <a:ea typeface="Calibri"/>
                <a:cs typeface="Calibri"/>
                <a:sym typeface="Calibri"/>
              </a:endParaRPr>
            </a:p>
          </p:txBody>
        </p:sp>
        <p:sp>
          <p:nvSpPr>
            <p:cNvPr id="287" name="Google Shape;287;g39f7e177b5a_1_402"/>
            <p:cNvSpPr/>
            <p:nvPr/>
          </p:nvSpPr>
          <p:spPr>
            <a:xfrm>
              <a:off x="2789787" y="1765338"/>
              <a:ext cx="4860300" cy="731700"/>
            </a:xfrm>
            <a:prstGeom prst="rect">
              <a:avLst/>
            </a:prstGeom>
            <a:solidFill>
              <a:srgbClr val="701C7F"/>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288" name="Google Shape;288;g39f7e177b5a_1_402"/>
            <p:cNvSpPr txBox="1"/>
            <p:nvPr/>
          </p:nvSpPr>
          <p:spPr>
            <a:xfrm>
              <a:off x="2914386" y="1971918"/>
              <a:ext cx="42168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rgbClr val="FFFFFF"/>
                  </a:solidFill>
                  <a:latin typeface="Calibri"/>
                  <a:ea typeface="Calibri"/>
                  <a:cs typeface="Calibri"/>
                  <a:sym typeface="Calibri"/>
                </a:rPr>
                <a:t>Envision "what could be" – a bold and inspiring future built upon discovered strengths, articulating highest aspirations without current limitations.</a:t>
              </a:r>
              <a:endParaRPr sz="1600">
                <a:solidFill>
                  <a:srgbClr val="FFFFFF"/>
                </a:solidFill>
                <a:latin typeface="Calibri"/>
                <a:ea typeface="Calibri"/>
                <a:cs typeface="Calibri"/>
                <a:sym typeface="Calibri"/>
              </a:endParaRPr>
            </a:p>
          </p:txBody>
        </p:sp>
      </p:grpSp>
      <p:grpSp>
        <p:nvGrpSpPr>
          <p:cNvPr id="289" name="Google Shape;289;g39f7e177b5a_1_402"/>
          <p:cNvGrpSpPr/>
          <p:nvPr/>
        </p:nvGrpSpPr>
        <p:grpSpPr>
          <a:xfrm>
            <a:off x="3469459" y="4210361"/>
            <a:ext cx="8318638" cy="975576"/>
            <a:chOff x="1048253" y="2646438"/>
            <a:chExt cx="6239135" cy="731700"/>
          </a:xfrm>
        </p:grpSpPr>
        <p:sp>
          <p:nvSpPr>
            <p:cNvPr id="290" name="Google Shape;290;g39f7e177b5a_1_402"/>
            <p:cNvSpPr txBox="1"/>
            <p:nvPr/>
          </p:nvSpPr>
          <p:spPr>
            <a:xfrm>
              <a:off x="1048253" y="2696625"/>
              <a:ext cx="16668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3000">
                  <a:solidFill>
                    <a:srgbClr val="771E86"/>
                  </a:solidFill>
                  <a:latin typeface="Calibri"/>
                  <a:ea typeface="Calibri"/>
                  <a:cs typeface="Calibri"/>
                  <a:sym typeface="Calibri"/>
                </a:rPr>
                <a:t>Design</a:t>
              </a:r>
              <a:endParaRPr sz="3000">
                <a:solidFill>
                  <a:srgbClr val="771E86"/>
                </a:solidFill>
                <a:latin typeface="Calibri"/>
                <a:ea typeface="Calibri"/>
                <a:cs typeface="Calibri"/>
                <a:sym typeface="Calibri"/>
              </a:endParaRPr>
            </a:p>
          </p:txBody>
        </p:sp>
        <p:sp>
          <p:nvSpPr>
            <p:cNvPr id="291" name="Google Shape;291;g39f7e177b5a_1_402"/>
            <p:cNvSpPr/>
            <p:nvPr/>
          </p:nvSpPr>
          <p:spPr>
            <a:xfrm>
              <a:off x="2789787" y="2646438"/>
              <a:ext cx="4497600" cy="731700"/>
            </a:xfrm>
            <a:prstGeom prst="rect">
              <a:avLst/>
            </a:prstGeom>
            <a:solidFill>
              <a:srgbClr val="771E86"/>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92" name="Google Shape;292;g39f7e177b5a_1_402"/>
            <p:cNvSpPr txBox="1"/>
            <p:nvPr/>
          </p:nvSpPr>
          <p:spPr>
            <a:xfrm>
              <a:off x="2914386" y="2852983"/>
              <a:ext cx="41775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rgbClr val="FFFFFF"/>
                  </a:solidFill>
                  <a:latin typeface="Calibri"/>
                  <a:ea typeface="Calibri"/>
                  <a:cs typeface="Calibri"/>
                  <a:sym typeface="Calibri"/>
                </a:rPr>
                <a:t>Co-construct the collective ideal by creating concrete proposals, principles, and practices to bring the shared "dream" into reality.</a:t>
              </a:r>
              <a:endParaRPr sz="1600">
                <a:solidFill>
                  <a:srgbClr val="FFFFFF"/>
                </a:solidFill>
                <a:latin typeface="Calibri"/>
                <a:ea typeface="Calibri"/>
                <a:cs typeface="Calibri"/>
                <a:sym typeface="Calibri"/>
              </a:endParaRPr>
            </a:p>
          </p:txBody>
        </p:sp>
      </p:grpSp>
      <p:grpSp>
        <p:nvGrpSpPr>
          <p:cNvPr id="293" name="Google Shape;293;g39f7e177b5a_1_402"/>
          <p:cNvGrpSpPr/>
          <p:nvPr/>
        </p:nvGrpSpPr>
        <p:grpSpPr>
          <a:xfrm>
            <a:off x="3651033" y="5389498"/>
            <a:ext cx="7655208" cy="975576"/>
            <a:chOff x="1184436" y="3530813"/>
            <a:chExt cx="5741550" cy="731700"/>
          </a:xfrm>
        </p:grpSpPr>
        <p:sp>
          <p:nvSpPr>
            <p:cNvPr id="294" name="Google Shape;294;g39f7e177b5a_1_402"/>
            <p:cNvSpPr txBox="1"/>
            <p:nvPr/>
          </p:nvSpPr>
          <p:spPr>
            <a:xfrm>
              <a:off x="1184436" y="3581001"/>
              <a:ext cx="15306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3000">
                  <a:solidFill>
                    <a:srgbClr val="802090"/>
                  </a:solidFill>
                  <a:latin typeface="Calibri"/>
                  <a:ea typeface="Calibri"/>
                  <a:cs typeface="Calibri"/>
                  <a:sym typeface="Calibri"/>
                </a:rPr>
                <a:t>Destiny</a:t>
              </a:r>
              <a:endParaRPr sz="3000">
                <a:solidFill>
                  <a:srgbClr val="802090"/>
                </a:solidFill>
                <a:latin typeface="Calibri"/>
                <a:ea typeface="Calibri"/>
                <a:cs typeface="Calibri"/>
                <a:sym typeface="Calibri"/>
              </a:endParaRPr>
            </a:p>
          </p:txBody>
        </p:sp>
        <p:sp>
          <p:nvSpPr>
            <p:cNvPr id="295" name="Google Shape;295;g39f7e177b5a_1_402"/>
            <p:cNvSpPr/>
            <p:nvPr/>
          </p:nvSpPr>
          <p:spPr>
            <a:xfrm>
              <a:off x="2789787" y="3530813"/>
              <a:ext cx="4136100" cy="731700"/>
            </a:xfrm>
            <a:prstGeom prst="rect">
              <a:avLst/>
            </a:prstGeom>
            <a:solidFill>
              <a:srgbClr val="802090"/>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296" name="Google Shape;296;g39f7e177b5a_1_402"/>
            <p:cNvSpPr txBox="1"/>
            <p:nvPr/>
          </p:nvSpPr>
          <p:spPr>
            <a:xfrm>
              <a:off x="2914386" y="3737368"/>
              <a:ext cx="40116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rgbClr val="FFFFFF"/>
                  </a:solidFill>
                  <a:latin typeface="Roboto"/>
                  <a:ea typeface="Roboto"/>
                  <a:cs typeface="Roboto"/>
                  <a:sym typeface="Roboto"/>
                </a:rPr>
                <a:t>Sustain momentum through action and innovation, empowering individuals to implement designs and continuously learn and adapt.</a:t>
              </a:r>
              <a:endParaRPr sz="1600">
                <a:solidFill>
                  <a:srgbClr val="FFFFFF"/>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9f7e177b5a_1_30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02" name="Google Shape;302;g39f7e177b5a_1_304"/>
          <p:cNvSpPr txBox="1"/>
          <p:nvPr>
            <p:ph idx="2" type="body"/>
          </p:nvPr>
        </p:nvSpPr>
        <p:spPr>
          <a:xfrm>
            <a:off x="473350" y="1620244"/>
            <a:ext cx="4524000" cy="4506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300">
                <a:solidFill>
                  <a:srgbClr val="4F4F5B"/>
                </a:solidFill>
              </a:rPr>
              <a:t>Cultivating positive </a:t>
            </a:r>
            <a:endParaRPr b="1" sz="2300">
              <a:solidFill>
                <a:srgbClr val="4F4F5B"/>
              </a:solidFill>
            </a:endParaRPr>
          </a:p>
          <a:p>
            <a:pPr indent="0" lvl="0" marL="0" rtl="0" algn="ctr">
              <a:spcBef>
                <a:spcPts val="0"/>
              </a:spcBef>
              <a:spcAft>
                <a:spcPts val="0"/>
              </a:spcAft>
              <a:buNone/>
            </a:pPr>
            <a:r>
              <a:rPr b="1" lang="en-US" sz="2300">
                <a:solidFill>
                  <a:srgbClr val="4F4F5B"/>
                </a:solidFill>
              </a:rPr>
              <a:t>relationships in students.</a:t>
            </a:r>
            <a:endParaRPr b="1" sz="2300">
              <a:solidFill>
                <a:srgbClr val="4F4F5B"/>
              </a:solidFill>
            </a:endParaRPr>
          </a:p>
          <a:p>
            <a:pPr indent="0" lvl="0" marL="0" rtl="0" algn="ctr">
              <a:spcBef>
                <a:spcPts val="0"/>
              </a:spcBef>
              <a:spcAft>
                <a:spcPts val="0"/>
              </a:spcAft>
              <a:buNone/>
            </a:pPr>
            <a:r>
              <a:t/>
            </a:r>
            <a:endParaRPr b="1" sz="2000">
              <a:solidFill>
                <a:srgbClr val="4F4F5B"/>
              </a:solidFill>
            </a:endParaRPr>
          </a:p>
          <a:p>
            <a:pPr indent="0" lvl="0" marL="0" rtl="0" algn="ctr">
              <a:spcBef>
                <a:spcPts val="0"/>
              </a:spcBef>
              <a:spcAft>
                <a:spcPts val="0"/>
              </a:spcAft>
              <a:buNone/>
            </a:pPr>
            <a:r>
              <a:rPr b="1" lang="en-US" sz="2000">
                <a:solidFill>
                  <a:schemeClr val="accent2"/>
                </a:solidFill>
              </a:rPr>
              <a:t>Positive psychology school-based interventions, share a common goal: to improve the developmental trajectory of young people and prevent future difficulties by teaching skills that encourage positive self-perceptions, positive emotions and positive behaviours.</a:t>
            </a:r>
            <a:endParaRPr b="1" sz="2000">
              <a:solidFill>
                <a:schemeClr val="accent2"/>
              </a:solidFill>
            </a:endParaRPr>
          </a:p>
        </p:txBody>
      </p:sp>
      <p:pic>
        <p:nvPicPr>
          <p:cNvPr descr="Businesswoman Writing on a Whiteboard (Provided by Getty Images)" id="303" name="Google Shape;303;g39f7e177b5a_1_304"/>
          <p:cNvPicPr preferRelativeResize="0"/>
          <p:nvPr/>
        </p:nvPicPr>
        <p:blipFill>
          <a:blip r:embed="rId3">
            <a:alphaModFix amt="25000"/>
          </a:blip>
          <a:stretch>
            <a:fillRect/>
          </a:stretch>
        </p:blipFill>
        <p:spPr>
          <a:xfrm>
            <a:off x="5568050" y="797444"/>
            <a:ext cx="6623949" cy="6623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9e7b6f5a92_0_4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09" name="Google Shape;309;g39e7b6f5a92_0_4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None/>
            </a:pPr>
            <a:r>
              <a:rPr lang="en-US"/>
              <a:t>Cultivating Positive Individual traits </a:t>
            </a:r>
            <a:endParaRPr/>
          </a:p>
        </p:txBody>
      </p:sp>
      <p:sp>
        <p:nvSpPr>
          <p:cNvPr id="310" name="Google Shape;310;g39e7b6f5a92_0_467"/>
          <p:cNvSpPr txBox="1"/>
          <p:nvPr>
            <p:ph idx="2" type="body"/>
          </p:nvPr>
        </p:nvSpPr>
        <p:spPr>
          <a:xfrm>
            <a:off x="601650" y="1606925"/>
            <a:ext cx="10988700" cy="240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0" lvl="0" marL="0" rtl="0" algn="l">
              <a:spcBef>
                <a:spcPts val="0"/>
              </a:spcBef>
              <a:spcAft>
                <a:spcPts val="0"/>
              </a:spcAft>
              <a:buNone/>
            </a:pPr>
            <a:r>
              <a:rPr b="1" lang="en-US" sz="2000">
                <a:solidFill>
                  <a:srgbClr val="4F4F5B"/>
                </a:solidFill>
                <a:highlight>
                  <a:srgbClr val="FFFFFF"/>
                </a:highlight>
              </a:rPr>
              <a:t>Pillars of Positive Psychology:</a:t>
            </a:r>
            <a:r>
              <a:rPr lang="en-US" sz="2000">
                <a:solidFill>
                  <a:srgbClr val="4F4F5B"/>
                </a:solidFill>
                <a:highlight>
                  <a:srgbClr val="FFFFFF"/>
                </a:highlight>
              </a:rPr>
              <a:t> </a:t>
            </a:r>
            <a:endParaRPr sz="2000">
              <a:solidFill>
                <a:srgbClr val="4F4F5B"/>
              </a:solidFill>
              <a:highlight>
                <a:srgbClr val="FFFFFF"/>
              </a:highlight>
            </a:endParaRPr>
          </a:p>
          <a:p>
            <a:pPr indent="0" lvl="0" marL="0" rtl="0" algn="l">
              <a:spcBef>
                <a:spcPts val="0"/>
              </a:spcBef>
              <a:spcAft>
                <a:spcPts val="0"/>
              </a:spcAft>
              <a:buNone/>
            </a:pPr>
            <a:r>
              <a:t/>
            </a:r>
            <a:endParaRPr sz="2000">
              <a:solidFill>
                <a:srgbClr val="4F4F5B"/>
              </a:solidFill>
              <a:highlight>
                <a:srgbClr val="FFFFFF"/>
              </a:highlight>
            </a:endParaRPr>
          </a:p>
          <a:p>
            <a:pPr indent="-355600" lvl="0" marL="457200" rtl="0" algn="l">
              <a:spcBef>
                <a:spcPts val="0"/>
              </a:spcBef>
              <a:spcAft>
                <a:spcPts val="0"/>
              </a:spcAft>
              <a:buClr>
                <a:srgbClr val="4F4F5B"/>
              </a:buClr>
              <a:buSzPts val="2000"/>
              <a:buChar char="❖"/>
            </a:pPr>
            <a:r>
              <a:rPr lang="en-US" sz="2000">
                <a:solidFill>
                  <a:srgbClr val="4F4F5B"/>
                </a:solidFill>
                <a:highlight>
                  <a:srgbClr val="FFFFFF"/>
                </a:highlight>
              </a:rPr>
              <a:t>Positive experiences</a:t>
            </a:r>
            <a:endParaRPr sz="2000">
              <a:solidFill>
                <a:srgbClr val="4F4F5B"/>
              </a:solidFill>
              <a:highlight>
                <a:srgbClr val="FFFFFF"/>
              </a:highlight>
            </a:endParaRPr>
          </a:p>
          <a:p>
            <a:pPr indent="-355600" lvl="0" marL="457200" rtl="0" algn="l">
              <a:spcBef>
                <a:spcPts val="0"/>
              </a:spcBef>
              <a:spcAft>
                <a:spcPts val="0"/>
              </a:spcAft>
              <a:buClr>
                <a:srgbClr val="4F4F5B"/>
              </a:buClr>
              <a:buSzPts val="2000"/>
              <a:buChar char="❖"/>
            </a:pPr>
            <a:r>
              <a:rPr lang="en-US" sz="2000">
                <a:solidFill>
                  <a:srgbClr val="4F4F5B"/>
                </a:solidFill>
                <a:highlight>
                  <a:srgbClr val="FFFFFF"/>
                </a:highlight>
              </a:rPr>
              <a:t>Positive individual traits</a:t>
            </a:r>
            <a:endParaRPr sz="2000">
              <a:solidFill>
                <a:srgbClr val="4F4F5B"/>
              </a:solidFill>
              <a:highlight>
                <a:srgbClr val="FFFFFF"/>
              </a:highlight>
            </a:endParaRPr>
          </a:p>
          <a:p>
            <a:pPr indent="-355600" lvl="0" marL="457200" rtl="0" algn="l">
              <a:spcBef>
                <a:spcPts val="0"/>
              </a:spcBef>
              <a:spcAft>
                <a:spcPts val="0"/>
              </a:spcAft>
              <a:buClr>
                <a:srgbClr val="4F4F5B"/>
              </a:buClr>
              <a:buSzPts val="2000"/>
              <a:buChar char="❖"/>
            </a:pPr>
            <a:r>
              <a:rPr lang="en-US" sz="2000">
                <a:solidFill>
                  <a:srgbClr val="4F4F5B"/>
                </a:solidFill>
                <a:highlight>
                  <a:srgbClr val="FFFFFF"/>
                </a:highlight>
              </a:rPr>
              <a:t>Positive institutions</a:t>
            </a:r>
            <a:endParaRPr sz="2000">
              <a:solidFill>
                <a:srgbClr val="4F4F5B"/>
              </a:solidFill>
              <a:highlight>
                <a:srgbClr val="FFFFFF"/>
              </a:highlight>
            </a:endParaRPr>
          </a:p>
          <a:p>
            <a:pPr indent="0" lvl="0" marL="457200" rtl="0" algn="l">
              <a:spcBef>
                <a:spcPts val="0"/>
              </a:spcBef>
              <a:spcAft>
                <a:spcPts val="0"/>
              </a:spcAft>
              <a:buNone/>
            </a:pPr>
            <a:r>
              <a:t/>
            </a:r>
            <a:endParaRPr sz="2000">
              <a:solidFill>
                <a:srgbClr val="4F4F5B"/>
              </a:solidFill>
              <a:highlight>
                <a:srgbClr val="FFFFFF"/>
              </a:highlight>
            </a:endParaRPr>
          </a:p>
          <a:p>
            <a:pPr indent="0" lvl="0" marL="0" rtl="0" algn="l">
              <a:spcBef>
                <a:spcPts val="0"/>
              </a:spcBef>
              <a:spcAft>
                <a:spcPts val="0"/>
              </a:spcAft>
              <a:buNone/>
            </a:pPr>
            <a:r>
              <a:rPr lang="en-US" sz="2000">
                <a:solidFill>
                  <a:srgbClr val="4F4F5B"/>
                </a:solidFill>
                <a:highlight>
                  <a:srgbClr val="FFFFFF"/>
                </a:highlight>
              </a:rPr>
              <a:t>All three pillars depend on cultivating virtues in students and teachers, including </a:t>
            </a:r>
            <a:r>
              <a:rPr b="1" lang="en-US" sz="2000">
                <a:solidFill>
                  <a:srgbClr val="4F4F5B"/>
                </a:solidFill>
                <a:highlight>
                  <a:srgbClr val="FFFFFF"/>
                </a:highlight>
              </a:rPr>
              <a:t>positive social interactions</a:t>
            </a:r>
            <a:r>
              <a:rPr lang="en-US" sz="2000">
                <a:solidFill>
                  <a:srgbClr val="4F4F5B"/>
                </a:solidFill>
                <a:highlight>
                  <a:srgbClr val="FFFFFF"/>
                </a:highlight>
              </a:rPr>
              <a:t> and </a:t>
            </a:r>
            <a:r>
              <a:rPr b="1" lang="en-US" sz="2000">
                <a:solidFill>
                  <a:srgbClr val="4F4F5B"/>
                </a:solidFill>
                <a:highlight>
                  <a:srgbClr val="FFFFFF"/>
                </a:highlight>
              </a:rPr>
              <a:t>amiability</a:t>
            </a:r>
            <a:r>
              <a:rPr lang="en-US" sz="2000">
                <a:solidFill>
                  <a:srgbClr val="4F4F5B"/>
                </a:solidFill>
              </a:rPr>
              <a:t>.</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0" lvl="0" marL="0" rtl="0" algn="l">
              <a:spcBef>
                <a:spcPts val="0"/>
              </a:spcBef>
              <a:spcAft>
                <a:spcPts val="0"/>
              </a:spcAft>
              <a:buNone/>
            </a:pPr>
            <a:r>
              <a:rPr lang="en-US" sz="2000">
                <a:solidFill>
                  <a:srgbClr val="4F4F5B"/>
                </a:solidFill>
              </a:rPr>
              <a:t>In order to cultivate positive Individual traits in students and thereforea positive relationship, three domains are essential:</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0" lvl="0" marL="0" rtl="0" algn="l">
              <a:lnSpc>
                <a:spcPct val="90000"/>
              </a:lnSpc>
              <a:spcBef>
                <a:spcPts val="0"/>
              </a:spcBef>
              <a:spcAft>
                <a:spcPts val="0"/>
              </a:spcAft>
              <a:buNone/>
            </a:pPr>
            <a:r>
              <a:t/>
            </a:r>
            <a:endParaRPr>
              <a:solidFill>
                <a:srgbClr val="000000"/>
              </a:solidFill>
            </a:endParaRPr>
          </a:p>
        </p:txBody>
      </p:sp>
      <p:sp>
        <p:nvSpPr>
          <p:cNvPr id="311" name="Google Shape;311;g39e7b6f5a92_0_467"/>
          <p:cNvSpPr/>
          <p:nvPr/>
        </p:nvSpPr>
        <p:spPr>
          <a:xfrm>
            <a:off x="7345683" y="4904995"/>
            <a:ext cx="3624000" cy="891900"/>
          </a:xfrm>
          <a:prstGeom prst="chevron">
            <a:avLst>
              <a:gd fmla="val 50000" name="adj"/>
            </a:avLst>
          </a:prstGeom>
          <a:solidFill>
            <a:srgbClr val="EADEF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chemeClr val="accent6"/>
                </a:solidFill>
                <a:latin typeface="Roboto"/>
                <a:ea typeface="Roboto"/>
                <a:cs typeface="Roboto"/>
                <a:sym typeface="Roboto"/>
              </a:rPr>
              <a:t>Self Awareness</a:t>
            </a:r>
            <a:endParaRPr sz="1900">
              <a:solidFill>
                <a:schemeClr val="accent6"/>
              </a:solidFill>
              <a:latin typeface="Roboto"/>
              <a:ea typeface="Roboto"/>
              <a:cs typeface="Roboto"/>
              <a:sym typeface="Roboto"/>
            </a:endParaRPr>
          </a:p>
        </p:txBody>
      </p:sp>
      <p:sp>
        <p:nvSpPr>
          <p:cNvPr id="312" name="Google Shape;312;g39e7b6f5a92_0_467"/>
          <p:cNvSpPr/>
          <p:nvPr/>
        </p:nvSpPr>
        <p:spPr>
          <a:xfrm>
            <a:off x="1170775" y="4905281"/>
            <a:ext cx="3888900" cy="891900"/>
          </a:xfrm>
          <a:prstGeom prst="homePlate">
            <a:avLst>
              <a:gd fmla="val 50000" name="adj"/>
            </a:avLst>
          </a:prstGeom>
          <a:solidFill>
            <a:srgbClr val="9F8DC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chemeClr val="accent6"/>
                </a:solidFill>
                <a:latin typeface="Roboto"/>
                <a:ea typeface="Roboto"/>
                <a:cs typeface="Roboto"/>
                <a:sym typeface="Roboto"/>
              </a:rPr>
              <a:t>Self Efficacy</a:t>
            </a:r>
            <a:endParaRPr sz="1900">
              <a:solidFill>
                <a:schemeClr val="accent6"/>
              </a:solidFill>
              <a:latin typeface="Roboto"/>
              <a:ea typeface="Roboto"/>
              <a:cs typeface="Roboto"/>
              <a:sym typeface="Roboto"/>
            </a:endParaRPr>
          </a:p>
        </p:txBody>
      </p:sp>
      <p:sp>
        <p:nvSpPr>
          <p:cNvPr id="313" name="Google Shape;313;g39e7b6f5a92_0_467"/>
          <p:cNvSpPr/>
          <p:nvPr/>
        </p:nvSpPr>
        <p:spPr>
          <a:xfrm>
            <a:off x="4398610" y="4904995"/>
            <a:ext cx="3624000" cy="891900"/>
          </a:xfrm>
          <a:prstGeom prst="chevron">
            <a:avLst>
              <a:gd fmla="val 50000" name="adj"/>
            </a:avLst>
          </a:prstGeom>
          <a:solidFill>
            <a:srgbClr val="C6BBD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chemeClr val="accent6"/>
                </a:solidFill>
                <a:latin typeface="Roboto"/>
                <a:ea typeface="Roboto"/>
                <a:cs typeface="Roboto"/>
                <a:sym typeface="Roboto"/>
              </a:rPr>
              <a:t>Persistence</a:t>
            </a:r>
            <a:endParaRPr sz="1900">
              <a:solidFill>
                <a:schemeClr val="accent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9e7b6f5a92_0_0"/>
          <p:cNvSpPr txBox="1"/>
          <p:nvPr>
            <p:ph type="title"/>
          </p:nvPr>
        </p:nvSpPr>
        <p:spPr>
          <a:xfrm>
            <a:off x="97970" y="81642"/>
            <a:ext cx="11944500" cy="715800"/>
          </a:xfrm>
          <a:prstGeom prst="rect">
            <a:avLst/>
          </a:prstGeom>
        </p:spPr>
        <p:txBody>
          <a:bodyPr anchorCtr="0" anchor="ctr" bIns="54000" lIns="54000" spcFirstLastPara="1" rIns="54000" wrap="square" tIns="54000">
            <a:noAutofit/>
          </a:bodyPr>
          <a:lstStyle/>
          <a:p>
            <a:pPr indent="0" lvl="0" marL="0" rtl="0" algn="l">
              <a:lnSpc>
                <a:spcPct val="100000"/>
              </a:lnSpc>
              <a:spcBef>
                <a:spcPts val="0"/>
              </a:spcBef>
              <a:spcAft>
                <a:spcPts val="0"/>
              </a:spcAft>
              <a:buNone/>
            </a:pPr>
            <a:r>
              <a:rPr lang="en-US" sz="2700">
                <a:solidFill>
                  <a:schemeClr val="lt1"/>
                </a:solidFill>
              </a:rPr>
              <a:t>Unit 2.1 Strengths-Based Communication</a:t>
            </a:r>
            <a:endParaRPr sz="2700">
              <a:solidFill>
                <a:schemeClr val="lt1"/>
              </a:solidFill>
            </a:endParaRPr>
          </a:p>
        </p:txBody>
      </p:sp>
      <p:sp>
        <p:nvSpPr>
          <p:cNvPr id="81" name="Google Shape;81;g39e7b6f5a92_0_0"/>
          <p:cNvSpPr txBox="1"/>
          <p:nvPr>
            <p:ph idx="1" type="body"/>
          </p:nvPr>
        </p:nvSpPr>
        <p:spPr>
          <a:xfrm>
            <a:off x="97970" y="854672"/>
            <a:ext cx="11944500" cy="550800"/>
          </a:xfrm>
          <a:prstGeom prst="rect">
            <a:avLst/>
          </a:prstGeom>
        </p:spPr>
        <p:txBody>
          <a:bodyPr anchorCtr="0" anchor="ctr" bIns="45700" lIns="91425" spcFirstLastPara="1" rIns="91425" wrap="square" tIns="45700">
            <a:noAutofit/>
          </a:bodyPr>
          <a:lstStyle/>
          <a:p>
            <a:pPr indent="0" lvl="0" marL="0" rtl="0" algn="just">
              <a:spcBef>
                <a:spcPts val="1000"/>
              </a:spcBef>
              <a:spcAft>
                <a:spcPts val="0"/>
              </a:spcAft>
              <a:buNone/>
            </a:pPr>
            <a:r>
              <a:rPr lang="en-US"/>
              <a:t>Introduction</a:t>
            </a:r>
            <a:endParaRPr/>
          </a:p>
        </p:txBody>
      </p:sp>
      <p:sp>
        <p:nvSpPr>
          <p:cNvPr id="82" name="Google Shape;82;g39e7b6f5a92_0_0"/>
          <p:cNvSpPr txBox="1"/>
          <p:nvPr>
            <p:ph idx="2" type="body"/>
          </p:nvPr>
        </p:nvSpPr>
        <p:spPr>
          <a:xfrm>
            <a:off x="97971" y="1462685"/>
            <a:ext cx="11944500" cy="5289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100"/>
              <a:t>Day 2 Overview:</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The main objective is to lay a robust fo</a:t>
            </a:r>
            <a:r>
              <a:rPr lang="en-US" sz="2100">
                <a:solidFill>
                  <a:srgbClr val="4F4F5B"/>
                </a:solidFill>
              </a:rPr>
              <a:t>undation for educators by introducing crucial concepts and strategies aimed at improving teachin</a:t>
            </a:r>
            <a:r>
              <a:rPr lang="en-US" sz="2100"/>
              <a:t>g effectiveness, with an emphasis on Well-being initiatives through positive psychology and strengths-based perspectives.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Master Trainers:</a:t>
            </a:r>
            <a:endParaRPr sz="2100"/>
          </a:p>
          <a:p>
            <a:pPr indent="0" lvl="0" marL="0" rtl="0" algn="l">
              <a:spcBef>
                <a:spcPts val="0"/>
              </a:spcBef>
              <a:spcAft>
                <a:spcPts val="0"/>
              </a:spcAft>
              <a:buNone/>
            </a:pPr>
            <a:r>
              <a:t/>
            </a:r>
            <a:endParaRPr sz="2100"/>
          </a:p>
          <a:p>
            <a:pPr indent="-361950" lvl="0" marL="457200" rtl="0" algn="l">
              <a:spcBef>
                <a:spcPts val="0"/>
              </a:spcBef>
              <a:spcAft>
                <a:spcPts val="0"/>
              </a:spcAft>
              <a:buSzPts val="2100"/>
              <a:buChar char="●"/>
            </a:pPr>
            <a:r>
              <a:rPr lang="en-US" sz="2100"/>
              <a:t>You will lead teachers by offering vital tools and resources, including strategies for fostering authentic relationships and engaging stakeholders.</a:t>
            </a:r>
            <a:endParaRPr sz="2100"/>
          </a:p>
          <a:p>
            <a:pPr indent="-361950" lvl="0" marL="457200" rtl="0" algn="l">
              <a:spcBef>
                <a:spcPts val="0"/>
              </a:spcBef>
              <a:spcAft>
                <a:spcPts val="0"/>
              </a:spcAft>
              <a:buSzPts val="2100"/>
              <a:buChar char="●"/>
            </a:pPr>
            <a:r>
              <a:rPr lang="en-US" sz="2100"/>
              <a:t>You will encourage collaboration through dynamic discussions, utilising leadership techniques such as transformational leadership and PERMA.</a:t>
            </a:r>
            <a:endParaRPr sz="2100"/>
          </a:p>
          <a:p>
            <a:pPr indent="-361950" lvl="0" marL="457200" rtl="0" algn="l">
              <a:spcBef>
                <a:spcPts val="0"/>
              </a:spcBef>
              <a:spcAft>
                <a:spcPts val="0"/>
              </a:spcAft>
              <a:buSzPts val="2100"/>
              <a:buChar char="●"/>
            </a:pPr>
            <a:r>
              <a:rPr lang="en-US" sz="2100"/>
              <a:t>You'll present examples that showcase best practices in the classroom.</a:t>
            </a:r>
            <a:endParaRPr sz="2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9f7e177b5a_1_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19" name="Google Shape;319;g39f7e177b5a_1_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Enhancing Hope in Students - PERMA (Relationships &amp; Engagement)</a:t>
            </a:r>
            <a:endParaRPr/>
          </a:p>
        </p:txBody>
      </p:sp>
      <p:sp>
        <p:nvSpPr>
          <p:cNvPr id="320" name="Google Shape;320;g39f7e177b5a_1_14"/>
          <p:cNvSpPr txBox="1"/>
          <p:nvPr>
            <p:ph idx="2" type="body"/>
          </p:nvPr>
        </p:nvSpPr>
        <p:spPr>
          <a:xfrm>
            <a:off x="97975" y="1578250"/>
            <a:ext cx="11944500" cy="517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solidFill>
                  <a:srgbClr val="4F4F5B"/>
                </a:solidFill>
              </a:rPr>
              <a:t>Hope is characterised by </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355600" lvl="0" marL="457200" rtl="0" algn="l">
              <a:spcBef>
                <a:spcPts val="0"/>
              </a:spcBef>
              <a:spcAft>
                <a:spcPts val="0"/>
              </a:spcAft>
              <a:buClr>
                <a:srgbClr val="4F4F5B"/>
              </a:buClr>
              <a:buSzPts val="2000"/>
              <a:buFont typeface="Calibri"/>
              <a:buAutoNum type="arabicPeriod"/>
            </a:pPr>
            <a:r>
              <a:rPr lang="en-US" sz="2000">
                <a:solidFill>
                  <a:srgbClr val="4F4F5B"/>
                </a:solidFill>
              </a:rPr>
              <a:t>Goal thinking, </a:t>
            </a:r>
            <a:endParaRPr sz="2000">
              <a:solidFill>
                <a:srgbClr val="4F4F5B"/>
              </a:solidFill>
            </a:endParaRPr>
          </a:p>
          <a:p>
            <a:pPr indent="-355600" lvl="0" marL="457200" rtl="0" algn="l">
              <a:spcBef>
                <a:spcPts val="0"/>
              </a:spcBef>
              <a:spcAft>
                <a:spcPts val="0"/>
              </a:spcAft>
              <a:buClr>
                <a:srgbClr val="4F4F5B"/>
              </a:buClr>
              <a:buSzPts val="2000"/>
              <a:buFont typeface="Calibri"/>
              <a:buAutoNum type="arabicPeriod"/>
            </a:pPr>
            <a:r>
              <a:rPr lang="en-US" sz="2000">
                <a:solidFill>
                  <a:srgbClr val="4F4F5B"/>
                </a:solidFill>
              </a:rPr>
              <a:t>Pathways thinking (strategies), and </a:t>
            </a:r>
            <a:endParaRPr sz="2000">
              <a:solidFill>
                <a:srgbClr val="4F4F5B"/>
              </a:solidFill>
            </a:endParaRPr>
          </a:p>
          <a:p>
            <a:pPr indent="-355600" lvl="0" marL="457200" rtl="0" algn="l">
              <a:spcBef>
                <a:spcPts val="0"/>
              </a:spcBef>
              <a:spcAft>
                <a:spcPts val="0"/>
              </a:spcAft>
              <a:buClr>
                <a:srgbClr val="4F4F5B"/>
              </a:buClr>
              <a:buSzPts val="2000"/>
              <a:buFont typeface="Calibri"/>
              <a:buAutoNum type="arabicPeriod"/>
            </a:pPr>
            <a:r>
              <a:rPr lang="en-US" sz="2000">
                <a:solidFill>
                  <a:srgbClr val="4F4F5B"/>
                </a:solidFill>
              </a:rPr>
              <a:t>Agency thinking (motivation). </a:t>
            </a:r>
            <a:endParaRPr sz="2000">
              <a:solidFill>
                <a:srgbClr val="4F4F5B"/>
              </a:solidFill>
            </a:endParaRPr>
          </a:p>
          <a:p>
            <a:pPr indent="0" lvl="0" marL="0" rtl="0" algn="l">
              <a:spcBef>
                <a:spcPts val="0"/>
              </a:spcBef>
              <a:spcAft>
                <a:spcPts val="0"/>
              </a:spcAft>
              <a:buNone/>
            </a:pPr>
            <a:r>
              <a:t/>
            </a:r>
            <a:endParaRPr sz="2000">
              <a:solidFill>
                <a:srgbClr val="4F4F5B"/>
              </a:solidFill>
            </a:endParaRPr>
          </a:p>
          <a:p>
            <a:pPr indent="0" lvl="0" marL="0" rtl="0" algn="l">
              <a:spcBef>
                <a:spcPts val="0"/>
              </a:spcBef>
              <a:spcAft>
                <a:spcPts val="0"/>
              </a:spcAft>
              <a:buNone/>
            </a:pPr>
            <a:r>
              <a:rPr lang="en-US" sz="2000">
                <a:solidFill>
                  <a:srgbClr val="4F4F5B"/>
                </a:solidFill>
              </a:rPr>
              <a:t>Hope interventions can significantly increase </a:t>
            </a:r>
            <a:r>
              <a:rPr b="1" lang="en-US" sz="2000">
                <a:solidFill>
                  <a:srgbClr val="4F4F5B"/>
                </a:solidFill>
              </a:rPr>
              <a:t>levels of hope, self-worth, and life satisfaction</a:t>
            </a:r>
            <a:endParaRPr b="1">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Teachers must be firm, fair, and consistent to engender trust and hope. </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An atmosphere where students feel responsible for their actions and held to reasonably high standards must be created </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This requires teachers being clear about objectives (how to master material and how to attain good grades) and emphasize preparation and planning. </a:t>
            </a:r>
            <a:endParaRPr sz="2000">
              <a:solidFill>
                <a:srgbClr val="4F4F5B"/>
              </a:solidFill>
            </a:endParaRPr>
          </a:p>
          <a:p>
            <a:pPr indent="-355600" lvl="0" marL="457200" rtl="0" algn="l">
              <a:lnSpc>
                <a:spcPct val="100000"/>
              </a:lnSpc>
              <a:spcBef>
                <a:spcPts val="0"/>
              </a:spcBef>
              <a:spcAft>
                <a:spcPts val="0"/>
              </a:spcAft>
              <a:buClr>
                <a:srgbClr val="4F4F5B"/>
              </a:buClr>
              <a:buSzPts val="2000"/>
              <a:buChar char="-"/>
            </a:pPr>
            <a:r>
              <a:rPr lang="en-US" sz="2000">
                <a:solidFill>
                  <a:srgbClr val="4F4F5B"/>
                </a:solidFill>
              </a:rPr>
              <a:t>Encourage an atmosphere focused on expending effort and mastering information rather than the sole focus on obtaining good outcomes (e.g., high grades).</a:t>
            </a:r>
            <a:endParaRPr sz="2000">
              <a:solidFill>
                <a:srgbClr val="4F4F5B"/>
              </a:solidFill>
            </a:endParaRPr>
          </a:p>
          <a:p>
            <a:pPr indent="0" lvl="0" marL="0" rtl="0" algn="l">
              <a:lnSpc>
                <a:spcPct val="90000"/>
              </a:lnSpc>
              <a:spcBef>
                <a:spcPts val="0"/>
              </a:spcBef>
              <a:spcAft>
                <a:spcPts val="0"/>
              </a:spcAft>
              <a:buNone/>
            </a:pPr>
            <a:r>
              <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9e7b6f5a92_0_4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26" name="Google Shape;326;g39e7b6f5a92_0_473"/>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a:solidFill>
                  <a:srgbClr val="4F4F5B"/>
                </a:solidFill>
              </a:rPr>
              <a:t>Helping students set goals (Meaning/Accomplishment): </a:t>
            </a:r>
            <a:endParaRPr>
              <a:solidFill>
                <a:srgbClr val="4F4F5B"/>
              </a:solidFill>
            </a:endParaRPr>
          </a:p>
          <a:p>
            <a:pPr indent="0" lvl="0" marL="0" marR="0" rtl="0" algn="l">
              <a:lnSpc>
                <a:spcPct val="90000"/>
              </a:lnSpc>
              <a:spcBef>
                <a:spcPts val="0"/>
              </a:spcBef>
              <a:spcAft>
                <a:spcPts val="0"/>
              </a:spcAft>
              <a:buNone/>
            </a:pPr>
            <a:r>
              <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Goals must be </a:t>
            </a:r>
            <a:r>
              <a:rPr b="1" lang="en-US">
                <a:solidFill>
                  <a:srgbClr val="4F4F5B"/>
                </a:solidFill>
              </a:rPr>
              <a:t>calibrated </a:t>
            </a:r>
            <a:r>
              <a:rPr lang="en-US">
                <a:solidFill>
                  <a:srgbClr val="4F4F5B"/>
                </a:solidFill>
              </a:rPr>
              <a:t>to the student’s age and specific circumstances.</a:t>
            </a:r>
            <a:endParaRPr>
              <a:solidFill>
                <a:srgbClr val="4F4F5B"/>
              </a:solidFill>
            </a:endParaRPr>
          </a:p>
          <a:p>
            <a:pPr indent="0" lvl="0" marL="914400" marR="0" rtl="0" algn="l">
              <a:lnSpc>
                <a:spcPct val="90000"/>
              </a:lnSpc>
              <a:spcBef>
                <a:spcPts val="0"/>
              </a:spcBef>
              <a:spcAft>
                <a:spcPts val="0"/>
              </a:spcAft>
              <a:buNone/>
            </a:pPr>
            <a:r>
              <a:rPr lang="en-US">
                <a:solidFill>
                  <a:srgbClr val="4F4F5B"/>
                </a:solidFill>
              </a:rPr>
              <a:t> </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Encourage positive and </a:t>
            </a:r>
            <a:r>
              <a:rPr b="1" lang="en-US">
                <a:solidFill>
                  <a:srgbClr val="4F4F5B"/>
                </a:solidFill>
              </a:rPr>
              <a:t>SMART goals</a:t>
            </a:r>
            <a:r>
              <a:rPr lang="en-US">
                <a:solidFill>
                  <a:srgbClr val="4F4F5B"/>
                </a:solidFill>
              </a:rPr>
              <a:t> with clear markers (e.g., "to study an hour each day") rather than vague goals (e.g., "getting good grades").</a:t>
            </a:r>
            <a:endParaRPr sz="1300">
              <a:solidFill>
                <a:srgbClr val="4F4F5B"/>
              </a:solidFill>
            </a:endParaRPr>
          </a:p>
          <a:p>
            <a:pPr indent="457200" lvl="0" marL="0" marR="0" rtl="0" algn="l">
              <a:lnSpc>
                <a:spcPct val="90000"/>
              </a:lnSpc>
              <a:spcBef>
                <a:spcPts val="0"/>
              </a:spcBef>
              <a:spcAft>
                <a:spcPts val="0"/>
              </a:spcAft>
              <a:buNone/>
            </a:pPr>
            <a:r>
              <a:rPr lang="en-US" sz="1700">
                <a:solidFill>
                  <a:srgbClr val="4F4F5B"/>
                </a:solidFill>
              </a:rPr>
              <a:t>SMART goals: </a:t>
            </a:r>
            <a:endParaRPr sz="1700">
              <a:solidFill>
                <a:srgbClr val="4F4F5B"/>
              </a:solidFill>
            </a:endParaRPr>
          </a:p>
          <a:p>
            <a:pPr indent="-336550" lvl="0" marL="1371600" marR="0" rtl="0" algn="l">
              <a:lnSpc>
                <a:spcPct val="90000"/>
              </a:lnSpc>
              <a:spcBef>
                <a:spcPts val="0"/>
              </a:spcBef>
              <a:spcAft>
                <a:spcPts val="0"/>
              </a:spcAft>
              <a:buClr>
                <a:srgbClr val="4F4F5B"/>
              </a:buClr>
              <a:buSzPts val="1700"/>
              <a:buChar char="-"/>
            </a:pPr>
            <a:r>
              <a:rPr b="1" lang="en-US" sz="1700">
                <a:solidFill>
                  <a:schemeClr val="accent2"/>
                </a:solidFill>
              </a:rPr>
              <a:t>S</a:t>
            </a:r>
            <a:r>
              <a:rPr lang="en-US" sz="1700">
                <a:solidFill>
                  <a:srgbClr val="4F4F5B"/>
                </a:solidFill>
              </a:rPr>
              <a:t>pecific</a:t>
            </a:r>
            <a:endParaRPr sz="1700">
              <a:solidFill>
                <a:srgbClr val="4F4F5B"/>
              </a:solidFill>
            </a:endParaRPr>
          </a:p>
          <a:p>
            <a:pPr indent="-336550" lvl="0" marL="1371600" marR="0" rtl="0" algn="l">
              <a:lnSpc>
                <a:spcPct val="90000"/>
              </a:lnSpc>
              <a:spcBef>
                <a:spcPts val="0"/>
              </a:spcBef>
              <a:spcAft>
                <a:spcPts val="0"/>
              </a:spcAft>
              <a:buClr>
                <a:srgbClr val="4F4F5B"/>
              </a:buClr>
              <a:buSzPts val="1700"/>
              <a:buChar char="-"/>
            </a:pPr>
            <a:r>
              <a:rPr b="1" lang="en-US" sz="1700">
                <a:solidFill>
                  <a:schemeClr val="accent2"/>
                </a:solidFill>
              </a:rPr>
              <a:t>M</a:t>
            </a:r>
            <a:r>
              <a:rPr lang="en-US" sz="1700">
                <a:solidFill>
                  <a:srgbClr val="4F4F5B"/>
                </a:solidFill>
              </a:rPr>
              <a:t>easurable</a:t>
            </a:r>
            <a:endParaRPr sz="1700">
              <a:solidFill>
                <a:srgbClr val="4F4F5B"/>
              </a:solidFill>
            </a:endParaRPr>
          </a:p>
          <a:p>
            <a:pPr indent="-336550" lvl="0" marL="1371600" marR="0" rtl="0" algn="l">
              <a:lnSpc>
                <a:spcPct val="90000"/>
              </a:lnSpc>
              <a:spcBef>
                <a:spcPts val="0"/>
              </a:spcBef>
              <a:spcAft>
                <a:spcPts val="0"/>
              </a:spcAft>
              <a:buClr>
                <a:srgbClr val="4F4F5B"/>
              </a:buClr>
              <a:buSzPts val="1700"/>
              <a:buChar char="-"/>
            </a:pPr>
            <a:r>
              <a:rPr b="1" lang="en-US" sz="1700">
                <a:solidFill>
                  <a:schemeClr val="accent2"/>
                </a:solidFill>
              </a:rPr>
              <a:t>A</a:t>
            </a:r>
            <a:r>
              <a:rPr lang="en-US" sz="1700">
                <a:solidFill>
                  <a:srgbClr val="4F4F5B"/>
                </a:solidFill>
              </a:rPr>
              <a:t>chievable</a:t>
            </a:r>
            <a:r>
              <a:rPr lang="en-US" sz="1700">
                <a:solidFill>
                  <a:srgbClr val="4F4F5B"/>
                </a:solidFill>
              </a:rPr>
              <a:t> </a:t>
            </a:r>
            <a:endParaRPr sz="1700">
              <a:solidFill>
                <a:srgbClr val="4F4F5B"/>
              </a:solidFill>
            </a:endParaRPr>
          </a:p>
          <a:p>
            <a:pPr indent="-336550" lvl="0" marL="1371600" marR="0" rtl="0" algn="l">
              <a:lnSpc>
                <a:spcPct val="90000"/>
              </a:lnSpc>
              <a:spcBef>
                <a:spcPts val="0"/>
              </a:spcBef>
              <a:spcAft>
                <a:spcPts val="0"/>
              </a:spcAft>
              <a:buClr>
                <a:srgbClr val="4F4F5B"/>
              </a:buClr>
              <a:buSzPts val="1700"/>
              <a:buChar char="-"/>
            </a:pPr>
            <a:r>
              <a:rPr b="1" lang="en-US" sz="1700">
                <a:solidFill>
                  <a:schemeClr val="accent2"/>
                </a:solidFill>
              </a:rPr>
              <a:t>R</a:t>
            </a:r>
            <a:r>
              <a:rPr lang="en-US" sz="1700">
                <a:solidFill>
                  <a:srgbClr val="4F4F5B"/>
                </a:solidFill>
              </a:rPr>
              <a:t>elevant</a:t>
            </a:r>
            <a:endParaRPr sz="1700">
              <a:solidFill>
                <a:srgbClr val="4F4F5B"/>
              </a:solidFill>
            </a:endParaRPr>
          </a:p>
          <a:p>
            <a:pPr indent="-336550" lvl="0" marL="1371600" marR="0" rtl="0" algn="l">
              <a:lnSpc>
                <a:spcPct val="90000"/>
              </a:lnSpc>
              <a:spcBef>
                <a:spcPts val="0"/>
              </a:spcBef>
              <a:spcAft>
                <a:spcPts val="0"/>
              </a:spcAft>
              <a:buClr>
                <a:srgbClr val="4F4F5B"/>
              </a:buClr>
              <a:buSzPts val="1700"/>
              <a:buChar char="-"/>
            </a:pPr>
            <a:r>
              <a:rPr b="1" lang="en-US" sz="1700">
                <a:solidFill>
                  <a:schemeClr val="accent2"/>
                </a:solidFill>
              </a:rPr>
              <a:t>T</a:t>
            </a:r>
            <a:r>
              <a:rPr lang="en-US" sz="1700">
                <a:solidFill>
                  <a:srgbClr val="4F4F5B"/>
                </a:solidFill>
              </a:rPr>
              <a:t>imely  </a:t>
            </a:r>
            <a:endParaRPr sz="1700">
              <a:solidFill>
                <a:srgbClr val="4F4F5B"/>
              </a:solidFill>
            </a:endParaRPr>
          </a:p>
          <a:p>
            <a:pPr indent="0" lvl="0" marL="914400" marR="0" rtl="0" algn="l">
              <a:lnSpc>
                <a:spcPct val="90000"/>
              </a:lnSpc>
              <a:spcBef>
                <a:spcPts val="0"/>
              </a:spcBef>
              <a:spcAft>
                <a:spcPts val="0"/>
              </a:spcAft>
              <a:buNone/>
            </a:pPr>
            <a:r>
              <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Encourage </a:t>
            </a:r>
            <a:r>
              <a:rPr b="1" lang="en-US">
                <a:solidFill>
                  <a:srgbClr val="4F4F5B"/>
                </a:solidFill>
              </a:rPr>
              <a:t>approach goals</a:t>
            </a:r>
            <a:r>
              <a:rPr lang="en-US">
                <a:solidFill>
                  <a:srgbClr val="4F4F5B"/>
                </a:solidFill>
              </a:rPr>
              <a:t> (moving toward accomplishment) over avoidance goals (trying to prevent something)</a:t>
            </a:r>
            <a:endParaRPr>
              <a:solidFill>
                <a:srgbClr val="4F4F5B"/>
              </a:solidFill>
            </a:endParaRPr>
          </a:p>
          <a:p>
            <a:pPr indent="0" lvl="0" marL="0" marR="0" rtl="0" algn="l">
              <a:lnSpc>
                <a:spcPct val="90000"/>
              </a:lnSpc>
              <a:spcBef>
                <a:spcPts val="0"/>
              </a:spcBef>
              <a:spcAft>
                <a:spcPts val="0"/>
              </a:spcAft>
              <a:buNone/>
            </a:pPr>
            <a:r>
              <a:t/>
            </a:r>
            <a:endParaRPr>
              <a:solidFill>
                <a:srgbClr val="4F4F5B"/>
              </a:solidFill>
            </a:endParaRPr>
          </a:p>
          <a:p>
            <a:pPr indent="0" lvl="0" marL="0" marR="0" rtl="0" algn="l">
              <a:lnSpc>
                <a:spcPct val="90000"/>
              </a:lnSpc>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p:txBody>
      </p:sp>
      <p:sp>
        <p:nvSpPr>
          <p:cNvPr id="327" name="Google Shape;327;g39e7b6f5a92_0_4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None/>
            </a:pPr>
            <a:r>
              <a:rPr lang="en-US"/>
              <a:t>1. Goal thinking - </a:t>
            </a:r>
            <a:r>
              <a:rPr lang="en-US"/>
              <a:t>Hope Strategies PERMA (Meaning &amp; Accomplishment)</a:t>
            </a:r>
            <a:endParaRPr/>
          </a:p>
        </p:txBody>
      </p:sp>
      <p:pic>
        <p:nvPicPr>
          <p:cNvPr descr="School girl holding a book with students in background (Provided by Getty Images)" id="328" name="Google Shape;328;g39e7b6f5a92_0_473"/>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9f7e177b5a_1_24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34" name="Google Shape;334;g39f7e177b5a_1_246"/>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4F5B"/>
                </a:solidFill>
              </a:rPr>
              <a:t>Common student goals:</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rPr lang="en-US">
                <a:solidFill>
                  <a:srgbClr val="4F4F5B"/>
                </a:solidFill>
              </a:rPr>
              <a:t>“I want to get better grades.”</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stop failing math.”</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be smarter.”</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not get in trouble this week.”</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do well in reading.”</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rPr lang="en-US">
                <a:solidFill>
                  <a:srgbClr val="4F4F5B"/>
                </a:solidFill>
              </a:rPr>
              <a:t>Identify</a:t>
            </a:r>
            <a:r>
              <a:rPr lang="en-US">
                <a:solidFill>
                  <a:srgbClr val="4F4F5B"/>
                </a:solidFill>
              </a:rPr>
              <a:t> what is</a:t>
            </a:r>
            <a:endParaRPr>
              <a:solidFill>
                <a:srgbClr val="4F4F5B"/>
              </a:solidFill>
            </a:endParaRPr>
          </a:p>
          <a:p>
            <a:pPr indent="-342900" lvl="0" marL="457200" rtl="0" algn="l">
              <a:spcBef>
                <a:spcPts val="0"/>
              </a:spcBef>
              <a:spcAft>
                <a:spcPts val="0"/>
              </a:spcAft>
              <a:buClr>
                <a:srgbClr val="4F4F5B"/>
              </a:buClr>
              <a:buSzPts val="1800"/>
              <a:buAutoNum type="arabicPeriod"/>
            </a:pPr>
            <a:r>
              <a:rPr lang="en-US">
                <a:solidFill>
                  <a:srgbClr val="4F4F5B"/>
                </a:solidFill>
              </a:rPr>
              <a:t>Uncallibrated </a:t>
            </a:r>
            <a:endParaRPr>
              <a:solidFill>
                <a:srgbClr val="4F4F5B"/>
              </a:solidFill>
            </a:endParaRPr>
          </a:p>
          <a:p>
            <a:pPr indent="-342900" lvl="0" marL="457200" rtl="0" algn="l">
              <a:spcBef>
                <a:spcPts val="0"/>
              </a:spcBef>
              <a:spcAft>
                <a:spcPts val="0"/>
              </a:spcAft>
              <a:buClr>
                <a:srgbClr val="4F4F5B"/>
              </a:buClr>
              <a:buSzPts val="1800"/>
              <a:buAutoNum type="arabicPeriod"/>
            </a:pPr>
            <a:r>
              <a:rPr lang="en-US">
                <a:solidFill>
                  <a:srgbClr val="4F4F5B"/>
                </a:solidFill>
              </a:rPr>
              <a:t>Vague vs SMART</a:t>
            </a:r>
            <a:endParaRPr>
              <a:solidFill>
                <a:srgbClr val="4F4F5B"/>
              </a:solidFill>
            </a:endParaRPr>
          </a:p>
          <a:p>
            <a:pPr indent="-342900" lvl="0" marL="457200" rtl="0" algn="l">
              <a:spcBef>
                <a:spcPts val="0"/>
              </a:spcBef>
              <a:spcAft>
                <a:spcPts val="0"/>
              </a:spcAft>
              <a:buClr>
                <a:srgbClr val="4F4F5B"/>
              </a:buClr>
              <a:buSzPts val="1800"/>
              <a:buAutoNum type="arabicPeriod"/>
            </a:pPr>
            <a:r>
              <a:rPr lang="en-US">
                <a:solidFill>
                  <a:srgbClr val="4F4F5B"/>
                </a:solidFill>
              </a:rPr>
              <a:t>Negative/avoidance based</a:t>
            </a:r>
            <a:endParaRPr>
              <a:solidFill>
                <a:srgbClr val="4F4F5B"/>
              </a:solidFill>
            </a:endParaRPr>
          </a:p>
          <a:p>
            <a:pPr indent="0" lvl="0" marL="0" rtl="0" algn="l">
              <a:spcBef>
                <a:spcPts val="0"/>
              </a:spcBef>
              <a:spcAft>
                <a:spcPts val="0"/>
              </a:spcAft>
              <a:buNone/>
            </a:pPr>
            <a:r>
              <a:t/>
            </a:r>
            <a:endParaRPr>
              <a:solidFill>
                <a:srgbClr val="4F4F5B"/>
              </a:solidFill>
            </a:endParaRPr>
          </a:p>
        </p:txBody>
      </p:sp>
      <p:sp>
        <p:nvSpPr>
          <p:cNvPr id="335" name="Google Shape;335;g39f7e177b5a_1_2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Exercise -</a:t>
            </a:r>
            <a:r>
              <a:rPr lang="en-US"/>
              <a:t> Goal thinking - Hope Strategies PERMA (Meaning &amp; Accomplishment)</a:t>
            </a:r>
            <a:endParaRPr/>
          </a:p>
        </p:txBody>
      </p:sp>
      <p:pic>
        <p:nvPicPr>
          <p:cNvPr descr="School girl holding a book with students in background (Provided by Getty Images)" id="336" name="Google Shape;336;g39f7e177b5a_1_246"/>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9f7e177b5a_1_25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42" name="Google Shape;342;g39f7e177b5a_1_254"/>
          <p:cNvSpPr txBox="1"/>
          <p:nvPr>
            <p:ph idx="2" type="body"/>
          </p:nvPr>
        </p:nvSpPr>
        <p:spPr>
          <a:xfrm>
            <a:off x="97973" y="1462675"/>
            <a:ext cx="7390800" cy="528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4F4F5B"/>
                </a:solidFill>
              </a:rPr>
              <a:t>How can we change these goals into Effective goals? Use your exercise sheet to practice this. </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rPr lang="en-US">
                <a:solidFill>
                  <a:srgbClr val="4F4F5B"/>
                </a:solidFill>
              </a:rPr>
              <a:t>“I want to get better grades.”</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stop failing math.”</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be smarter.”</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not get in trouble this week.”</a:t>
            </a:r>
            <a:br>
              <a:rPr lang="en-US">
                <a:solidFill>
                  <a:srgbClr val="4F4F5B"/>
                </a:solidFill>
              </a:rPr>
            </a:br>
            <a:endParaRPr>
              <a:solidFill>
                <a:srgbClr val="4F4F5B"/>
              </a:solidFill>
            </a:endParaRPr>
          </a:p>
          <a:p>
            <a:pPr indent="0" lvl="0" marL="0" rtl="0" algn="l">
              <a:spcBef>
                <a:spcPts val="0"/>
              </a:spcBef>
              <a:spcAft>
                <a:spcPts val="0"/>
              </a:spcAft>
              <a:buNone/>
            </a:pPr>
            <a:r>
              <a:rPr lang="en-US">
                <a:solidFill>
                  <a:srgbClr val="4F4F5B"/>
                </a:solidFill>
              </a:rPr>
              <a:t>“I want to do well in reading.”</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a:p>
            <a:pPr indent="0" lvl="0" marL="0" marR="0" rtl="0" algn="l">
              <a:lnSpc>
                <a:spcPct val="90000"/>
              </a:lnSpc>
              <a:spcBef>
                <a:spcPts val="0"/>
              </a:spcBef>
              <a:spcAft>
                <a:spcPts val="0"/>
              </a:spcAft>
              <a:buNone/>
            </a:pPr>
            <a:r>
              <a:rPr lang="en-US">
                <a:solidFill>
                  <a:srgbClr val="4F4F5B"/>
                </a:solidFill>
              </a:rPr>
              <a:t>An Effective goal is a goal that is:</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Calibrated to students’ needs (age, circumstances)</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SMART (Specific, Measurable, Achievable, Relevant, and Timely)</a:t>
            </a:r>
            <a:endParaRPr>
              <a:solidFill>
                <a:srgbClr val="4F4F5B"/>
              </a:solidFill>
            </a:endParaRPr>
          </a:p>
          <a:p>
            <a:pPr indent="-342900" lvl="0" marL="457200" marR="0" rtl="0" algn="l">
              <a:lnSpc>
                <a:spcPct val="90000"/>
              </a:lnSpc>
              <a:spcBef>
                <a:spcPts val="0"/>
              </a:spcBef>
              <a:spcAft>
                <a:spcPts val="0"/>
              </a:spcAft>
              <a:buClr>
                <a:srgbClr val="4F4F5B"/>
              </a:buClr>
              <a:buSzPts val="1800"/>
              <a:buAutoNum type="arabicPeriod"/>
            </a:pPr>
            <a:r>
              <a:rPr lang="en-US">
                <a:solidFill>
                  <a:srgbClr val="4F4F5B"/>
                </a:solidFill>
              </a:rPr>
              <a:t>Approach goal (moving towards growth, not away from failure)</a:t>
            </a:r>
            <a:endParaRPr b="1" sz="1100">
              <a:solidFill>
                <a:srgbClr val="000000"/>
              </a:solidFill>
              <a:latin typeface="Arial"/>
              <a:ea typeface="Arial"/>
              <a:cs typeface="Arial"/>
              <a:sym typeface="Arial"/>
            </a:endParaRPr>
          </a:p>
          <a:p>
            <a:pPr indent="0" lvl="0" marL="457200" rtl="0" algn="l">
              <a:spcBef>
                <a:spcPts val="0"/>
              </a:spcBef>
              <a:spcAft>
                <a:spcPts val="0"/>
              </a:spcAft>
              <a:buNone/>
            </a:pPr>
            <a:r>
              <a:t/>
            </a:r>
            <a:endParaRPr>
              <a:solidFill>
                <a:srgbClr val="4F4F5B"/>
              </a:solidFill>
            </a:endParaRPr>
          </a:p>
          <a:p>
            <a:pPr indent="0" lvl="0" marL="0" rtl="0" algn="l">
              <a:spcBef>
                <a:spcPts val="0"/>
              </a:spcBef>
              <a:spcAft>
                <a:spcPts val="0"/>
              </a:spcAft>
              <a:buNone/>
            </a:pPr>
            <a:r>
              <a:t/>
            </a:r>
            <a:endParaRPr>
              <a:solidFill>
                <a:srgbClr val="4F4F5B"/>
              </a:solidFill>
            </a:endParaRPr>
          </a:p>
        </p:txBody>
      </p:sp>
      <p:sp>
        <p:nvSpPr>
          <p:cNvPr id="343" name="Google Shape;343;g39f7e177b5a_1_25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Exercise - </a:t>
            </a:r>
            <a:r>
              <a:rPr lang="en-US"/>
              <a:t>Rewrite Goals based on PERMA</a:t>
            </a:r>
            <a:endParaRPr/>
          </a:p>
        </p:txBody>
      </p:sp>
      <p:pic>
        <p:nvPicPr>
          <p:cNvPr descr="School girl holding a book with students in background (Provided by Getty Images)" id="344" name="Google Shape;344;g39f7e177b5a_1_254"/>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9f7e177b5a_1_28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50" name="Google Shape;350;g39f7e177b5a_1_287"/>
          <p:cNvSpPr txBox="1"/>
          <p:nvPr>
            <p:ph idx="2" type="body"/>
          </p:nvPr>
        </p:nvSpPr>
        <p:spPr>
          <a:xfrm>
            <a:off x="97973" y="1462675"/>
            <a:ext cx="7390800" cy="528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000">
                <a:solidFill>
                  <a:srgbClr val="4F4F5B"/>
                </a:solidFill>
                <a:highlight>
                  <a:srgbClr val="FFFFFF"/>
                </a:highlight>
              </a:rPr>
              <a:t>Creating Pathways (Accomplishment)</a:t>
            </a:r>
            <a:endParaRPr sz="2000">
              <a:solidFill>
                <a:srgbClr val="4F4F5B"/>
              </a:solidFill>
              <a:highlight>
                <a:srgbClr val="FFFFFF"/>
              </a:highlight>
            </a:endParaRPr>
          </a:p>
          <a:p>
            <a:pPr indent="0" lvl="0" marL="0" rtl="0" algn="l">
              <a:spcBef>
                <a:spcPts val="0"/>
              </a:spcBef>
              <a:spcAft>
                <a:spcPts val="0"/>
              </a:spcAft>
              <a:buNone/>
            </a:pPr>
            <a:r>
              <a:t/>
            </a:r>
            <a:endParaRPr sz="2000">
              <a:solidFill>
                <a:srgbClr val="4F4F5B"/>
              </a:solidFill>
              <a:highlight>
                <a:srgbClr val="FFFFFF"/>
              </a:highlight>
            </a:endParaRPr>
          </a:p>
          <a:p>
            <a:pPr indent="0" lvl="0" marL="0" rtl="0" algn="l">
              <a:spcBef>
                <a:spcPts val="0"/>
              </a:spcBef>
              <a:spcAft>
                <a:spcPts val="0"/>
              </a:spcAft>
              <a:buNone/>
            </a:pPr>
            <a:r>
              <a:rPr lang="en-US" sz="2000">
                <a:solidFill>
                  <a:srgbClr val="4F4F5B"/>
                </a:solidFill>
                <a:highlight>
                  <a:srgbClr val="FFFFFF"/>
                </a:highlight>
              </a:rPr>
              <a:t>Enable students to identify multiple routes to a desired goal, especially when facing blockages. </a:t>
            </a:r>
            <a:endParaRPr sz="2000">
              <a:solidFill>
                <a:srgbClr val="4F4F5B"/>
              </a:solidFill>
              <a:highlight>
                <a:srgbClr val="FFFFFF"/>
              </a:highlight>
            </a:endParaRPr>
          </a:p>
          <a:p>
            <a:pPr indent="0" lvl="0" marL="0" rtl="0" algn="l">
              <a:spcBef>
                <a:spcPts val="0"/>
              </a:spcBef>
              <a:spcAft>
                <a:spcPts val="0"/>
              </a:spcAft>
              <a:buNone/>
            </a:pPr>
            <a:r>
              <a:t/>
            </a:r>
            <a:endParaRPr sz="2000">
              <a:solidFill>
                <a:srgbClr val="4F4F5B"/>
              </a:solidFill>
              <a:highlight>
                <a:srgbClr val="FFFFFF"/>
              </a:highlight>
            </a:endParaRPr>
          </a:p>
          <a:p>
            <a:pPr indent="0" lvl="0" marL="0" rtl="0" algn="l">
              <a:spcBef>
                <a:spcPts val="0"/>
              </a:spcBef>
              <a:spcAft>
                <a:spcPts val="0"/>
              </a:spcAft>
              <a:buNone/>
            </a:pPr>
            <a:r>
              <a:rPr lang="en-US" sz="2000">
                <a:solidFill>
                  <a:srgbClr val="4F4F5B"/>
                </a:solidFill>
                <a:highlight>
                  <a:srgbClr val="FFFFFF"/>
                </a:highlight>
              </a:rPr>
              <a:t>Attribute blockages not to a lack of talent, but as information identifying a path that </a:t>
            </a:r>
            <a:r>
              <a:rPr i="1" lang="en-US" sz="2000">
                <a:solidFill>
                  <a:srgbClr val="4F4F5B"/>
                </a:solidFill>
                <a:highlight>
                  <a:srgbClr val="FFFFFF"/>
                </a:highlight>
              </a:rPr>
              <a:t>doesn't</a:t>
            </a:r>
            <a:r>
              <a:rPr lang="en-US" sz="2000">
                <a:solidFill>
                  <a:srgbClr val="4F4F5B"/>
                </a:solidFill>
                <a:highlight>
                  <a:srgbClr val="FFFFFF"/>
                </a:highlight>
              </a:rPr>
              <a:t> work</a:t>
            </a:r>
            <a:endParaRPr sz="2000">
              <a:solidFill>
                <a:srgbClr val="4F4F5B"/>
              </a:solidFill>
            </a:endParaRPr>
          </a:p>
        </p:txBody>
      </p:sp>
      <p:sp>
        <p:nvSpPr>
          <p:cNvPr id="351" name="Google Shape;351;g39f7e177b5a_1_28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2. Pathways Thinking - PERMA (Accomplishment)</a:t>
            </a:r>
            <a:endParaRPr/>
          </a:p>
        </p:txBody>
      </p:sp>
      <p:pic>
        <p:nvPicPr>
          <p:cNvPr descr="Student girl studying with laptop. Young woman sitting on stack of books, getting knowledge online. Young people have idea (Provided by Getty Images)" id="352" name="Google Shape;352;g39f7e177b5a_1_287"/>
          <p:cNvPicPr preferRelativeResize="0"/>
          <p:nvPr/>
        </p:nvPicPr>
        <p:blipFill>
          <a:blip r:embed="rId3">
            <a:alphaModFix/>
          </a:blip>
          <a:stretch>
            <a:fillRect/>
          </a:stretch>
        </p:blipFill>
        <p:spPr>
          <a:xfrm>
            <a:off x="6651400" y="2992450"/>
            <a:ext cx="5520676" cy="38655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9f7e177b5a_1_29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58" name="Google Shape;358;g39f7e177b5a_1_296"/>
          <p:cNvSpPr txBox="1"/>
          <p:nvPr>
            <p:ph idx="2" type="body"/>
          </p:nvPr>
        </p:nvSpPr>
        <p:spPr>
          <a:xfrm>
            <a:off x="97973" y="1462675"/>
            <a:ext cx="7390800" cy="528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000">
                <a:solidFill>
                  <a:srgbClr val="4F4F5B"/>
                </a:solidFill>
                <a:highlight>
                  <a:srgbClr val="FFFFFF"/>
                </a:highlight>
              </a:rPr>
              <a:t>C. Enhancing Agency (Motivation/Engagement)</a:t>
            </a:r>
            <a:endParaRPr sz="2000">
              <a:solidFill>
                <a:srgbClr val="4F4F5B"/>
              </a:solidFill>
              <a:highlight>
                <a:srgbClr val="FFFFFF"/>
              </a:highlight>
            </a:endParaRPr>
          </a:p>
          <a:p>
            <a:pPr indent="0" lvl="0" marL="0" rtl="0" algn="l">
              <a:spcBef>
                <a:spcPts val="0"/>
              </a:spcBef>
              <a:spcAft>
                <a:spcPts val="0"/>
              </a:spcAft>
              <a:buNone/>
            </a:pPr>
            <a:r>
              <a:t/>
            </a:r>
            <a:endParaRPr sz="2000">
              <a:solidFill>
                <a:srgbClr val="4F4F5B"/>
              </a:solidFill>
              <a:highlight>
                <a:srgbClr val="FFFFFF"/>
              </a:highlight>
            </a:endParaRPr>
          </a:p>
          <a:p>
            <a:pPr indent="0" lvl="0" marL="0" rtl="0" algn="l">
              <a:spcBef>
                <a:spcPts val="0"/>
              </a:spcBef>
              <a:spcAft>
                <a:spcPts val="0"/>
              </a:spcAft>
              <a:buNone/>
            </a:pPr>
            <a:r>
              <a:rPr lang="en-US" sz="2000">
                <a:solidFill>
                  <a:srgbClr val="4F4F5B"/>
                </a:solidFill>
                <a:highlight>
                  <a:srgbClr val="FFFFFF"/>
                </a:highlight>
              </a:rPr>
              <a:t>Goals built on internal, personal standards are more energizing than those based on external standards. </a:t>
            </a:r>
            <a:endParaRPr sz="2000">
              <a:solidFill>
                <a:srgbClr val="4F4F5B"/>
              </a:solidFill>
              <a:highlight>
                <a:srgbClr val="FFFFFF"/>
              </a:highlight>
            </a:endParaRPr>
          </a:p>
          <a:p>
            <a:pPr indent="0" lvl="0" marL="0" rtl="0" algn="l">
              <a:spcBef>
                <a:spcPts val="0"/>
              </a:spcBef>
              <a:spcAft>
                <a:spcPts val="0"/>
              </a:spcAft>
              <a:buNone/>
            </a:pPr>
            <a:r>
              <a:t/>
            </a:r>
            <a:endParaRPr sz="2000">
              <a:solidFill>
                <a:srgbClr val="4F4F5B"/>
              </a:solidFill>
              <a:highlight>
                <a:srgbClr val="FFFFFF"/>
              </a:highlight>
            </a:endParaRPr>
          </a:p>
          <a:p>
            <a:pPr indent="0" lvl="0" marL="0" rtl="0" algn="l">
              <a:spcBef>
                <a:spcPts val="0"/>
              </a:spcBef>
              <a:spcAft>
                <a:spcPts val="0"/>
              </a:spcAft>
              <a:buNone/>
            </a:pPr>
            <a:r>
              <a:rPr lang="en-US" sz="2000">
                <a:solidFill>
                  <a:srgbClr val="4F4F5B"/>
                </a:solidFill>
                <a:highlight>
                  <a:srgbClr val="FFFFFF"/>
                </a:highlight>
              </a:rPr>
              <a:t>Encourage students to set "stretch" goals, based on previous performances, to enhance intrinsic motivation and perseverance</a:t>
            </a:r>
            <a:endParaRPr sz="2000">
              <a:solidFill>
                <a:srgbClr val="4F4F5B"/>
              </a:solidFill>
            </a:endParaRPr>
          </a:p>
        </p:txBody>
      </p:sp>
      <p:sp>
        <p:nvSpPr>
          <p:cNvPr id="359" name="Google Shape;359;g39f7e177b5a_1_29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3. Agency Thinking - PERMA (Motivation and Engagement)</a:t>
            </a:r>
            <a:endParaRPr/>
          </a:p>
        </p:txBody>
      </p:sp>
      <p:pic>
        <p:nvPicPr>
          <p:cNvPr descr="Sketch little man with many books. (Provided by Getty Images)" id="360" name="Google Shape;360;g39f7e177b5a_1_296"/>
          <p:cNvPicPr preferRelativeResize="0"/>
          <p:nvPr/>
        </p:nvPicPr>
        <p:blipFill>
          <a:blip r:embed="rId3">
            <a:alphaModFix/>
          </a:blip>
          <a:stretch>
            <a:fillRect/>
          </a:stretch>
        </p:blipFill>
        <p:spPr>
          <a:xfrm>
            <a:off x="7854601" y="3175202"/>
            <a:ext cx="4187873" cy="36828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9e7b6f5a92_0_4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66" name="Google Shape;366;g39e7b6f5a92_0_4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Building Whole-School Collaboration </a:t>
            </a:r>
            <a:endParaRPr/>
          </a:p>
        </p:txBody>
      </p:sp>
      <p:sp>
        <p:nvSpPr>
          <p:cNvPr id="367" name="Google Shape;367;g39e7b6f5a92_0_479"/>
          <p:cNvSpPr/>
          <p:nvPr/>
        </p:nvSpPr>
        <p:spPr>
          <a:xfrm>
            <a:off x="106198" y="4474185"/>
            <a:ext cx="11857500" cy="218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 name="Google Shape;368;g39e7b6f5a92_0_4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000">
              <a:solidFill>
                <a:srgbClr val="4F4F5B"/>
              </a:solidFill>
              <a:highlight>
                <a:srgbClr val="FFFFFF"/>
              </a:highlight>
            </a:endParaRPr>
          </a:p>
          <a:p>
            <a:pPr indent="0" lvl="0" marL="0" rtl="0" algn="l">
              <a:lnSpc>
                <a:spcPct val="90000"/>
              </a:lnSpc>
              <a:spcBef>
                <a:spcPts val="0"/>
              </a:spcBef>
              <a:spcAft>
                <a:spcPts val="0"/>
              </a:spcAft>
              <a:buNone/>
            </a:pPr>
            <a:r>
              <a:rPr b="1" lang="en-US" sz="2000">
                <a:solidFill>
                  <a:srgbClr val="4F4F5B"/>
                </a:solidFill>
              </a:rPr>
              <a:t>Strategic approach to relationship building</a:t>
            </a:r>
            <a:endParaRPr b="1" sz="2000">
              <a:solidFill>
                <a:srgbClr val="4F4F5B"/>
              </a:solidFill>
            </a:endParaRPr>
          </a:p>
          <a:p>
            <a:pPr indent="0" lvl="0" marL="0" rtl="0" algn="l">
              <a:lnSpc>
                <a:spcPct val="90000"/>
              </a:lnSpc>
              <a:spcBef>
                <a:spcPts val="0"/>
              </a:spcBef>
              <a:spcAft>
                <a:spcPts val="0"/>
              </a:spcAft>
              <a:buNone/>
            </a:pPr>
            <a:r>
              <a:t/>
            </a:r>
            <a:endParaRPr sz="2000">
              <a:solidFill>
                <a:srgbClr val="4F4F5B"/>
              </a:solidFill>
            </a:endParaRPr>
          </a:p>
          <a:p>
            <a:pPr indent="0" lvl="0" marL="0" rtl="0" algn="l">
              <a:lnSpc>
                <a:spcPct val="115000"/>
              </a:lnSpc>
              <a:spcBef>
                <a:spcPts val="1200"/>
              </a:spcBef>
              <a:spcAft>
                <a:spcPts val="0"/>
              </a:spcAft>
              <a:buNone/>
            </a:pPr>
            <a:r>
              <a:rPr lang="en-US" sz="2000">
                <a:solidFill>
                  <a:srgbClr val="4F4F5B"/>
                </a:solidFill>
              </a:rPr>
              <a:t>Sustainable Well-being initiatives require buy-in and active participation from all stakeholders (teachers, parents, students, community). </a:t>
            </a:r>
            <a:endParaRPr sz="2000">
              <a:solidFill>
                <a:srgbClr val="4F4F5B"/>
              </a:solidFill>
            </a:endParaRPr>
          </a:p>
          <a:p>
            <a:pPr indent="0" lvl="0" marL="0" rtl="0" algn="l">
              <a:lnSpc>
                <a:spcPct val="115000"/>
              </a:lnSpc>
              <a:spcBef>
                <a:spcPts val="1200"/>
              </a:spcBef>
              <a:spcAft>
                <a:spcPts val="0"/>
              </a:spcAft>
              <a:buNone/>
            </a:pPr>
            <a:r>
              <a:rPr lang="en-US" sz="2000">
                <a:solidFill>
                  <a:srgbClr val="4F4F5B"/>
                </a:solidFill>
              </a:rPr>
              <a:t>An engagement plan should identify who needs to be involved, what matters to them, and how you'll maintain meaningful connection over time. </a:t>
            </a:r>
            <a:endParaRPr sz="2000">
              <a:solidFill>
                <a:srgbClr val="4F4F5B"/>
              </a:solidFill>
            </a:endParaRPr>
          </a:p>
          <a:p>
            <a:pPr indent="0" lvl="0" marL="0" rtl="0" algn="l">
              <a:lnSpc>
                <a:spcPct val="115000"/>
              </a:lnSpc>
              <a:spcBef>
                <a:spcPts val="1200"/>
              </a:spcBef>
              <a:spcAft>
                <a:spcPts val="0"/>
              </a:spcAft>
              <a:buNone/>
            </a:pPr>
            <a:r>
              <a:t/>
            </a:r>
            <a:endParaRPr sz="1000">
              <a:solidFill>
                <a:srgbClr val="4F4F5B"/>
              </a:solidFill>
            </a:endParaRPr>
          </a:p>
          <a:p>
            <a:pPr indent="0" lvl="0" marL="0" rtl="0" algn="l">
              <a:lnSpc>
                <a:spcPct val="115000"/>
              </a:lnSpc>
              <a:spcBef>
                <a:spcPts val="1200"/>
              </a:spcBef>
              <a:spcAft>
                <a:spcPts val="0"/>
              </a:spcAft>
              <a:buNone/>
            </a:pPr>
            <a:r>
              <a:rPr lang="en-US" sz="2000">
                <a:solidFill>
                  <a:srgbClr val="4F4F5B"/>
                </a:solidFill>
              </a:rPr>
              <a:t>Example:</a:t>
            </a:r>
            <a:endParaRPr sz="2000">
              <a:solidFill>
                <a:srgbClr val="4F4F5B"/>
              </a:solidFill>
            </a:endParaRPr>
          </a:p>
          <a:p>
            <a:pPr indent="0" lvl="0" marL="0" rtl="0" algn="l">
              <a:lnSpc>
                <a:spcPct val="115000"/>
              </a:lnSpc>
              <a:spcBef>
                <a:spcPts val="1200"/>
              </a:spcBef>
              <a:spcAft>
                <a:spcPts val="0"/>
              </a:spcAft>
              <a:buNone/>
            </a:pPr>
            <a:r>
              <a:rPr b="1" lang="en-US" sz="2000">
                <a:solidFill>
                  <a:srgbClr val="4F4F5B"/>
                </a:solidFill>
              </a:rPr>
              <a:t>Student Voice</a:t>
            </a:r>
            <a:endParaRPr b="1" sz="2000">
              <a:solidFill>
                <a:srgbClr val="4F4F5B"/>
              </a:solidFill>
            </a:endParaRPr>
          </a:p>
          <a:p>
            <a:pPr indent="0" lvl="0" marL="0" rtl="0" algn="l">
              <a:lnSpc>
                <a:spcPct val="115000"/>
              </a:lnSpc>
              <a:spcBef>
                <a:spcPts val="1200"/>
              </a:spcBef>
              <a:spcAft>
                <a:spcPts val="0"/>
              </a:spcAft>
              <a:buNone/>
            </a:pPr>
            <a:r>
              <a:rPr b="1" lang="en-US" sz="2000">
                <a:solidFill>
                  <a:srgbClr val="4F4F5B"/>
                </a:solidFill>
              </a:rPr>
              <a:t>Needs: </a:t>
            </a:r>
            <a:r>
              <a:rPr lang="en-US" sz="2000">
                <a:solidFill>
                  <a:srgbClr val="4F4F5B"/>
                </a:solidFill>
              </a:rPr>
              <a:t>Belonging, autonomy, competence, authentic relationships</a:t>
            </a:r>
            <a:endParaRPr sz="2000">
              <a:solidFill>
                <a:srgbClr val="4F4F5B"/>
              </a:solidFill>
            </a:endParaRPr>
          </a:p>
          <a:p>
            <a:pPr indent="0" lvl="0" marL="0" rtl="0" algn="l">
              <a:lnSpc>
                <a:spcPct val="115000"/>
              </a:lnSpc>
              <a:spcBef>
                <a:spcPts val="1200"/>
              </a:spcBef>
              <a:spcAft>
                <a:spcPts val="0"/>
              </a:spcAft>
              <a:buNone/>
            </a:pPr>
            <a:r>
              <a:rPr b="1" lang="en-US" sz="2000">
                <a:solidFill>
                  <a:srgbClr val="4F4F5B"/>
                </a:solidFill>
              </a:rPr>
              <a:t>Strategies:</a:t>
            </a:r>
            <a:r>
              <a:rPr lang="en-US" sz="2000">
                <a:solidFill>
                  <a:srgbClr val="4F4F5B"/>
                </a:solidFill>
              </a:rPr>
              <a:t> Student </a:t>
            </a:r>
            <a:r>
              <a:rPr lang="en-US" sz="2000">
                <a:solidFill>
                  <a:srgbClr val="4F4F5B"/>
                </a:solidFill>
                <a:extLst>
                  <a:ext uri="http://customooxmlschemas.google.com/">
                    <go:slidesCustomData xmlns:go="http://customooxmlschemas.google.com/" textRoundtripDataId="5"/>
                  </a:ext>
                </a:extLst>
              </a:rPr>
              <a:t>Advisory</a:t>
            </a:r>
            <a:r>
              <a:rPr lang="en-US" sz="2000">
                <a:solidFill>
                  <a:srgbClr val="4F4F5B"/>
                </a:solidFill>
              </a:rPr>
              <a:t> committees, classroom community circles, strength spotting, leadership opportunities</a:t>
            </a:r>
            <a:endParaRPr sz="2000">
              <a:solidFill>
                <a:srgbClr val="4F4F5B"/>
              </a:solidFill>
            </a:endParaRPr>
          </a:p>
          <a:p>
            <a:pPr indent="0" lvl="0" marL="0" rtl="0" algn="l">
              <a:lnSpc>
                <a:spcPct val="90000"/>
              </a:lnSpc>
              <a:spcBef>
                <a:spcPts val="1200"/>
              </a:spcBef>
              <a:spcAft>
                <a:spcPts val="0"/>
              </a:spcAft>
              <a:buNone/>
            </a:pPr>
            <a:r>
              <a:t/>
            </a:r>
            <a:endParaRPr b="1" sz="2000">
              <a:solidFill>
                <a:srgbClr val="4F4F5B"/>
              </a:solidFill>
            </a:endParaRPr>
          </a:p>
          <a:p>
            <a:pPr indent="0" lvl="0" marL="0" rtl="0" algn="l">
              <a:lnSpc>
                <a:spcPct val="90000"/>
              </a:lnSpc>
              <a:spcBef>
                <a:spcPts val="0"/>
              </a:spcBef>
              <a:spcAft>
                <a:spcPts val="0"/>
              </a:spcAft>
              <a:buNone/>
            </a:pPr>
            <a:r>
              <a:t/>
            </a:r>
            <a:endParaRPr b="1" sz="2000">
              <a:solidFill>
                <a:srgbClr val="4F4F5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9e7b6f5a92_0_48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None/>
            </a:pPr>
            <a:r>
              <a:rPr lang="en-US"/>
              <a:t>Unit 2.2 - Building Positive Relationships &amp; Collaboration</a:t>
            </a:r>
            <a:endParaRPr sz="2700">
              <a:solidFill>
                <a:schemeClr val="lt1"/>
              </a:solidFill>
            </a:endParaRPr>
          </a:p>
        </p:txBody>
      </p:sp>
      <p:sp>
        <p:nvSpPr>
          <p:cNvPr id="374" name="Google Shape;374;g39e7b6f5a92_0_48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Exercise - Action plan </a:t>
            </a:r>
            <a:endParaRPr/>
          </a:p>
        </p:txBody>
      </p:sp>
      <p:sp>
        <p:nvSpPr>
          <p:cNvPr id="375" name="Google Shape;375;g39e7b6f5a92_0_48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000"/>
              <a:t>Use the action plan template to design relationship building initiatives for the  </a:t>
            </a:r>
            <a:r>
              <a:rPr lang="en-US" sz="2000"/>
              <a:t>following two scenarios:</a:t>
            </a:r>
            <a:endParaRPr sz="2000"/>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pic>
        <p:nvPicPr>
          <p:cNvPr descr="Entrepreneurs and business people conference in meeting room (Provided by Getty Images)" id="376" name="Google Shape;376;g39e7b6f5a92_0_485"/>
          <p:cNvPicPr preferRelativeResize="0"/>
          <p:nvPr/>
        </p:nvPicPr>
        <p:blipFill>
          <a:blip r:embed="rId3">
            <a:alphaModFix/>
          </a:blip>
          <a:stretch>
            <a:fillRect/>
          </a:stretch>
        </p:blipFill>
        <p:spPr>
          <a:xfrm>
            <a:off x="6398127" y="2887526"/>
            <a:ext cx="5793874" cy="3864452"/>
          </a:xfrm>
          <a:prstGeom prst="rect">
            <a:avLst/>
          </a:prstGeom>
          <a:noFill/>
          <a:ln>
            <a:noFill/>
          </a:ln>
        </p:spPr>
      </p:pic>
      <p:sp>
        <p:nvSpPr>
          <p:cNvPr id="377" name="Google Shape;377;g39e7b6f5a92_0_485"/>
          <p:cNvSpPr txBox="1"/>
          <p:nvPr/>
        </p:nvSpPr>
        <p:spPr>
          <a:xfrm>
            <a:off x="460250" y="2218775"/>
            <a:ext cx="4851900" cy="15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4F4F5B"/>
                </a:solidFill>
                <a:latin typeface="Calibri"/>
                <a:ea typeface="Calibri"/>
                <a:cs typeface="Calibri"/>
                <a:sym typeface="Calibri"/>
              </a:rPr>
              <a:t>Scenario</a:t>
            </a:r>
            <a:r>
              <a:rPr lang="en-US" sz="1800">
                <a:solidFill>
                  <a:srgbClr val="4F4F5B"/>
                </a:solidFill>
                <a:latin typeface="Calibri"/>
                <a:ea typeface="Calibri"/>
                <a:cs typeface="Calibri"/>
                <a:sym typeface="Calibri"/>
              </a:rPr>
              <a:t> 1: At y</a:t>
            </a:r>
            <a:r>
              <a:rPr lang="en-US" sz="1800">
                <a:solidFill>
                  <a:srgbClr val="4F4F5B"/>
                </a:solidFill>
                <a:latin typeface="Calibri"/>
                <a:ea typeface="Calibri"/>
                <a:cs typeface="Calibri"/>
                <a:sym typeface="Calibri"/>
              </a:rPr>
              <a:t>our local</a:t>
            </a:r>
            <a:r>
              <a:rPr lang="en-US" sz="1800">
                <a:solidFill>
                  <a:srgbClr val="4F4F5B"/>
                </a:solidFill>
                <a:latin typeface="Calibri"/>
                <a:ea typeface="Calibri"/>
                <a:cs typeface="Calibri"/>
                <a:sym typeface="Calibri"/>
              </a:rPr>
              <a:t> Middle school, stress levels are rising among both students and staff. Teachers feel stretched thin, and students report feeling overwhelmed and less connected to adults in the building.</a:t>
            </a:r>
            <a:endParaRPr sz="1800">
              <a:solidFill>
                <a:srgbClr val="4F4F5B"/>
              </a:solidFill>
              <a:latin typeface="Calibri"/>
              <a:ea typeface="Calibri"/>
              <a:cs typeface="Calibri"/>
              <a:sym typeface="Calibri"/>
            </a:endParaRPr>
          </a:p>
        </p:txBody>
      </p:sp>
      <p:sp>
        <p:nvSpPr>
          <p:cNvPr id="378" name="Google Shape;378;g39e7b6f5a92_0_485"/>
          <p:cNvSpPr txBox="1"/>
          <p:nvPr/>
        </p:nvSpPr>
        <p:spPr>
          <a:xfrm>
            <a:off x="460273" y="4238165"/>
            <a:ext cx="4838700" cy="17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4F4F5B"/>
                </a:solidFill>
                <a:latin typeface="Calibri"/>
                <a:ea typeface="Calibri"/>
                <a:cs typeface="Calibri"/>
                <a:sym typeface="Calibri"/>
              </a:rPr>
              <a:t>Senario 2: At your local Elementary school, families want to support learning but face barriers such as work schedules, language differences, and limited transportation. Parent turnout at school events is consistently low, and teachers feel disconnected from many families.</a:t>
            </a:r>
            <a:endParaRPr sz="1800">
              <a:solidFill>
                <a:srgbClr val="4F4F5B"/>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9e7b6f5a92_0_3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Conclusion</a:t>
            </a:r>
            <a:endParaRPr/>
          </a:p>
        </p:txBody>
      </p:sp>
      <p:sp>
        <p:nvSpPr>
          <p:cNvPr id="384" name="Google Shape;384;g39e7b6f5a92_0_3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Wrap up</a:t>
            </a:r>
            <a:endParaRPr/>
          </a:p>
        </p:txBody>
      </p:sp>
      <p:sp>
        <p:nvSpPr>
          <p:cNvPr id="385" name="Google Shape;385;g39e7b6f5a92_0_31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298450" lvl="0" marL="457200" rtl="0" algn="l">
              <a:lnSpc>
                <a:spcPct val="115000"/>
              </a:lnSpc>
              <a:spcBef>
                <a:spcPts val="1200"/>
              </a:spcBef>
              <a:spcAft>
                <a:spcPts val="0"/>
              </a:spcAft>
              <a:buClr>
                <a:srgbClr val="000000"/>
              </a:buClr>
              <a:buSzPts val="1100"/>
              <a:buAutoNum type="arabicPeriod"/>
            </a:pPr>
            <a:r>
              <a:rPr lang="en-US"/>
              <a:t>Reflect on the barriers in communication or collaboration that are most present in your context</a:t>
            </a:r>
            <a:endParaRPr/>
          </a:p>
          <a:p>
            <a:pPr indent="-298450" lvl="0" marL="457200" rtl="0" algn="l">
              <a:lnSpc>
                <a:spcPct val="115000"/>
              </a:lnSpc>
              <a:spcBef>
                <a:spcPts val="0"/>
              </a:spcBef>
              <a:spcAft>
                <a:spcPts val="0"/>
              </a:spcAft>
              <a:buClr>
                <a:srgbClr val="000000"/>
              </a:buClr>
              <a:buSzPts val="1100"/>
              <a:buAutoNum type="arabicPeriod"/>
            </a:pPr>
            <a:r>
              <a:rPr lang="en-US"/>
              <a:t>Choose one positive psychology strategy to practice this week</a:t>
            </a:r>
            <a:endParaRPr/>
          </a:p>
          <a:p>
            <a:pPr indent="-298450" lvl="0" marL="457200" rtl="0" algn="l">
              <a:lnSpc>
                <a:spcPct val="115000"/>
              </a:lnSpc>
              <a:spcBef>
                <a:spcPts val="0"/>
              </a:spcBef>
              <a:spcAft>
                <a:spcPts val="0"/>
              </a:spcAft>
              <a:buClr>
                <a:srgbClr val="000000"/>
              </a:buClr>
              <a:buSzPts val="1100"/>
              <a:buAutoNum type="arabicPeriod"/>
            </a:pPr>
            <a:r>
              <a:rPr lang="en-US"/>
              <a:t>Draft a simple stakeholder engagement plan using the template provided</a:t>
            </a:r>
            <a:endParaRPr/>
          </a:p>
          <a:p>
            <a:pPr indent="-298450" lvl="0" marL="457200" rtl="0" algn="l">
              <a:lnSpc>
                <a:spcPct val="115000"/>
              </a:lnSpc>
              <a:spcBef>
                <a:spcPts val="0"/>
              </a:spcBef>
              <a:spcAft>
                <a:spcPts val="0"/>
              </a:spcAft>
              <a:buClr>
                <a:srgbClr val="000000"/>
              </a:buClr>
              <a:buSzPts val="1100"/>
              <a:buAutoNum type="arabicPeriod"/>
            </a:pPr>
            <a:r>
              <a:rPr lang="en-US"/>
              <a:t>Share your plan with a colleague for feedback and accountability</a:t>
            </a:r>
            <a:endParaRPr/>
          </a:p>
          <a:p>
            <a:pPr indent="-298450" lvl="0" marL="457200" rtl="0" algn="l">
              <a:lnSpc>
                <a:spcPct val="115000"/>
              </a:lnSpc>
              <a:spcBef>
                <a:spcPts val="0"/>
              </a:spcBef>
              <a:spcAft>
                <a:spcPts val="0"/>
              </a:spcAft>
              <a:buClr>
                <a:srgbClr val="000000"/>
              </a:buClr>
              <a:buSzPts val="1100"/>
              <a:buAutoNum type="arabicPeriod"/>
            </a:pPr>
            <a:r>
              <a:rPr lang="en-US"/>
              <a:t>Celebrate small wins and adjust based on what you learn</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38a177058c8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a:t>
            </a:r>
            <a:r>
              <a:rPr lang="en-US"/>
              <a:t> - Leading Change with Positive Psychology</a:t>
            </a:r>
            <a:endParaRPr/>
          </a:p>
        </p:txBody>
      </p:sp>
      <p:sp>
        <p:nvSpPr>
          <p:cNvPr id="391" name="Google Shape;391;g38a177058c8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Learning Objectives</a:t>
            </a:r>
            <a:endParaRPr/>
          </a:p>
        </p:txBody>
      </p:sp>
      <p:sp>
        <p:nvSpPr>
          <p:cNvPr id="392" name="Google Shape;392;g38a177058c8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200"/>
              <a:t>By the end of this training, you will be able to:</a:t>
            </a:r>
            <a:endParaRPr b="1" sz="2900">
              <a:solidFill>
                <a:srgbClr val="000000"/>
              </a:solidFill>
            </a:endParaRPr>
          </a:p>
          <a:p>
            <a:pPr indent="0" lvl="0" marL="0" rtl="0" algn="l">
              <a:lnSpc>
                <a:spcPct val="100000"/>
              </a:lnSpc>
              <a:spcBef>
                <a:spcPts val="0"/>
              </a:spcBef>
              <a:spcAft>
                <a:spcPts val="0"/>
              </a:spcAft>
              <a:buNone/>
            </a:pPr>
            <a:r>
              <a:t/>
            </a:r>
            <a:endParaRPr sz="2300">
              <a:solidFill>
                <a:srgbClr val="000000"/>
              </a:solidFill>
            </a:endParaRPr>
          </a:p>
          <a:p>
            <a:pPr indent="-374650" lvl="0" marL="457200" rtl="0" algn="l">
              <a:lnSpc>
                <a:spcPct val="100000"/>
              </a:lnSpc>
              <a:spcBef>
                <a:spcPts val="0"/>
              </a:spcBef>
              <a:spcAft>
                <a:spcPts val="0"/>
              </a:spcAft>
              <a:buClr>
                <a:srgbClr val="4F4F50"/>
              </a:buClr>
              <a:buSzPts val="2300"/>
              <a:buChar char="●"/>
            </a:pPr>
            <a:r>
              <a:rPr lang="en-US" sz="2300">
                <a:solidFill>
                  <a:srgbClr val="4F4F50"/>
                </a:solidFill>
              </a:rPr>
              <a:t>Explain key leadership theories for wellbeing.</a:t>
            </a:r>
            <a:endParaRPr sz="2300">
              <a:solidFill>
                <a:srgbClr val="4F4F50"/>
              </a:solidFill>
            </a:endParaRPr>
          </a:p>
          <a:p>
            <a:pPr indent="-374650" lvl="0" marL="457200" rtl="0" algn="l">
              <a:lnSpc>
                <a:spcPct val="100000"/>
              </a:lnSpc>
              <a:spcBef>
                <a:spcPts val="0"/>
              </a:spcBef>
              <a:spcAft>
                <a:spcPts val="0"/>
              </a:spcAft>
              <a:buClr>
                <a:srgbClr val="4F4F50"/>
              </a:buClr>
              <a:buSzPts val="2300"/>
              <a:buChar char="●"/>
            </a:pPr>
            <a:r>
              <a:rPr lang="en-US" sz="2300">
                <a:solidFill>
                  <a:srgbClr val="4F4F50"/>
                </a:solidFill>
              </a:rPr>
              <a:t>Apply </a:t>
            </a:r>
            <a:r>
              <a:rPr lang="en-US" sz="2300">
                <a:solidFill>
                  <a:srgbClr val="4F4F50"/>
                </a:solidFill>
                <a:extLst>
                  <a:ext uri="http://customooxmlschemas.google.com/">
                    <go:slidesCustomData xmlns:go="http://customooxmlschemas.google.com/" textRoundtripDataId="6"/>
                  </a:ext>
                </a:extLst>
              </a:rPr>
              <a:t>Positive P</a:t>
            </a:r>
            <a:r>
              <a:rPr lang="en-US" sz="2300">
                <a:solidFill>
                  <a:srgbClr val="4F4F50"/>
                </a:solidFill>
              </a:rPr>
              <a:t>sychology </a:t>
            </a:r>
            <a:r>
              <a:rPr lang="en-US" sz="2300">
                <a:solidFill>
                  <a:srgbClr val="4F4F50"/>
                </a:solidFill>
              </a:rPr>
              <a:t>techniques to motivate and influence stakeholders.</a:t>
            </a:r>
            <a:endParaRPr sz="2300">
              <a:solidFill>
                <a:srgbClr val="4F4F50"/>
              </a:solidFill>
            </a:endParaRPr>
          </a:p>
          <a:p>
            <a:pPr indent="-374650" lvl="0" marL="457200" rtl="0" algn="l">
              <a:lnSpc>
                <a:spcPct val="100000"/>
              </a:lnSpc>
              <a:spcBef>
                <a:spcPts val="0"/>
              </a:spcBef>
              <a:spcAft>
                <a:spcPts val="0"/>
              </a:spcAft>
              <a:buClr>
                <a:srgbClr val="4F4F50"/>
              </a:buClr>
              <a:buSzPts val="2300"/>
              <a:buChar char="●"/>
            </a:pPr>
            <a:r>
              <a:rPr lang="en-US" sz="2300">
                <a:solidFill>
                  <a:srgbClr val="4F4F50"/>
                </a:solidFill>
              </a:rPr>
              <a:t>Reflect on leadership strengths.</a:t>
            </a:r>
            <a:endParaRPr sz="1100">
              <a:solidFill>
                <a:srgbClr val="4F4F5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9e7b6f5a92_0_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88" name="Google Shape;88;g39e7b6f5a92_0_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Unit 2.1 </a:t>
            </a:r>
            <a:r>
              <a:rPr lang="en-US">
                <a:extLst>
                  <a:ext uri="http://customooxmlschemas.google.com/">
                    <go:slidesCustomData xmlns:go="http://customooxmlschemas.google.com/" textRoundtripDataId="1"/>
                  </a:ext>
                </a:extLst>
              </a:rPr>
              <a:t>Learning</a:t>
            </a:r>
            <a:r>
              <a:rPr lang="en-US"/>
              <a:t> Objectives </a:t>
            </a:r>
            <a:endParaRPr/>
          </a:p>
        </p:txBody>
      </p:sp>
      <p:sp>
        <p:nvSpPr>
          <p:cNvPr id="89" name="Google Shape;89;g39e7b6f5a92_0_13"/>
          <p:cNvSpPr txBox="1"/>
          <p:nvPr>
            <p:ph idx="2" type="body"/>
          </p:nvPr>
        </p:nvSpPr>
        <p:spPr>
          <a:xfrm>
            <a:off x="2637970" y="1687334"/>
            <a:ext cx="9463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500">
                <a:solidFill>
                  <a:srgbClr val="444746"/>
                </a:solidFill>
                <a:highlight>
                  <a:srgbClr val="FFFFFF"/>
                </a:highlight>
              </a:rPr>
              <a:t>By the end of this training, you will be able to:</a:t>
            </a:r>
            <a:endParaRPr sz="2500">
              <a:solidFill>
                <a:srgbClr val="444746"/>
              </a:solidFill>
              <a:highlight>
                <a:srgbClr val="FFFFFF"/>
              </a:highlight>
            </a:endParaRPr>
          </a:p>
          <a:p>
            <a:pPr indent="0" lvl="0" marL="0" rtl="0" algn="l">
              <a:lnSpc>
                <a:spcPct val="100000"/>
              </a:lnSpc>
              <a:spcBef>
                <a:spcPts val="0"/>
              </a:spcBef>
              <a:spcAft>
                <a:spcPts val="0"/>
              </a:spcAft>
              <a:buNone/>
            </a:pPr>
            <a:r>
              <a:t/>
            </a:r>
            <a:endParaRPr sz="2500">
              <a:solidFill>
                <a:srgbClr val="444746"/>
              </a:solidFill>
              <a:highlight>
                <a:srgbClr val="FFFFFF"/>
              </a:highlight>
            </a:endParaRPr>
          </a:p>
          <a:p>
            <a:pPr indent="-387350" lvl="0" marL="457200" rtl="0" algn="l">
              <a:lnSpc>
                <a:spcPct val="100000"/>
              </a:lnSpc>
              <a:spcBef>
                <a:spcPts val="0"/>
              </a:spcBef>
              <a:spcAft>
                <a:spcPts val="0"/>
              </a:spcAft>
              <a:buClr>
                <a:srgbClr val="4F4F5B"/>
              </a:buClr>
              <a:buSzPts val="2500"/>
              <a:buChar char="●"/>
            </a:pPr>
            <a:r>
              <a:rPr lang="en-US" sz="2500">
                <a:solidFill>
                  <a:srgbClr val="4F4F5B"/>
                </a:solidFill>
              </a:rPr>
              <a:t>Define and differentiate between Deficit-based and Strengths-based communication</a:t>
            </a:r>
            <a:endParaRPr sz="2500">
              <a:solidFill>
                <a:srgbClr val="4F4F5B"/>
              </a:solidFill>
            </a:endParaRPr>
          </a:p>
          <a:p>
            <a:pPr indent="0" lvl="0" marL="457200" rtl="0" algn="l">
              <a:lnSpc>
                <a:spcPct val="100000"/>
              </a:lnSpc>
              <a:spcBef>
                <a:spcPts val="0"/>
              </a:spcBef>
              <a:spcAft>
                <a:spcPts val="0"/>
              </a:spcAft>
              <a:buNone/>
            </a:pPr>
            <a:r>
              <a:t/>
            </a:r>
            <a:endParaRPr sz="2500">
              <a:solidFill>
                <a:srgbClr val="4F4F5B"/>
              </a:solidFill>
            </a:endParaRPr>
          </a:p>
          <a:p>
            <a:pPr indent="-387350" lvl="0" marL="457200" rtl="0" algn="l">
              <a:lnSpc>
                <a:spcPct val="100000"/>
              </a:lnSpc>
              <a:spcBef>
                <a:spcPts val="0"/>
              </a:spcBef>
              <a:spcAft>
                <a:spcPts val="0"/>
              </a:spcAft>
              <a:buClr>
                <a:srgbClr val="4F4F5B"/>
              </a:buClr>
              <a:buSzPts val="2500"/>
              <a:buChar char="●"/>
            </a:pPr>
            <a:r>
              <a:rPr lang="en-US" sz="2500">
                <a:solidFill>
                  <a:srgbClr val="4F4F5B"/>
                </a:solidFill>
              </a:rPr>
              <a:t>Apply a strengths-based framework to reframe Well-being discussions</a:t>
            </a:r>
            <a:endParaRPr sz="2500">
              <a:solidFill>
                <a:srgbClr val="4F4F5B"/>
              </a:solidFill>
            </a:endParaRPr>
          </a:p>
          <a:p>
            <a:pPr indent="0" lvl="0" marL="457200" rtl="0" algn="l">
              <a:lnSpc>
                <a:spcPct val="100000"/>
              </a:lnSpc>
              <a:spcBef>
                <a:spcPts val="0"/>
              </a:spcBef>
              <a:spcAft>
                <a:spcPts val="0"/>
              </a:spcAft>
              <a:buNone/>
            </a:pPr>
            <a:r>
              <a:t/>
            </a:r>
            <a:endParaRPr sz="2500">
              <a:solidFill>
                <a:srgbClr val="4F4F5B"/>
              </a:solidFill>
            </a:endParaRPr>
          </a:p>
          <a:p>
            <a:pPr indent="0" lvl="0" marL="0" rtl="0" algn="l">
              <a:lnSpc>
                <a:spcPct val="100000"/>
              </a:lnSpc>
              <a:spcBef>
                <a:spcPts val="0"/>
              </a:spcBef>
              <a:spcAft>
                <a:spcPts val="0"/>
              </a:spcAft>
              <a:buNone/>
            </a:pPr>
            <a:r>
              <a:t/>
            </a:r>
            <a:endParaRPr sz="2500">
              <a:solidFill>
                <a:srgbClr val="4F4F5B"/>
              </a:solidFill>
            </a:endParaRPr>
          </a:p>
          <a:p>
            <a:pPr indent="-387350" lvl="0" marL="457200" rtl="0" algn="l">
              <a:lnSpc>
                <a:spcPct val="100000"/>
              </a:lnSpc>
              <a:spcBef>
                <a:spcPts val="0"/>
              </a:spcBef>
              <a:spcAft>
                <a:spcPts val="0"/>
              </a:spcAft>
              <a:buClr>
                <a:srgbClr val="4F4F5B"/>
              </a:buClr>
              <a:buSzPts val="2500"/>
              <a:buChar char="●"/>
            </a:pPr>
            <a:r>
              <a:rPr lang="en-US" sz="2500">
                <a:solidFill>
                  <a:srgbClr val="4F4F5B"/>
                </a:solidFill>
              </a:rPr>
              <a:t>Practice using Strengths-based language in real-world scenarios</a:t>
            </a:r>
            <a:endParaRPr sz="2500">
              <a:solidFill>
                <a:srgbClr val="4F4F5B"/>
              </a:solidFill>
            </a:endParaRPr>
          </a:p>
          <a:p>
            <a:pPr indent="0" lvl="0" marL="0" rtl="0" algn="l">
              <a:lnSpc>
                <a:spcPct val="100000"/>
              </a:lnSpc>
              <a:spcBef>
                <a:spcPts val="0"/>
              </a:spcBef>
              <a:spcAft>
                <a:spcPts val="0"/>
              </a:spcAft>
              <a:buNone/>
            </a:pPr>
            <a:r>
              <a:t/>
            </a:r>
            <a:endParaRPr b="1" sz="2500">
              <a:solidFill>
                <a:srgbClr val="4F4F5B"/>
              </a:solidFill>
            </a:endParaRPr>
          </a:p>
          <a:p>
            <a:pPr indent="0" lvl="0" marL="0" rtl="0" algn="l">
              <a:lnSpc>
                <a:spcPct val="100000"/>
              </a:lnSpc>
              <a:spcBef>
                <a:spcPts val="0"/>
              </a:spcBef>
              <a:spcAft>
                <a:spcPts val="0"/>
              </a:spcAft>
              <a:buNone/>
            </a:pPr>
            <a:r>
              <a:rPr b="1" lang="en-US" sz="2500">
                <a:solidFill>
                  <a:srgbClr val="4F4F5B"/>
                </a:solidFill>
              </a:rPr>
              <a:t>Communication serves as the foundation of all well-being initiatives. The language we choose shapes outcomes.</a:t>
            </a:r>
            <a:endParaRPr b="1" sz="2500">
              <a:solidFill>
                <a:srgbClr val="4F4F5B"/>
              </a:solidFill>
            </a:endParaRPr>
          </a:p>
          <a:p>
            <a:pPr indent="0" lvl="0" marL="0" rtl="0" algn="l">
              <a:lnSpc>
                <a:spcPct val="100000"/>
              </a:lnSpc>
              <a:spcBef>
                <a:spcPts val="0"/>
              </a:spcBef>
              <a:spcAft>
                <a:spcPts val="0"/>
              </a:spcAft>
              <a:buNone/>
            </a:pPr>
            <a:r>
              <a:t/>
            </a:r>
            <a:endParaRPr b="1" sz="2500">
              <a:solidFill>
                <a:srgbClr val="4F4F5B"/>
              </a:solidFill>
            </a:endParaRPr>
          </a:p>
          <a:p>
            <a:pPr indent="0" lvl="0" marL="0" rtl="0" algn="l">
              <a:lnSpc>
                <a:spcPct val="100000"/>
              </a:lnSpc>
              <a:spcBef>
                <a:spcPts val="0"/>
              </a:spcBef>
              <a:spcAft>
                <a:spcPts val="0"/>
              </a:spcAft>
              <a:buNone/>
            </a:pPr>
            <a:r>
              <a:t/>
            </a:r>
            <a:endParaRPr b="1" sz="2500">
              <a:solidFill>
                <a:srgbClr val="4F4F5B"/>
              </a:solidFill>
            </a:endParaRPr>
          </a:p>
        </p:txBody>
      </p:sp>
      <p:pic>
        <p:nvPicPr>
          <p:cNvPr id="90" name="Google Shape;90;g39e7b6f5a92_0_13"/>
          <p:cNvPicPr preferRelativeResize="0"/>
          <p:nvPr/>
        </p:nvPicPr>
        <p:blipFill>
          <a:blip r:embed="rId3">
            <a:alphaModFix/>
          </a:blip>
          <a:stretch>
            <a:fillRect/>
          </a:stretch>
        </p:blipFill>
        <p:spPr>
          <a:xfrm>
            <a:off x="897278" y="1457619"/>
            <a:ext cx="1644425" cy="4250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9e7b6f5a92_0_57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398" name="Google Shape;398;g39e7b6f5a92_0_57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Introduction </a:t>
            </a:r>
            <a:endParaRPr/>
          </a:p>
        </p:txBody>
      </p:sp>
      <p:sp>
        <p:nvSpPr>
          <p:cNvPr id="399" name="Google Shape;399;g39e7b6f5a92_0_577"/>
          <p:cNvSpPr txBox="1"/>
          <p:nvPr>
            <p:ph idx="2" type="body"/>
          </p:nvPr>
        </p:nvSpPr>
        <p:spPr>
          <a:xfrm>
            <a:off x="97975" y="1462675"/>
            <a:ext cx="4466400" cy="5289300"/>
          </a:xfrm>
          <a:prstGeom prst="rect">
            <a:avLst/>
          </a:prstGeom>
          <a:noFill/>
          <a:ln>
            <a:noFill/>
          </a:ln>
        </p:spPr>
        <p:txBody>
          <a:bodyPr anchorCtr="0" anchor="ctr" bIns="45700" lIns="91425" spcFirstLastPara="1" rIns="91425" wrap="square" tIns="45700">
            <a:noAutofit/>
          </a:bodyPr>
          <a:lstStyle/>
          <a:p>
            <a:pPr indent="-355600" lvl="0" marL="457200" rtl="0" algn="l">
              <a:lnSpc>
                <a:spcPct val="100000"/>
              </a:lnSpc>
              <a:spcBef>
                <a:spcPts val="0"/>
              </a:spcBef>
              <a:spcAft>
                <a:spcPts val="0"/>
              </a:spcAft>
              <a:buClr>
                <a:srgbClr val="1F1F1F"/>
              </a:buClr>
              <a:buSzPts val="2000"/>
              <a:buChar char="❖"/>
            </a:pPr>
            <a:r>
              <a:rPr lang="en-US" sz="2000">
                <a:solidFill>
                  <a:srgbClr val="1F1F1F"/>
                </a:solidFill>
              </a:rPr>
              <a:t>Leadership does not just shape outcomes and productivity, but most importantly the emotional resilience, social connections, and overall Well-being of schools. </a:t>
            </a:r>
            <a:endParaRPr sz="2000">
              <a:solidFill>
                <a:srgbClr val="1F1F1F"/>
              </a:solidFill>
            </a:endParaRPr>
          </a:p>
          <a:p>
            <a:pPr indent="0" lvl="0" marL="457200" rtl="0" algn="l">
              <a:lnSpc>
                <a:spcPct val="100000"/>
              </a:lnSpc>
              <a:spcBef>
                <a:spcPts val="0"/>
              </a:spcBef>
              <a:spcAft>
                <a:spcPts val="0"/>
              </a:spcAft>
              <a:buNone/>
            </a:pPr>
            <a:r>
              <a:t/>
            </a:r>
            <a:endParaRPr sz="2000">
              <a:solidFill>
                <a:srgbClr val="1F1F1F"/>
              </a:solidFill>
            </a:endParaRPr>
          </a:p>
          <a:p>
            <a:pPr indent="-355600" lvl="0" marL="457200" rtl="0" algn="l">
              <a:lnSpc>
                <a:spcPct val="100000"/>
              </a:lnSpc>
              <a:spcBef>
                <a:spcPts val="0"/>
              </a:spcBef>
              <a:spcAft>
                <a:spcPts val="0"/>
              </a:spcAft>
              <a:buClr>
                <a:srgbClr val="1F1F1F"/>
              </a:buClr>
              <a:buSzPts val="2000"/>
              <a:buChar char="❖"/>
            </a:pPr>
            <a:r>
              <a:rPr lang="en-US" sz="2000">
                <a:solidFill>
                  <a:srgbClr val="1F1F1F"/>
                </a:solidFill>
              </a:rPr>
              <a:t>Effective leaders intentionally design and nurture spaces where teachers can thrive, grow, and reach their full potential. </a:t>
            </a:r>
            <a:endParaRPr sz="2000">
              <a:solidFill>
                <a:srgbClr val="1F1F1F"/>
              </a:solidFill>
            </a:endParaRPr>
          </a:p>
          <a:p>
            <a:pPr indent="0" lvl="0" marL="457200" rtl="0" algn="l">
              <a:lnSpc>
                <a:spcPct val="100000"/>
              </a:lnSpc>
              <a:spcBef>
                <a:spcPts val="0"/>
              </a:spcBef>
              <a:spcAft>
                <a:spcPts val="0"/>
              </a:spcAft>
              <a:buNone/>
            </a:pPr>
            <a:r>
              <a:t/>
            </a:r>
            <a:endParaRPr sz="2000">
              <a:solidFill>
                <a:srgbClr val="1F1F1F"/>
              </a:solidFill>
            </a:endParaRPr>
          </a:p>
          <a:p>
            <a:pPr indent="-355600" lvl="0" marL="457200" rtl="0" algn="l">
              <a:lnSpc>
                <a:spcPct val="100000"/>
              </a:lnSpc>
              <a:spcBef>
                <a:spcPts val="0"/>
              </a:spcBef>
              <a:spcAft>
                <a:spcPts val="0"/>
              </a:spcAft>
              <a:buClr>
                <a:srgbClr val="1F1F1F"/>
              </a:buClr>
              <a:buSzPts val="2000"/>
              <a:buChar char="❖"/>
            </a:pPr>
            <a:r>
              <a:rPr lang="en-US" sz="2000">
                <a:solidFill>
                  <a:srgbClr val="1F1F1F"/>
                </a:solidFill>
              </a:rPr>
              <a:t>Today we will focus on leadership styles that actively promote Well-being in education.</a:t>
            </a:r>
            <a:endParaRPr sz="2000">
              <a:solidFill>
                <a:srgbClr val="000000"/>
              </a:solidFill>
            </a:endParaRPr>
          </a:p>
          <a:p>
            <a:pPr indent="0" lvl="0" marL="0" rtl="0" algn="l">
              <a:lnSpc>
                <a:spcPct val="100000"/>
              </a:lnSpc>
              <a:spcBef>
                <a:spcPts val="0"/>
              </a:spcBef>
              <a:spcAft>
                <a:spcPts val="0"/>
              </a:spcAft>
              <a:buNone/>
            </a:pPr>
            <a:r>
              <a:t/>
            </a:r>
            <a:endParaRPr sz="2000">
              <a:solidFill>
                <a:srgbClr val="4F4F50"/>
              </a:solidFill>
            </a:endParaRPr>
          </a:p>
        </p:txBody>
      </p:sp>
      <p:pic>
        <p:nvPicPr>
          <p:cNvPr id="400" name="Google Shape;400;g39e7b6f5a92_0_577"/>
          <p:cNvPicPr preferRelativeResize="0"/>
          <p:nvPr/>
        </p:nvPicPr>
        <p:blipFill rotWithShape="1">
          <a:blip r:embed="rId3">
            <a:alphaModFix/>
          </a:blip>
          <a:srcRect b="0" l="22729" r="22724" t="0"/>
          <a:stretch/>
        </p:blipFill>
        <p:spPr>
          <a:xfrm>
            <a:off x="4710328" y="797438"/>
            <a:ext cx="7463276" cy="74559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9e7b6f5a92_0_58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06" name="Google Shape;406;g39e7b6f5a92_0_58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t/>
            </a:r>
            <a:endParaRPr/>
          </a:p>
        </p:txBody>
      </p:sp>
      <p:sp>
        <p:nvSpPr>
          <p:cNvPr id="407" name="Google Shape;407;g39e7b6f5a92_0_583"/>
          <p:cNvSpPr txBox="1"/>
          <p:nvPr>
            <p:ph idx="2" type="body"/>
          </p:nvPr>
        </p:nvSpPr>
        <p:spPr>
          <a:xfrm>
            <a:off x="97975" y="1462675"/>
            <a:ext cx="73998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4F4F5B"/>
                </a:solidFill>
              </a:rPr>
              <a:t>Research demonstrates that transformational leadership significantly improves both teacher satisfaction (Yong &amp; Zhang, 2025) and student empowerment, </a:t>
            </a:r>
            <a:r>
              <a:rPr lang="en-US">
                <a:solidFill>
                  <a:srgbClr val="4F4F5B"/>
                </a:solidFill>
              </a:rPr>
              <a:t>learning, motivation and satisfaction (Noland, 2025).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Role Modeling Excellence</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Shared Vision</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Fostering Innovation</a:t>
            </a:r>
            <a:endParaRPr>
              <a:solidFill>
                <a:srgbClr val="4F4F5B"/>
              </a:solidFill>
            </a:endParaRPr>
          </a:p>
          <a:p>
            <a:pPr indent="-342900" lvl="0" marL="457200" rtl="0" algn="l">
              <a:lnSpc>
                <a:spcPct val="100000"/>
              </a:lnSpc>
              <a:spcBef>
                <a:spcPts val="0"/>
              </a:spcBef>
              <a:spcAft>
                <a:spcPts val="0"/>
              </a:spcAft>
              <a:buClr>
                <a:srgbClr val="4F4F5B"/>
              </a:buClr>
              <a:buSzPts val="1800"/>
              <a:buChar char="●"/>
            </a:pPr>
            <a:r>
              <a:rPr lang="en-US">
                <a:solidFill>
                  <a:srgbClr val="4F4F5B"/>
                </a:solidFill>
              </a:rPr>
              <a:t>Individualized Support</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a:p>
            <a:pPr indent="0" lvl="0" marL="0" rtl="0" algn="l">
              <a:lnSpc>
                <a:spcPct val="100000"/>
              </a:lnSpc>
              <a:spcBef>
                <a:spcPts val="0"/>
              </a:spcBef>
              <a:spcAft>
                <a:spcPts val="0"/>
              </a:spcAft>
              <a:buNone/>
            </a:pPr>
            <a:r>
              <a:t/>
            </a:r>
            <a:endParaRPr>
              <a:solidFill>
                <a:srgbClr val="4F4F5B"/>
              </a:solidFill>
            </a:endParaRPr>
          </a:p>
        </p:txBody>
      </p:sp>
      <p:pic>
        <p:nvPicPr>
          <p:cNvPr descr="Mental health abstract color concept layout with headline (Provided by Getty Images)" id="408" name="Google Shape;408;g39e7b6f5a92_0_583"/>
          <p:cNvPicPr preferRelativeResize="0"/>
          <p:nvPr/>
        </p:nvPicPr>
        <p:blipFill>
          <a:blip r:embed="rId3">
            <a:alphaModFix/>
          </a:blip>
          <a:stretch>
            <a:fillRect/>
          </a:stretch>
        </p:blipFill>
        <p:spPr>
          <a:xfrm>
            <a:off x="7433525" y="2036200"/>
            <a:ext cx="4608952" cy="46089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9e7b6f5a92_0_5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14" name="Google Shape;414;g39e7b6f5a92_0_5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Behavioral Leadership: Actions That Promote Wellbeing</a:t>
            </a:r>
            <a:endParaRPr/>
          </a:p>
        </p:txBody>
      </p:sp>
      <p:sp>
        <p:nvSpPr>
          <p:cNvPr id="415" name="Google Shape;415;g39e7b6f5a92_0_58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rgbClr val="4F4F50"/>
              </a:buClr>
              <a:buSzPts val="2000"/>
              <a:buChar char="●"/>
            </a:pPr>
            <a:r>
              <a:rPr lang="en-US" sz="2000">
                <a:solidFill>
                  <a:srgbClr val="4F4F50"/>
                </a:solidFill>
              </a:rPr>
              <a:t>Observable Leadership Behaviours: Behavioural theory focuses on what leaders actually do rather than inherent traits, focusing on task-oriented versus people-oriented leadership styles in practice.</a:t>
            </a:r>
            <a:endParaRPr sz="2000">
              <a:solidFill>
                <a:srgbClr val="4F4F50"/>
              </a:solidFill>
            </a:endParaRPr>
          </a:p>
          <a:p>
            <a:pPr indent="0" lvl="0" marL="457200" rtl="0" algn="l">
              <a:lnSpc>
                <a:spcPct val="100000"/>
              </a:lnSpc>
              <a:spcBef>
                <a:spcPts val="0"/>
              </a:spcBef>
              <a:spcAft>
                <a:spcPts val="0"/>
              </a:spcAft>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People Oriented </a:t>
            </a:r>
            <a:r>
              <a:rPr lang="en-US" sz="2000">
                <a:solidFill>
                  <a:srgbClr val="4F4F50"/>
                </a:solidFill>
              </a:rPr>
              <a:t>priority: Leaders who prioritise authentic connection, build deep trust, and provide consistent emotional support create psychologically safe environments where wellbeing naturally flourishes.</a:t>
            </a:r>
            <a:endParaRPr sz="2000">
              <a:solidFill>
                <a:srgbClr val="4F4F50"/>
              </a:solidFill>
            </a:endParaRPr>
          </a:p>
          <a:p>
            <a:pPr indent="0" lvl="0" marL="457200" rtl="0" algn="l">
              <a:lnSpc>
                <a:spcPct val="100000"/>
              </a:lnSpc>
              <a:spcBef>
                <a:spcPts val="0"/>
              </a:spcBef>
              <a:spcAft>
                <a:spcPts val="0"/>
              </a:spcAft>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Learnable Skills:  Leaders can deliberately learn, practice, and adopt specific behaviors that nurture wellbeing, making this accessible to all who commit to growth.</a:t>
            </a:r>
            <a:endParaRPr sz="2000">
              <a:solidFill>
                <a:srgbClr val="4F4F50"/>
              </a:solidFill>
            </a:endParaRPr>
          </a:p>
          <a:p>
            <a:pPr indent="0" lvl="0" marL="457200" rtl="0" algn="l">
              <a:lnSpc>
                <a:spcPct val="100000"/>
              </a:lnSpc>
              <a:spcBef>
                <a:spcPts val="0"/>
              </a:spcBef>
              <a:spcAft>
                <a:spcPts val="0"/>
              </a:spcAft>
              <a:buNone/>
            </a:pPr>
            <a:r>
              <a:t/>
            </a:r>
            <a:endParaRPr sz="2000">
              <a:solidFill>
                <a:srgbClr val="4F4F50"/>
              </a:solidFill>
            </a:endParaRPr>
          </a:p>
          <a:p>
            <a:pPr indent="-355600" lvl="0" marL="457200" rtl="0" algn="l">
              <a:lnSpc>
                <a:spcPct val="100000"/>
              </a:lnSpc>
              <a:spcBef>
                <a:spcPts val="0"/>
              </a:spcBef>
              <a:spcAft>
                <a:spcPts val="0"/>
              </a:spcAft>
              <a:buClr>
                <a:srgbClr val="4F4F50"/>
              </a:buClr>
              <a:buSzPts val="2000"/>
              <a:buChar char="●"/>
            </a:pPr>
            <a:r>
              <a:rPr lang="en-US" sz="2000">
                <a:solidFill>
                  <a:srgbClr val="4F4F50"/>
                </a:solidFill>
              </a:rPr>
              <a:t>Democratic Leadership in action: Actively encouraging team participation in decisions enhances feelings of belonging, ownership, and morale while distributing leadership responsibility.</a:t>
            </a:r>
            <a:endParaRPr sz="2000">
              <a:solidFill>
                <a:srgbClr val="4F4F50"/>
              </a:solidFill>
            </a:endParaRPr>
          </a:p>
          <a:p>
            <a:pPr indent="0" lvl="0" marL="457200" rtl="0" algn="l">
              <a:lnSpc>
                <a:spcPct val="100000"/>
              </a:lnSpc>
              <a:spcBef>
                <a:spcPts val="0"/>
              </a:spcBef>
              <a:spcAft>
                <a:spcPts val="0"/>
              </a:spcAft>
              <a:buNone/>
            </a:pPr>
            <a:r>
              <a:t/>
            </a:r>
            <a:endParaRPr sz="2000">
              <a:solidFill>
                <a:srgbClr val="4F4F50"/>
              </a:solidFill>
            </a:endParaRPr>
          </a:p>
          <a:p>
            <a:pPr indent="0" lvl="0" marL="457200" rtl="0" algn="l">
              <a:lnSpc>
                <a:spcPct val="100000"/>
              </a:lnSpc>
              <a:spcBef>
                <a:spcPts val="0"/>
              </a:spcBef>
              <a:spcAft>
                <a:spcPts val="0"/>
              </a:spcAft>
              <a:buNone/>
            </a:pPr>
            <a:r>
              <a:t/>
            </a:r>
            <a:endParaRPr sz="2000">
              <a:solidFill>
                <a:srgbClr val="4F4F50"/>
              </a:solidFill>
            </a:endParaRPr>
          </a:p>
          <a:p>
            <a:pPr indent="0" lvl="0" marL="0" rtl="0" algn="l">
              <a:lnSpc>
                <a:spcPct val="100000"/>
              </a:lnSpc>
              <a:spcBef>
                <a:spcPts val="0"/>
              </a:spcBef>
              <a:spcAft>
                <a:spcPts val="0"/>
              </a:spcAft>
              <a:buNone/>
            </a:pPr>
            <a:r>
              <a:t/>
            </a:r>
            <a:endParaRPr sz="2000">
              <a:solidFill>
                <a:srgbClr val="4F4F5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9e7b6f5a92_0_59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21" name="Google Shape;421;g39e7b6f5a92_0_59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Leadership styles</a:t>
            </a:r>
            <a:endParaRPr/>
          </a:p>
        </p:txBody>
      </p:sp>
      <p:sp>
        <p:nvSpPr>
          <p:cNvPr id="422" name="Google Shape;422;g39e7b6f5a92_0_59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lang="en-US" sz="2000" u="sng">
                <a:solidFill>
                  <a:srgbClr val="4F4F50"/>
                </a:solidFill>
              </a:rPr>
              <a:t>Transformational Leadership (The Inspirer)</a:t>
            </a:r>
            <a:endParaRPr sz="2000" u="sng">
              <a:solidFill>
                <a:srgbClr val="4F4F50"/>
              </a:solidFill>
            </a:endParaRPr>
          </a:p>
          <a:p>
            <a:pPr indent="0" lvl="0" marL="0" rtl="0" algn="l">
              <a:lnSpc>
                <a:spcPct val="115000"/>
              </a:lnSpc>
              <a:spcBef>
                <a:spcPts val="1400"/>
              </a:spcBef>
              <a:spcAft>
                <a:spcPts val="0"/>
              </a:spcAft>
              <a:buNone/>
            </a:pPr>
            <a:r>
              <a:rPr lang="en-US" sz="2000">
                <a:solidFill>
                  <a:srgbClr val="4F4F50"/>
                </a:solidFill>
              </a:rPr>
              <a:t>This style focuses on inspiring followers to achieve impactful outcomes and personal growth by appealing to their values and sense of purpose.</a:t>
            </a:r>
            <a:endParaRPr sz="2000">
              <a:solidFill>
                <a:srgbClr val="4F4F50"/>
              </a:solidFill>
            </a:endParaRPr>
          </a:p>
          <a:p>
            <a:pPr indent="-298450" lvl="0" marL="457200" rtl="0" algn="l">
              <a:lnSpc>
                <a:spcPct val="115000"/>
              </a:lnSpc>
              <a:spcBef>
                <a:spcPts val="1200"/>
              </a:spcBef>
              <a:spcAft>
                <a:spcPts val="0"/>
              </a:spcAft>
              <a:buClr>
                <a:srgbClr val="000000"/>
              </a:buClr>
              <a:buSzPts val="1100"/>
              <a:buChar char="●"/>
            </a:pPr>
            <a:r>
              <a:rPr lang="en-US" sz="2000">
                <a:solidFill>
                  <a:srgbClr val="4F4F50"/>
                </a:solidFill>
              </a:rPr>
              <a:t>Core Concepts:</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Idealised Influence: Serving as a role model of integrity and commitment.</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Inspirational Motivation: Communicating a compelling vision that makes work meaningful.</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Intellectual Stimulation: Encouraging staff to be creative, challenge the status quo, and find better ways to support wellbeing.</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Individualised consideration: Mentoring and attending to individual needs, which includes recognizing signs of stress and supporting self-care.</a:t>
            </a:r>
            <a:endParaRPr sz="2000">
              <a:solidFill>
                <a:srgbClr val="4F4F50"/>
              </a:solidFill>
            </a:endParaRPr>
          </a:p>
          <a:p>
            <a:pPr indent="0" lvl="0" marL="0" rtl="0" algn="l">
              <a:lnSpc>
                <a:spcPct val="115000"/>
              </a:lnSpc>
              <a:spcBef>
                <a:spcPts val="1200"/>
              </a:spcBef>
              <a:spcAft>
                <a:spcPts val="1200"/>
              </a:spcAft>
              <a:buNone/>
            </a:pPr>
            <a:r>
              <a:rPr b="1" lang="en-US" sz="2000">
                <a:solidFill>
                  <a:schemeClr val="accent2"/>
                </a:solidFill>
              </a:rPr>
              <a:t>The Inspirer promotes the importance of Well-being, making it a collective, inspired goal rather than a task. Increased Engagement &amp; Collective Efficacy (Belief in the school's ability to succeed).</a:t>
            </a:r>
            <a:endParaRPr b="1" sz="300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9fa8c56bcb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28" name="Google Shape;428;g39fa8c56bcb_0_1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Leadership styles</a:t>
            </a:r>
            <a:endParaRPr/>
          </a:p>
        </p:txBody>
      </p:sp>
      <p:sp>
        <p:nvSpPr>
          <p:cNvPr id="429" name="Google Shape;429;g39fa8c56bcb_0_1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lang="en-US" sz="2000" u="sng">
                <a:solidFill>
                  <a:srgbClr val="4F4F50"/>
                </a:solidFill>
              </a:rPr>
              <a:t>Servant Leadership (The Supporter) </a:t>
            </a:r>
            <a:endParaRPr sz="2000" u="sng">
              <a:solidFill>
                <a:srgbClr val="4F4F50"/>
              </a:solidFill>
            </a:endParaRPr>
          </a:p>
          <a:p>
            <a:pPr indent="0" lvl="0" marL="0" rtl="0" algn="l">
              <a:lnSpc>
                <a:spcPct val="115000"/>
              </a:lnSpc>
              <a:spcBef>
                <a:spcPts val="1200"/>
              </a:spcBef>
              <a:spcAft>
                <a:spcPts val="0"/>
              </a:spcAft>
              <a:buNone/>
            </a:pPr>
            <a:r>
              <a:rPr lang="en-US" sz="2000">
                <a:solidFill>
                  <a:srgbClr val="4F4F50"/>
                </a:solidFill>
              </a:rPr>
              <a:t>This style is relational and </a:t>
            </a:r>
            <a:r>
              <a:rPr lang="en-US" sz="2000">
                <a:solidFill>
                  <a:srgbClr val="4F4F50"/>
                </a:solidFill>
              </a:rPr>
              <a:t>empathetic</a:t>
            </a:r>
            <a:r>
              <a:rPr lang="en-US" sz="2000">
                <a:solidFill>
                  <a:srgbClr val="4F4F50"/>
                </a:solidFill>
              </a:rPr>
              <a:t>, the purpose of this style of leader is to serve the team and community. They prioritise the growth, Well-being, and autonomy of their staff and students above all else.</a:t>
            </a:r>
            <a:endParaRPr sz="2000">
              <a:solidFill>
                <a:srgbClr val="4F4F50"/>
              </a:solidFill>
            </a:endParaRPr>
          </a:p>
          <a:p>
            <a:pPr indent="-298450" lvl="0" marL="457200" rtl="0" algn="l">
              <a:lnSpc>
                <a:spcPct val="115000"/>
              </a:lnSpc>
              <a:spcBef>
                <a:spcPts val="1200"/>
              </a:spcBef>
              <a:spcAft>
                <a:spcPts val="0"/>
              </a:spcAft>
              <a:buClr>
                <a:srgbClr val="000000"/>
              </a:buClr>
              <a:buSzPts val="1100"/>
              <a:buChar char="●"/>
            </a:pPr>
            <a:r>
              <a:rPr lang="en-US" sz="2000">
                <a:solidFill>
                  <a:srgbClr val="4F4F50"/>
                </a:solidFill>
              </a:rPr>
              <a:t>Core Concepts:</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Empathy &amp; Healing: A deep understanding of others' feelings and experiences and actively working to heal relational wounds.</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Commitment to the Growth of People: Actively investing in personal and professional development, ensuring staff have the skills and time for self-care.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Stewardship: Taking responsibility for the school community's long-term health and commitment to the greater good.</a:t>
            </a:r>
            <a:endParaRPr sz="2000">
              <a:solidFill>
                <a:srgbClr val="4F4F50"/>
              </a:solidFill>
            </a:endParaRPr>
          </a:p>
          <a:p>
            <a:pPr indent="0" lvl="0" marL="0" rtl="0" algn="l">
              <a:lnSpc>
                <a:spcPct val="115000"/>
              </a:lnSpc>
              <a:spcBef>
                <a:spcPts val="1200"/>
              </a:spcBef>
              <a:spcAft>
                <a:spcPts val="0"/>
              </a:spcAft>
              <a:buNone/>
            </a:pPr>
            <a:r>
              <a:rPr b="1" lang="en-US" sz="2000">
                <a:solidFill>
                  <a:schemeClr val="accent2"/>
                </a:solidFill>
              </a:rPr>
              <a:t>The Supporter creates a base of psychological safety by removing systemic barriers to Well-being and ensuring resources are accessible</a:t>
            </a:r>
            <a:endParaRPr b="1" sz="1100">
              <a:solidFill>
                <a:schemeClr val="accent2"/>
              </a:solidFill>
              <a:latin typeface="Arial"/>
              <a:ea typeface="Arial"/>
              <a:cs typeface="Arial"/>
              <a:sym typeface="Arial"/>
            </a:endParaRPr>
          </a:p>
          <a:p>
            <a:pPr indent="0" lvl="0" marL="0" rtl="0" algn="l">
              <a:lnSpc>
                <a:spcPct val="115000"/>
              </a:lnSpc>
              <a:spcBef>
                <a:spcPts val="1400"/>
              </a:spcBef>
              <a:spcAft>
                <a:spcPts val="0"/>
              </a:spcAft>
              <a:buNone/>
            </a:pPr>
            <a:r>
              <a:rPr b="1" lang="en-US" sz="13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457200" rtl="0" algn="l">
              <a:lnSpc>
                <a:spcPct val="100000"/>
              </a:lnSpc>
              <a:spcBef>
                <a:spcPts val="400"/>
              </a:spcBef>
              <a:spcAft>
                <a:spcPts val="0"/>
              </a:spcAft>
              <a:buNone/>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9fa8c56bcb_0_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35" name="Google Shape;435;g39fa8c56bcb_0_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Leadership styles</a:t>
            </a:r>
            <a:endParaRPr/>
          </a:p>
        </p:txBody>
      </p:sp>
      <p:sp>
        <p:nvSpPr>
          <p:cNvPr id="436" name="Google Shape;436;g39fa8c56bcb_0_2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US" sz="1300" u="sng">
                <a:solidFill>
                  <a:srgbClr val="000000"/>
                </a:solidFill>
                <a:latin typeface="Arial"/>
                <a:ea typeface="Arial"/>
                <a:cs typeface="Arial"/>
                <a:sym typeface="Arial"/>
              </a:rPr>
              <a:t> </a:t>
            </a:r>
            <a:r>
              <a:rPr lang="en-US" sz="2000" u="sng">
                <a:solidFill>
                  <a:srgbClr val="4F4F50"/>
                </a:solidFill>
              </a:rPr>
              <a:t>Ethical/Authentic Leadership (The Moral Compass) </a:t>
            </a:r>
            <a:endParaRPr sz="2000" u="sng">
              <a:solidFill>
                <a:srgbClr val="4F4F50"/>
              </a:solidFill>
            </a:endParaRPr>
          </a:p>
          <a:p>
            <a:pPr indent="0" lvl="0" marL="0" rtl="0" algn="l">
              <a:lnSpc>
                <a:spcPct val="115000"/>
              </a:lnSpc>
              <a:spcBef>
                <a:spcPts val="1400"/>
              </a:spcBef>
              <a:spcAft>
                <a:spcPts val="0"/>
              </a:spcAft>
              <a:buNone/>
            </a:pPr>
            <a:r>
              <a:rPr lang="en-US" sz="2000">
                <a:solidFill>
                  <a:srgbClr val="4F4F50"/>
                </a:solidFill>
              </a:rPr>
              <a:t>This style emphasizes integrity, transparency, and moral reasoning. Leaders act in alignment with their deeply held personal values and encourage the same in others, building a foundation of trust.</a:t>
            </a:r>
            <a:endParaRPr sz="2000">
              <a:solidFill>
                <a:srgbClr val="4F4F50"/>
              </a:solidFill>
            </a:endParaRPr>
          </a:p>
          <a:p>
            <a:pPr indent="-298450" lvl="0" marL="457200" rtl="0" algn="l">
              <a:lnSpc>
                <a:spcPct val="115000"/>
              </a:lnSpc>
              <a:spcBef>
                <a:spcPts val="1200"/>
              </a:spcBef>
              <a:spcAft>
                <a:spcPts val="0"/>
              </a:spcAft>
              <a:buClr>
                <a:srgbClr val="000000"/>
              </a:buClr>
              <a:buSzPts val="1100"/>
              <a:buChar char="●"/>
            </a:pPr>
            <a:r>
              <a:rPr lang="en-US" sz="2000">
                <a:solidFill>
                  <a:srgbClr val="4F4F50"/>
                </a:solidFill>
              </a:rPr>
              <a:t>Core Concepts:</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Self-Awareness: Understanding one's own values, strengths, and limitations to ensure genuine leadership.</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Internalised Moral Perspective - Guiding behavior by internal ethical standards, not external pressure.</a:t>
            </a:r>
            <a:endParaRPr sz="2000">
              <a:solidFill>
                <a:srgbClr val="4F4F50"/>
              </a:solidFill>
            </a:endParaRPr>
          </a:p>
          <a:p>
            <a:pPr indent="-298450" lvl="1" marL="914400" rtl="0" algn="l">
              <a:lnSpc>
                <a:spcPct val="115000"/>
              </a:lnSpc>
              <a:spcBef>
                <a:spcPts val="0"/>
              </a:spcBef>
              <a:spcAft>
                <a:spcPts val="0"/>
              </a:spcAft>
              <a:buClr>
                <a:srgbClr val="000000"/>
              </a:buClr>
              <a:buSzPts val="1100"/>
              <a:buChar char="○"/>
            </a:pPr>
            <a:r>
              <a:rPr lang="en-US" sz="2000">
                <a:solidFill>
                  <a:srgbClr val="4F4F50"/>
                </a:solidFill>
              </a:rPr>
              <a:t>Relational Transparency: Presenting one’s true self and being open and honest with the staff, even when discussing challenges.</a:t>
            </a:r>
            <a:endParaRPr sz="2000">
              <a:solidFill>
                <a:srgbClr val="4F4F50"/>
              </a:solidFill>
            </a:endParaRPr>
          </a:p>
          <a:p>
            <a:pPr indent="0" lvl="0" marL="0" rtl="0" algn="l">
              <a:lnSpc>
                <a:spcPct val="115000"/>
              </a:lnSpc>
              <a:spcBef>
                <a:spcPts val="1200"/>
              </a:spcBef>
              <a:spcAft>
                <a:spcPts val="0"/>
              </a:spcAft>
              <a:buNone/>
            </a:pPr>
            <a:r>
              <a:rPr b="1" lang="en-US" sz="2000">
                <a:solidFill>
                  <a:schemeClr val="accent2"/>
                </a:solidFill>
              </a:rPr>
              <a:t>The Moral Compass promotes fairness, consistency, and predictability in decision-making, which is crucial for emotional stability and staff Well-being</a:t>
            </a:r>
            <a:endParaRPr b="1" sz="1100">
              <a:solidFill>
                <a:schemeClr val="accent2"/>
              </a:solidFill>
              <a:latin typeface="Arial"/>
              <a:ea typeface="Arial"/>
              <a:cs typeface="Arial"/>
              <a:sym typeface="Arial"/>
            </a:endParaRPr>
          </a:p>
          <a:p>
            <a:pPr indent="0" lvl="0" marL="0" rtl="0" algn="l">
              <a:lnSpc>
                <a:spcPct val="100000"/>
              </a:lnSpc>
              <a:spcBef>
                <a:spcPts val="1200"/>
              </a:spcBef>
              <a:spcAft>
                <a:spcPts val="0"/>
              </a:spcAft>
              <a:buNone/>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9e7b6f5a92_0_60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42" name="Google Shape;442;g39e7b6f5a92_0_60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Exercise </a:t>
            </a:r>
            <a:endParaRPr/>
          </a:p>
        </p:txBody>
      </p:sp>
      <p:pic>
        <p:nvPicPr>
          <p:cNvPr descr="low polygonal 3d  light bulb concept symbol (Provided by Getty Images)" id="443" name="Google Shape;443;g39e7b6f5a92_0_601"/>
          <p:cNvPicPr preferRelativeResize="0"/>
          <p:nvPr/>
        </p:nvPicPr>
        <p:blipFill rotWithShape="1">
          <a:blip r:embed="rId3">
            <a:alphaModFix/>
          </a:blip>
          <a:srcRect b="0" l="33470" r="0" t="39867"/>
          <a:stretch/>
        </p:blipFill>
        <p:spPr>
          <a:xfrm>
            <a:off x="4080500" y="2745648"/>
            <a:ext cx="8111498" cy="4055800"/>
          </a:xfrm>
          <a:prstGeom prst="rect">
            <a:avLst/>
          </a:prstGeom>
          <a:noFill/>
          <a:ln>
            <a:noFill/>
          </a:ln>
        </p:spPr>
      </p:pic>
      <p:sp>
        <p:nvSpPr>
          <p:cNvPr id="444" name="Google Shape;444;g39e7b6f5a92_0_60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sz="2300">
              <a:solidFill>
                <a:srgbClr val="4F4F50"/>
              </a:solidFill>
            </a:endParaRPr>
          </a:p>
          <a:p>
            <a:pPr indent="0" lvl="0" marL="457200" rtl="0" algn="l">
              <a:lnSpc>
                <a:spcPct val="100000"/>
              </a:lnSpc>
              <a:spcBef>
                <a:spcPts val="0"/>
              </a:spcBef>
              <a:spcAft>
                <a:spcPts val="0"/>
              </a:spcAft>
              <a:buNone/>
            </a:pPr>
            <a:r>
              <a:rPr lang="en-US" sz="2300">
                <a:solidFill>
                  <a:srgbClr val="4F4F50"/>
                </a:solidFill>
              </a:rPr>
              <a:t>Think about the leadership </a:t>
            </a:r>
            <a:r>
              <a:rPr lang="en-US" sz="2300">
                <a:solidFill>
                  <a:srgbClr val="4F4F50"/>
                </a:solidFill>
              </a:rPr>
              <a:t>styles</a:t>
            </a:r>
            <a:r>
              <a:rPr lang="en-US" sz="2300">
                <a:solidFill>
                  <a:srgbClr val="4F4F50"/>
                </a:solidFill>
              </a:rPr>
              <a:t> just covered and reflect on the leadership style that your schools operates under. </a:t>
            </a:r>
            <a:endParaRPr sz="2300">
              <a:solidFill>
                <a:srgbClr val="4F4F50"/>
              </a:solidFill>
            </a:endParaRPr>
          </a:p>
          <a:p>
            <a:pPr indent="0" lvl="0" marL="457200" rtl="0" algn="l">
              <a:lnSpc>
                <a:spcPct val="100000"/>
              </a:lnSpc>
              <a:spcBef>
                <a:spcPts val="0"/>
              </a:spcBef>
              <a:spcAft>
                <a:spcPts val="0"/>
              </a:spcAft>
              <a:buNone/>
            </a:pPr>
            <a:r>
              <a:t/>
            </a:r>
            <a:endParaRPr sz="2300">
              <a:solidFill>
                <a:srgbClr val="4F4F50"/>
              </a:solidFill>
            </a:endParaRPr>
          </a:p>
          <a:p>
            <a:pPr indent="0" lvl="0" marL="0" rtl="0" algn="l">
              <a:lnSpc>
                <a:spcPct val="100000"/>
              </a:lnSpc>
              <a:spcBef>
                <a:spcPts val="0"/>
              </a:spcBef>
              <a:spcAft>
                <a:spcPts val="0"/>
              </a:spcAft>
              <a:buNone/>
            </a:pPr>
            <a:r>
              <a:t/>
            </a:r>
            <a:endParaRPr sz="3000">
              <a:solidFill>
                <a:srgbClr val="4F4F50"/>
              </a:solidFill>
            </a:endParaRPr>
          </a:p>
        </p:txBody>
      </p:sp>
      <p:sp>
        <p:nvSpPr>
          <p:cNvPr id="445" name="Google Shape;445;g39e7b6f5a92_0_601"/>
          <p:cNvSpPr txBox="1"/>
          <p:nvPr>
            <p:ph idx="2" type="body"/>
          </p:nvPr>
        </p:nvSpPr>
        <p:spPr>
          <a:xfrm>
            <a:off x="482575" y="2745650"/>
            <a:ext cx="6231300" cy="300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sz="2100">
              <a:solidFill>
                <a:srgbClr val="4F4F50"/>
              </a:solidFill>
            </a:endParaRPr>
          </a:p>
          <a:p>
            <a:pPr indent="0" lvl="0" marL="457200" rtl="0" algn="l">
              <a:lnSpc>
                <a:spcPct val="100000"/>
              </a:lnSpc>
              <a:spcBef>
                <a:spcPts val="0"/>
              </a:spcBef>
              <a:spcAft>
                <a:spcPts val="0"/>
              </a:spcAft>
              <a:buNone/>
            </a:pPr>
            <a:r>
              <a:t/>
            </a:r>
            <a:endParaRPr sz="2100">
              <a:solidFill>
                <a:srgbClr val="4F4F50"/>
              </a:solidFill>
            </a:endParaRPr>
          </a:p>
          <a:p>
            <a:pPr indent="-361950" lvl="0" marL="457200" rtl="0" algn="l">
              <a:lnSpc>
                <a:spcPct val="100000"/>
              </a:lnSpc>
              <a:spcBef>
                <a:spcPts val="0"/>
              </a:spcBef>
              <a:spcAft>
                <a:spcPts val="0"/>
              </a:spcAft>
              <a:buClr>
                <a:srgbClr val="4F4F50"/>
              </a:buClr>
              <a:buSzPts val="2100"/>
              <a:buChar char="●"/>
            </a:pPr>
            <a:r>
              <a:rPr lang="en-US" sz="2100">
                <a:solidFill>
                  <a:srgbClr val="4F4F50"/>
                </a:solidFill>
              </a:rPr>
              <a:t>What kind of leadership style do you recognise?</a:t>
            </a:r>
            <a:endParaRPr sz="2100">
              <a:solidFill>
                <a:srgbClr val="4F4F50"/>
              </a:solidFill>
            </a:endParaRPr>
          </a:p>
          <a:p>
            <a:pPr indent="-361950" lvl="0" marL="457200" rtl="0" algn="l">
              <a:lnSpc>
                <a:spcPct val="100000"/>
              </a:lnSpc>
              <a:spcBef>
                <a:spcPts val="0"/>
              </a:spcBef>
              <a:spcAft>
                <a:spcPts val="0"/>
              </a:spcAft>
              <a:buClr>
                <a:srgbClr val="4F4F50"/>
              </a:buClr>
              <a:buSzPts val="2100"/>
              <a:buChar char="●"/>
            </a:pPr>
            <a:r>
              <a:rPr lang="en-US" sz="2100">
                <a:solidFill>
                  <a:srgbClr val="4F4F50"/>
                </a:solidFill>
              </a:rPr>
              <a:t>Have you had other styles in the past and how have they affected you as a person and the school overall?</a:t>
            </a:r>
            <a:endParaRPr sz="2100">
              <a:solidFill>
                <a:srgbClr val="4F4F50"/>
              </a:solidFill>
            </a:endParaRPr>
          </a:p>
          <a:p>
            <a:pPr indent="0" lvl="0" marL="0" rtl="0" algn="l">
              <a:lnSpc>
                <a:spcPct val="100000"/>
              </a:lnSpc>
              <a:spcBef>
                <a:spcPts val="0"/>
              </a:spcBef>
              <a:spcAft>
                <a:spcPts val="0"/>
              </a:spcAft>
              <a:buNone/>
            </a:pPr>
            <a:r>
              <a:t/>
            </a:r>
            <a:endParaRPr sz="2100">
              <a:solidFill>
                <a:srgbClr val="4F4F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9e7b6f5a92_0_60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51" name="Google Shape;451;g39e7b6f5a92_0_60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Leadership styles - case  study</a:t>
            </a:r>
            <a:endParaRPr/>
          </a:p>
        </p:txBody>
      </p:sp>
      <p:sp>
        <p:nvSpPr>
          <p:cNvPr id="452" name="Google Shape;452;g39e7b6f5a92_0_60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2000">
                <a:solidFill>
                  <a:srgbClr val="4F4F50"/>
                </a:solidFill>
              </a:rPr>
              <a:t>Sarah led a large metropolitan high school that was experiencing significant teacher burnout. </a:t>
            </a:r>
            <a:endParaRPr sz="2000">
              <a:solidFill>
                <a:srgbClr val="4F4F50"/>
              </a:solidFill>
            </a:endParaRPr>
          </a:p>
          <a:p>
            <a:pPr indent="0" lvl="0" marL="0" rtl="0" algn="l">
              <a:lnSpc>
                <a:spcPct val="115000"/>
              </a:lnSpc>
              <a:spcBef>
                <a:spcPts val="1200"/>
              </a:spcBef>
              <a:spcAft>
                <a:spcPts val="0"/>
              </a:spcAft>
              <a:buNone/>
            </a:pPr>
            <a:r>
              <a:rPr lang="en-US" sz="2000">
                <a:solidFill>
                  <a:srgbClr val="4F4F50"/>
                </a:solidFill>
              </a:rPr>
              <a:t>Instead of implementing a top down solution (a deficit approach), Sarah adopted a Servant Leadership approach.</a:t>
            </a:r>
            <a:endParaRPr sz="2000">
              <a:solidFill>
                <a:srgbClr val="4F4F50"/>
              </a:solidFill>
            </a:endParaRPr>
          </a:p>
          <a:p>
            <a:pPr indent="0" lvl="0" marL="457200" rtl="0" algn="l">
              <a:lnSpc>
                <a:spcPct val="100000"/>
              </a:lnSpc>
              <a:spcBef>
                <a:spcPts val="1200"/>
              </a:spcBef>
              <a:spcAft>
                <a:spcPts val="0"/>
              </a:spcAft>
              <a:buNone/>
            </a:pPr>
            <a:r>
              <a:t/>
            </a:r>
            <a:endParaRPr sz="2000">
              <a:solidFill>
                <a:srgbClr val="4F4F50"/>
              </a:solidFill>
            </a:endParaRPr>
          </a:p>
          <a:p>
            <a:pPr indent="0" lvl="0" marL="0" rtl="0" algn="l">
              <a:lnSpc>
                <a:spcPct val="100000"/>
              </a:lnSpc>
              <a:spcBef>
                <a:spcPts val="0"/>
              </a:spcBef>
              <a:spcAft>
                <a:spcPts val="0"/>
              </a:spcAft>
              <a:buNone/>
            </a:pPr>
            <a:r>
              <a:t/>
            </a:r>
            <a:endParaRPr sz="2000">
              <a:solidFill>
                <a:srgbClr val="4F4F50"/>
              </a:solidFill>
            </a:endParaRPr>
          </a:p>
        </p:txBody>
      </p:sp>
      <p:graphicFrame>
        <p:nvGraphicFramePr>
          <p:cNvPr id="453" name="Google Shape;453;g39e7b6f5a92_0_607"/>
          <p:cNvGraphicFramePr/>
          <p:nvPr/>
        </p:nvGraphicFramePr>
        <p:xfrm>
          <a:off x="386950" y="2764493"/>
          <a:ext cx="3000000" cy="3000000"/>
        </p:xfrm>
        <a:graphic>
          <a:graphicData uri="http://schemas.openxmlformats.org/drawingml/2006/table">
            <a:tbl>
              <a:tblPr>
                <a:noFill/>
                <a:tableStyleId>{515C1AEC-C18D-4D35-BD4E-96D4705261D1}</a:tableStyleId>
              </a:tblPr>
              <a:tblGrid>
                <a:gridCol w="5709050"/>
                <a:gridCol w="5709050"/>
              </a:tblGrid>
              <a:tr h="2118950">
                <a:tc>
                  <a:txBody>
                    <a:bodyPr/>
                    <a:lstStyle/>
                    <a:p>
                      <a:pPr indent="0" lvl="0" marL="0" rtl="0" algn="l">
                        <a:lnSpc>
                          <a:spcPct val="115000"/>
                        </a:lnSpc>
                        <a:spcBef>
                          <a:spcPts val="1200"/>
                        </a:spcBef>
                        <a:spcAft>
                          <a:spcPts val="0"/>
                        </a:spcAft>
                        <a:buNone/>
                      </a:pPr>
                      <a:r>
                        <a:rPr b="1" lang="en-US" sz="1800">
                          <a:solidFill>
                            <a:srgbClr val="4F4F50"/>
                          </a:solidFill>
                          <a:latin typeface="Calibri"/>
                          <a:ea typeface="Calibri"/>
                          <a:cs typeface="Calibri"/>
                          <a:sym typeface="Calibri"/>
                        </a:rPr>
                        <a:t>Individualised Consideration (Transformational):</a:t>
                      </a:r>
                      <a:r>
                        <a:rPr lang="en-US" sz="1800">
                          <a:solidFill>
                            <a:srgbClr val="4F4F50"/>
                          </a:solidFill>
                          <a:latin typeface="Calibri"/>
                          <a:ea typeface="Calibri"/>
                          <a:cs typeface="Calibri"/>
                          <a:sym typeface="Calibri"/>
                        </a:rPr>
                        <a:t> Sarah and her senior team held "Well-being Check-ins" with every staff member to understand their individual pressure points and passions. She discovered many teachers felt isolated</a:t>
                      </a:r>
                      <a:endParaRPr sz="1800">
                        <a:solidFill>
                          <a:srgbClr val="4F4F50"/>
                        </a:solidFill>
                        <a:latin typeface="Calibri"/>
                        <a:ea typeface="Calibri"/>
                        <a:cs typeface="Calibri"/>
                        <a:sym typeface="Calibri"/>
                      </a:endParaRPr>
                    </a:p>
                    <a:p>
                      <a:pPr indent="0" lvl="0" marL="0" rtl="0" algn="l">
                        <a:spcBef>
                          <a:spcPts val="1200"/>
                        </a:spcBef>
                        <a:spcAft>
                          <a:spcPts val="0"/>
                        </a:spcAft>
                        <a:buNone/>
                      </a:pPr>
                      <a:r>
                        <a:t/>
                      </a:r>
                      <a:endParaRPr sz="1800"/>
                    </a:p>
                  </a:txBody>
                  <a:tcPr marT="91425" marB="91425" marR="91425" marL="91425"/>
                </a:tc>
                <a:tc>
                  <a:txBody>
                    <a:bodyPr/>
                    <a:lstStyle/>
                    <a:p>
                      <a:pPr indent="0" lvl="0" marL="0" rtl="0" algn="l">
                        <a:lnSpc>
                          <a:spcPct val="115000"/>
                        </a:lnSpc>
                        <a:spcBef>
                          <a:spcPts val="1200"/>
                        </a:spcBef>
                        <a:spcAft>
                          <a:spcPts val="1200"/>
                        </a:spcAft>
                        <a:buNone/>
                      </a:pPr>
                      <a:r>
                        <a:rPr b="1" lang="en-US" sz="1800">
                          <a:solidFill>
                            <a:srgbClr val="4F4F50"/>
                          </a:solidFill>
                          <a:latin typeface="Calibri"/>
                          <a:ea typeface="Calibri"/>
                          <a:cs typeface="Calibri"/>
                          <a:sym typeface="Calibri"/>
                        </a:rPr>
                        <a:t>Commitment to Growth (Servant):</a:t>
                      </a:r>
                      <a:r>
                        <a:rPr lang="en-US" sz="1800">
                          <a:solidFill>
                            <a:srgbClr val="4F4F50"/>
                          </a:solidFill>
                          <a:latin typeface="Calibri"/>
                          <a:ea typeface="Calibri"/>
                          <a:cs typeface="Calibri"/>
                          <a:sym typeface="Calibri"/>
                        </a:rPr>
                        <a:t> Sarah restructured mandatory meeting time. She cut administrative announcements and introduced "Collective Care" time; 30 minutes every week dedicated to collaborative planning, sharing successes, or peer coaching</a:t>
                      </a:r>
                      <a:endParaRPr sz="1800"/>
                    </a:p>
                  </a:txBody>
                  <a:tcPr marT="91425" marB="91425" marR="91425" marL="91425"/>
                </a:tc>
              </a:tr>
              <a:tr h="470575">
                <a:tc>
                  <a:txBody>
                    <a:bodyPr/>
                    <a:lstStyle/>
                    <a:p>
                      <a:pPr indent="0" lvl="0" marL="0" rtl="0" algn="l">
                        <a:lnSpc>
                          <a:spcPct val="115000"/>
                        </a:lnSpc>
                        <a:spcBef>
                          <a:spcPts val="1200"/>
                        </a:spcBef>
                        <a:spcAft>
                          <a:spcPts val="1200"/>
                        </a:spcAft>
                        <a:buNone/>
                      </a:pPr>
                      <a:r>
                        <a:rPr b="1" lang="en-US" sz="1800">
                          <a:solidFill>
                            <a:srgbClr val="4F4F50"/>
                          </a:solidFill>
                          <a:latin typeface="Calibri"/>
                          <a:ea typeface="Calibri"/>
                          <a:cs typeface="Calibri"/>
                          <a:sym typeface="Calibri"/>
                        </a:rPr>
                        <a:t>Relational Transparency (Authentic):</a:t>
                      </a:r>
                      <a:r>
                        <a:rPr lang="en-US" sz="1800">
                          <a:solidFill>
                            <a:srgbClr val="4F4F50"/>
                          </a:solidFill>
                          <a:latin typeface="Calibri"/>
                          <a:ea typeface="Calibri"/>
                          <a:cs typeface="Calibri"/>
                          <a:sym typeface="Calibri"/>
                        </a:rPr>
                        <a:t> She was open about her own struggles with work-life balance, normalising the challenge for her staff</a:t>
                      </a:r>
                      <a:endParaRPr sz="1800"/>
                    </a:p>
                  </a:txBody>
                  <a:tcPr marT="91425" marB="91425" marR="91425" marL="91425"/>
                </a:tc>
                <a:tc>
                  <a:txBody>
                    <a:bodyPr/>
                    <a:lstStyle/>
                    <a:p>
                      <a:pPr indent="0" lvl="0" marL="0" rtl="0" algn="l">
                        <a:lnSpc>
                          <a:spcPct val="115000"/>
                        </a:lnSpc>
                        <a:spcBef>
                          <a:spcPts val="1200"/>
                        </a:spcBef>
                        <a:spcAft>
                          <a:spcPts val="1200"/>
                        </a:spcAft>
                        <a:buNone/>
                      </a:pPr>
                      <a:r>
                        <a:rPr b="1" lang="en-US" sz="1800">
                          <a:solidFill>
                            <a:srgbClr val="4F4F50"/>
                          </a:solidFill>
                          <a:latin typeface="Calibri"/>
                          <a:ea typeface="Calibri"/>
                          <a:cs typeface="Calibri"/>
                          <a:sym typeface="Calibri"/>
                        </a:rPr>
                        <a:t>Inspirational Motivation (Transformational):</a:t>
                      </a:r>
                      <a:r>
                        <a:rPr lang="en-US" sz="1800">
                          <a:solidFill>
                            <a:srgbClr val="4F4F50"/>
                          </a:solidFill>
                          <a:latin typeface="Calibri"/>
                          <a:ea typeface="Calibri"/>
                          <a:cs typeface="Calibri"/>
                          <a:sym typeface="Calibri"/>
                        </a:rPr>
                        <a:t> She framed the new approach as establishing a "Collective Care Covenant"—a shared promise to protect each other’s time and energy, elevating it beyond a simple task</a:t>
                      </a:r>
                      <a:endParaRPr sz="1800"/>
                    </a:p>
                  </a:txBody>
                  <a:tcPr marT="91425" marB="91425" marR="91425" marL="914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9e7b6f5a92_0_6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59" name="Google Shape;459;g39e7b6f5a92_0_6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Exercise</a:t>
            </a:r>
            <a:r>
              <a:rPr lang="en-US"/>
              <a:t> </a:t>
            </a:r>
            <a:r>
              <a:rPr lang="en-US"/>
              <a:t>Leadership</a:t>
            </a:r>
            <a:r>
              <a:rPr lang="en-US"/>
              <a:t> styles for Well-being</a:t>
            </a:r>
            <a:endParaRPr/>
          </a:p>
        </p:txBody>
      </p:sp>
      <p:sp>
        <p:nvSpPr>
          <p:cNvPr id="460" name="Google Shape;460;g39e7b6f5a92_0_61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300">
                <a:solidFill>
                  <a:srgbClr val="000000"/>
                </a:solidFill>
              </a:rPr>
              <a:t>Use the Leadership style Reflection Sheet to reflect on your most recent interaction with a student or colleague regarding a challenge or setback.</a:t>
            </a:r>
            <a:endParaRPr sz="2300">
              <a:solidFill>
                <a:srgbClr val="000000"/>
              </a:solidFill>
            </a:endParaRPr>
          </a:p>
          <a:p>
            <a:pPr indent="0" lvl="0" marL="0" rtl="0" algn="l">
              <a:lnSpc>
                <a:spcPct val="100000"/>
              </a:lnSpc>
              <a:spcBef>
                <a:spcPts val="0"/>
              </a:spcBef>
              <a:spcAft>
                <a:spcPts val="0"/>
              </a:spcAft>
              <a:buNone/>
            </a:pPr>
            <a:r>
              <a:t/>
            </a:r>
            <a:endParaRPr sz="2300">
              <a:solidFill>
                <a:srgbClr val="000000"/>
              </a:solidFill>
            </a:endParaRPr>
          </a:p>
          <a:p>
            <a:pPr indent="-374650" lvl="0" marL="457200" rtl="0" algn="l">
              <a:lnSpc>
                <a:spcPct val="211363"/>
              </a:lnSpc>
              <a:spcBef>
                <a:spcPts val="1200"/>
              </a:spcBef>
              <a:spcAft>
                <a:spcPts val="0"/>
              </a:spcAft>
              <a:buClr>
                <a:srgbClr val="000000"/>
              </a:buClr>
              <a:buSzPts val="2300"/>
              <a:buChar char="●"/>
            </a:pPr>
            <a:r>
              <a:rPr lang="en-US" sz="2300">
                <a:solidFill>
                  <a:srgbClr val="000000"/>
                </a:solidFill>
              </a:rPr>
              <a:t>What was the first thing you addressed?</a:t>
            </a:r>
            <a:endParaRPr sz="2300">
              <a:solidFill>
                <a:srgbClr val="000000"/>
              </a:solidFill>
            </a:endParaRPr>
          </a:p>
          <a:p>
            <a:pPr indent="-374650" lvl="0" marL="457200" rtl="0" algn="l">
              <a:lnSpc>
                <a:spcPct val="211363"/>
              </a:lnSpc>
              <a:spcBef>
                <a:spcPts val="0"/>
              </a:spcBef>
              <a:spcAft>
                <a:spcPts val="0"/>
              </a:spcAft>
              <a:buClr>
                <a:srgbClr val="000000"/>
              </a:buClr>
              <a:buSzPts val="2300"/>
              <a:buChar char="●"/>
            </a:pPr>
            <a:r>
              <a:rPr lang="en-US" sz="2300">
                <a:solidFill>
                  <a:srgbClr val="000000"/>
                </a:solidFill>
              </a:rPr>
              <a:t>Did you focus on the mistake, the gap in skill, or the rule broken?</a:t>
            </a:r>
            <a:endParaRPr sz="2300">
              <a:solidFill>
                <a:srgbClr val="000000"/>
              </a:solidFill>
            </a:endParaRPr>
          </a:p>
          <a:p>
            <a:pPr indent="-374650" lvl="0" marL="457200" rtl="0" algn="l">
              <a:lnSpc>
                <a:spcPct val="211363"/>
              </a:lnSpc>
              <a:spcBef>
                <a:spcPts val="0"/>
              </a:spcBef>
              <a:spcAft>
                <a:spcPts val="0"/>
              </a:spcAft>
              <a:buClr>
                <a:srgbClr val="000000"/>
              </a:buClr>
              <a:buSzPts val="2300"/>
              <a:buChar char="●"/>
            </a:pPr>
            <a:r>
              <a:rPr lang="en-US" sz="2300">
                <a:solidFill>
                  <a:srgbClr val="000000"/>
                </a:solidFill>
              </a:rPr>
              <a:t>The Leadership Theory Response: How could you have applied one of the three theories?</a:t>
            </a:r>
            <a:endParaRPr b="1" sz="11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39e7b6f5a92_0_6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66" name="Google Shape;466;g39e7b6f5a92_0_6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Leading Change Whole School Approach - example</a:t>
            </a:r>
            <a:endParaRPr/>
          </a:p>
        </p:txBody>
      </p:sp>
      <p:sp>
        <p:nvSpPr>
          <p:cNvPr id="467" name="Google Shape;467;g39e7b6f5a92_0_61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Clr>
                <a:srgbClr val="000000"/>
              </a:buClr>
              <a:buSzPts val="2300"/>
              <a:buChar char="●"/>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graphicFrame>
        <p:nvGraphicFramePr>
          <p:cNvPr id="468" name="Google Shape;468;g39e7b6f5a92_0_619"/>
          <p:cNvGraphicFramePr/>
          <p:nvPr/>
        </p:nvGraphicFramePr>
        <p:xfrm>
          <a:off x="247500" y="1462700"/>
          <a:ext cx="3000000" cy="3000000"/>
        </p:xfrm>
        <a:graphic>
          <a:graphicData uri="http://schemas.openxmlformats.org/drawingml/2006/table">
            <a:tbl>
              <a:tblPr>
                <a:noFill/>
                <a:tableStyleId>{515C1AEC-C18D-4D35-BD4E-96D4705261D1}</a:tableStyleId>
              </a:tblPr>
              <a:tblGrid>
                <a:gridCol w="2914300"/>
                <a:gridCol w="2914300"/>
                <a:gridCol w="2914300"/>
                <a:gridCol w="2914300"/>
              </a:tblGrid>
              <a:tr h="918900">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PERMA Element</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Goal</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Key Action (using a PP technique)</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Success Metric</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Relationships</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Improve staff-student trust</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Start weekly 1-on-1 "Strengths Check-ins"</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Positive student feedback</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Positive Emotion</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Reduce staff meeting fatigue</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Begin all team meetings with a "Gratitude Round"</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Improved meeting morale</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Accomplishment</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Build student confidence</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Create a "Growth Mindset" wall for effort</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More class participation</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Meaning</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Connect staff to purpose</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Share a positive student impact story weekly</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Staff reference purpose in check-ins</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9e7b6f5a92_0_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96" name="Google Shape;96;g39e7b6f5a92_0_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Toss the Triumph</a:t>
            </a:r>
            <a:endParaRPr/>
          </a:p>
        </p:txBody>
      </p:sp>
      <p:sp>
        <p:nvSpPr>
          <p:cNvPr id="97" name="Google Shape;97;g39e7b6f5a92_0_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2500">
              <a:solidFill>
                <a:srgbClr val="4F4F5B"/>
              </a:solidFill>
            </a:endParaRPr>
          </a:p>
          <a:p>
            <a:pPr indent="0" lvl="0" marL="0" rtl="0" algn="l">
              <a:lnSpc>
                <a:spcPct val="115000"/>
              </a:lnSpc>
              <a:spcBef>
                <a:spcPts val="1200"/>
              </a:spcBef>
              <a:spcAft>
                <a:spcPts val="0"/>
              </a:spcAft>
              <a:buNone/>
            </a:pPr>
            <a:r>
              <a:rPr lang="en-US" sz="2500">
                <a:solidFill>
                  <a:srgbClr val="4F4F5B"/>
                </a:solidFill>
              </a:rPr>
              <a:t>Take a moment to reflect on the period since our Day 1 training. </a:t>
            </a:r>
            <a:endParaRPr sz="2500">
              <a:solidFill>
                <a:srgbClr val="4F4F5B"/>
              </a:solidFill>
            </a:endParaRPr>
          </a:p>
          <a:p>
            <a:pPr indent="0" lvl="0" marL="0" rtl="0" algn="l">
              <a:lnSpc>
                <a:spcPct val="115000"/>
              </a:lnSpc>
              <a:spcBef>
                <a:spcPts val="1200"/>
              </a:spcBef>
              <a:spcAft>
                <a:spcPts val="0"/>
              </a:spcAft>
              <a:buNone/>
            </a:pPr>
            <a:r>
              <a:t/>
            </a:r>
            <a:endParaRPr sz="2500">
              <a:solidFill>
                <a:srgbClr val="4F4F5B"/>
              </a:solidFill>
            </a:endParaRPr>
          </a:p>
          <a:p>
            <a:pPr indent="0" lvl="0" marL="0" rtl="0" algn="l">
              <a:lnSpc>
                <a:spcPct val="115000"/>
              </a:lnSpc>
              <a:spcBef>
                <a:spcPts val="1200"/>
              </a:spcBef>
              <a:spcAft>
                <a:spcPts val="0"/>
              </a:spcAft>
              <a:buNone/>
            </a:pPr>
            <a:r>
              <a:rPr lang="en-US" sz="2500">
                <a:solidFill>
                  <a:srgbClr val="4F4F5B"/>
                </a:solidFill>
              </a:rPr>
              <a:t>Think about a personal achievement since that day i.e. completed a task, or getting up early or having a productive morning and write it down.  </a:t>
            </a:r>
            <a:endParaRPr sz="2500">
              <a:solidFill>
                <a:srgbClr val="4F4F5B"/>
              </a:solidFill>
            </a:endParaRPr>
          </a:p>
          <a:p>
            <a:pPr indent="0" lvl="0" marL="0" rtl="0" algn="l">
              <a:lnSpc>
                <a:spcPct val="115000"/>
              </a:lnSpc>
              <a:spcBef>
                <a:spcPts val="1200"/>
              </a:spcBef>
              <a:spcAft>
                <a:spcPts val="0"/>
              </a:spcAft>
              <a:buNone/>
            </a:pPr>
            <a:r>
              <a:t/>
            </a:r>
            <a:endParaRPr sz="2500">
              <a:solidFill>
                <a:srgbClr val="4F4F5B"/>
              </a:solidFill>
            </a:endParaRPr>
          </a:p>
          <a:p>
            <a:pPr indent="0" lvl="0" marL="0" rtl="0" algn="l">
              <a:lnSpc>
                <a:spcPct val="115000"/>
              </a:lnSpc>
              <a:spcBef>
                <a:spcPts val="1200"/>
              </a:spcBef>
              <a:spcAft>
                <a:spcPts val="0"/>
              </a:spcAft>
              <a:buNone/>
            </a:pPr>
            <a:r>
              <a:rPr lang="en-US" sz="2500">
                <a:solidFill>
                  <a:srgbClr val="4F4F5B"/>
                </a:solidFill>
              </a:rPr>
              <a:t>Take turns on share this with the group. After that, the next person in the group will echo your win, acknowledging it, and then add their own personal achievement. </a:t>
            </a:r>
            <a:endParaRPr sz="2500">
              <a:solidFill>
                <a:srgbClr val="4F4F5B"/>
              </a:solidFill>
            </a:endParaRPr>
          </a:p>
          <a:p>
            <a:pPr indent="0" lvl="0" marL="0" rtl="0" algn="l">
              <a:lnSpc>
                <a:spcPct val="100000"/>
              </a:lnSpc>
              <a:spcBef>
                <a:spcPts val="1200"/>
              </a:spcBef>
              <a:spcAft>
                <a:spcPts val="0"/>
              </a:spcAft>
              <a:buNone/>
            </a:pPr>
            <a:r>
              <a:t/>
            </a:r>
            <a:endParaRPr sz="3000">
              <a:solidFill>
                <a:srgbClr val="4F4F5B"/>
              </a:solidFill>
            </a:endParaRPr>
          </a:p>
        </p:txBody>
      </p:sp>
      <p:pic>
        <p:nvPicPr>
          <p:cNvPr id="98" name="Google Shape;98;g39e7b6f5a92_0_7"/>
          <p:cNvPicPr preferRelativeResize="0"/>
          <p:nvPr/>
        </p:nvPicPr>
        <p:blipFill>
          <a:blip r:embed="rId3">
            <a:alphaModFix/>
          </a:blip>
          <a:stretch>
            <a:fillRect/>
          </a:stretch>
        </p:blipFill>
        <p:spPr>
          <a:xfrm>
            <a:off x="9231996" y="905695"/>
            <a:ext cx="2869599" cy="1638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9fa8c56bcb_0_4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2.3 - Leading Change with Positive Psychology</a:t>
            </a:r>
            <a:endParaRPr/>
          </a:p>
        </p:txBody>
      </p:sp>
      <p:sp>
        <p:nvSpPr>
          <p:cNvPr id="474" name="Google Shape;474;g39fa8c56bcb_0_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accent2"/>
              </a:buClr>
              <a:buSzPts val="2400"/>
              <a:buNone/>
            </a:pPr>
            <a:r>
              <a:rPr lang="en-US"/>
              <a:t>Exercise - Leading Change Whole School Approach in groups</a:t>
            </a:r>
            <a:endParaRPr/>
          </a:p>
        </p:txBody>
      </p:sp>
      <p:sp>
        <p:nvSpPr>
          <p:cNvPr id="475" name="Google Shape;475;g39fa8c56bcb_0_4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Clr>
                <a:srgbClr val="000000"/>
              </a:buClr>
              <a:buSzPts val="2300"/>
              <a:buChar char="●"/>
            </a:pPr>
            <a:r>
              <a:t/>
            </a:r>
            <a:endParaRPr sz="23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0" lvl="0" marL="0" rtl="0" algn="l">
              <a:lnSpc>
                <a:spcPct val="100000"/>
              </a:lnSpc>
              <a:spcBef>
                <a:spcPts val="0"/>
              </a:spcBef>
              <a:spcAft>
                <a:spcPts val="0"/>
              </a:spcAft>
              <a:buNone/>
            </a:pPr>
            <a:r>
              <a:t/>
            </a:r>
            <a:endParaRPr sz="3000">
              <a:solidFill>
                <a:srgbClr val="4F4F50"/>
              </a:solidFill>
            </a:endParaRPr>
          </a:p>
        </p:txBody>
      </p:sp>
      <p:graphicFrame>
        <p:nvGraphicFramePr>
          <p:cNvPr id="476" name="Google Shape;476;g39fa8c56bcb_0_40"/>
          <p:cNvGraphicFramePr/>
          <p:nvPr/>
        </p:nvGraphicFramePr>
        <p:xfrm>
          <a:off x="247500" y="1462700"/>
          <a:ext cx="3000000" cy="3000000"/>
        </p:xfrm>
        <a:graphic>
          <a:graphicData uri="http://schemas.openxmlformats.org/drawingml/2006/table">
            <a:tbl>
              <a:tblPr>
                <a:noFill/>
                <a:tableStyleId>{515C1AEC-C18D-4D35-BD4E-96D4705261D1}</a:tableStyleId>
              </a:tblPr>
              <a:tblGrid>
                <a:gridCol w="2914300"/>
                <a:gridCol w="2914300"/>
                <a:gridCol w="2914300"/>
                <a:gridCol w="2914300"/>
              </a:tblGrid>
              <a:tr h="918900">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PERMA Element</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Goal</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Key Action (using a PP technique)</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c>
                  <a:txBody>
                    <a:bodyPr/>
                    <a:lstStyle/>
                    <a:p>
                      <a:pPr indent="0" lvl="0" marL="0" rtl="0" algn="l">
                        <a:lnSpc>
                          <a:spcPct val="150000"/>
                        </a:lnSpc>
                        <a:spcBef>
                          <a:spcPts val="0"/>
                        </a:spcBef>
                        <a:spcAft>
                          <a:spcPts val="0"/>
                        </a:spcAft>
                        <a:buNone/>
                      </a:pPr>
                      <a:r>
                        <a:rPr b="1" lang="en-US" sz="1800">
                          <a:solidFill>
                            <a:srgbClr val="4F4F50"/>
                          </a:solidFill>
                          <a:latin typeface="Calibri"/>
                          <a:ea typeface="Calibri"/>
                          <a:cs typeface="Calibri"/>
                          <a:sym typeface="Calibri"/>
                        </a:rPr>
                        <a:t>Success Metric</a:t>
                      </a:r>
                      <a:endParaRPr b="1"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a:solidFill>
                        <a:srgbClr val="E5E7EB"/>
                      </a:solidFill>
                      <a:prstDash val="solid"/>
                      <a:round/>
                      <a:headEnd len="sm" w="sm" type="none"/>
                      <a:tailEnd len="sm" w="sm" type="none"/>
                    </a:lnT>
                    <a:lnB cap="flat" cmpd="sng" w="8650">
                      <a:solidFill>
                        <a:srgbClr val="E2E8F0"/>
                      </a:solidFill>
                      <a:prstDash val="solid"/>
                      <a:round/>
                      <a:headEnd len="sm" w="sm" type="none"/>
                      <a:tailEnd len="sm" w="sm" type="none"/>
                    </a:lnB>
                    <a:solidFill>
                      <a:srgbClr val="F8FAFC"/>
                    </a:solidFill>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Relationships</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Positive Emotion</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Accomplishment</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lnB cap="flat" cmpd="sng" w="8650">
                      <a:solidFill>
                        <a:srgbClr val="E2E8F0"/>
                      </a:solidFill>
                      <a:prstDash val="solid"/>
                      <a:round/>
                      <a:headEnd len="sm" w="sm" type="none"/>
                      <a:tailEnd len="sm" w="sm" type="none"/>
                    </a:lnB>
                  </a:tcPr>
                </a:tc>
              </a:tr>
              <a:tr h="918900">
                <a:tc>
                  <a:txBody>
                    <a:bodyPr/>
                    <a:lstStyle/>
                    <a:p>
                      <a:pPr indent="0" lvl="0" marL="0" rtl="0" algn="l">
                        <a:lnSpc>
                          <a:spcPct val="150000"/>
                        </a:lnSpc>
                        <a:spcBef>
                          <a:spcPts val="0"/>
                        </a:spcBef>
                        <a:spcAft>
                          <a:spcPts val="0"/>
                        </a:spcAft>
                        <a:buNone/>
                      </a:pPr>
                      <a:r>
                        <a:rPr lang="en-US" sz="1800">
                          <a:solidFill>
                            <a:srgbClr val="4F4F50"/>
                          </a:solidFill>
                          <a:latin typeface="Calibri"/>
                          <a:ea typeface="Calibri"/>
                          <a:cs typeface="Calibri"/>
                          <a:sym typeface="Calibri"/>
                        </a:rPr>
                        <a:t>Meaning</a:t>
                      </a:r>
                      <a:endParaRPr sz="1800">
                        <a:solidFill>
                          <a:srgbClr val="4F4F50"/>
                        </a:solidFill>
                        <a:latin typeface="Calibri"/>
                        <a:ea typeface="Calibri"/>
                        <a:cs typeface="Calibri"/>
                        <a:sym typeface="Calibri"/>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71450" marB="171450" marR="228600" marL="228600">
                    <a:lnL cap="flat" cmpd="sng">
                      <a:solidFill>
                        <a:srgbClr val="E5E7EB"/>
                      </a:solidFill>
                      <a:prstDash val="solid"/>
                      <a:round/>
                      <a:headEnd len="sm" w="sm" type="none"/>
                      <a:tailEnd len="sm" w="sm" type="none"/>
                    </a:lnL>
                    <a:lnR cap="flat" cmpd="sng">
                      <a:solidFill>
                        <a:srgbClr val="E5E7EB"/>
                      </a:solidFill>
                      <a:prstDash val="solid"/>
                      <a:round/>
                      <a:headEnd len="sm" w="sm" type="none"/>
                      <a:tailEnd len="sm" w="sm" type="none"/>
                    </a:lnR>
                    <a:lnT cap="flat" cmpd="sng" w="8650">
                      <a:solidFill>
                        <a:srgbClr val="E2E8F0"/>
                      </a:solidFill>
                      <a:prstDash val="solid"/>
                      <a:round/>
                      <a:headEnd len="sm" w="sm" type="none"/>
                      <a:tailEnd len="sm" w="sm" type="none"/>
                    </a:lnT>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7f92c21d3d_0_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Reflection</a:t>
            </a:r>
            <a:endParaRPr/>
          </a:p>
        </p:txBody>
      </p:sp>
      <p:sp>
        <p:nvSpPr>
          <p:cNvPr id="482" name="Google Shape;482;g37f92c21d3d_0_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483" name="Google Shape;483;g37f92c21d3d_0_4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a:solidFill>
                <a:srgbClr val="4F4F50"/>
              </a:solidFill>
            </a:endParaRPr>
          </a:p>
          <a:p>
            <a:pPr indent="0" lvl="0" marL="0" rtl="0" algn="ctr">
              <a:lnSpc>
                <a:spcPct val="150000"/>
              </a:lnSpc>
              <a:spcBef>
                <a:spcPts val="1200"/>
              </a:spcBef>
              <a:spcAft>
                <a:spcPts val="0"/>
              </a:spcAft>
              <a:buNone/>
            </a:pPr>
            <a:r>
              <a:t/>
            </a:r>
            <a:endParaRPr>
              <a:solidFill>
                <a:srgbClr val="4F4F50"/>
              </a:solidFill>
            </a:endParaRPr>
          </a:p>
          <a:p>
            <a:pPr indent="0" lvl="0" marL="0" rtl="0" algn="ctr">
              <a:lnSpc>
                <a:spcPct val="150000"/>
              </a:lnSpc>
              <a:spcBef>
                <a:spcPts val="0"/>
              </a:spcBef>
              <a:spcAft>
                <a:spcPts val="0"/>
              </a:spcAft>
              <a:buNone/>
            </a:pPr>
            <a:r>
              <a:rPr lang="en-US">
                <a:solidFill>
                  <a:srgbClr val="4F4F50"/>
                </a:solidFill>
              </a:rPr>
              <a:t>Well-being is built, not just managed, using PERMA as a framework for your Whole School Approach can applify impact and drive permanent change. </a:t>
            </a:r>
            <a:endParaRPr>
              <a:solidFill>
                <a:srgbClr val="4F4F50"/>
              </a:solidFill>
            </a:endParaRPr>
          </a:p>
          <a:p>
            <a:pPr indent="0" lvl="0" marL="0" rtl="0" algn="ctr">
              <a:lnSpc>
                <a:spcPct val="150000"/>
              </a:lnSpc>
              <a:spcBef>
                <a:spcPts val="0"/>
              </a:spcBef>
              <a:spcAft>
                <a:spcPts val="0"/>
              </a:spcAft>
              <a:buNone/>
            </a:pPr>
            <a:r>
              <a:rPr lang="en-US">
                <a:solidFill>
                  <a:srgbClr val="4F4F50"/>
                </a:solidFill>
              </a:rPr>
              <a:t>Your focus (deficit vs. strength) directs your team's energy</a:t>
            </a:r>
            <a:endParaRPr>
              <a:solidFill>
                <a:srgbClr val="4F4F50"/>
              </a:solidFill>
            </a:endParaRPr>
          </a:p>
          <a:p>
            <a:pPr indent="0" lvl="0" marL="0" rtl="0" algn="ctr">
              <a:lnSpc>
                <a:spcPct val="150000"/>
              </a:lnSpc>
              <a:spcBef>
                <a:spcPts val="0"/>
              </a:spcBef>
              <a:spcAft>
                <a:spcPts val="0"/>
              </a:spcAft>
              <a:buNone/>
            </a:pPr>
            <a:r>
              <a:t/>
            </a:r>
            <a:endParaRPr>
              <a:solidFill>
                <a:srgbClr val="4F4F50"/>
              </a:solidFill>
            </a:endParaRPr>
          </a:p>
          <a:p>
            <a:pPr indent="0" lvl="0" marL="0" rtl="0" algn="ctr">
              <a:lnSpc>
                <a:spcPct val="115000"/>
              </a:lnSpc>
              <a:spcBef>
                <a:spcPts val="0"/>
              </a:spcBef>
              <a:spcAft>
                <a:spcPts val="0"/>
              </a:spcAft>
              <a:buNone/>
            </a:pPr>
            <a:r>
              <a:rPr lang="en-US" sz="2400">
                <a:solidFill>
                  <a:srgbClr val="14B8A6"/>
                </a:solidFill>
                <a:latin typeface="Arial"/>
                <a:ea typeface="Arial"/>
                <a:cs typeface="Arial"/>
                <a:sym typeface="Arial"/>
              </a:rPr>
              <a:t>Key Actions</a:t>
            </a:r>
            <a:endParaRPr sz="2400">
              <a:solidFill>
                <a:srgbClr val="14B8A6"/>
              </a:solidFill>
              <a:latin typeface="Arial"/>
              <a:ea typeface="Arial"/>
              <a:cs typeface="Arial"/>
              <a:sym typeface="Arial"/>
            </a:endParaRPr>
          </a:p>
          <a:p>
            <a:pPr indent="0" lvl="0" marL="0" rtl="0" algn="ctr">
              <a:lnSpc>
                <a:spcPct val="150000"/>
              </a:lnSpc>
              <a:spcBef>
                <a:spcPts val="1100"/>
              </a:spcBef>
              <a:spcAft>
                <a:spcPts val="0"/>
              </a:spcAft>
              <a:buNone/>
            </a:pPr>
            <a:r>
              <a:rPr lang="en-US">
                <a:solidFill>
                  <a:srgbClr val="4F4F50"/>
                </a:solidFill>
              </a:rPr>
              <a:t>Use Strengths-Spotting and Gratitude daily. </a:t>
            </a:r>
            <a:endParaRPr>
              <a:solidFill>
                <a:srgbClr val="4F4F50"/>
              </a:solidFill>
            </a:endParaRPr>
          </a:p>
          <a:p>
            <a:pPr indent="0" lvl="0" marL="0" rtl="0" algn="ctr">
              <a:lnSpc>
                <a:spcPct val="150000"/>
              </a:lnSpc>
              <a:spcBef>
                <a:spcPts val="0"/>
              </a:spcBef>
              <a:spcAft>
                <a:spcPts val="0"/>
              </a:spcAft>
              <a:buNone/>
            </a:pPr>
            <a:r>
              <a:rPr lang="en-US">
                <a:solidFill>
                  <a:srgbClr val="4F4F50"/>
                </a:solidFill>
              </a:rPr>
              <a:t>Use Appreciative Inquiry (4-Ds) to plan positive, lasting change instead of problem-solving.</a:t>
            </a:r>
            <a:endParaRPr>
              <a:solidFill>
                <a:srgbClr val="4F4F50"/>
              </a:solidFill>
            </a:endParaRPr>
          </a:p>
          <a:p>
            <a:pPr indent="0" lvl="0" marL="0" rtl="0" algn="ctr">
              <a:lnSpc>
                <a:spcPct val="150000"/>
              </a:lnSpc>
              <a:spcBef>
                <a:spcPts val="0"/>
              </a:spcBef>
              <a:spcAft>
                <a:spcPts val="0"/>
              </a:spcAft>
              <a:buNone/>
            </a:pPr>
            <a:r>
              <a:t/>
            </a:r>
            <a:endParaRPr>
              <a:solidFill>
                <a:srgbClr val="4F4F50"/>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9e7b6f5a92_0_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04" name="Google Shape;104;g39e7b6f5a92_0_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Deficit-Based Communication</a:t>
            </a:r>
            <a:endParaRPr/>
          </a:p>
        </p:txBody>
      </p:sp>
      <p:sp>
        <p:nvSpPr>
          <p:cNvPr id="105" name="Google Shape;105;g39e7b6f5a92_0_19"/>
          <p:cNvSpPr txBox="1"/>
          <p:nvPr>
            <p:ph idx="2" type="body"/>
          </p:nvPr>
        </p:nvSpPr>
        <p:spPr>
          <a:xfrm>
            <a:off x="214024" y="1568700"/>
            <a:ext cx="7331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500">
              <a:solidFill>
                <a:srgbClr val="4F4F5B"/>
              </a:solidFill>
            </a:endParaRPr>
          </a:p>
          <a:p>
            <a:pPr indent="0" lvl="0" marL="0" rtl="0" algn="ctr">
              <a:lnSpc>
                <a:spcPct val="100000"/>
              </a:lnSpc>
              <a:spcBef>
                <a:spcPts val="0"/>
              </a:spcBef>
              <a:spcAft>
                <a:spcPts val="0"/>
              </a:spcAft>
              <a:buNone/>
            </a:pPr>
            <a:r>
              <a:rPr lang="en-US" sz="2500">
                <a:solidFill>
                  <a:srgbClr val="4F4F5B"/>
                </a:solidFill>
              </a:rPr>
              <a:t>This approach centers on identifying and discussing problems, often leading to a negative focus that hinders progress and motivation.</a:t>
            </a:r>
            <a:endParaRPr sz="2500">
              <a:solidFill>
                <a:srgbClr val="4F4F5B"/>
              </a:solidFill>
            </a:endParaRPr>
          </a:p>
          <a:p>
            <a:pPr indent="0" lvl="0" marL="0" rtl="0" algn="ctr">
              <a:lnSpc>
                <a:spcPct val="100000"/>
              </a:lnSpc>
              <a:spcBef>
                <a:spcPts val="0"/>
              </a:spcBef>
              <a:spcAft>
                <a:spcPts val="0"/>
              </a:spcAft>
              <a:buNone/>
            </a:pPr>
            <a:r>
              <a:t/>
            </a:r>
            <a:endParaRPr sz="2500">
              <a:solidFill>
                <a:srgbClr val="4F4F5B"/>
              </a:solidFill>
            </a:endParaRPr>
          </a:p>
          <a:p>
            <a:pPr indent="-387350" lvl="0" marL="457200" rtl="0" algn="l">
              <a:lnSpc>
                <a:spcPct val="100000"/>
              </a:lnSpc>
              <a:spcBef>
                <a:spcPts val="0"/>
              </a:spcBef>
              <a:spcAft>
                <a:spcPts val="0"/>
              </a:spcAft>
              <a:buClr>
                <a:srgbClr val="4F4F5B"/>
              </a:buClr>
              <a:buSzPts val="2500"/>
              <a:buChar char="●"/>
            </a:pPr>
            <a:r>
              <a:rPr lang="en-US" sz="2500">
                <a:solidFill>
                  <a:srgbClr val="4F4F5B"/>
                </a:solidFill>
              </a:rPr>
              <a:t>Focuses on problems, weaknesses, and what's missing</a:t>
            </a:r>
            <a:endParaRPr sz="2500">
              <a:solidFill>
                <a:srgbClr val="4F4F5B"/>
              </a:solidFill>
            </a:endParaRPr>
          </a:p>
          <a:p>
            <a:pPr indent="-387350" lvl="0" marL="457200" rtl="0" algn="l">
              <a:lnSpc>
                <a:spcPct val="100000"/>
              </a:lnSpc>
              <a:spcBef>
                <a:spcPts val="0"/>
              </a:spcBef>
              <a:spcAft>
                <a:spcPts val="0"/>
              </a:spcAft>
              <a:buClr>
                <a:srgbClr val="4F4F5B"/>
              </a:buClr>
              <a:buSzPts val="2500"/>
              <a:buChar char="●"/>
            </a:pPr>
            <a:r>
              <a:rPr lang="en-US" sz="2500">
                <a:solidFill>
                  <a:srgbClr val="4F4F5B"/>
                </a:solidFill>
              </a:rPr>
              <a:t>Emphasizes gaps and failures</a:t>
            </a:r>
            <a:endParaRPr sz="2500">
              <a:solidFill>
                <a:srgbClr val="4F4F5B"/>
              </a:solidFill>
            </a:endParaRPr>
          </a:p>
          <a:p>
            <a:pPr indent="0" lvl="0" marL="0" rtl="0" algn="ctr">
              <a:lnSpc>
                <a:spcPct val="100000"/>
              </a:lnSpc>
              <a:spcBef>
                <a:spcPts val="0"/>
              </a:spcBef>
              <a:spcAft>
                <a:spcPts val="0"/>
              </a:spcAft>
              <a:buNone/>
            </a:pPr>
            <a:r>
              <a:t/>
            </a:r>
            <a:endParaRPr sz="2500">
              <a:solidFill>
                <a:srgbClr val="4F4F5B"/>
              </a:solidFill>
            </a:endParaRPr>
          </a:p>
          <a:p>
            <a:pPr indent="0" lvl="0" marL="0" rtl="0" algn="ctr">
              <a:lnSpc>
                <a:spcPct val="100000"/>
              </a:lnSpc>
              <a:spcBef>
                <a:spcPts val="0"/>
              </a:spcBef>
              <a:spcAft>
                <a:spcPts val="0"/>
              </a:spcAft>
              <a:buNone/>
            </a:pPr>
            <a:r>
              <a:rPr b="1" lang="en-US" sz="2500">
                <a:solidFill>
                  <a:srgbClr val="4F4F5B"/>
                </a:solidFill>
              </a:rPr>
              <a:t> Example: "We need to fix low participation </a:t>
            </a:r>
            <a:endParaRPr b="1" sz="2500">
              <a:solidFill>
                <a:srgbClr val="4F4F5B"/>
              </a:solidFill>
            </a:endParaRPr>
          </a:p>
          <a:p>
            <a:pPr indent="0" lvl="0" marL="0" rtl="0" algn="ctr">
              <a:lnSpc>
                <a:spcPct val="100000"/>
              </a:lnSpc>
              <a:spcBef>
                <a:spcPts val="0"/>
              </a:spcBef>
              <a:spcAft>
                <a:spcPts val="0"/>
              </a:spcAft>
              <a:buNone/>
            </a:pPr>
            <a:r>
              <a:rPr b="1" lang="en-US" sz="2500">
                <a:solidFill>
                  <a:srgbClr val="4F4F5B"/>
                </a:solidFill>
              </a:rPr>
              <a:t>in class."</a:t>
            </a:r>
            <a:endParaRPr b="1" sz="2500">
              <a:solidFill>
                <a:srgbClr val="4F4F5B"/>
              </a:solidFill>
            </a:endParaRPr>
          </a:p>
          <a:p>
            <a:pPr indent="0" lvl="0" marL="0" rtl="0" algn="ctr">
              <a:lnSpc>
                <a:spcPct val="100000"/>
              </a:lnSpc>
              <a:spcBef>
                <a:spcPts val="0"/>
              </a:spcBef>
              <a:spcAft>
                <a:spcPts val="0"/>
              </a:spcAft>
              <a:buNone/>
            </a:pPr>
            <a:r>
              <a:t/>
            </a:r>
            <a:endParaRPr sz="2500">
              <a:solidFill>
                <a:srgbClr val="4F4F5B"/>
              </a:solidFill>
            </a:endParaRPr>
          </a:p>
          <a:p>
            <a:pPr indent="0" lvl="0" marL="0" rtl="0" algn="ctr">
              <a:lnSpc>
                <a:spcPct val="100000"/>
              </a:lnSpc>
              <a:spcBef>
                <a:spcPts val="0"/>
              </a:spcBef>
              <a:spcAft>
                <a:spcPts val="0"/>
              </a:spcAft>
              <a:buNone/>
            </a:pPr>
            <a:r>
              <a:t/>
            </a:r>
            <a:endParaRPr sz="2500">
              <a:solidFill>
                <a:srgbClr val="4F4F5B"/>
              </a:solidFill>
            </a:endParaRPr>
          </a:p>
        </p:txBody>
      </p:sp>
      <p:pic>
        <p:nvPicPr>
          <p:cNvPr descr="Disability and Education Concept, Kids on Lesson. Children with Teacher in Classroom. Disabled Boy in Wheelchair (Provided by Getty Images)" id="106" name="Google Shape;106;g39e7b6f5a92_0_19"/>
          <p:cNvPicPr preferRelativeResize="0"/>
          <p:nvPr/>
        </p:nvPicPr>
        <p:blipFill>
          <a:blip r:embed="rId3">
            <a:alphaModFix/>
          </a:blip>
          <a:stretch>
            <a:fillRect/>
          </a:stretch>
        </p:blipFill>
        <p:spPr>
          <a:xfrm>
            <a:off x="7092025" y="4034448"/>
            <a:ext cx="5182725" cy="259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9e7b6f5a92_0_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pic>
        <p:nvPicPr>
          <p:cNvPr id="112" name="Google Shape;112;g39e7b6f5a92_0_25"/>
          <p:cNvPicPr preferRelativeResize="0"/>
          <p:nvPr/>
        </p:nvPicPr>
        <p:blipFill>
          <a:blip r:embed="rId3">
            <a:alphaModFix/>
          </a:blip>
          <a:stretch>
            <a:fillRect/>
          </a:stretch>
        </p:blipFill>
        <p:spPr>
          <a:xfrm>
            <a:off x="7379250" y="949842"/>
            <a:ext cx="4663230" cy="5755758"/>
          </a:xfrm>
          <a:prstGeom prst="rect">
            <a:avLst/>
          </a:prstGeom>
          <a:noFill/>
          <a:ln>
            <a:noFill/>
          </a:ln>
        </p:spPr>
      </p:pic>
      <p:sp>
        <p:nvSpPr>
          <p:cNvPr id="113" name="Google Shape;113;g39e7b6f5a92_0_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Strength-Based Communication </a:t>
            </a:r>
            <a:endParaRPr/>
          </a:p>
        </p:txBody>
      </p:sp>
      <p:sp>
        <p:nvSpPr>
          <p:cNvPr id="114" name="Google Shape;114;g39e7b6f5a92_0_25"/>
          <p:cNvSpPr txBox="1"/>
          <p:nvPr>
            <p:ph idx="2" type="body"/>
          </p:nvPr>
        </p:nvSpPr>
        <p:spPr>
          <a:xfrm>
            <a:off x="214024" y="1568700"/>
            <a:ext cx="7331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500">
              <a:solidFill>
                <a:srgbClr val="4F4F5B"/>
              </a:solidFill>
            </a:endParaRPr>
          </a:p>
          <a:p>
            <a:pPr indent="0" lvl="0" marL="0" rtl="0" algn="l">
              <a:lnSpc>
                <a:spcPct val="100000"/>
              </a:lnSpc>
              <a:spcBef>
                <a:spcPts val="0"/>
              </a:spcBef>
              <a:spcAft>
                <a:spcPts val="0"/>
              </a:spcAft>
              <a:buNone/>
            </a:pPr>
            <a:r>
              <a:rPr lang="en-US" sz="2500">
                <a:solidFill>
                  <a:srgbClr val="4F4F5B"/>
                </a:solidFill>
              </a:rPr>
              <a:t>In contrast to Deficit-based communication, this approach focuses on resources and potential, and leveraging strengths. This fosters a more positive, constructive, and empowering dialogue.</a:t>
            </a:r>
            <a:endParaRPr sz="2500">
              <a:solidFill>
                <a:srgbClr val="4F4F5B"/>
              </a:solidFill>
            </a:endParaRPr>
          </a:p>
          <a:p>
            <a:pPr indent="0" lvl="0" marL="0" rtl="0" algn="l">
              <a:lnSpc>
                <a:spcPct val="100000"/>
              </a:lnSpc>
              <a:spcBef>
                <a:spcPts val="0"/>
              </a:spcBef>
              <a:spcAft>
                <a:spcPts val="0"/>
              </a:spcAft>
              <a:buNone/>
            </a:pPr>
            <a:r>
              <a:t/>
            </a:r>
            <a:endParaRPr sz="2500">
              <a:solidFill>
                <a:srgbClr val="4F4F5B"/>
              </a:solidFill>
            </a:endParaRPr>
          </a:p>
          <a:p>
            <a:pPr indent="0" lvl="0" marL="0" rtl="0" algn="l">
              <a:lnSpc>
                <a:spcPct val="100000"/>
              </a:lnSpc>
              <a:spcBef>
                <a:spcPts val="0"/>
              </a:spcBef>
              <a:spcAft>
                <a:spcPts val="0"/>
              </a:spcAft>
              <a:buNone/>
            </a:pPr>
            <a:r>
              <a:rPr lang="en-US" sz="2500">
                <a:solidFill>
                  <a:srgbClr val="4F4F5B"/>
                </a:solidFill>
              </a:rPr>
              <a:t>Focuses on what is working, on resources, and potential. </a:t>
            </a:r>
            <a:endParaRPr sz="2500">
              <a:solidFill>
                <a:srgbClr val="4F4F5B"/>
              </a:solidFill>
            </a:endParaRPr>
          </a:p>
          <a:p>
            <a:pPr indent="0" lvl="0" marL="0" rtl="0" algn="l">
              <a:lnSpc>
                <a:spcPct val="100000"/>
              </a:lnSpc>
              <a:spcBef>
                <a:spcPts val="0"/>
              </a:spcBef>
              <a:spcAft>
                <a:spcPts val="0"/>
              </a:spcAft>
              <a:buNone/>
            </a:pPr>
            <a:r>
              <a:t/>
            </a:r>
            <a:endParaRPr sz="2500">
              <a:solidFill>
                <a:srgbClr val="4F4F5B"/>
              </a:solidFill>
            </a:endParaRPr>
          </a:p>
          <a:p>
            <a:pPr indent="0" lvl="0" marL="0" rtl="0" algn="l">
              <a:lnSpc>
                <a:spcPct val="100000"/>
              </a:lnSpc>
              <a:spcBef>
                <a:spcPts val="0"/>
              </a:spcBef>
              <a:spcAft>
                <a:spcPts val="0"/>
              </a:spcAft>
              <a:buNone/>
            </a:pPr>
            <a:r>
              <a:rPr lang="en-US" sz="2500">
                <a:solidFill>
                  <a:srgbClr val="4F4F5B"/>
                </a:solidFill>
              </a:rPr>
              <a:t> Example: "Let's explore what motivates </a:t>
            </a:r>
            <a:endParaRPr sz="2500">
              <a:solidFill>
                <a:srgbClr val="4F4F5B"/>
              </a:solidFill>
            </a:endParaRPr>
          </a:p>
          <a:p>
            <a:pPr indent="0" lvl="0" marL="0" rtl="0" algn="l">
              <a:lnSpc>
                <a:spcPct val="100000"/>
              </a:lnSpc>
              <a:spcBef>
                <a:spcPts val="0"/>
              </a:spcBef>
              <a:spcAft>
                <a:spcPts val="0"/>
              </a:spcAft>
              <a:buNone/>
            </a:pPr>
            <a:r>
              <a:rPr lang="en-US" sz="2500">
                <a:solidFill>
                  <a:srgbClr val="4F4F5B"/>
                </a:solidFill>
              </a:rPr>
              <a:t>our most engaged students."</a:t>
            </a:r>
            <a:endParaRPr sz="2500">
              <a:solidFill>
                <a:srgbClr val="4F4F5B"/>
              </a:solidFill>
            </a:endParaRPr>
          </a:p>
          <a:p>
            <a:pPr indent="0" lvl="0" marL="0" rtl="0" algn="l">
              <a:lnSpc>
                <a:spcPct val="100000"/>
              </a:lnSpc>
              <a:spcBef>
                <a:spcPts val="0"/>
              </a:spcBef>
              <a:spcAft>
                <a:spcPts val="0"/>
              </a:spcAft>
              <a:buNone/>
            </a:pPr>
            <a:r>
              <a:t/>
            </a:r>
            <a:endParaRPr sz="2500">
              <a:solidFill>
                <a:srgbClr val="4F4F5B"/>
              </a:solidFill>
            </a:endParaRPr>
          </a:p>
          <a:p>
            <a:pPr indent="0" lvl="0" marL="0" rtl="0" algn="l">
              <a:lnSpc>
                <a:spcPct val="100000"/>
              </a:lnSpc>
              <a:spcBef>
                <a:spcPts val="0"/>
              </a:spcBef>
              <a:spcAft>
                <a:spcPts val="0"/>
              </a:spcAft>
              <a:buNone/>
            </a:pPr>
            <a:r>
              <a:t/>
            </a:r>
            <a:endParaRPr sz="2500">
              <a:solidFill>
                <a:srgbClr val="4F4F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9e7b6f5a92_0_3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sp>
        <p:nvSpPr>
          <p:cNvPr id="120" name="Google Shape;120;g39e7b6f5a92_0_3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Deficit-based vs Strength-based communication styles </a:t>
            </a:r>
            <a:endParaRPr/>
          </a:p>
        </p:txBody>
      </p:sp>
      <p:graphicFrame>
        <p:nvGraphicFramePr>
          <p:cNvPr id="121" name="Google Shape;121;g39e7b6f5a92_0_31"/>
          <p:cNvGraphicFramePr/>
          <p:nvPr/>
        </p:nvGraphicFramePr>
        <p:xfrm>
          <a:off x="952500" y="1935666"/>
          <a:ext cx="3000000" cy="3000000"/>
        </p:xfrm>
        <a:graphic>
          <a:graphicData uri="http://schemas.openxmlformats.org/drawingml/2006/table">
            <a:tbl>
              <a:tblPr>
                <a:noFill/>
                <a:tableStyleId>{515C1AEC-C18D-4D35-BD4E-96D4705261D1}</a:tableStyleId>
              </a:tblPr>
              <a:tblGrid>
                <a:gridCol w="3429000"/>
                <a:gridCol w="3429000"/>
                <a:gridCol w="3429000"/>
              </a:tblGrid>
              <a:tr h="381000">
                <a:tc>
                  <a:txBody>
                    <a:bodyPr/>
                    <a:lstStyle/>
                    <a:p>
                      <a:pPr indent="0" lvl="0" marL="0" rtl="0" algn="ctr">
                        <a:lnSpc>
                          <a:spcPct val="115000"/>
                        </a:lnSpc>
                        <a:spcBef>
                          <a:spcPts val="1200"/>
                        </a:spcBef>
                        <a:spcAft>
                          <a:spcPts val="1200"/>
                        </a:spcAft>
                        <a:buNone/>
                      </a:pPr>
                      <a:r>
                        <a:rPr b="1" lang="en-US" sz="1900">
                          <a:solidFill>
                            <a:srgbClr val="545454"/>
                          </a:solidFill>
                        </a:rPr>
                        <a:t>Dimension </a:t>
                      </a:r>
                      <a:endParaRPr b="1" sz="1900">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b="1" lang="en-US" sz="1900">
                          <a:solidFill>
                            <a:srgbClr val="545454"/>
                          </a:solidFill>
                        </a:rPr>
                        <a:t>Deficit-Based Communication </a:t>
                      </a:r>
                      <a:endParaRPr b="1" sz="1900">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b="1" lang="en-US" sz="1900">
                          <a:solidFill>
                            <a:srgbClr val="545454"/>
                          </a:solidFill>
                        </a:rPr>
                        <a:t>Strength-Based Communication </a:t>
                      </a:r>
                      <a:endParaRPr b="1" sz="1900">
                        <a:solidFill>
                          <a:srgbClr val="545454"/>
                        </a:solidFill>
                      </a:endParaRPr>
                    </a:p>
                  </a:txBody>
                  <a:tcPr marT="91425" marB="91425" marR="91425" marL="91425"/>
                </a:tc>
              </a:tr>
              <a:tr h="381000">
                <a:tc>
                  <a:txBody>
                    <a:bodyPr/>
                    <a:lstStyle/>
                    <a:p>
                      <a:pPr indent="0" lvl="0" marL="0" rtl="0" algn="ctr">
                        <a:lnSpc>
                          <a:spcPct val="115000"/>
                        </a:lnSpc>
                        <a:spcBef>
                          <a:spcPts val="1200"/>
                        </a:spcBef>
                        <a:spcAft>
                          <a:spcPts val="1200"/>
                        </a:spcAft>
                        <a:buNone/>
                      </a:pPr>
                      <a:r>
                        <a:rPr b="1" lang="en-US" sz="1800">
                          <a:solidFill>
                            <a:srgbClr val="545454"/>
                          </a:solidFill>
                        </a:rPr>
                        <a:t>Focus</a:t>
                      </a:r>
                      <a:endParaRPr b="1" sz="1800">
                        <a:solidFill>
                          <a:srgbClr val="545454"/>
                        </a:solidFill>
                      </a:endParaRPr>
                    </a:p>
                  </a:txBody>
                  <a:tcPr marT="91425" marB="91425" marR="91425" marL="91425"/>
                </a:tc>
                <a:tc>
                  <a:txBody>
                    <a:bodyPr/>
                    <a:lstStyle/>
                    <a:p>
                      <a:pPr indent="0" lvl="0" marL="0" rtl="0" algn="ctr">
                        <a:lnSpc>
                          <a:spcPct val="115000"/>
                        </a:lnSpc>
                        <a:spcBef>
                          <a:spcPts val="1200"/>
                        </a:spcBef>
                        <a:spcAft>
                          <a:spcPts val="0"/>
                        </a:spcAft>
                        <a:buNone/>
                      </a:pPr>
                      <a:r>
                        <a:rPr lang="en-US">
                          <a:solidFill>
                            <a:srgbClr val="545454"/>
                          </a:solidFill>
                        </a:rPr>
                        <a:t>Focuses on problems, weaknesses, </a:t>
                      </a:r>
                      <a:endParaRPr>
                        <a:solidFill>
                          <a:srgbClr val="545454"/>
                        </a:solidFill>
                      </a:endParaRPr>
                    </a:p>
                    <a:p>
                      <a:pPr indent="0" lvl="0" marL="0" rtl="0" algn="ctr">
                        <a:lnSpc>
                          <a:spcPct val="115000"/>
                        </a:lnSpc>
                        <a:spcBef>
                          <a:spcPts val="1200"/>
                        </a:spcBef>
                        <a:spcAft>
                          <a:spcPts val="1200"/>
                        </a:spcAft>
                        <a:buNone/>
                      </a:pPr>
                      <a:r>
                        <a:rPr lang="en-US">
                          <a:solidFill>
                            <a:srgbClr val="545454"/>
                          </a:solidFill>
                        </a:rPr>
                        <a:t>and elements of the student that are missing</a:t>
                      </a:r>
                      <a:endParaRPr>
                        <a:solidFill>
                          <a:srgbClr val="545454"/>
                        </a:solidFill>
                      </a:endParaRPr>
                    </a:p>
                  </a:txBody>
                  <a:tcPr marT="91425" marB="91425" marR="91425" marL="91425"/>
                </a:tc>
                <a:tc>
                  <a:txBody>
                    <a:bodyPr/>
                    <a:lstStyle/>
                    <a:p>
                      <a:pPr indent="0" lvl="0" marL="0" rtl="0" algn="ctr">
                        <a:lnSpc>
                          <a:spcPct val="115000"/>
                        </a:lnSpc>
                        <a:spcBef>
                          <a:spcPts val="1200"/>
                        </a:spcBef>
                        <a:spcAft>
                          <a:spcPts val="0"/>
                        </a:spcAft>
                        <a:buNone/>
                      </a:pPr>
                      <a:r>
                        <a:rPr lang="en-US">
                          <a:solidFill>
                            <a:srgbClr val="545454"/>
                          </a:solidFill>
                        </a:rPr>
                        <a:t>Focuses on assets, capabilities, </a:t>
                      </a:r>
                      <a:endParaRPr>
                        <a:solidFill>
                          <a:srgbClr val="545454"/>
                        </a:solidFill>
                      </a:endParaRPr>
                    </a:p>
                    <a:p>
                      <a:pPr indent="0" lvl="0" marL="0" rtl="0" algn="ctr">
                        <a:lnSpc>
                          <a:spcPct val="115000"/>
                        </a:lnSpc>
                        <a:spcBef>
                          <a:spcPts val="1200"/>
                        </a:spcBef>
                        <a:spcAft>
                          <a:spcPts val="1200"/>
                        </a:spcAft>
                        <a:buNone/>
                      </a:pPr>
                      <a:r>
                        <a:rPr lang="en-US">
                          <a:solidFill>
                            <a:srgbClr val="545454"/>
                          </a:solidFill>
                        </a:rPr>
                        <a:t>and the potential of students</a:t>
                      </a:r>
                      <a:endParaRPr>
                        <a:solidFill>
                          <a:srgbClr val="545454"/>
                        </a:solidFill>
                      </a:endParaRPr>
                    </a:p>
                  </a:txBody>
                  <a:tcPr marT="91425" marB="91425" marR="91425" marL="91425"/>
                </a:tc>
              </a:tr>
              <a:tr h="381000">
                <a:tc>
                  <a:txBody>
                    <a:bodyPr/>
                    <a:lstStyle/>
                    <a:p>
                      <a:pPr indent="0" lvl="0" marL="0" rtl="0" algn="ctr">
                        <a:lnSpc>
                          <a:spcPct val="115000"/>
                        </a:lnSpc>
                        <a:spcBef>
                          <a:spcPts val="1200"/>
                        </a:spcBef>
                        <a:spcAft>
                          <a:spcPts val="1200"/>
                        </a:spcAft>
                        <a:buNone/>
                      </a:pPr>
                      <a:r>
                        <a:rPr b="1" lang="en-US" sz="1800">
                          <a:solidFill>
                            <a:srgbClr val="545454"/>
                          </a:solidFill>
                        </a:rPr>
                        <a:t>Language</a:t>
                      </a:r>
                      <a:endParaRPr b="1" sz="1800">
                        <a:solidFill>
                          <a:srgbClr val="545454"/>
                        </a:solidFill>
                      </a:endParaRPr>
                    </a:p>
                  </a:txBody>
                  <a:tcPr marT="91425" marB="91425" marR="91425" marL="91425"/>
                </a:tc>
                <a:tc>
                  <a:txBody>
                    <a:bodyPr/>
                    <a:lstStyle/>
                    <a:p>
                      <a:pPr indent="0" lvl="0" marL="0" rtl="0" algn="ctr">
                        <a:lnSpc>
                          <a:spcPct val="115000"/>
                        </a:lnSpc>
                        <a:spcBef>
                          <a:spcPts val="1200"/>
                        </a:spcBef>
                        <a:spcAft>
                          <a:spcPts val="0"/>
                        </a:spcAft>
                        <a:buNone/>
                      </a:pPr>
                      <a:r>
                        <a:rPr lang="en-US">
                          <a:solidFill>
                            <a:srgbClr val="545454"/>
                          </a:solidFill>
                        </a:rPr>
                        <a:t>Use of negative words, critical tone, </a:t>
                      </a:r>
                      <a:endParaRPr>
                        <a:solidFill>
                          <a:srgbClr val="545454"/>
                        </a:solidFill>
                      </a:endParaRPr>
                    </a:p>
                    <a:p>
                      <a:pPr indent="0" lvl="0" marL="0" rtl="0" algn="ctr">
                        <a:lnSpc>
                          <a:spcPct val="115000"/>
                        </a:lnSpc>
                        <a:spcBef>
                          <a:spcPts val="1200"/>
                        </a:spcBef>
                        <a:spcAft>
                          <a:spcPts val="1200"/>
                        </a:spcAft>
                        <a:buNone/>
                      </a:pPr>
                      <a:r>
                        <a:rPr lang="en-US">
                          <a:solidFill>
                            <a:srgbClr val="545454"/>
                          </a:solidFill>
                        </a:rPr>
                        <a:t>and problem-oriented language</a:t>
                      </a:r>
                      <a:endParaRPr>
                        <a:solidFill>
                          <a:srgbClr val="545454"/>
                        </a:solidFill>
                      </a:endParaRPr>
                    </a:p>
                  </a:txBody>
                  <a:tcPr marT="91425" marB="91425" marR="91425" marL="91425"/>
                </a:tc>
                <a:tc>
                  <a:txBody>
                    <a:bodyPr/>
                    <a:lstStyle/>
                    <a:p>
                      <a:pPr indent="0" lvl="0" marL="0" rtl="0" algn="ctr">
                        <a:lnSpc>
                          <a:spcPct val="115000"/>
                        </a:lnSpc>
                        <a:spcBef>
                          <a:spcPts val="1200"/>
                        </a:spcBef>
                        <a:spcAft>
                          <a:spcPts val="0"/>
                        </a:spcAft>
                        <a:buNone/>
                      </a:pPr>
                      <a:r>
                        <a:rPr lang="en-US">
                          <a:solidFill>
                            <a:srgbClr val="545454"/>
                          </a:solidFill>
                        </a:rPr>
                        <a:t>Use of positive words, affirming, </a:t>
                      </a:r>
                      <a:endParaRPr>
                        <a:solidFill>
                          <a:srgbClr val="545454"/>
                        </a:solidFill>
                      </a:endParaRPr>
                    </a:p>
                    <a:p>
                      <a:pPr indent="0" lvl="0" marL="0" rtl="0" algn="ctr">
                        <a:lnSpc>
                          <a:spcPct val="115000"/>
                        </a:lnSpc>
                        <a:spcBef>
                          <a:spcPts val="1200"/>
                        </a:spcBef>
                        <a:spcAft>
                          <a:spcPts val="1200"/>
                        </a:spcAft>
                        <a:buNone/>
                      </a:pPr>
                      <a:r>
                        <a:rPr lang="en-US">
                          <a:solidFill>
                            <a:srgbClr val="545454"/>
                          </a:solidFill>
                        </a:rPr>
                        <a:t>focusing on solution-based language</a:t>
                      </a:r>
                      <a:endParaRPr>
                        <a:solidFill>
                          <a:srgbClr val="545454"/>
                        </a:solidFill>
                      </a:endParaRPr>
                    </a:p>
                  </a:txBody>
                  <a:tcPr marT="91425" marB="91425" marR="91425" marL="91425"/>
                </a:tc>
              </a:tr>
              <a:tr h="381000">
                <a:tc>
                  <a:txBody>
                    <a:bodyPr/>
                    <a:lstStyle/>
                    <a:p>
                      <a:pPr indent="0" lvl="0" marL="0" rtl="0" algn="ctr">
                        <a:lnSpc>
                          <a:spcPct val="115000"/>
                        </a:lnSpc>
                        <a:spcBef>
                          <a:spcPts val="1200"/>
                        </a:spcBef>
                        <a:spcAft>
                          <a:spcPts val="1200"/>
                        </a:spcAft>
                        <a:buNone/>
                      </a:pPr>
                      <a:r>
                        <a:rPr b="1" lang="en-US" sz="1800">
                          <a:solidFill>
                            <a:srgbClr val="545454"/>
                          </a:solidFill>
                        </a:rPr>
                        <a:t>Goal</a:t>
                      </a:r>
                      <a:endParaRPr b="1" sz="1800">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lang="en-US">
                          <a:solidFill>
                            <a:srgbClr val="545454"/>
                          </a:solidFill>
                        </a:rPr>
                        <a:t>To fixing, to </a:t>
                      </a:r>
                      <a:r>
                        <a:rPr lang="en-US">
                          <a:solidFill>
                            <a:srgbClr val="545454"/>
                          </a:solidFill>
                          <a:extLst>
                            <a:ext uri="http://customooxmlschemas.google.com/">
                              <go:slidesCustomData xmlns:go="http://customooxmlschemas.google.com/" textRoundtripDataId="2"/>
                            </a:ext>
                          </a:extLst>
                        </a:rPr>
                        <a:t>repair</a:t>
                      </a:r>
                      <a:r>
                        <a:rPr lang="en-US">
                          <a:solidFill>
                            <a:srgbClr val="545454"/>
                          </a:solidFill>
                        </a:rPr>
                        <a:t>, to correcting</a:t>
                      </a:r>
                      <a:endParaRPr>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lang="en-US">
                          <a:solidFill>
                            <a:srgbClr val="545454"/>
                          </a:solidFill>
                        </a:rPr>
                        <a:t>Goal is to build, to develop, to empower the student</a:t>
                      </a:r>
                      <a:endParaRPr>
                        <a:solidFill>
                          <a:srgbClr val="545454"/>
                        </a:solidFill>
                      </a:endParaRPr>
                    </a:p>
                  </a:txBody>
                  <a:tcPr marT="91425" marB="91425" marR="91425" marL="91425"/>
                </a:tc>
              </a:tr>
              <a:tr h="381000">
                <a:tc>
                  <a:txBody>
                    <a:bodyPr/>
                    <a:lstStyle/>
                    <a:p>
                      <a:pPr indent="0" lvl="0" marL="0" rtl="0" algn="ctr">
                        <a:lnSpc>
                          <a:spcPct val="115000"/>
                        </a:lnSpc>
                        <a:spcBef>
                          <a:spcPts val="1200"/>
                        </a:spcBef>
                        <a:spcAft>
                          <a:spcPts val="1200"/>
                        </a:spcAft>
                        <a:buNone/>
                      </a:pPr>
                      <a:r>
                        <a:rPr b="1" lang="en-US" sz="1800">
                          <a:solidFill>
                            <a:srgbClr val="545454"/>
                          </a:solidFill>
                        </a:rPr>
                        <a:t>Result </a:t>
                      </a:r>
                      <a:endParaRPr b="1" sz="1800">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lang="en-US">
                          <a:solidFill>
                            <a:srgbClr val="545454"/>
                          </a:solidFill>
                        </a:rPr>
                        <a:t>Feelings of discouragement, blame, and dependence</a:t>
                      </a:r>
                      <a:endParaRPr>
                        <a:solidFill>
                          <a:srgbClr val="545454"/>
                        </a:solidFill>
                      </a:endParaRPr>
                    </a:p>
                  </a:txBody>
                  <a:tcPr marT="91425" marB="91425" marR="91425" marL="91425"/>
                </a:tc>
                <a:tc>
                  <a:txBody>
                    <a:bodyPr/>
                    <a:lstStyle/>
                    <a:p>
                      <a:pPr indent="0" lvl="0" marL="0" rtl="0" algn="ctr">
                        <a:lnSpc>
                          <a:spcPct val="115000"/>
                        </a:lnSpc>
                        <a:spcBef>
                          <a:spcPts val="1200"/>
                        </a:spcBef>
                        <a:spcAft>
                          <a:spcPts val="1200"/>
                        </a:spcAft>
                        <a:buNone/>
                      </a:pPr>
                      <a:r>
                        <a:rPr lang="en-US">
                          <a:solidFill>
                            <a:srgbClr val="545454"/>
                          </a:solidFill>
                        </a:rPr>
                        <a:t>Feeling and climate of empowerment, motivation, and resilience</a:t>
                      </a:r>
                      <a:endParaRPr>
                        <a:solidFill>
                          <a:srgbClr val="545454"/>
                        </a:solidFill>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9e7b6f5a92_0_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2.1 - Strengths-Based Communication</a:t>
            </a:r>
            <a:endParaRPr/>
          </a:p>
        </p:txBody>
      </p:sp>
      <p:pic>
        <p:nvPicPr>
          <p:cNvPr id="127" name="Google Shape;127;g39e7b6f5a92_0_37"/>
          <p:cNvPicPr preferRelativeResize="0"/>
          <p:nvPr/>
        </p:nvPicPr>
        <p:blipFill>
          <a:blip r:embed="rId3">
            <a:alphaModFix/>
          </a:blip>
          <a:stretch>
            <a:fillRect/>
          </a:stretch>
        </p:blipFill>
        <p:spPr>
          <a:xfrm>
            <a:off x="-427175" y="978300"/>
            <a:ext cx="5727299" cy="5727299"/>
          </a:xfrm>
          <a:prstGeom prst="rect">
            <a:avLst/>
          </a:prstGeom>
          <a:noFill/>
          <a:ln>
            <a:noFill/>
          </a:ln>
        </p:spPr>
      </p:pic>
      <p:sp>
        <p:nvSpPr>
          <p:cNvPr id="128" name="Google Shape;128;g39e7b6f5a92_0_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en-US"/>
              <a:t>Case study </a:t>
            </a:r>
            <a:endParaRPr/>
          </a:p>
        </p:txBody>
      </p:sp>
      <p:sp>
        <p:nvSpPr>
          <p:cNvPr id="129" name="Google Shape;129;g39e7b6f5a92_0_37"/>
          <p:cNvSpPr txBox="1"/>
          <p:nvPr>
            <p:ph idx="2" type="body"/>
          </p:nvPr>
        </p:nvSpPr>
        <p:spPr>
          <a:xfrm>
            <a:off x="6315273" y="1462675"/>
            <a:ext cx="57273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500">
                <a:solidFill>
                  <a:srgbClr val="000000"/>
                </a:solidFill>
              </a:rPr>
              <a:t>Rina, a 10-year-old student with dyslexia, </a:t>
            </a:r>
            <a:endParaRPr sz="2500">
              <a:solidFill>
                <a:srgbClr val="000000"/>
              </a:solidFill>
            </a:endParaRPr>
          </a:p>
          <a:p>
            <a:pPr indent="0" lvl="0" marL="0" rtl="0" algn="l">
              <a:lnSpc>
                <a:spcPct val="100000"/>
              </a:lnSpc>
              <a:spcBef>
                <a:spcPts val="0"/>
              </a:spcBef>
              <a:spcAft>
                <a:spcPts val="0"/>
              </a:spcAft>
              <a:buNone/>
            </a:pPr>
            <a:r>
              <a:rPr lang="en-US" sz="2500">
                <a:solidFill>
                  <a:srgbClr val="000000"/>
                </a:solidFill>
              </a:rPr>
              <a:t>attends a parent-teacher meeting.</a:t>
            </a:r>
            <a:endParaRPr sz="2500">
              <a:solidFill>
                <a:srgbClr val="000000"/>
              </a:solidFill>
            </a:endParaRPr>
          </a:p>
          <a:p>
            <a:pPr indent="0" lvl="0" marL="0" rtl="0" algn="l">
              <a:lnSpc>
                <a:spcPct val="100000"/>
              </a:lnSpc>
              <a:spcBef>
                <a:spcPts val="0"/>
              </a:spcBef>
              <a:spcAft>
                <a:spcPts val="0"/>
              </a:spcAft>
              <a:buNone/>
            </a:pPr>
            <a:r>
              <a:t/>
            </a:r>
            <a:endParaRPr sz="2500">
              <a:solidFill>
                <a:srgbClr val="000000"/>
              </a:solidFill>
            </a:endParaRPr>
          </a:p>
          <a:p>
            <a:pPr indent="0" lvl="0" marL="0" rtl="0" algn="ctr">
              <a:lnSpc>
                <a:spcPct val="100000"/>
              </a:lnSpc>
              <a:spcBef>
                <a:spcPts val="0"/>
              </a:spcBef>
              <a:spcAft>
                <a:spcPts val="0"/>
              </a:spcAft>
              <a:buNone/>
            </a:pPr>
            <a:r>
              <a:rPr lang="en-US" sz="2500">
                <a:solidFill>
                  <a:schemeClr val="accent2"/>
                </a:solidFill>
              </a:rPr>
              <a:t>Teacher 1 communication: </a:t>
            </a:r>
            <a:endParaRPr sz="2500">
              <a:solidFill>
                <a:schemeClr val="accent2"/>
              </a:solidFill>
            </a:endParaRPr>
          </a:p>
          <a:p>
            <a:pPr indent="0" lvl="0" marL="0" rtl="0" algn="ctr">
              <a:lnSpc>
                <a:spcPct val="100000"/>
              </a:lnSpc>
              <a:spcBef>
                <a:spcPts val="0"/>
              </a:spcBef>
              <a:spcAft>
                <a:spcPts val="0"/>
              </a:spcAft>
              <a:buNone/>
            </a:pPr>
            <a:r>
              <a:t/>
            </a:r>
            <a:endParaRPr sz="2500">
              <a:solidFill>
                <a:schemeClr val="accent2"/>
              </a:solidFill>
            </a:endParaRPr>
          </a:p>
          <a:p>
            <a:pPr indent="0" lvl="0" marL="0" rtl="0" algn="ctr">
              <a:lnSpc>
                <a:spcPct val="100000"/>
              </a:lnSpc>
              <a:spcBef>
                <a:spcPts val="0"/>
              </a:spcBef>
              <a:spcAft>
                <a:spcPts val="0"/>
              </a:spcAft>
              <a:buNone/>
            </a:pPr>
            <a:r>
              <a:rPr lang="en-US" sz="2500">
                <a:solidFill>
                  <a:schemeClr val="accent2"/>
                </a:solidFill>
              </a:rPr>
              <a:t>“Rina is a very creative student who tells wonderful stories and has a great imagination. Reading can be challenging for her right now, but we can use her storytelling skills to build her confidence with words. Let’s create activities that connect her oral strengths to reading practice.”</a:t>
            </a:r>
            <a:endParaRPr sz="2500">
              <a:solidFill>
                <a:schemeClr val="accent2"/>
              </a:solidFill>
            </a:endParaRPr>
          </a:p>
          <a:p>
            <a:pPr indent="0" lvl="0" marL="0" rtl="0" algn="l">
              <a:lnSpc>
                <a:spcPct val="100000"/>
              </a:lnSpc>
              <a:spcBef>
                <a:spcPts val="0"/>
              </a:spcBef>
              <a:spcAft>
                <a:spcPts val="0"/>
              </a:spcAft>
              <a:buNone/>
            </a:pPr>
            <a:r>
              <a:t/>
            </a:r>
            <a:endParaRPr sz="2500">
              <a:solidFill>
                <a:srgbClr val="000000"/>
              </a:solidFill>
            </a:endParaRPr>
          </a:p>
          <a:p>
            <a:pPr indent="0" lvl="0" marL="0" rtl="0" algn="l">
              <a:lnSpc>
                <a:spcPct val="100000"/>
              </a:lnSpc>
              <a:spcBef>
                <a:spcPts val="0"/>
              </a:spcBef>
              <a:spcAft>
                <a:spcPts val="0"/>
              </a:spcAft>
              <a:buNone/>
            </a:pPr>
            <a:r>
              <a:t/>
            </a:r>
            <a:endParaRPr sz="2500">
              <a:solidFill>
                <a:srgbClr val="000000"/>
              </a:solidFill>
            </a:endParaRPr>
          </a:p>
          <a:p>
            <a:pPr indent="0" lvl="0" marL="0" rtl="0" algn="l">
              <a:lnSpc>
                <a:spcPct val="100000"/>
              </a:lnSpc>
              <a:spcBef>
                <a:spcPts val="0"/>
              </a:spcBef>
              <a:spcAft>
                <a:spcPts val="0"/>
              </a:spcAft>
              <a:buNone/>
            </a:pPr>
            <a:r>
              <a:t/>
            </a:r>
            <a:endParaRPr b="1" sz="2500">
              <a:solidFill>
                <a:srgbClr val="000000"/>
              </a:solidFill>
            </a:endParaRPr>
          </a:p>
          <a:p>
            <a:pPr indent="0" lvl="0" marL="0" rtl="0" algn="l">
              <a:lnSpc>
                <a:spcPct val="100000"/>
              </a:lnSpc>
              <a:spcBef>
                <a:spcPts val="0"/>
              </a:spcBef>
              <a:spcAft>
                <a:spcPts val="0"/>
              </a:spcAft>
              <a:buNone/>
            </a:pPr>
            <a:r>
              <a:t/>
            </a:r>
            <a:endParaRPr b="1" sz="25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