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3" r:id="rId2"/>
  </p:sldMasterIdLst>
  <p:notesMasterIdLst>
    <p:notesMasterId r:id="rId5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Lst>
  <p:sldSz cx="12192000" cy="6858000"/>
  <p:notesSz cx="6858000" cy="9144000"/>
  <p:embeddedFontLst>
    <p:embeddedFont>
      <p:font typeface="Open Sans" panose="020B0606030504020204" pitchFamily="34" charset="0"/>
      <p:regular r:id="rId56"/>
      <p:bold r:id="rId57"/>
      <p:italic r:id="rId58"/>
      <p:boldItalic r:id="rId59"/>
    </p:embeddedFont>
    <p:embeddedFont>
      <p:font typeface="Roboto" panose="02000000000000000000" pitchFamily="2" charset="0"/>
      <p:regular r:id="rId60"/>
      <p:bold r:id="rId61"/>
      <p:italic r:id="rId62"/>
      <p:boldItalic r:id="rId6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7" roundtripDataSignature="AMtx7mhiYRRg99mz8yP5EHdKtJiWpJ1w3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15C1AEC-C18D-4D35-BD4E-96D4705261D1}">
  <a:tblStyle styleId="{515C1AEC-C18D-4D35-BD4E-96D4705261D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301" autoAdjust="0"/>
  </p:normalViewPr>
  <p:slideViewPr>
    <p:cSldViewPr snapToGrid="0">
      <p:cViewPr varScale="1">
        <p:scale>
          <a:sx n="60" d="100"/>
          <a:sy n="60" d="100"/>
        </p:scale>
        <p:origin x="882"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63" Type="http://schemas.openxmlformats.org/officeDocument/2006/relationships/font" Target="fonts/font8.fntdata"/><Relationship Id="rId68"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font" Target="fonts/font3.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font" Target="fonts/font2.fntdata"/><Relationship Id="rId61" Type="http://schemas.openxmlformats.org/officeDocument/2006/relationships/font" Target="fonts/font6.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font" Target="fonts/font1.fntdata"/><Relationship Id="rId69"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4.fntdata"/><Relationship Id="rId67" Type="http://customschemas.google.com/relationships/presentationmetadata" Target="meta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font" Target="fonts/font7.fntdata"/><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5" name="Google Shape;6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39e7b6f5a92_0_70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2" name="Google Shape;132;g39e7b6f5a92_0_7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39e7b6f5a92_0_4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0" name="Google Shape;140;g39e7b6f5a92_0_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39e7b6f5a92_0_4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0" name="Google Shape;150;g39e7b6f5a92_0_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39e7b6f5a92_0_5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ro-RO" sz="1200" b="0" i="0" u="none" strike="noStrike" cap="none" dirty="0">
                <a:solidFill>
                  <a:schemeClr val="dk1"/>
                </a:solidFill>
                <a:effectLst/>
                <a:latin typeface="Calibri"/>
                <a:ea typeface="Calibri"/>
                <a:cs typeface="Calibri"/>
                <a:sym typeface="Calibri"/>
              </a:rPr>
              <a:t>Dezvoltați fiecare punct cu un exemplu de o singură propoziție: siguranță psihologică — punctele forte, limbajul invită la contribuție; </a:t>
            </a:r>
            <a:r>
              <a:rPr lang="ro-RO" sz="1200" b="0" i="0" u="none" strike="noStrike" cap="none" dirty="0" err="1">
                <a:solidFill>
                  <a:schemeClr val="dk1"/>
                </a:solidFill>
                <a:effectLst/>
                <a:latin typeface="Calibri"/>
                <a:ea typeface="Calibri"/>
                <a:cs typeface="Calibri"/>
                <a:sym typeface="Calibri"/>
              </a:rPr>
              <a:t>autoeficacitate</a:t>
            </a:r>
            <a:r>
              <a:rPr lang="ro-RO" sz="1200" b="0" i="0" u="none" strike="noStrike" cap="none" dirty="0">
                <a:solidFill>
                  <a:schemeClr val="dk1"/>
                </a:solidFill>
                <a:effectLst/>
                <a:latin typeface="Calibri"/>
                <a:ea typeface="Calibri"/>
                <a:cs typeface="Calibri"/>
                <a:sym typeface="Calibri"/>
              </a:rPr>
              <a:t> — concentrarea pe capacități semnalează că schimbarea este posibilă; concentrare — structurarea resurselor direcționează acțiunea către ceea ce poate fi construit. Solicitați un exemplu rapid din sală în care limbajul a schimbat tonul unei conversații. Păstrați răspunsurile scurte.</a:t>
            </a:r>
            <a:endParaRPr dirty="0"/>
          </a:p>
        </p:txBody>
      </p:sp>
      <p:sp>
        <p:nvSpPr>
          <p:cNvPr id="157" name="Google Shape;157;g39e7b6f5a92_0_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39e7b6f5a92_0_6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rtl="0"/>
            <a:r>
              <a:rPr lang="ro-RO" sz="1200" b="0" i="0" u="none" strike="noStrike" cap="none" dirty="0">
                <a:solidFill>
                  <a:schemeClr val="dk1"/>
                </a:solidFill>
                <a:effectLst/>
                <a:latin typeface="Calibri"/>
                <a:ea typeface="Calibri"/>
                <a:cs typeface="Calibri"/>
                <a:sym typeface="Calibri"/>
              </a:rPr>
              <a:t>Explicați că micile schimbări de formulare din numele programelor, e-mailuri și introduceri la întâlniri modifică gradul de acceptare și percepție. Invitați participanții să menționeze alte etichete de programe pe care le-au văzut și să facă un brainstorming pentru o reformulare rapidă a punctelor forte. Notați 2-3 exemple pe </a:t>
            </a:r>
            <a:r>
              <a:rPr lang="ro-RO" sz="1200" b="0" i="0" u="none" strike="noStrike" cap="none" dirty="0" err="1">
                <a:solidFill>
                  <a:schemeClr val="dk1"/>
                </a:solidFill>
                <a:effectLst/>
                <a:latin typeface="Calibri"/>
                <a:ea typeface="Calibri"/>
                <a:cs typeface="Calibri"/>
                <a:sym typeface="Calibri"/>
              </a:rPr>
              <a:t>flipchart</a:t>
            </a:r>
            <a:r>
              <a:rPr lang="ro-RO" sz="1200" b="0" i="0" u="none" strike="noStrike" cap="none" dirty="0">
                <a:solidFill>
                  <a:schemeClr val="dk1"/>
                </a:solidFill>
                <a:effectLst/>
                <a:latin typeface="Calibri"/>
                <a:ea typeface="Calibri"/>
                <a:cs typeface="Calibri"/>
                <a:sym typeface="Calibri"/>
              </a:rPr>
              <a:t> sau diapozitiv.</a:t>
            </a:r>
          </a:p>
          <a:p>
            <a:br>
              <a:rPr lang="ro-RO" sz="1200" b="0" i="0" u="none" strike="noStrike" cap="none" dirty="0">
                <a:solidFill>
                  <a:schemeClr val="dk1"/>
                </a:solidFill>
                <a:effectLst/>
                <a:latin typeface="Calibri"/>
                <a:ea typeface="Calibri"/>
                <a:cs typeface="Calibri"/>
                <a:sym typeface="Calibri"/>
              </a:rPr>
            </a:br>
            <a:endParaRPr dirty="0"/>
          </a:p>
        </p:txBody>
      </p:sp>
      <p:sp>
        <p:nvSpPr>
          <p:cNvPr id="167" name="Google Shape;167;g39e7b6f5a92_0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39e7b6f5a92_0_6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ro-RO" sz="1200" b="0" i="0" u="none" strike="noStrike" cap="none" dirty="0">
                <a:solidFill>
                  <a:schemeClr val="dk1"/>
                </a:solidFill>
                <a:effectLst/>
                <a:latin typeface="Calibri"/>
                <a:ea typeface="Calibri"/>
                <a:cs typeface="Calibri"/>
                <a:sym typeface="Calibri"/>
              </a:rPr>
              <a:t>Oferiți o explicație pe un rând pentru fiecare principiu, cu un micro-exemplu: „Întrebați: «Când am mai văzut această funcționare?» în loc de «De ce a eșuat?»” Subliniați specificitatea - punctele forte, limbajul ar trebui să denumească comportamente, momente, persoane și context pentru a fi acționabil.</a:t>
            </a:r>
            <a:endParaRPr dirty="0"/>
          </a:p>
        </p:txBody>
      </p:sp>
      <p:sp>
        <p:nvSpPr>
          <p:cNvPr id="175" name="Google Shape;175;g39e7b6f5a92_0_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9e7b6f5a92_0_7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ro-RO" sz="1200" b="0" i="0" u="none" strike="noStrike" cap="none" dirty="0">
                <a:solidFill>
                  <a:schemeClr val="dk1"/>
                </a:solidFill>
                <a:effectLst/>
                <a:latin typeface="Calibri"/>
                <a:ea typeface="Calibri"/>
                <a:cs typeface="Calibri"/>
                <a:sym typeface="Calibri"/>
              </a:rPr>
              <a:t>Folosiți fișele „Ziua 2 - Exercițiu de reformulare pentru profesori” și „Ziua 2 - Exercițiu de reformulare pentru elevi” pentru a completa acest exercițiu.</a:t>
            </a:r>
            <a:endParaRPr dirty="0"/>
          </a:p>
        </p:txBody>
      </p:sp>
      <p:sp>
        <p:nvSpPr>
          <p:cNvPr id="182" name="Google Shape;182;g39e7b6f5a92_0_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39e7b6f5a92_0_76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ro-RO" sz="1200" b="0" i="0" u="none" strike="noStrike" cap="none" dirty="0">
                <a:solidFill>
                  <a:schemeClr val="dk1"/>
                </a:solidFill>
                <a:effectLst/>
                <a:latin typeface="Calibri"/>
                <a:ea typeface="Calibri"/>
                <a:cs typeface="Calibri"/>
                <a:sym typeface="Calibri"/>
              </a:rPr>
              <a:t>Permiteți celor două echipe să își prezinte concluziile și să discute despre modul în care limbajul bazat pe deficite îi poate influența pe elevi și pe profesori.</a:t>
            </a:r>
            <a:endParaRPr dirty="0"/>
          </a:p>
        </p:txBody>
      </p:sp>
      <p:sp>
        <p:nvSpPr>
          <p:cNvPr id="189" name="Google Shape;189;g39e7b6f5a92_0_7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39e7b6f5a92_0_77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ro-RO" sz="1200" b="0" i="0" u="none" strike="noStrike" cap="none" dirty="0">
                <a:solidFill>
                  <a:schemeClr val="dk1"/>
                </a:solidFill>
                <a:effectLst/>
                <a:latin typeface="Calibri"/>
                <a:ea typeface="Calibri"/>
                <a:cs typeface="Calibri"/>
                <a:sym typeface="Calibri"/>
              </a:rPr>
              <a:t>Rezumați sesiunea succint și faceți legătura cu obiectivele: confirmați că participanții au exersat descrierea, reformularea și demonstrarea mesajelor. Încurajați participanții să scaneze exemplele capturate pe </a:t>
            </a:r>
            <a:r>
              <a:rPr lang="ro-RO" sz="1200" b="0" i="0" u="none" strike="noStrike" cap="none" dirty="0" err="1">
                <a:solidFill>
                  <a:schemeClr val="dk1"/>
                </a:solidFill>
                <a:effectLst/>
                <a:latin typeface="Calibri"/>
                <a:ea typeface="Calibri"/>
                <a:cs typeface="Calibri"/>
                <a:sym typeface="Calibri"/>
              </a:rPr>
              <a:t>flipchart</a:t>
            </a:r>
            <a:r>
              <a:rPr lang="ro-RO" sz="1200" b="0" i="0" u="none" strike="noStrike" cap="none" dirty="0">
                <a:solidFill>
                  <a:schemeClr val="dk1"/>
                </a:solidFill>
                <a:effectLst/>
                <a:latin typeface="Calibri"/>
                <a:ea typeface="Calibri"/>
                <a:cs typeface="Calibri"/>
                <a:sym typeface="Calibri"/>
              </a:rPr>
              <a:t>/diapozitiv pentru a găsi un limbaj utilizabil pe care să-l copieze în propriile comunicări.</a:t>
            </a:r>
            <a:endParaRPr dirty="0"/>
          </a:p>
        </p:txBody>
      </p:sp>
      <p:sp>
        <p:nvSpPr>
          <p:cNvPr id="196" name="Google Shape;196;g39e7b6f5a92_0_7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39e7b6f5a92_0_77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ro-RO" sz="1200" b="0" i="0" u="none" strike="noStrike" cap="none" dirty="0">
                <a:solidFill>
                  <a:schemeClr val="dk1"/>
                </a:solidFill>
                <a:effectLst/>
                <a:latin typeface="Calibri"/>
                <a:ea typeface="Calibri"/>
                <a:cs typeface="Calibri"/>
                <a:sym typeface="Calibri"/>
              </a:rPr>
              <a:t>Acordați participanților 2 minute pentru a scrie un angajament scurt și specific (de exemplu, „Luni voi deschide ședința noastră cu personalul: «Să explorăm un succes recent care a energizat echipa»”). Invitați participanții să împărtășească rapid experiența în perechi sau să ofere contribuții de un singur cuvânt pe tablă. Încurajați participanții să aleagă un partener de responsabilitate din sală. Încheiați prin a mulțumi tuturor și a prezenta pe scurt Unitatea 2.2 (relații și implicarea părților interesate).</a:t>
            </a:r>
            <a:endParaRPr dirty="0"/>
          </a:p>
        </p:txBody>
      </p:sp>
      <p:sp>
        <p:nvSpPr>
          <p:cNvPr id="203" name="Google Shape;203;g39e7b6f5a92_0_7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37d7badc4d7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1" name="Google Shape;71;g37d7badc4d7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37f92c21d3d_0_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0" name="Google Shape;210;g37f92c21d3d_0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39e7b6f5a92_0_44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ro-RO" sz="1200" b="0" i="0" u="none" strike="noStrike" cap="none" dirty="0">
                <a:solidFill>
                  <a:schemeClr val="dk1"/>
                </a:solidFill>
                <a:effectLst/>
                <a:latin typeface="Calibri"/>
                <a:ea typeface="Calibri"/>
                <a:cs typeface="Calibri"/>
                <a:sym typeface="Calibri"/>
              </a:rPr>
              <a:t>Formatorul trebuie să detalieze: Nu există suficiente date despre starea de bine a profesorilor în legătură cu relațiile pozitive cu elevii, dar ce vă spune experiența dumneavoastră despre relațiile cu elevii? Ce vă puteți aminti din interacțiunea cu profesorii dumneavoastră?</a:t>
            </a:r>
            <a:endParaRPr dirty="0"/>
          </a:p>
        </p:txBody>
      </p:sp>
      <p:sp>
        <p:nvSpPr>
          <p:cNvPr id="217" name="Google Shape;217;g39e7b6f5a92_0_4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39e7b6f5a92_0_45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ro-RO" sz="1200" b="0" i="0" u="none" strike="noStrike" cap="none" dirty="0">
                <a:solidFill>
                  <a:schemeClr val="dk1"/>
                </a:solidFill>
                <a:effectLst/>
                <a:latin typeface="Calibri"/>
                <a:ea typeface="Calibri"/>
                <a:cs typeface="Calibri"/>
                <a:sym typeface="Calibri"/>
              </a:rPr>
              <a:t>Note pentru formator: rugați participanții să discute acest lucru cu perechile lor timp de 5 minute și apoi să îl împărtășească cu grupul. Acestea pot fi înregistrate pe un </a:t>
            </a:r>
            <a:r>
              <a:rPr lang="ro-RO" sz="1200" b="0" i="0" u="none" strike="noStrike" cap="none" dirty="0" err="1">
                <a:solidFill>
                  <a:schemeClr val="dk1"/>
                </a:solidFill>
                <a:effectLst/>
                <a:latin typeface="Calibri"/>
                <a:ea typeface="Calibri"/>
                <a:cs typeface="Calibri"/>
                <a:sym typeface="Calibri"/>
              </a:rPr>
              <a:t>flipchart</a:t>
            </a:r>
            <a:r>
              <a:rPr lang="ro-RO" sz="1200" b="0" i="0" u="none" strike="noStrike" cap="none" dirty="0">
                <a:solidFill>
                  <a:schemeClr val="dk1"/>
                </a:solidFill>
                <a:effectLst/>
                <a:latin typeface="Calibri"/>
                <a:ea typeface="Calibri"/>
                <a:cs typeface="Calibri"/>
                <a:sym typeface="Calibri"/>
              </a:rPr>
              <a:t>, astfel încât să facă legătura cu următorul diapozitiv, unde sunt clasificate barierele.</a:t>
            </a:r>
            <a:endParaRPr dirty="0"/>
          </a:p>
        </p:txBody>
      </p:sp>
      <p:sp>
        <p:nvSpPr>
          <p:cNvPr id="224" name="Google Shape;224;g39e7b6f5a92_0_4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39f7e177b5a_1_73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1" name="Google Shape;231;g39f7e177b5a_1_7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39e7b6f5a92_0_33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5" name="Google Shape;245;g39e7b6f5a92_0_3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39e7b6f5a92_0_46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2" name="Google Shape;252;g39e7b6f5a92_0_4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39f7e177b5a_1_3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ro-RO" dirty="0"/>
          </a:p>
          <a:p>
            <a:pPr marL="0" lvl="0" indent="0" algn="l" rtl="0">
              <a:lnSpc>
                <a:spcPct val="100000"/>
              </a:lnSpc>
              <a:spcBef>
                <a:spcPts val="0"/>
              </a:spcBef>
              <a:spcAft>
                <a:spcPts val="0"/>
              </a:spcAft>
              <a:buSzPts val="1400"/>
              <a:buNone/>
            </a:pPr>
            <a:r>
              <a:rPr lang="ro-RO" sz="1200" b="0" i="0" u="none" strike="noStrike" cap="none" dirty="0">
                <a:solidFill>
                  <a:schemeClr val="dk1"/>
                </a:solidFill>
                <a:effectLst/>
                <a:latin typeface="Calibri"/>
                <a:ea typeface="Calibri"/>
                <a:cs typeface="Calibri"/>
                <a:sym typeface="Calibri"/>
              </a:rPr>
              <a:t>Discută prin matrice </a:t>
            </a:r>
          </a:p>
          <a:p>
            <a:pPr marL="228600" lvl="0" indent="-228600" algn="l" rtl="0">
              <a:lnSpc>
                <a:spcPct val="100000"/>
              </a:lnSpc>
              <a:spcBef>
                <a:spcPts val="0"/>
              </a:spcBef>
              <a:spcAft>
                <a:spcPts val="0"/>
              </a:spcAft>
              <a:buSzPts val="1400"/>
              <a:buAutoNum type="arabicPeriod"/>
            </a:pPr>
            <a:r>
              <a:rPr lang="ro-RO" sz="1200" b="1" i="0" u="none" strike="noStrike" cap="none" dirty="0">
                <a:solidFill>
                  <a:schemeClr val="dk1"/>
                </a:solidFill>
                <a:effectLst/>
                <a:latin typeface="Calibri"/>
                <a:ea typeface="Calibri"/>
                <a:cs typeface="Calibri"/>
                <a:sym typeface="Calibri"/>
              </a:rPr>
              <a:t>Activ-Constructiv </a:t>
            </a:r>
            <a:r>
              <a:rPr lang="ro-RO" sz="1200" b="0" i="0" u="none" strike="noStrike" cap="none" dirty="0">
                <a:solidFill>
                  <a:schemeClr val="dk1"/>
                </a:solidFill>
                <a:effectLst/>
                <a:latin typeface="Calibri"/>
                <a:ea typeface="Calibri"/>
                <a:cs typeface="Calibri"/>
                <a:sym typeface="Calibri"/>
              </a:rPr>
              <a:t>(creează conexiune): „Minunat! Povestește-mi mai multe despre cum ai reușit să se întâmple asta. Trebuie să fii atât de mândru!” </a:t>
            </a:r>
          </a:p>
          <a:p>
            <a:pPr marL="228600" lvl="0" indent="-228600" algn="l" rtl="0">
              <a:lnSpc>
                <a:spcPct val="100000"/>
              </a:lnSpc>
              <a:spcBef>
                <a:spcPts val="0"/>
              </a:spcBef>
              <a:spcAft>
                <a:spcPts val="0"/>
              </a:spcAft>
              <a:buSzPts val="1400"/>
              <a:buAutoNum type="arabicPeriod"/>
            </a:pPr>
            <a:r>
              <a:rPr lang="ro-RO" sz="1200" b="1" i="0" u="none" strike="noStrike" cap="none" dirty="0">
                <a:solidFill>
                  <a:schemeClr val="dk1"/>
                </a:solidFill>
                <a:effectLst/>
                <a:latin typeface="Calibri"/>
                <a:ea typeface="Calibri"/>
                <a:cs typeface="Calibri"/>
                <a:sym typeface="Calibri"/>
              </a:rPr>
              <a:t>Pasiv-Constructiv</a:t>
            </a:r>
            <a:r>
              <a:rPr lang="ro-RO" sz="1200" b="0" i="0" u="none" strike="noStrike" cap="none" dirty="0">
                <a:solidFill>
                  <a:schemeClr val="dk1"/>
                </a:solidFill>
                <a:effectLst/>
                <a:latin typeface="Calibri"/>
                <a:ea typeface="Calibri"/>
                <a:cs typeface="Calibri"/>
                <a:sym typeface="Calibri"/>
              </a:rPr>
              <a:t> (neutru): „Frumos.” *continuă să lucreze* </a:t>
            </a:r>
          </a:p>
          <a:p>
            <a:pPr marL="228600" lvl="0" indent="-228600" algn="l" rtl="0">
              <a:lnSpc>
                <a:spcPct val="100000"/>
              </a:lnSpc>
              <a:spcBef>
                <a:spcPts val="0"/>
              </a:spcBef>
              <a:spcAft>
                <a:spcPts val="0"/>
              </a:spcAft>
              <a:buSzPts val="1400"/>
              <a:buAutoNum type="arabicPeriod"/>
            </a:pPr>
            <a:r>
              <a:rPr lang="ro-RO" sz="1200" b="1" i="0" u="none" strike="noStrike" cap="none" dirty="0">
                <a:solidFill>
                  <a:schemeClr val="dk1"/>
                </a:solidFill>
                <a:effectLst/>
                <a:latin typeface="Calibri"/>
                <a:ea typeface="Calibri"/>
                <a:cs typeface="Calibri"/>
                <a:sym typeface="Calibri"/>
              </a:rPr>
              <a:t>Activ-Distructiv </a:t>
            </a:r>
            <a:r>
              <a:rPr lang="ro-RO" sz="1200" b="0" i="0" u="none" strike="noStrike" cap="none" dirty="0">
                <a:solidFill>
                  <a:schemeClr val="dk1"/>
                </a:solidFill>
                <a:effectLst/>
                <a:latin typeface="Calibri"/>
                <a:ea typeface="Calibri"/>
                <a:cs typeface="Calibri"/>
                <a:sym typeface="Calibri"/>
              </a:rPr>
              <a:t>(subminează): „Ești sigur că e înțelept? Dar munca suplimentară?” </a:t>
            </a:r>
          </a:p>
          <a:p>
            <a:pPr marL="228600" lvl="0" indent="-228600" algn="l" rtl="0">
              <a:lnSpc>
                <a:spcPct val="100000"/>
              </a:lnSpc>
              <a:spcBef>
                <a:spcPts val="0"/>
              </a:spcBef>
              <a:spcAft>
                <a:spcPts val="0"/>
              </a:spcAft>
              <a:buSzPts val="1400"/>
              <a:buAutoNum type="arabicPeriod"/>
            </a:pPr>
            <a:r>
              <a:rPr lang="ro-RO" sz="1200" b="1" i="0" u="none" strike="noStrike" cap="none" dirty="0">
                <a:solidFill>
                  <a:schemeClr val="dk1"/>
                </a:solidFill>
                <a:effectLst/>
                <a:latin typeface="Calibri"/>
                <a:ea typeface="Calibri"/>
                <a:cs typeface="Calibri"/>
                <a:sym typeface="Calibri"/>
              </a:rPr>
              <a:t>Pasiv-Distructiv </a:t>
            </a:r>
            <a:r>
              <a:rPr lang="ro-RO" sz="1200" b="0" i="0" u="none" strike="noStrike" cap="none" dirty="0">
                <a:solidFill>
                  <a:schemeClr val="dk1"/>
                </a:solidFill>
                <a:effectLst/>
                <a:latin typeface="Calibri"/>
                <a:ea typeface="Calibri"/>
                <a:cs typeface="Calibri"/>
                <a:sym typeface="Calibri"/>
              </a:rPr>
              <a:t>(</a:t>
            </a:r>
            <a:r>
              <a:rPr lang="ro-RO" sz="1200" b="0" i="0" u="none" strike="noStrike" cap="none" dirty="0" err="1">
                <a:solidFill>
                  <a:schemeClr val="dk1"/>
                </a:solidFill>
                <a:effectLst/>
                <a:latin typeface="Calibri"/>
                <a:ea typeface="Calibri"/>
                <a:cs typeface="Calibri"/>
                <a:sym typeface="Calibri"/>
              </a:rPr>
              <a:t>ignorează</a:t>
            </a:r>
            <a:r>
              <a:rPr lang="ro-RO" sz="1200" b="0" i="0" u="none" strike="noStrike" cap="none" dirty="0">
                <a:solidFill>
                  <a:schemeClr val="dk1"/>
                </a:solidFill>
                <a:effectLst/>
                <a:latin typeface="Calibri"/>
                <a:ea typeface="Calibri"/>
                <a:cs typeface="Calibri"/>
                <a:sym typeface="Calibri"/>
              </a:rPr>
              <a:t>): „Ai văzut e-mailul despre adunare?” </a:t>
            </a:r>
          </a:p>
          <a:p>
            <a:pPr marL="0" lvl="0" indent="0" algn="l" rtl="0">
              <a:lnSpc>
                <a:spcPct val="100000"/>
              </a:lnSpc>
              <a:spcBef>
                <a:spcPts val="0"/>
              </a:spcBef>
              <a:spcAft>
                <a:spcPts val="0"/>
              </a:spcAft>
              <a:buSzPts val="1400"/>
              <a:buNone/>
            </a:pPr>
            <a:endParaRPr lang="ro-RO" sz="1200" b="0" i="0" u="none" strike="noStrike" cap="none" dirty="0">
              <a:solidFill>
                <a:schemeClr val="dk1"/>
              </a:solidFill>
              <a:effectLst/>
              <a:latin typeface="Calibri"/>
              <a:ea typeface="Calibri"/>
              <a:cs typeface="Calibri"/>
              <a:sym typeface="Calibri"/>
            </a:endParaRPr>
          </a:p>
          <a:p>
            <a:pPr marL="0" lvl="0" indent="0" algn="l" rtl="0">
              <a:lnSpc>
                <a:spcPct val="100000"/>
              </a:lnSpc>
              <a:spcBef>
                <a:spcPts val="0"/>
              </a:spcBef>
              <a:spcAft>
                <a:spcPts val="0"/>
              </a:spcAft>
              <a:buSzPts val="1400"/>
              <a:buNone/>
            </a:pPr>
            <a:r>
              <a:rPr lang="ro-RO" sz="1200" b="0" i="0" u="none" strike="noStrike" cap="none" dirty="0">
                <a:solidFill>
                  <a:schemeClr val="dk1"/>
                </a:solidFill>
                <a:effectLst/>
                <a:latin typeface="Calibri"/>
                <a:ea typeface="Calibri"/>
                <a:cs typeface="Calibri"/>
                <a:sym typeface="Calibri"/>
              </a:rPr>
              <a:t>Împărțiți participanții în trei grupuri, atribuiți-le câte un studiu de caz al unei interacțiuni între profesor și elev: pasiv constructiv, activ deconstructiv și pasiv deconstructiv. Rugați participanții să lucreze în grupuri pentru a identifica stilul de răspuns al fiecărui profesor și să se gândească la un răspuns activ constructiv.</a:t>
            </a:r>
            <a:endParaRPr dirty="0"/>
          </a:p>
        </p:txBody>
      </p:sp>
      <p:sp>
        <p:nvSpPr>
          <p:cNvPr id="262" name="Google Shape;262;g39f7e177b5a_1_3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39f7e177b5a_1_40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5" name="Google Shape;275;g39f7e177b5a_1_4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39f7e177b5a_1_30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9" name="Google Shape;299;g39f7e177b5a_1_3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39e7b6f5a92_0_46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rtl="0"/>
            <a:r>
              <a:rPr lang="ro-RO" sz="1200" b="0" i="0" u="none" strike="noStrike" cap="none" dirty="0">
                <a:solidFill>
                  <a:schemeClr val="dk1"/>
                </a:solidFill>
                <a:effectLst/>
                <a:latin typeface="Calibri"/>
                <a:ea typeface="Calibri"/>
                <a:cs typeface="Calibri"/>
                <a:sym typeface="Calibri"/>
              </a:rPr>
              <a:t>Note pentru formatori: </a:t>
            </a:r>
            <a:r>
              <a:rPr lang="ro-RO" sz="1200" b="0" i="0" u="none" strike="noStrike" cap="none" dirty="0" err="1">
                <a:solidFill>
                  <a:schemeClr val="dk1"/>
                </a:solidFill>
                <a:effectLst/>
                <a:latin typeface="Calibri"/>
                <a:ea typeface="Calibri"/>
                <a:cs typeface="Calibri"/>
                <a:sym typeface="Calibri"/>
              </a:rPr>
              <a:t>Autoeficacitatea</a:t>
            </a:r>
            <a:r>
              <a:rPr lang="ro-RO" sz="1200" b="0" i="0" u="none" strike="noStrike" cap="none" dirty="0">
                <a:solidFill>
                  <a:schemeClr val="dk1"/>
                </a:solidFill>
                <a:effectLst/>
                <a:latin typeface="Calibri"/>
                <a:ea typeface="Calibri"/>
                <a:cs typeface="Calibri"/>
                <a:sym typeface="Calibri"/>
              </a:rPr>
              <a:t> (simțirea propriei capacități de a acționa eficient), persistența și conștiința de sine (inclusiv scopul în viață) sunt componente cruciale ale domeniului încrederii în sine al unui elev.</a:t>
            </a:r>
          </a:p>
          <a:p>
            <a:br>
              <a:rPr lang="ro-RO" sz="1200" b="0" i="0" u="none" strike="noStrike" cap="none" dirty="0">
                <a:solidFill>
                  <a:schemeClr val="dk1"/>
                </a:solidFill>
                <a:effectLst/>
                <a:latin typeface="Calibri"/>
                <a:ea typeface="Calibri"/>
                <a:cs typeface="Calibri"/>
                <a:sym typeface="Calibri"/>
              </a:rPr>
            </a:br>
            <a:endParaRPr dirty="0"/>
          </a:p>
        </p:txBody>
      </p:sp>
      <p:sp>
        <p:nvSpPr>
          <p:cNvPr id="306" name="Google Shape;306;g39e7b6f5a92_0_4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39e7b6f5a92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39e7b6f5a92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 name="Google Shape;78;g39e7b6f5a92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39f7e177b5a_1_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6" name="Google Shape;316;g39f7e177b5a_1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39e7b6f5a92_0_47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3" name="Google Shape;323;g39e7b6f5a92_0_4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39f7e177b5a_1_24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1" name="Google Shape;331;g39f7e177b5a_1_2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39f7e177b5a_1_25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ro-RO" sz="1200" b="0" i="0" u="none" strike="noStrike" cap="none" dirty="0">
                <a:solidFill>
                  <a:schemeClr val="dk1"/>
                </a:solidFill>
                <a:effectLst/>
                <a:latin typeface="Calibri"/>
                <a:ea typeface="Calibri"/>
                <a:cs typeface="Calibri"/>
                <a:sym typeface="Calibri"/>
              </a:rPr>
              <a:t>Folosiți fișa de exercițiu Ziua 2 - Strategii finale pentru speranță (PERMA - Semnificație și Realizare) pentru a completa acest exercițiu în perechi, apoi distribuiți-l echipei.</a:t>
            </a:r>
            <a:endParaRPr dirty="0"/>
          </a:p>
        </p:txBody>
      </p:sp>
      <p:sp>
        <p:nvSpPr>
          <p:cNvPr id="339" name="Google Shape;339;g39f7e177b5a_1_2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39f7e177b5a_1_28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7" name="Google Shape;347;g39f7e177b5a_1_2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39f7e177b5a_1_29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5" name="Google Shape;355;g39f7e177b5a_1_2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39e7b6f5a92_0_47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3" name="Google Shape;363;g39e7b6f5a92_0_4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39e7b6f5a92_0_48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1" name="Google Shape;371;g39e7b6f5a92_0_4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39e7b6f5a92_0_3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1" name="Google Shape;381;g39e7b6f5a92_0_3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38a177058c8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8" name="Google Shape;388;g38a177058c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39e7b6f5a92_0_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5" name="Google Shape;85;g39e7b6f5a92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39e7b6f5a92_0_57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5" name="Google Shape;395;g39e7b6f5a92_0_5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39e7b6f5a92_0_58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03" name="Google Shape;403;g39e7b6f5a92_0_5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39e7b6f5a92_0_58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1" name="Google Shape;411;g39e7b6f5a92_0_5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39e7b6f5a92_0_59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8" name="Google Shape;418;g39e7b6f5a92_0_5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39fa8c56bcb_0_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5" name="Google Shape;425;g39fa8c56bcb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g39fa8c56bcb_0_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2" name="Google Shape;432;g39fa8c56bcb_0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39e7b6f5a92_0_60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rtl="0"/>
            <a:r>
              <a:rPr lang="ro-RO" sz="1200" b="0" i="0" u="none" strike="noStrike" cap="none" dirty="0">
                <a:solidFill>
                  <a:schemeClr val="dk1"/>
                </a:solidFill>
                <a:effectLst/>
                <a:latin typeface="Calibri"/>
                <a:ea typeface="Calibri"/>
                <a:cs typeface="Calibri"/>
                <a:sym typeface="Calibri"/>
              </a:rPr>
              <a:t>explică faptul că liderii ar putea combina diverse stiluri în efortul lor de a impulsiona schimbarea</a:t>
            </a:r>
          </a:p>
          <a:p>
            <a:br>
              <a:rPr lang="ro-RO" sz="1200" b="0" i="0" u="none" strike="noStrike" cap="none" dirty="0">
                <a:solidFill>
                  <a:schemeClr val="dk1"/>
                </a:solidFill>
                <a:effectLst/>
                <a:latin typeface="Calibri"/>
                <a:ea typeface="Calibri"/>
                <a:cs typeface="Calibri"/>
                <a:sym typeface="Calibri"/>
              </a:rPr>
            </a:br>
            <a:endParaRPr dirty="0"/>
          </a:p>
        </p:txBody>
      </p:sp>
      <p:sp>
        <p:nvSpPr>
          <p:cNvPr id="439" name="Google Shape;439;g39e7b6f5a92_0_6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39e7b6f5a92_0_60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ro-RO" sz="1200" b="0" i="0" u="none" strike="noStrike" cap="none" dirty="0">
                <a:solidFill>
                  <a:schemeClr val="dk1"/>
                </a:solidFill>
                <a:effectLst/>
                <a:latin typeface="Calibri"/>
                <a:ea typeface="Calibri"/>
                <a:cs typeface="Calibri"/>
                <a:sym typeface="Calibri"/>
              </a:rPr>
              <a:t>Rezultatul planului </a:t>
            </a:r>
            <a:r>
              <a:rPr lang="ro-RO" sz="1200" b="0" i="0" u="none" strike="noStrike" cap="none" dirty="0" err="1">
                <a:solidFill>
                  <a:schemeClr val="dk1"/>
                </a:solidFill>
                <a:effectLst/>
                <a:latin typeface="Calibri"/>
                <a:ea typeface="Calibri"/>
                <a:cs typeface="Calibri"/>
                <a:sym typeface="Calibri"/>
              </a:rPr>
              <a:t>Sarei</a:t>
            </a:r>
            <a:r>
              <a:rPr lang="ro-RO" sz="1200" b="0" i="0" u="none" strike="noStrike" cap="none" dirty="0">
                <a:solidFill>
                  <a:schemeClr val="dk1"/>
                </a:solidFill>
                <a:effectLst/>
                <a:latin typeface="Calibri"/>
                <a:ea typeface="Calibri"/>
                <a:cs typeface="Calibri"/>
                <a:sym typeface="Calibri"/>
              </a:rPr>
              <a:t> a fost o reducere cu 15% a zilelor de concediu medical ale profesorilor și o creștere a numărului de participanți la un sondaj la nivelul întregii școli privind siguranța psihologică. Această schimbare a dus la o cultură mai sănătoasă și mai </a:t>
            </a:r>
            <a:r>
              <a:rPr lang="ro-RO" sz="1200" b="0" i="0" u="none" strike="noStrike" cap="none" dirty="0" err="1">
                <a:solidFill>
                  <a:schemeClr val="dk1"/>
                </a:solidFill>
                <a:effectLst/>
                <a:latin typeface="Calibri"/>
                <a:ea typeface="Calibri"/>
                <a:cs typeface="Calibri"/>
                <a:sym typeface="Calibri"/>
              </a:rPr>
              <a:t>rezilientă</a:t>
            </a:r>
            <a:r>
              <a:rPr lang="ro-RO" sz="1200" b="0" i="0" u="none" strike="noStrike" cap="none" dirty="0">
                <a:solidFill>
                  <a:schemeClr val="dk1"/>
                </a:solidFill>
                <a:effectLst/>
                <a:latin typeface="Calibri"/>
                <a:ea typeface="Calibri"/>
                <a:cs typeface="Calibri"/>
                <a:sym typeface="Calibri"/>
              </a:rPr>
              <a:t>.</a:t>
            </a:r>
            <a:endParaRPr dirty="0"/>
          </a:p>
        </p:txBody>
      </p:sp>
      <p:sp>
        <p:nvSpPr>
          <p:cNvPr id="448" name="Google Shape;448;g39e7b6f5a92_0_60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39e7b6f5a92_0_6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6" name="Google Shape;456;g39e7b6f5a92_0_6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39e7b6f5a92_0_6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3" name="Google Shape;463;g39e7b6f5a92_0_6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39e7b6f5a92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3" name="Google Shape;93;g39e7b6f5a92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g39fa8c56bcb_0_4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1" name="Google Shape;471;g39fa8c56bcb_0_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37f92c21d3d_0_4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9" name="Google Shape;479;g37f92c21d3d_0_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6" name="Google Shape;48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39e7b6f5a92_0_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1" name="Google Shape;101;g39e7b6f5a92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39e7b6f5a92_0_2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9" name="Google Shape;109;g39e7b6f5a92_0_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39e7b6f5a92_0_3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7" name="Google Shape;117;g39e7b6f5a92_0_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39e7b6f5a92_0_3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4" name="Google Shape;124;g39e7b6f5a92_0_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15"/>
        <p:cNvGrpSpPr/>
        <p:nvPr/>
      </p:nvGrpSpPr>
      <p:grpSpPr>
        <a:xfrm>
          <a:off x="0" y="0"/>
          <a:ext cx="0" cy="0"/>
          <a:chOff x="0" y="0"/>
          <a:chExt cx="0" cy="0"/>
        </a:xfrm>
      </p:grpSpPr>
      <p:sp>
        <p:nvSpPr>
          <p:cNvPr id="16" name="Google Shape;16;p11"/>
          <p:cNvSpPr/>
          <p:nvPr/>
        </p:nvSpPr>
        <p:spPr>
          <a:xfrm>
            <a:off x="0" y="0"/>
            <a:ext cx="12191999" cy="6019060"/>
          </a:xfrm>
          <a:prstGeom prst="rect">
            <a:avLst/>
          </a:prstGeom>
          <a:solidFill>
            <a:srgbClr val="F8E7E3">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 name="Google Shape;17;p11"/>
          <p:cNvSpPr/>
          <p:nvPr/>
        </p:nvSpPr>
        <p:spPr>
          <a:xfrm>
            <a:off x="1" y="2184266"/>
            <a:ext cx="310895" cy="1331189"/>
          </a:xfrm>
          <a:prstGeom prst="rect">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 name="Google Shape;18;p11"/>
          <p:cNvSpPr txBox="1">
            <a:spLocks noGrp="1"/>
          </p:cNvSpPr>
          <p:nvPr>
            <p:ph type="ctrTitle"/>
          </p:nvPr>
        </p:nvSpPr>
        <p:spPr>
          <a:xfrm>
            <a:off x="374726" y="2184268"/>
            <a:ext cx="6914821" cy="133406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2000"/>
              <a:buFont typeface="Calibri"/>
              <a:buNone/>
              <a:defRPr sz="2000" b="1">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1"/>
          <p:cNvSpPr txBox="1">
            <a:spLocks noGrp="1"/>
          </p:cNvSpPr>
          <p:nvPr>
            <p:ph type="subTitle" idx="1"/>
          </p:nvPr>
        </p:nvSpPr>
        <p:spPr>
          <a:xfrm>
            <a:off x="401324" y="3651830"/>
            <a:ext cx="6893057" cy="129283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1000"/>
              </a:spcBef>
              <a:spcAft>
                <a:spcPts val="0"/>
              </a:spcAft>
              <a:buClr>
                <a:schemeClr val="accent1"/>
              </a:buClr>
              <a:buSzPts val="1600"/>
              <a:buNone/>
              <a:defRPr sz="1600" b="1" i="1">
                <a:solidFill>
                  <a:schemeClr val="accent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11"/>
          <p:cNvSpPr/>
          <p:nvPr/>
        </p:nvSpPr>
        <p:spPr>
          <a:xfrm rot="-5400000" flipH="1">
            <a:off x="-507419" y="4140073"/>
            <a:ext cx="1331189" cy="316348"/>
          </a:xfrm>
          <a:prstGeom prst="rect">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 name="Google Shape;21;p11"/>
          <p:cNvPicPr preferRelativeResize="0"/>
          <p:nvPr/>
        </p:nvPicPr>
        <p:blipFill rotWithShape="1">
          <a:blip r:embed="rId2">
            <a:alphaModFix/>
          </a:blip>
          <a:srcRect/>
          <a:stretch/>
        </p:blipFill>
        <p:spPr>
          <a:xfrm>
            <a:off x="310896" y="164293"/>
            <a:ext cx="1738194" cy="1738194"/>
          </a:xfrm>
          <a:prstGeom prst="rect">
            <a:avLst/>
          </a:prstGeom>
          <a:noFill/>
          <a:ln>
            <a:noFill/>
          </a:ln>
        </p:spPr>
      </p:pic>
      <p:pic>
        <p:nvPicPr>
          <p:cNvPr id="22" name="Google Shape;22;p11"/>
          <p:cNvPicPr preferRelativeResize="0"/>
          <p:nvPr/>
        </p:nvPicPr>
        <p:blipFill rotWithShape="1">
          <a:blip r:embed="rId3">
            <a:alphaModFix/>
          </a:blip>
          <a:srcRect/>
          <a:stretch/>
        </p:blipFill>
        <p:spPr>
          <a:xfrm>
            <a:off x="6467522" y="1099770"/>
            <a:ext cx="5375466" cy="4388049"/>
          </a:xfrm>
          <a:prstGeom prst="rect">
            <a:avLst/>
          </a:prstGeom>
          <a:noFill/>
          <a:ln>
            <a:noFill/>
          </a:ln>
        </p:spPr>
      </p:pic>
      <p:pic>
        <p:nvPicPr>
          <p:cNvPr id="23" name="Google Shape;23;p11"/>
          <p:cNvPicPr preferRelativeResize="0"/>
          <p:nvPr/>
        </p:nvPicPr>
        <p:blipFill rotWithShape="1">
          <a:blip r:embed="rId4">
            <a:alphaModFix/>
          </a:blip>
          <a:srcRect/>
          <a:stretch/>
        </p:blipFill>
        <p:spPr>
          <a:xfrm>
            <a:off x="310897" y="6212262"/>
            <a:ext cx="1886787" cy="401872"/>
          </a:xfrm>
          <a:prstGeom prst="rect">
            <a:avLst/>
          </a:prstGeom>
          <a:noFill/>
          <a:ln>
            <a:noFill/>
          </a:ln>
        </p:spPr>
      </p:pic>
      <p:sp>
        <p:nvSpPr>
          <p:cNvPr id="24" name="Google Shape;24;p11"/>
          <p:cNvSpPr txBox="1"/>
          <p:nvPr/>
        </p:nvSpPr>
        <p:spPr>
          <a:xfrm>
            <a:off x="2385759" y="6214024"/>
            <a:ext cx="949534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dk1"/>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101196057</a:t>
            </a:r>
            <a:endParaRPr sz="900" b="0" i="0" u="none" strike="noStrike" cap="none">
              <a:solidFill>
                <a:schemeClr val="dk1"/>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25"/>
        <p:cNvGrpSpPr/>
        <p:nvPr/>
      </p:nvGrpSpPr>
      <p:grpSpPr>
        <a:xfrm>
          <a:off x="0" y="0"/>
          <a:ext cx="0" cy="0"/>
          <a:chOff x="0" y="0"/>
          <a:chExt cx="0" cy="0"/>
        </a:xfrm>
      </p:grpSpPr>
      <p:sp>
        <p:nvSpPr>
          <p:cNvPr id="26" name="Google Shape;26;p18"/>
          <p:cNvSpPr/>
          <p:nvPr/>
        </p:nvSpPr>
        <p:spPr>
          <a:xfrm>
            <a:off x="0" y="0"/>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 name="Google Shape;27;p18"/>
          <p:cNvSpPr txBox="1">
            <a:spLocks noGrp="1"/>
          </p:cNvSpPr>
          <p:nvPr>
            <p:ph type="ctrTitle"/>
          </p:nvPr>
        </p:nvSpPr>
        <p:spPr>
          <a:xfrm>
            <a:off x="2179865" y="2774849"/>
            <a:ext cx="7832271" cy="160019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FFFFFF"/>
              </a:buClr>
              <a:buSzPts val="2000"/>
              <a:buFont typeface="Calibri"/>
              <a:buNone/>
              <a:defRPr sz="2000" b="1">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8"/>
          <p:cNvSpPr/>
          <p:nvPr/>
        </p:nvSpPr>
        <p:spPr>
          <a:xfrm flipH="1">
            <a:off x="2172708" y="2774849"/>
            <a:ext cx="7839428" cy="45719"/>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29"/>
        <p:cNvGrpSpPr/>
        <p:nvPr/>
      </p:nvGrpSpPr>
      <p:grpSpPr>
        <a:xfrm>
          <a:off x="0" y="0"/>
          <a:ext cx="0" cy="0"/>
          <a:chOff x="0" y="0"/>
          <a:chExt cx="0" cy="0"/>
        </a:xfrm>
      </p:grpSpPr>
      <p:sp>
        <p:nvSpPr>
          <p:cNvPr id="30" name="Google Shape;30;p19"/>
          <p:cNvSpPr txBox="1"/>
          <p:nvPr/>
        </p:nvSpPr>
        <p:spPr>
          <a:xfrm>
            <a:off x="2172707" y="2960694"/>
            <a:ext cx="7832271" cy="1600197"/>
          </a:xfrm>
          <a:prstGeom prst="rect">
            <a:avLst/>
          </a:prstGeom>
          <a:solidFill>
            <a:srgbClr val="F8E7E3">
              <a:alpha val="40000"/>
            </a:srgbClr>
          </a:solid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accent2"/>
              </a:buClr>
              <a:buSzPts val="2000"/>
              <a:buFont typeface="Open Sans"/>
              <a:buNone/>
            </a:pPr>
            <a:endParaRPr sz="2000" b="1" i="0" u="none" strike="noStrike" cap="none">
              <a:solidFill>
                <a:schemeClr val="accent2"/>
              </a:solidFill>
              <a:latin typeface="Open Sans"/>
              <a:ea typeface="Open Sans"/>
              <a:cs typeface="Open Sans"/>
              <a:sym typeface="Open Sans"/>
            </a:endParaRPr>
          </a:p>
        </p:txBody>
      </p:sp>
      <p:sp>
        <p:nvSpPr>
          <p:cNvPr id="31" name="Google Shape;31;p19"/>
          <p:cNvSpPr txBox="1">
            <a:spLocks noGrp="1"/>
          </p:cNvSpPr>
          <p:nvPr>
            <p:ph type="ctrTitle"/>
          </p:nvPr>
        </p:nvSpPr>
        <p:spPr>
          <a:xfrm>
            <a:off x="2187019" y="2959363"/>
            <a:ext cx="7832271" cy="160019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accent2"/>
              </a:buClr>
              <a:buSzPts val="2000"/>
              <a:buFont typeface="Calibri"/>
              <a:buNone/>
              <a:defRPr sz="2000" b="1">
                <a:solidFill>
                  <a:schemeClr val="accent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2" name="Google Shape;32;p19"/>
          <p:cNvPicPr preferRelativeResize="0"/>
          <p:nvPr/>
        </p:nvPicPr>
        <p:blipFill rotWithShape="1">
          <a:blip r:embed="rId2">
            <a:alphaModFix/>
          </a:blip>
          <a:srcRect/>
          <a:stretch/>
        </p:blipFill>
        <p:spPr>
          <a:xfrm>
            <a:off x="5456010" y="1471139"/>
            <a:ext cx="1060199" cy="1465364"/>
          </a:xfrm>
          <a:prstGeom prst="rect">
            <a:avLst/>
          </a:prstGeom>
          <a:noFill/>
          <a:ln>
            <a:noFill/>
          </a:ln>
        </p:spPr>
      </p:pic>
      <p:sp>
        <p:nvSpPr>
          <p:cNvPr id="33" name="Google Shape;33;p19"/>
          <p:cNvSpPr/>
          <p:nvPr/>
        </p:nvSpPr>
        <p:spPr>
          <a:xfrm flipH="1">
            <a:off x="2172707" y="2913643"/>
            <a:ext cx="7839428" cy="45719"/>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rgbClr val="FFFFFF"/>
        </a:solidFill>
        <a:effectLst/>
      </p:bgPr>
    </p:bg>
    <p:spTree>
      <p:nvGrpSpPr>
        <p:cNvPr id="1" name="Shape 34"/>
        <p:cNvGrpSpPr/>
        <p:nvPr/>
      </p:nvGrpSpPr>
      <p:grpSpPr>
        <a:xfrm>
          <a:off x="0" y="0"/>
          <a:ext cx="0" cy="0"/>
          <a:chOff x="0" y="0"/>
          <a:chExt cx="0" cy="0"/>
        </a:xfrm>
      </p:grpSpPr>
      <p:sp>
        <p:nvSpPr>
          <p:cNvPr id="35" name="Google Shape;35;p12"/>
          <p:cNvSpPr/>
          <p:nvPr/>
        </p:nvSpPr>
        <p:spPr>
          <a:xfrm>
            <a:off x="0" y="0"/>
            <a:ext cx="12191999" cy="6019060"/>
          </a:xfrm>
          <a:prstGeom prst="rect">
            <a:avLst/>
          </a:prstGeom>
          <a:solidFill>
            <a:srgbClr val="F8E7E3">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6" name="Google Shape;36;p12"/>
          <p:cNvSpPr/>
          <p:nvPr/>
        </p:nvSpPr>
        <p:spPr>
          <a:xfrm>
            <a:off x="1" y="2184266"/>
            <a:ext cx="310895" cy="1331189"/>
          </a:xfrm>
          <a:prstGeom prst="rect">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7" name="Google Shape;37;p12"/>
          <p:cNvSpPr txBox="1">
            <a:spLocks noGrp="1"/>
          </p:cNvSpPr>
          <p:nvPr>
            <p:ph type="ctrTitle"/>
          </p:nvPr>
        </p:nvSpPr>
        <p:spPr>
          <a:xfrm>
            <a:off x="374726" y="2184268"/>
            <a:ext cx="6914821" cy="133406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2000"/>
              <a:buFont typeface="Calibri"/>
              <a:buNone/>
              <a:defRPr sz="2000" b="1">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2"/>
          <p:cNvSpPr txBox="1">
            <a:spLocks noGrp="1"/>
          </p:cNvSpPr>
          <p:nvPr>
            <p:ph type="subTitle" idx="1"/>
          </p:nvPr>
        </p:nvSpPr>
        <p:spPr>
          <a:xfrm>
            <a:off x="401324" y="3651830"/>
            <a:ext cx="6893057" cy="129283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1000"/>
              </a:spcBef>
              <a:spcAft>
                <a:spcPts val="0"/>
              </a:spcAft>
              <a:buClr>
                <a:schemeClr val="accent1"/>
              </a:buClr>
              <a:buSzPts val="1600"/>
              <a:buNone/>
              <a:defRPr sz="1600" b="1" i="1">
                <a:solidFill>
                  <a:schemeClr val="accent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9" name="Google Shape;39;p12"/>
          <p:cNvSpPr/>
          <p:nvPr/>
        </p:nvSpPr>
        <p:spPr>
          <a:xfrm rot="-5400000" flipH="1">
            <a:off x="-507419" y="4140073"/>
            <a:ext cx="1331189" cy="316348"/>
          </a:xfrm>
          <a:prstGeom prst="rect">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0" name="Google Shape;40;p12"/>
          <p:cNvPicPr preferRelativeResize="0"/>
          <p:nvPr/>
        </p:nvPicPr>
        <p:blipFill rotWithShape="1">
          <a:blip r:embed="rId2">
            <a:alphaModFix/>
          </a:blip>
          <a:srcRect/>
          <a:stretch/>
        </p:blipFill>
        <p:spPr>
          <a:xfrm>
            <a:off x="310896" y="164293"/>
            <a:ext cx="1738194" cy="1738194"/>
          </a:xfrm>
          <a:prstGeom prst="rect">
            <a:avLst/>
          </a:prstGeom>
          <a:noFill/>
          <a:ln>
            <a:noFill/>
          </a:ln>
        </p:spPr>
      </p:pic>
      <p:pic>
        <p:nvPicPr>
          <p:cNvPr id="41" name="Google Shape;41;p12"/>
          <p:cNvPicPr preferRelativeResize="0"/>
          <p:nvPr/>
        </p:nvPicPr>
        <p:blipFill rotWithShape="1">
          <a:blip r:embed="rId3">
            <a:alphaModFix/>
          </a:blip>
          <a:srcRect/>
          <a:stretch/>
        </p:blipFill>
        <p:spPr>
          <a:xfrm>
            <a:off x="7557741" y="680458"/>
            <a:ext cx="3408733" cy="4711410"/>
          </a:xfrm>
          <a:prstGeom prst="rect">
            <a:avLst/>
          </a:prstGeom>
          <a:noFill/>
          <a:ln>
            <a:noFill/>
          </a:ln>
        </p:spPr>
      </p:pic>
      <p:pic>
        <p:nvPicPr>
          <p:cNvPr id="42" name="Google Shape;42;p12"/>
          <p:cNvPicPr preferRelativeResize="0"/>
          <p:nvPr/>
        </p:nvPicPr>
        <p:blipFill rotWithShape="1">
          <a:blip r:embed="rId4">
            <a:alphaModFix/>
          </a:blip>
          <a:srcRect/>
          <a:stretch/>
        </p:blipFill>
        <p:spPr>
          <a:xfrm>
            <a:off x="310897" y="6212262"/>
            <a:ext cx="1886787" cy="401872"/>
          </a:xfrm>
          <a:prstGeom prst="rect">
            <a:avLst/>
          </a:prstGeom>
          <a:noFill/>
          <a:ln>
            <a:noFill/>
          </a:ln>
        </p:spPr>
      </p:pic>
      <p:sp>
        <p:nvSpPr>
          <p:cNvPr id="43" name="Google Shape;43;p12"/>
          <p:cNvSpPr txBox="1"/>
          <p:nvPr/>
        </p:nvSpPr>
        <p:spPr>
          <a:xfrm>
            <a:off x="2385759" y="6214024"/>
            <a:ext cx="949534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dk1"/>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101196057</a:t>
            </a:r>
            <a:endParaRPr sz="900" b="0" i="0" u="none" strike="noStrike" cap="none">
              <a:solidFill>
                <a:schemeClr val="dk1"/>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Text - 1col">
  <p:cSld name="Title Text - 1col">
    <p:spTree>
      <p:nvGrpSpPr>
        <p:cNvPr id="1" name="Shape 47"/>
        <p:cNvGrpSpPr/>
        <p:nvPr/>
      </p:nvGrpSpPr>
      <p:grpSpPr>
        <a:xfrm>
          <a:off x="0" y="0"/>
          <a:ext cx="0" cy="0"/>
          <a:chOff x="0" y="0"/>
          <a:chExt cx="0" cy="0"/>
        </a:xfrm>
      </p:grpSpPr>
      <p:sp>
        <p:nvSpPr>
          <p:cNvPr id="48" name="Google Shape;48;p14"/>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lvl1pPr lvl="0" algn="l">
              <a:lnSpc>
                <a:spcPct val="90000"/>
              </a:lnSpc>
              <a:spcBef>
                <a:spcPts val="0"/>
              </a:spcBef>
              <a:spcAft>
                <a:spcPts val="0"/>
              </a:spcAft>
              <a:buClr>
                <a:srgbClr val="FFFFFF"/>
              </a:buClr>
              <a:buSzPts val="3800"/>
              <a:buFont typeface="Calibri"/>
              <a:buNone/>
              <a:defRPr>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4"/>
          <p:cNvSpPr txBox="1">
            <a:spLocks noGrp="1"/>
          </p:cNvSpPr>
          <p:nvPr>
            <p:ph type="body" idx="1"/>
          </p:nvPr>
        </p:nvSpPr>
        <p:spPr>
          <a:xfrm>
            <a:off x="97971" y="881743"/>
            <a:ext cx="11944350" cy="58701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ubtitle Content - 2col">
  <p:cSld name="Title Subtitle Content - 2col">
    <p:spTree>
      <p:nvGrpSpPr>
        <p:cNvPr id="1" name="Shape 50"/>
        <p:cNvGrpSpPr/>
        <p:nvPr/>
      </p:nvGrpSpPr>
      <p:grpSpPr>
        <a:xfrm>
          <a:off x="0" y="0"/>
          <a:ext cx="0" cy="0"/>
          <a:chOff x="0" y="0"/>
          <a:chExt cx="0" cy="0"/>
        </a:xfrm>
      </p:grpSpPr>
      <p:sp>
        <p:nvSpPr>
          <p:cNvPr id="51" name="Google Shape;51;p15"/>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lvl1pPr lvl="0" algn="l">
              <a:lnSpc>
                <a:spcPct val="90000"/>
              </a:lnSpc>
              <a:spcBef>
                <a:spcPts val="0"/>
              </a:spcBef>
              <a:spcAft>
                <a:spcPts val="0"/>
              </a:spcAft>
              <a:buClr>
                <a:srgbClr val="FFFFFF"/>
              </a:buClr>
              <a:buSzPts val="3800"/>
              <a:buFont typeface="Calibri"/>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5"/>
          <p:cNvSpPr txBox="1">
            <a:spLocks noGrp="1"/>
          </p:cNvSpPr>
          <p:nvPr>
            <p:ph type="body" idx="1"/>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lvl1pPr marL="457200" marR="0" lvl="0" indent="-228600" algn="just" rtl="0">
              <a:lnSpc>
                <a:spcPct val="90000"/>
              </a:lnSpc>
              <a:spcBef>
                <a:spcPts val="1000"/>
              </a:spcBef>
              <a:spcAft>
                <a:spcPts val="0"/>
              </a:spcAft>
              <a:buClr>
                <a:schemeClr val="accent2"/>
              </a:buClr>
              <a:buSzPts val="2400"/>
              <a:buFont typeface="Arial"/>
              <a:buNone/>
              <a:defRPr sz="2400" b="1" i="0" u="none" strike="noStrike" cap="none">
                <a:solidFill>
                  <a:schemeClr val="accent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3" name="Google Shape;53;p15"/>
          <p:cNvSpPr txBox="1">
            <a:spLocks noGrp="1"/>
          </p:cNvSpPr>
          <p:nvPr>
            <p:ph type="body" idx="2"/>
          </p:nvPr>
        </p:nvSpPr>
        <p:spPr>
          <a:xfrm>
            <a:off x="97971" y="1462685"/>
            <a:ext cx="11944350" cy="528917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ubtitle Text - 1col">
  <p:cSld name="Title Subtitle Text - 1col">
    <p:spTree>
      <p:nvGrpSpPr>
        <p:cNvPr id="1" name="Shape 54"/>
        <p:cNvGrpSpPr/>
        <p:nvPr/>
      </p:nvGrpSpPr>
      <p:grpSpPr>
        <a:xfrm>
          <a:off x="0" y="0"/>
          <a:ext cx="0" cy="0"/>
          <a:chOff x="0" y="0"/>
          <a:chExt cx="0" cy="0"/>
        </a:xfrm>
      </p:grpSpPr>
      <p:sp>
        <p:nvSpPr>
          <p:cNvPr id="55" name="Google Shape;55;p17"/>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lvl1pPr lvl="0" algn="l">
              <a:lnSpc>
                <a:spcPct val="90000"/>
              </a:lnSpc>
              <a:spcBef>
                <a:spcPts val="0"/>
              </a:spcBef>
              <a:spcAft>
                <a:spcPts val="0"/>
              </a:spcAft>
              <a:buClr>
                <a:srgbClr val="FFFFFF"/>
              </a:buClr>
              <a:buSzPts val="3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7"/>
          <p:cNvSpPr txBox="1">
            <a:spLocks noGrp="1"/>
          </p:cNvSpPr>
          <p:nvPr>
            <p:ph type="body" idx="1"/>
          </p:nvPr>
        </p:nvSpPr>
        <p:spPr>
          <a:xfrm>
            <a:off x="97971" y="1462684"/>
            <a:ext cx="5910944" cy="531367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4"/>
              </a:buClr>
              <a:buSzPts val="1800"/>
              <a:buFont typeface="Arial"/>
              <a:buNone/>
              <a:defRPr sz="1800" b="0" i="0" u="none" strike="noStrike" cap="none">
                <a:solidFill>
                  <a:schemeClr val="accent4"/>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7" name="Google Shape;57;p17"/>
          <p:cNvSpPr txBox="1">
            <a:spLocks noGrp="1"/>
          </p:cNvSpPr>
          <p:nvPr>
            <p:ph type="body" idx="2"/>
          </p:nvPr>
        </p:nvSpPr>
        <p:spPr>
          <a:xfrm>
            <a:off x="6131377" y="1462684"/>
            <a:ext cx="5910944" cy="531367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4"/>
              </a:buClr>
              <a:buSzPts val="1800"/>
              <a:buFont typeface="Arial"/>
              <a:buNone/>
              <a:defRPr sz="1800" b="0" i="0" u="none" strike="noStrike" cap="none">
                <a:solidFill>
                  <a:schemeClr val="accent4"/>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 name="Google Shape;58;p17"/>
          <p:cNvSpPr txBox="1">
            <a:spLocks noGrp="1"/>
          </p:cNvSpPr>
          <p:nvPr>
            <p:ph type="body" idx="3"/>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lvl1pPr marL="457200" marR="0" lvl="0" indent="-228600" algn="just" rtl="0">
              <a:lnSpc>
                <a:spcPct val="90000"/>
              </a:lnSpc>
              <a:spcBef>
                <a:spcPts val="1000"/>
              </a:spcBef>
              <a:spcAft>
                <a:spcPts val="0"/>
              </a:spcAft>
              <a:buClr>
                <a:schemeClr val="accent2"/>
              </a:buClr>
              <a:buSzPts val="2400"/>
              <a:buFont typeface="Arial"/>
              <a:buNone/>
              <a:defRPr sz="2400" b="1" i="0" u="none" strike="noStrike" cap="none">
                <a:solidFill>
                  <a:schemeClr val="accent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Content - 2col">
  <p:cSld name="Title Content - 2col">
    <p:spTree>
      <p:nvGrpSpPr>
        <p:cNvPr id="1" name="Shape 59"/>
        <p:cNvGrpSpPr/>
        <p:nvPr/>
      </p:nvGrpSpPr>
      <p:grpSpPr>
        <a:xfrm>
          <a:off x="0" y="0"/>
          <a:ext cx="0" cy="0"/>
          <a:chOff x="0" y="0"/>
          <a:chExt cx="0" cy="0"/>
        </a:xfrm>
      </p:grpSpPr>
      <p:sp>
        <p:nvSpPr>
          <p:cNvPr id="60" name="Google Shape;60;p16"/>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lvl1pPr lvl="0" algn="l">
              <a:lnSpc>
                <a:spcPct val="90000"/>
              </a:lnSpc>
              <a:spcBef>
                <a:spcPts val="0"/>
              </a:spcBef>
              <a:spcAft>
                <a:spcPts val="0"/>
              </a:spcAft>
              <a:buClr>
                <a:srgbClr val="FFFFFF"/>
              </a:buClr>
              <a:buSzPts val="3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16"/>
          <p:cNvSpPr txBox="1">
            <a:spLocks noGrp="1"/>
          </p:cNvSpPr>
          <p:nvPr>
            <p:ph type="body" idx="1"/>
          </p:nvPr>
        </p:nvSpPr>
        <p:spPr>
          <a:xfrm>
            <a:off x="97971" y="873580"/>
            <a:ext cx="5910944" cy="590277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2" name="Google Shape;62;p16"/>
          <p:cNvSpPr txBox="1">
            <a:spLocks noGrp="1"/>
          </p:cNvSpPr>
          <p:nvPr>
            <p:ph type="body" idx="2"/>
          </p:nvPr>
        </p:nvSpPr>
        <p:spPr>
          <a:xfrm>
            <a:off x="6131377" y="873580"/>
            <a:ext cx="5910944" cy="590277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alpha val="48627"/>
          </a:srgbClr>
        </a:solidFill>
        <a:effectLst/>
      </p:bgPr>
    </p:bg>
    <p:spTree>
      <p:nvGrpSpPr>
        <p:cNvPr id="1" name="Shape 9"/>
        <p:cNvGrpSpPr/>
        <p:nvPr/>
      </p:nvGrpSpPr>
      <p:grpSpPr>
        <a:xfrm>
          <a:off x="0" y="0"/>
          <a:ext cx="0" cy="0"/>
          <a:chOff x="0" y="0"/>
          <a:chExt cx="0" cy="0"/>
        </a:xfrm>
      </p:grpSpPr>
      <p:sp>
        <p:nvSpPr>
          <p:cNvPr id="10" name="Google Shape;10;p10"/>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0"/>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959595"/>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0"/>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959595"/>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0"/>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2">
            <a:alpha val="0"/>
          </a:schemeClr>
        </a:solidFill>
        <a:effectLst/>
      </p:bgPr>
    </p:bg>
    <p:spTree>
      <p:nvGrpSpPr>
        <p:cNvPr id="1" name="Shape 44"/>
        <p:cNvGrpSpPr/>
        <p:nvPr/>
      </p:nvGrpSpPr>
      <p:grpSpPr>
        <a:xfrm>
          <a:off x="0" y="0"/>
          <a:ext cx="0" cy="0"/>
          <a:chOff x="0" y="0"/>
          <a:chExt cx="0" cy="0"/>
        </a:xfrm>
      </p:grpSpPr>
      <p:sp>
        <p:nvSpPr>
          <p:cNvPr id="45" name="Google Shape;45;p13"/>
          <p:cNvSpPr/>
          <p:nvPr/>
        </p:nvSpPr>
        <p:spPr>
          <a:xfrm>
            <a:off x="0" y="0"/>
            <a:ext cx="12192000" cy="79752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46" name="Google Shape;46;p13"/>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lvl1pPr marR="0" lvl="0" algn="l" rtl="0">
              <a:lnSpc>
                <a:spcPct val="90000"/>
              </a:lnSpc>
              <a:spcBef>
                <a:spcPts val="0"/>
              </a:spcBef>
              <a:spcAft>
                <a:spcPts val="0"/>
              </a:spcAft>
              <a:buClr>
                <a:srgbClr val="FFFFFF"/>
              </a:buClr>
              <a:buSzPts val="3800"/>
              <a:buFont typeface="Calibri"/>
              <a:buNone/>
              <a:defRPr sz="38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jpg"/><Relationship Id="rId4" Type="http://schemas.openxmlformats.org/officeDocument/2006/relationships/image" Target="../media/image13.jp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
          <p:cNvSpPr txBox="1">
            <a:spLocks noGrp="1"/>
          </p:cNvSpPr>
          <p:nvPr>
            <p:ph type="ctrTitle"/>
          </p:nvPr>
        </p:nvSpPr>
        <p:spPr>
          <a:xfrm>
            <a:off x="374726" y="2184268"/>
            <a:ext cx="6914821" cy="1334065"/>
          </a:xfrm>
          <a:prstGeom prst="rect">
            <a:avLst/>
          </a:prstGeom>
          <a:noFill/>
          <a:ln>
            <a:noFill/>
          </a:ln>
        </p:spPr>
        <p:txBody>
          <a:bodyPr spcFirstLastPara="1" wrap="square" lIns="91425" tIns="45700" rIns="91425" bIns="45700" anchor="ctr" anchorCtr="0">
            <a:normAutofit/>
          </a:bodyPr>
          <a:lstStyle/>
          <a:p>
            <a:pPr lvl="0"/>
            <a:r>
              <a:rPr lang="en-US" sz="2400" dirty="0" err="1"/>
              <a:t>Școli</a:t>
            </a:r>
            <a:r>
              <a:rPr lang="en-US" sz="2400" dirty="0"/>
              <a:t> </a:t>
            </a:r>
            <a:r>
              <a:rPr lang="en-US" sz="2400" dirty="0" err="1"/>
              <a:t>prospere</a:t>
            </a:r>
            <a:r>
              <a:rPr lang="en-US" sz="2400" dirty="0"/>
              <a:t> – o </a:t>
            </a:r>
            <a:r>
              <a:rPr lang="en-US" sz="2400" dirty="0" err="1"/>
              <a:t>abordare</a:t>
            </a:r>
            <a:r>
              <a:rPr lang="en-US" sz="2400" dirty="0"/>
              <a:t> </a:t>
            </a:r>
            <a:r>
              <a:rPr lang="en-US" sz="2400" dirty="0" err="1"/>
              <a:t>sistemică</a:t>
            </a:r>
            <a:r>
              <a:rPr lang="en-US" sz="2400" dirty="0"/>
              <a:t>, la </a:t>
            </a:r>
            <a:r>
              <a:rPr lang="en-US" sz="2400" dirty="0" err="1"/>
              <a:t>nivelul</a:t>
            </a:r>
            <a:r>
              <a:rPr lang="en-US" sz="2400" dirty="0"/>
              <a:t> </a:t>
            </a:r>
            <a:r>
              <a:rPr lang="en-US" sz="2400" dirty="0" err="1"/>
              <a:t>întregii</a:t>
            </a:r>
            <a:r>
              <a:rPr lang="en-US" sz="2400" dirty="0"/>
              <a:t> </a:t>
            </a:r>
            <a:r>
              <a:rPr lang="en-US" sz="2400" dirty="0" err="1"/>
              <a:t>școli</a:t>
            </a:r>
            <a:r>
              <a:rPr lang="en-US" sz="2400" dirty="0"/>
              <a:t> a </a:t>
            </a:r>
            <a:r>
              <a:rPr lang="en-US" sz="2400" dirty="0" err="1"/>
              <a:t>sănătății</a:t>
            </a:r>
            <a:r>
              <a:rPr lang="en-US" sz="2400" dirty="0"/>
              <a:t> </a:t>
            </a:r>
            <a:r>
              <a:rPr lang="en-US" sz="2400" dirty="0" err="1"/>
              <a:t>mintale</a:t>
            </a:r>
            <a:r>
              <a:rPr lang="en-US" sz="2400" dirty="0"/>
              <a:t> </a:t>
            </a:r>
            <a:r>
              <a:rPr lang="en-US" sz="2400" dirty="0" err="1"/>
              <a:t>și</a:t>
            </a:r>
            <a:r>
              <a:rPr lang="en-US" sz="2400" dirty="0"/>
              <a:t> a </a:t>
            </a:r>
            <a:r>
              <a:rPr lang="en-US" sz="2400" dirty="0" err="1"/>
              <a:t>stării</a:t>
            </a:r>
            <a:r>
              <a:rPr lang="en-US" sz="2400" dirty="0"/>
              <a:t> de bine</a:t>
            </a:r>
            <a:endParaRPr sz="2200" dirty="0"/>
          </a:p>
        </p:txBody>
      </p:sp>
      <p:sp>
        <p:nvSpPr>
          <p:cNvPr id="68" name="Google Shape;68;p1"/>
          <p:cNvSpPr txBox="1">
            <a:spLocks noGrp="1"/>
          </p:cNvSpPr>
          <p:nvPr>
            <p:ph type="subTitle" idx="1"/>
          </p:nvPr>
        </p:nvSpPr>
        <p:spPr>
          <a:xfrm>
            <a:off x="401324" y="3651830"/>
            <a:ext cx="6893057" cy="1292830"/>
          </a:xfrm>
          <a:prstGeom prst="rect">
            <a:avLst/>
          </a:prstGeom>
          <a:noFill/>
          <a:ln>
            <a:noFill/>
          </a:ln>
        </p:spPr>
        <p:txBody>
          <a:bodyPr spcFirstLastPara="1" wrap="square" lIns="91425" tIns="45700" rIns="91425" bIns="45700" anchor="ctr" anchorCtr="0">
            <a:normAutofit fontScale="55000" lnSpcReduction="20000"/>
          </a:bodyPr>
          <a:lstStyle/>
          <a:p>
            <a:pPr marL="0" lvl="0" indent="0" algn="l" rtl="0">
              <a:lnSpc>
                <a:spcPct val="140011"/>
              </a:lnSpc>
              <a:spcBef>
                <a:spcPts val="0"/>
              </a:spcBef>
              <a:spcAft>
                <a:spcPts val="0"/>
              </a:spcAft>
              <a:buClr>
                <a:srgbClr val="000000"/>
              </a:buClr>
              <a:buSzPct val="100000"/>
              <a:buFont typeface="Arial"/>
              <a:buNone/>
            </a:pPr>
            <a:r>
              <a:rPr lang="ro-RO" sz="3599" b="0" i="0" dirty="0">
                <a:solidFill>
                  <a:srgbClr val="545454"/>
                </a:solidFill>
              </a:rPr>
              <a:t>Durata proiectului</a:t>
            </a:r>
            <a:r>
              <a:rPr lang="en-US" sz="3599" b="0" i="0" dirty="0">
                <a:solidFill>
                  <a:srgbClr val="545454"/>
                </a:solidFill>
              </a:rPr>
              <a:t>: 36 </a:t>
            </a:r>
            <a:r>
              <a:rPr lang="ro-RO" sz="3599" b="0" i="0" dirty="0">
                <a:solidFill>
                  <a:srgbClr val="545454"/>
                </a:solidFill>
              </a:rPr>
              <a:t>luni</a:t>
            </a:r>
            <a:r>
              <a:rPr lang="en-US" sz="3599" b="0" i="0" dirty="0">
                <a:solidFill>
                  <a:srgbClr val="545454"/>
                </a:solidFill>
              </a:rPr>
              <a:t> (Mar 2025 - Feb 2028)</a:t>
            </a:r>
            <a:endParaRPr sz="1400" b="0" i="0" dirty="0">
              <a:solidFill>
                <a:srgbClr val="000000"/>
              </a:solidFill>
            </a:endParaRPr>
          </a:p>
          <a:p>
            <a:pPr marL="0" lvl="0" indent="0" algn="l" rtl="0">
              <a:lnSpc>
                <a:spcPct val="140011"/>
              </a:lnSpc>
              <a:spcBef>
                <a:spcPts val="0"/>
              </a:spcBef>
              <a:spcAft>
                <a:spcPts val="0"/>
              </a:spcAft>
              <a:buClr>
                <a:srgbClr val="000000"/>
              </a:buClr>
              <a:buSzPct val="100000"/>
              <a:buFont typeface="Arial"/>
              <a:buNone/>
            </a:pPr>
            <a:r>
              <a:rPr lang="ro-RO" sz="3599" b="0" i="0" dirty="0">
                <a:solidFill>
                  <a:srgbClr val="545454"/>
                </a:solidFill>
              </a:rPr>
              <a:t>Nr. proiect</a:t>
            </a:r>
            <a:r>
              <a:rPr lang="en-US" sz="3599" b="0" i="0" dirty="0">
                <a:solidFill>
                  <a:srgbClr val="545454"/>
                </a:solidFill>
              </a:rPr>
              <a:t>: 101196057</a:t>
            </a:r>
            <a:endParaRPr sz="1400" b="0" i="0" dirty="0">
              <a:solidFill>
                <a:srgbClr val="000000"/>
              </a:solidFill>
            </a:endParaRPr>
          </a:p>
          <a:p>
            <a:pPr marL="0" lvl="0" indent="0" algn="l" rtl="0">
              <a:lnSpc>
                <a:spcPct val="140011"/>
              </a:lnSpc>
              <a:spcBef>
                <a:spcPts val="0"/>
              </a:spcBef>
              <a:spcAft>
                <a:spcPts val="0"/>
              </a:spcAft>
              <a:buClr>
                <a:srgbClr val="000000"/>
              </a:buClr>
              <a:buSzPct val="100000"/>
              <a:buFont typeface="Arial"/>
              <a:buNone/>
            </a:pPr>
            <a:r>
              <a:rPr lang="ro-RO" sz="3599" b="0" i="0" dirty="0">
                <a:solidFill>
                  <a:srgbClr val="545454"/>
                </a:solidFill>
              </a:rPr>
              <a:t>Apel</a:t>
            </a:r>
            <a:r>
              <a:rPr lang="en-US" sz="3599" b="0" i="0" dirty="0">
                <a:solidFill>
                  <a:srgbClr val="545454"/>
                </a:solidFill>
              </a:rPr>
              <a:t>: ERASMUS-EDU-2024-POL-EXP</a:t>
            </a:r>
            <a:endParaRPr sz="1400" b="0" i="0" dirty="0">
              <a:solidFill>
                <a:srgbClr val="000000"/>
              </a:solidFill>
            </a:endParaRPr>
          </a:p>
          <a:p>
            <a:pPr marL="0" lvl="0" indent="0" algn="l" rtl="0">
              <a:lnSpc>
                <a:spcPct val="90000"/>
              </a:lnSpc>
              <a:spcBef>
                <a:spcPts val="0"/>
              </a:spcBef>
              <a:spcAft>
                <a:spcPts val="0"/>
              </a:spcAft>
              <a:buClr>
                <a:schemeClr val="accent1"/>
              </a:buClr>
              <a:buSzPct val="100000"/>
              <a:buNone/>
            </a:pP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g39e7b6f5a92_0_704"/>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lvl="0"/>
            <a:r>
              <a:rPr lang="it-IT" dirty="0"/>
              <a:t>Unitatea 2.1 Comunicare bazată pe puncte forte</a:t>
            </a:r>
            <a:endParaRPr dirty="0"/>
          </a:p>
        </p:txBody>
      </p:sp>
      <p:pic>
        <p:nvPicPr>
          <p:cNvPr id="135" name="Google Shape;135;g39e7b6f5a92_0_704"/>
          <p:cNvPicPr preferRelativeResize="0"/>
          <p:nvPr/>
        </p:nvPicPr>
        <p:blipFill>
          <a:blip r:embed="rId3">
            <a:alphaModFix/>
          </a:blip>
          <a:stretch>
            <a:fillRect/>
          </a:stretch>
        </p:blipFill>
        <p:spPr>
          <a:xfrm>
            <a:off x="-427175" y="978300"/>
            <a:ext cx="5727299" cy="5727299"/>
          </a:xfrm>
          <a:prstGeom prst="rect">
            <a:avLst/>
          </a:prstGeom>
          <a:noFill/>
          <a:ln>
            <a:noFill/>
          </a:ln>
        </p:spPr>
      </p:pic>
      <p:sp>
        <p:nvSpPr>
          <p:cNvPr id="136" name="Google Shape;136;g39e7b6f5a92_0_704"/>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lgn="just" rtl="0">
              <a:spcBef>
                <a:spcPts val="0"/>
              </a:spcBef>
              <a:spcAft>
                <a:spcPts val="0"/>
              </a:spcAft>
              <a:buNone/>
            </a:pPr>
            <a:r>
              <a:rPr lang="ro-RO" dirty="0"/>
              <a:t>Studiu de caz</a:t>
            </a:r>
            <a:endParaRPr dirty="0"/>
          </a:p>
        </p:txBody>
      </p:sp>
      <p:sp>
        <p:nvSpPr>
          <p:cNvPr id="137" name="Google Shape;137;g39e7b6f5a92_0_704"/>
          <p:cNvSpPr txBox="1">
            <a:spLocks noGrp="1"/>
          </p:cNvSpPr>
          <p:nvPr>
            <p:ph type="body" idx="2"/>
          </p:nvPr>
        </p:nvSpPr>
        <p:spPr>
          <a:xfrm>
            <a:off x="6315170" y="1197299"/>
            <a:ext cx="5727300" cy="5289300"/>
          </a:xfrm>
          <a:prstGeom prst="rect">
            <a:avLst/>
          </a:prstGeom>
          <a:noFill/>
          <a:ln>
            <a:noFill/>
          </a:ln>
        </p:spPr>
        <p:txBody>
          <a:bodyPr spcFirstLastPara="1" wrap="square" lIns="91425" tIns="45700" rIns="91425" bIns="45700" anchor="t" anchorCtr="0">
            <a:noAutofit/>
          </a:bodyPr>
          <a:lstStyle/>
          <a:p>
            <a:pPr marL="0" lvl="0" indent="0">
              <a:lnSpc>
                <a:spcPct val="100000"/>
              </a:lnSpc>
              <a:spcBef>
                <a:spcPts val="0"/>
              </a:spcBef>
            </a:pPr>
            <a:r>
              <a:rPr lang="ro-RO" sz="2500" dirty="0"/>
              <a:t>Rina, o elevă de 10 ani cu dislexie, participă la o întâlnire părinți-profesori. </a:t>
            </a:r>
          </a:p>
          <a:p>
            <a:pPr marL="0" lvl="0" indent="0">
              <a:lnSpc>
                <a:spcPct val="100000"/>
              </a:lnSpc>
              <a:spcBef>
                <a:spcPts val="0"/>
              </a:spcBef>
            </a:pPr>
            <a:endParaRPr lang="ro-RO" sz="2500" dirty="0"/>
          </a:p>
          <a:p>
            <a:pPr marL="0" lvl="0" indent="0" algn="ctr">
              <a:lnSpc>
                <a:spcPct val="100000"/>
              </a:lnSpc>
              <a:spcBef>
                <a:spcPts val="0"/>
              </a:spcBef>
            </a:pPr>
            <a:r>
              <a:rPr lang="ro-RO" sz="2500" dirty="0">
                <a:solidFill>
                  <a:srgbClr val="FF0000"/>
                </a:solidFill>
              </a:rPr>
              <a:t>Comunicare profesor 2: </a:t>
            </a:r>
          </a:p>
          <a:p>
            <a:pPr marL="0" lvl="0" indent="0" algn="ctr">
              <a:lnSpc>
                <a:spcPct val="100000"/>
              </a:lnSpc>
              <a:spcBef>
                <a:spcPts val="0"/>
              </a:spcBef>
            </a:pPr>
            <a:r>
              <a:rPr lang="ro-RO" sz="2500" dirty="0">
                <a:solidFill>
                  <a:srgbClr val="FF0000"/>
                </a:solidFill>
              </a:rPr>
              <a:t>„Rina se chinuie să citească corect și este mult în urma colegilor ei. Face adesea greșeli de ortografie și nu se poate concentra în timpul activităților de citire. Trebuie să lucrăm la remedierea acestor probleme înainte ca ea să poată progresa.”</a:t>
            </a:r>
            <a:endParaRPr sz="2500" dirty="0">
              <a:solidFill>
                <a:srgbClr val="FF0000"/>
              </a:solidFill>
            </a:endParaRPr>
          </a:p>
          <a:p>
            <a:pPr marL="0" lvl="0" indent="0" algn="l" rtl="0">
              <a:lnSpc>
                <a:spcPct val="100000"/>
              </a:lnSpc>
              <a:spcBef>
                <a:spcPts val="0"/>
              </a:spcBef>
              <a:spcAft>
                <a:spcPts val="0"/>
              </a:spcAft>
              <a:buNone/>
            </a:pPr>
            <a:endParaRPr sz="2500" dirty="0">
              <a:solidFill>
                <a:srgbClr val="000000"/>
              </a:solidFill>
            </a:endParaRPr>
          </a:p>
          <a:p>
            <a:pPr marL="0" lvl="0" indent="0" algn="l" rtl="0">
              <a:lnSpc>
                <a:spcPct val="100000"/>
              </a:lnSpc>
              <a:spcBef>
                <a:spcPts val="0"/>
              </a:spcBef>
              <a:spcAft>
                <a:spcPts val="0"/>
              </a:spcAft>
              <a:buNone/>
            </a:pPr>
            <a:endParaRPr sz="2500" dirty="0">
              <a:solidFill>
                <a:srgbClr val="000000"/>
              </a:solidFill>
            </a:endParaRPr>
          </a:p>
          <a:p>
            <a:pPr marL="0" lvl="0" indent="0" algn="l" rtl="0">
              <a:lnSpc>
                <a:spcPct val="100000"/>
              </a:lnSpc>
              <a:spcBef>
                <a:spcPts val="0"/>
              </a:spcBef>
              <a:spcAft>
                <a:spcPts val="0"/>
              </a:spcAft>
              <a:buNone/>
            </a:pPr>
            <a:endParaRPr sz="2500" b="1" dirty="0">
              <a:solidFill>
                <a:srgbClr val="000000"/>
              </a:solidFill>
            </a:endParaRPr>
          </a:p>
          <a:p>
            <a:pPr marL="0" lvl="0" indent="0" algn="l" rtl="0">
              <a:lnSpc>
                <a:spcPct val="100000"/>
              </a:lnSpc>
              <a:spcBef>
                <a:spcPts val="0"/>
              </a:spcBef>
              <a:spcAft>
                <a:spcPts val="0"/>
              </a:spcAft>
              <a:buNone/>
            </a:pPr>
            <a:endParaRPr sz="2500" b="1" dirty="0">
              <a:solidFill>
                <a:srgbClr val="0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g39e7b6f5a92_0_43"/>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lvl="0"/>
            <a:r>
              <a:rPr lang="it-IT" dirty="0"/>
              <a:t>Unitatea 2.1 Comunicare bazată pe puncte forte</a:t>
            </a:r>
            <a:endParaRPr dirty="0"/>
          </a:p>
        </p:txBody>
      </p:sp>
      <p:sp>
        <p:nvSpPr>
          <p:cNvPr id="143" name="Google Shape;143;g39e7b6f5a92_0_43"/>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spcBef>
                <a:spcPts val="0"/>
              </a:spcBef>
            </a:pPr>
            <a:r>
              <a:rPr lang="pt-BR" dirty="0"/>
              <a:t>Studiu de caz - Exercițiu în perechi (5 min)</a:t>
            </a:r>
            <a:endParaRPr dirty="0"/>
          </a:p>
        </p:txBody>
      </p:sp>
      <p:sp>
        <p:nvSpPr>
          <p:cNvPr id="144" name="Google Shape;144;g39e7b6f5a92_0_43"/>
          <p:cNvSpPr txBox="1">
            <a:spLocks noGrp="1"/>
          </p:cNvSpPr>
          <p:nvPr>
            <p:ph type="body" idx="2"/>
          </p:nvPr>
        </p:nvSpPr>
        <p:spPr>
          <a:xfrm>
            <a:off x="1751700" y="1568190"/>
            <a:ext cx="8688600" cy="1276500"/>
          </a:xfrm>
          <a:prstGeom prst="rect">
            <a:avLst/>
          </a:prstGeom>
          <a:noFill/>
          <a:ln>
            <a:noFill/>
          </a:ln>
        </p:spPr>
        <p:txBody>
          <a:bodyPr spcFirstLastPara="1" wrap="square" lIns="91425" tIns="45700" rIns="91425" bIns="45700" anchor="t" anchorCtr="0">
            <a:noAutofit/>
          </a:bodyPr>
          <a:lstStyle/>
          <a:p>
            <a:pPr marL="0" lvl="0" indent="0" algn="ctr">
              <a:lnSpc>
                <a:spcPct val="100000"/>
              </a:lnSpc>
              <a:spcBef>
                <a:spcPts val="0"/>
              </a:spcBef>
            </a:pPr>
            <a:r>
              <a:rPr lang="ro-RO" sz="2400" b="1" dirty="0"/>
              <a:t>Împreună cu perechea </a:t>
            </a:r>
            <a:r>
              <a:rPr lang="en-US" sz="2400" b="1" dirty="0" err="1"/>
              <a:t>dumnea</a:t>
            </a:r>
            <a:r>
              <a:rPr lang="ro-RO" sz="2400" b="1" dirty="0"/>
              <a:t>voastră, comparați răspunsurile profesorilor la cele două cazuri. Care dintre ele folosește un stil de comunicare bazat pe deficiențe și care unul bazat pe puncte forte? De ce?</a:t>
            </a:r>
            <a:endParaRPr sz="2400" b="1" dirty="0">
              <a:solidFill>
                <a:srgbClr val="000000"/>
              </a:solidFill>
            </a:endParaRPr>
          </a:p>
          <a:p>
            <a:pPr marL="0" lvl="0" indent="0" algn="ctr" rtl="0">
              <a:lnSpc>
                <a:spcPct val="100000"/>
              </a:lnSpc>
              <a:spcBef>
                <a:spcPts val="0"/>
              </a:spcBef>
              <a:spcAft>
                <a:spcPts val="0"/>
              </a:spcAft>
              <a:buNone/>
            </a:pPr>
            <a:endParaRPr sz="2400" b="1" dirty="0">
              <a:solidFill>
                <a:srgbClr val="000000"/>
              </a:solidFill>
            </a:endParaRPr>
          </a:p>
        </p:txBody>
      </p:sp>
      <p:sp>
        <p:nvSpPr>
          <p:cNvPr id="145" name="Google Shape;145;g39e7b6f5a92_0_43"/>
          <p:cNvSpPr txBox="1">
            <a:spLocks noGrp="1"/>
          </p:cNvSpPr>
          <p:nvPr>
            <p:ph type="body" idx="2"/>
          </p:nvPr>
        </p:nvSpPr>
        <p:spPr>
          <a:xfrm>
            <a:off x="713100" y="3814375"/>
            <a:ext cx="5382900" cy="2696700"/>
          </a:xfrm>
          <a:prstGeom prst="rect">
            <a:avLst/>
          </a:prstGeom>
          <a:noFill/>
          <a:ln>
            <a:noFill/>
          </a:ln>
        </p:spPr>
        <p:txBody>
          <a:bodyPr spcFirstLastPara="1" wrap="square" lIns="91425" tIns="45700" rIns="91425" bIns="45700" anchor="t" anchorCtr="0">
            <a:noAutofit/>
          </a:bodyPr>
          <a:lstStyle/>
          <a:p>
            <a:pPr marL="0" lvl="0" indent="0" algn="ctr">
              <a:lnSpc>
                <a:spcPct val="100000"/>
              </a:lnSpc>
              <a:spcBef>
                <a:spcPts val="0"/>
              </a:spcBef>
            </a:pPr>
            <a:r>
              <a:rPr lang="ro-RO" sz="2000" dirty="0"/>
              <a:t>Comunicare profesor 1: </a:t>
            </a:r>
          </a:p>
          <a:p>
            <a:pPr marL="0" lvl="0" indent="0" algn="ctr">
              <a:lnSpc>
                <a:spcPct val="100000"/>
              </a:lnSpc>
              <a:spcBef>
                <a:spcPts val="0"/>
              </a:spcBef>
            </a:pPr>
            <a:r>
              <a:rPr lang="ro-RO" sz="2000" dirty="0"/>
              <a:t>„Rina este o elevă foarte creativă, care spune povești minunate și are o imaginație bogată. Cititul poate fi o provocare pentru ea în acest moment, dar putem folosi abilitățile ei de a povesti pentru a-i dezvolta încrederea în cuvinte. Haideți să creăm activități care să conecteze punctele ei forte orale cu practica citirii.”</a:t>
            </a:r>
            <a:endParaRPr sz="2000" dirty="0">
              <a:solidFill>
                <a:srgbClr val="4F4F5B"/>
              </a:solidFill>
            </a:endParaRPr>
          </a:p>
        </p:txBody>
      </p:sp>
      <p:sp>
        <p:nvSpPr>
          <p:cNvPr id="146" name="Google Shape;146;g39e7b6f5a92_0_43"/>
          <p:cNvSpPr txBox="1">
            <a:spLocks noGrp="1"/>
          </p:cNvSpPr>
          <p:nvPr>
            <p:ph type="body" idx="2"/>
          </p:nvPr>
        </p:nvSpPr>
        <p:spPr>
          <a:xfrm>
            <a:off x="6512100" y="3814375"/>
            <a:ext cx="5382900" cy="2696700"/>
          </a:xfrm>
          <a:prstGeom prst="rect">
            <a:avLst/>
          </a:prstGeom>
          <a:noFill/>
          <a:ln>
            <a:noFill/>
          </a:ln>
        </p:spPr>
        <p:txBody>
          <a:bodyPr spcFirstLastPara="1" wrap="square" lIns="91425" tIns="45700" rIns="91425" bIns="45700" anchor="t" anchorCtr="0">
            <a:noAutofit/>
          </a:bodyPr>
          <a:lstStyle/>
          <a:p>
            <a:pPr marL="0" lvl="0" indent="0" algn="ctr">
              <a:lnSpc>
                <a:spcPct val="100000"/>
              </a:lnSpc>
              <a:spcBef>
                <a:spcPts val="0"/>
              </a:spcBef>
            </a:pPr>
            <a:r>
              <a:rPr lang="ro-RO" sz="2000" dirty="0"/>
              <a:t>Comunicare profesor 2: </a:t>
            </a:r>
          </a:p>
          <a:p>
            <a:pPr marL="0" lvl="0" indent="0" algn="ctr">
              <a:lnSpc>
                <a:spcPct val="100000"/>
              </a:lnSpc>
              <a:spcBef>
                <a:spcPts val="0"/>
              </a:spcBef>
            </a:pPr>
            <a:r>
              <a:rPr lang="ro-RO" sz="2000" dirty="0"/>
              <a:t>„Rina se chinuie să citească corect și este mult în urma colegilor ei. Face adesea greșeli de ortografie și nu se poate concentra în timpul activităților de citire. Trebuie să lucrăm la remedierea acestor probleme înainte ca ea să poată progresa.”</a:t>
            </a:r>
            <a:endParaRPr sz="2000" dirty="0">
              <a:solidFill>
                <a:srgbClr val="4F4F5B"/>
              </a:solidFill>
            </a:endParaRPr>
          </a:p>
        </p:txBody>
      </p:sp>
      <p:sp>
        <p:nvSpPr>
          <p:cNvPr id="147" name="Google Shape;147;g39e7b6f5a92_0_43"/>
          <p:cNvSpPr txBox="1"/>
          <p:nvPr/>
        </p:nvSpPr>
        <p:spPr>
          <a:xfrm>
            <a:off x="455850" y="3007399"/>
            <a:ext cx="11280300" cy="569356"/>
          </a:xfrm>
          <a:prstGeom prst="rect">
            <a:avLst/>
          </a:prstGeom>
          <a:noFill/>
          <a:ln>
            <a:noFill/>
          </a:ln>
        </p:spPr>
        <p:txBody>
          <a:bodyPr spcFirstLastPara="1" wrap="square" lIns="91425" tIns="91425" rIns="91425" bIns="91425" anchor="t" anchorCtr="0">
            <a:spAutoFit/>
          </a:bodyPr>
          <a:lstStyle/>
          <a:p>
            <a:pPr lvl="0" algn="ctr"/>
            <a:r>
              <a:rPr lang="ro-RO" sz="2400" b="1" dirty="0">
                <a:latin typeface="Calibri" panose="020F0502020204030204" pitchFamily="34" charset="0"/>
                <a:ea typeface="Calibri" panose="020F0502020204030204" pitchFamily="34" charset="0"/>
                <a:cs typeface="Calibri" panose="020F0502020204030204" pitchFamily="34" charset="0"/>
              </a:rPr>
              <a:t>Rina, o elevă de 10 ani cu dislexie, participă la o întâlnire părinți-profesori.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g39e7b6f5a92_0_49"/>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lvl="0"/>
            <a:r>
              <a:rPr lang="it-IT" dirty="0"/>
              <a:t>Unitatea 2.1 Comunicare bazată pe puncte forte</a:t>
            </a:r>
            <a:endParaRPr dirty="0"/>
          </a:p>
        </p:txBody>
      </p:sp>
      <p:sp>
        <p:nvSpPr>
          <p:cNvPr id="153" name="Google Shape;153;g39e7b6f5a92_0_49"/>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spcBef>
                <a:spcPts val="0"/>
              </a:spcBef>
            </a:pPr>
            <a:r>
              <a:rPr lang="ro-RO" dirty="0"/>
              <a:t>Studiu de caz - Gândiți-vă în perechi (10 minute)</a:t>
            </a:r>
            <a:endParaRPr dirty="0"/>
          </a:p>
        </p:txBody>
      </p:sp>
      <p:sp>
        <p:nvSpPr>
          <p:cNvPr id="154" name="Google Shape;154;g39e7b6f5a92_0_49"/>
          <p:cNvSpPr txBox="1">
            <a:spLocks noGrp="1"/>
          </p:cNvSpPr>
          <p:nvPr>
            <p:ph type="body" idx="2"/>
          </p:nvPr>
        </p:nvSpPr>
        <p:spPr>
          <a:xfrm>
            <a:off x="97971" y="1462685"/>
            <a:ext cx="11944500" cy="5289300"/>
          </a:xfrm>
          <a:prstGeom prst="rect">
            <a:avLst/>
          </a:prstGeom>
          <a:noFill/>
          <a:ln>
            <a:noFill/>
          </a:ln>
        </p:spPr>
        <p:txBody>
          <a:bodyPr spcFirstLastPara="1" wrap="square" lIns="91425" tIns="45700" rIns="91425" bIns="45700" anchor="t" anchorCtr="0">
            <a:noAutofit/>
          </a:bodyPr>
          <a:lstStyle/>
          <a:p>
            <a:pPr marL="0" lvl="0" indent="0">
              <a:lnSpc>
                <a:spcPct val="115000"/>
              </a:lnSpc>
              <a:spcBef>
                <a:spcPts val="1200"/>
              </a:spcBef>
            </a:pPr>
            <a:r>
              <a:rPr lang="ro-RO" sz="2800" dirty="0"/>
              <a:t>În perechi, discutați ce credeți că este rezultatul acelui stil de comunicare: </a:t>
            </a:r>
          </a:p>
          <a:p>
            <a:pPr marL="0" lvl="0" indent="0">
              <a:lnSpc>
                <a:spcPct val="115000"/>
              </a:lnSpc>
              <a:spcBef>
                <a:spcPts val="1200"/>
              </a:spcBef>
            </a:pPr>
            <a:endParaRPr lang="ro-RO" sz="2800" dirty="0"/>
          </a:p>
          <a:p>
            <a:pPr marL="285750" lvl="0" indent="-285750">
              <a:lnSpc>
                <a:spcPct val="115000"/>
              </a:lnSpc>
              <a:spcBef>
                <a:spcPts val="1200"/>
              </a:spcBef>
              <a:buFont typeface="Arial" panose="020B0604020202020204" pitchFamily="34" charset="0"/>
              <a:buChar char="•"/>
            </a:pPr>
            <a:r>
              <a:rPr lang="ro-RO" sz="2800" dirty="0"/>
              <a:t>Cum se simte elevul? </a:t>
            </a:r>
          </a:p>
          <a:p>
            <a:pPr marL="285750" lvl="0" indent="-285750">
              <a:lnSpc>
                <a:spcPct val="115000"/>
              </a:lnSpc>
              <a:spcBef>
                <a:spcPts val="1200"/>
              </a:spcBef>
              <a:buFont typeface="Arial" panose="020B0604020202020204" pitchFamily="34" charset="0"/>
              <a:buChar char="•"/>
            </a:pPr>
            <a:r>
              <a:rPr lang="ro-RO" sz="2800" dirty="0"/>
              <a:t>Cum se simt părinții? </a:t>
            </a:r>
          </a:p>
          <a:p>
            <a:pPr marL="285750" lvl="0" indent="-285750">
              <a:lnSpc>
                <a:spcPct val="115000"/>
              </a:lnSpc>
              <a:spcBef>
                <a:spcPts val="1200"/>
              </a:spcBef>
              <a:buFont typeface="Arial" panose="020B0604020202020204" pitchFamily="34" charset="0"/>
              <a:buChar char="•"/>
            </a:pPr>
            <a:r>
              <a:rPr lang="ro-RO" sz="2800" dirty="0"/>
              <a:t>Ce fel de efect are acest stil asupra elevului? </a:t>
            </a:r>
          </a:p>
          <a:p>
            <a:pPr marL="285750" lvl="0" indent="-285750">
              <a:lnSpc>
                <a:spcPct val="115000"/>
              </a:lnSpc>
              <a:spcBef>
                <a:spcPts val="1200"/>
              </a:spcBef>
              <a:buFont typeface="Arial" panose="020B0604020202020204" pitchFamily="34" charset="0"/>
              <a:buChar char="•"/>
            </a:pPr>
            <a:r>
              <a:rPr lang="ro-RO" sz="2800" dirty="0"/>
              <a:t>Ce fel de efect ar putea avea acest stil asupra relației dintre elev, profesor și familie?</a:t>
            </a:r>
            <a:endParaRPr sz="2800" b="1" dirty="0">
              <a:solidFill>
                <a:srgbClr val="4F4F5B"/>
              </a:solidFill>
            </a:endParaRPr>
          </a:p>
          <a:p>
            <a:pPr marL="0" lvl="0" indent="0" algn="l" rtl="0">
              <a:lnSpc>
                <a:spcPct val="115000"/>
              </a:lnSpc>
              <a:spcBef>
                <a:spcPts val="1200"/>
              </a:spcBef>
              <a:spcAft>
                <a:spcPts val="0"/>
              </a:spcAft>
              <a:buNone/>
            </a:pPr>
            <a:endParaRPr sz="2500" b="1" dirty="0">
              <a:solidFill>
                <a:srgbClr val="4F4F5B"/>
              </a:solidFill>
            </a:endParaRPr>
          </a:p>
          <a:p>
            <a:pPr marL="0" lvl="0" indent="0" algn="l" rtl="0">
              <a:lnSpc>
                <a:spcPct val="100000"/>
              </a:lnSpc>
              <a:spcBef>
                <a:spcPts val="1200"/>
              </a:spcBef>
              <a:spcAft>
                <a:spcPts val="0"/>
              </a:spcAft>
              <a:buNone/>
            </a:pPr>
            <a:endParaRPr sz="3000" dirty="0">
              <a:solidFill>
                <a:srgbClr val="4F4F5B"/>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g39e7b6f5a92_0_55"/>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lvl="0"/>
            <a:r>
              <a:rPr lang="it-IT" dirty="0"/>
              <a:t>Unitatea 2.1 Comunicare bazată pe puncte forte</a:t>
            </a:r>
            <a:endParaRPr dirty="0"/>
          </a:p>
        </p:txBody>
      </p:sp>
      <p:sp>
        <p:nvSpPr>
          <p:cNvPr id="160" name="Google Shape;160;g39e7b6f5a92_0_55"/>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spcBef>
                <a:spcPts val="0"/>
              </a:spcBef>
            </a:pPr>
            <a:r>
              <a:rPr lang="ro-RO" dirty="0"/>
              <a:t>De ce contează limbajul pentru starea de bine</a:t>
            </a:r>
            <a:endParaRPr dirty="0"/>
          </a:p>
        </p:txBody>
      </p:sp>
      <p:sp>
        <p:nvSpPr>
          <p:cNvPr id="161" name="Google Shape;161;g39e7b6f5a92_0_55"/>
          <p:cNvSpPr txBox="1">
            <a:spLocks noGrp="1"/>
          </p:cNvSpPr>
          <p:nvPr>
            <p:ph type="body" idx="2"/>
          </p:nvPr>
        </p:nvSpPr>
        <p:spPr>
          <a:xfrm>
            <a:off x="97971" y="1462685"/>
            <a:ext cx="11944500" cy="5289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ro-RO" sz="2400" b="1" dirty="0">
                <a:solidFill>
                  <a:srgbClr val="4F4F5B"/>
                </a:solidFill>
              </a:rPr>
              <a:t>Impactul limbajului</a:t>
            </a:r>
            <a:endParaRPr sz="2400" b="1" dirty="0">
              <a:solidFill>
                <a:srgbClr val="4F4F5B"/>
              </a:solidFill>
            </a:endParaRPr>
          </a:p>
          <a:p>
            <a:pPr marL="0" lvl="0" indent="0" algn="l" rtl="0">
              <a:lnSpc>
                <a:spcPct val="100000"/>
              </a:lnSpc>
              <a:spcBef>
                <a:spcPts val="0"/>
              </a:spcBef>
              <a:spcAft>
                <a:spcPts val="0"/>
              </a:spcAft>
              <a:buNone/>
            </a:pPr>
            <a:endParaRPr sz="2400" b="1" dirty="0">
              <a:solidFill>
                <a:srgbClr val="4F4F5B"/>
              </a:solidFill>
            </a:endParaRPr>
          </a:p>
          <a:p>
            <a:pPr marL="457200" lvl="0" indent="-381000" algn="l" rtl="0">
              <a:lnSpc>
                <a:spcPct val="100000"/>
              </a:lnSpc>
              <a:spcBef>
                <a:spcPts val="0"/>
              </a:spcBef>
              <a:spcAft>
                <a:spcPts val="0"/>
              </a:spcAft>
              <a:buClr>
                <a:srgbClr val="4F4F5B"/>
              </a:buClr>
              <a:buSzPts val="2400"/>
              <a:buChar char="●"/>
            </a:pPr>
            <a:r>
              <a:rPr lang="ro-RO" sz="2400" b="1" dirty="0">
                <a:solidFill>
                  <a:srgbClr val="4F4F5B"/>
                </a:solidFill>
              </a:rPr>
              <a:t>Siguranță psihologică și deschidere</a:t>
            </a:r>
            <a:endParaRPr sz="2400" b="1" dirty="0">
              <a:solidFill>
                <a:srgbClr val="4F4F5B"/>
              </a:solidFill>
            </a:endParaRPr>
          </a:p>
          <a:p>
            <a:pPr lvl="0" indent="-381000">
              <a:lnSpc>
                <a:spcPct val="100000"/>
              </a:lnSpc>
              <a:spcBef>
                <a:spcPts val="0"/>
              </a:spcBef>
              <a:buClr>
                <a:srgbClr val="4F4F5B"/>
              </a:buClr>
              <a:buSzPts val="2400"/>
              <a:buChar char="●"/>
            </a:pPr>
            <a:r>
              <a:rPr lang="it-IT" sz="2400" b="1" dirty="0">
                <a:solidFill>
                  <a:srgbClr val="4F4F5B"/>
                </a:solidFill>
              </a:rPr>
              <a:t>Autoeficacitatea și credința în schimbare</a:t>
            </a:r>
            <a:r>
              <a:rPr lang="en-US" sz="2400" b="1" dirty="0">
                <a:solidFill>
                  <a:srgbClr val="4F4F5B"/>
                </a:solidFill>
              </a:rPr>
              <a:t> </a:t>
            </a:r>
            <a:endParaRPr sz="2400" b="1" dirty="0">
              <a:solidFill>
                <a:srgbClr val="4F4F5B"/>
              </a:solidFill>
            </a:endParaRPr>
          </a:p>
          <a:p>
            <a:pPr lvl="0" indent="-381000">
              <a:lnSpc>
                <a:spcPct val="100000"/>
              </a:lnSpc>
              <a:spcBef>
                <a:spcPts val="0"/>
              </a:spcBef>
              <a:buClr>
                <a:srgbClr val="4F4F5B"/>
              </a:buClr>
              <a:buSzPts val="2400"/>
              <a:buChar char="●"/>
            </a:pPr>
            <a:r>
              <a:rPr lang="en-US" sz="2400" b="1" dirty="0">
                <a:solidFill>
                  <a:srgbClr val="4F4F5B"/>
                </a:solidFill>
              </a:rPr>
              <a:t>Focus: </a:t>
            </a:r>
            <a:r>
              <a:rPr lang="ro-RO" sz="2400" b="1" dirty="0">
                <a:solidFill>
                  <a:srgbClr val="4F4F5B"/>
                </a:solidFill>
              </a:rPr>
              <a:t>rezolvarea problemelor vs. utilizarea resurselor</a:t>
            </a:r>
            <a:endParaRPr sz="2400" b="1" dirty="0">
              <a:solidFill>
                <a:srgbClr val="4F4F5B"/>
              </a:solidFill>
            </a:endParaRPr>
          </a:p>
        </p:txBody>
      </p:sp>
      <p:pic>
        <p:nvPicPr>
          <p:cNvPr id="162" name="Google Shape;162;g39e7b6f5a92_0_55" descr="Psychotherapist examining female patient. Group of doctors talking to female patient about mental health. Concept of psychological help, healthcare (Provided by Getty Images)"/>
          <p:cNvPicPr preferRelativeResize="0"/>
          <p:nvPr/>
        </p:nvPicPr>
        <p:blipFill>
          <a:blip r:embed="rId3">
            <a:alphaModFix/>
          </a:blip>
          <a:stretch>
            <a:fillRect/>
          </a:stretch>
        </p:blipFill>
        <p:spPr>
          <a:xfrm>
            <a:off x="7228982" y="3428999"/>
            <a:ext cx="4813493" cy="3003325"/>
          </a:xfrm>
          <a:prstGeom prst="rect">
            <a:avLst/>
          </a:prstGeom>
          <a:noFill/>
          <a:ln>
            <a:noFill/>
          </a:ln>
        </p:spPr>
      </p:pic>
      <p:sp>
        <p:nvSpPr>
          <p:cNvPr id="163" name="Google Shape;163;g39e7b6f5a92_0_55"/>
          <p:cNvSpPr/>
          <p:nvPr/>
        </p:nvSpPr>
        <p:spPr>
          <a:xfrm>
            <a:off x="616020" y="4140890"/>
            <a:ext cx="4910400" cy="1927500"/>
          </a:xfrm>
          <a:prstGeom prst="flowChartAlternateProcess">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4" name="Google Shape;164;g39e7b6f5a92_0_55"/>
          <p:cNvSpPr txBox="1"/>
          <p:nvPr/>
        </p:nvSpPr>
        <p:spPr>
          <a:xfrm>
            <a:off x="1179419" y="4140890"/>
            <a:ext cx="3783600" cy="1856400"/>
          </a:xfrm>
          <a:prstGeom prst="rect">
            <a:avLst/>
          </a:prstGeom>
          <a:noFill/>
          <a:ln>
            <a:noFill/>
          </a:ln>
        </p:spPr>
        <p:txBody>
          <a:bodyPr spcFirstLastPara="1" wrap="square" lIns="91425" tIns="91425" rIns="91425" bIns="91425" anchor="t" anchorCtr="0">
            <a:noAutofit/>
          </a:bodyPr>
          <a:lstStyle/>
          <a:p>
            <a:pPr lvl="0" algn="ctr"/>
            <a:r>
              <a:rPr lang="ro-RO" sz="2300" b="1" dirty="0">
                <a:solidFill>
                  <a:schemeClr val="accent2"/>
                </a:solidFill>
                <a:latin typeface="Calibri"/>
                <a:ea typeface="Calibri"/>
                <a:cs typeface="Calibri"/>
              </a:rPr>
              <a:t>Ați experimentat schimbarea tonului unei conversații ca urmare a limbajului? </a:t>
            </a:r>
          </a:p>
          <a:p>
            <a:pPr lvl="0" algn="ctr"/>
            <a:endParaRPr lang="ro-RO" sz="2300" b="1" dirty="0">
              <a:solidFill>
                <a:schemeClr val="accent2"/>
              </a:solidFill>
              <a:latin typeface="Calibri"/>
              <a:ea typeface="Calibri"/>
              <a:cs typeface="Calibri"/>
            </a:endParaRPr>
          </a:p>
          <a:p>
            <a:pPr lvl="0" algn="ctr"/>
            <a:r>
              <a:rPr lang="ro-RO" sz="2300" b="1" dirty="0">
                <a:solidFill>
                  <a:schemeClr val="accent2"/>
                </a:solidFill>
                <a:latin typeface="Calibri"/>
                <a:ea typeface="Calibri"/>
                <a:cs typeface="Calibri"/>
              </a:rPr>
              <a:t>Discuție de grup</a:t>
            </a:r>
            <a:endParaRPr sz="2300" b="1" dirty="0">
              <a:solidFill>
                <a:schemeClr val="accent2"/>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g39e7b6f5a92_0_61"/>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lvl="0"/>
            <a:r>
              <a:rPr lang="it-IT" dirty="0"/>
              <a:t>Unitatea 2.1 Comunicare bazată pe puncte forte</a:t>
            </a:r>
            <a:endParaRPr dirty="0"/>
          </a:p>
        </p:txBody>
      </p:sp>
      <p:sp>
        <p:nvSpPr>
          <p:cNvPr id="170" name="Google Shape;170;g39e7b6f5a92_0_61"/>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spcBef>
                <a:spcPts val="0"/>
              </a:spcBef>
            </a:pPr>
            <a:r>
              <a:rPr lang="ro-RO" dirty="0"/>
              <a:t>Inițiative pentru starea de bine în cadrul școlii</a:t>
            </a:r>
            <a:endParaRPr dirty="0"/>
          </a:p>
        </p:txBody>
      </p:sp>
      <p:sp>
        <p:nvSpPr>
          <p:cNvPr id="171" name="Google Shape;171;g39e7b6f5a92_0_61"/>
          <p:cNvSpPr txBox="1">
            <a:spLocks noGrp="1"/>
          </p:cNvSpPr>
          <p:nvPr>
            <p:ph type="body" idx="2"/>
          </p:nvPr>
        </p:nvSpPr>
        <p:spPr>
          <a:xfrm>
            <a:off x="97971" y="1462685"/>
            <a:ext cx="11944500" cy="5289300"/>
          </a:xfrm>
          <a:prstGeom prst="rect">
            <a:avLst/>
          </a:prstGeom>
          <a:noFill/>
          <a:ln>
            <a:noFill/>
          </a:ln>
        </p:spPr>
        <p:txBody>
          <a:bodyPr spcFirstLastPara="1" wrap="square" lIns="91425" tIns="45700" rIns="91425" bIns="45700" anchor="t" anchorCtr="0">
            <a:noAutofit/>
          </a:bodyPr>
          <a:lstStyle/>
          <a:p>
            <a:pPr marL="0" lvl="0" indent="0">
              <a:lnSpc>
                <a:spcPct val="115000"/>
              </a:lnSpc>
              <a:spcBef>
                <a:spcPts val="1200"/>
              </a:spcBef>
            </a:pPr>
            <a:r>
              <a:rPr lang="ro-RO" sz="2500" b="1" dirty="0">
                <a:solidFill>
                  <a:srgbClr val="4F4F5B"/>
                </a:solidFill>
              </a:rPr>
              <a:t>Observați cum limbajul folosit în diverse inițiative, inclusiv cele legate de starea de bine, afectează narațiunea comunicată.</a:t>
            </a:r>
            <a:endParaRPr sz="2500" b="1" dirty="0">
              <a:solidFill>
                <a:srgbClr val="4F4F5B"/>
              </a:solidFill>
            </a:endParaRPr>
          </a:p>
          <a:p>
            <a:pPr marL="0" lvl="0" indent="0" algn="l" rtl="0">
              <a:lnSpc>
                <a:spcPct val="115000"/>
              </a:lnSpc>
              <a:spcBef>
                <a:spcPts val="1200"/>
              </a:spcBef>
              <a:spcAft>
                <a:spcPts val="0"/>
              </a:spcAft>
              <a:buNone/>
            </a:pPr>
            <a:endParaRPr sz="2500" b="1" dirty="0">
              <a:solidFill>
                <a:srgbClr val="000000"/>
              </a:solidFill>
            </a:endParaRPr>
          </a:p>
          <a:p>
            <a:pPr marL="0" lvl="0" indent="0" algn="l" rtl="0">
              <a:lnSpc>
                <a:spcPct val="115000"/>
              </a:lnSpc>
              <a:spcBef>
                <a:spcPts val="1200"/>
              </a:spcBef>
              <a:spcAft>
                <a:spcPts val="1200"/>
              </a:spcAft>
              <a:buNone/>
            </a:pPr>
            <a:endParaRPr sz="2500" b="1" dirty="0">
              <a:solidFill>
                <a:srgbClr val="000000"/>
              </a:solidFill>
            </a:endParaRPr>
          </a:p>
        </p:txBody>
      </p:sp>
      <p:graphicFrame>
        <p:nvGraphicFramePr>
          <p:cNvPr id="172" name="Google Shape;172;g39e7b6f5a92_0_61"/>
          <p:cNvGraphicFramePr/>
          <p:nvPr>
            <p:extLst>
              <p:ext uri="{D42A27DB-BD31-4B8C-83A1-F6EECF244321}">
                <p14:modId xmlns:p14="http://schemas.microsoft.com/office/powerpoint/2010/main" val="3647266447"/>
              </p:ext>
            </p:extLst>
          </p:nvPr>
        </p:nvGraphicFramePr>
        <p:xfrm>
          <a:off x="952500" y="2857500"/>
          <a:ext cx="10287000" cy="3092868"/>
        </p:xfrm>
        <a:graphic>
          <a:graphicData uri="http://schemas.openxmlformats.org/drawingml/2006/table">
            <a:tbl>
              <a:tblPr>
                <a:noFill/>
                <a:tableStyleId>{515C1AEC-C18D-4D35-BD4E-96D4705261D1}</a:tableStyleId>
              </a:tblPr>
              <a:tblGrid>
                <a:gridCol w="5143500">
                  <a:extLst>
                    <a:ext uri="{9D8B030D-6E8A-4147-A177-3AD203B41FA5}">
                      <a16:colId xmlns:a16="http://schemas.microsoft.com/office/drawing/2014/main" val="20000"/>
                    </a:ext>
                  </a:extLst>
                </a:gridCol>
                <a:gridCol w="5143500">
                  <a:extLst>
                    <a:ext uri="{9D8B030D-6E8A-4147-A177-3AD203B41FA5}">
                      <a16:colId xmlns:a16="http://schemas.microsoft.com/office/drawing/2014/main" val="20001"/>
                    </a:ext>
                  </a:extLst>
                </a:gridCol>
              </a:tblGrid>
              <a:tr h="381000">
                <a:tc>
                  <a:txBody>
                    <a:bodyPr/>
                    <a:lstStyle/>
                    <a:p>
                      <a:pPr marL="0" lvl="0" indent="0" algn="l" rtl="0">
                        <a:lnSpc>
                          <a:spcPct val="115000"/>
                        </a:lnSpc>
                        <a:spcBef>
                          <a:spcPts val="1200"/>
                        </a:spcBef>
                        <a:spcAft>
                          <a:spcPts val="1200"/>
                        </a:spcAft>
                        <a:buNone/>
                      </a:pPr>
                      <a:r>
                        <a:rPr lang="en-US" sz="2500" b="1" dirty="0">
                          <a:solidFill>
                            <a:srgbClr val="4F4F5B"/>
                          </a:solidFill>
                          <a:latin typeface="Calibri"/>
                          <a:ea typeface="Calibri"/>
                          <a:cs typeface="Calibri"/>
                          <a:sym typeface="Calibri"/>
                        </a:rPr>
                        <a:t>“</a:t>
                      </a:r>
                      <a:r>
                        <a:rPr lang="ro-RO" sz="2500" b="1" dirty="0">
                          <a:solidFill>
                            <a:srgbClr val="4F4F5B"/>
                          </a:solidFill>
                          <a:latin typeface="Calibri"/>
                          <a:ea typeface="Calibri"/>
                          <a:cs typeface="Calibri"/>
                          <a:sym typeface="Calibri"/>
                        </a:rPr>
                        <a:t>Managementul stresului</a:t>
                      </a:r>
                      <a:r>
                        <a:rPr lang="en-US" sz="2500" b="1" dirty="0">
                          <a:solidFill>
                            <a:srgbClr val="4F4F5B"/>
                          </a:solidFill>
                          <a:latin typeface="Calibri"/>
                          <a:ea typeface="Calibri"/>
                          <a:cs typeface="Calibri"/>
                          <a:sym typeface="Calibri"/>
                        </a:rPr>
                        <a:t>” —&gt;</a:t>
                      </a:r>
                      <a:endParaRPr dirty="0"/>
                    </a:p>
                  </a:txBody>
                  <a:tcPr marL="91425" marR="91425" marT="91425" marB="91425"/>
                </a:tc>
                <a:tc>
                  <a:txBody>
                    <a:bodyPr/>
                    <a:lstStyle/>
                    <a:p>
                      <a:pPr marL="0" lvl="0" indent="0" algn="l" rtl="0">
                        <a:lnSpc>
                          <a:spcPct val="115000"/>
                        </a:lnSpc>
                        <a:spcBef>
                          <a:spcPts val="1200"/>
                        </a:spcBef>
                        <a:spcAft>
                          <a:spcPts val="1200"/>
                        </a:spcAft>
                        <a:buNone/>
                      </a:pPr>
                      <a:r>
                        <a:rPr lang="en-US" sz="2500" b="1" dirty="0">
                          <a:solidFill>
                            <a:srgbClr val="4F4F5B"/>
                          </a:solidFill>
                          <a:latin typeface="Calibri"/>
                          <a:ea typeface="Calibri"/>
                          <a:cs typeface="Calibri"/>
                          <a:sym typeface="Calibri"/>
                        </a:rPr>
                        <a:t>“</a:t>
                      </a:r>
                      <a:r>
                        <a:rPr lang="it-IT" sz="2500" b="1" i="0" u="none" strike="noStrike" cap="none" dirty="0">
                          <a:solidFill>
                            <a:srgbClr val="4F4F5B"/>
                          </a:solidFill>
                          <a:latin typeface="Calibri"/>
                          <a:ea typeface="Calibri"/>
                          <a:cs typeface="Calibri"/>
                          <a:sym typeface="Arial"/>
                        </a:rPr>
                        <a:t>Consolidarea rezilienței și creșterea capacității</a:t>
                      </a:r>
                      <a:r>
                        <a:rPr lang="en-US" sz="2500" b="1" dirty="0">
                          <a:solidFill>
                            <a:srgbClr val="4F4F5B"/>
                          </a:solidFill>
                          <a:latin typeface="Calibri"/>
                          <a:ea typeface="Calibri"/>
                          <a:cs typeface="Calibri"/>
                          <a:sym typeface="Calibri"/>
                        </a:rPr>
                        <a:t>”</a:t>
                      </a:r>
                      <a:endParaRPr dirty="0"/>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lnSpc>
                          <a:spcPct val="115000"/>
                        </a:lnSpc>
                        <a:spcBef>
                          <a:spcPts val="1200"/>
                        </a:spcBef>
                        <a:spcAft>
                          <a:spcPts val="1200"/>
                        </a:spcAft>
                        <a:buNone/>
                      </a:pPr>
                      <a:r>
                        <a:rPr lang="en-US" sz="2500" b="1" dirty="0">
                          <a:solidFill>
                            <a:srgbClr val="4F4F5B"/>
                          </a:solidFill>
                          <a:latin typeface="Calibri"/>
                          <a:ea typeface="Calibri"/>
                          <a:cs typeface="Calibri"/>
                          <a:sym typeface="Calibri"/>
                        </a:rPr>
                        <a:t>“</a:t>
                      </a:r>
                      <a:r>
                        <a:rPr lang="ro-RO" sz="2500" b="1" dirty="0">
                          <a:solidFill>
                            <a:srgbClr val="4F4F5B"/>
                          </a:solidFill>
                          <a:latin typeface="Calibri"/>
                          <a:ea typeface="Calibri"/>
                          <a:cs typeface="Calibri"/>
                          <a:sym typeface="Calibri"/>
                        </a:rPr>
                        <a:t>Reducerea absenteismului</a:t>
                      </a:r>
                      <a:r>
                        <a:rPr lang="en-US" sz="2500" b="1" dirty="0">
                          <a:solidFill>
                            <a:srgbClr val="4F4F5B"/>
                          </a:solidFill>
                          <a:latin typeface="Calibri"/>
                          <a:ea typeface="Calibri"/>
                          <a:cs typeface="Calibri"/>
                          <a:sym typeface="Calibri"/>
                        </a:rPr>
                        <a:t>”—&gt;</a:t>
                      </a:r>
                      <a:endParaRPr dirty="0"/>
                    </a:p>
                  </a:txBody>
                  <a:tcPr marL="91425" marR="91425" marT="91425" marB="91425"/>
                </a:tc>
                <a:tc>
                  <a:txBody>
                    <a:bodyPr/>
                    <a:lstStyle/>
                    <a:p>
                      <a:pPr marL="0" lvl="0" indent="0" algn="l" rtl="0">
                        <a:lnSpc>
                          <a:spcPct val="115000"/>
                        </a:lnSpc>
                        <a:spcBef>
                          <a:spcPts val="1200"/>
                        </a:spcBef>
                        <a:spcAft>
                          <a:spcPts val="1200"/>
                        </a:spcAft>
                        <a:buNone/>
                      </a:pPr>
                      <a:r>
                        <a:rPr lang="en-US" sz="2500" b="1" dirty="0">
                          <a:solidFill>
                            <a:srgbClr val="4F4F5B"/>
                          </a:solidFill>
                          <a:latin typeface="Calibri"/>
                          <a:ea typeface="Calibri"/>
                          <a:cs typeface="Calibri"/>
                          <a:sym typeface="Calibri"/>
                        </a:rPr>
                        <a:t>“</a:t>
                      </a:r>
                      <a:r>
                        <a:rPr lang="ro-RO" sz="2500" b="1" i="0" u="none" strike="noStrike" cap="none" dirty="0">
                          <a:solidFill>
                            <a:srgbClr val="4F4F5B"/>
                          </a:solidFill>
                          <a:latin typeface="Calibri"/>
                          <a:ea typeface="Calibri"/>
                          <a:cs typeface="Calibri"/>
                          <a:sym typeface="Arial"/>
                        </a:rPr>
                        <a:t>Cultivați condiții atractive care să susțină participarea</a:t>
                      </a:r>
                      <a:r>
                        <a:rPr lang="en-US" sz="2500" b="1" dirty="0">
                          <a:solidFill>
                            <a:srgbClr val="4F4F5B"/>
                          </a:solidFill>
                          <a:latin typeface="Calibri"/>
                          <a:ea typeface="Calibri"/>
                          <a:cs typeface="Calibri"/>
                          <a:sym typeface="Calibri"/>
                        </a:rPr>
                        <a:t>” </a:t>
                      </a:r>
                      <a:endParaRPr dirty="0"/>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lnSpc>
                          <a:spcPct val="115000"/>
                        </a:lnSpc>
                        <a:spcBef>
                          <a:spcPts val="1200"/>
                        </a:spcBef>
                        <a:spcAft>
                          <a:spcPts val="1200"/>
                        </a:spcAft>
                        <a:buNone/>
                      </a:pPr>
                      <a:r>
                        <a:rPr lang="en-US" sz="2500" b="1" dirty="0">
                          <a:solidFill>
                            <a:srgbClr val="4F4F5B"/>
                          </a:solidFill>
                          <a:latin typeface="Calibri"/>
                          <a:ea typeface="Calibri"/>
                          <a:cs typeface="Calibri"/>
                          <a:sym typeface="Calibri"/>
                        </a:rPr>
                        <a:t>“</a:t>
                      </a:r>
                      <a:r>
                        <a:rPr lang="ro-RO" sz="2500" b="1" dirty="0">
                          <a:solidFill>
                            <a:srgbClr val="4F4F5B"/>
                          </a:solidFill>
                          <a:latin typeface="Calibri"/>
                          <a:ea typeface="Calibri"/>
                          <a:cs typeface="Calibri"/>
                          <a:sym typeface="Calibri"/>
                        </a:rPr>
                        <a:t>Rezolvarea conflictelor</a:t>
                      </a:r>
                      <a:r>
                        <a:rPr lang="en-US" sz="2500" b="1" dirty="0">
                          <a:solidFill>
                            <a:srgbClr val="4F4F5B"/>
                          </a:solidFill>
                          <a:latin typeface="Calibri"/>
                          <a:ea typeface="Calibri"/>
                          <a:cs typeface="Calibri"/>
                          <a:sym typeface="Calibri"/>
                        </a:rPr>
                        <a:t>” —&gt;</a:t>
                      </a:r>
                      <a:endParaRPr dirty="0"/>
                    </a:p>
                  </a:txBody>
                  <a:tcPr marL="91425" marR="91425" marT="91425" marB="91425"/>
                </a:tc>
                <a:tc>
                  <a:txBody>
                    <a:bodyPr/>
                    <a:lstStyle/>
                    <a:p>
                      <a:pPr marL="0" lvl="0" indent="0" algn="l" rtl="0">
                        <a:lnSpc>
                          <a:spcPct val="115000"/>
                        </a:lnSpc>
                        <a:spcBef>
                          <a:spcPts val="1200"/>
                        </a:spcBef>
                        <a:spcAft>
                          <a:spcPts val="1200"/>
                        </a:spcAft>
                        <a:buNone/>
                      </a:pPr>
                      <a:r>
                        <a:rPr lang="en-US" sz="2500" b="1" dirty="0">
                          <a:solidFill>
                            <a:srgbClr val="4F4F5B"/>
                          </a:solidFill>
                          <a:latin typeface="Calibri"/>
                          <a:ea typeface="Calibri"/>
                          <a:cs typeface="Calibri"/>
                          <a:sym typeface="Calibri"/>
                        </a:rPr>
                        <a:t>“</a:t>
                      </a:r>
                      <a:r>
                        <a:rPr lang="ro-RO" sz="2500" b="1" i="0" u="none" strike="noStrike" cap="none" dirty="0">
                          <a:solidFill>
                            <a:srgbClr val="4F4F5B"/>
                          </a:solidFill>
                          <a:latin typeface="Calibri"/>
                          <a:ea typeface="Calibri"/>
                          <a:cs typeface="Calibri"/>
                          <a:sym typeface="Arial"/>
                        </a:rPr>
                        <a:t>Consolidați colaborarea în echipă și obiectivele comune</a:t>
                      </a:r>
                      <a:r>
                        <a:rPr lang="en-US" sz="2500" b="1" dirty="0">
                          <a:solidFill>
                            <a:srgbClr val="4F4F5B"/>
                          </a:solidFill>
                          <a:latin typeface="Calibri"/>
                          <a:ea typeface="Calibri"/>
                          <a:cs typeface="Calibri"/>
                          <a:sym typeface="Calibri"/>
                        </a:rPr>
                        <a:t>”</a:t>
                      </a:r>
                      <a:endParaRPr dirty="0"/>
                    </a:p>
                  </a:txBody>
                  <a:tcPr marL="91425" marR="91425" marT="91425" marB="91425"/>
                </a:tc>
                <a:extLst>
                  <a:ext uri="{0D108BD9-81ED-4DB2-BD59-A6C34878D82A}">
                    <a16:rowId xmlns:a16="http://schemas.microsoft.com/office/drawing/2014/main" val="10002"/>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g39e7b6f5a92_0_67"/>
          <p:cNvSpPr txBox="1">
            <a:spLocks noGrp="1"/>
          </p:cNvSpPr>
          <p:nvPr>
            <p:ph type="title"/>
          </p:nvPr>
        </p:nvSpPr>
        <p:spPr>
          <a:xfrm>
            <a:off x="247500" y="138872"/>
            <a:ext cx="11944500" cy="715800"/>
          </a:xfrm>
          <a:prstGeom prst="rect">
            <a:avLst/>
          </a:prstGeom>
          <a:noFill/>
          <a:ln>
            <a:noFill/>
          </a:ln>
        </p:spPr>
        <p:txBody>
          <a:bodyPr spcFirstLastPara="1" wrap="square" lIns="91425" tIns="54000" rIns="54000" bIns="54000" anchor="ctr" anchorCtr="0">
            <a:noAutofit/>
          </a:bodyPr>
          <a:lstStyle/>
          <a:p>
            <a:pPr lvl="0"/>
            <a:r>
              <a:rPr lang="it-IT" dirty="0"/>
              <a:t>Unitatea 2.1 Comunicare bazată pe puncte forte</a:t>
            </a:r>
            <a:endParaRPr dirty="0"/>
          </a:p>
        </p:txBody>
      </p:sp>
      <p:sp>
        <p:nvSpPr>
          <p:cNvPr id="178" name="Google Shape;178;g39e7b6f5a92_0_67"/>
          <p:cNvSpPr txBox="1">
            <a:spLocks noGrp="1"/>
          </p:cNvSpPr>
          <p:nvPr>
            <p:ph type="body" idx="2"/>
          </p:nvPr>
        </p:nvSpPr>
        <p:spPr>
          <a:xfrm>
            <a:off x="97971" y="1462685"/>
            <a:ext cx="11944500" cy="5289300"/>
          </a:xfrm>
          <a:prstGeom prst="rect">
            <a:avLst/>
          </a:prstGeom>
          <a:noFill/>
          <a:ln>
            <a:noFill/>
          </a:ln>
        </p:spPr>
        <p:txBody>
          <a:bodyPr spcFirstLastPara="1" wrap="square" lIns="91425" tIns="45700" rIns="91425" bIns="45700" anchor="t" anchorCtr="0">
            <a:noAutofit/>
          </a:bodyPr>
          <a:lstStyle/>
          <a:p>
            <a:pPr marL="0" lvl="0" indent="0">
              <a:lnSpc>
                <a:spcPct val="115000"/>
              </a:lnSpc>
              <a:spcBef>
                <a:spcPts val="1200"/>
              </a:spcBef>
            </a:pPr>
            <a:r>
              <a:rPr lang="ro-RO" sz="2500" b="1" dirty="0">
                <a:solidFill>
                  <a:srgbClr val="4F4F5B"/>
                </a:solidFill>
              </a:rPr>
              <a:t>Cum ne putem schimba stilul către o comunicare bazată pe puncte forte?</a:t>
            </a:r>
            <a:r>
              <a:rPr lang="en-US" sz="2500" b="1" dirty="0">
                <a:solidFill>
                  <a:srgbClr val="4F4F5B"/>
                </a:solidFill>
              </a:rPr>
              <a:t> </a:t>
            </a:r>
            <a:endParaRPr sz="2800" dirty="0">
              <a:solidFill>
                <a:srgbClr val="4F4F5B"/>
              </a:solidFill>
            </a:endParaRPr>
          </a:p>
          <a:p>
            <a:pPr lvl="0" indent="-406400">
              <a:lnSpc>
                <a:spcPct val="100000"/>
              </a:lnSpc>
              <a:spcBef>
                <a:spcPts val="0"/>
              </a:spcBef>
              <a:buClr>
                <a:srgbClr val="4F4F5B"/>
              </a:buClr>
              <a:buSzPts val="2800"/>
              <a:buChar char="❖"/>
            </a:pPr>
            <a:r>
              <a:rPr lang="ro-RO" sz="2800" dirty="0">
                <a:solidFill>
                  <a:srgbClr val="4F4F5B"/>
                </a:solidFill>
              </a:rPr>
              <a:t>Concentrați-vă pe soluții și pe ceea ce funcționează </a:t>
            </a:r>
          </a:p>
          <a:p>
            <a:pPr lvl="0" indent="-406400">
              <a:lnSpc>
                <a:spcPct val="100000"/>
              </a:lnSpc>
              <a:spcBef>
                <a:spcPts val="0"/>
              </a:spcBef>
              <a:buClr>
                <a:srgbClr val="4F4F5B"/>
              </a:buClr>
              <a:buSzPts val="2800"/>
              <a:buChar char="❖"/>
            </a:pPr>
            <a:r>
              <a:rPr lang="ro-RO" sz="2800" dirty="0">
                <a:solidFill>
                  <a:srgbClr val="4F4F5B"/>
                </a:solidFill>
              </a:rPr>
              <a:t>Validați potențialul și punctele forte existente </a:t>
            </a:r>
          </a:p>
          <a:p>
            <a:pPr lvl="0" indent="-406400">
              <a:lnSpc>
                <a:spcPct val="100000"/>
              </a:lnSpc>
              <a:spcBef>
                <a:spcPts val="0"/>
              </a:spcBef>
              <a:buClr>
                <a:srgbClr val="4F4F5B"/>
              </a:buClr>
              <a:buSzPts val="2800"/>
              <a:buChar char="❖"/>
            </a:pPr>
            <a:r>
              <a:rPr lang="ro-RO" sz="2800" dirty="0">
                <a:solidFill>
                  <a:srgbClr val="4F4F5B"/>
                </a:solidFill>
              </a:rPr>
              <a:t>Puneți întrebări generative, motivate de curiozitate </a:t>
            </a:r>
          </a:p>
          <a:p>
            <a:pPr lvl="0" indent="-406400">
              <a:lnSpc>
                <a:spcPct val="100000"/>
              </a:lnSpc>
              <a:spcBef>
                <a:spcPts val="0"/>
              </a:spcBef>
              <a:buClr>
                <a:srgbClr val="4F4F5B"/>
              </a:buClr>
              <a:buSzPts val="2800"/>
              <a:buChar char="❖"/>
            </a:pPr>
            <a:r>
              <a:rPr lang="ro-RO" sz="2800" dirty="0">
                <a:solidFill>
                  <a:srgbClr val="4F4F5B"/>
                </a:solidFill>
              </a:rPr>
              <a:t>Utilizați un limbaj apreciativ și specific</a:t>
            </a:r>
            <a:endParaRPr sz="2800" dirty="0">
              <a:solidFill>
                <a:srgbClr val="4F4F5B"/>
              </a:solidFill>
            </a:endParaRPr>
          </a:p>
          <a:p>
            <a:pPr marL="0" lvl="0" indent="0">
              <a:lnSpc>
                <a:spcPct val="100000"/>
              </a:lnSpc>
              <a:spcBef>
                <a:spcPts val="0"/>
              </a:spcBef>
            </a:pPr>
            <a:endParaRPr lang="ro-RO" sz="2300" dirty="0">
              <a:solidFill>
                <a:srgbClr val="4F4F5B"/>
              </a:solidFill>
            </a:endParaRPr>
          </a:p>
          <a:p>
            <a:pPr marL="0" lvl="0" indent="0">
              <a:lnSpc>
                <a:spcPct val="100000"/>
              </a:lnSpc>
              <a:spcBef>
                <a:spcPts val="0"/>
              </a:spcBef>
            </a:pPr>
            <a:r>
              <a:rPr lang="ro-RO" sz="2400" dirty="0">
                <a:solidFill>
                  <a:srgbClr val="4F4F5B"/>
                </a:solidFill>
              </a:rPr>
              <a:t>Limbajul nostru este conectat la modul în care înțelegem lumea din jurul nostru. </a:t>
            </a:r>
          </a:p>
          <a:p>
            <a:pPr marL="0" lvl="0" indent="0">
              <a:lnSpc>
                <a:spcPct val="100000"/>
              </a:lnSpc>
              <a:spcBef>
                <a:spcPts val="0"/>
              </a:spcBef>
            </a:pPr>
            <a:endParaRPr lang="ro-RO" sz="2400" dirty="0">
              <a:solidFill>
                <a:srgbClr val="4F4F5B"/>
              </a:solidFill>
            </a:endParaRPr>
          </a:p>
          <a:p>
            <a:pPr marL="0" lvl="0" indent="0">
              <a:lnSpc>
                <a:spcPct val="100000"/>
              </a:lnSpc>
              <a:spcBef>
                <a:spcPts val="0"/>
              </a:spcBef>
            </a:pPr>
            <a:r>
              <a:rPr lang="ro-RO" sz="2400" dirty="0">
                <a:solidFill>
                  <a:srgbClr val="4F4F5B"/>
                </a:solidFill>
              </a:rPr>
              <a:t>Prin urmare, este nevoie de timp pentru a observa, identifica și reflecta asupra limbajului înainte de a se putea produce orice schimbare. </a:t>
            </a:r>
          </a:p>
          <a:p>
            <a:pPr marL="0" lvl="0" indent="0">
              <a:lnSpc>
                <a:spcPct val="100000"/>
              </a:lnSpc>
              <a:spcBef>
                <a:spcPts val="0"/>
              </a:spcBef>
            </a:pPr>
            <a:endParaRPr lang="ro-RO" sz="2400" dirty="0">
              <a:solidFill>
                <a:srgbClr val="4F4F5B"/>
              </a:solidFill>
            </a:endParaRPr>
          </a:p>
          <a:p>
            <a:pPr marL="0" lvl="0" indent="0">
              <a:lnSpc>
                <a:spcPct val="100000"/>
              </a:lnSpc>
              <a:spcBef>
                <a:spcPts val="0"/>
              </a:spcBef>
            </a:pPr>
            <a:r>
              <a:rPr lang="ro-RO" sz="2400" dirty="0">
                <a:solidFill>
                  <a:srgbClr val="4F4F5B"/>
                </a:solidFill>
              </a:rPr>
              <a:t>Este o călătorie care necesită timp și efort înainte de a putea fi insuflat ca limbaj autentic.</a:t>
            </a:r>
            <a:endParaRPr sz="2400" dirty="0">
              <a:solidFill>
                <a:srgbClr val="4F4F5B"/>
              </a:solidFill>
            </a:endParaRPr>
          </a:p>
        </p:txBody>
      </p:sp>
      <p:sp>
        <p:nvSpPr>
          <p:cNvPr id="179" name="Google Shape;179;g39e7b6f5a92_0_67"/>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spcBef>
                <a:spcPts val="0"/>
              </a:spcBef>
            </a:pPr>
            <a:r>
              <a:rPr lang="ro-RO" dirty="0"/>
              <a:t>Principiile de bază ale comunicării bazate pe puncte forte</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g39e7b6f5a92_0_73"/>
          <p:cNvSpPr txBox="1">
            <a:spLocks noGrp="1"/>
          </p:cNvSpPr>
          <p:nvPr>
            <p:ph type="body" idx="2"/>
          </p:nvPr>
        </p:nvSpPr>
        <p:spPr>
          <a:xfrm>
            <a:off x="97971" y="1462685"/>
            <a:ext cx="11944500" cy="52893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None/>
            </a:pPr>
            <a:r>
              <a:rPr lang="ro-RO" sz="2300" dirty="0">
                <a:solidFill>
                  <a:srgbClr val="4F4F5B"/>
                </a:solidFill>
              </a:rPr>
              <a:t>În echipe de câte 3</a:t>
            </a:r>
            <a:endParaRPr sz="2300" dirty="0">
              <a:solidFill>
                <a:srgbClr val="4F4F5B"/>
              </a:solidFill>
            </a:endParaRPr>
          </a:p>
          <a:p>
            <a:pPr lvl="0" indent="-374650">
              <a:lnSpc>
                <a:spcPct val="115000"/>
              </a:lnSpc>
              <a:spcBef>
                <a:spcPts val="0"/>
              </a:spcBef>
              <a:buClr>
                <a:srgbClr val="4F4F5B"/>
              </a:buClr>
              <a:buSzPts val="2300"/>
              <a:buChar char="-"/>
            </a:pPr>
            <a:r>
              <a:rPr lang="ro-RO" sz="2300" dirty="0">
                <a:solidFill>
                  <a:srgbClr val="4F4F5B"/>
                </a:solidFill>
              </a:rPr>
              <a:t>Unele echipe vor examina scrisoarea „</a:t>
            </a:r>
            <a:r>
              <a:rPr lang="ro-RO" sz="2300" i="1" dirty="0">
                <a:solidFill>
                  <a:srgbClr val="4F4F5B"/>
                </a:solidFill>
              </a:rPr>
              <a:t>Exercițiul de reformulare pentru profesori</a:t>
            </a:r>
            <a:r>
              <a:rPr lang="ro-RO" sz="2300" dirty="0">
                <a:solidFill>
                  <a:srgbClr val="4F4F5B"/>
                </a:solidFill>
              </a:rPr>
              <a:t>”, iar altele „</a:t>
            </a:r>
            <a:r>
              <a:rPr lang="ro-RO" sz="2300" i="1" dirty="0">
                <a:solidFill>
                  <a:srgbClr val="4F4F5B"/>
                </a:solidFill>
              </a:rPr>
              <a:t>Exercițiul de reformulare pentru elevi</a:t>
            </a:r>
            <a:r>
              <a:rPr lang="ro-RO" sz="2300" dirty="0">
                <a:solidFill>
                  <a:srgbClr val="4F4F5B"/>
                </a:solidFill>
              </a:rPr>
              <a:t>”. </a:t>
            </a:r>
          </a:p>
          <a:p>
            <a:pPr lvl="0" indent="-374650">
              <a:lnSpc>
                <a:spcPct val="115000"/>
              </a:lnSpc>
              <a:spcBef>
                <a:spcPts val="0"/>
              </a:spcBef>
              <a:buClr>
                <a:srgbClr val="4F4F5B"/>
              </a:buClr>
              <a:buSzPts val="2300"/>
              <a:buChar char="-"/>
            </a:pPr>
            <a:r>
              <a:rPr lang="ro-RO" sz="2300" dirty="0">
                <a:solidFill>
                  <a:srgbClr val="4F4F5B"/>
                </a:solidFill>
              </a:rPr>
              <a:t>Puteți identifica stilul propozițiilor bazate pe deficiențe? </a:t>
            </a:r>
          </a:p>
          <a:p>
            <a:pPr lvl="0" indent="-374650">
              <a:lnSpc>
                <a:spcPct val="115000"/>
              </a:lnSpc>
              <a:spcBef>
                <a:spcPts val="0"/>
              </a:spcBef>
              <a:buClr>
                <a:srgbClr val="4F4F5B"/>
              </a:buClr>
              <a:buSzPts val="2300"/>
              <a:buChar char="-"/>
            </a:pPr>
            <a:r>
              <a:rPr lang="ro-RO" sz="2300" dirty="0">
                <a:solidFill>
                  <a:srgbClr val="4F4F5B"/>
                </a:solidFill>
              </a:rPr>
              <a:t>În grupurile voastre, încercați să rescrieți aceste propoziții pentru a le transforma în propoziții bazate pe puncte forte.</a:t>
            </a:r>
          </a:p>
          <a:p>
            <a:pPr lvl="0" indent="-374650">
              <a:lnSpc>
                <a:spcPct val="115000"/>
              </a:lnSpc>
              <a:spcBef>
                <a:spcPts val="0"/>
              </a:spcBef>
              <a:buClr>
                <a:srgbClr val="4F4F5B"/>
              </a:buClr>
              <a:buSzPts val="2300"/>
              <a:buChar char="-"/>
            </a:pPr>
            <a:endParaRPr lang="ro-RO" sz="2300" dirty="0">
              <a:solidFill>
                <a:srgbClr val="4F4F5B"/>
              </a:solidFill>
            </a:endParaRPr>
          </a:p>
          <a:p>
            <a:pPr marL="82550" lvl="0" indent="0">
              <a:lnSpc>
                <a:spcPct val="115000"/>
              </a:lnSpc>
              <a:spcBef>
                <a:spcPts val="0"/>
              </a:spcBef>
              <a:buClr>
                <a:srgbClr val="4F4F5B"/>
              </a:buClr>
              <a:buSzPts val="2300"/>
            </a:pPr>
            <a:r>
              <a:rPr lang="ro-RO" sz="2400" dirty="0">
                <a:solidFill>
                  <a:srgbClr val="4F4F5B"/>
                </a:solidFill>
              </a:rPr>
              <a:t>Rețineți pașii discutați anterior pentru a reformula limbajul: </a:t>
            </a:r>
          </a:p>
          <a:p>
            <a:pPr lvl="0" indent="-381000">
              <a:lnSpc>
                <a:spcPct val="100000"/>
              </a:lnSpc>
              <a:spcBef>
                <a:spcPts val="0"/>
              </a:spcBef>
              <a:buClr>
                <a:srgbClr val="4F4F5B"/>
              </a:buClr>
              <a:buSzPts val="2400"/>
              <a:buChar char="❖"/>
            </a:pPr>
            <a:r>
              <a:rPr lang="ro-RO" sz="2400" dirty="0">
                <a:solidFill>
                  <a:srgbClr val="4F4F5B"/>
                </a:solidFill>
              </a:rPr>
              <a:t>Concentrați-vă pe soluții și pe ceea ce funcționează </a:t>
            </a:r>
          </a:p>
          <a:p>
            <a:pPr lvl="0" indent="-381000">
              <a:lnSpc>
                <a:spcPct val="100000"/>
              </a:lnSpc>
              <a:spcBef>
                <a:spcPts val="0"/>
              </a:spcBef>
              <a:buClr>
                <a:srgbClr val="4F4F5B"/>
              </a:buClr>
              <a:buSzPts val="2400"/>
              <a:buChar char="❖"/>
            </a:pPr>
            <a:r>
              <a:rPr lang="ro-RO" sz="2400" dirty="0">
                <a:solidFill>
                  <a:srgbClr val="4F4F5B"/>
                </a:solidFill>
              </a:rPr>
              <a:t>Validați potențialul și punctele forte existente </a:t>
            </a:r>
          </a:p>
          <a:p>
            <a:pPr lvl="0" indent="-381000">
              <a:lnSpc>
                <a:spcPct val="100000"/>
              </a:lnSpc>
              <a:spcBef>
                <a:spcPts val="0"/>
              </a:spcBef>
              <a:buClr>
                <a:srgbClr val="4F4F5B"/>
              </a:buClr>
              <a:buSzPts val="2400"/>
              <a:buChar char="❖"/>
            </a:pPr>
            <a:r>
              <a:rPr lang="ro-RO" sz="2400" dirty="0">
                <a:solidFill>
                  <a:srgbClr val="4F4F5B"/>
                </a:solidFill>
              </a:rPr>
              <a:t>Puneți întrebări generative, motivate de curiozitate </a:t>
            </a:r>
          </a:p>
          <a:p>
            <a:pPr lvl="0" indent="-381000">
              <a:lnSpc>
                <a:spcPct val="100000"/>
              </a:lnSpc>
              <a:spcBef>
                <a:spcPts val="0"/>
              </a:spcBef>
              <a:buClr>
                <a:srgbClr val="4F4F5B"/>
              </a:buClr>
              <a:buSzPts val="2400"/>
              <a:buChar char="❖"/>
            </a:pPr>
            <a:r>
              <a:rPr lang="ro-RO" sz="2400" dirty="0">
                <a:solidFill>
                  <a:srgbClr val="4F4F5B"/>
                </a:solidFill>
              </a:rPr>
              <a:t>Folosiți un limbaj apreciativ și specific</a:t>
            </a:r>
            <a:endParaRPr sz="2400" dirty="0">
              <a:solidFill>
                <a:srgbClr val="4F4F5B"/>
              </a:solidFill>
            </a:endParaRPr>
          </a:p>
        </p:txBody>
      </p:sp>
      <p:sp>
        <p:nvSpPr>
          <p:cNvPr id="185" name="Google Shape;185;g39e7b6f5a92_0_73"/>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lvl="0"/>
            <a:r>
              <a:rPr lang="it-IT" dirty="0"/>
              <a:t>Unitatea 2.1 Comunicare bazată pe puncte forte</a:t>
            </a:r>
            <a:endParaRPr dirty="0"/>
          </a:p>
        </p:txBody>
      </p:sp>
      <p:sp>
        <p:nvSpPr>
          <p:cNvPr id="186" name="Google Shape;186;g39e7b6f5a92_0_73"/>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spcBef>
                <a:spcPts val="0"/>
              </a:spcBef>
            </a:pPr>
            <a:r>
              <a:rPr lang="ro-RO" dirty="0"/>
              <a:t>Exercițiu de reformulare</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g39e7b6f5a92_0_767"/>
          <p:cNvSpPr txBox="1">
            <a:spLocks noGrp="1"/>
          </p:cNvSpPr>
          <p:nvPr>
            <p:ph type="body" idx="2"/>
          </p:nvPr>
        </p:nvSpPr>
        <p:spPr>
          <a:xfrm>
            <a:off x="97971" y="1462685"/>
            <a:ext cx="11944500" cy="5289300"/>
          </a:xfrm>
          <a:prstGeom prst="rect">
            <a:avLst/>
          </a:prstGeom>
          <a:noFill/>
          <a:ln>
            <a:noFill/>
          </a:ln>
        </p:spPr>
        <p:txBody>
          <a:bodyPr spcFirstLastPara="1" wrap="square" lIns="91425" tIns="45700" rIns="91425" bIns="45700" anchor="t" anchorCtr="0">
            <a:noAutofit/>
          </a:bodyPr>
          <a:lstStyle/>
          <a:p>
            <a:pPr marL="0" lvl="0" indent="0">
              <a:lnSpc>
                <a:spcPct val="115000"/>
              </a:lnSpc>
              <a:spcBef>
                <a:spcPts val="1200"/>
              </a:spcBef>
            </a:pPr>
            <a:r>
              <a:rPr lang="ro-RO" sz="2300" dirty="0">
                <a:solidFill>
                  <a:srgbClr val="4F4F5B"/>
                </a:solidFill>
              </a:rPr>
              <a:t>În echipe de câte 3</a:t>
            </a:r>
            <a:endParaRPr sz="2300" dirty="0">
              <a:solidFill>
                <a:srgbClr val="4F4F5B"/>
              </a:solidFill>
            </a:endParaRPr>
          </a:p>
          <a:p>
            <a:pPr lvl="0" indent="-381000">
              <a:lnSpc>
                <a:spcPct val="100000"/>
              </a:lnSpc>
              <a:spcBef>
                <a:spcPts val="1200"/>
              </a:spcBef>
              <a:buClr>
                <a:srgbClr val="4F4F5B"/>
              </a:buClr>
              <a:buSzPts val="2400"/>
              <a:buChar char="❖"/>
            </a:pPr>
            <a:r>
              <a:rPr lang="ro-RO" sz="2300" dirty="0">
                <a:solidFill>
                  <a:srgbClr val="4F4F5B"/>
                </a:solidFill>
              </a:rPr>
              <a:t>Haideți să discutăm despre unele dintre rezultatele descoperirilor voastre.</a:t>
            </a:r>
          </a:p>
          <a:p>
            <a:pPr marL="76200" lvl="0" indent="0">
              <a:lnSpc>
                <a:spcPct val="100000"/>
              </a:lnSpc>
              <a:spcBef>
                <a:spcPts val="1200"/>
              </a:spcBef>
              <a:buClr>
                <a:srgbClr val="4F4F5B"/>
              </a:buClr>
              <a:buSzPts val="2400"/>
            </a:pPr>
            <a:endParaRPr sz="2300" dirty="0">
              <a:solidFill>
                <a:srgbClr val="4F4F5B"/>
              </a:solidFill>
            </a:endParaRPr>
          </a:p>
          <a:p>
            <a:pPr marL="0" lvl="0" indent="0">
              <a:lnSpc>
                <a:spcPct val="100000"/>
              </a:lnSpc>
              <a:spcBef>
                <a:spcPts val="0"/>
              </a:spcBef>
            </a:pPr>
            <a:r>
              <a:rPr lang="ro-RO" sz="2300" dirty="0">
                <a:solidFill>
                  <a:srgbClr val="4F4F5B"/>
                </a:solidFill>
              </a:rPr>
              <a:t>Pentru echipele care au lucrat la „Exercițiul de reformulare pentru profesori”, ce sentimente a evocat acest proces? </a:t>
            </a:r>
          </a:p>
          <a:p>
            <a:pPr marL="0" lvl="0" indent="0">
              <a:lnSpc>
                <a:spcPct val="100000"/>
              </a:lnSpc>
              <a:spcBef>
                <a:spcPts val="0"/>
              </a:spcBef>
            </a:pPr>
            <a:endParaRPr lang="ro-RO" sz="2300" dirty="0">
              <a:solidFill>
                <a:srgbClr val="4F4F5B"/>
              </a:solidFill>
            </a:endParaRPr>
          </a:p>
          <a:p>
            <a:pPr marL="0" lvl="0" indent="0">
              <a:lnSpc>
                <a:spcPct val="100000"/>
              </a:lnSpc>
              <a:spcBef>
                <a:spcPts val="0"/>
              </a:spcBef>
            </a:pPr>
            <a:r>
              <a:rPr lang="ro-RO" sz="2300" dirty="0">
                <a:solidFill>
                  <a:srgbClr val="4F4F5B"/>
                </a:solidFill>
              </a:rPr>
              <a:t>Pentru echipele care au lucrat la „Exercițiul de reformulare pentru elevi”, ce sentimente credeți că evocă?</a:t>
            </a:r>
          </a:p>
          <a:p>
            <a:pPr marL="0" lvl="0" indent="0">
              <a:lnSpc>
                <a:spcPct val="100000"/>
              </a:lnSpc>
              <a:spcBef>
                <a:spcPts val="0"/>
              </a:spcBef>
            </a:pPr>
            <a:endParaRPr sz="2300" dirty="0">
              <a:solidFill>
                <a:srgbClr val="4F4F5B"/>
              </a:solidFill>
            </a:endParaRPr>
          </a:p>
          <a:p>
            <a:pPr marL="0" lvl="0" indent="0">
              <a:lnSpc>
                <a:spcPct val="100000"/>
              </a:lnSpc>
              <a:spcBef>
                <a:spcPts val="0"/>
              </a:spcBef>
            </a:pPr>
            <a:r>
              <a:rPr lang="ro-RO" sz="2300" dirty="0">
                <a:solidFill>
                  <a:srgbClr val="4F4F5B"/>
                </a:solidFill>
              </a:rPr>
              <a:t>Discuție în grup</a:t>
            </a:r>
            <a:endParaRPr sz="2300" dirty="0">
              <a:solidFill>
                <a:srgbClr val="4F4F5B"/>
              </a:solidFill>
            </a:endParaRPr>
          </a:p>
        </p:txBody>
      </p:sp>
      <p:sp>
        <p:nvSpPr>
          <p:cNvPr id="192" name="Google Shape;192;g39e7b6f5a92_0_767"/>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lvl="0"/>
            <a:r>
              <a:rPr lang="it-IT" dirty="0"/>
              <a:t>Unitatea 2.1 Comunicare bazată pe puncte forte</a:t>
            </a:r>
            <a:endParaRPr dirty="0"/>
          </a:p>
        </p:txBody>
      </p:sp>
      <p:sp>
        <p:nvSpPr>
          <p:cNvPr id="193" name="Google Shape;193;g39e7b6f5a92_0_767"/>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lgn="just" rtl="0">
              <a:spcBef>
                <a:spcPts val="0"/>
              </a:spcBef>
              <a:spcAft>
                <a:spcPts val="0"/>
              </a:spcAft>
              <a:buClr>
                <a:schemeClr val="accent2"/>
              </a:buClr>
              <a:buSzPts val="2400"/>
              <a:buNone/>
            </a:pPr>
            <a:r>
              <a:rPr lang="ro-RO" dirty="0"/>
              <a:t>Exercițiu de reformulare</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g39e7b6f5a92_0_773"/>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lvl="0"/>
            <a:r>
              <a:rPr lang="it-IT" dirty="0"/>
              <a:t>Unitatea 2.1 Comunicare bazată pe puncte forte</a:t>
            </a:r>
            <a:endParaRPr dirty="0"/>
          </a:p>
        </p:txBody>
      </p:sp>
      <p:sp>
        <p:nvSpPr>
          <p:cNvPr id="199" name="Google Shape;199;g39e7b6f5a92_0_773"/>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chemeClr val="accent2"/>
              </a:buClr>
              <a:buSzPts val="2400"/>
              <a:buNone/>
            </a:pPr>
            <a:r>
              <a:rPr lang="ro-RO" dirty="0"/>
              <a:t>Concluzii-cheie</a:t>
            </a:r>
            <a:endParaRPr dirty="0"/>
          </a:p>
        </p:txBody>
      </p:sp>
      <p:sp>
        <p:nvSpPr>
          <p:cNvPr id="200" name="Google Shape;200;g39e7b6f5a92_0_773"/>
          <p:cNvSpPr txBox="1">
            <a:spLocks noGrp="1"/>
          </p:cNvSpPr>
          <p:nvPr>
            <p:ph type="body" idx="2"/>
          </p:nvPr>
        </p:nvSpPr>
        <p:spPr>
          <a:xfrm>
            <a:off x="97971" y="1462685"/>
            <a:ext cx="11944500" cy="5289300"/>
          </a:xfrm>
          <a:prstGeom prst="rect">
            <a:avLst/>
          </a:prstGeom>
          <a:noFill/>
          <a:ln>
            <a:noFill/>
          </a:ln>
        </p:spPr>
        <p:txBody>
          <a:bodyPr spcFirstLastPara="1" wrap="square" lIns="91425" tIns="45700" rIns="91425" bIns="45700" anchor="t" anchorCtr="0">
            <a:noAutofit/>
          </a:bodyPr>
          <a:lstStyle/>
          <a:p>
            <a:r>
              <a:rPr lang="ro-RO" sz="2400" dirty="0"/>
              <a:t>Reflecție asupra învățării și concluzii privind principalele subiecte abordate în timpul instruirii. </a:t>
            </a:r>
          </a:p>
          <a:p>
            <a:pPr marL="228600" indent="0"/>
            <a:r>
              <a:rPr lang="ro-RO" sz="2400" dirty="0"/>
              <a:t>Puncte cheie de reținut</a:t>
            </a:r>
            <a:r>
              <a:rPr lang="en-US" sz="2400" dirty="0"/>
              <a:t>:</a:t>
            </a:r>
          </a:p>
          <a:p>
            <a:pPr marL="514350" indent="-285750">
              <a:buFont typeface="Arial" panose="020B0604020202020204" pitchFamily="34" charset="0"/>
              <a:buChar char="•"/>
            </a:pPr>
            <a:r>
              <a:rPr lang="ro-RO" sz="2400" dirty="0"/>
              <a:t>Limbajul modelează posibilitatea și implicarea </a:t>
            </a:r>
          </a:p>
          <a:p>
            <a:pPr marL="514350" indent="-285750">
              <a:buFont typeface="Arial" panose="020B0604020202020204" pitchFamily="34" charset="0"/>
              <a:buChar char="•"/>
            </a:pPr>
            <a:r>
              <a:rPr lang="ro-RO" sz="2400" dirty="0"/>
              <a:t>Utilizați Problemă → Resursă/Scop → Acțiune </a:t>
            </a:r>
            <a:endParaRPr lang="en-US" sz="2400" dirty="0"/>
          </a:p>
          <a:p>
            <a:pPr marL="228600" indent="0"/>
            <a:r>
              <a:rPr lang="ro-RO" sz="2400" dirty="0"/>
              <a:t>Formatul întrebării</a:t>
            </a:r>
            <a:r>
              <a:rPr lang="en-US" sz="2400" dirty="0"/>
              <a:t>:</a:t>
            </a:r>
            <a:r>
              <a:rPr lang="ro-RO" sz="2400" dirty="0"/>
              <a:t> </a:t>
            </a:r>
          </a:p>
          <a:p>
            <a:pPr marL="514350" indent="-285750">
              <a:buFont typeface="Arial" panose="020B0604020202020204" pitchFamily="34" charset="0"/>
              <a:buChar char="•"/>
            </a:pPr>
            <a:r>
              <a:rPr lang="ro-RO" sz="2400" dirty="0"/>
              <a:t>Un limbaj specific, apreciativ și motivat de curiozitate funcționează cel mai bine</a:t>
            </a:r>
          </a:p>
          <a:p>
            <a:br>
              <a:rPr lang="ro-RO" sz="2400" dirty="0"/>
            </a:br>
            <a:endParaRPr sz="2400" dirty="0">
              <a:solidFill>
                <a:srgbClr val="4F4F5B"/>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g39e7b6f5a92_0_779"/>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Calibri"/>
              <a:buNone/>
            </a:pPr>
            <a:r>
              <a:rPr lang="en-US" dirty="0" err="1"/>
              <a:t>Reflec</a:t>
            </a:r>
            <a:r>
              <a:rPr lang="ro-RO" dirty="0"/>
              <a:t>ție</a:t>
            </a:r>
            <a:endParaRPr dirty="0"/>
          </a:p>
        </p:txBody>
      </p:sp>
      <p:sp>
        <p:nvSpPr>
          <p:cNvPr id="207" name="Google Shape;207;g39e7b6f5a92_0_779"/>
          <p:cNvSpPr txBox="1">
            <a:spLocks noGrp="1"/>
          </p:cNvSpPr>
          <p:nvPr>
            <p:ph type="body" idx="2"/>
          </p:nvPr>
        </p:nvSpPr>
        <p:spPr>
          <a:xfrm>
            <a:off x="97971" y="1462685"/>
            <a:ext cx="11944500" cy="5289300"/>
          </a:xfrm>
          <a:prstGeom prst="rect">
            <a:avLst/>
          </a:prstGeom>
          <a:noFill/>
          <a:ln>
            <a:noFill/>
          </a:ln>
        </p:spPr>
        <p:txBody>
          <a:bodyPr spcFirstLastPara="1" wrap="square" lIns="91425" tIns="45700" rIns="91425" bIns="45700" anchor="t" anchorCtr="0">
            <a:noAutofit/>
          </a:bodyPr>
          <a:lstStyle/>
          <a:p>
            <a:pPr marL="0" lvl="0" indent="0" algn="ctr" rtl="0">
              <a:lnSpc>
                <a:spcPct val="115000"/>
              </a:lnSpc>
              <a:spcBef>
                <a:spcPts val="1200"/>
              </a:spcBef>
              <a:spcAft>
                <a:spcPts val="0"/>
              </a:spcAft>
              <a:buNone/>
            </a:pPr>
            <a:endParaRPr sz="2400" b="1" dirty="0"/>
          </a:p>
          <a:p>
            <a:r>
              <a:rPr lang="ro-RO" sz="2400" dirty="0"/>
              <a:t>Haideți să facem un poster cu angajamentele noastre din această unitate. </a:t>
            </a:r>
          </a:p>
          <a:p>
            <a:endParaRPr lang="ro-RO" sz="2400" dirty="0"/>
          </a:p>
          <a:p>
            <a:r>
              <a:rPr lang="ro-RO" sz="2400" dirty="0"/>
              <a:t>Folosind bilețelele autoadezive furnizate, precizați: </a:t>
            </a:r>
          </a:p>
          <a:p>
            <a:endParaRPr lang="ro-RO" sz="2400" dirty="0"/>
          </a:p>
          <a:p>
            <a:pPr marL="571500" indent="-342900" algn="ctr">
              <a:buFont typeface="Arial" panose="020B0604020202020204" pitchFamily="34" charset="0"/>
              <a:buChar char="•"/>
            </a:pPr>
            <a:r>
              <a:rPr lang="ro-RO" sz="2400" b="1" dirty="0"/>
              <a:t>Care sunt cei doi pași pe care îi pot face în modul în care comunic luna aceasta?</a:t>
            </a:r>
          </a:p>
          <a:p>
            <a:br>
              <a:rPr lang="ro-RO" sz="2400" dirty="0"/>
            </a:br>
            <a:endParaRPr sz="24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g37d7badc4d7_0_0"/>
          <p:cNvSpPr txBox="1">
            <a:spLocks noGrp="1"/>
          </p:cNvSpPr>
          <p:nvPr>
            <p:ph type="ctrTitle"/>
          </p:nvPr>
        </p:nvSpPr>
        <p:spPr>
          <a:xfrm>
            <a:off x="374726" y="2184268"/>
            <a:ext cx="6914700" cy="1334100"/>
          </a:xfrm>
          <a:prstGeom prst="rect">
            <a:avLst/>
          </a:prstGeom>
          <a:noFill/>
          <a:ln>
            <a:noFill/>
          </a:ln>
        </p:spPr>
        <p:txBody>
          <a:bodyPr spcFirstLastPara="1" wrap="square" lIns="91425" tIns="45700" rIns="91425" bIns="45700" anchor="ctr" anchorCtr="0">
            <a:normAutofit/>
          </a:bodyPr>
          <a:lstStyle/>
          <a:p>
            <a:pPr lvl="0"/>
            <a:r>
              <a:rPr lang="en-US" sz="2500" dirty="0">
                <a:solidFill>
                  <a:srgbClr val="595959"/>
                </a:solidFill>
                <a:latin typeface="Arial"/>
                <a:ea typeface="Arial"/>
                <a:cs typeface="Arial"/>
                <a:sym typeface="Arial"/>
              </a:rPr>
              <a:t>PL 3: </a:t>
            </a:r>
            <a:r>
              <a:rPr lang="it-IT" sz="2500" dirty="0">
                <a:solidFill>
                  <a:srgbClr val="595959"/>
                </a:solidFill>
                <a:latin typeface="Arial"/>
                <a:ea typeface="Arial"/>
                <a:cs typeface="Arial"/>
                <a:sym typeface="Arial"/>
              </a:rPr>
              <a:t>Formare și consolidarea capacităților </a:t>
            </a:r>
            <a:r>
              <a:rPr lang="en-US" sz="2500" dirty="0">
                <a:solidFill>
                  <a:srgbClr val="595959"/>
                </a:solidFill>
                <a:latin typeface="Arial"/>
                <a:ea typeface="Arial"/>
                <a:cs typeface="Arial"/>
                <a:sym typeface="Arial"/>
              </a:rPr>
              <a:t>(D3.1)</a:t>
            </a:r>
            <a:endParaRPr sz="2500" dirty="0">
              <a:solidFill>
                <a:srgbClr val="595959"/>
              </a:solidFill>
              <a:latin typeface="Arial"/>
              <a:ea typeface="Arial"/>
              <a:cs typeface="Arial"/>
              <a:sym typeface="Arial"/>
            </a:endParaRPr>
          </a:p>
          <a:p>
            <a:pPr marL="0" lvl="0" indent="0" algn="l" rtl="0">
              <a:lnSpc>
                <a:spcPct val="90000"/>
              </a:lnSpc>
              <a:spcBef>
                <a:spcPts val="0"/>
              </a:spcBef>
              <a:spcAft>
                <a:spcPts val="0"/>
              </a:spcAft>
              <a:buClr>
                <a:schemeClr val="dk1"/>
              </a:buClr>
              <a:buSzPts val="2000"/>
              <a:buFont typeface="Calibri"/>
              <a:buNone/>
            </a:pPr>
            <a:endParaRPr sz="2200" dirty="0"/>
          </a:p>
        </p:txBody>
      </p:sp>
      <p:sp>
        <p:nvSpPr>
          <p:cNvPr id="74" name="Google Shape;74;g37d7badc4d7_0_0"/>
          <p:cNvSpPr txBox="1">
            <a:spLocks noGrp="1"/>
          </p:cNvSpPr>
          <p:nvPr>
            <p:ph type="subTitle" idx="1"/>
          </p:nvPr>
        </p:nvSpPr>
        <p:spPr>
          <a:xfrm>
            <a:off x="401324" y="3651830"/>
            <a:ext cx="6893100" cy="1292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1600"/>
              <a:buNone/>
            </a:pPr>
            <a:r>
              <a:rPr lang="en-US" sz="3599" b="0" i="0" dirty="0">
                <a:solidFill>
                  <a:srgbClr val="545454"/>
                </a:solidFill>
              </a:rPr>
              <a:t>Curs de Master Trainer - </a:t>
            </a:r>
            <a:r>
              <a:rPr lang="en-US" sz="3599" b="0" i="0" dirty="0" err="1">
                <a:solidFill>
                  <a:srgbClr val="545454"/>
                </a:solidFill>
              </a:rPr>
              <a:t>Ziua</a:t>
            </a:r>
            <a:r>
              <a:rPr lang="en-US" sz="3599" b="0" i="0" dirty="0">
                <a:solidFill>
                  <a:srgbClr val="545454"/>
                </a:solidFill>
              </a:rPr>
              <a:t> 2</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g37f92c21d3d_0_23"/>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lvl="0"/>
            <a:r>
              <a:rPr lang="ro-RO" dirty="0"/>
              <a:t>Unitatea 2.2 - Construirea relațiilor pozitive și a colaborării</a:t>
            </a:r>
            <a:endParaRPr dirty="0"/>
          </a:p>
        </p:txBody>
      </p:sp>
      <p:sp>
        <p:nvSpPr>
          <p:cNvPr id="213" name="Google Shape;213;g37f92c21d3d_0_23"/>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lgn="just" rtl="0">
              <a:spcBef>
                <a:spcPts val="0"/>
              </a:spcBef>
              <a:spcAft>
                <a:spcPts val="0"/>
              </a:spcAft>
              <a:buClr>
                <a:schemeClr val="accent2"/>
              </a:buClr>
              <a:buSzPts val="2400"/>
              <a:buNone/>
            </a:pPr>
            <a:r>
              <a:rPr lang="ro-RO" dirty="0"/>
              <a:t>Obiectivele învățării</a:t>
            </a:r>
            <a:endParaRPr dirty="0"/>
          </a:p>
        </p:txBody>
      </p:sp>
      <p:sp>
        <p:nvSpPr>
          <p:cNvPr id="214" name="Google Shape;214;g37f92c21d3d_0_23"/>
          <p:cNvSpPr txBox="1">
            <a:spLocks noGrp="1"/>
          </p:cNvSpPr>
          <p:nvPr>
            <p:ph type="body" idx="2"/>
          </p:nvPr>
        </p:nvSpPr>
        <p:spPr>
          <a:xfrm>
            <a:off x="97971" y="1462685"/>
            <a:ext cx="11944500" cy="5289300"/>
          </a:xfrm>
          <a:prstGeom prst="rect">
            <a:avLst/>
          </a:prstGeom>
          <a:noFill/>
          <a:ln>
            <a:noFill/>
          </a:ln>
        </p:spPr>
        <p:txBody>
          <a:bodyPr spcFirstLastPara="1" wrap="square" lIns="91425" tIns="45700" rIns="91425" bIns="45700" anchor="t" anchorCtr="0">
            <a:noAutofit/>
          </a:bodyPr>
          <a:lstStyle/>
          <a:p>
            <a:pPr lvl="0" indent="0">
              <a:lnSpc>
                <a:spcPct val="100000"/>
              </a:lnSpc>
              <a:spcBef>
                <a:spcPts val="0"/>
              </a:spcBef>
            </a:pPr>
            <a:r>
              <a:rPr lang="ro-RO" sz="2800" dirty="0">
                <a:solidFill>
                  <a:srgbClr val="4F4F5B"/>
                </a:solidFill>
              </a:rPr>
              <a:t>Până la sfârșitul acestui training, veți putea: </a:t>
            </a:r>
          </a:p>
          <a:p>
            <a:pPr lvl="0" indent="0">
              <a:lnSpc>
                <a:spcPct val="100000"/>
              </a:lnSpc>
              <a:spcBef>
                <a:spcPts val="0"/>
              </a:spcBef>
            </a:pPr>
            <a:endParaRPr lang="ro-RO" sz="2800" dirty="0">
              <a:solidFill>
                <a:srgbClr val="4F4F5B"/>
              </a:solidFill>
            </a:endParaRPr>
          </a:p>
          <a:p>
            <a:pPr marL="800100" lvl="0" indent="-342900">
              <a:lnSpc>
                <a:spcPct val="100000"/>
              </a:lnSpc>
              <a:spcBef>
                <a:spcPts val="0"/>
              </a:spcBef>
              <a:buSzPct val="91000"/>
              <a:buFont typeface="Arial" panose="020B0604020202020204" pitchFamily="34" charset="0"/>
              <a:buChar char="•"/>
            </a:pPr>
            <a:r>
              <a:rPr lang="ro-RO" sz="2800" dirty="0">
                <a:solidFill>
                  <a:srgbClr val="4F4F5B"/>
                </a:solidFill>
              </a:rPr>
              <a:t>Identificați barierele în calea construirii relațiilor. </a:t>
            </a:r>
          </a:p>
          <a:p>
            <a:pPr marL="800100" lvl="0" indent="-342900">
              <a:lnSpc>
                <a:spcPct val="100000"/>
              </a:lnSpc>
              <a:spcBef>
                <a:spcPts val="0"/>
              </a:spcBef>
              <a:buSzPct val="91000"/>
              <a:buFont typeface="Arial" panose="020B0604020202020204" pitchFamily="34" charset="0"/>
              <a:buChar char="•"/>
            </a:pPr>
            <a:r>
              <a:rPr lang="ro-RO" sz="2800" dirty="0">
                <a:solidFill>
                  <a:srgbClr val="4F4F5B"/>
                </a:solidFill>
              </a:rPr>
              <a:t>Aplicați strategii de psihologie pozitivă (recunoștință, răspunsuri active și constructive, cercetare apreciativă). </a:t>
            </a:r>
          </a:p>
          <a:p>
            <a:pPr marL="800100" lvl="0" indent="-342900">
              <a:lnSpc>
                <a:spcPct val="100000"/>
              </a:lnSpc>
              <a:spcBef>
                <a:spcPts val="0"/>
              </a:spcBef>
              <a:buSzPct val="91000"/>
              <a:buFont typeface="Arial" panose="020B0604020202020204" pitchFamily="34" charset="0"/>
              <a:buChar char="•"/>
            </a:pPr>
            <a:r>
              <a:rPr lang="ro-RO" sz="2800" dirty="0">
                <a:solidFill>
                  <a:srgbClr val="4F4F5B"/>
                </a:solidFill>
              </a:rPr>
              <a:t>Dezvoltați un plan de implicare a părților interesate.</a:t>
            </a:r>
            <a:endParaRPr sz="2800" dirty="0">
              <a:solidFill>
                <a:srgbClr val="4F4F5B"/>
              </a:solidFill>
            </a:endParaRPr>
          </a:p>
          <a:p>
            <a:pPr marL="0" lvl="0" indent="0" algn="l" rtl="0">
              <a:lnSpc>
                <a:spcPct val="100000"/>
              </a:lnSpc>
              <a:spcBef>
                <a:spcPts val="0"/>
              </a:spcBef>
              <a:spcAft>
                <a:spcPts val="0"/>
              </a:spcAft>
              <a:buNone/>
            </a:pPr>
            <a:endParaRPr sz="2800" dirty="0">
              <a:solidFill>
                <a:srgbClr val="4F4F5B"/>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g39e7b6f5a92_0_449"/>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lvl="0"/>
            <a:r>
              <a:rPr lang="ro-RO" dirty="0"/>
              <a:t>Unitatea 2.2 - Construirea relațiilor pozitive și a colaborării</a:t>
            </a:r>
            <a:endParaRPr sz="2700" dirty="0">
              <a:solidFill>
                <a:schemeClr val="lt1"/>
              </a:solidFill>
            </a:endParaRPr>
          </a:p>
        </p:txBody>
      </p:sp>
      <p:sp>
        <p:nvSpPr>
          <p:cNvPr id="220" name="Google Shape;220;g39e7b6f5a92_0_449"/>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chemeClr val="accent2"/>
              </a:buClr>
              <a:buSzPts val="2400"/>
              <a:buNone/>
            </a:pPr>
            <a:r>
              <a:rPr lang="ro-RO" dirty="0"/>
              <a:t>Relațiile pozitive și Colaborarea</a:t>
            </a:r>
            <a:endParaRPr dirty="0"/>
          </a:p>
        </p:txBody>
      </p:sp>
      <p:sp>
        <p:nvSpPr>
          <p:cNvPr id="221" name="Google Shape;221;g39e7b6f5a92_0_449"/>
          <p:cNvSpPr txBox="1">
            <a:spLocks noGrp="1"/>
          </p:cNvSpPr>
          <p:nvPr>
            <p:ph type="body" idx="2"/>
          </p:nvPr>
        </p:nvSpPr>
        <p:spPr>
          <a:xfrm>
            <a:off x="123750" y="1462701"/>
            <a:ext cx="11944500" cy="46119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None/>
            </a:pPr>
            <a:endParaRPr sz="2400" dirty="0">
              <a:solidFill>
                <a:srgbClr val="303030"/>
              </a:solidFill>
              <a:highlight>
                <a:srgbClr val="FFFFFF"/>
              </a:highlight>
            </a:endParaRPr>
          </a:p>
          <a:p>
            <a:pPr marL="0" lvl="0" indent="0" algn="ctr">
              <a:spcBef>
                <a:spcPts val="0"/>
              </a:spcBef>
            </a:pPr>
            <a:r>
              <a:rPr lang="ro-RO" sz="2400" dirty="0">
                <a:solidFill>
                  <a:srgbClr val="4F4F5B"/>
                </a:solidFill>
                <a:highlight>
                  <a:srgbClr val="FFFFFF"/>
                </a:highlight>
              </a:rPr>
              <a:t>Profesorii interacționează cu elevii zilnic. </a:t>
            </a:r>
          </a:p>
          <a:p>
            <a:pPr marL="0" lvl="0" indent="0" algn="ctr">
              <a:spcBef>
                <a:spcPts val="0"/>
              </a:spcBef>
            </a:pPr>
            <a:endParaRPr lang="ro-RO" sz="2400" dirty="0">
              <a:solidFill>
                <a:srgbClr val="4F4F5B"/>
              </a:solidFill>
              <a:highlight>
                <a:srgbClr val="FFFFFF"/>
              </a:highlight>
            </a:endParaRPr>
          </a:p>
          <a:p>
            <a:pPr marL="0" lvl="0" indent="0" algn="ctr">
              <a:spcBef>
                <a:spcPts val="0"/>
              </a:spcBef>
            </a:pPr>
            <a:r>
              <a:rPr lang="ro-RO" sz="2400" dirty="0">
                <a:solidFill>
                  <a:srgbClr val="4F4F5B"/>
                </a:solidFill>
                <a:highlight>
                  <a:srgbClr val="FFFFFF"/>
                </a:highlight>
              </a:rPr>
              <a:t>Tipurile de relații pe care le au cu aceștia au un impact direct asupra experiențelor sociale, emoționale și academice ale elevilor la școală. </a:t>
            </a:r>
          </a:p>
          <a:p>
            <a:pPr marL="0" lvl="0" indent="0" algn="ctr">
              <a:spcBef>
                <a:spcPts val="0"/>
              </a:spcBef>
            </a:pPr>
            <a:endParaRPr lang="ro-RO" sz="2400" dirty="0">
              <a:solidFill>
                <a:srgbClr val="4F4F5B"/>
              </a:solidFill>
              <a:highlight>
                <a:srgbClr val="FFFFFF"/>
              </a:highlight>
            </a:endParaRPr>
          </a:p>
          <a:p>
            <a:pPr marL="0" lvl="0" indent="0" algn="ctr">
              <a:spcBef>
                <a:spcPts val="0"/>
              </a:spcBef>
            </a:pPr>
            <a:r>
              <a:rPr lang="ro-RO" sz="2400" dirty="0">
                <a:solidFill>
                  <a:srgbClr val="4F4F5B"/>
                </a:solidFill>
                <a:highlight>
                  <a:srgbClr val="FFFFFF"/>
                </a:highlight>
              </a:rPr>
              <a:t>Relațiile bune dintre profesori și elevi au fost asociate cu o motivație crescută a elevilor, cu performanțe academice ridicate, cu rate ridicate de prezență școlară și cu atitudini pozitive față de școală. </a:t>
            </a:r>
          </a:p>
          <a:p>
            <a:pPr marL="0" lvl="0" indent="0" algn="ctr">
              <a:spcBef>
                <a:spcPts val="0"/>
              </a:spcBef>
            </a:pPr>
            <a:endParaRPr lang="ro-RO" sz="2400" dirty="0">
              <a:solidFill>
                <a:srgbClr val="4F4F5B"/>
              </a:solidFill>
              <a:highlight>
                <a:srgbClr val="FFFFFF"/>
              </a:highlight>
            </a:endParaRPr>
          </a:p>
          <a:p>
            <a:pPr marL="0" lvl="0" indent="0" algn="ctr">
              <a:spcBef>
                <a:spcPts val="0"/>
              </a:spcBef>
            </a:pPr>
            <a:r>
              <a:rPr lang="ro-RO" sz="2400" dirty="0">
                <a:solidFill>
                  <a:srgbClr val="4F4F5B"/>
                </a:solidFill>
                <a:highlight>
                  <a:srgbClr val="FFFFFF"/>
                </a:highlight>
              </a:rPr>
              <a:t>În mod similar, există indicii că relațiile satisfăcătoare pot servi drept „amortizor” împotriva stresului profesorilor (Cohen &amp; Willis, 1995; </a:t>
            </a:r>
            <a:r>
              <a:rPr lang="ro-RO" sz="2400" dirty="0" err="1">
                <a:solidFill>
                  <a:srgbClr val="4F4F5B"/>
                </a:solidFill>
                <a:highlight>
                  <a:srgbClr val="FFFFFF"/>
                </a:highlight>
              </a:rPr>
              <a:t>Gulielmi</a:t>
            </a:r>
            <a:r>
              <a:rPr lang="ro-RO" sz="2400" dirty="0">
                <a:solidFill>
                  <a:srgbClr val="4F4F5B"/>
                </a:solidFill>
                <a:highlight>
                  <a:srgbClr val="FFFFFF"/>
                </a:highlight>
              </a:rPr>
              <a:t> &amp; </a:t>
            </a:r>
            <a:r>
              <a:rPr lang="ro-RO" sz="2400" dirty="0" err="1">
                <a:solidFill>
                  <a:srgbClr val="4F4F5B"/>
                </a:solidFill>
                <a:highlight>
                  <a:srgbClr val="FFFFFF"/>
                </a:highlight>
              </a:rPr>
              <a:t>Tatrow</a:t>
            </a:r>
            <a:r>
              <a:rPr lang="ro-RO" sz="2400" dirty="0">
                <a:solidFill>
                  <a:srgbClr val="4F4F5B"/>
                </a:solidFill>
                <a:highlight>
                  <a:srgbClr val="FFFFFF"/>
                </a:highlight>
              </a:rPr>
              <a:t>, 1998).</a:t>
            </a:r>
            <a:endParaRPr sz="2400" dirty="0">
              <a:solidFill>
                <a:srgbClr val="4F4F5B"/>
              </a:solidFill>
              <a:highlight>
                <a:srgbClr val="FFFFFF"/>
              </a:highlight>
            </a:endParaRPr>
          </a:p>
          <a:p>
            <a:pPr marL="0" lvl="0" indent="0" algn="ctr" rtl="0">
              <a:lnSpc>
                <a:spcPct val="90000"/>
              </a:lnSpc>
              <a:spcBef>
                <a:spcPts val="0"/>
              </a:spcBef>
              <a:spcAft>
                <a:spcPts val="0"/>
              </a:spcAft>
              <a:buNone/>
            </a:pPr>
            <a:endParaRPr sz="2400" dirty="0">
              <a:solidFill>
                <a:srgbClr val="303030"/>
              </a:solidFill>
              <a:highlight>
                <a:srgbClr val="FFFFFF"/>
              </a:highlight>
            </a:endParaRPr>
          </a:p>
          <a:p>
            <a:pPr marL="0" lvl="0" indent="0" algn="ctr" rtl="0">
              <a:lnSpc>
                <a:spcPct val="90000"/>
              </a:lnSpc>
              <a:spcBef>
                <a:spcPts val="0"/>
              </a:spcBef>
              <a:spcAft>
                <a:spcPts val="0"/>
              </a:spcAft>
              <a:buNone/>
            </a:pPr>
            <a:endParaRPr sz="2400" dirty="0"/>
          </a:p>
          <a:p>
            <a:pPr marL="0" lvl="0" indent="0" algn="ctr" rtl="0">
              <a:lnSpc>
                <a:spcPct val="90000"/>
              </a:lnSpc>
              <a:spcBef>
                <a:spcPts val="0"/>
              </a:spcBef>
              <a:spcAft>
                <a:spcPts val="0"/>
              </a:spcAft>
              <a:buNone/>
            </a:pPr>
            <a:endParaRPr sz="24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g39e7b6f5a92_0_455"/>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lvl="0"/>
            <a:r>
              <a:rPr lang="ro-RO" dirty="0"/>
              <a:t>Unitatea 2.2 - Construirea relațiilor pozitive și a colaborării</a:t>
            </a:r>
            <a:endParaRPr sz="2700" dirty="0">
              <a:solidFill>
                <a:schemeClr val="lt1"/>
              </a:solidFill>
            </a:endParaRPr>
          </a:p>
        </p:txBody>
      </p:sp>
      <p:sp>
        <p:nvSpPr>
          <p:cNvPr id="227" name="Google Shape;227;g39e7b6f5a92_0_455"/>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spcBef>
                <a:spcPts val="0"/>
              </a:spcBef>
            </a:pPr>
            <a:r>
              <a:rPr lang="ro-RO" dirty="0"/>
              <a:t> Exercițiu în perechi - Bariere</a:t>
            </a:r>
            <a:endParaRPr dirty="0"/>
          </a:p>
        </p:txBody>
      </p:sp>
      <p:sp>
        <p:nvSpPr>
          <p:cNvPr id="228" name="Google Shape;228;g39e7b6f5a92_0_455"/>
          <p:cNvSpPr txBox="1">
            <a:spLocks noGrp="1"/>
          </p:cNvSpPr>
          <p:nvPr>
            <p:ph type="body" idx="2"/>
          </p:nvPr>
        </p:nvSpPr>
        <p:spPr>
          <a:xfrm>
            <a:off x="1089764" y="1568700"/>
            <a:ext cx="9278536" cy="4434628"/>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1200"/>
              </a:spcBef>
              <a:spcAft>
                <a:spcPts val="0"/>
              </a:spcAft>
              <a:buNone/>
            </a:pPr>
            <a:r>
              <a:rPr lang="ro-RO" sz="2400" b="1" dirty="0">
                <a:solidFill>
                  <a:srgbClr val="4F4F5B"/>
                </a:solidFill>
              </a:rPr>
              <a:t>Acordați-vă un moment pentru a reflecta asupra propriei comunități școlare. </a:t>
            </a:r>
          </a:p>
          <a:p>
            <a:pPr lvl="0" indent="-279400">
              <a:lnSpc>
                <a:spcPct val="115000"/>
              </a:lnSpc>
              <a:spcBef>
                <a:spcPts val="0"/>
              </a:spcBef>
              <a:buClr>
                <a:srgbClr val="4F4F5B"/>
              </a:buClr>
              <a:buSzPts val="800"/>
              <a:buFont typeface="Calibri"/>
              <a:buChar char="●"/>
            </a:pPr>
            <a:r>
              <a:rPr lang="ro-RO" sz="2400" b="1" dirty="0">
                <a:solidFill>
                  <a:srgbClr val="4F4F5B"/>
                </a:solidFill>
              </a:rPr>
              <a:t>Ce bariere simțiți ca fiind mai prezente? </a:t>
            </a:r>
          </a:p>
          <a:p>
            <a:pPr lvl="0" indent="-279400">
              <a:lnSpc>
                <a:spcPct val="115000"/>
              </a:lnSpc>
              <a:spcBef>
                <a:spcPts val="0"/>
              </a:spcBef>
              <a:buClr>
                <a:srgbClr val="4F4F5B"/>
              </a:buClr>
              <a:buSzPts val="800"/>
              <a:buFont typeface="Calibri"/>
              <a:buChar char="●"/>
            </a:pPr>
            <a:r>
              <a:rPr lang="ro-RO" sz="2400" b="1" dirty="0">
                <a:solidFill>
                  <a:srgbClr val="4F4F5B"/>
                </a:solidFill>
              </a:rPr>
              <a:t>Unde observați cea mai mare nevoie de reparare sau consolidare a relațiilor? </a:t>
            </a:r>
          </a:p>
          <a:p>
            <a:pPr lvl="0" indent="-279400">
              <a:lnSpc>
                <a:spcPct val="115000"/>
              </a:lnSpc>
              <a:spcBef>
                <a:spcPts val="0"/>
              </a:spcBef>
              <a:buClr>
                <a:srgbClr val="4F4F5B"/>
              </a:buClr>
              <a:buSzPts val="800"/>
              <a:buFont typeface="Calibri"/>
              <a:buChar char="●"/>
            </a:pPr>
            <a:r>
              <a:rPr lang="ro-RO" sz="2400" b="1" dirty="0">
                <a:solidFill>
                  <a:srgbClr val="4F4F5B"/>
                </a:solidFill>
              </a:rPr>
              <a:t>Ce situații declanșează deconectarea în rândul personalului? </a:t>
            </a:r>
          </a:p>
          <a:p>
            <a:pPr lvl="0" indent="-279400">
              <a:lnSpc>
                <a:spcPct val="115000"/>
              </a:lnSpc>
              <a:spcBef>
                <a:spcPts val="0"/>
              </a:spcBef>
              <a:buClr>
                <a:srgbClr val="4F4F5B"/>
              </a:buClr>
              <a:buSzPts val="800"/>
              <a:buFont typeface="Calibri"/>
              <a:buChar char="●"/>
            </a:pPr>
            <a:r>
              <a:rPr lang="ro-RO" sz="2400" b="1" dirty="0">
                <a:solidFill>
                  <a:srgbClr val="4F4F5B"/>
                </a:solidFill>
              </a:rPr>
              <a:t>Când par elevii cel mai izolați sau dezinteresați? </a:t>
            </a:r>
          </a:p>
          <a:p>
            <a:pPr lvl="0" indent="-279400">
              <a:lnSpc>
                <a:spcPct val="115000"/>
              </a:lnSpc>
              <a:spcBef>
                <a:spcPts val="0"/>
              </a:spcBef>
              <a:buClr>
                <a:srgbClr val="4F4F5B"/>
              </a:buClr>
              <a:buSzPts val="800"/>
              <a:buFont typeface="Calibri"/>
              <a:buChar char="●"/>
            </a:pPr>
            <a:r>
              <a:rPr lang="ro-RO" sz="2400" b="1" dirty="0">
                <a:solidFill>
                  <a:srgbClr val="4F4F5B"/>
                </a:solidFill>
              </a:rPr>
              <a:t>Ce împiedică familiile să se simtă binevenite și ascultate? </a:t>
            </a:r>
          </a:p>
          <a:p>
            <a:pPr lvl="0" indent="-279400">
              <a:lnSpc>
                <a:spcPct val="115000"/>
              </a:lnSpc>
              <a:spcBef>
                <a:spcPts val="0"/>
              </a:spcBef>
              <a:buClr>
                <a:srgbClr val="4F4F5B"/>
              </a:buClr>
              <a:buSzPts val="800"/>
              <a:buFont typeface="Calibri"/>
              <a:buChar char="●"/>
            </a:pPr>
            <a:r>
              <a:rPr lang="ro-RO" sz="2400" b="1" dirty="0">
                <a:solidFill>
                  <a:srgbClr val="4F4F5B"/>
                </a:solidFill>
              </a:rPr>
              <a:t>Unde creează distanță mai degrabă decât conexiune structurile sistemice?</a:t>
            </a:r>
            <a:endParaRPr sz="2400" b="1" dirty="0">
              <a:solidFill>
                <a:srgbClr val="4F4F5B"/>
              </a:solidFill>
            </a:endParaRPr>
          </a:p>
          <a:p>
            <a:pPr marL="0" lvl="0" indent="0" algn="l" rtl="0">
              <a:lnSpc>
                <a:spcPct val="90000"/>
              </a:lnSpc>
              <a:spcBef>
                <a:spcPts val="1200"/>
              </a:spcBef>
              <a:spcAft>
                <a:spcPts val="0"/>
              </a:spcAft>
              <a:buNone/>
            </a:pPr>
            <a:endParaRPr sz="2400" b="1" dirty="0">
              <a:solidFill>
                <a:srgbClr val="4F4F5B"/>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g39f7e177b5a_1_739"/>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lvl="0"/>
            <a:r>
              <a:rPr lang="ro-RO" dirty="0"/>
              <a:t>Unitatea 2.2 - Construirea relațiilor pozitive și a colaborării</a:t>
            </a:r>
            <a:endParaRPr sz="2700" dirty="0">
              <a:solidFill>
                <a:schemeClr val="lt1"/>
              </a:solidFill>
            </a:endParaRPr>
          </a:p>
        </p:txBody>
      </p:sp>
      <p:sp>
        <p:nvSpPr>
          <p:cNvPr id="234" name="Google Shape;234;g39f7e177b5a_1_739"/>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chemeClr val="accent2"/>
              </a:buClr>
              <a:buSzPts val="2400"/>
              <a:buNone/>
            </a:pPr>
            <a:r>
              <a:rPr lang="ro-RO" dirty="0"/>
              <a:t>Bariere în construirea relațiilor</a:t>
            </a:r>
            <a:r>
              <a:rPr lang="en-US" dirty="0"/>
              <a:t> </a:t>
            </a:r>
            <a:endParaRPr dirty="0"/>
          </a:p>
        </p:txBody>
      </p:sp>
      <p:sp>
        <p:nvSpPr>
          <p:cNvPr id="235" name="Google Shape;235;g39f7e177b5a_1_739"/>
          <p:cNvSpPr txBox="1">
            <a:spLocks noGrp="1"/>
          </p:cNvSpPr>
          <p:nvPr>
            <p:ph type="body" idx="2"/>
          </p:nvPr>
        </p:nvSpPr>
        <p:spPr>
          <a:xfrm>
            <a:off x="97975" y="1971125"/>
            <a:ext cx="5686200" cy="25953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None/>
            </a:pPr>
            <a:r>
              <a:rPr lang="ro-RO" sz="1900" b="1" dirty="0">
                <a:solidFill>
                  <a:srgbClr val="4F4F5B"/>
                </a:solidFill>
              </a:rPr>
              <a:t>Deficitul de încredere</a:t>
            </a:r>
            <a:endParaRPr sz="1900" b="1" dirty="0">
              <a:solidFill>
                <a:srgbClr val="4F4F5B"/>
              </a:solidFill>
            </a:endParaRPr>
          </a:p>
          <a:p>
            <a:pPr marL="0" lvl="0" indent="0">
              <a:lnSpc>
                <a:spcPct val="115000"/>
              </a:lnSpc>
              <a:spcBef>
                <a:spcPts val="1200"/>
              </a:spcBef>
            </a:pPr>
            <a:r>
              <a:rPr lang="ro-RO" dirty="0"/>
              <a:t>Experiențele trecute sau cultura organizațională creează ezitare în a fi vulnerabil și autentic cu colegii și elevii.</a:t>
            </a:r>
            <a:endParaRPr sz="2600" dirty="0">
              <a:solidFill>
                <a:srgbClr val="4F4F5B"/>
              </a:solidFill>
            </a:endParaRPr>
          </a:p>
        </p:txBody>
      </p:sp>
      <p:sp>
        <p:nvSpPr>
          <p:cNvPr id="236" name="Google Shape;236;g39f7e177b5a_1_739"/>
          <p:cNvSpPr txBox="1">
            <a:spLocks noGrp="1"/>
          </p:cNvSpPr>
          <p:nvPr>
            <p:ph type="body" idx="2"/>
          </p:nvPr>
        </p:nvSpPr>
        <p:spPr>
          <a:xfrm>
            <a:off x="6610150" y="4655575"/>
            <a:ext cx="5223300" cy="2120783"/>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1200"/>
              </a:spcBef>
              <a:spcAft>
                <a:spcPts val="0"/>
              </a:spcAft>
              <a:buNone/>
            </a:pPr>
            <a:r>
              <a:rPr lang="ro-RO" sz="1900" b="1" dirty="0">
                <a:solidFill>
                  <a:srgbClr val="4F4F5B"/>
                </a:solidFill>
              </a:rPr>
              <a:t>Comunicare limitată</a:t>
            </a:r>
            <a:endParaRPr sz="1900" b="1" dirty="0">
              <a:solidFill>
                <a:srgbClr val="4F4F5B"/>
              </a:solidFill>
            </a:endParaRPr>
          </a:p>
          <a:p>
            <a:pPr marL="0" lvl="0" indent="0">
              <a:lnSpc>
                <a:spcPct val="115000"/>
              </a:lnSpc>
              <a:spcBef>
                <a:spcPts val="1200"/>
              </a:spcBef>
            </a:pPr>
            <a:r>
              <a:rPr lang="ro-RO" dirty="0"/>
              <a:t>Lipsa timpului dedicat și a canalelor de comunicare împiedică un dialog semnificativ și dezvoltarea relațiilor. Școlile sunt aglomerate și rareori oferă timp pentru discuții și conectare.</a:t>
            </a:r>
            <a:endParaRPr sz="1100" b="1" dirty="0">
              <a:solidFill>
                <a:srgbClr val="000000"/>
              </a:solidFill>
              <a:latin typeface="Arial"/>
              <a:ea typeface="Arial"/>
              <a:cs typeface="Arial"/>
              <a:sym typeface="Arial"/>
            </a:endParaRPr>
          </a:p>
        </p:txBody>
      </p:sp>
      <p:sp>
        <p:nvSpPr>
          <p:cNvPr id="237" name="Google Shape;237;g39f7e177b5a_1_739"/>
          <p:cNvSpPr txBox="1">
            <a:spLocks noGrp="1"/>
          </p:cNvSpPr>
          <p:nvPr>
            <p:ph type="body" idx="2"/>
          </p:nvPr>
        </p:nvSpPr>
        <p:spPr>
          <a:xfrm>
            <a:off x="97975" y="4655575"/>
            <a:ext cx="5686200" cy="2120783"/>
          </a:xfrm>
          <a:prstGeom prst="rect">
            <a:avLst/>
          </a:prstGeom>
          <a:noFill/>
          <a:ln>
            <a:noFill/>
          </a:ln>
        </p:spPr>
        <p:txBody>
          <a:bodyPr spcFirstLastPara="1" wrap="square" lIns="91425" tIns="45700" rIns="91425" bIns="45700" anchor="t" anchorCtr="0">
            <a:noAutofit/>
          </a:bodyPr>
          <a:lstStyle/>
          <a:p>
            <a:pPr marL="0" lvl="0" indent="0">
              <a:lnSpc>
                <a:spcPct val="115000"/>
              </a:lnSpc>
              <a:spcBef>
                <a:spcPts val="1200"/>
              </a:spcBef>
            </a:pPr>
            <a:r>
              <a:rPr lang="ro-RO" sz="1900" b="1" dirty="0"/>
              <a:t>Prejudecată de confirmare</a:t>
            </a:r>
          </a:p>
          <a:p>
            <a:pPr marL="0" lvl="0" indent="0">
              <a:lnSpc>
                <a:spcPct val="115000"/>
              </a:lnSpc>
              <a:spcBef>
                <a:spcPts val="1200"/>
              </a:spcBef>
            </a:pPr>
            <a:r>
              <a:rPr lang="ro-RO" dirty="0"/>
              <a:t>Vedem ceea ce ne așteptăm să vedem, întărind presupunerile negative în loc să descoperim noi posibilități. Putem limita acest lucru fiind curioși, în special în interacțiunile cu elevii.</a:t>
            </a:r>
            <a:endParaRPr sz="1100" b="1" dirty="0">
              <a:solidFill>
                <a:srgbClr val="000000"/>
              </a:solidFill>
              <a:latin typeface="Arial"/>
              <a:ea typeface="Arial"/>
              <a:cs typeface="Arial"/>
              <a:sym typeface="Arial"/>
            </a:endParaRPr>
          </a:p>
          <a:p>
            <a:pPr marL="0" lvl="0" indent="0" algn="l" rtl="0">
              <a:lnSpc>
                <a:spcPct val="90000"/>
              </a:lnSpc>
              <a:spcBef>
                <a:spcPts val="1200"/>
              </a:spcBef>
              <a:spcAft>
                <a:spcPts val="0"/>
              </a:spcAft>
              <a:buNone/>
            </a:pPr>
            <a:endParaRPr dirty="0"/>
          </a:p>
        </p:txBody>
      </p:sp>
      <p:sp>
        <p:nvSpPr>
          <p:cNvPr id="238" name="Google Shape;238;g39f7e177b5a_1_739"/>
          <p:cNvSpPr txBox="1">
            <a:spLocks noGrp="1"/>
          </p:cNvSpPr>
          <p:nvPr>
            <p:ph type="body" idx="2"/>
          </p:nvPr>
        </p:nvSpPr>
        <p:spPr>
          <a:xfrm>
            <a:off x="6531475" y="1913925"/>
            <a:ext cx="5314800" cy="2595300"/>
          </a:xfrm>
          <a:prstGeom prst="rect">
            <a:avLst/>
          </a:prstGeom>
          <a:noFill/>
          <a:ln>
            <a:noFill/>
          </a:ln>
        </p:spPr>
        <p:txBody>
          <a:bodyPr spcFirstLastPara="1" wrap="square" lIns="91425" tIns="45700" rIns="91425" bIns="45700" anchor="t" anchorCtr="0">
            <a:noAutofit/>
          </a:bodyPr>
          <a:lstStyle/>
          <a:p>
            <a:pPr marL="0" lvl="0" indent="0">
              <a:lnSpc>
                <a:spcPct val="115000"/>
              </a:lnSpc>
              <a:spcBef>
                <a:spcPts val="1200"/>
              </a:spcBef>
            </a:pPr>
            <a:r>
              <a:rPr lang="ro-RO" sz="1900" b="1" dirty="0">
                <a:solidFill>
                  <a:srgbClr val="4F4F5B"/>
                </a:solidFill>
              </a:rPr>
              <a:t>Obiective și valori nealiniate</a:t>
            </a:r>
          </a:p>
          <a:p>
            <a:pPr marL="0" lvl="0" indent="0">
              <a:lnSpc>
                <a:spcPct val="115000"/>
              </a:lnSpc>
              <a:spcBef>
                <a:spcPts val="1200"/>
              </a:spcBef>
            </a:pPr>
            <a:r>
              <a:rPr lang="ro-RO" dirty="0"/>
              <a:t>Prioritățile și perspectivele diferite creează fricțiuni atunci când părțile interesate nu împărtășesc puncte comune.</a:t>
            </a:r>
            <a:endParaRPr sz="1100" b="1" dirty="0">
              <a:solidFill>
                <a:srgbClr val="000000"/>
              </a:solidFill>
              <a:latin typeface="Arial"/>
              <a:ea typeface="Arial"/>
              <a:cs typeface="Arial"/>
              <a:sym typeface="Arial"/>
            </a:endParaRPr>
          </a:p>
        </p:txBody>
      </p:sp>
      <p:pic>
        <p:nvPicPr>
          <p:cNvPr id="239" name="Google Shape;239;g39f7e177b5a_1_739" descr="Hand hierarchy icon vector. Isolated contour symbol illustration (Provided by Getty Images)"/>
          <p:cNvPicPr preferRelativeResize="0"/>
          <p:nvPr/>
        </p:nvPicPr>
        <p:blipFill>
          <a:blip r:embed="rId3">
            <a:alphaModFix/>
          </a:blip>
          <a:stretch>
            <a:fillRect/>
          </a:stretch>
        </p:blipFill>
        <p:spPr>
          <a:xfrm>
            <a:off x="10112917" y="1340916"/>
            <a:ext cx="1205949" cy="1205949"/>
          </a:xfrm>
          <a:prstGeom prst="rect">
            <a:avLst/>
          </a:prstGeom>
          <a:noFill/>
          <a:ln>
            <a:noFill/>
          </a:ln>
        </p:spPr>
      </p:pic>
      <p:pic>
        <p:nvPicPr>
          <p:cNvPr id="240" name="Google Shape;240;g39f7e177b5a_1_739" descr="Handshake gesture line icon, gestures concept, Shaking hands sign on white background, symbol of success deal and partnership icon in outline style for mobile, web design. Vector graphics. (Provided by Getty Images)"/>
          <p:cNvPicPr preferRelativeResize="0"/>
          <p:nvPr/>
        </p:nvPicPr>
        <p:blipFill>
          <a:blip r:embed="rId4">
            <a:alphaModFix/>
          </a:blip>
          <a:stretch>
            <a:fillRect/>
          </a:stretch>
        </p:blipFill>
        <p:spPr>
          <a:xfrm>
            <a:off x="2577400" y="1494622"/>
            <a:ext cx="1035725" cy="1035725"/>
          </a:xfrm>
          <a:prstGeom prst="rect">
            <a:avLst/>
          </a:prstGeom>
          <a:noFill/>
          <a:ln>
            <a:noFill/>
          </a:ln>
        </p:spPr>
      </p:pic>
      <p:pic>
        <p:nvPicPr>
          <p:cNvPr id="241" name="Google Shape;241;g39f7e177b5a_1_739" descr="Job interview line icon. Two human silhouette with bubble and question outline style pictogram on white background. People communication for mobile concept and web design. Vector graphics. (Provided by Getty Images)"/>
          <p:cNvPicPr preferRelativeResize="0"/>
          <p:nvPr/>
        </p:nvPicPr>
        <p:blipFill>
          <a:blip r:embed="rId5">
            <a:alphaModFix/>
          </a:blip>
          <a:stretch>
            <a:fillRect/>
          </a:stretch>
        </p:blipFill>
        <p:spPr>
          <a:xfrm>
            <a:off x="10190127" y="4332097"/>
            <a:ext cx="784625" cy="784625"/>
          </a:xfrm>
          <a:prstGeom prst="rect">
            <a:avLst/>
          </a:prstGeom>
          <a:noFill/>
          <a:ln>
            <a:noFill/>
          </a:ln>
        </p:spPr>
      </p:pic>
      <p:pic>
        <p:nvPicPr>
          <p:cNvPr id="242" name="Google Shape;242;g39f7e177b5a_1_739" descr="plan the pattern of the vector icon. Isolated contour symbol illustration (Provided by Getty Images)"/>
          <p:cNvPicPr preferRelativeResize="0"/>
          <p:nvPr/>
        </p:nvPicPr>
        <p:blipFill>
          <a:blip r:embed="rId6">
            <a:alphaModFix/>
          </a:blip>
          <a:stretch>
            <a:fillRect/>
          </a:stretch>
        </p:blipFill>
        <p:spPr>
          <a:xfrm>
            <a:off x="3904439" y="4332097"/>
            <a:ext cx="837048" cy="837048"/>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g39e7b6f5a92_0_337"/>
          <p:cNvSpPr txBox="1">
            <a:spLocks noGrp="1"/>
          </p:cNvSpPr>
          <p:nvPr>
            <p:ph type="title"/>
          </p:nvPr>
        </p:nvSpPr>
        <p:spPr>
          <a:xfrm>
            <a:off x="123745" y="55417"/>
            <a:ext cx="11944500" cy="715800"/>
          </a:xfrm>
          <a:prstGeom prst="rect">
            <a:avLst/>
          </a:prstGeom>
          <a:noFill/>
          <a:ln>
            <a:noFill/>
          </a:ln>
        </p:spPr>
        <p:txBody>
          <a:bodyPr spcFirstLastPara="1" wrap="square" lIns="91425" tIns="54000" rIns="54000" bIns="54000" anchor="ctr" anchorCtr="0">
            <a:noAutofit/>
          </a:bodyPr>
          <a:lstStyle/>
          <a:p>
            <a:pPr lvl="0"/>
            <a:r>
              <a:rPr lang="ro-RO" dirty="0"/>
              <a:t>Unitatea 2.2 - Construirea relațiilor pozitive și a colaborării</a:t>
            </a:r>
            <a:endParaRPr sz="2700" dirty="0">
              <a:solidFill>
                <a:schemeClr val="lt1"/>
              </a:solidFill>
            </a:endParaRPr>
          </a:p>
        </p:txBody>
      </p:sp>
      <p:sp>
        <p:nvSpPr>
          <p:cNvPr id="248" name="Google Shape;248;g39e7b6f5a92_0_337"/>
          <p:cNvSpPr txBox="1"/>
          <p:nvPr/>
        </p:nvSpPr>
        <p:spPr>
          <a:xfrm>
            <a:off x="1718625" y="1300900"/>
            <a:ext cx="8956200" cy="2556900"/>
          </a:xfrm>
          <a:prstGeom prst="rect">
            <a:avLst/>
          </a:prstGeom>
          <a:noFill/>
          <a:ln>
            <a:noFill/>
          </a:ln>
        </p:spPr>
        <p:txBody>
          <a:bodyPr spcFirstLastPara="1" wrap="square" lIns="91425" tIns="91425" rIns="91425" bIns="91425" anchor="ctr" anchorCtr="0">
            <a:noAutofit/>
          </a:bodyPr>
          <a:lstStyle/>
          <a:p>
            <a:pPr lvl="0" algn="ctr">
              <a:lnSpc>
                <a:spcPct val="115000"/>
              </a:lnSpc>
              <a:spcBef>
                <a:spcPts val="1200"/>
              </a:spcBef>
              <a:spcAft>
                <a:spcPts val="1200"/>
              </a:spcAft>
            </a:pPr>
            <a:r>
              <a:rPr lang="ro-RO" sz="2100" b="1" dirty="0">
                <a:solidFill>
                  <a:schemeClr val="accent2"/>
                </a:solidFill>
                <a:latin typeface="Calibri"/>
                <a:ea typeface="Calibri"/>
                <a:cs typeface="Calibri"/>
              </a:rPr>
              <a:t>Barierele în construirea unor relații semnificative în școli se complică adesea reciproc. </a:t>
            </a:r>
          </a:p>
          <a:p>
            <a:pPr lvl="0" algn="ctr">
              <a:lnSpc>
                <a:spcPct val="115000"/>
              </a:lnSpc>
              <a:spcBef>
                <a:spcPts val="1200"/>
              </a:spcBef>
              <a:spcAft>
                <a:spcPts val="1200"/>
              </a:spcAft>
            </a:pPr>
            <a:r>
              <a:rPr lang="ro-RO" sz="2100" b="1" dirty="0">
                <a:solidFill>
                  <a:schemeClr val="accent2"/>
                </a:solidFill>
                <a:latin typeface="Calibri"/>
                <a:ea typeface="Calibri"/>
                <a:cs typeface="Calibri"/>
              </a:rPr>
              <a:t>Presiunea timpului poate duce la scurtături de comunicare, care erodează încrederea, ceea ce face ca fiecare interacțiune să dureze mai mult. Ruperea acestui ciclu începe cu schimbări mici și consecvente în modul în care ne prezentăm unii altora.</a:t>
            </a:r>
            <a:endParaRPr sz="2100" b="1" dirty="0">
              <a:solidFill>
                <a:schemeClr val="accent2"/>
              </a:solidFill>
              <a:latin typeface="Calibri"/>
              <a:ea typeface="Calibri"/>
              <a:cs typeface="Calibri"/>
              <a:sym typeface="Calibri"/>
            </a:endParaRPr>
          </a:p>
        </p:txBody>
      </p:sp>
      <p:sp>
        <p:nvSpPr>
          <p:cNvPr id="249" name="Google Shape;249;g39e7b6f5a92_0_337"/>
          <p:cNvSpPr txBox="1"/>
          <p:nvPr/>
        </p:nvSpPr>
        <p:spPr>
          <a:xfrm>
            <a:off x="1718625" y="3997175"/>
            <a:ext cx="8956200" cy="2556900"/>
          </a:xfrm>
          <a:prstGeom prst="rect">
            <a:avLst/>
          </a:prstGeom>
          <a:noFill/>
          <a:ln>
            <a:noFill/>
          </a:ln>
        </p:spPr>
        <p:txBody>
          <a:bodyPr spcFirstLastPara="1" wrap="square" lIns="91425" tIns="91425" rIns="91425" bIns="91425" anchor="ctr" anchorCtr="0">
            <a:noAutofit/>
          </a:bodyPr>
          <a:lstStyle/>
          <a:p>
            <a:pPr lvl="0" algn="ctr">
              <a:lnSpc>
                <a:spcPct val="115000"/>
              </a:lnSpc>
              <a:spcBef>
                <a:spcPts val="1200"/>
              </a:spcBef>
            </a:pPr>
            <a:r>
              <a:rPr lang="ro-RO" sz="2100" b="1" dirty="0">
                <a:solidFill>
                  <a:schemeClr val="accent2"/>
                </a:solidFill>
                <a:latin typeface="Calibri"/>
                <a:ea typeface="Calibri"/>
                <a:cs typeface="Calibri"/>
              </a:rPr>
              <a:t>În secțiunea următoare vom afla mai multe despre soluții și măsuri preventive pentru a cultiva o relație pozitivă și colaborare între profesori și elevi.</a:t>
            </a:r>
            <a:endParaRPr sz="2100" b="1" dirty="0">
              <a:solidFill>
                <a:schemeClr val="accent2"/>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48"/>
                                        </p:tgtEl>
                                        <p:attrNameLst>
                                          <p:attrName>style.visibility</p:attrName>
                                        </p:attrNameLst>
                                      </p:cBhvr>
                                      <p:to>
                                        <p:strVal val="visible"/>
                                      </p:to>
                                    </p:set>
                                    <p:anim calcmode="lin" valueType="num">
                                      <p:cBhvr additive="base">
                                        <p:cTn id="7" dur="2000"/>
                                        <p:tgtEl>
                                          <p:spTgt spid="2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g39e7b6f5a92_0_461"/>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lvl="0"/>
            <a:r>
              <a:rPr lang="ro-RO" dirty="0"/>
              <a:t>Unitatea 2.2 - Construirea relațiilor pozitive și a colaborării</a:t>
            </a:r>
            <a:endParaRPr sz="2700" dirty="0">
              <a:solidFill>
                <a:schemeClr val="lt1"/>
              </a:solidFill>
            </a:endParaRPr>
          </a:p>
        </p:txBody>
      </p:sp>
      <p:sp>
        <p:nvSpPr>
          <p:cNvPr id="255" name="Google Shape;255;g39e7b6f5a92_0_461"/>
          <p:cNvSpPr txBox="1">
            <a:spLocks noGrp="1"/>
          </p:cNvSpPr>
          <p:nvPr>
            <p:ph type="body" idx="2"/>
          </p:nvPr>
        </p:nvSpPr>
        <p:spPr>
          <a:xfrm>
            <a:off x="320270" y="942491"/>
            <a:ext cx="11499900" cy="349500"/>
          </a:xfrm>
          <a:prstGeom prst="rect">
            <a:avLst/>
          </a:prstGeom>
          <a:noFill/>
          <a:ln>
            <a:noFill/>
          </a:ln>
        </p:spPr>
        <p:txBody>
          <a:bodyPr spcFirstLastPara="1" wrap="square" lIns="91425" tIns="45700" rIns="91425" bIns="45700" anchor="ctr" anchorCtr="0">
            <a:noAutofit/>
          </a:bodyPr>
          <a:lstStyle/>
          <a:p>
            <a:pPr marL="76200" lvl="0" indent="0">
              <a:spcBef>
                <a:spcPts val="0"/>
              </a:spcBef>
              <a:buClr>
                <a:schemeClr val="accent2"/>
              </a:buClr>
              <a:buSzPts val="2400"/>
            </a:pPr>
            <a:r>
              <a:rPr lang="ro-RO" sz="2400" b="1" dirty="0">
                <a:solidFill>
                  <a:schemeClr val="accent2"/>
                </a:solidFill>
              </a:rPr>
              <a:t>1. Recunoștința - Construirea unor relații pozitive </a:t>
            </a:r>
            <a:endParaRPr sz="2400" b="1" dirty="0">
              <a:solidFill>
                <a:schemeClr val="accent2"/>
              </a:solidFill>
            </a:endParaRPr>
          </a:p>
        </p:txBody>
      </p:sp>
      <p:sp>
        <p:nvSpPr>
          <p:cNvPr id="256" name="Google Shape;256;g39e7b6f5a92_0_461"/>
          <p:cNvSpPr txBox="1"/>
          <p:nvPr/>
        </p:nvSpPr>
        <p:spPr>
          <a:xfrm>
            <a:off x="678261" y="3595625"/>
            <a:ext cx="3527400" cy="2787040"/>
          </a:xfrm>
          <a:prstGeom prst="rect">
            <a:avLst/>
          </a:prstGeom>
          <a:noFill/>
          <a:ln>
            <a:noFill/>
          </a:ln>
        </p:spPr>
        <p:txBody>
          <a:bodyPr spcFirstLastPara="1" wrap="square" lIns="91425" tIns="91425" rIns="91425" bIns="91425" anchor="t" anchorCtr="0">
            <a:noAutofit/>
          </a:bodyPr>
          <a:lstStyle/>
          <a:p>
            <a:pPr lvl="0" algn="ctr"/>
            <a:r>
              <a:rPr lang="ro-RO" sz="1600" b="1" u="sng" dirty="0">
                <a:solidFill>
                  <a:schemeClr val="accent1"/>
                </a:solidFill>
                <a:latin typeface="Calibri"/>
                <a:ea typeface="Calibri"/>
                <a:cs typeface="Calibri"/>
              </a:rPr>
              <a:t>Jurnal de recunoștință</a:t>
            </a:r>
          </a:p>
          <a:p>
            <a:pPr lvl="0" algn="ctr"/>
            <a:endParaRPr lang="ro-RO" sz="1600" b="1" dirty="0">
              <a:solidFill>
                <a:schemeClr val="accent1"/>
              </a:solidFill>
              <a:latin typeface="Calibri"/>
              <a:ea typeface="Calibri"/>
              <a:cs typeface="Calibri"/>
            </a:endParaRPr>
          </a:p>
          <a:p>
            <a:pPr lvl="0" algn="ctr"/>
            <a:r>
              <a:rPr lang="ro-RO" sz="1600" b="1" dirty="0">
                <a:solidFill>
                  <a:schemeClr val="accent1"/>
                </a:solidFill>
                <a:latin typeface="Calibri"/>
                <a:ea typeface="Calibri"/>
                <a:cs typeface="Calibri"/>
              </a:rPr>
              <a:t> Încurajați personalul să noteze trei lucruri specifice pe care le-au apreciat în fiecare zi - concentrându-se pe oameni și relații, mai degrabă decât doar pe evenimente. Specificitatea contează: „Maria a stat până târziu ca să mă ajute să pregătesc materialele” este mai bun decât „o zi bună”.</a:t>
            </a:r>
            <a:endParaRPr sz="1600" b="1" dirty="0">
              <a:solidFill>
                <a:schemeClr val="accent1"/>
              </a:solidFill>
              <a:latin typeface="Calibri"/>
              <a:ea typeface="Calibri"/>
              <a:cs typeface="Calibri"/>
            </a:endParaRPr>
          </a:p>
          <a:p>
            <a:pPr marL="0" lvl="0" indent="0" algn="ctr" rtl="0">
              <a:spcBef>
                <a:spcPts val="0"/>
              </a:spcBef>
              <a:spcAft>
                <a:spcPts val="0"/>
              </a:spcAft>
              <a:buNone/>
            </a:pPr>
            <a:endParaRPr sz="1600" b="1" dirty="0">
              <a:solidFill>
                <a:schemeClr val="accent1"/>
              </a:solidFill>
            </a:endParaRPr>
          </a:p>
        </p:txBody>
      </p:sp>
      <p:sp>
        <p:nvSpPr>
          <p:cNvPr id="257" name="Google Shape;257;g39e7b6f5a92_0_461"/>
          <p:cNvSpPr txBox="1"/>
          <p:nvPr/>
        </p:nvSpPr>
        <p:spPr>
          <a:xfrm>
            <a:off x="774950" y="1681169"/>
            <a:ext cx="10674000" cy="1485600"/>
          </a:xfrm>
          <a:prstGeom prst="rect">
            <a:avLst/>
          </a:prstGeom>
          <a:noFill/>
          <a:ln>
            <a:noFill/>
          </a:ln>
        </p:spPr>
        <p:txBody>
          <a:bodyPr spcFirstLastPara="1" wrap="square" lIns="91425" tIns="91425" rIns="91425" bIns="91425" anchor="t" anchorCtr="0">
            <a:noAutofit/>
          </a:bodyPr>
          <a:lstStyle/>
          <a:p>
            <a:pPr algn="ctr"/>
            <a:r>
              <a:rPr lang="ro-RO" sz="1800" b="1" dirty="0">
                <a:latin typeface="Calibri" panose="020F0502020204030204" pitchFamily="34" charset="0"/>
                <a:ea typeface="Calibri" panose="020F0502020204030204" pitchFamily="34" charset="0"/>
                <a:cs typeface="Calibri" panose="020F0502020204030204" pitchFamily="34" charset="0"/>
              </a:rPr>
              <a:t>Recunoștința este mai mult decât un sentiment de recunoștință - este o practică activă care remodelează relațiile și construiește capital psihologic. </a:t>
            </a:r>
          </a:p>
          <a:p>
            <a:pPr algn="ctr"/>
            <a:endParaRPr lang="ro-RO" sz="1800" dirty="0">
              <a:latin typeface="Calibri" panose="020F0502020204030204" pitchFamily="34" charset="0"/>
              <a:ea typeface="Calibri" panose="020F0502020204030204" pitchFamily="34" charset="0"/>
              <a:cs typeface="Calibri" panose="020F0502020204030204" pitchFamily="34" charset="0"/>
            </a:endParaRPr>
          </a:p>
          <a:p>
            <a:pPr algn="ctr"/>
            <a:r>
              <a:rPr lang="ro-RO" sz="1800" dirty="0">
                <a:latin typeface="Calibri" panose="020F0502020204030204" pitchFamily="34" charset="0"/>
                <a:ea typeface="Calibri" panose="020F0502020204030204" pitchFamily="34" charset="0"/>
                <a:cs typeface="Calibri" panose="020F0502020204030204" pitchFamily="34" charset="0"/>
              </a:rPr>
              <a:t>Cercetările arată că practicile regulate de recunoștință sporesc emoțiile pozitive, întăresc legăturile sociale (Harvard </a:t>
            </a:r>
            <a:r>
              <a:rPr lang="ro-RO" sz="1800" dirty="0" err="1">
                <a:latin typeface="Calibri" panose="020F0502020204030204" pitchFamily="34" charset="0"/>
                <a:ea typeface="Calibri" panose="020F0502020204030204" pitchFamily="34" charset="0"/>
                <a:cs typeface="Calibri" panose="020F0502020204030204" pitchFamily="34" charset="0"/>
              </a:rPr>
              <a:t>Health</a:t>
            </a:r>
            <a:r>
              <a:rPr lang="ro-RO" sz="1800" dirty="0">
                <a:latin typeface="Calibri" panose="020F0502020204030204" pitchFamily="34" charset="0"/>
                <a:ea typeface="Calibri" panose="020F0502020204030204" pitchFamily="34" charset="0"/>
                <a:cs typeface="Calibri" panose="020F0502020204030204" pitchFamily="34" charset="0"/>
              </a:rPr>
              <a:t>, 2024) și îmbunătățesc bunăstarea generală atât pentru cel care dăruiește, cât și pentru cel care primește (</a:t>
            </a:r>
            <a:r>
              <a:rPr lang="ro-RO" sz="1800" dirty="0" err="1">
                <a:latin typeface="Calibri" panose="020F0502020204030204" pitchFamily="34" charset="0"/>
                <a:ea typeface="Calibri" panose="020F0502020204030204" pitchFamily="34" charset="0"/>
                <a:cs typeface="Calibri" panose="020F0502020204030204" pitchFamily="34" charset="0"/>
              </a:rPr>
              <a:t>Positive</a:t>
            </a:r>
            <a:r>
              <a:rPr lang="ro-RO" sz="1800" dirty="0">
                <a:latin typeface="Calibri" panose="020F0502020204030204" pitchFamily="34" charset="0"/>
                <a:ea typeface="Calibri" panose="020F0502020204030204" pitchFamily="34" charset="0"/>
                <a:cs typeface="Calibri" panose="020F0502020204030204" pitchFamily="34" charset="0"/>
              </a:rPr>
              <a:t> </a:t>
            </a:r>
            <a:r>
              <a:rPr lang="ro-RO" sz="1800" dirty="0" err="1">
                <a:latin typeface="Calibri" panose="020F0502020204030204" pitchFamily="34" charset="0"/>
                <a:ea typeface="Calibri" panose="020F0502020204030204" pitchFamily="34" charset="0"/>
                <a:cs typeface="Calibri" panose="020F0502020204030204" pitchFamily="34" charset="0"/>
              </a:rPr>
              <a:t>Psychology</a:t>
            </a:r>
            <a:r>
              <a:rPr lang="ro-RO" sz="1800" dirty="0">
                <a:latin typeface="Calibri" panose="020F0502020204030204" pitchFamily="34" charset="0"/>
                <a:ea typeface="Calibri" panose="020F0502020204030204" pitchFamily="34" charset="0"/>
                <a:cs typeface="Calibri" panose="020F0502020204030204" pitchFamily="34" charset="0"/>
              </a:rPr>
              <a:t>, 2019).</a:t>
            </a:r>
          </a:p>
          <a:p>
            <a:pPr algn="ctr"/>
            <a:br>
              <a:rPr lang="ro-RO" sz="1800" dirty="0">
                <a:latin typeface="Calibri" panose="020F0502020204030204" pitchFamily="34" charset="0"/>
                <a:ea typeface="Calibri" panose="020F0502020204030204" pitchFamily="34" charset="0"/>
                <a:cs typeface="Calibri" panose="020F0502020204030204" pitchFamily="34" charset="0"/>
              </a:rPr>
            </a:br>
            <a:endParaRPr lang="ro-RO" sz="1800" dirty="0">
              <a:latin typeface="Calibri" panose="020F0502020204030204" pitchFamily="34" charset="0"/>
              <a:ea typeface="Calibri" panose="020F0502020204030204" pitchFamily="34" charset="0"/>
              <a:cs typeface="Calibri" panose="020F0502020204030204" pitchFamily="34" charset="0"/>
            </a:endParaRPr>
          </a:p>
          <a:p>
            <a:pPr algn="ctr"/>
            <a:endParaRPr lang="ro-RO" sz="1800" dirty="0">
              <a:solidFill>
                <a:srgbClr val="4F4F5B"/>
              </a:solidFill>
              <a:latin typeface="Calibri" panose="020F0502020204030204" pitchFamily="34" charset="0"/>
              <a:ea typeface="Calibri" panose="020F0502020204030204" pitchFamily="34" charset="0"/>
              <a:cs typeface="Calibri" panose="020F0502020204030204" pitchFamily="34" charset="0"/>
              <a:sym typeface="Calibri"/>
            </a:endParaRPr>
          </a:p>
          <a:p>
            <a:pPr algn="ctr"/>
            <a:endParaRPr lang="ro-RO" sz="1800" dirty="0">
              <a:solidFill>
                <a:srgbClr val="4F4F5B"/>
              </a:solidFill>
              <a:latin typeface="Calibri" panose="020F0502020204030204" pitchFamily="34" charset="0"/>
              <a:ea typeface="Calibri" panose="020F0502020204030204" pitchFamily="34" charset="0"/>
              <a:cs typeface="Calibri" panose="020F0502020204030204" pitchFamily="34" charset="0"/>
              <a:sym typeface="Calibri"/>
            </a:endParaRPr>
          </a:p>
          <a:p>
            <a:pPr algn="ctr"/>
            <a:endParaRPr sz="1800" dirty="0">
              <a:solidFill>
                <a:srgbClr val="4F4F5B"/>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258" name="Google Shape;258;g39e7b6f5a92_0_461"/>
          <p:cNvSpPr txBox="1"/>
          <p:nvPr/>
        </p:nvSpPr>
        <p:spPr>
          <a:xfrm>
            <a:off x="4348238" y="3595625"/>
            <a:ext cx="3527400" cy="2321100"/>
          </a:xfrm>
          <a:prstGeom prst="rect">
            <a:avLst/>
          </a:prstGeom>
          <a:noFill/>
          <a:ln>
            <a:noFill/>
          </a:ln>
        </p:spPr>
        <p:txBody>
          <a:bodyPr spcFirstLastPara="1" wrap="square" lIns="91425" tIns="91425" rIns="91425" bIns="91425" anchor="t" anchorCtr="0">
            <a:noAutofit/>
          </a:bodyPr>
          <a:lstStyle/>
          <a:p>
            <a:pPr lvl="0" algn="ctr"/>
            <a:r>
              <a:rPr lang="ro-RO" sz="1800" b="1" u="sng" dirty="0">
                <a:solidFill>
                  <a:schemeClr val="accent1"/>
                </a:solidFill>
                <a:latin typeface="Calibri"/>
                <a:ea typeface="Calibri"/>
                <a:cs typeface="Calibri"/>
              </a:rPr>
              <a:t>Biletele de mulțumire </a:t>
            </a:r>
          </a:p>
          <a:p>
            <a:pPr lvl="0" algn="ctr"/>
            <a:endParaRPr lang="ro-RO" sz="1800" b="1" dirty="0">
              <a:solidFill>
                <a:schemeClr val="accent1"/>
              </a:solidFill>
              <a:latin typeface="Calibri"/>
              <a:ea typeface="Calibri"/>
              <a:cs typeface="Calibri"/>
            </a:endParaRPr>
          </a:p>
          <a:p>
            <a:pPr lvl="0" algn="ctr"/>
            <a:r>
              <a:rPr lang="ro-RO" sz="1800" b="1" dirty="0">
                <a:solidFill>
                  <a:schemeClr val="accent1"/>
                </a:solidFill>
                <a:latin typeface="Calibri"/>
                <a:ea typeface="Calibri"/>
                <a:cs typeface="Calibri"/>
              </a:rPr>
              <a:t>Biletele scrise de mână creează un impact de durată. Implementați „Joia mulțumirii”, în cadrul căreia educatorii scriu un bilet unui coleg, elev sau membru al familiei. Actul fizic al scrisului amplifică beneficiul emoțional.</a:t>
            </a:r>
            <a:endParaRPr sz="1800" b="1" dirty="0">
              <a:solidFill>
                <a:schemeClr val="accent1"/>
              </a:solidFill>
              <a:latin typeface="Calibri"/>
              <a:ea typeface="Calibri"/>
              <a:cs typeface="Calibri"/>
              <a:sym typeface="Calibri"/>
            </a:endParaRPr>
          </a:p>
          <a:p>
            <a:pPr marL="0" lvl="0" indent="0" algn="ctr" rtl="0">
              <a:spcBef>
                <a:spcPts val="0"/>
              </a:spcBef>
              <a:spcAft>
                <a:spcPts val="0"/>
              </a:spcAft>
              <a:buNone/>
            </a:pPr>
            <a:endParaRPr sz="1800" b="1" dirty="0">
              <a:solidFill>
                <a:schemeClr val="accent1"/>
              </a:solidFill>
              <a:latin typeface="Calibri"/>
              <a:ea typeface="Calibri"/>
              <a:cs typeface="Calibri"/>
              <a:sym typeface="Calibri"/>
            </a:endParaRPr>
          </a:p>
          <a:p>
            <a:pPr marL="0" lvl="0" indent="0" algn="ctr" rtl="0">
              <a:spcBef>
                <a:spcPts val="0"/>
              </a:spcBef>
              <a:spcAft>
                <a:spcPts val="0"/>
              </a:spcAft>
              <a:buNone/>
            </a:pPr>
            <a:endParaRPr sz="1800" b="1" dirty="0">
              <a:solidFill>
                <a:schemeClr val="accent1"/>
              </a:solidFill>
              <a:latin typeface="Calibri"/>
              <a:ea typeface="Calibri"/>
              <a:cs typeface="Calibri"/>
              <a:sym typeface="Calibri"/>
            </a:endParaRPr>
          </a:p>
          <a:p>
            <a:pPr marL="0" lvl="0" indent="0" algn="ctr" rtl="0">
              <a:spcBef>
                <a:spcPts val="0"/>
              </a:spcBef>
              <a:spcAft>
                <a:spcPts val="0"/>
              </a:spcAft>
              <a:buNone/>
            </a:pPr>
            <a:endParaRPr b="1" dirty="0">
              <a:solidFill>
                <a:schemeClr val="accent1"/>
              </a:solidFill>
            </a:endParaRPr>
          </a:p>
        </p:txBody>
      </p:sp>
      <p:sp>
        <p:nvSpPr>
          <p:cNvPr id="259" name="Google Shape;259;g39e7b6f5a92_0_461"/>
          <p:cNvSpPr txBox="1"/>
          <p:nvPr/>
        </p:nvSpPr>
        <p:spPr>
          <a:xfrm>
            <a:off x="7898422" y="3595625"/>
            <a:ext cx="3527400" cy="2321100"/>
          </a:xfrm>
          <a:prstGeom prst="rect">
            <a:avLst/>
          </a:prstGeom>
          <a:noFill/>
          <a:ln>
            <a:noFill/>
          </a:ln>
        </p:spPr>
        <p:txBody>
          <a:bodyPr spcFirstLastPara="1" wrap="square" lIns="91425" tIns="91425" rIns="91425" bIns="91425" anchor="t" anchorCtr="0">
            <a:noAutofit/>
          </a:bodyPr>
          <a:lstStyle/>
          <a:p>
            <a:pPr lvl="0" algn="ctr"/>
            <a:r>
              <a:rPr lang="ro-RO" sz="1800" b="1" u="sng" dirty="0">
                <a:solidFill>
                  <a:schemeClr val="accent1"/>
                </a:solidFill>
                <a:latin typeface="Calibri"/>
                <a:ea typeface="Calibri"/>
                <a:cs typeface="Calibri"/>
              </a:rPr>
              <a:t>Apreciere publică </a:t>
            </a:r>
          </a:p>
          <a:p>
            <a:pPr lvl="0" algn="ctr"/>
            <a:endParaRPr lang="ro-RO" sz="1800" b="1" dirty="0">
              <a:solidFill>
                <a:schemeClr val="accent1"/>
              </a:solidFill>
              <a:latin typeface="Calibri"/>
              <a:ea typeface="Calibri"/>
              <a:cs typeface="Calibri"/>
            </a:endParaRPr>
          </a:p>
          <a:p>
            <a:pPr lvl="0" algn="ctr"/>
            <a:r>
              <a:rPr lang="ro-RO" sz="1800" b="1" dirty="0">
                <a:solidFill>
                  <a:schemeClr val="accent1"/>
                </a:solidFill>
                <a:latin typeface="Calibri"/>
                <a:ea typeface="Calibri"/>
                <a:cs typeface="Calibri"/>
              </a:rPr>
              <a:t>Creați oportunități regulate de a împărtăși recunoștința în cadrul ședințelor de personal sau al anunțurilor de dimineață. Dați un model de apreciere specifică și autentică: denumiți comportamentul, explicați impactul acestuia și exprimați mulțumiri sincere.</a:t>
            </a:r>
            <a:endParaRPr sz="1800" b="1" dirty="0">
              <a:solidFill>
                <a:schemeClr val="accent1"/>
              </a:solidFill>
              <a:latin typeface="Calibri"/>
              <a:ea typeface="Calibri"/>
              <a:cs typeface="Calibri"/>
              <a:sym typeface="Calibri"/>
            </a:endParaRPr>
          </a:p>
          <a:p>
            <a:pPr marL="0" lvl="0" indent="0" algn="ctr" rtl="0">
              <a:spcBef>
                <a:spcPts val="0"/>
              </a:spcBef>
              <a:spcAft>
                <a:spcPts val="0"/>
              </a:spcAft>
              <a:buNone/>
            </a:pPr>
            <a:endParaRPr sz="1800" b="1" dirty="0">
              <a:solidFill>
                <a:schemeClr val="accent1"/>
              </a:solidFill>
              <a:latin typeface="Calibri"/>
              <a:ea typeface="Calibri"/>
              <a:cs typeface="Calibri"/>
              <a:sym typeface="Calibri"/>
            </a:endParaRPr>
          </a:p>
          <a:p>
            <a:pPr marL="0" lvl="0" indent="0" algn="ctr" rtl="0">
              <a:spcBef>
                <a:spcPts val="0"/>
              </a:spcBef>
              <a:spcAft>
                <a:spcPts val="0"/>
              </a:spcAft>
              <a:buNone/>
            </a:pPr>
            <a:endParaRPr sz="1800" b="1" dirty="0">
              <a:solidFill>
                <a:schemeClr val="accent1"/>
              </a:solidFill>
              <a:latin typeface="Calibri"/>
              <a:ea typeface="Calibri"/>
              <a:cs typeface="Calibri"/>
              <a:sym typeface="Calibri"/>
            </a:endParaRPr>
          </a:p>
          <a:p>
            <a:pPr marL="0" lvl="0" indent="0" algn="ctr" rtl="0">
              <a:spcBef>
                <a:spcPts val="0"/>
              </a:spcBef>
              <a:spcAft>
                <a:spcPts val="0"/>
              </a:spcAft>
              <a:buNone/>
            </a:pPr>
            <a:endParaRPr sz="1800" b="1" dirty="0">
              <a:solidFill>
                <a:schemeClr val="accent1"/>
              </a:solidFill>
              <a:latin typeface="Calibri"/>
              <a:ea typeface="Calibri"/>
              <a:cs typeface="Calibri"/>
              <a:sym typeface="Calibri"/>
            </a:endParaRPr>
          </a:p>
          <a:p>
            <a:pPr marL="0" lvl="0" indent="0" algn="ctr" rtl="0">
              <a:spcBef>
                <a:spcPts val="0"/>
              </a:spcBef>
              <a:spcAft>
                <a:spcPts val="0"/>
              </a:spcAft>
              <a:buNone/>
            </a:pPr>
            <a:endParaRPr b="1" dirty="0">
              <a:solidFill>
                <a:schemeClr val="accent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g39f7e177b5a_1_321"/>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lvl="0"/>
            <a:r>
              <a:rPr lang="ro-RO" dirty="0"/>
              <a:t>Unitatea 2.2 - Construirea relațiilor pozitive și a colaborării</a:t>
            </a:r>
            <a:endParaRPr sz="2700" dirty="0">
              <a:solidFill>
                <a:schemeClr val="lt1"/>
              </a:solidFill>
            </a:endParaRPr>
          </a:p>
        </p:txBody>
      </p:sp>
      <p:sp>
        <p:nvSpPr>
          <p:cNvPr id="265" name="Google Shape;265;g39f7e177b5a_1_321"/>
          <p:cNvSpPr txBox="1">
            <a:spLocks noGrp="1"/>
          </p:cNvSpPr>
          <p:nvPr>
            <p:ph type="body" idx="2"/>
          </p:nvPr>
        </p:nvSpPr>
        <p:spPr>
          <a:xfrm>
            <a:off x="184875" y="938375"/>
            <a:ext cx="11499900" cy="349500"/>
          </a:xfrm>
          <a:prstGeom prst="rect">
            <a:avLst/>
          </a:prstGeom>
          <a:noFill/>
          <a:ln>
            <a:noFill/>
          </a:ln>
        </p:spPr>
        <p:txBody>
          <a:bodyPr spcFirstLastPara="1" wrap="square" lIns="91425" tIns="45700" rIns="91425" bIns="45700" anchor="ctr" anchorCtr="0">
            <a:noAutofit/>
          </a:bodyPr>
          <a:lstStyle/>
          <a:p>
            <a:pPr marL="0" lvl="0" indent="0">
              <a:spcBef>
                <a:spcPts val="0"/>
              </a:spcBef>
            </a:pPr>
            <a:r>
              <a:rPr lang="en-US" sz="2400" b="1" dirty="0">
                <a:solidFill>
                  <a:schemeClr val="accent2"/>
                </a:solidFill>
              </a:rPr>
              <a:t>2. </a:t>
            </a:r>
            <a:r>
              <a:rPr lang="ro-RO" sz="2400" b="1" dirty="0">
                <a:solidFill>
                  <a:schemeClr val="accent2"/>
                </a:solidFill>
              </a:rPr>
              <a:t>Răspunsuri active și constructive - Construirea unor relații pozitive</a:t>
            </a:r>
            <a:endParaRPr sz="2400" b="1" dirty="0">
              <a:solidFill>
                <a:schemeClr val="accent2"/>
              </a:solidFill>
            </a:endParaRPr>
          </a:p>
        </p:txBody>
      </p:sp>
      <p:sp>
        <p:nvSpPr>
          <p:cNvPr id="266" name="Google Shape;266;g39f7e177b5a_1_321"/>
          <p:cNvSpPr txBox="1"/>
          <p:nvPr/>
        </p:nvSpPr>
        <p:spPr>
          <a:xfrm>
            <a:off x="774950" y="1681173"/>
            <a:ext cx="10674000" cy="4943400"/>
          </a:xfrm>
          <a:prstGeom prst="rect">
            <a:avLst/>
          </a:prstGeom>
          <a:noFill/>
          <a:ln>
            <a:noFill/>
          </a:ln>
        </p:spPr>
        <p:txBody>
          <a:bodyPr spcFirstLastPara="1" wrap="square" lIns="91425" tIns="91425" rIns="91425" bIns="91425" anchor="t" anchorCtr="0">
            <a:noAutofit/>
          </a:bodyPr>
          <a:lstStyle/>
          <a:p>
            <a:pPr lvl="0">
              <a:lnSpc>
                <a:spcPct val="115000"/>
              </a:lnSpc>
              <a:spcBef>
                <a:spcPts val="1200"/>
              </a:spcBef>
            </a:pPr>
            <a:r>
              <a:rPr lang="ro-RO" sz="1800" dirty="0">
                <a:latin typeface="Calibri" panose="020F0502020204030204" pitchFamily="34" charset="0"/>
                <a:ea typeface="Calibri" panose="020F0502020204030204" pitchFamily="34" charset="0"/>
                <a:cs typeface="Calibri" panose="020F0502020204030204" pitchFamily="34" charset="0"/>
              </a:rPr>
              <a:t>Modul în care reacționăm atunci când cineva împărtășește vești bune are un impact profund asupra calității relației.</a:t>
            </a:r>
            <a:r>
              <a:rPr lang="en-US" sz="1800" dirty="0">
                <a:solidFill>
                  <a:srgbClr val="4F4F5B"/>
                </a:solidFill>
                <a:latin typeface="Calibri" panose="020F0502020204030204" pitchFamily="34" charset="0"/>
                <a:ea typeface="Calibri" panose="020F0502020204030204" pitchFamily="34" charset="0"/>
                <a:cs typeface="Calibri" panose="020F0502020204030204" pitchFamily="34" charset="0"/>
                <a:sym typeface="Calibri"/>
              </a:rPr>
              <a:t>. </a:t>
            </a:r>
            <a:endParaRPr sz="1800" dirty="0">
              <a:solidFill>
                <a:srgbClr val="4F4F5B"/>
              </a:solidFill>
              <a:latin typeface="Calibri" panose="020F0502020204030204" pitchFamily="34" charset="0"/>
              <a:ea typeface="Calibri" panose="020F0502020204030204" pitchFamily="34" charset="0"/>
              <a:cs typeface="Calibri" panose="020F0502020204030204" pitchFamily="34" charset="0"/>
              <a:sym typeface="Calibri"/>
            </a:endParaRPr>
          </a:p>
          <a:p>
            <a:pPr lvl="0">
              <a:lnSpc>
                <a:spcPct val="115000"/>
              </a:lnSpc>
              <a:spcBef>
                <a:spcPts val="1200"/>
              </a:spcBef>
            </a:pPr>
            <a:r>
              <a:rPr lang="ro-RO" sz="1800" dirty="0">
                <a:latin typeface="Calibri" panose="020F0502020204030204" pitchFamily="34" charset="0"/>
                <a:ea typeface="Calibri" panose="020F0502020204030204" pitchFamily="34" charset="0"/>
                <a:cs typeface="Calibri" panose="020F0502020204030204" pitchFamily="34" charset="0"/>
              </a:rPr>
              <a:t>Răspunsul Activ Constructiv (RCA) înseamnă să întâmpini dezvăluirile pozitive cu entuziasm, curiozitate și implicare autentice</a:t>
            </a:r>
            <a:r>
              <a:rPr lang="en-US" sz="1800" dirty="0">
                <a:solidFill>
                  <a:srgbClr val="4F4F5B"/>
                </a:solidFill>
                <a:latin typeface="Calibri" panose="020F0502020204030204" pitchFamily="34" charset="0"/>
                <a:ea typeface="Calibri" panose="020F0502020204030204" pitchFamily="34" charset="0"/>
                <a:cs typeface="Calibri" panose="020F0502020204030204" pitchFamily="34" charset="0"/>
                <a:sym typeface="Calibri"/>
              </a:rPr>
              <a:t>.</a:t>
            </a:r>
            <a:endParaRPr sz="1800" b="1" dirty="0">
              <a:solidFill>
                <a:srgbClr val="4F4F5B"/>
              </a:solidFill>
              <a:latin typeface="Calibri" panose="020F0502020204030204" pitchFamily="34" charset="0"/>
              <a:ea typeface="Calibri" panose="020F0502020204030204" pitchFamily="34" charset="0"/>
              <a:cs typeface="Calibri" panose="020F0502020204030204" pitchFamily="34" charset="0"/>
              <a:sym typeface="Calibri"/>
            </a:endParaRPr>
          </a:p>
          <a:p>
            <a:pPr marL="457200" lvl="0" indent="-342900">
              <a:lnSpc>
                <a:spcPct val="115000"/>
              </a:lnSpc>
              <a:buClr>
                <a:srgbClr val="4F4F5B"/>
              </a:buClr>
              <a:buSzPts val="1800"/>
              <a:buFont typeface="Calibri"/>
              <a:buChar char="●"/>
            </a:pPr>
            <a:r>
              <a:rPr lang="ro-RO" sz="1800" dirty="0">
                <a:latin typeface="Calibri" panose="020F0502020204030204" pitchFamily="34" charset="0"/>
                <a:ea typeface="Calibri" panose="020F0502020204030204" pitchFamily="34" charset="0"/>
                <a:cs typeface="Calibri" panose="020F0502020204030204" pitchFamily="34" charset="0"/>
              </a:rPr>
              <a:t>Pune întrebări ulterioare care invită la elaborare. </a:t>
            </a:r>
          </a:p>
          <a:p>
            <a:pPr marL="457200" lvl="0" indent="-342900">
              <a:lnSpc>
                <a:spcPct val="115000"/>
              </a:lnSpc>
              <a:buClr>
                <a:srgbClr val="4F4F5B"/>
              </a:buClr>
              <a:buSzPts val="1800"/>
              <a:buFont typeface="Calibri"/>
              <a:buChar char="●"/>
            </a:pPr>
            <a:r>
              <a:rPr lang="ro-RO" sz="1800" dirty="0">
                <a:latin typeface="Calibri" panose="020F0502020204030204" pitchFamily="34" charset="0"/>
                <a:ea typeface="Calibri" panose="020F0502020204030204" pitchFamily="34" charset="0"/>
                <a:cs typeface="Calibri" panose="020F0502020204030204" pitchFamily="34" charset="0"/>
              </a:rPr>
              <a:t>Folosește implicarea nonverbală: contact vizual, întoarcerea către persoană, zâmbetul. </a:t>
            </a:r>
          </a:p>
          <a:p>
            <a:pPr marL="457200" lvl="0" indent="-342900">
              <a:lnSpc>
                <a:spcPct val="115000"/>
              </a:lnSpc>
              <a:buClr>
                <a:srgbClr val="4F4F5B"/>
              </a:buClr>
              <a:buSzPts val="1800"/>
              <a:buFont typeface="Calibri"/>
              <a:buChar char="●"/>
            </a:pPr>
            <a:r>
              <a:rPr lang="ro-RO" sz="1800" dirty="0">
                <a:latin typeface="Calibri" panose="020F0502020204030204" pitchFamily="34" charset="0"/>
                <a:ea typeface="Calibri" panose="020F0502020204030204" pitchFamily="34" charset="0"/>
                <a:cs typeface="Calibri" panose="020F0502020204030204" pitchFamily="34" charset="0"/>
              </a:rPr>
              <a:t>Ajută-i să retrăiască experiența prin intermediul întrebărilor tale. </a:t>
            </a:r>
          </a:p>
          <a:p>
            <a:pPr marL="457200" lvl="0" indent="-342900">
              <a:lnSpc>
                <a:spcPct val="115000"/>
              </a:lnSpc>
              <a:buClr>
                <a:srgbClr val="4F4F5B"/>
              </a:buClr>
              <a:buSzPts val="1800"/>
              <a:buFont typeface="Calibri"/>
              <a:buChar char="●"/>
            </a:pPr>
            <a:r>
              <a:rPr lang="ro-RO" sz="1800" dirty="0">
                <a:latin typeface="Calibri" panose="020F0502020204030204" pitchFamily="34" charset="0"/>
                <a:ea typeface="Calibri" panose="020F0502020204030204" pitchFamily="34" charset="0"/>
                <a:cs typeface="Calibri" panose="020F0502020204030204" pitchFamily="34" charset="0"/>
              </a:rPr>
              <a:t>Sărbătorește rolul lor în crearea rezultatului pozitiv.</a:t>
            </a:r>
            <a:endParaRPr sz="1800" dirty="0">
              <a:solidFill>
                <a:srgbClr val="4F4F5B"/>
              </a:solidFill>
              <a:latin typeface="Calibri" panose="020F0502020204030204" pitchFamily="34" charset="0"/>
              <a:ea typeface="Calibri" panose="020F0502020204030204" pitchFamily="34" charset="0"/>
              <a:cs typeface="Calibri" panose="020F0502020204030204" pitchFamily="34" charset="0"/>
              <a:sym typeface="Calibri"/>
            </a:endParaRPr>
          </a:p>
          <a:p>
            <a:pPr marL="0" lvl="0" indent="0" algn="l" rtl="0">
              <a:lnSpc>
                <a:spcPct val="115000"/>
              </a:lnSpc>
              <a:spcBef>
                <a:spcPts val="1200"/>
              </a:spcBef>
              <a:spcAft>
                <a:spcPts val="0"/>
              </a:spcAft>
              <a:buNone/>
            </a:pPr>
            <a:r>
              <a:rPr lang="ro-RO" sz="1800" b="1" dirty="0">
                <a:solidFill>
                  <a:srgbClr val="4F4F5B"/>
                </a:solidFill>
                <a:latin typeface="Calibri"/>
                <a:ea typeface="Calibri"/>
                <a:cs typeface="Calibri"/>
                <a:sym typeface="Calibri"/>
              </a:rPr>
              <a:t>Cele 4 stiluri de răspuns</a:t>
            </a:r>
            <a:r>
              <a:rPr lang="en-US" sz="1800" b="1" dirty="0">
                <a:solidFill>
                  <a:srgbClr val="4F4F5B"/>
                </a:solidFill>
                <a:latin typeface="Calibri"/>
                <a:ea typeface="Calibri"/>
                <a:cs typeface="Calibri"/>
                <a:sym typeface="Calibri"/>
              </a:rPr>
              <a:t>:</a:t>
            </a:r>
            <a:endParaRPr sz="1800" b="1" dirty="0">
              <a:solidFill>
                <a:srgbClr val="4F4F5B"/>
              </a:solidFill>
              <a:latin typeface="Calibri"/>
              <a:ea typeface="Calibri"/>
              <a:cs typeface="Calibri"/>
              <a:sym typeface="Calibri"/>
            </a:endParaRPr>
          </a:p>
          <a:p>
            <a:pPr marL="0" lvl="0" indent="0" algn="l" rtl="0">
              <a:spcBef>
                <a:spcPts val="1200"/>
              </a:spcBef>
              <a:spcAft>
                <a:spcPts val="0"/>
              </a:spcAft>
              <a:buNone/>
            </a:pPr>
            <a:endParaRPr sz="1900" dirty="0">
              <a:solidFill>
                <a:srgbClr val="4F4F5B"/>
              </a:solidFill>
              <a:latin typeface="Calibri"/>
              <a:ea typeface="Calibri"/>
              <a:cs typeface="Calibri"/>
              <a:sym typeface="Calibri"/>
            </a:endParaRPr>
          </a:p>
          <a:p>
            <a:pPr marL="0" lvl="0" indent="0" algn="l" rtl="0">
              <a:spcBef>
                <a:spcPts val="0"/>
              </a:spcBef>
              <a:spcAft>
                <a:spcPts val="0"/>
              </a:spcAft>
              <a:buNone/>
            </a:pPr>
            <a:endParaRPr sz="1800" dirty="0">
              <a:solidFill>
                <a:srgbClr val="4F4F5B"/>
              </a:solidFill>
              <a:latin typeface="Calibri"/>
              <a:ea typeface="Calibri"/>
              <a:cs typeface="Calibri"/>
              <a:sym typeface="Calibri"/>
            </a:endParaRPr>
          </a:p>
          <a:p>
            <a:pPr marL="0" lvl="0" indent="0" algn="l" rtl="0">
              <a:lnSpc>
                <a:spcPct val="115000"/>
              </a:lnSpc>
              <a:spcBef>
                <a:spcPts val="1200"/>
              </a:spcBef>
              <a:spcAft>
                <a:spcPts val="1200"/>
              </a:spcAft>
              <a:buNone/>
            </a:pPr>
            <a:endParaRPr sz="1800" b="1" dirty="0">
              <a:solidFill>
                <a:srgbClr val="4F4F5B"/>
              </a:solidFill>
              <a:latin typeface="Calibri"/>
              <a:ea typeface="Calibri"/>
              <a:cs typeface="Calibri"/>
              <a:sym typeface="Calibri"/>
            </a:endParaRPr>
          </a:p>
        </p:txBody>
      </p:sp>
      <p:cxnSp>
        <p:nvCxnSpPr>
          <p:cNvPr id="267" name="Google Shape;267;g39f7e177b5a_1_321"/>
          <p:cNvCxnSpPr/>
          <p:nvPr/>
        </p:nvCxnSpPr>
        <p:spPr>
          <a:xfrm>
            <a:off x="4627350" y="5726525"/>
            <a:ext cx="2937300" cy="26100"/>
          </a:xfrm>
          <a:prstGeom prst="straightConnector1">
            <a:avLst/>
          </a:prstGeom>
          <a:noFill/>
          <a:ln w="38100" cap="flat" cmpd="sng">
            <a:solidFill>
              <a:schemeClr val="accent2"/>
            </a:solidFill>
            <a:prstDash val="solid"/>
            <a:round/>
            <a:headEnd type="none" w="med" len="med"/>
            <a:tailEnd type="none" w="med" len="med"/>
          </a:ln>
        </p:spPr>
      </p:cxnSp>
      <p:cxnSp>
        <p:nvCxnSpPr>
          <p:cNvPr id="268" name="Google Shape;268;g39f7e177b5a_1_321"/>
          <p:cNvCxnSpPr>
            <a:cxnSpLocks/>
          </p:cNvCxnSpPr>
          <p:nvPr/>
        </p:nvCxnSpPr>
        <p:spPr>
          <a:xfrm rot="10800000">
            <a:off x="6111950" y="4985525"/>
            <a:ext cx="13200" cy="1770000"/>
          </a:xfrm>
          <a:prstGeom prst="straightConnector1">
            <a:avLst/>
          </a:prstGeom>
          <a:noFill/>
          <a:ln w="38100" cap="flat" cmpd="sng">
            <a:solidFill>
              <a:schemeClr val="accent2"/>
            </a:solidFill>
            <a:prstDash val="solid"/>
            <a:round/>
            <a:headEnd type="none" w="med" len="med"/>
            <a:tailEnd type="none" w="med" len="med"/>
          </a:ln>
        </p:spPr>
      </p:cxnSp>
      <p:sp>
        <p:nvSpPr>
          <p:cNvPr id="269" name="Google Shape;269;g39f7e177b5a_1_321"/>
          <p:cNvSpPr txBox="1"/>
          <p:nvPr/>
        </p:nvSpPr>
        <p:spPr>
          <a:xfrm>
            <a:off x="6347900" y="4920025"/>
            <a:ext cx="1704600" cy="60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900" dirty="0">
                <a:solidFill>
                  <a:srgbClr val="4F4F5B"/>
                </a:solidFill>
                <a:latin typeface="Calibri"/>
                <a:ea typeface="Calibri"/>
                <a:cs typeface="Calibri"/>
                <a:sym typeface="Calibri"/>
              </a:rPr>
              <a:t>Activ </a:t>
            </a:r>
            <a:r>
              <a:rPr lang="en-US" sz="1900" dirty="0" err="1">
                <a:solidFill>
                  <a:srgbClr val="4F4F5B"/>
                </a:solidFill>
                <a:latin typeface="Calibri"/>
                <a:ea typeface="Calibri"/>
                <a:cs typeface="Calibri"/>
                <a:sym typeface="Calibri"/>
              </a:rPr>
              <a:t>Constructiv</a:t>
            </a:r>
            <a:endParaRPr sz="1900" dirty="0">
              <a:solidFill>
                <a:srgbClr val="4F4F5B"/>
              </a:solidFill>
              <a:latin typeface="Calibri"/>
              <a:ea typeface="Calibri"/>
              <a:cs typeface="Calibri"/>
              <a:sym typeface="Calibri"/>
            </a:endParaRPr>
          </a:p>
        </p:txBody>
      </p:sp>
      <p:sp>
        <p:nvSpPr>
          <p:cNvPr id="270" name="Google Shape;270;g39f7e177b5a_1_321"/>
          <p:cNvSpPr txBox="1"/>
          <p:nvPr/>
        </p:nvSpPr>
        <p:spPr>
          <a:xfrm>
            <a:off x="6347900" y="5877025"/>
            <a:ext cx="1704600" cy="60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900" dirty="0">
                <a:solidFill>
                  <a:srgbClr val="4F4F5B"/>
                </a:solidFill>
                <a:latin typeface="Calibri"/>
                <a:ea typeface="Calibri"/>
                <a:cs typeface="Calibri"/>
                <a:sym typeface="Calibri"/>
              </a:rPr>
              <a:t>Activ </a:t>
            </a:r>
            <a:r>
              <a:rPr lang="en-US" sz="1900" dirty="0" err="1">
                <a:solidFill>
                  <a:srgbClr val="444746"/>
                </a:solidFill>
                <a:latin typeface="Calibri"/>
                <a:ea typeface="Calibri"/>
                <a:cs typeface="Calibri"/>
                <a:sym typeface="Calibri"/>
              </a:rPr>
              <a:t>Deconstructiv</a:t>
            </a:r>
            <a:endParaRPr sz="1900" dirty="0">
              <a:solidFill>
                <a:srgbClr val="4F4F5B"/>
              </a:solidFill>
              <a:latin typeface="Calibri"/>
              <a:ea typeface="Calibri"/>
              <a:cs typeface="Calibri"/>
              <a:sym typeface="Calibri"/>
            </a:endParaRPr>
          </a:p>
        </p:txBody>
      </p:sp>
      <p:sp>
        <p:nvSpPr>
          <p:cNvPr id="271" name="Google Shape;271;g39f7e177b5a_1_321"/>
          <p:cNvSpPr txBox="1"/>
          <p:nvPr/>
        </p:nvSpPr>
        <p:spPr>
          <a:xfrm>
            <a:off x="4391400" y="4920025"/>
            <a:ext cx="1704600" cy="60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ro-RO" sz="1900" dirty="0">
                <a:solidFill>
                  <a:srgbClr val="4F4F5B"/>
                </a:solidFill>
                <a:latin typeface="Calibri"/>
                <a:ea typeface="Calibri"/>
                <a:cs typeface="Calibri"/>
                <a:sym typeface="Calibri"/>
              </a:rPr>
              <a:t>Pasiv Constructiv</a:t>
            </a:r>
            <a:endParaRPr sz="1900" dirty="0">
              <a:solidFill>
                <a:srgbClr val="4F4F5B"/>
              </a:solidFill>
              <a:latin typeface="Calibri"/>
              <a:ea typeface="Calibri"/>
              <a:cs typeface="Calibri"/>
              <a:sym typeface="Calibri"/>
            </a:endParaRPr>
          </a:p>
          <a:p>
            <a:pPr marL="0" lvl="0" indent="0" algn="l" rtl="0">
              <a:spcBef>
                <a:spcPts val="0"/>
              </a:spcBef>
              <a:spcAft>
                <a:spcPts val="0"/>
              </a:spcAft>
              <a:buNone/>
            </a:pPr>
            <a:endParaRPr dirty="0"/>
          </a:p>
        </p:txBody>
      </p:sp>
      <p:sp>
        <p:nvSpPr>
          <p:cNvPr id="272" name="Google Shape;272;g39f7e177b5a_1_321"/>
          <p:cNvSpPr txBox="1"/>
          <p:nvPr/>
        </p:nvSpPr>
        <p:spPr>
          <a:xfrm>
            <a:off x="4407350" y="5877025"/>
            <a:ext cx="1704600" cy="60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900" dirty="0" err="1">
                <a:solidFill>
                  <a:srgbClr val="4F4F5B"/>
                </a:solidFill>
                <a:latin typeface="Calibri"/>
                <a:ea typeface="Calibri"/>
                <a:cs typeface="Calibri"/>
                <a:sym typeface="Calibri"/>
              </a:rPr>
              <a:t>Pasiv</a:t>
            </a:r>
            <a:r>
              <a:rPr lang="en-US" sz="1900" dirty="0">
                <a:solidFill>
                  <a:srgbClr val="4F4F5B"/>
                </a:solidFill>
                <a:latin typeface="Calibri"/>
                <a:ea typeface="Calibri"/>
                <a:cs typeface="Calibri"/>
                <a:sym typeface="Calibri"/>
              </a:rPr>
              <a:t> </a:t>
            </a:r>
            <a:r>
              <a:rPr lang="en-US" sz="1900" dirty="0" err="1">
                <a:solidFill>
                  <a:srgbClr val="4F4F5B"/>
                </a:solidFill>
                <a:latin typeface="Calibri"/>
                <a:ea typeface="Calibri"/>
                <a:cs typeface="Calibri"/>
                <a:sym typeface="Calibri"/>
              </a:rPr>
              <a:t>Deconstructiv</a:t>
            </a:r>
            <a:endParaRPr sz="1900" dirty="0">
              <a:solidFill>
                <a:srgbClr val="4F4F5B"/>
              </a:solidFill>
              <a:latin typeface="Calibri"/>
              <a:ea typeface="Calibri"/>
              <a:cs typeface="Calibri"/>
              <a:sym typeface="Calibri"/>
            </a:endParaRPr>
          </a:p>
          <a:p>
            <a:pPr marL="0" lvl="0" indent="0" algn="l" rtl="0">
              <a:spcBef>
                <a:spcPts val="0"/>
              </a:spcBef>
              <a:spcAft>
                <a:spcPts val="0"/>
              </a:spcAft>
              <a:buNone/>
            </a:pPr>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g39f7e177b5a_1_402"/>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lvl="0"/>
            <a:r>
              <a:rPr lang="ro-RO" dirty="0"/>
              <a:t>Unitatea 2.2 - Construirea relațiilor pozitive și a colaborării</a:t>
            </a:r>
            <a:endParaRPr sz="2700" dirty="0">
              <a:solidFill>
                <a:schemeClr val="lt1"/>
              </a:solidFill>
            </a:endParaRPr>
          </a:p>
        </p:txBody>
      </p:sp>
      <p:sp>
        <p:nvSpPr>
          <p:cNvPr id="278" name="Google Shape;278;g39f7e177b5a_1_402"/>
          <p:cNvSpPr txBox="1">
            <a:spLocks noGrp="1"/>
          </p:cNvSpPr>
          <p:nvPr>
            <p:ph type="body" idx="2"/>
          </p:nvPr>
        </p:nvSpPr>
        <p:spPr>
          <a:xfrm>
            <a:off x="207624" y="847086"/>
            <a:ext cx="11499900" cy="349500"/>
          </a:xfrm>
          <a:prstGeom prst="rect">
            <a:avLst/>
          </a:prstGeom>
          <a:noFill/>
          <a:ln>
            <a:noFill/>
          </a:ln>
        </p:spPr>
        <p:txBody>
          <a:bodyPr spcFirstLastPara="1" wrap="square" lIns="91425" tIns="45700" rIns="91425" bIns="45700" anchor="ctr" anchorCtr="0">
            <a:noAutofit/>
          </a:bodyPr>
          <a:lstStyle/>
          <a:p>
            <a:pPr marL="0" lvl="0" indent="0">
              <a:lnSpc>
                <a:spcPct val="115000"/>
              </a:lnSpc>
              <a:spcBef>
                <a:spcPts val="2400"/>
              </a:spcBef>
              <a:spcAft>
                <a:spcPts val="600"/>
              </a:spcAft>
            </a:pPr>
            <a:r>
              <a:rPr lang="en-US" sz="2400" b="1" dirty="0">
                <a:solidFill>
                  <a:schemeClr val="accent2"/>
                </a:solidFill>
              </a:rPr>
              <a:t>3. </a:t>
            </a:r>
            <a:r>
              <a:rPr lang="it-IT" sz="2400" b="1" dirty="0">
                <a:solidFill>
                  <a:schemeClr val="accent2"/>
                </a:solidFill>
              </a:rPr>
              <a:t>Cercetare apreciativă - Construirea unor relații pozitive</a:t>
            </a:r>
            <a:endParaRPr sz="2400" b="1" dirty="0">
              <a:solidFill>
                <a:schemeClr val="accent2"/>
              </a:solidFill>
            </a:endParaRPr>
          </a:p>
        </p:txBody>
      </p:sp>
      <p:sp>
        <p:nvSpPr>
          <p:cNvPr id="279" name="Google Shape;279;g39f7e177b5a_1_402"/>
          <p:cNvSpPr txBox="1"/>
          <p:nvPr/>
        </p:nvSpPr>
        <p:spPr>
          <a:xfrm>
            <a:off x="578275" y="1536925"/>
            <a:ext cx="2963400" cy="4759800"/>
          </a:xfrm>
          <a:prstGeom prst="rect">
            <a:avLst/>
          </a:prstGeom>
          <a:noFill/>
          <a:ln>
            <a:noFill/>
          </a:ln>
        </p:spPr>
        <p:txBody>
          <a:bodyPr spcFirstLastPara="1" wrap="square" lIns="91425" tIns="91425" rIns="91425" bIns="91425" anchor="ctr" anchorCtr="0">
            <a:noAutofit/>
          </a:bodyPr>
          <a:lstStyle/>
          <a:p>
            <a:pPr lvl="0" algn="just">
              <a:lnSpc>
                <a:spcPct val="115000"/>
              </a:lnSpc>
              <a:spcBef>
                <a:spcPts val="1200"/>
              </a:spcBef>
            </a:pPr>
            <a:r>
              <a:rPr lang="ro-RO" sz="1800" dirty="0">
                <a:latin typeface="Calibri" panose="020F0502020204030204" pitchFamily="34" charset="0"/>
                <a:ea typeface="Calibri" panose="020F0502020204030204" pitchFamily="34" charset="0"/>
                <a:cs typeface="Calibri" panose="020F0502020204030204" pitchFamily="34" charset="0"/>
              </a:rPr>
              <a:t>Cercetarea apreciativă schimbă conversațiile de la concentrarea pe probleme la concentrarea pe puncte forte. În loc să întrebe „Ce este în neregulă și cum îl remediem?”, profesorul întreabă „Ce funcționează bine și cum putem face mai mult din acest lucru?”. Această abordare este deosebit de puternică pentru implicarea părților interesate.</a:t>
            </a:r>
            <a:endParaRPr sz="1800" b="1" dirty="0">
              <a:solidFill>
                <a:srgbClr val="4F4F5B"/>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280" name="Google Shape;280;g39f7e177b5a_1_402"/>
          <p:cNvSpPr txBox="1"/>
          <p:nvPr/>
        </p:nvSpPr>
        <p:spPr>
          <a:xfrm>
            <a:off x="3885752" y="3218714"/>
            <a:ext cx="5830654" cy="440789"/>
          </a:xfrm>
          <a:prstGeom prst="rect">
            <a:avLst/>
          </a:prstGeom>
          <a:noFill/>
          <a:ln>
            <a:noFill/>
          </a:ln>
        </p:spPr>
        <p:txBody>
          <a:bodyPr spcFirstLastPara="1" wrap="square" lIns="121900" tIns="60925" rIns="121900" bIns="60925" anchor="ctr" anchorCtr="0">
            <a:noAutofit/>
          </a:bodyPr>
          <a:lstStyle/>
          <a:p>
            <a:pPr marL="0" lvl="0" indent="0" algn="l" rtl="0">
              <a:lnSpc>
                <a:spcPct val="115000"/>
              </a:lnSpc>
              <a:spcBef>
                <a:spcPts val="0"/>
              </a:spcBef>
              <a:spcAft>
                <a:spcPts val="0"/>
              </a:spcAft>
              <a:buNone/>
            </a:pPr>
            <a:r>
              <a:rPr lang="en-US" sz="1600">
                <a:solidFill>
                  <a:srgbClr val="FFFFFF"/>
                </a:solidFill>
                <a:latin typeface="Roboto"/>
                <a:ea typeface="Roboto"/>
                <a:cs typeface="Roboto"/>
                <a:sym typeface="Roboto"/>
              </a:rPr>
              <a:t>Lorem ipsum dolor sit amet, consectetur adipiscing elit. Duis sit amet odio vel purus bibendum luctus.</a:t>
            </a:r>
            <a:endParaRPr sz="1600">
              <a:solidFill>
                <a:srgbClr val="FFFFFF"/>
              </a:solidFill>
              <a:latin typeface="Roboto"/>
              <a:ea typeface="Roboto"/>
              <a:cs typeface="Roboto"/>
              <a:sym typeface="Roboto"/>
            </a:endParaRPr>
          </a:p>
        </p:txBody>
      </p:sp>
      <p:grpSp>
        <p:nvGrpSpPr>
          <p:cNvPr id="281" name="Google Shape;281;g39f7e177b5a_1_402"/>
          <p:cNvGrpSpPr/>
          <p:nvPr/>
        </p:nvGrpSpPr>
        <p:grpSpPr>
          <a:xfrm>
            <a:off x="3143249" y="1747444"/>
            <a:ext cx="9048751" cy="1159365"/>
            <a:chOff x="630730" y="880977"/>
            <a:chExt cx="7380855" cy="731700"/>
          </a:xfrm>
        </p:grpSpPr>
        <p:sp>
          <p:nvSpPr>
            <p:cNvPr id="282" name="Google Shape;282;g39f7e177b5a_1_402"/>
            <p:cNvSpPr txBox="1"/>
            <p:nvPr/>
          </p:nvSpPr>
          <p:spPr>
            <a:xfrm>
              <a:off x="630730" y="931175"/>
              <a:ext cx="2084400" cy="629700"/>
            </a:xfrm>
            <a:prstGeom prst="rect">
              <a:avLst/>
            </a:prstGeom>
            <a:noFill/>
            <a:ln>
              <a:noFill/>
            </a:ln>
          </p:spPr>
          <p:txBody>
            <a:bodyPr spcFirstLastPara="1" wrap="square" lIns="121900" tIns="60925" rIns="121900" bIns="60925" anchor="ctr" anchorCtr="0">
              <a:noAutofit/>
            </a:bodyPr>
            <a:lstStyle/>
            <a:p>
              <a:pPr marL="0" lvl="0" indent="0" algn="r" rtl="0">
                <a:lnSpc>
                  <a:spcPct val="90000"/>
                </a:lnSpc>
                <a:spcBef>
                  <a:spcPts val="0"/>
                </a:spcBef>
                <a:spcAft>
                  <a:spcPts val="0"/>
                </a:spcAft>
                <a:buNone/>
              </a:pPr>
              <a:r>
                <a:rPr lang="ro-RO" sz="3000" dirty="0">
                  <a:solidFill>
                    <a:srgbClr val="561561"/>
                  </a:solidFill>
                  <a:latin typeface="Calibri"/>
                  <a:ea typeface="Calibri"/>
                  <a:cs typeface="Calibri"/>
                  <a:sym typeface="Calibri"/>
                </a:rPr>
                <a:t>Descoperă</a:t>
              </a:r>
              <a:endParaRPr sz="3000" dirty="0">
                <a:solidFill>
                  <a:srgbClr val="561561"/>
                </a:solidFill>
                <a:latin typeface="Calibri"/>
                <a:ea typeface="Calibri"/>
                <a:cs typeface="Calibri"/>
                <a:sym typeface="Calibri"/>
              </a:endParaRPr>
            </a:p>
          </p:txBody>
        </p:sp>
        <p:sp>
          <p:nvSpPr>
            <p:cNvPr id="283" name="Google Shape;283;g39f7e177b5a_1_402"/>
            <p:cNvSpPr/>
            <p:nvPr/>
          </p:nvSpPr>
          <p:spPr>
            <a:xfrm>
              <a:off x="2789785" y="880977"/>
              <a:ext cx="5221800" cy="731700"/>
            </a:xfrm>
            <a:prstGeom prst="rect">
              <a:avLst/>
            </a:prstGeom>
            <a:solidFill>
              <a:srgbClr val="561561"/>
            </a:solidFill>
            <a:ln>
              <a:noFill/>
            </a:ln>
          </p:spPr>
          <p:txBody>
            <a:bodyPr spcFirstLastPara="1" wrap="square" lIns="121900" tIns="60925" rIns="121900" bIns="60925" anchor="ctr" anchorCtr="0">
              <a:noAutofit/>
            </a:bodyPr>
            <a:lstStyle/>
            <a:p>
              <a:pPr marL="0" lvl="0" indent="0" algn="l" rtl="0">
                <a:spcBef>
                  <a:spcPts val="0"/>
                </a:spcBef>
                <a:spcAft>
                  <a:spcPts val="0"/>
                </a:spcAft>
                <a:buNone/>
              </a:pPr>
              <a:endParaRPr/>
            </a:p>
          </p:txBody>
        </p:sp>
        <p:sp>
          <p:nvSpPr>
            <p:cNvPr id="284" name="Google Shape;284;g39f7e177b5a_1_402"/>
            <p:cNvSpPr txBox="1"/>
            <p:nvPr/>
          </p:nvSpPr>
          <p:spPr>
            <a:xfrm>
              <a:off x="2914386" y="965261"/>
              <a:ext cx="4482300" cy="575400"/>
            </a:xfrm>
            <a:prstGeom prst="rect">
              <a:avLst/>
            </a:prstGeom>
            <a:noFill/>
            <a:ln>
              <a:noFill/>
            </a:ln>
          </p:spPr>
          <p:txBody>
            <a:bodyPr spcFirstLastPara="1" wrap="square" lIns="121900" tIns="60925" rIns="121900" bIns="60925" anchor="ctr" anchorCtr="0">
              <a:noAutofit/>
            </a:bodyPr>
            <a:lstStyle/>
            <a:p>
              <a:pPr lvl="0">
                <a:lnSpc>
                  <a:spcPct val="115000"/>
                </a:lnSpc>
              </a:pPr>
              <a:r>
                <a:rPr lang="ro-RO" sz="1600" dirty="0">
                  <a:solidFill>
                    <a:srgbClr val="FFFFFF"/>
                  </a:solidFill>
                  <a:latin typeface="Calibri"/>
                  <a:ea typeface="Calibri"/>
                  <a:cs typeface="Calibri"/>
                </a:rPr>
                <a:t>Identificați și apreciați „cele mai bune aspecte ale existenței” – experiențe de vârf, valori fundamentale și puncte forte care au contribuit la succes</a:t>
              </a:r>
              <a:endParaRPr sz="1600" dirty="0">
                <a:solidFill>
                  <a:srgbClr val="FFFFFF"/>
                </a:solidFill>
                <a:latin typeface="Calibri"/>
                <a:ea typeface="Calibri"/>
                <a:cs typeface="Calibri"/>
                <a:sym typeface="Calibri"/>
              </a:endParaRPr>
            </a:p>
          </p:txBody>
        </p:sp>
      </p:grpSp>
      <p:grpSp>
        <p:nvGrpSpPr>
          <p:cNvPr id="285" name="Google Shape;285;g39f7e177b5a_1_402"/>
          <p:cNvGrpSpPr/>
          <p:nvPr/>
        </p:nvGrpSpPr>
        <p:grpSpPr>
          <a:xfrm>
            <a:off x="2664049" y="2880198"/>
            <a:ext cx="9527950" cy="1130969"/>
            <a:chOff x="444180" y="1765338"/>
            <a:chExt cx="7205907" cy="731700"/>
          </a:xfrm>
        </p:grpSpPr>
        <p:sp>
          <p:nvSpPr>
            <p:cNvPr id="286" name="Google Shape;286;g39f7e177b5a_1_402"/>
            <p:cNvSpPr txBox="1"/>
            <p:nvPr/>
          </p:nvSpPr>
          <p:spPr>
            <a:xfrm>
              <a:off x="444180" y="1815550"/>
              <a:ext cx="2271000" cy="629700"/>
            </a:xfrm>
            <a:prstGeom prst="rect">
              <a:avLst/>
            </a:prstGeom>
            <a:noFill/>
            <a:ln>
              <a:noFill/>
            </a:ln>
          </p:spPr>
          <p:txBody>
            <a:bodyPr spcFirstLastPara="1" wrap="square" lIns="121900" tIns="60925" rIns="121900" bIns="60925" anchor="ctr" anchorCtr="0">
              <a:noAutofit/>
            </a:bodyPr>
            <a:lstStyle/>
            <a:p>
              <a:pPr marL="0" lvl="0" indent="0" algn="r" rtl="0">
                <a:lnSpc>
                  <a:spcPct val="90000"/>
                </a:lnSpc>
                <a:spcBef>
                  <a:spcPts val="0"/>
                </a:spcBef>
                <a:spcAft>
                  <a:spcPts val="0"/>
                </a:spcAft>
                <a:buNone/>
              </a:pPr>
              <a:r>
                <a:rPr lang="ro-RO" sz="3000" dirty="0">
                  <a:solidFill>
                    <a:srgbClr val="701C7F"/>
                  </a:solidFill>
                  <a:latin typeface="Calibri"/>
                  <a:ea typeface="Calibri"/>
                  <a:cs typeface="Calibri"/>
                  <a:sym typeface="Calibri"/>
                </a:rPr>
                <a:t>Imaginează</a:t>
              </a:r>
              <a:endParaRPr sz="3000" dirty="0">
                <a:solidFill>
                  <a:srgbClr val="701C7F"/>
                </a:solidFill>
                <a:latin typeface="Calibri"/>
                <a:ea typeface="Calibri"/>
                <a:cs typeface="Calibri"/>
                <a:sym typeface="Calibri"/>
              </a:endParaRPr>
            </a:p>
          </p:txBody>
        </p:sp>
        <p:sp>
          <p:nvSpPr>
            <p:cNvPr id="287" name="Google Shape;287;g39f7e177b5a_1_402"/>
            <p:cNvSpPr/>
            <p:nvPr/>
          </p:nvSpPr>
          <p:spPr>
            <a:xfrm>
              <a:off x="2789787" y="1765338"/>
              <a:ext cx="4860300" cy="731700"/>
            </a:xfrm>
            <a:prstGeom prst="rect">
              <a:avLst/>
            </a:prstGeom>
            <a:solidFill>
              <a:srgbClr val="701C7F"/>
            </a:solidFill>
            <a:ln>
              <a:noFill/>
            </a:ln>
          </p:spPr>
          <p:txBody>
            <a:bodyPr spcFirstLastPara="1" wrap="square" lIns="121900" tIns="60925" rIns="121900" bIns="60925" anchor="ctr" anchorCtr="0">
              <a:noAutofit/>
            </a:bodyPr>
            <a:lstStyle/>
            <a:p>
              <a:pPr marL="0" lvl="0" indent="0" algn="l" rtl="0">
                <a:spcBef>
                  <a:spcPts val="0"/>
                </a:spcBef>
                <a:spcAft>
                  <a:spcPts val="0"/>
                </a:spcAft>
                <a:buNone/>
              </a:pPr>
              <a:endParaRPr/>
            </a:p>
          </p:txBody>
        </p:sp>
        <p:sp>
          <p:nvSpPr>
            <p:cNvPr id="288" name="Google Shape;288;g39f7e177b5a_1_402"/>
            <p:cNvSpPr txBox="1"/>
            <p:nvPr/>
          </p:nvSpPr>
          <p:spPr>
            <a:xfrm>
              <a:off x="2914386" y="1815550"/>
              <a:ext cx="4216800" cy="486968"/>
            </a:xfrm>
            <a:prstGeom prst="rect">
              <a:avLst/>
            </a:prstGeom>
            <a:noFill/>
            <a:ln>
              <a:noFill/>
            </a:ln>
          </p:spPr>
          <p:txBody>
            <a:bodyPr spcFirstLastPara="1" wrap="square" lIns="121900" tIns="60925" rIns="121900" bIns="60925" anchor="ctr" anchorCtr="0">
              <a:noAutofit/>
            </a:bodyPr>
            <a:lstStyle>
              <a:defPPr marR="0" lvl="0" algn="l" rtl="0">
                <a:lnSpc>
                  <a:spcPct val="100000"/>
                </a:lnSpc>
                <a:spcBef>
                  <a:spcPts val="0"/>
                </a:spcBef>
                <a:spcAft>
                  <a:spcPts val="0"/>
                </a:spcAft>
              </a:defPPr>
              <a:lvl1pPr>
                <a:lnSpc>
                  <a:spcPct val="115000"/>
                </a:lnSpc>
                <a:defRPr sz="1600">
                  <a:solidFill>
                    <a:srgbClr val="FFFFFF"/>
                  </a:solidFill>
                  <a:latin typeface="Calibri"/>
                  <a:ea typeface="Calibri"/>
                  <a:cs typeface="Calibri"/>
                </a:defRPr>
              </a:lvl1pPr>
            </a:lstStyle>
            <a:p>
              <a:r>
                <a:rPr lang="ro-RO" dirty="0" err="1"/>
                <a:t>Imagin</a:t>
              </a:r>
              <a:r>
                <a:rPr lang="en-US" dirty="0"/>
                <a:t>a</a:t>
              </a:r>
              <a:r>
                <a:rPr lang="ro-RO" dirty="0"/>
                <a:t>ți</a:t>
              </a:r>
              <a:r>
                <a:rPr lang="en-US" dirty="0"/>
                <a:t>-v</a:t>
              </a:r>
              <a:r>
                <a:rPr lang="ro-RO" dirty="0"/>
                <a:t>ă „ceea ce ar putea fi” – un viitor îndrăzneț și inspirator, construit pe punctele forte descoperite, articulând cele mai înalte aspirații fără limitările actuale.</a:t>
              </a:r>
              <a:endParaRPr dirty="0">
                <a:sym typeface="Calibri"/>
              </a:endParaRPr>
            </a:p>
          </p:txBody>
        </p:sp>
      </p:grpSp>
      <p:grpSp>
        <p:nvGrpSpPr>
          <p:cNvPr id="289" name="Google Shape;289;g39f7e177b5a_1_402"/>
          <p:cNvGrpSpPr/>
          <p:nvPr/>
        </p:nvGrpSpPr>
        <p:grpSpPr>
          <a:xfrm>
            <a:off x="3271838" y="4210361"/>
            <a:ext cx="8920161" cy="1036094"/>
            <a:chOff x="1048253" y="2646438"/>
            <a:chExt cx="6239135" cy="731700"/>
          </a:xfrm>
        </p:grpSpPr>
        <p:sp>
          <p:nvSpPr>
            <p:cNvPr id="290" name="Google Shape;290;g39f7e177b5a_1_402"/>
            <p:cNvSpPr txBox="1"/>
            <p:nvPr/>
          </p:nvSpPr>
          <p:spPr>
            <a:xfrm>
              <a:off x="1048253" y="2696625"/>
              <a:ext cx="1666800" cy="629700"/>
            </a:xfrm>
            <a:prstGeom prst="rect">
              <a:avLst/>
            </a:prstGeom>
            <a:noFill/>
            <a:ln>
              <a:noFill/>
            </a:ln>
          </p:spPr>
          <p:txBody>
            <a:bodyPr spcFirstLastPara="1" wrap="square" lIns="121900" tIns="60925" rIns="121900" bIns="60925" anchor="ctr" anchorCtr="0">
              <a:noAutofit/>
            </a:bodyPr>
            <a:lstStyle/>
            <a:p>
              <a:pPr marL="0" lvl="0" indent="0" algn="r" rtl="0">
                <a:lnSpc>
                  <a:spcPct val="90000"/>
                </a:lnSpc>
                <a:spcBef>
                  <a:spcPts val="0"/>
                </a:spcBef>
                <a:spcAft>
                  <a:spcPts val="0"/>
                </a:spcAft>
                <a:buNone/>
              </a:pPr>
              <a:r>
                <a:rPr lang="ro-RO" sz="3000" dirty="0">
                  <a:solidFill>
                    <a:srgbClr val="771E86"/>
                  </a:solidFill>
                  <a:latin typeface="Calibri"/>
                  <a:ea typeface="Calibri"/>
                  <a:cs typeface="Calibri"/>
                  <a:sym typeface="Calibri"/>
                </a:rPr>
                <a:t>Creează</a:t>
              </a:r>
              <a:endParaRPr sz="3000" dirty="0">
                <a:solidFill>
                  <a:srgbClr val="771E86"/>
                </a:solidFill>
                <a:latin typeface="Calibri"/>
                <a:ea typeface="Calibri"/>
                <a:cs typeface="Calibri"/>
                <a:sym typeface="Calibri"/>
              </a:endParaRPr>
            </a:p>
          </p:txBody>
        </p:sp>
        <p:sp>
          <p:nvSpPr>
            <p:cNvPr id="291" name="Google Shape;291;g39f7e177b5a_1_402"/>
            <p:cNvSpPr/>
            <p:nvPr/>
          </p:nvSpPr>
          <p:spPr>
            <a:xfrm>
              <a:off x="2789787" y="2646438"/>
              <a:ext cx="4497600" cy="731700"/>
            </a:xfrm>
            <a:prstGeom prst="rect">
              <a:avLst/>
            </a:prstGeom>
            <a:solidFill>
              <a:srgbClr val="771E86"/>
            </a:solidFill>
            <a:ln>
              <a:noFill/>
            </a:ln>
          </p:spPr>
          <p:txBody>
            <a:bodyPr spcFirstLastPara="1" wrap="square" lIns="121900" tIns="60925" rIns="121900" bIns="60925" anchor="ctr" anchorCtr="0">
              <a:noAutofit/>
            </a:bodyPr>
            <a:lstStyle/>
            <a:p>
              <a:pPr marL="0" lvl="0" indent="0" algn="l" rtl="0">
                <a:spcBef>
                  <a:spcPts val="0"/>
                </a:spcBef>
                <a:spcAft>
                  <a:spcPts val="0"/>
                </a:spcAft>
                <a:buNone/>
              </a:pPr>
              <a:endParaRPr>
                <a:latin typeface="Calibri"/>
                <a:ea typeface="Calibri"/>
                <a:cs typeface="Calibri"/>
                <a:sym typeface="Calibri"/>
              </a:endParaRPr>
            </a:p>
          </p:txBody>
        </p:sp>
        <p:sp>
          <p:nvSpPr>
            <p:cNvPr id="292" name="Google Shape;292;g39f7e177b5a_1_402"/>
            <p:cNvSpPr txBox="1"/>
            <p:nvPr/>
          </p:nvSpPr>
          <p:spPr>
            <a:xfrm>
              <a:off x="2914386" y="2852983"/>
              <a:ext cx="4177500" cy="330600"/>
            </a:xfrm>
            <a:prstGeom prst="rect">
              <a:avLst/>
            </a:prstGeom>
            <a:noFill/>
            <a:ln>
              <a:noFill/>
            </a:ln>
          </p:spPr>
          <p:txBody>
            <a:bodyPr spcFirstLastPara="1" wrap="square" lIns="121900" tIns="60925" rIns="121900" bIns="60925" anchor="ctr" anchorCtr="0">
              <a:noAutofit/>
            </a:bodyPr>
            <a:lstStyle/>
            <a:p>
              <a:pPr lvl="0">
                <a:lnSpc>
                  <a:spcPct val="115000"/>
                </a:lnSpc>
              </a:pPr>
              <a:r>
                <a:rPr lang="ro-RO" sz="1600" dirty="0">
                  <a:solidFill>
                    <a:srgbClr val="FFFFFF"/>
                  </a:solidFill>
                  <a:latin typeface="Calibri"/>
                  <a:ea typeface="Calibri"/>
                  <a:cs typeface="Calibri"/>
                </a:rPr>
                <a:t>Construiți împreună idealul colectiv prin crearea de propuneri, principii și practici concrete pentru a transforma „visul” comun în realitate.</a:t>
              </a:r>
              <a:r>
                <a:rPr lang="ro-RO" sz="1600" dirty="0">
                  <a:solidFill>
                    <a:srgbClr val="FFFFFF"/>
                  </a:solidFill>
                  <a:latin typeface="Calibri"/>
                  <a:ea typeface="Calibri"/>
                  <a:cs typeface="Calibri"/>
                  <a:sym typeface="Calibri"/>
                </a:rPr>
                <a:t> </a:t>
              </a:r>
              <a:endParaRPr sz="1600" dirty="0">
                <a:solidFill>
                  <a:srgbClr val="FFFFFF"/>
                </a:solidFill>
                <a:latin typeface="Calibri"/>
                <a:ea typeface="Calibri"/>
                <a:cs typeface="Calibri"/>
                <a:sym typeface="Calibri"/>
              </a:endParaRPr>
            </a:p>
          </p:txBody>
        </p:sp>
      </p:grpSp>
      <p:grpSp>
        <p:nvGrpSpPr>
          <p:cNvPr id="293" name="Google Shape;293;g39f7e177b5a_1_402"/>
          <p:cNvGrpSpPr/>
          <p:nvPr/>
        </p:nvGrpSpPr>
        <p:grpSpPr>
          <a:xfrm>
            <a:off x="3271838" y="5389497"/>
            <a:ext cx="8920162" cy="1257535"/>
            <a:chOff x="1184436" y="3530813"/>
            <a:chExt cx="5741550" cy="731700"/>
          </a:xfrm>
        </p:grpSpPr>
        <p:sp>
          <p:nvSpPr>
            <p:cNvPr id="294" name="Google Shape;294;g39f7e177b5a_1_402"/>
            <p:cNvSpPr txBox="1"/>
            <p:nvPr/>
          </p:nvSpPr>
          <p:spPr>
            <a:xfrm>
              <a:off x="1184436" y="3581001"/>
              <a:ext cx="1530600" cy="629700"/>
            </a:xfrm>
            <a:prstGeom prst="rect">
              <a:avLst/>
            </a:prstGeom>
            <a:noFill/>
            <a:ln>
              <a:noFill/>
            </a:ln>
          </p:spPr>
          <p:txBody>
            <a:bodyPr spcFirstLastPara="1" wrap="square" lIns="121900" tIns="60925" rIns="121900" bIns="60925" anchor="ctr" anchorCtr="0">
              <a:noAutofit/>
            </a:bodyPr>
            <a:lstStyle/>
            <a:p>
              <a:pPr marL="0" lvl="0" indent="0" algn="r" rtl="0">
                <a:lnSpc>
                  <a:spcPct val="90000"/>
                </a:lnSpc>
                <a:spcBef>
                  <a:spcPts val="0"/>
                </a:spcBef>
                <a:spcAft>
                  <a:spcPts val="0"/>
                </a:spcAft>
                <a:buNone/>
              </a:pPr>
              <a:r>
                <a:rPr lang="ro-RO" sz="3000" dirty="0">
                  <a:solidFill>
                    <a:srgbClr val="802090"/>
                  </a:solidFill>
                  <a:latin typeface="Calibri"/>
                  <a:ea typeface="Calibri"/>
                  <a:cs typeface="Calibri"/>
                  <a:sym typeface="Calibri"/>
                </a:rPr>
                <a:t>Adaptează</a:t>
              </a:r>
              <a:endParaRPr sz="3000" dirty="0">
                <a:solidFill>
                  <a:srgbClr val="802090"/>
                </a:solidFill>
                <a:latin typeface="Calibri"/>
                <a:ea typeface="Calibri"/>
                <a:cs typeface="Calibri"/>
                <a:sym typeface="Calibri"/>
              </a:endParaRPr>
            </a:p>
          </p:txBody>
        </p:sp>
        <p:sp>
          <p:nvSpPr>
            <p:cNvPr id="295" name="Google Shape;295;g39f7e177b5a_1_402"/>
            <p:cNvSpPr/>
            <p:nvPr/>
          </p:nvSpPr>
          <p:spPr>
            <a:xfrm>
              <a:off x="2789787" y="3530813"/>
              <a:ext cx="4136100" cy="731700"/>
            </a:xfrm>
            <a:prstGeom prst="rect">
              <a:avLst/>
            </a:prstGeom>
            <a:solidFill>
              <a:srgbClr val="802090"/>
            </a:solidFill>
            <a:ln>
              <a:noFill/>
            </a:ln>
          </p:spPr>
          <p:txBody>
            <a:bodyPr spcFirstLastPara="1" wrap="square" lIns="121900" tIns="60925" rIns="121900" bIns="60925" anchor="ctr" anchorCtr="0">
              <a:noAutofit/>
            </a:bodyPr>
            <a:lstStyle/>
            <a:p>
              <a:pPr marL="0" lvl="0" indent="0" algn="l" rtl="0">
                <a:spcBef>
                  <a:spcPts val="0"/>
                </a:spcBef>
                <a:spcAft>
                  <a:spcPts val="0"/>
                </a:spcAft>
                <a:buNone/>
              </a:pPr>
              <a:endParaRPr/>
            </a:p>
          </p:txBody>
        </p:sp>
        <p:sp>
          <p:nvSpPr>
            <p:cNvPr id="296" name="Google Shape;296;g39f7e177b5a_1_402"/>
            <p:cNvSpPr txBox="1"/>
            <p:nvPr/>
          </p:nvSpPr>
          <p:spPr>
            <a:xfrm>
              <a:off x="2914386" y="3737368"/>
              <a:ext cx="4011600" cy="330600"/>
            </a:xfrm>
            <a:prstGeom prst="rect">
              <a:avLst/>
            </a:prstGeom>
            <a:noFill/>
            <a:ln>
              <a:noFill/>
            </a:ln>
          </p:spPr>
          <p:txBody>
            <a:bodyPr spcFirstLastPara="1" wrap="square" lIns="121900" tIns="60925" rIns="121900" bIns="60925" anchor="ctr" anchorCtr="0">
              <a:noAutofit/>
            </a:bodyPr>
            <a:lstStyle/>
            <a:p>
              <a:pPr lvl="0">
                <a:lnSpc>
                  <a:spcPct val="115000"/>
                </a:lnSpc>
              </a:pPr>
              <a:r>
                <a:rPr lang="ro-RO" sz="1600" dirty="0">
                  <a:solidFill>
                    <a:srgbClr val="FFFFFF"/>
                  </a:solidFill>
                  <a:latin typeface="Calibri"/>
                  <a:ea typeface="Calibri"/>
                  <a:cs typeface="Calibri"/>
                </a:rPr>
                <a:t>Mențineți impulsul prin acțiune și inovație, oferind indivizilor puterea de a implementa proiecte și de a învăța și adapta continuu.</a:t>
              </a:r>
              <a:endParaRPr sz="1600" dirty="0">
                <a:solidFill>
                  <a:srgbClr val="FFFFFF"/>
                </a:solidFill>
                <a:latin typeface="Calibri"/>
                <a:ea typeface="Calibri"/>
                <a:cs typeface="Calibri"/>
                <a:sym typeface="Roboto"/>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g39f7e177b5a_1_304"/>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lvl="0"/>
            <a:r>
              <a:rPr lang="ro-RO" dirty="0"/>
              <a:t>Unitatea 2.2 - Construirea relațiilor pozitive și a colaborării</a:t>
            </a:r>
            <a:endParaRPr sz="2700" dirty="0">
              <a:solidFill>
                <a:schemeClr val="lt1"/>
              </a:solidFill>
            </a:endParaRPr>
          </a:p>
        </p:txBody>
      </p:sp>
      <p:sp>
        <p:nvSpPr>
          <p:cNvPr id="302" name="Google Shape;302;g39f7e177b5a_1_304"/>
          <p:cNvSpPr txBox="1">
            <a:spLocks noGrp="1"/>
          </p:cNvSpPr>
          <p:nvPr>
            <p:ph type="body" idx="2"/>
          </p:nvPr>
        </p:nvSpPr>
        <p:spPr>
          <a:xfrm>
            <a:off x="473350" y="1620244"/>
            <a:ext cx="4524000" cy="4723406"/>
          </a:xfrm>
          <a:prstGeom prst="rect">
            <a:avLst/>
          </a:prstGeom>
          <a:noFill/>
          <a:ln>
            <a:noFill/>
          </a:ln>
        </p:spPr>
        <p:txBody>
          <a:bodyPr spcFirstLastPara="1" wrap="square" lIns="91425" tIns="45700" rIns="91425" bIns="45700" anchor="ctr" anchorCtr="0">
            <a:noAutofit/>
          </a:bodyPr>
          <a:lstStyle/>
          <a:p>
            <a:pPr marL="0" lvl="0" indent="0" algn="ctr">
              <a:spcBef>
                <a:spcPts val="0"/>
              </a:spcBef>
            </a:pPr>
            <a:r>
              <a:rPr lang="ro-RO" sz="2400" b="1" dirty="0">
                <a:solidFill>
                  <a:srgbClr val="4F4F5B"/>
                </a:solidFill>
              </a:rPr>
              <a:t>Cultivarea relațiilor pozitive la elevi</a:t>
            </a:r>
            <a:r>
              <a:rPr lang="en-US" sz="2400" b="1" dirty="0">
                <a:solidFill>
                  <a:srgbClr val="4F4F5B"/>
                </a:solidFill>
              </a:rPr>
              <a:t>.</a:t>
            </a:r>
            <a:endParaRPr sz="2400" b="1" dirty="0">
              <a:solidFill>
                <a:srgbClr val="4F4F5B"/>
              </a:solidFill>
            </a:endParaRPr>
          </a:p>
          <a:p>
            <a:pPr marL="0" lvl="0" indent="0" algn="ctr" rtl="0">
              <a:spcBef>
                <a:spcPts val="0"/>
              </a:spcBef>
              <a:spcAft>
                <a:spcPts val="0"/>
              </a:spcAft>
              <a:buNone/>
            </a:pPr>
            <a:endParaRPr sz="2400" b="1" dirty="0">
              <a:solidFill>
                <a:srgbClr val="4F4F5B"/>
              </a:solidFill>
            </a:endParaRPr>
          </a:p>
          <a:p>
            <a:pPr marL="0" lvl="0" indent="0" algn="ctr">
              <a:spcBef>
                <a:spcPts val="0"/>
              </a:spcBef>
            </a:pPr>
            <a:r>
              <a:rPr lang="ro-RO" sz="2400" b="1" dirty="0">
                <a:solidFill>
                  <a:schemeClr val="accent2"/>
                </a:solidFill>
              </a:rPr>
              <a:t>Intervențiile de psihologie pozitivă din școli au un obiectiv comun: îmbunătățirea traiectoriei de dezvoltare a elevilor și prevenirea dificultăților viitoare prin predarea abilităților care încurajează percepțiile de sine pozitive, emoțiile pozitive și comportamentele pozitive</a:t>
            </a:r>
            <a:r>
              <a:rPr lang="en-US" sz="2400" b="1" dirty="0">
                <a:solidFill>
                  <a:schemeClr val="accent2"/>
                </a:solidFill>
              </a:rPr>
              <a:t>.</a:t>
            </a:r>
            <a:endParaRPr sz="2400" b="1" dirty="0">
              <a:solidFill>
                <a:schemeClr val="accent2"/>
              </a:solidFill>
            </a:endParaRPr>
          </a:p>
        </p:txBody>
      </p:sp>
      <p:pic>
        <p:nvPicPr>
          <p:cNvPr id="303" name="Google Shape;303;g39f7e177b5a_1_304" descr="Businesswoman Writing on a Whiteboard (Provided by Getty Images)"/>
          <p:cNvPicPr preferRelativeResize="0"/>
          <p:nvPr/>
        </p:nvPicPr>
        <p:blipFill>
          <a:blip r:embed="rId3">
            <a:alphaModFix amt="25000"/>
          </a:blip>
          <a:stretch>
            <a:fillRect/>
          </a:stretch>
        </p:blipFill>
        <p:spPr>
          <a:xfrm>
            <a:off x="5557838" y="797445"/>
            <a:ext cx="6634161" cy="6060556"/>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g39e7b6f5a92_0_467"/>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lvl="0"/>
            <a:r>
              <a:rPr lang="ro-RO" dirty="0"/>
              <a:t>Unitatea 2.2 - Construirea relațiilor pozitive și a colaborării</a:t>
            </a:r>
            <a:endParaRPr sz="2700" dirty="0">
              <a:solidFill>
                <a:schemeClr val="lt1"/>
              </a:solidFill>
            </a:endParaRPr>
          </a:p>
        </p:txBody>
      </p:sp>
      <p:sp>
        <p:nvSpPr>
          <p:cNvPr id="309" name="Google Shape;309;g39e7b6f5a92_0_467"/>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spcBef>
                <a:spcPts val="0"/>
              </a:spcBef>
            </a:pPr>
            <a:r>
              <a:rPr lang="ro-RO" dirty="0"/>
              <a:t>Cultivarea trăsăturilor individuale pozitive</a:t>
            </a:r>
            <a:r>
              <a:rPr lang="en-US" dirty="0"/>
              <a:t> </a:t>
            </a:r>
            <a:endParaRPr dirty="0"/>
          </a:p>
        </p:txBody>
      </p:sp>
      <p:sp>
        <p:nvSpPr>
          <p:cNvPr id="310" name="Google Shape;310;g39e7b6f5a92_0_467"/>
          <p:cNvSpPr txBox="1">
            <a:spLocks noGrp="1"/>
          </p:cNvSpPr>
          <p:nvPr>
            <p:ph type="body" idx="2"/>
          </p:nvPr>
        </p:nvSpPr>
        <p:spPr>
          <a:xfrm>
            <a:off x="601650" y="1657349"/>
            <a:ext cx="10988700" cy="235437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sz="2000" dirty="0">
              <a:solidFill>
                <a:srgbClr val="4F4F5B"/>
              </a:solidFill>
            </a:endParaRPr>
          </a:p>
          <a:p>
            <a:pPr marL="0" lvl="0" indent="0" algn="l" rtl="0">
              <a:spcBef>
                <a:spcPts val="0"/>
              </a:spcBef>
              <a:spcAft>
                <a:spcPts val="0"/>
              </a:spcAft>
              <a:buNone/>
            </a:pPr>
            <a:endParaRPr sz="2000" dirty="0">
              <a:solidFill>
                <a:srgbClr val="4F4F5B"/>
              </a:solidFill>
            </a:endParaRPr>
          </a:p>
          <a:p>
            <a:pPr marL="0" lvl="0" indent="0" algn="l" rtl="0">
              <a:spcBef>
                <a:spcPts val="0"/>
              </a:spcBef>
              <a:spcAft>
                <a:spcPts val="0"/>
              </a:spcAft>
              <a:buNone/>
            </a:pPr>
            <a:endParaRPr sz="2000" dirty="0">
              <a:solidFill>
                <a:srgbClr val="4F4F5B"/>
              </a:solidFill>
            </a:endParaRPr>
          </a:p>
          <a:p>
            <a:pPr marL="0" lvl="0" indent="0" algn="l" rtl="0">
              <a:spcBef>
                <a:spcPts val="0"/>
              </a:spcBef>
              <a:spcAft>
                <a:spcPts val="0"/>
              </a:spcAft>
              <a:buNone/>
            </a:pPr>
            <a:r>
              <a:rPr lang="ro-RO" sz="2000" b="1" dirty="0">
                <a:solidFill>
                  <a:srgbClr val="4F4F5B"/>
                </a:solidFill>
                <a:highlight>
                  <a:srgbClr val="FFFFFF"/>
                </a:highlight>
              </a:rPr>
              <a:t>Pilonii Psihologiei Pozitive</a:t>
            </a:r>
            <a:r>
              <a:rPr lang="en-US" sz="2000" b="1" dirty="0">
                <a:solidFill>
                  <a:srgbClr val="4F4F5B"/>
                </a:solidFill>
                <a:highlight>
                  <a:srgbClr val="FFFFFF"/>
                </a:highlight>
              </a:rPr>
              <a:t>:</a:t>
            </a:r>
            <a:r>
              <a:rPr lang="en-US" sz="2000" dirty="0">
                <a:solidFill>
                  <a:srgbClr val="4F4F5B"/>
                </a:solidFill>
                <a:highlight>
                  <a:srgbClr val="FFFFFF"/>
                </a:highlight>
              </a:rPr>
              <a:t> </a:t>
            </a:r>
            <a:endParaRPr sz="2000" dirty="0">
              <a:solidFill>
                <a:srgbClr val="4F4F5B"/>
              </a:solidFill>
              <a:highlight>
                <a:srgbClr val="FFFFFF"/>
              </a:highlight>
            </a:endParaRPr>
          </a:p>
          <a:p>
            <a:pPr marL="0" lvl="0" indent="0" algn="l" rtl="0">
              <a:spcBef>
                <a:spcPts val="0"/>
              </a:spcBef>
              <a:spcAft>
                <a:spcPts val="0"/>
              </a:spcAft>
              <a:buNone/>
            </a:pPr>
            <a:endParaRPr sz="2000" dirty="0">
              <a:solidFill>
                <a:srgbClr val="4F4F5B"/>
              </a:solidFill>
              <a:highlight>
                <a:srgbClr val="FFFFFF"/>
              </a:highlight>
            </a:endParaRPr>
          </a:p>
          <a:p>
            <a:pPr marL="457200" lvl="0" indent="-355600" algn="l" rtl="0">
              <a:spcBef>
                <a:spcPts val="0"/>
              </a:spcBef>
              <a:spcAft>
                <a:spcPts val="0"/>
              </a:spcAft>
              <a:buClr>
                <a:srgbClr val="4F4F5B"/>
              </a:buClr>
              <a:buSzPts val="2000"/>
              <a:buChar char="❖"/>
            </a:pPr>
            <a:r>
              <a:rPr lang="ro-RO" sz="2000" dirty="0">
                <a:solidFill>
                  <a:srgbClr val="4F4F5B"/>
                </a:solidFill>
                <a:highlight>
                  <a:srgbClr val="FFFFFF"/>
                </a:highlight>
              </a:rPr>
              <a:t>Experiențe pozitive</a:t>
            </a:r>
            <a:endParaRPr sz="2000" dirty="0">
              <a:solidFill>
                <a:srgbClr val="4F4F5B"/>
              </a:solidFill>
              <a:highlight>
                <a:srgbClr val="FFFFFF"/>
              </a:highlight>
            </a:endParaRPr>
          </a:p>
          <a:p>
            <a:pPr marL="457200" lvl="0" indent="-355600" algn="l" rtl="0">
              <a:spcBef>
                <a:spcPts val="0"/>
              </a:spcBef>
              <a:spcAft>
                <a:spcPts val="0"/>
              </a:spcAft>
              <a:buClr>
                <a:srgbClr val="4F4F5B"/>
              </a:buClr>
              <a:buSzPts val="2000"/>
              <a:buChar char="❖"/>
            </a:pPr>
            <a:r>
              <a:rPr lang="ro-RO" sz="2000" dirty="0">
                <a:solidFill>
                  <a:srgbClr val="4F4F5B"/>
                </a:solidFill>
                <a:highlight>
                  <a:srgbClr val="FFFFFF"/>
                </a:highlight>
              </a:rPr>
              <a:t>Trăsături individuale pozitive</a:t>
            </a:r>
            <a:endParaRPr sz="2000" dirty="0">
              <a:solidFill>
                <a:srgbClr val="4F4F5B"/>
              </a:solidFill>
              <a:highlight>
                <a:srgbClr val="FFFFFF"/>
              </a:highlight>
            </a:endParaRPr>
          </a:p>
          <a:p>
            <a:pPr marL="457200" lvl="0" indent="-355600" algn="l" rtl="0">
              <a:spcBef>
                <a:spcPts val="0"/>
              </a:spcBef>
              <a:spcAft>
                <a:spcPts val="0"/>
              </a:spcAft>
              <a:buClr>
                <a:srgbClr val="4F4F5B"/>
              </a:buClr>
              <a:buSzPts val="2000"/>
              <a:buChar char="❖"/>
            </a:pPr>
            <a:r>
              <a:rPr lang="ro-RO" sz="2000" dirty="0">
                <a:solidFill>
                  <a:srgbClr val="4F4F5B"/>
                </a:solidFill>
                <a:highlight>
                  <a:srgbClr val="FFFFFF"/>
                </a:highlight>
              </a:rPr>
              <a:t>Instituții pozitive</a:t>
            </a:r>
            <a:endParaRPr sz="2000" dirty="0">
              <a:solidFill>
                <a:srgbClr val="4F4F5B"/>
              </a:solidFill>
              <a:highlight>
                <a:srgbClr val="FFFFFF"/>
              </a:highlight>
            </a:endParaRPr>
          </a:p>
          <a:p>
            <a:pPr marL="457200" lvl="0" indent="0" algn="l" rtl="0">
              <a:spcBef>
                <a:spcPts val="0"/>
              </a:spcBef>
              <a:spcAft>
                <a:spcPts val="0"/>
              </a:spcAft>
              <a:buNone/>
            </a:pPr>
            <a:endParaRPr sz="2000" dirty="0">
              <a:solidFill>
                <a:srgbClr val="4F4F5B"/>
              </a:solidFill>
              <a:highlight>
                <a:srgbClr val="FFFFFF"/>
              </a:highlight>
            </a:endParaRPr>
          </a:p>
          <a:p>
            <a:pPr marL="0" lvl="0" indent="0">
              <a:spcBef>
                <a:spcPts val="0"/>
              </a:spcBef>
            </a:pPr>
            <a:r>
              <a:rPr lang="ro-RO" sz="2000" dirty="0">
                <a:solidFill>
                  <a:srgbClr val="4F4F5B"/>
                </a:solidFill>
                <a:highlight>
                  <a:srgbClr val="FFFFFF"/>
                </a:highlight>
              </a:rPr>
              <a:t>Toți cei trei piloni se bazează pe cultivarea </a:t>
            </a:r>
            <a:r>
              <a:rPr lang="ro-RO" sz="2000" b="1" dirty="0">
                <a:solidFill>
                  <a:srgbClr val="4F4F5B"/>
                </a:solidFill>
                <a:highlight>
                  <a:srgbClr val="FFFFFF"/>
                </a:highlight>
              </a:rPr>
              <a:t>virtuților</a:t>
            </a:r>
            <a:r>
              <a:rPr lang="ro-RO" sz="2000" dirty="0">
                <a:solidFill>
                  <a:srgbClr val="4F4F5B"/>
                </a:solidFill>
                <a:highlight>
                  <a:srgbClr val="FFFFFF"/>
                </a:highlight>
              </a:rPr>
              <a:t> la elevi și profesori, inclusiv </a:t>
            </a:r>
            <a:r>
              <a:rPr lang="ro-RO" sz="2000" b="1" dirty="0">
                <a:solidFill>
                  <a:srgbClr val="4F4F5B"/>
                </a:solidFill>
                <a:highlight>
                  <a:srgbClr val="FFFFFF"/>
                </a:highlight>
              </a:rPr>
              <a:t>interacțiuni</a:t>
            </a:r>
            <a:r>
              <a:rPr lang="ro-RO" sz="2000" dirty="0">
                <a:solidFill>
                  <a:srgbClr val="4F4F5B"/>
                </a:solidFill>
                <a:highlight>
                  <a:srgbClr val="FFFFFF"/>
                </a:highlight>
              </a:rPr>
              <a:t> sociale pozitive și </a:t>
            </a:r>
            <a:r>
              <a:rPr lang="ro-RO" sz="2000" b="1" dirty="0">
                <a:solidFill>
                  <a:srgbClr val="4F4F5B"/>
                </a:solidFill>
                <a:highlight>
                  <a:srgbClr val="FFFFFF"/>
                </a:highlight>
              </a:rPr>
              <a:t>amabilitate</a:t>
            </a:r>
            <a:r>
              <a:rPr lang="ro-RO" sz="2000" dirty="0">
                <a:solidFill>
                  <a:srgbClr val="4F4F5B"/>
                </a:solidFill>
                <a:highlight>
                  <a:srgbClr val="FFFFFF"/>
                </a:highlight>
              </a:rPr>
              <a:t>.</a:t>
            </a:r>
            <a:endParaRPr sz="2000" dirty="0">
              <a:solidFill>
                <a:srgbClr val="4F4F5B"/>
              </a:solidFill>
              <a:highlight>
                <a:srgbClr val="FFFFFF"/>
              </a:highlight>
            </a:endParaRPr>
          </a:p>
          <a:p>
            <a:pPr marL="0" lvl="0" indent="0" algn="l" rtl="0">
              <a:spcBef>
                <a:spcPts val="0"/>
              </a:spcBef>
              <a:spcAft>
                <a:spcPts val="0"/>
              </a:spcAft>
              <a:buNone/>
            </a:pPr>
            <a:endParaRPr lang="ro-RO" dirty="0"/>
          </a:p>
          <a:p>
            <a:pPr marL="0" lvl="0" indent="0" algn="l" rtl="0">
              <a:spcBef>
                <a:spcPts val="0"/>
              </a:spcBef>
              <a:spcAft>
                <a:spcPts val="0"/>
              </a:spcAft>
              <a:buNone/>
            </a:pPr>
            <a:r>
              <a:rPr lang="ro-RO" dirty="0"/>
              <a:t>Pentru a cultiva trăsături individuale pozitive la elevi și, prin urmare, o relație pozitivă, sunt esențiale trei domenii:</a:t>
            </a:r>
            <a:endParaRPr sz="2000" dirty="0">
              <a:solidFill>
                <a:srgbClr val="4F4F5B"/>
              </a:solidFill>
            </a:endParaRPr>
          </a:p>
          <a:p>
            <a:pPr marL="0" lvl="0" indent="0" algn="l" rtl="0">
              <a:spcBef>
                <a:spcPts val="0"/>
              </a:spcBef>
              <a:spcAft>
                <a:spcPts val="0"/>
              </a:spcAft>
              <a:buNone/>
            </a:pPr>
            <a:endParaRPr sz="2000" dirty="0">
              <a:solidFill>
                <a:srgbClr val="4F4F5B"/>
              </a:solidFill>
            </a:endParaRPr>
          </a:p>
          <a:p>
            <a:pPr marL="0" lvl="0" indent="0" algn="l" rtl="0">
              <a:lnSpc>
                <a:spcPct val="90000"/>
              </a:lnSpc>
              <a:spcBef>
                <a:spcPts val="0"/>
              </a:spcBef>
              <a:spcAft>
                <a:spcPts val="0"/>
              </a:spcAft>
              <a:buNone/>
            </a:pPr>
            <a:endParaRPr dirty="0">
              <a:solidFill>
                <a:srgbClr val="000000"/>
              </a:solidFill>
            </a:endParaRPr>
          </a:p>
        </p:txBody>
      </p:sp>
      <p:sp>
        <p:nvSpPr>
          <p:cNvPr id="311" name="Google Shape;311;g39e7b6f5a92_0_467"/>
          <p:cNvSpPr/>
          <p:nvPr/>
        </p:nvSpPr>
        <p:spPr>
          <a:xfrm>
            <a:off x="7345683" y="4904995"/>
            <a:ext cx="3624000" cy="891900"/>
          </a:xfrm>
          <a:prstGeom prst="chevron">
            <a:avLst>
              <a:gd name="adj" fmla="val 50000"/>
            </a:avLst>
          </a:prstGeom>
          <a:solidFill>
            <a:srgbClr val="EADEF9"/>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ro-RO" sz="1900" dirty="0">
                <a:solidFill>
                  <a:schemeClr val="accent6"/>
                </a:solidFill>
                <a:latin typeface="Roboto"/>
                <a:ea typeface="Roboto"/>
                <a:cs typeface="Roboto"/>
                <a:sym typeface="Roboto"/>
              </a:rPr>
              <a:t>Conștiința de sine</a:t>
            </a:r>
            <a:endParaRPr sz="1900" dirty="0">
              <a:solidFill>
                <a:schemeClr val="accent6"/>
              </a:solidFill>
              <a:latin typeface="Roboto"/>
              <a:ea typeface="Roboto"/>
              <a:cs typeface="Roboto"/>
              <a:sym typeface="Roboto"/>
            </a:endParaRPr>
          </a:p>
        </p:txBody>
      </p:sp>
      <p:sp>
        <p:nvSpPr>
          <p:cNvPr id="312" name="Google Shape;312;g39e7b6f5a92_0_467"/>
          <p:cNvSpPr/>
          <p:nvPr/>
        </p:nvSpPr>
        <p:spPr>
          <a:xfrm>
            <a:off x="1170775" y="4905281"/>
            <a:ext cx="3888900" cy="891900"/>
          </a:xfrm>
          <a:prstGeom prst="homePlate">
            <a:avLst>
              <a:gd name="adj" fmla="val 50000"/>
            </a:avLst>
          </a:prstGeom>
          <a:solidFill>
            <a:srgbClr val="9F8DC5"/>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ro-RO" sz="1900" dirty="0" err="1">
                <a:solidFill>
                  <a:schemeClr val="accent6"/>
                </a:solidFill>
                <a:latin typeface="Roboto"/>
                <a:ea typeface="Roboto"/>
                <a:cs typeface="Roboto"/>
                <a:sym typeface="Roboto"/>
              </a:rPr>
              <a:t>Autoeficacitate</a:t>
            </a:r>
            <a:endParaRPr sz="1900" dirty="0">
              <a:solidFill>
                <a:schemeClr val="accent6"/>
              </a:solidFill>
              <a:latin typeface="Roboto"/>
              <a:ea typeface="Roboto"/>
              <a:cs typeface="Roboto"/>
              <a:sym typeface="Roboto"/>
            </a:endParaRPr>
          </a:p>
        </p:txBody>
      </p:sp>
      <p:sp>
        <p:nvSpPr>
          <p:cNvPr id="313" name="Google Shape;313;g39e7b6f5a92_0_467"/>
          <p:cNvSpPr/>
          <p:nvPr/>
        </p:nvSpPr>
        <p:spPr>
          <a:xfrm>
            <a:off x="4398610" y="4904995"/>
            <a:ext cx="3624000" cy="891900"/>
          </a:xfrm>
          <a:prstGeom prst="chevron">
            <a:avLst>
              <a:gd name="adj" fmla="val 50000"/>
            </a:avLst>
          </a:prstGeom>
          <a:solidFill>
            <a:srgbClr val="C6BBDB"/>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ro-RO" sz="1900" dirty="0">
                <a:solidFill>
                  <a:schemeClr val="accent6"/>
                </a:solidFill>
                <a:latin typeface="Roboto"/>
                <a:ea typeface="Roboto"/>
                <a:cs typeface="Roboto"/>
                <a:sym typeface="Roboto"/>
              </a:rPr>
              <a:t>Perseverență</a:t>
            </a:r>
            <a:endParaRPr sz="1900" dirty="0">
              <a:solidFill>
                <a:schemeClr val="accent6"/>
              </a:solidFill>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g39e7b6f5a92_0_0"/>
          <p:cNvSpPr txBox="1">
            <a:spLocks noGrp="1"/>
          </p:cNvSpPr>
          <p:nvPr>
            <p:ph type="title"/>
          </p:nvPr>
        </p:nvSpPr>
        <p:spPr>
          <a:xfrm>
            <a:off x="97970" y="81642"/>
            <a:ext cx="11944500" cy="715800"/>
          </a:xfrm>
          <a:prstGeom prst="rect">
            <a:avLst/>
          </a:prstGeom>
        </p:spPr>
        <p:txBody>
          <a:bodyPr spcFirstLastPara="1" wrap="square" lIns="54000" tIns="54000" rIns="54000" bIns="54000" anchor="ctr" anchorCtr="0">
            <a:noAutofit/>
          </a:bodyPr>
          <a:lstStyle/>
          <a:p>
            <a:pPr lvl="0">
              <a:lnSpc>
                <a:spcPct val="100000"/>
              </a:lnSpc>
            </a:pPr>
            <a:r>
              <a:rPr lang="it-IT" dirty="0"/>
              <a:t>Unitatea 2.1 Comunicare bazată pe puncte forte</a:t>
            </a:r>
            <a:endParaRPr sz="2700" dirty="0">
              <a:solidFill>
                <a:schemeClr val="lt1"/>
              </a:solidFill>
            </a:endParaRPr>
          </a:p>
        </p:txBody>
      </p:sp>
      <p:sp>
        <p:nvSpPr>
          <p:cNvPr id="81" name="Google Shape;81;g39e7b6f5a92_0_0"/>
          <p:cNvSpPr txBox="1">
            <a:spLocks noGrp="1"/>
          </p:cNvSpPr>
          <p:nvPr>
            <p:ph type="body" idx="1"/>
          </p:nvPr>
        </p:nvSpPr>
        <p:spPr>
          <a:xfrm>
            <a:off x="97970" y="854672"/>
            <a:ext cx="11944500" cy="550800"/>
          </a:xfrm>
          <a:prstGeom prst="rect">
            <a:avLst/>
          </a:prstGeom>
        </p:spPr>
        <p:txBody>
          <a:bodyPr spcFirstLastPara="1" wrap="square" lIns="91425" tIns="45700" rIns="91425" bIns="45700" anchor="ctr" anchorCtr="0">
            <a:noAutofit/>
          </a:bodyPr>
          <a:lstStyle/>
          <a:p>
            <a:pPr marL="0" lvl="0" indent="0" algn="just" rtl="0">
              <a:spcBef>
                <a:spcPts val="1000"/>
              </a:spcBef>
              <a:spcAft>
                <a:spcPts val="0"/>
              </a:spcAft>
              <a:buNone/>
            </a:pPr>
            <a:r>
              <a:rPr lang="en-US" dirty="0" err="1"/>
              <a:t>Introduc</a:t>
            </a:r>
            <a:r>
              <a:rPr lang="ro-RO" dirty="0"/>
              <a:t>ere</a:t>
            </a:r>
            <a:endParaRPr dirty="0"/>
          </a:p>
        </p:txBody>
      </p:sp>
      <p:sp>
        <p:nvSpPr>
          <p:cNvPr id="82" name="Google Shape;82;g39e7b6f5a92_0_0"/>
          <p:cNvSpPr txBox="1">
            <a:spLocks noGrp="1"/>
          </p:cNvSpPr>
          <p:nvPr>
            <p:ph type="body" idx="2"/>
          </p:nvPr>
        </p:nvSpPr>
        <p:spPr>
          <a:xfrm>
            <a:off x="97971" y="1462685"/>
            <a:ext cx="11944500" cy="5289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ro-RO" sz="2400" dirty="0"/>
              <a:t>Ziua</a:t>
            </a:r>
            <a:r>
              <a:rPr lang="en-US" sz="2400" dirty="0"/>
              <a:t> 2 </a:t>
            </a:r>
            <a:r>
              <a:rPr lang="ro-RO" sz="2400" dirty="0"/>
              <a:t>Prezentare generală</a:t>
            </a:r>
            <a:r>
              <a:rPr lang="en-US" sz="2400" dirty="0"/>
              <a:t>:</a:t>
            </a:r>
            <a:endParaRPr sz="2400" dirty="0"/>
          </a:p>
          <a:p>
            <a:pPr marL="0" lvl="0" indent="0" algn="l" rtl="0">
              <a:spcBef>
                <a:spcPts val="0"/>
              </a:spcBef>
              <a:spcAft>
                <a:spcPts val="0"/>
              </a:spcAft>
              <a:buNone/>
            </a:pPr>
            <a:endParaRPr sz="2400" dirty="0"/>
          </a:p>
          <a:p>
            <a:pPr marL="0" lvl="0" indent="0">
              <a:spcBef>
                <a:spcPts val="0"/>
              </a:spcBef>
            </a:pPr>
            <a:r>
              <a:rPr lang="ro-RO" sz="2400" dirty="0"/>
              <a:t>Obiectivul principal este de a pune o bază solidă pentru educatori prin introducerea unor concepte și strategii cruciale care vizează îmbunătățirea eficienței predării, cu accent pe inițiativele de bunăstare prin intermediul psihologiei pozitive și perspectivelor bazate pe puncte forte.</a:t>
            </a:r>
          </a:p>
          <a:p>
            <a:pPr marL="0" lvl="0" indent="0">
              <a:spcBef>
                <a:spcPts val="0"/>
              </a:spcBef>
            </a:pPr>
            <a:endParaRPr lang="ro-RO" sz="2400" dirty="0"/>
          </a:p>
          <a:p>
            <a:pPr marL="0" lvl="0" indent="0">
              <a:spcBef>
                <a:spcPts val="0"/>
              </a:spcBef>
            </a:pPr>
            <a:endParaRPr sz="2400" dirty="0"/>
          </a:p>
          <a:p>
            <a:pPr marL="0" lvl="0" indent="0" algn="l" rtl="0">
              <a:spcBef>
                <a:spcPts val="0"/>
              </a:spcBef>
              <a:spcAft>
                <a:spcPts val="0"/>
              </a:spcAft>
              <a:buNone/>
            </a:pPr>
            <a:r>
              <a:rPr lang="en-US" sz="2400" dirty="0"/>
              <a:t>Master Trainers:</a:t>
            </a:r>
            <a:endParaRPr sz="2400" dirty="0"/>
          </a:p>
          <a:p>
            <a:pPr marL="285750" lvl="0" indent="-285750">
              <a:spcBef>
                <a:spcPts val="0"/>
              </a:spcBef>
              <a:buFont typeface="Arial" panose="020B0604020202020204" pitchFamily="34" charset="0"/>
              <a:buChar char="•"/>
            </a:pPr>
            <a:r>
              <a:rPr lang="ro-RO" sz="2400" dirty="0"/>
              <a:t>Veți îndruma profesorii oferind instrumente și resurse vitale, inclusiv strategii pentru cultivarea relațiilor autentice și implicarea părților interesate. </a:t>
            </a:r>
          </a:p>
          <a:p>
            <a:pPr marL="285750" lvl="0" indent="-285750">
              <a:spcBef>
                <a:spcPts val="0"/>
              </a:spcBef>
              <a:buFont typeface="Arial" panose="020B0604020202020204" pitchFamily="34" charset="0"/>
              <a:buChar char="•"/>
            </a:pPr>
            <a:r>
              <a:rPr lang="ro-RO" sz="2400" dirty="0"/>
              <a:t>Veți încuraja colaborarea prin discuții dinamice, utilizând tehnici de leadership, precum </a:t>
            </a:r>
            <a:r>
              <a:rPr lang="ro-RO" sz="2400" dirty="0" err="1"/>
              <a:t>leadershipul</a:t>
            </a:r>
            <a:r>
              <a:rPr lang="ro-RO" sz="2400" dirty="0"/>
              <a:t> transformațional și PERMA. </a:t>
            </a:r>
          </a:p>
          <a:p>
            <a:pPr marL="285750" lvl="0" indent="-285750">
              <a:spcBef>
                <a:spcPts val="0"/>
              </a:spcBef>
              <a:buFont typeface="Arial" panose="020B0604020202020204" pitchFamily="34" charset="0"/>
              <a:buChar char="•"/>
            </a:pPr>
            <a:r>
              <a:rPr lang="ro-RO" sz="2400" dirty="0"/>
              <a:t>Veți prezenta exemple cu cele mai bune practici în sala de clasă.</a:t>
            </a:r>
            <a:endParaRPr sz="2400" dirty="0"/>
          </a:p>
          <a:p>
            <a:pPr marL="0" lvl="0" indent="0" algn="l" rtl="0">
              <a:spcBef>
                <a:spcPts val="0"/>
              </a:spcBef>
              <a:spcAft>
                <a:spcPts val="0"/>
              </a:spcAft>
              <a:buNone/>
            </a:pPr>
            <a:endParaRPr sz="2400" dirty="0"/>
          </a:p>
          <a:p>
            <a:pPr marL="0" lvl="0" indent="0" algn="l" rtl="0">
              <a:spcBef>
                <a:spcPts val="0"/>
              </a:spcBef>
              <a:spcAft>
                <a:spcPts val="0"/>
              </a:spcAft>
              <a:buNone/>
            </a:pPr>
            <a:endParaRPr sz="24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g39f7e177b5a_1_14"/>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lvl="0"/>
            <a:r>
              <a:rPr lang="ro-RO" dirty="0"/>
              <a:t>Unitatea 2.2 - Construirea relațiilor pozitive și a colaborării</a:t>
            </a:r>
            <a:endParaRPr sz="2700" dirty="0">
              <a:solidFill>
                <a:schemeClr val="lt1"/>
              </a:solidFill>
            </a:endParaRPr>
          </a:p>
        </p:txBody>
      </p:sp>
      <p:sp>
        <p:nvSpPr>
          <p:cNvPr id="319" name="Google Shape;319;g39f7e177b5a_1_14"/>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spcBef>
                <a:spcPts val="0"/>
              </a:spcBef>
            </a:pPr>
            <a:r>
              <a:rPr lang="it-IT" dirty="0"/>
              <a:t>Consolidarea speranței la </a:t>
            </a:r>
            <a:r>
              <a:rPr lang="ro-RO" dirty="0"/>
              <a:t>elevi</a:t>
            </a:r>
            <a:r>
              <a:rPr lang="it-IT" dirty="0"/>
              <a:t> - PERMA (Relații și implicare)</a:t>
            </a:r>
            <a:endParaRPr dirty="0"/>
          </a:p>
        </p:txBody>
      </p:sp>
      <p:sp>
        <p:nvSpPr>
          <p:cNvPr id="320" name="Google Shape;320;g39f7e177b5a_1_14"/>
          <p:cNvSpPr txBox="1">
            <a:spLocks noGrp="1"/>
          </p:cNvSpPr>
          <p:nvPr>
            <p:ph type="body" idx="2"/>
          </p:nvPr>
        </p:nvSpPr>
        <p:spPr>
          <a:xfrm>
            <a:off x="97975" y="1578250"/>
            <a:ext cx="11944500" cy="5173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o-RO" sz="2000" dirty="0">
                <a:solidFill>
                  <a:srgbClr val="4F4F5B"/>
                </a:solidFill>
              </a:rPr>
              <a:t>Speranța este caracterizată prin:</a:t>
            </a:r>
            <a:endParaRPr sz="2000" dirty="0">
              <a:solidFill>
                <a:srgbClr val="4F4F5B"/>
              </a:solidFill>
            </a:endParaRPr>
          </a:p>
          <a:p>
            <a:pPr marL="0" lvl="0" indent="0" algn="l" rtl="0">
              <a:spcBef>
                <a:spcPts val="0"/>
              </a:spcBef>
              <a:spcAft>
                <a:spcPts val="0"/>
              </a:spcAft>
              <a:buNone/>
            </a:pPr>
            <a:endParaRPr sz="2000" dirty="0">
              <a:solidFill>
                <a:srgbClr val="4F4F5B"/>
              </a:solidFill>
            </a:endParaRPr>
          </a:p>
          <a:p>
            <a:pPr marL="457200" lvl="0" indent="-355600" algn="l" rtl="0">
              <a:spcBef>
                <a:spcPts val="0"/>
              </a:spcBef>
              <a:spcAft>
                <a:spcPts val="0"/>
              </a:spcAft>
              <a:buClr>
                <a:srgbClr val="4F4F5B"/>
              </a:buClr>
              <a:buSzPts val="2000"/>
              <a:buFont typeface="Calibri"/>
              <a:buAutoNum type="arabicPeriod"/>
            </a:pPr>
            <a:r>
              <a:rPr lang="ro-RO" sz="2000" dirty="0">
                <a:solidFill>
                  <a:srgbClr val="4F4F5B"/>
                </a:solidFill>
              </a:rPr>
              <a:t>Gândirea orientată spre obiective</a:t>
            </a:r>
            <a:r>
              <a:rPr lang="en-US" sz="2000" dirty="0">
                <a:solidFill>
                  <a:srgbClr val="4F4F5B"/>
                </a:solidFill>
              </a:rPr>
              <a:t>, </a:t>
            </a:r>
            <a:endParaRPr sz="2000" dirty="0">
              <a:solidFill>
                <a:srgbClr val="4F4F5B"/>
              </a:solidFill>
            </a:endParaRPr>
          </a:p>
          <a:p>
            <a:pPr lvl="0" indent="-355600">
              <a:spcBef>
                <a:spcPts val="0"/>
              </a:spcBef>
              <a:buClr>
                <a:srgbClr val="4F4F5B"/>
              </a:buClr>
              <a:buSzPts val="2000"/>
              <a:buFont typeface="Calibri"/>
              <a:buAutoNum type="arabicPeriod"/>
            </a:pPr>
            <a:r>
              <a:rPr lang="ro-RO" sz="2000" dirty="0">
                <a:solidFill>
                  <a:srgbClr val="4F4F5B"/>
                </a:solidFill>
              </a:rPr>
              <a:t>Gândirea orientată spre direcții/strategii și</a:t>
            </a:r>
            <a:endParaRPr sz="2000" dirty="0">
              <a:solidFill>
                <a:srgbClr val="4F4F5B"/>
              </a:solidFill>
            </a:endParaRPr>
          </a:p>
          <a:p>
            <a:pPr lvl="0" indent="-355600">
              <a:spcBef>
                <a:spcPts val="0"/>
              </a:spcBef>
              <a:buClr>
                <a:srgbClr val="4F4F5B"/>
              </a:buClr>
              <a:buSzPts val="2000"/>
              <a:buFont typeface="Calibri"/>
              <a:buAutoNum type="arabicPeriod"/>
            </a:pPr>
            <a:r>
              <a:rPr lang="ro-RO" sz="2000" dirty="0">
                <a:solidFill>
                  <a:srgbClr val="4F4F5B"/>
                </a:solidFill>
              </a:rPr>
              <a:t>Gândirea orientată spre motivație.</a:t>
            </a:r>
            <a:endParaRPr sz="2000" dirty="0">
              <a:solidFill>
                <a:srgbClr val="4F4F5B"/>
              </a:solidFill>
            </a:endParaRPr>
          </a:p>
          <a:p>
            <a:pPr marL="0" lvl="0" indent="0" algn="l" rtl="0">
              <a:spcBef>
                <a:spcPts val="0"/>
              </a:spcBef>
              <a:spcAft>
                <a:spcPts val="0"/>
              </a:spcAft>
              <a:buNone/>
            </a:pPr>
            <a:endParaRPr sz="2000" dirty="0">
              <a:solidFill>
                <a:srgbClr val="4F4F5B"/>
              </a:solidFill>
            </a:endParaRPr>
          </a:p>
          <a:p>
            <a:pPr marL="0" lvl="0" indent="0">
              <a:spcBef>
                <a:spcPts val="0"/>
              </a:spcBef>
            </a:pPr>
            <a:r>
              <a:rPr lang="ro-RO" sz="2000" dirty="0"/>
              <a:t>Intervențiile bazate pe speranță pot crește semnificativ </a:t>
            </a:r>
            <a:r>
              <a:rPr lang="ro-RO" sz="2000" b="1" dirty="0"/>
              <a:t>nivelurile de speranță, stimă de sine și satisfacție în viață</a:t>
            </a:r>
            <a:endParaRPr sz="2000" b="1" dirty="0">
              <a:solidFill>
                <a:srgbClr val="000000"/>
              </a:solidFill>
            </a:endParaRPr>
          </a:p>
          <a:p>
            <a:pPr marL="0" lvl="0" indent="0" algn="l" rtl="0">
              <a:lnSpc>
                <a:spcPct val="90000"/>
              </a:lnSpc>
              <a:spcBef>
                <a:spcPts val="0"/>
              </a:spcBef>
              <a:spcAft>
                <a:spcPts val="0"/>
              </a:spcAft>
              <a:buNone/>
            </a:pPr>
            <a:endParaRPr sz="2000" dirty="0">
              <a:solidFill>
                <a:srgbClr val="000000"/>
              </a:solidFill>
            </a:endParaRPr>
          </a:p>
          <a:p>
            <a:pPr lvl="0" indent="-355600">
              <a:lnSpc>
                <a:spcPct val="100000"/>
              </a:lnSpc>
              <a:spcBef>
                <a:spcPts val="0"/>
              </a:spcBef>
              <a:buClr>
                <a:srgbClr val="4F4F5B"/>
              </a:buClr>
              <a:buSzPts val="2000"/>
              <a:buChar char="-"/>
            </a:pPr>
            <a:r>
              <a:rPr lang="ro-RO" sz="2000" dirty="0"/>
              <a:t>Profesorii trebuie să fie fermi, corecți și consecvenți pentru a genera încredere și speranță. </a:t>
            </a:r>
          </a:p>
          <a:p>
            <a:pPr lvl="0" indent="-355600">
              <a:lnSpc>
                <a:spcPct val="100000"/>
              </a:lnSpc>
              <a:spcBef>
                <a:spcPts val="0"/>
              </a:spcBef>
              <a:buClr>
                <a:srgbClr val="4F4F5B"/>
              </a:buClr>
              <a:buSzPts val="2000"/>
              <a:buChar char="-"/>
            </a:pPr>
            <a:r>
              <a:rPr lang="ro-RO" sz="2000" dirty="0"/>
              <a:t>Trebuie creată o atmosferă în care elevii să se simtă responsabili pentru acțiunile lor și să respecte standarde rezonabil de înalte. </a:t>
            </a:r>
          </a:p>
          <a:p>
            <a:pPr lvl="0" indent="-355600">
              <a:lnSpc>
                <a:spcPct val="100000"/>
              </a:lnSpc>
              <a:spcBef>
                <a:spcPts val="0"/>
              </a:spcBef>
              <a:buClr>
                <a:srgbClr val="4F4F5B"/>
              </a:buClr>
              <a:buSzPts val="2000"/>
              <a:buChar char="-"/>
            </a:pPr>
            <a:r>
              <a:rPr lang="ro-RO" sz="2000" dirty="0"/>
              <a:t>Acest lucru necesită ca profesorii să fie clari în ceea ce privește obiectivele (cum să stăpânească materia și cum să obțină note bune) și să pună accent pe pregătire și planificare.</a:t>
            </a:r>
          </a:p>
          <a:p>
            <a:pPr lvl="0" indent="-355600">
              <a:lnSpc>
                <a:spcPct val="100000"/>
              </a:lnSpc>
              <a:spcBef>
                <a:spcPts val="0"/>
              </a:spcBef>
              <a:buClr>
                <a:srgbClr val="4F4F5B"/>
              </a:buClr>
              <a:buSzPts val="2000"/>
              <a:buChar char="-"/>
            </a:pPr>
            <a:r>
              <a:rPr lang="ro-RO" sz="2000" dirty="0"/>
              <a:t> Încurajați o atmosferă axată pe depunerea de efort și stăpânirea informațiilor, mai degrabă decât pe concentrarea exclusivă pe obținerea de rezultate bune (de exemplu, note mari).</a:t>
            </a:r>
            <a:endParaRPr sz="2000" dirty="0">
              <a:solidFill>
                <a:srgbClr val="000000"/>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g39e7b6f5a92_0_473"/>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lvl="0"/>
            <a:r>
              <a:rPr lang="ro-RO" dirty="0"/>
              <a:t>Unitatea 2.2 - Construirea relațiilor pozitive și a colaborării</a:t>
            </a:r>
            <a:endParaRPr sz="2700" dirty="0">
              <a:solidFill>
                <a:schemeClr val="lt1"/>
              </a:solidFill>
            </a:endParaRPr>
          </a:p>
        </p:txBody>
      </p:sp>
      <p:sp>
        <p:nvSpPr>
          <p:cNvPr id="326" name="Google Shape;326;g39e7b6f5a92_0_473"/>
          <p:cNvSpPr txBox="1">
            <a:spLocks noGrp="1"/>
          </p:cNvSpPr>
          <p:nvPr>
            <p:ph type="body" idx="2"/>
          </p:nvPr>
        </p:nvSpPr>
        <p:spPr>
          <a:xfrm>
            <a:off x="97973" y="1462675"/>
            <a:ext cx="7390800" cy="5289300"/>
          </a:xfrm>
          <a:prstGeom prst="rect">
            <a:avLst/>
          </a:prstGeom>
          <a:noFill/>
          <a:ln>
            <a:noFill/>
          </a:ln>
        </p:spPr>
        <p:txBody>
          <a:bodyPr spcFirstLastPara="1" wrap="square" lIns="91425" tIns="45700" rIns="91425" bIns="45700" anchor="ctr" anchorCtr="0">
            <a:noAutofit/>
          </a:bodyPr>
          <a:lstStyle/>
          <a:p>
            <a:pPr marL="114300" lvl="0" indent="0">
              <a:spcBef>
                <a:spcPts val="0"/>
              </a:spcBef>
              <a:buClr>
                <a:srgbClr val="4F4F5B"/>
              </a:buClr>
            </a:pPr>
            <a:r>
              <a:rPr lang="ro-RO" dirty="0"/>
              <a:t>Ajutarea elevilor să își stabilească obiective (Semnificație/Realizare): </a:t>
            </a:r>
          </a:p>
          <a:p>
            <a:pPr marL="114300" lvl="0" indent="0">
              <a:spcBef>
                <a:spcPts val="0"/>
              </a:spcBef>
              <a:buClr>
                <a:srgbClr val="4F4F5B"/>
              </a:buClr>
            </a:pPr>
            <a:endParaRPr lang="ro-RO" dirty="0"/>
          </a:p>
          <a:p>
            <a:pPr lvl="0" indent="-342900">
              <a:spcBef>
                <a:spcPts val="0"/>
              </a:spcBef>
              <a:buClr>
                <a:srgbClr val="4F4F5B"/>
              </a:buClr>
              <a:buAutoNum type="arabicPeriod"/>
            </a:pPr>
            <a:r>
              <a:rPr lang="ro-RO" dirty="0"/>
              <a:t>Obiectivele trebuie </a:t>
            </a:r>
            <a:r>
              <a:rPr lang="ro-RO" b="1" dirty="0"/>
              <a:t>adaptate</a:t>
            </a:r>
            <a:r>
              <a:rPr lang="ro-RO" dirty="0"/>
              <a:t> vârstei și circumstanțelor specifice ale elevului.</a:t>
            </a:r>
          </a:p>
          <a:p>
            <a:pPr lvl="0" indent="-342900">
              <a:spcBef>
                <a:spcPts val="0"/>
              </a:spcBef>
              <a:buClr>
                <a:srgbClr val="4F4F5B"/>
              </a:buClr>
              <a:buAutoNum type="arabicPeriod"/>
            </a:pPr>
            <a:r>
              <a:rPr lang="ro-RO" dirty="0"/>
              <a:t>Încurajați obiective pozitive și SMART cu marcaje clare (de exemplu, „să studiez o oră în fiecare zi”), mai degrabă decât obiective vagi (de exemplu, „să obțin note bune”).</a:t>
            </a:r>
          </a:p>
          <a:p>
            <a:pPr marL="114300" lvl="0" indent="0">
              <a:spcBef>
                <a:spcPts val="0"/>
              </a:spcBef>
              <a:buClr>
                <a:srgbClr val="4F4F5B"/>
              </a:buClr>
            </a:pPr>
            <a:endParaRPr lang="ro-RO" dirty="0"/>
          </a:p>
          <a:p>
            <a:pPr marL="114300" lvl="0" indent="0">
              <a:spcBef>
                <a:spcPts val="0"/>
              </a:spcBef>
              <a:buClr>
                <a:srgbClr val="4F4F5B"/>
              </a:buClr>
            </a:pPr>
            <a:r>
              <a:rPr lang="it-IT" dirty="0"/>
              <a:t>Obiective SMART: </a:t>
            </a:r>
            <a:endParaRPr lang="ro-RO" dirty="0"/>
          </a:p>
          <a:p>
            <a:pPr marL="114300" lvl="0" indent="0">
              <a:spcBef>
                <a:spcPts val="0"/>
              </a:spcBef>
              <a:buClr>
                <a:srgbClr val="4F4F5B"/>
              </a:buClr>
            </a:pPr>
            <a:r>
              <a:rPr lang="it-IT" dirty="0">
                <a:solidFill>
                  <a:srgbClr val="FF0000"/>
                </a:solidFill>
              </a:rPr>
              <a:t>S</a:t>
            </a:r>
            <a:r>
              <a:rPr lang="it-IT" dirty="0"/>
              <a:t>pecifice </a:t>
            </a:r>
            <a:endParaRPr lang="ro-RO" dirty="0"/>
          </a:p>
          <a:p>
            <a:pPr marL="114300" lvl="0" indent="0">
              <a:spcBef>
                <a:spcPts val="0"/>
              </a:spcBef>
              <a:buClr>
                <a:srgbClr val="4F4F5B"/>
              </a:buClr>
            </a:pPr>
            <a:r>
              <a:rPr lang="it-IT" dirty="0">
                <a:solidFill>
                  <a:srgbClr val="FF0000"/>
                </a:solidFill>
              </a:rPr>
              <a:t>M</a:t>
            </a:r>
            <a:r>
              <a:rPr lang="it-IT" dirty="0"/>
              <a:t>ăsurabile </a:t>
            </a:r>
            <a:endParaRPr lang="ro-RO" dirty="0"/>
          </a:p>
          <a:p>
            <a:pPr marL="114300" lvl="0" indent="0">
              <a:spcBef>
                <a:spcPts val="0"/>
              </a:spcBef>
              <a:buClr>
                <a:srgbClr val="4F4F5B"/>
              </a:buClr>
            </a:pPr>
            <a:r>
              <a:rPr lang="ro-RO" dirty="0">
                <a:solidFill>
                  <a:srgbClr val="FF0000"/>
                </a:solidFill>
              </a:rPr>
              <a:t>A</a:t>
            </a:r>
            <a:r>
              <a:rPr lang="ro-RO" dirty="0">
                <a:solidFill>
                  <a:schemeClr val="bg1">
                    <a:lumMod val="10000"/>
                  </a:schemeClr>
                </a:solidFill>
              </a:rPr>
              <a:t>tins</a:t>
            </a:r>
            <a:r>
              <a:rPr lang="ro-RO" dirty="0">
                <a:solidFill>
                  <a:srgbClr val="FF0000"/>
                </a:solidFill>
              </a:rPr>
              <a:t>/ </a:t>
            </a:r>
            <a:r>
              <a:rPr lang="it-IT" dirty="0">
                <a:solidFill>
                  <a:srgbClr val="FF0000"/>
                </a:solidFill>
              </a:rPr>
              <a:t>R</a:t>
            </a:r>
            <a:r>
              <a:rPr lang="it-IT" dirty="0"/>
              <a:t>ealizabile </a:t>
            </a:r>
            <a:endParaRPr lang="ro-RO" dirty="0"/>
          </a:p>
          <a:p>
            <a:pPr marL="114300" lvl="0" indent="0">
              <a:spcBef>
                <a:spcPts val="0"/>
              </a:spcBef>
              <a:buClr>
                <a:srgbClr val="4F4F5B"/>
              </a:buClr>
            </a:pPr>
            <a:r>
              <a:rPr lang="it-IT" dirty="0">
                <a:solidFill>
                  <a:srgbClr val="FF0000"/>
                </a:solidFill>
              </a:rPr>
              <a:t>R</a:t>
            </a:r>
            <a:r>
              <a:rPr lang="it-IT" dirty="0"/>
              <a:t>elevante </a:t>
            </a:r>
            <a:endParaRPr lang="ro-RO" dirty="0"/>
          </a:p>
          <a:p>
            <a:pPr marL="114300" lvl="0" indent="0">
              <a:spcBef>
                <a:spcPts val="0"/>
              </a:spcBef>
              <a:buClr>
                <a:srgbClr val="4F4F5B"/>
              </a:buClr>
            </a:pPr>
            <a:r>
              <a:rPr lang="it-IT" dirty="0"/>
              <a:t>La </a:t>
            </a:r>
            <a:r>
              <a:rPr lang="ro-RO" dirty="0">
                <a:solidFill>
                  <a:srgbClr val="FF0000"/>
                </a:solidFill>
              </a:rPr>
              <a:t>T</a:t>
            </a:r>
            <a:r>
              <a:rPr lang="ro-RO" dirty="0"/>
              <a:t>impul</a:t>
            </a:r>
            <a:r>
              <a:rPr lang="it-IT" dirty="0"/>
              <a:t> oportun</a:t>
            </a:r>
            <a:endParaRPr dirty="0">
              <a:solidFill>
                <a:srgbClr val="4F4F5B"/>
              </a:solidFill>
            </a:endParaRPr>
          </a:p>
          <a:p>
            <a:pPr marL="914400" marR="0" lvl="0" indent="0" algn="l" rtl="0">
              <a:lnSpc>
                <a:spcPct val="90000"/>
              </a:lnSpc>
              <a:spcBef>
                <a:spcPts val="0"/>
              </a:spcBef>
              <a:spcAft>
                <a:spcPts val="0"/>
              </a:spcAft>
              <a:buNone/>
            </a:pPr>
            <a:endParaRPr dirty="0">
              <a:solidFill>
                <a:srgbClr val="4F4F5B"/>
              </a:solidFill>
            </a:endParaRPr>
          </a:p>
          <a:p>
            <a:pPr marL="0" lvl="0" indent="0">
              <a:spcBef>
                <a:spcPts val="0"/>
              </a:spcBef>
            </a:pPr>
            <a:r>
              <a:rPr lang="ro-RO" dirty="0">
                <a:solidFill>
                  <a:srgbClr val="4F4F5B"/>
                </a:solidFill>
              </a:rPr>
              <a:t>3. </a:t>
            </a:r>
            <a:r>
              <a:rPr lang="ro-RO" dirty="0"/>
              <a:t>Încurajați obiectivele de abordare (înaintarea spre realizare) în detrimentul obiectivelor de evitare (încercarea de a preveni ceva)</a:t>
            </a:r>
            <a:endParaRPr dirty="0">
              <a:solidFill>
                <a:srgbClr val="4F4F5B"/>
              </a:solidFill>
            </a:endParaRPr>
          </a:p>
          <a:p>
            <a:pPr marL="0" marR="0" lvl="0" indent="0" algn="l" rtl="0">
              <a:lnSpc>
                <a:spcPct val="90000"/>
              </a:lnSpc>
              <a:spcBef>
                <a:spcPts val="0"/>
              </a:spcBef>
              <a:spcAft>
                <a:spcPts val="0"/>
              </a:spcAft>
              <a:buNone/>
            </a:pPr>
            <a:endParaRPr dirty="0">
              <a:solidFill>
                <a:srgbClr val="4F4F5B"/>
              </a:solidFill>
            </a:endParaRPr>
          </a:p>
          <a:p>
            <a:pPr marL="0" lvl="0" indent="0" algn="l" rtl="0">
              <a:spcBef>
                <a:spcPts val="0"/>
              </a:spcBef>
              <a:spcAft>
                <a:spcPts val="0"/>
              </a:spcAft>
              <a:buNone/>
            </a:pPr>
            <a:endParaRPr dirty="0">
              <a:solidFill>
                <a:srgbClr val="4F4F5B"/>
              </a:solidFill>
            </a:endParaRPr>
          </a:p>
        </p:txBody>
      </p:sp>
      <p:sp>
        <p:nvSpPr>
          <p:cNvPr id="327" name="Google Shape;327;g39e7b6f5a92_0_473"/>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spcBef>
                <a:spcPts val="0"/>
              </a:spcBef>
            </a:pPr>
            <a:r>
              <a:rPr lang="en-US" dirty="0"/>
              <a:t>1. </a:t>
            </a:r>
            <a:r>
              <a:rPr lang="it-IT" dirty="0"/>
              <a:t>Gândire orientată spre obiective - Strategii Hope PERMA (Sens și Realizare)</a:t>
            </a:r>
            <a:endParaRPr dirty="0"/>
          </a:p>
        </p:txBody>
      </p:sp>
      <p:pic>
        <p:nvPicPr>
          <p:cNvPr id="328" name="Google Shape;328;g39e7b6f5a92_0_473" descr="School girl holding a book with students in background (Provided by Getty Images)"/>
          <p:cNvPicPr preferRelativeResize="0"/>
          <p:nvPr/>
        </p:nvPicPr>
        <p:blipFill>
          <a:blip r:embed="rId3">
            <a:alphaModFix/>
          </a:blip>
          <a:stretch>
            <a:fillRect/>
          </a:stretch>
        </p:blipFill>
        <p:spPr>
          <a:xfrm>
            <a:off x="7593703" y="2314801"/>
            <a:ext cx="4598298" cy="3022123"/>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g39f7e177b5a_1_246"/>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lvl="0"/>
            <a:r>
              <a:rPr lang="ro-RO" dirty="0"/>
              <a:t>Unitatea 2.2 - Construirea relațiilor pozitive și a colaborării</a:t>
            </a:r>
            <a:endParaRPr sz="2700" dirty="0">
              <a:solidFill>
                <a:schemeClr val="lt1"/>
              </a:solidFill>
            </a:endParaRPr>
          </a:p>
        </p:txBody>
      </p:sp>
      <p:sp>
        <p:nvSpPr>
          <p:cNvPr id="334" name="Google Shape;334;g39f7e177b5a_1_246"/>
          <p:cNvSpPr txBox="1">
            <a:spLocks noGrp="1"/>
          </p:cNvSpPr>
          <p:nvPr>
            <p:ph type="body" idx="2"/>
          </p:nvPr>
        </p:nvSpPr>
        <p:spPr>
          <a:xfrm>
            <a:off x="97973" y="1462675"/>
            <a:ext cx="7390800" cy="5289300"/>
          </a:xfrm>
          <a:prstGeom prst="rect">
            <a:avLst/>
          </a:prstGeom>
          <a:noFill/>
          <a:ln>
            <a:noFill/>
          </a:ln>
        </p:spPr>
        <p:txBody>
          <a:bodyPr spcFirstLastPara="1" wrap="square" lIns="91425" tIns="45700" rIns="91425" bIns="45700" anchor="ctr" anchorCtr="0">
            <a:noAutofit/>
          </a:bodyPr>
          <a:lstStyle/>
          <a:p>
            <a:pPr marL="0" lvl="0" indent="0">
              <a:spcBef>
                <a:spcPts val="0"/>
              </a:spcBef>
            </a:pPr>
            <a:r>
              <a:rPr lang="ro-RO" sz="2400" dirty="0"/>
              <a:t>Obiective comune ale elevilor:</a:t>
            </a:r>
          </a:p>
          <a:p>
            <a:pPr marL="0" lvl="0" indent="0">
              <a:spcBef>
                <a:spcPts val="0"/>
              </a:spcBef>
            </a:pPr>
            <a:endParaRPr lang="ro-RO" sz="2400" dirty="0"/>
          </a:p>
          <a:p>
            <a:pPr marL="0" lvl="0" indent="0">
              <a:spcBef>
                <a:spcPts val="0"/>
              </a:spcBef>
            </a:pPr>
            <a:r>
              <a:rPr lang="ro-RO" sz="2400" dirty="0"/>
              <a:t> „Vreau să obțin note mai bune.”</a:t>
            </a:r>
          </a:p>
          <a:p>
            <a:pPr marL="0" lvl="0" indent="0">
              <a:spcBef>
                <a:spcPts val="0"/>
              </a:spcBef>
            </a:pPr>
            <a:r>
              <a:rPr lang="ro-RO" sz="2400" dirty="0"/>
              <a:t> „Vreau să nu mai pic la matematică.” </a:t>
            </a:r>
          </a:p>
          <a:p>
            <a:pPr marL="0" lvl="0" indent="0">
              <a:spcBef>
                <a:spcPts val="0"/>
              </a:spcBef>
            </a:pPr>
            <a:r>
              <a:rPr lang="ro-RO" sz="2400" dirty="0"/>
              <a:t>„Vreau să fiu mai deștept.” </a:t>
            </a:r>
          </a:p>
          <a:p>
            <a:pPr marL="0" lvl="0" indent="0">
              <a:spcBef>
                <a:spcPts val="0"/>
              </a:spcBef>
            </a:pPr>
            <a:r>
              <a:rPr lang="ro-RO" sz="2400" dirty="0"/>
              <a:t>„Vreau să nu mai am probleme săptămâna asta.” </a:t>
            </a:r>
          </a:p>
          <a:p>
            <a:pPr marL="0" lvl="0" indent="0">
              <a:spcBef>
                <a:spcPts val="0"/>
              </a:spcBef>
            </a:pPr>
            <a:r>
              <a:rPr lang="ro-RO" sz="2400" dirty="0"/>
              <a:t>„Vreau să mă descurc bine la citit.” </a:t>
            </a:r>
          </a:p>
          <a:p>
            <a:pPr marL="0" lvl="0" indent="0">
              <a:spcBef>
                <a:spcPts val="0"/>
              </a:spcBef>
            </a:pPr>
            <a:endParaRPr lang="ro-RO" sz="2400" dirty="0"/>
          </a:p>
          <a:p>
            <a:pPr marL="0" lvl="0" indent="0">
              <a:spcBef>
                <a:spcPts val="0"/>
              </a:spcBef>
            </a:pPr>
            <a:endParaRPr lang="ro-RO" sz="2400" dirty="0"/>
          </a:p>
          <a:p>
            <a:pPr marL="0" lvl="0" indent="0">
              <a:spcBef>
                <a:spcPts val="0"/>
              </a:spcBef>
            </a:pPr>
            <a:r>
              <a:rPr lang="ro-RO" sz="2400" dirty="0"/>
              <a:t>Identific</a:t>
            </a:r>
            <a:r>
              <a:rPr lang="en-US" sz="2400" dirty="0" err="1"/>
              <a:t>ați</a:t>
            </a:r>
            <a:r>
              <a:rPr lang="ro-RO" sz="2400" dirty="0"/>
              <a:t> ce este </a:t>
            </a:r>
          </a:p>
          <a:p>
            <a:pPr marL="342900" lvl="0" indent="-342900">
              <a:spcBef>
                <a:spcPts val="0"/>
              </a:spcBef>
              <a:buAutoNum type="arabicPeriod"/>
            </a:pPr>
            <a:r>
              <a:rPr lang="ro-RO" sz="2400" dirty="0"/>
              <a:t>Necalibrat </a:t>
            </a:r>
          </a:p>
          <a:p>
            <a:pPr marL="342900" lvl="0" indent="-342900">
              <a:spcBef>
                <a:spcPts val="0"/>
              </a:spcBef>
              <a:buAutoNum type="arabicPeriod"/>
            </a:pPr>
            <a:r>
              <a:rPr lang="ro-RO" sz="2400" dirty="0"/>
              <a:t>Vag vs. SMART </a:t>
            </a:r>
          </a:p>
          <a:p>
            <a:pPr marL="342900" lvl="0" indent="-342900">
              <a:spcBef>
                <a:spcPts val="0"/>
              </a:spcBef>
              <a:buAutoNum type="arabicPeriod"/>
            </a:pPr>
            <a:r>
              <a:rPr lang="ro-RO" sz="2400" dirty="0"/>
              <a:t>Negativ/bazat pe evitare</a:t>
            </a:r>
            <a:endParaRPr sz="2400" dirty="0">
              <a:solidFill>
                <a:srgbClr val="4F4F5B"/>
              </a:solidFill>
            </a:endParaRPr>
          </a:p>
        </p:txBody>
      </p:sp>
      <p:sp>
        <p:nvSpPr>
          <p:cNvPr id="335" name="Google Shape;335;g39f7e177b5a_1_246"/>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spcBef>
                <a:spcPts val="0"/>
              </a:spcBef>
            </a:pPr>
            <a:r>
              <a:rPr lang="ro-RO" dirty="0"/>
              <a:t>Exercițiu - Gândire orientată spre obiective - Strategii ale Speranței PERMA (Sens și Realizare)</a:t>
            </a:r>
            <a:endParaRPr dirty="0"/>
          </a:p>
        </p:txBody>
      </p:sp>
      <p:pic>
        <p:nvPicPr>
          <p:cNvPr id="336" name="Google Shape;336;g39f7e177b5a_1_246" descr="School girl holding a book with students in background (Provided by Getty Images)"/>
          <p:cNvPicPr preferRelativeResize="0"/>
          <p:nvPr/>
        </p:nvPicPr>
        <p:blipFill>
          <a:blip r:embed="rId3">
            <a:alphaModFix/>
          </a:blip>
          <a:stretch>
            <a:fillRect/>
          </a:stretch>
        </p:blipFill>
        <p:spPr>
          <a:xfrm>
            <a:off x="7593703" y="2314801"/>
            <a:ext cx="4598298" cy="3022123"/>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g39f7e177b5a_1_254"/>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lvl="0"/>
            <a:r>
              <a:rPr lang="ro-RO" dirty="0"/>
              <a:t>Unitatea 2.2 - Construirea relațiilor pozitive și a colaborării</a:t>
            </a:r>
            <a:endParaRPr sz="2700" dirty="0">
              <a:solidFill>
                <a:schemeClr val="lt1"/>
              </a:solidFill>
            </a:endParaRPr>
          </a:p>
        </p:txBody>
      </p:sp>
      <p:sp>
        <p:nvSpPr>
          <p:cNvPr id="343" name="Google Shape;343;g39f7e177b5a_1_254"/>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spcBef>
                <a:spcPts val="0"/>
              </a:spcBef>
            </a:pPr>
            <a:r>
              <a:rPr lang="ro-RO" dirty="0"/>
              <a:t>Exercițiu - Rescrieți obiectivele pe baza PERMA</a:t>
            </a:r>
            <a:endParaRPr dirty="0"/>
          </a:p>
        </p:txBody>
      </p:sp>
      <p:pic>
        <p:nvPicPr>
          <p:cNvPr id="344" name="Google Shape;344;g39f7e177b5a_1_254" descr="School girl holding a book with students in background (Provided by Getty Images)"/>
          <p:cNvPicPr preferRelativeResize="0"/>
          <p:nvPr/>
        </p:nvPicPr>
        <p:blipFill>
          <a:blip r:embed="rId3">
            <a:alphaModFix/>
          </a:blip>
          <a:stretch>
            <a:fillRect/>
          </a:stretch>
        </p:blipFill>
        <p:spPr>
          <a:xfrm>
            <a:off x="7593703" y="2314801"/>
            <a:ext cx="4598298" cy="3022123"/>
          </a:xfrm>
          <a:prstGeom prst="rect">
            <a:avLst/>
          </a:prstGeom>
          <a:noFill/>
          <a:ln>
            <a:noFill/>
          </a:ln>
        </p:spPr>
      </p:pic>
      <p:sp>
        <p:nvSpPr>
          <p:cNvPr id="3" name="CasetăText 2">
            <a:extLst>
              <a:ext uri="{FF2B5EF4-FFF2-40B4-BE49-F238E27FC236}">
                <a16:creationId xmlns:a16="http://schemas.microsoft.com/office/drawing/2014/main" id="{21FD4FF7-FFF8-9263-A0DE-F351CC50144B}"/>
              </a:ext>
            </a:extLst>
          </p:cNvPr>
          <p:cNvSpPr txBox="1"/>
          <p:nvPr/>
        </p:nvSpPr>
        <p:spPr>
          <a:xfrm>
            <a:off x="416460" y="2136941"/>
            <a:ext cx="6966606" cy="4478149"/>
          </a:xfrm>
          <a:prstGeom prst="rect">
            <a:avLst/>
          </a:prstGeom>
          <a:noFill/>
        </p:spPr>
        <p:txBody>
          <a:bodyPr wrap="square">
            <a:spAutoFit/>
          </a:bodyPr>
          <a:lstStyle/>
          <a:p>
            <a:pPr algn="l" rtl="0">
              <a:lnSpc>
                <a:spcPts val="2100"/>
              </a:lnSpc>
              <a:buNone/>
            </a:pPr>
            <a:r>
              <a:rPr lang="ro-RO" sz="2000" b="0" i="0" dirty="0">
                <a:solidFill>
                  <a:srgbClr val="3C4043"/>
                </a:solidFill>
                <a:effectLst/>
                <a:latin typeface="Calibri" panose="020F0502020204030204" pitchFamily="34" charset="0"/>
                <a:ea typeface="Calibri" panose="020F0502020204030204" pitchFamily="34" charset="0"/>
                <a:cs typeface="Calibri" panose="020F0502020204030204" pitchFamily="34" charset="0"/>
              </a:rPr>
              <a:t>Cum putem transforma aceste obiective în obiective eficiente?</a:t>
            </a:r>
          </a:p>
          <a:p>
            <a:pPr algn="l" rtl="0">
              <a:lnSpc>
                <a:spcPts val="2100"/>
              </a:lnSpc>
              <a:buNone/>
            </a:pPr>
            <a:r>
              <a:rPr lang="ro-RO" sz="2000" b="0" i="0" dirty="0">
                <a:solidFill>
                  <a:srgbClr val="3C4043"/>
                </a:solidFill>
                <a:effectLst/>
                <a:latin typeface="Calibri" panose="020F0502020204030204" pitchFamily="34" charset="0"/>
                <a:ea typeface="Calibri" panose="020F0502020204030204" pitchFamily="34" charset="0"/>
                <a:cs typeface="Calibri" panose="020F0502020204030204" pitchFamily="34" charset="0"/>
              </a:rPr>
              <a:t> Folosește-ți fișa de exerciții pentru a exersa acest lucru. </a:t>
            </a:r>
          </a:p>
          <a:p>
            <a:pPr algn="l" rtl="0">
              <a:lnSpc>
                <a:spcPts val="2100"/>
              </a:lnSpc>
              <a:buNone/>
            </a:pPr>
            <a:endParaRPr lang="ro-RO" sz="2000" b="0" i="0" dirty="0">
              <a:solidFill>
                <a:srgbClr val="3C4043"/>
              </a:solidFill>
              <a:effectLst/>
              <a:latin typeface="Calibri" panose="020F0502020204030204" pitchFamily="34" charset="0"/>
              <a:ea typeface="Calibri" panose="020F0502020204030204" pitchFamily="34" charset="0"/>
              <a:cs typeface="Calibri" panose="020F0502020204030204" pitchFamily="34" charset="0"/>
            </a:endParaRPr>
          </a:p>
          <a:p>
            <a:pPr algn="l" rtl="0">
              <a:lnSpc>
                <a:spcPts val="2100"/>
              </a:lnSpc>
              <a:buNone/>
            </a:pPr>
            <a:r>
              <a:rPr lang="ro-RO" sz="2000" b="0" i="0" dirty="0">
                <a:solidFill>
                  <a:srgbClr val="3C4043"/>
                </a:solidFill>
                <a:effectLst/>
                <a:latin typeface="Calibri" panose="020F0502020204030204" pitchFamily="34" charset="0"/>
                <a:ea typeface="Calibri" panose="020F0502020204030204" pitchFamily="34" charset="0"/>
                <a:cs typeface="Calibri" panose="020F0502020204030204" pitchFamily="34" charset="0"/>
              </a:rPr>
              <a:t>„Vreau să obțin note mai bune.” </a:t>
            </a:r>
          </a:p>
          <a:p>
            <a:pPr algn="l" rtl="0">
              <a:lnSpc>
                <a:spcPts val="2100"/>
              </a:lnSpc>
              <a:buNone/>
            </a:pPr>
            <a:r>
              <a:rPr lang="ro-RO" sz="2000" b="0" i="0" dirty="0">
                <a:solidFill>
                  <a:srgbClr val="3C4043"/>
                </a:solidFill>
                <a:effectLst/>
                <a:latin typeface="Calibri" panose="020F0502020204030204" pitchFamily="34" charset="0"/>
                <a:ea typeface="Calibri" panose="020F0502020204030204" pitchFamily="34" charset="0"/>
                <a:cs typeface="Calibri" panose="020F0502020204030204" pitchFamily="34" charset="0"/>
              </a:rPr>
              <a:t>„Vreau să nu mai pic la matematică.” </a:t>
            </a:r>
          </a:p>
          <a:p>
            <a:pPr algn="l" rtl="0">
              <a:lnSpc>
                <a:spcPts val="2100"/>
              </a:lnSpc>
              <a:buNone/>
            </a:pPr>
            <a:r>
              <a:rPr lang="ro-RO" sz="2000" b="0" i="0" dirty="0">
                <a:solidFill>
                  <a:srgbClr val="3C4043"/>
                </a:solidFill>
                <a:effectLst/>
                <a:latin typeface="Calibri" panose="020F0502020204030204" pitchFamily="34" charset="0"/>
                <a:ea typeface="Calibri" panose="020F0502020204030204" pitchFamily="34" charset="0"/>
                <a:cs typeface="Calibri" panose="020F0502020204030204" pitchFamily="34" charset="0"/>
              </a:rPr>
              <a:t>„Vreau să fiu mai deștept.” </a:t>
            </a:r>
          </a:p>
          <a:p>
            <a:pPr algn="l" rtl="0">
              <a:lnSpc>
                <a:spcPts val="2100"/>
              </a:lnSpc>
              <a:buNone/>
            </a:pPr>
            <a:r>
              <a:rPr lang="ro-RO" sz="2000" b="0" i="0" dirty="0">
                <a:solidFill>
                  <a:srgbClr val="3C4043"/>
                </a:solidFill>
                <a:effectLst/>
                <a:latin typeface="Calibri" panose="020F0502020204030204" pitchFamily="34" charset="0"/>
                <a:ea typeface="Calibri" panose="020F0502020204030204" pitchFamily="34" charset="0"/>
                <a:cs typeface="Calibri" panose="020F0502020204030204" pitchFamily="34" charset="0"/>
              </a:rPr>
              <a:t>„Vreau să nu mai am probleme săptămâna asta.” </a:t>
            </a:r>
          </a:p>
          <a:p>
            <a:pPr algn="l" rtl="0">
              <a:lnSpc>
                <a:spcPts val="2100"/>
              </a:lnSpc>
              <a:buNone/>
            </a:pPr>
            <a:r>
              <a:rPr lang="ro-RO" sz="2000" b="0" i="0" dirty="0">
                <a:solidFill>
                  <a:srgbClr val="3C4043"/>
                </a:solidFill>
                <a:effectLst/>
                <a:latin typeface="Calibri" panose="020F0502020204030204" pitchFamily="34" charset="0"/>
                <a:ea typeface="Calibri" panose="020F0502020204030204" pitchFamily="34" charset="0"/>
                <a:cs typeface="Calibri" panose="020F0502020204030204" pitchFamily="34" charset="0"/>
              </a:rPr>
              <a:t>„Vreau să mă descurc bine la citire.”</a:t>
            </a:r>
          </a:p>
          <a:p>
            <a:pPr algn="l" rtl="0">
              <a:lnSpc>
                <a:spcPts val="2100"/>
              </a:lnSpc>
              <a:buNone/>
            </a:pPr>
            <a:endParaRPr lang="ro-RO" sz="2000" dirty="0">
              <a:solidFill>
                <a:srgbClr val="3C4043"/>
              </a:solidFill>
              <a:latin typeface="Calibri" panose="020F0502020204030204" pitchFamily="34" charset="0"/>
              <a:ea typeface="Calibri" panose="020F0502020204030204" pitchFamily="34" charset="0"/>
              <a:cs typeface="Calibri" panose="020F0502020204030204" pitchFamily="34" charset="0"/>
            </a:endParaRPr>
          </a:p>
          <a:p>
            <a:pPr algn="l" rtl="0">
              <a:lnSpc>
                <a:spcPts val="2100"/>
              </a:lnSpc>
              <a:buNone/>
            </a:pPr>
            <a:r>
              <a:rPr lang="ro-RO" sz="2000" b="0" i="0" dirty="0">
                <a:solidFill>
                  <a:srgbClr val="3C4043"/>
                </a:solidFill>
                <a:effectLst/>
                <a:latin typeface="Calibri" panose="020F0502020204030204" pitchFamily="34" charset="0"/>
                <a:ea typeface="Calibri" panose="020F0502020204030204" pitchFamily="34" charset="0"/>
                <a:cs typeface="Calibri" panose="020F0502020204030204" pitchFamily="34" charset="0"/>
              </a:rPr>
              <a:t> Un obiectiv eficient este un obiectiv care este: </a:t>
            </a:r>
          </a:p>
          <a:p>
            <a:pPr marL="457200" indent="-457200" algn="l" rtl="0">
              <a:lnSpc>
                <a:spcPts val="2100"/>
              </a:lnSpc>
              <a:buAutoNum type="arabicPeriod"/>
            </a:pPr>
            <a:r>
              <a:rPr lang="ro-RO" sz="2000" b="0" i="0" dirty="0">
                <a:solidFill>
                  <a:srgbClr val="3C4043"/>
                </a:solidFill>
                <a:effectLst/>
                <a:latin typeface="Calibri" panose="020F0502020204030204" pitchFamily="34" charset="0"/>
                <a:ea typeface="Calibri" panose="020F0502020204030204" pitchFamily="34" charset="0"/>
                <a:cs typeface="Calibri" panose="020F0502020204030204" pitchFamily="34" charset="0"/>
              </a:rPr>
              <a:t>Calibrat în funcție de nevoile elevilor (vârstă, circumstanțe) </a:t>
            </a:r>
          </a:p>
          <a:p>
            <a:pPr marL="457200" indent="-457200" algn="l" rtl="0">
              <a:lnSpc>
                <a:spcPts val="2100"/>
              </a:lnSpc>
              <a:buAutoNum type="arabicPeriod"/>
            </a:pPr>
            <a:r>
              <a:rPr lang="ro-RO" sz="2000" b="0" i="0" dirty="0">
                <a:solidFill>
                  <a:srgbClr val="3C4043"/>
                </a:solidFill>
                <a:effectLst/>
                <a:latin typeface="Calibri" panose="020F0502020204030204" pitchFamily="34" charset="0"/>
                <a:ea typeface="Calibri" panose="020F0502020204030204" pitchFamily="34" charset="0"/>
                <a:cs typeface="Calibri" panose="020F0502020204030204" pitchFamily="34" charset="0"/>
              </a:rPr>
              <a:t>SMART (Specific, Măsurabil, Realizabil, Relevant și </a:t>
            </a:r>
            <a:r>
              <a:rPr lang="ro-RO" sz="2000" b="0" i="0" dirty="0" err="1">
                <a:solidFill>
                  <a:srgbClr val="3C4043"/>
                </a:solidFill>
                <a:effectLst/>
                <a:latin typeface="Calibri" panose="020F0502020204030204" pitchFamily="34" charset="0"/>
                <a:ea typeface="Calibri" panose="020F0502020204030204" pitchFamily="34" charset="0"/>
                <a:cs typeface="Calibri" panose="020F0502020204030204" pitchFamily="34" charset="0"/>
              </a:rPr>
              <a:t>Opportun</a:t>
            </a:r>
            <a:r>
              <a:rPr lang="ro-RO" sz="2000" b="0" i="0" dirty="0">
                <a:solidFill>
                  <a:srgbClr val="3C4043"/>
                </a:solidFill>
                <a:effectLst/>
                <a:latin typeface="Calibri" panose="020F0502020204030204" pitchFamily="34" charset="0"/>
                <a:ea typeface="Calibri" panose="020F0502020204030204" pitchFamily="34" charset="0"/>
                <a:cs typeface="Calibri" panose="020F0502020204030204" pitchFamily="34" charset="0"/>
              </a:rPr>
              <a:t>) </a:t>
            </a:r>
          </a:p>
          <a:p>
            <a:pPr marL="457200" indent="-457200" algn="l" rtl="0">
              <a:lnSpc>
                <a:spcPts val="2100"/>
              </a:lnSpc>
              <a:buAutoNum type="arabicPeriod"/>
            </a:pPr>
            <a:r>
              <a:rPr lang="ro-RO" sz="2000" b="0" i="0" dirty="0">
                <a:solidFill>
                  <a:srgbClr val="3C4043"/>
                </a:solidFill>
                <a:effectLst/>
                <a:latin typeface="Calibri" panose="020F0502020204030204" pitchFamily="34" charset="0"/>
                <a:ea typeface="Calibri" panose="020F0502020204030204" pitchFamily="34" charset="0"/>
                <a:cs typeface="Calibri" panose="020F0502020204030204" pitchFamily="34" charset="0"/>
              </a:rPr>
              <a:t>Obiectiv de abordare (înaintarea spre creștere, nu îndepărtarea de eșec)</a:t>
            </a:r>
          </a:p>
          <a:p>
            <a:pPr>
              <a:buNone/>
            </a:pPr>
            <a:br>
              <a:rPr lang="ro-RO" sz="2000" b="0" i="0" dirty="0">
                <a:solidFill>
                  <a:srgbClr val="5F6368"/>
                </a:solidFill>
                <a:effectLst/>
                <a:latin typeface="Calibri" panose="020F0502020204030204" pitchFamily="34" charset="0"/>
                <a:ea typeface="Calibri" panose="020F0502020204030204" pitchFamily="34" charset="0"/>
                <a:cs typeface="Calibri" panose="020F0502020204030204" pitchFamily="34" charset="0"/>
              </a:rPr>
            </a:br>
            <a:endParaRPr lang="ro-RO" sz="20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g39f7e177b5a_1_287"/>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lvl="0"/>
            <a:r>
              <a:rPr lang="ro-RO" dirty="0"/>
              <a:t>Unitatea 2.2 - Construirea relațiilor pozitive și a colaborării</a:t>
            </a:r>
            <a:endParaRPr sz="2700" dirty="0">
              <a:solidFill>
                <a:schemeClr val="lt1"/>
              </a:solidFill>
            </a:endParaRPr>
          </a:p>
        </p:txBody>
      </p:sp>
      <p:sp>
        <p:nvSpPr>
          <p:cNvPr id="350" name="Google Shape;350;g39f7e177b5a_1_287"/>
          <p:cNvSpPr txBox="1">
            <a:spLocks noGrp="1"/>
          </p:cNvSpPr>
          <p:nvPr>
            <p:ph type="body" idx="2"/>
          </p:nvPr>
        </p:nvSpPr>
        <p:spPr>
          <a:xfrm>
            <a:off x="97973" y="1462675"/>
            <a:ext cx="7302952" cy="5289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lang="ro-RO" sz="2000" dirty="0">
              <a:solidFill>
                <a:srgbClr val="4F4F5B"/>
              </a:solidFill>
              <a:highlight>
                <a:srgbClr val="FFFFFF"/>
              </a:highlight>
            </a:endParaRPr>
          </a:p>
          <a:p>
            <a:pPr marL="0" lvl="0" indent="0" algn="l" rtl="0">
              <a:spcBef>
                <a:spcPts val="0"/>
              </a:spcBef>
              <a:spcAft>
                <a:spcPts val="0"/>
              </a:spcAft>
              <a:buNone/>
            </a:pPr>
            <a:endParaRPr lang="ro-RO" sz="2000" dirty="0">
              <a:solidFill>
                <a:srgbClr val="4F4F5B"/>
              </a:solidFill>
              <a:highlight>
                <a:srgbClr val="FFFFFF"/>
              </a:highlight>
            </a:endParaRPr>
          </a:p>
          <a:p>
            <a:pPr marL="0" lvl="0" indent="0">
              <a:spcBef>
                <a:spcPts val="0"/>
              </a:spcBef>
            </a:pPr>
            <a:r>
              <a:rPr lang="ro-RO" sz="2000" b="1" dirty="0"/>
              <a:t>Crearea de direcții/strategii (Realizare)</a:t>
            </a:r>
          </a:p>
          <a:p>
            <a:pPr marL="0" lvl="0" indent="0">
              <a:spcBef>
                <a:spcPts val="0"/>
              </a:spcBef>
            </a:pPr>
            <a:endParaRPr lang="ro-RO" sz="2000" b="1" dirty="0"/>
          </a:p>
          <a:p>
            <a:pPr marL="0" lvl="0" indent="0">
              <a:spcBef>
                <a:spcPts val="0"/>
              </a:spcBef>
            </a:pPr>
            <a:r>
              <a:rPr lang="ro-RO" sz="2000" b="1" dirty="0"/>
              <a:t> </a:t>
            </a:r>
          </a:p>
          <a:p>
            <a:pPr marL="0" lvl="0" indent="0">
              <a:spcBef>
                <a:spcPts val="0"/>
              </a:spcBef>
            </a:pPr>
            <a:r>
              <a:rPr lang="ro-RO" sz="2000" dirty="0"/>
              <a:t>Permite elevilor să identifice mai multe rute către un obiectiv dorit, în special atunci când se confruntă cu blocaje.</a:t>
            </a:r>
          </a:p>
          <a:p>
            <a:pPr marL="0" lvl="0" indent="0">
              <a:spcBef>
                <a:spcPts val="0"/>
              </a:spcBef>
            </a:pPr>
            <a:endParaRPr lang="ro-RO" sz="2000" dirty="0"/>
          </a:p>
          <a:p>
            <a:pPr marL="0" lvl="0" indent="0">
              <a:spcBef>
                <a:spcPts val="0"/>
              </a:spcBef>
            </a:pPr>
            <a:r>
              <a:rPr lang="ro-RO" sz="2000" dirty="0"/>
              <a:t> Atribuiți blocajele nu lipsei de talent, ci ca informații care identifică o cale </a:t>
            </a:r>
            <a:r>
              <a:rPr lang="ro-RO" sz="2000" i="1" dirty="0"/>
              <a:t>care nu funcționează</a:t>
            </a:r>
            <a:endParaRPr sz="2000" i="1" dirty="0">
              <a:solidFill>
                <a:srgbClr val="4F4F5B"/>
              </a:solidFill>
            </a:endParaRPr>
          </a:p>
        </p:txBody>
      </p:sp>
      <p:sp>
        <p:nvSpPr>
          <p:cNvPr id="351" name="Google Shape;351;g39f7e177b5a_1_287"/>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spcBef>
                <a:spcPts val="0"/>
              </a:spcBef>
            </a:pPr>
            <a:r>
              <a:rPr lang="en-US" dirty="0"/>
              <a:t>2. </a:t>
            </a:r>
            <a:r>
              <a:rPr lang="it-IT" dirty="0"/>
              <a:t>Gândire </a:t>
            </a:r>
            <a:r>
              <a:rPr lang="ro-RO" dirty="0"/>
              <a:t>orientată spre direcții </a:t>
            </a:r>
            <a:r>
              <a:rPr lang="it-IT" dirty="0"/>
              <a:t>- PERMA (Realizare)</a:t>
            </a:r>
            <a:endParaRPr dirty="0"/>
          </a:p>
        </p:txBody>
      </p:sp>
      <p:pic>
        <p:nvPicPr>
          <p:cNvPr id="352" name="Google Shape;352;g39f7e177b5a_1_287" descr="Student girl studying with laptop. Young woman sitting on stack of books, getting knowledge online. Young people have idea (Provided by Getty Images)"/>
          <p:cNvPicPr preferRelativeResize="0"/>
          <p:nvPr/>
        </p:nvPicPr>
        <p:blipFill>
          <a:blip r:embed="rId3">
            <a:alphaModFix/>
          </a:blip>
          <a:stretch>
            <a:fillRect/>
          </a:stretch>
        </p:blipFill>
        <p:spPr>
          <a:xfrm>
            <a:off x="7400924" y="2992451"/>
            <a:ext cx="4771151" cy="352265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g39f7e177b5a_1_296"/>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lvl="0"/>
            <a:r>
              <a:rPr lang="ro-RO" dirty="0"/>
              <a:t>Unitatea 2.2 - Construirea relațiilor pozitive și a colaborării</a:t>
            </a:r>
            <a:endParaRPr sz="2700" dirty="0">
              <a:solidFill>
                <a:schemeClr val="lt1"/>
              </a:solidFill>
            </a:endParaRPr>
          </a:p>
        </p:txBody>
      </p:sp>
      <p:sp>
        <p:nvSpPr>
          <p:cNvPr id="358" name="Google Shape;358;g39f7e177b5a_1_296"/>
          <p:cNvSpPr txBox="1">
            <a:spLocks noGrp="1"/>
          </p:cNvSpPr>
          <p:nvPr>
            <p:ph type="body" idx="2"/>
          </p:nvPr>
        </p:nvSpPr>
        <p:spPr>
          <a:xfrm>
            <a:off x="97973" y="1462675"/>
            <a:ext cx="7390800" cy="5289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lang="ro-RO" sz="2400" b="1" dirty="0">
              <a:solidFill>
                <a:srgbClr val="4F4F5B"/>
              </a:solidFill>
              <a:highlight>
                <a:srgbClr val="FFFFFF"/>
              </a:highlight>
            </a:endParaRPr>
          </a:p>
          <a:p>
            <a:pPr marL="0" lvl="0" indent="0" algn="l" rtl="0">
              <a:spcBef>
                <a:spcPts val="0"/>
              </a:spcBef>
              <a:spcAft>
                <a:spcPts val="0"/>
              </a:spcAft>
              <a:buNone/>
            </a:pPr>
            <a:endParaRPr lang="ro-RO" sz="2400" b="1" dirty="0">
              <a:solidFill>
                <a:srgbClr val="4F4F5B"/>
              </a:solidFill>
              <a:highlight>
                <a:srgbClr val="FFFFFF"/>
              </a:highlight>
            </a:endParaRPr>
          </a:p>
          <a:p>
            <a:pPr marL="0" lvl="0" indent="0" algn="l" rtl="0">
              <a:spcBef>
                <a:spcPts val="0"/>
              </a:spcBef>
              <a:spcAft>
                <a:spcPts val="0"/>
              </a:spcAft>
              <a:buNone/>
            </a:pPr>
            <a:r>
              <a:rPr lang="en-US" sz="2400" b="1" dirty="0">
                <a:solidFill>
                  <a:srgbClr val="4F4F5B"/>
                </a:solidFill>
                <a:highlight>
                  <a:srgbClr val="FFFFFF"/>
                </a:highlight>
              </a:rPr>
              <a:t>C. </a:t>
            </a:r>
            <a:r>
              <a:rPr lang="ro-RO" sz="2400" b="1" dirty="0"/>
              <a:t>Îmbunătățirea motivației </a:t>
            </a:r>
            <a:r>
              <a:rPr lang="ro-RO" sz="2400" b="1" dirty="0" err="1"/>
              <a:t>instrinseci</a:t>
            </a:r>
            <a:r>
              <a:rPr lang="ro-RO" sz="2400" b="1" dirty="0"/>
              <a:t> (Motivație/Implicare) </a:t>
            </a:r>
          </a:p>
          <a:p>
            <a:pPr marL="0" lvl="0" indent="0">
              <a:spcBef>
                <a:spcPts val="0"/>
              </a:spcBef>
            </a:pPr>
            <a:endParaRPr lang="ro-RO" sz="2400" dirty="0"/>
          </a:p>
          <a:p>
            <a:pPr marL="0" lvl="0" indent="0">
              <a:spcBef>
                <a:spcPts val="0"/>
              </a:spcBef>
            </a:pPr>
            <a:r>
              <a:rPr lang="ro-RO" sz="2400" dirty="0"/>
              <a:t>Obiectivele construite pe standarde interne, personale sunt mai energizante decât cele bazate pe standarde externe. </a:t>
            </a:r>
          </a:p>
          <a:p>
            <a:pPr marL="0" lvl="0" indent="0">
              <a:spcBef>
                <a:spcPts val="0"/>
              </a:spcBef>
            </a:pPr>
            <a:endParaRPr lang="ro-RO" sz="2400" dirty="0"/>
          </a:p>
          <a:p>
            <a:pPr marL="0" lvl="0" indent="0">
              <a:spcBef>
                <a:spcPts val="0"/>
              </a:spcBef>
            </a:pPr>
            <a:r>
              <a:rPr lang="ro-RO" sz="2400" dirty="0"/>
              <a:t>Încurajați elevii să stabilească obiective „de extindere”, bazate pe performanțele anterioare, pentru a spori motivația intrinsecă și perseverența.</a:t>
            </a:r>
            <a:endParaRPr sz="2400" dirty="0">
              <a:solidFill>
                <a:srgbClr val="4F4F5B"/>
              </a:solidFill>
            </a:endParaRPr>
          </a:p>
        </p:txBody>
      </p:sp>
      <p:sp>
        <p:nvSpPr>
          <p:cNvPr id="359" name="Google Shape;359;g39f7e177b5a_1_296"/>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r>
              <a:rPr lang="en-US" dirty="0"/>
              <a:t>3. </a:t>
            </a:r>
            <a:r>
              <a:rPr lang="ro-RO" dirty="0"/>
              <a:t>Gândire orientată spre motivație - PERMA (Motivație și implicare)</a:t>
            </a:r>
          </a:p>
        </p:txBody>
      </p:sp>
      <p:pic>
        <p:nvPicPr>
          <p:cNvPr id="360" name="Google Shape;360;g39f7e177b5a_1_296" descr="Sketch little man with many books. (Provided by Getty Images)"/>
          <p:cNvPicPr preferRelativeResize="0"/>
          <p:nvPr/>
        </p:nvPicPr>
        <p:blipFill>
          <a:blip r:embed="rId3">
            <a:alphaModFix/>
          </a:blip>
          <a:stretch>
            <a:fillRect/>
          </a:stretch>
        </p:blipFill>
        <p:spPr>
          <a:xfrm>
            <a:off x="7854601" y="3175202"/>
            <a:ext cx="4187873" cy="3682802"/>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g39e7b6f5a92_0_479"/>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lvl="0"/>
            <a:r>
              <a:rPr lang="ro-RO" dirty="0"/>
              <a:t>Unitatea 2.2 - Construirea relațiilor pozitive și a colaborării</a:t>
            </a:r>
            <a:endParaRPr sz="2700" dirty="0">
              <a:solidFill>
                <a:schemeClr val="lt1"/>
              </a:solidFill>
            </a:endParaRPr>
          </a:p>
        </p:txBody>
      </p:sp>
      <p:sp>
        <p:nvSpPr>
          <p:cNvPr id="366" name="Google Shape;366;g39e7b6f5a92_0_479"/>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spcBef>
                <a:spcPts val="0"/>
              </a:spcBef>
            </a:pPr>
            <a:r>
              <a:rPr lang="it-IT" dirty="0"/>
              <a:t>Construirea colaborării la nivelul întregii școli</a:t>
            </a:r>
            <a:endParaRPr dirty="0"/>
          </a:p>
        </p:txBody>
      </p:sp>
      <p:sp>
        <p:nvSpPr>
          <p:cNvPr id="367" name="Google Shape;367;g39e7b6f5a92_0_479"/>
          <p:cNvSpPr/>
          <p:nvPr/>
        </p:nvSpPr>
        <p:spPr>
          <a:xfrm>
            <a:off x="106198" y="4474185"/>
            <a:ext cx="11857500" cy="21861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68" name="Google Shape;368;g39e7b6f5a92_0_479"/>
          <p:cNvSpPr txBox="1">
            <a:spLocks noGrp="1"/>
          </p:cNvSpPr>
          <p:nvPr>
            <p:ph type="body" idx="2"/>
          </p:nvPr>
        </p:nvSpPr>
        <p:spPr>
          <a:xfrm>
            <a:off x="97971" y="1462685"/>
            <a:ext cx="11944500" cy="5289300"/>
          </a:xfrm>
          <a:prstGeom prst="rect">
            <a:avLst/>
          </a:prstGeom>
          <a:noFill/>
          <a:ln>
            <a:noFill/>
          </a:ln>
        </p:spPr>
        <p:txBody>
          <a:bodyPr spcFirstLastPara="1" wrap="square" lIns="91425" tIns="45700" rIns="91425" bIns="45700" anchor="t" anchorCtr="0">
            <a:noAutofit/>
          </a:bodyPr>
          <a:lstStyle/>
          <a:p>
            <a:pPr marL="0" lvl="0" indent="0">
              <a:lnSpc>
                <a:spcPct val="115000"/>
              </a:lnSpc>
              <a:spcBef>
                <a:spcPts val="1200"/>
              </a:spcBef>
            </a:pPr>
            <a:r>
              <a:rPr lang="ro-RO" b="1" dirty="0"/>
              <a:t>Abordarea strategică a construirii relațiilor </a:t>
            </a:r>
          </a:p>
          <a:p>
            <a:pPr marL="0" lvl="0" indent="0">
              <a:lnSpc>
                <a:spcPct val="115000"/>
              </a:lnSpc>
              <a:spcBef>
                <a:spcPts val="1200"/>
              </a:spcBef>
            </a:pPr>
            <a:r>
              <a:rPr lang="ro-RO" dirty="0"/>
              <a:t>Inițiativele de bunăstare durabilă necesită asumarea și participarea activă a tuturor părților interesate (profesori, părinți, elevi, comunitate). </a:t>
            </a:r>
          </a:p>
          <a:p>
            <a:pPr marL="0" lvl="0" indent="0">
              <a:lnSpc>
                <a:spcPct val="115000"/>
              </a:lnSpc>
              <a:spcBef>
                <a:spcPts val="1200"/>
              </a:spcBef>
            </a:pPr>
            <a:r>
              <a:rPr lang="ro-RO" dirty="0"/>
              <a:t>Un plan de implicare ar trebui să identifice cine trebuie să fie implicat, ce contează pentru ei și cum veți menține o conexiune semnificativă în timp.</a:t>
            </a:r>
            <a:endParaRPr sz="1000" dirty="0">
              <a:solidFill>
                <a:srgbClr val="4F4F5B"/>
              </a:solidFill>
            </a:endParaRPr>
          </a:p>
          <a:p>
            <a:pPr marL="0" lvl="0" indent="0" algn="l" rtl="0">
              <a:lnSpc>
                <a:spcPct val="115000"/>
              </a:lnSpc>
              <a:spcBef>
                <a:spcPts val="1200"/>
              </a:spcBef>
              <a:spcAft>
                <a:spcPts val="0"/>
              </a:spcAft>
              <a:buNone/>
            </a:pPr>
            <a:r>
              <a:rPr lang="en-US" sz="2000" dirty="0">
                <a:solidFill>
                  <a:srgbClr val="4F4F5B"/>
                </a:solidFill>
              </a:rPr>
              <a:t>Example:</a:t>
            </a:r>
            <a:endParaRPr lang="ro-RO" sz="2000" dirty="0">
              <a:solidFill>
                <a:srgbClr val="4F4F5B"/>
              </a:solidFill>
            </a:endParaRPr>
          </a:p>
          <a:p>
            <a:pPr marL="0" lvl="0" indent="0" algn="l" rtl="0">
              <a:lnSpc>
                <a:spcPct val="115000"/>
              </a:lnSpc>
              <a:spcBef>
                <a:spcPts val="1200"/>
              </a:spcBef>
              <a:spcAft>
                <a:spcPts val="0"/>
              </a:spcAft>
              <a:buNone/>
            </a:pPr>
            <a:endParaRPr sz="2000" dirty="0">
              <a:solidFill>
                <a:srgbClr val="4F4F5B"/>
              </a:solidFill>
            </a:endParaRPr>
          </a:p>
          <a:p>
            <a:pPr marL="0" lvl="0" indent="0" algn="l" rtl="0">
              <a:lnSpc>
                <a:spcPct val="115000"/>
              </a:lnSpc>
              <a:spcBef>
                <a:spcPts val="1200"/>
              </a:spcBef>
              <a:spcAft>
                <a:spcPts val="0"/>
              </a:spcAft>
              <a:buNone/>
            </a:pPr>
            <a:r>
              <a:rPr lang="ro-RO" sz="2000" b="1" dirty="0">
                <a:solidFill>
                  <a:srgbClr val="4F4F5B"/>
                </a:solidFill>
              </a:rPr>
              <a:t>Vocea elevului</a:t>
            </a:r>
            <a:endParaRPr sz="2000" b="1" dirty="0">
              <a:solidFill>
                <a:srgbClr val="4F4F5B"/>
              </a:solidFill>
            </a:endParaRPr>
          </a:p>
          <a:p>
            <a:pPr marL="0" lvl="0" indent="0">
              <a:lnSpc>
                <a:spcPct val="115000"/>
              </a:lnSpc>
              <a:spcBef>
                <a:spcPts val="1200"/>
              </a:spcBef>
            </a:pPr>
            <a:r>
              <a:rPr lang="ro-RO" sz="2000" b="1" dirty="0">
                <a:solidFill>
                  <a:srgbClr val="4F4F5B"/>
                </a:solidFill>
              </a:rPr>
              <a:t>Nevoi</a:t>
            </a:r>
            <a:r>
              <a:rPr lang="en-US" sz="2000" b="1" dirty="0">
                <a:solidFill>
                  <a:srgbClr val="4F4F5B"/>
                </a:solidFill>
              </a:rPr>
              <a:t>: </a:t>
            </a:r>
            <a:r>
              <a:rPr lang="ro-RO" dirty="0"/>
              <a:t>Apartenență, autonomie, competență, relații autentice</a:t>
            </a:r>
            <a:endParaRPr lang="ro-RO" sz="2000" dirty="0">
              <a:solidFill>
                <a:srgbClr val="4F4F5B"/>
              </a:solidFill>
            </a:endParaRPr>
          </a:p>
          <a:p>
            <a:pPr marL="0" lvl="0" indent="0">
              <a:lnSpc>
                <a:spcPct val="115000"/>
              </a:lnSpc>
              <a:spcBef>
                <a:spcPts val="1200"/>
              </a:spcBef>
            </a:pPr>
            <a:r>
              <a:rPr lang="ro-RO" sz="2000" b="1" dirty="0">
                <a:solidFill>
                  <a:srgbClr val="4F4F5B"/>
                </a:solidFill>
              </a:rPr>
              <a:t>Strategii</a:t>
            </a:r>
            <a:r>
              <a:rPr lang="en-US" sz="2000" b="1" dirty="0">
                <a:solidFill>
                  <a:srgbClr val="4F4F5B"/>
                </a:solidFill>
              </a:rPr>
              <a:t>:</a:t>
            </a:r>
            <a:r>
              <a:rPr lang="en-US" sz="2000" dirty="0">
                <a:solidFill>
                  <a:srgbClr val="4F4F5B"/>
                </a:solidFill>
              </a:rPr>
              <a:t> </a:t>
            </a:r>
            <a:r>
              <a:rPr lang="it-IT" dirty="0"/>
              <a:t>Comitete consultative </a:t>
            </a:r>
            <a:r>
              <a:rPr lang="ro-RO" dirty="0"/>
              <a:t>pentru elevi</a:t>
            </a:r>
            <a:r>
              <a:rPr lang="it-IT" dirty="0"/>
              <a:t>, cercuri comunitare, identificarea punctelor forte, oportunități de leadership</a:t>
            </a:r>
          </a:p>
          <a:p>
            <a:br>
              <a:rPr lang="it-IT" dirty="0"/>
            </a:br>
            <a:endParaRPr sz="2000" dirty="0">
              <a:solidFill>
                <a:srgbClr val="4F4F5B"/>
              </a:solidFill>
            </a:endParaRPr>
          </a:p>
          <a:p>
            <a:pPr marL="0" lvl="0" indent="0" algn="l" rtl="0">
              <a:lnSpc>
                <a:spcPct val="90000"/>
              </a:lnSpc>
              <a:spcBef>
                <a:spcPts val="1200"/>
              </a:spcBef>
              <a:spcAft>
                <a:spcPts val="0"/>
              </a:spcAft>
              <a:buNone/>
            </a:pPr>
            <a:endParaRPr sz="2000" b="1" dirty="0">
              <a:solidFill>
                <a:srgbClr val="4F4F5B"/>
              </a:solidFill>
            </a:endParaRPr>
          </a:p>
          <a:p>
            <a:pPr marL="0" lvl="0" indent="0" algn="l" rtl="0">
              <a:lnSpc>
                <a:spcPct val="90000"/>
              </a:lnSpc>
              <a:spcBef>
                <a:spcPts val="0"/>
              </a:spcBef>
              <a:spcAft>
                <a:spcPts val="0"/>
              </a:spcAft>
              <a:buNone/>
            </a:pPr>
            <a:endParaRPr sz="2000" b="1" dirty="0">
              <a:solidFill>
                <a:srgbClr val="4F4F5B"/>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g39e7b6f5a92_0_485"/>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lvl="0"/>
            <a:r>
              <a:rPr lang="ro-RO" dirty="0"/>
              <a:t>Unitatea 2.2 - Construirea relațiilor pozitive și a colaborării</a:t>
            </a:r>
            <a:endParaRPr sz="2700" dirty="0">
              <a:solidFill>
                <a:schemeClr val="lt1"/>
              </a:solidFill>
            </a:endParaRPr>
          </a:p>
        </p:txBody>
      </p:sp>
      <p:sp>
        <p:nvSpPr>
          <p:cNvPr id="374" name="Google Shape;374;g39e7b6f5a92_0_485"/>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spcBef>
                <a:spcPts val="0"/>
              </a:spcBef>
            </a:pPr>
            <a:r>
              <a:rPr lang="ro-RO" dirty="0"/>
              <a:t>Exercițiu - Plan de acțiune</a:t>
            </a:r>
            <a:r>
              <a:rPr lang="en-US" dirty="0"/>
              <a:t> </a:t>
            </a:r>
            <a:endParaRPr dirty="0"/>
          </a:p>
        </p:txBody>
      </p:sp>
      <p:sp>
        <p:nvSpPr>
          <p:cNvPr id="375" name="Google Shape;375;g39e7b6f5a92_0_485"/>
          <p:cNvSpPr txBox="1">
            <a:spLocks noGrp="1"/>
          </p:cNvSpPr>
          <p:nvPr>
            <p:ph type="body" idx="2"/>
          </p:nvPr>
        </p:nvSpPr>
        <p:spPr>
          <a:xfrm>
            <a:off x="97971" y="1462685"/>
            <a:ext cx="11944500" cy="5289300"/>
          </a:xfrm>
          <a:prstGeom prst="rect">
            <a:avLst/>
          </a:prstGeom>
          <a:noFill/>
          <a:ln>
            <a:noFill/>
          </a:ln>
        </p:spPr>
        <p:txBody>
          <a:bodyPr spcFirstLastPara="1" wrap="square" lIns="91425" tIns="45700" rIns="91425" bIns="45700" anchor="t" anchorCtr="0">
            <a:noAutofit/>
          </a:bodyPr>
          <a:lstStyle/>
          <a:p>
            <a:pPr marL="0" lvl="0" indent="0">
              <a:spcBef>
                <a:spcPts val="0"/>
              </a:spcBef>
            </a:pPr>
            <a:r>
              <a:rPr lang="ro-RO" dirty="0"/>
              <a:t>Folos</a:t>
            </a:r>
            <a:r>
              <a:rPr lang="en-US" dirty="0" err="1"/>
              <a:t>iți</a:t>
            </a:r>
            <a:r>
              <a:rPr lang="ro-RO" dirty="0"/>
              <a:t> șablonul planului de acțiune pentru a concepe inițiative de construire a relațiilor pentru următoarele două scenarii:</a:t>
            </a:r>
            <a:endParaRPr dirty="0"/>
          </a:p>
          <a:p>
            <a:pPr marL="0" lvl="0" indent="0" algn="l" rtl="0">
              <a:lnSpc>
                <a:spcPct val="90000"/>
              </a:lnSpc>
              <a:spcBef>
                <a:spcPts val="0"/>
              </a:spcBef>
              <a:spcAft>
                <a:spcPts val="0"/>
              </a:spcAft>
              <a:buNone/>
            </a:pPr>
            <a:endParaRPr dirty="0"/>
          </a:p>
        </p:txBody>
      </p:sp>
      <p:pic>
        <p:nvPicPr>
          <p:cNvPr id="376" name="Google Shape;376;g39e7b6f5a92_0_485" descr="Entrepreneurs and business people conference in meeting room (Provided by Getty Images)"/>
          <p:cNvPicPr preferRelativeResize="0"/>
          <p:nvPr/>
        </p:nvPicPr>
        <p:blipFill>
          <a:blip r:embed="rId3">
            <a:alphaModFix/>
          </a:blip>
          <a:stretch>
            <a:fillRect/>
          </a:stretch>
        </p:blipFill>
        <p:spPr>
          <a:xfrm>
            <a:off x="6398127" y="2887526"/>
            <a:ext cx="5793874" cy="3864452"/>
          </a:xfrm>
          <a:prstGeom prst="rect">
            <a:avLst/>
          </a:prstGeom>
          <a:noFill/>
          <a:ln>
            <a:noFill/>
          </a:ln>
        </p:spPr>
      </p:pic>
      <p:sp>
        <p:nvSpPr>
          <p:cNvPr id="377" name="Google Shape;377;g39e7b6f5a92_0_485"/>
          <p:cNvSpPr txBox="1"/>
          <p:nvPr/>
        </p:nvSpPr>
        <p:spPr>
          <a:xfrm>
            <a:off x="460250" y="2218775"/>
            <a:ext cx="4851900" cy="1573500"/>
          </a:xfrm>
          <a:prstGeom prst="rect">
            <a:avLst/>
          </a:prstGeom>
          <a:noFill/>
          <a:ln>
            <a:noFill/>
          </a:ln>
        </p:spPr>
        <p:txBody>
          <a:bodyPr spcFirstLastPara="1" wrap="square" lIns="91425" tIns="91425" rIns="91425" bIns="91425" anchor="t" anchorCtr="0">
            <a:noAutofit/>
          </a:bodyPr>
          <a:lstStyle/>
          <a:p>
            <a:pPr lvl="0"/>
            <a:r>
              <a:rPr lang="ro-RO" sz="1800" dirty="0">
                <a:latin typeface="Calibri" panose="020F0502020204030204" pitchFamily="34" charset="0"/>
                <a:ea typeface="Calibri" panose="020F0502020204030204" pitchFamily="34" charset="0"/>
                <a:cs typeface="Calibri" panose="020F0502020204030204" pitchFamily="34" charset="0"/>
              </a:rPr>
              <a:t>Scenariul 1: La școala gimnazială locală, nivelurile de stres sunt în creștere atât în ​​rândul elevilor, cât și al personalului. Profesorii se simt suprasolicitați, iar elevii declară că se simt copleșiți și mai puțin conectați cu adulții din clădire.</a:t>
            </a:r>
            <a:endParaRPr sz="1800" dirty="0">
              <a:solidFill>
                <a:srgbClr val="4F4F5B"/>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378" name="Google Shape;378;g39e7b6f5a92_0_485"/>
          <p:cNvSpPr txBox="1"/>
          <p:nvPr/>
        </p:nvSpPr>
        <p:spPr>
          <a:xfrm>
            <a:off x="460273" y="4238165"/>
            <a:ext cx="4838700" cy="1704600"/>
          </a:xfrm>
          <a:prstGeom prst="rect">
            <a:avLst/>
          </a:prstGeom>
          <a:noFill/>
          <a:ln>
            <a:noFill/>
          </a:ln>
        </p:spPr>
        <p:txBody>
          <a:bodyPr spcFirstLastPara="1" wrap="square" lIns="91425" tIns="91425" rIns="91425" bIns="91425" anchor="t" anchorCtr="0">
            <a:noAutofit/>
          </a:bodyPr>
          <a:lstStyle/>
          <a:p>
            <a:pPr lvl="0"/>
            <a:r>
              <a:rPr lang="ro-RO" sz="1800" dirty="0">
                <a:latin typeface="Calibri" panose="020F0502020204030204" pitchFamily="34" charset="0"/>
                <a:ea typeface="Calibri" panose="020F0502020204030204" pitchFamily="34" charset="0"/>
                <a:cs typeface="Calibri" panose="020F0502020204030204" pitchFamily="34" charset="0"/>
              </a:rPr>
              <a:t>Scenariul 2: La școala elementară locală, familiile doresc să sprijine învățarea, dar se confruntă cu bariere precum programul de lucru, diferențele de limbă și transportul limitat. Prezența părinților la evenimentele școlare este constant scăzută, iar profesorii se simt deconectați de multe familii.</a:t>
            </a:r>
            <a:r>
              <a:rPr lang="en-US" sz="1800" dirty="0">
                <a:solidFill>
                  <a:srgbClr val="4F4F5B"/>
                </a:solidFill>
                <a:latin typeface="Calibri" panose="020F0502020204030204" pitchFamily="34" charset="0"/>
                <a:ea typeface="Calibri" panose="020F0502020204030204" pitchFamily="34" charset="0"/>
                <a:cs typeface="Calibri" panose="020F0502020204030204" pitchFamily="34" charset="0"/>
                <a:sym typeface="Calibri"/>
              </a:rPr>
              <a:t>.</a:t>
            </a:r>
            <a:endParaRPr sz="1800" dirty="0">
              <a:solidFill>
                <a:srgbClr val="4F4F5B"/>
              </a:solidFill>
              <a:latin typeface="Calibri" panose="020F0502020204030204" pitchFamily="34" charset="0"/>
              <a:ea typeface="Calibri" panose="020F0502020204030204" pitchFamily="34" charset="0"/>
              <a:cs typeface="Calibri" panose="020F0502020204030204" pitchFamily="34" charset="0"/>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g39e7b6f5a92_0_319"/>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Calibri"/>
              <a:buNone/>
            </a:pPr>
            <a:r>
              <a:rPr lang="en-US" dirty="0" err="1"/>
              <a:t>Conclu</a:t>
            </a:r>
            <a:r>
              <a:rPr lang="ro-RO" dirty="0" err="1"/>
              <a:t>zie</a:t>
            </a:r>
            <a:endParaRPr dirty="0"/>
          </a:p>
        </p:txBody>
      </p:sp>
      <p:sp>
        <p:nvSpPr>
          <p:cNvPr id="385" name="Google Shape;385;g39e7b6f5a92_0_319"/>
          <p:cNvSpPr txBox="1">
            <a:spLocks noGrp="1"/>
          </p:cNvSpPr>
          <p:nvPr>
            <p:ph type="body" idx="2"/>
          </p:nvPr>
        </p:nvSpPr>
        <p:spPr>
          <a:xfrm>
            <a:off x="97971" y="1462685"/>
            <a:ext cx="11944500" cy="52893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None/>
            </a:pPr>
            <a:endParaRPr sz="2400" dirty="0"/>
          </a:p>
          <a:p>
            <a:pPr marL="0" lvl="0" indent="0" algn="l" rtl="0">
              <a:lnSpc>
                <a:spcPct val="115000"/>
              </a:lnSpc>
              <a:spcBef>
                <a:spcPts val="1200"/>
              </a:spcBef>
              <a:spcAft>
                <a:spcPts val="0"/>
              </a:spcAft>
              <a:buNone/>
            </a:pPr>
            <a:endParaRPr sz="2400" dirty="0"/>
          </a:p>
          <a:p>
            <a:pPr marL="571500" indent="-342900">
              <a:buAutoNum type="arabicPeriod"/>
            </a:pPr>
            <a:r>
              <a:rPr lang="ro-RO" sz="2400" dirty="0"/>
              <a:t>Reflect</a:t>
            </a:r>
            <a:r>
              <a:rPr lang="en-US" sz="2400" dirty="0" err="1"/>
              <a:t>ați</a:t>
            </a:r>
            <a:r>
              <a:rPr lang="ro-RO" sz="2400" dirty="0"/>
              <a:t> asupra barierelor în comunicare sau colaborare care sunt cele mai prezente în contextul tău. </a:t>
            </a:r>
          </a:p>
          <a:p>
            <a:pPr marL="571500" indent="-342900">
              <a:buAutoNum type="arabicPeriod"/>
            </a:pPr>
            <a:r>
              <a:rPr lang="ro-RO" sz="2400" dirty="0"/>
              <a:t>Alege</a:t>
            </a:r>
            <a:r>
              <a:rPr lang="en-US" sz="2400" dirty="0" err="1"/>
              <a:t>ți</a:t>
            </a:r>
            <a:r>
              <a:rPr lang="ro-RO" sz="2400" dirty="0"/>
              <a:t> o strategie de psihologie pozitivă pe care să o </a:t>
            </a:r>
            <a:r>
              <a:rPr lang="ro-RO" sz="2400" dirty="0" err="1"/>
              <a:t>exers</a:t>
            </a:r>
            <a:r>
              <a:rPr lang="en-US" sz="2400" dirty="0" err="1"/>
              <a:t>ați</a:t>
            </a:r>
            <a:r>
              <a:rPr lang="ro-RO" sz="2400" dirty="0"/>
              <a:t> săptămâna aceasta. </a:t>
            </a:r>
          </a:p>
          <a:p>
            <a:pPr marL="571500" indent="-342900">
              <a:buAutoNum type="arabicPeriod"/>
            </a:pPr>
            <a:r>
              <a:rPr lang="ro-RO" sz="2400" dirty="0" err="1"/>
              <a:t>Elabor</a:t>
            </a:r>
            <a:r>
              <a:rPr lang="en-US" sz="2400" dirty="0" err="1"/>
              <a:t>ați</a:t>
            </a:r>
            <a:r>
              <a:rPr lang="ro-RO" sz="2400" dirty="0"/>
              <a:t> un plan simplu de implicare a părților interesate folosind șablonul furnizat.</a:t>
            </a:r>
          </a:p>
          <a:p>
            <a:pPr marL="571500" indent="-342900">
              <a:buAutoNum type="arabicPeriod"/>
            </a:pPr>
            <a:r>
              <a:rPr lang="ro-RO" sz="2400" dirty="0"/>
              <a:t> </a:t>
            </a:r>
            <a:r>
              <a:rPr lang="ro-RO" sz="2400" dirty="0" err="1"/>
              <a:t>Împărtăș</a:t>
            </a:r>
            <a:r>
              <a:rPr lang="en-US" sz="2400" dirty="0"/>
              <a:t>i</a:t>
            </a:r>
            <a:r>
              <a:rPr lang="ro-RO" sz="2400" dirty="0"/>
              <a:t>ți</a:t>
            </a:r>
            <a:r>
              <a:rPr lang="en-US" sz="2400" dirty="0"/>
              <a:t>-v</a:t>
            </a:r>
            <a:r>
              <a:rPr lang="ro-RO" sz="2400" dirty="0"/>
              <a:t>ă planul cu un coleg pentru feedback și responsabilitate. </a:t>
            </a:r>
          </a:p>
          <a:p>
            <a:pPr marL="571500" indent="-342900">
              <a:buAutoNum type="arabicPeriod"/>
            </a:pPr>
            <a:r>
              <a:rPr lang="ro-RO" sz="2400" dirty="0" err="1"/>
              <a:t>Sărbător</a:t>
            </a:r>
            <a:r>
              <a:rPr lang="en-US" sz="2400" dirty="0" err="1"/>
              <a:t>iți</a:t>
            </a:r>
            <a:r>
              <a:rPr lang="ro-RO" sz="2400" dirty="0"/>
              <a:t> micile victorii și </a:t>
            </a:r>
            <a:r>
              <a:rPr lang="ro-RO" sz="2400" dirty="0" err="1"/>
              <a:t>ajust</a:t>
            </a:r>
            <a:r>
              <a:rPr lang="en-US" sz="2400" dirty="0" err="1"/>
              <a:t>ați</a:t>
            </a:r>
            <a:r>
              <a:rPr lang="en-US" sz="2400" dirty="0"/>
              <a:t>-le</a:t>
            </a:r>
            <a:r>
              <a:rPr lang="ro-RO" sz="2400" dirty="0"/>
              <a:t> în funcție de ceea ce </a:t>
            </a:r>
            <a:r>
              <a:rPr lang="ro-RO" sz="2400" dirty="0" err="1"/>
              <a:t>învă</a:t>
            </a:r>
            <a:r>
              <a:rPr lang="en-US" sz="2400" dirty="0" err="1"/>
              <a:t>ța</a:t>
            </a:r>
            <a:r>
              <a:rPr lang="ro-RO" sz="2400" dirty="0"/>
              <a:t>ți.</a:t>
            </a:r>
            <a:endParaRPr lang="en-US" sz="2400" dirty="0"/>
          </a:p>
          <a:p>
            <a:pPr marL="571500" indent="-342900">
              <a:buAutoNum type="arabicPeriod"/>
            </a:pPr>
            <a:endParaRPr lang="ro-RO" sz="2400" dirty="0"/>
          </a:p>
          <a:p>
            <a:br>
              <a:rPr lang="ro-RO" sz="2400" dirty="0"/>
            </a:br>
            <a:endParaRPr sz="2400" dirty="0"/>
          </a:p>
          <a:p>
            <a:pPr marL="0" lvl="0" indent="0" algn="l" rtl="0">
              <a:lnSpc>
                <a:spcPct val="115000"/>
              </a:lnSpc>
              <a:spcBef>
                <a:spcPts val="1200"/>
              </a:spcBef>
              <a:spcAft>
                <a:spcPts val="0"/>
              </a:spcAft>
              <a:buNone/>
            </a:pPr>
            <a:endParaRPr sz="2400" b="1" dirty="0"/>
          </a:p>
          <a:p>
            <a:pPr marL="0" lvl="0" indent="0" algn="l" rtl="0">
              <a:lnSpc>
                <a:spcPct val="115000"/>
              </a:lnSpc>
              <a:spcBef>
                <a:spcPts val="1200"/>
              </a:spcBef>
              <a:spcAft>
                <a:spcPts val="0"/>
              </a:spcAft>
              <a:buNone/>
            </a:pPr>
            <a:endParaRPr sz="2400" b="1" dirty="0"/>
          </a:p>
          <a:p>
            <a:pPr marL="0" lvl="0" indent="0" algn="l" rtl="0">
              <a:lnSpc>
                <a:spcPct val="115000"/>
              </a:lnSpc>
              <a:spcBef>
                <a:spcPts val="1200"/>
              </a:spcBef>
              <a:spcAft>
                <a:spcPts val="0"/>
              </a:spcAft>
              <a:buNone/>
            </a:pPr>
            <a:endParaRPr sz="2400" b="1" dirty="0"/>
          </a:p>
          <a:p>
            <a:pPr marL="0" lvl="0" indent="0" algn="l" rtl="0">
              <a:lnSpc>
                <a:spcPct val="115000"/>
              </a:lnSpc>
              <a:spcBef>
                <a:spcPts val="1200"/>
              </a:spcBef>
              <a:spcAft>
                <a:spcPts val="0"/>
              </a:spcAft>
              <a:buNone/>
            </a:pPr>
            <a:endParaRPr sz="2400" dirty="0"/>
          </a:p>
          <a:p>
            <a:pPr marL="0" lvl="0" indent="0" algn="l" rtl="0">
              <a:lnSpc>
                <a:spcPct val="115000"/>
              </a:lnSpc>
              <a:spcBef>
                <a:spcPts val="1200"/>
              </a:spcBef>
              <a:spcAft>
                <a:spcPts val="1200"/>
              </a:spcAft>
              <a:buNone/>
            </a:pPr>
            <a:endParaRPr sz="2400" b="1"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g38a177058c8_0_0"/>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lvl="0"/>
            <a:r>
              <a:rPr lang="ro-RO" sz="3200" dirty="0"/>
              <a:t>Unitatea 2.3 - Promovarea schimbării cu ajutorul psihologiei pozitive</a:t>
            </a:r>
            <a:endParaRPr sz="3200" dirty="0"/>
          </a:p>
        </p:txBody>
      </p:sp>
      <p:sp>
        <p:nvSpPr>
          <p:cNvPr id="391" name="Google Shape;391;g38a177058c8_0_0"/>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lgn="just" rtl="0">
              <a:spcBef>
                <a:spcPts val="0"/>
              </a:spcBef>
              <a:spcAft>
                <a:spcPts val="0"/>
              </a:spcAft>
              <a:buClr>
                <a:schemeClr val="accent2"/>
              </a:buClr>
              <a:buSzPts val="2400"/>
              <a:buNone/>
            </a:pPr>
            <a:r>
              <a:rPr lang="ro-RO" dirty="0"/>
              <a:t>Obiective de învățare</a:t>
            </a:r>
            <a:endParaRPr dirty="0"/>
          </a:p>
        </p:txBody>
      </p:sp>
      <p:sp>
        <p:nvSpPr>
          <p:cNvPr id="392" name="Google Shape;392;g38a177058c8_0_0"/>
          <p:cNvSpPr txBox="1">
            <a:spLocks noGrp="1"/>
          </p:cNvSpPr>
          <p:nvPr>
            <p:ph type="body" idx="2"/>
          </p:nvPr>
        </p:nvSpPr>
        <p:spPr>
          <a:xfrm>
            <a:off x="97971" y="1462685"/>
            <a:ext cx="11944500" cy="4223740"/>
          </a:xfrm>
          <a:prstGeom prst="rect">
            <a:avLst/>
          </a:prstGeom>
          <a:noFill/>
          <a:ln>
            <a:noFill/>
          </a:ln>
        </p:spPr>
        <p:txBody>
          <a:bodyPr spcFirstLastPara="1" wrap="square" lIns="91425" tIns="45700" rIns="91425" bIns="45700" anchor="t" anchorCtr="0">
            <a:noAutofit/>
          </a:bodyPr>
          <a:lstStyle/>
          <a:p>
            <a:pPr marL="457200" lvl="0" indent="0" algn="l" rtl="0">
              <a:lnSpc>
                <a:spcPct val="100000"/>
              </a:lnSpc>
              <a:spcBef>
                <a:spcPts val="0"/>
              </a:spcBef>
              <a:spcAft>
                <a:spcPts val="0"/>
              </a:spcAft>
              <a:buNone/>
            </a:pPr>
            <a:endParaRPr sz="2400" dirty="0">
              <a:solidFill>
                <a:srgbClr val="000000"/>
              </a:solidFill>
            </a:endParaRPr>
          </a:p>
          <a:p>
            <a:pPr marL="457200" lvl="0" indent="0" algn="l" rtl="0">
              <a:lnSpc>
                <a:spcPct val="100000"/>
              </a:lnSpc>
              <a:spcBef>
                <a:spcPts val="0"/>
              </a:spcBef>
              <a:spcAft>
                <a:spcPts val="0"/>
              </a:spcAft>
              <a:buNone/>
            </a:pPr>
            <a:endParaRPr sz="2400" dirty="0"/>
          </a:p>
          <a:p>
            <a:pPr marL="0" lvl="0" indent="0">
              <a:lnSpc>
                <a:spcPct val="100000"/>
              </a:lnSpc>
              <a:spcBef>
                <a:spcPts val="0"/>
              </a:spcBef>
            </a:pPr>
            <a:r>
              <a:rPr lang="ro-RO" sz="2400" dirty="0"/>
              <a:t>Până la sfârșitul acestui training, veți putea:</a:t>
            </a:r>
          </a:p>
          <a:p>
            <a:pPr marL="0" lvl="0" indent="0">
              <a:lnSpc>
                <a:spcPct val="100000"/>
              </a:lnSpc>
              <a:spcBef>
                <a:spcPts val="0"/>
              </a:spcBef>
            </a:pPr>
            <a:endParaRPr lang="ro-RO" sz="2400" dirty="0"/>
          </a:p>
          <a:p>
            <a:pPr marL="342900" lvl="0" indent="-342900">
              <a:lnSpc>
                <a:spcPct val="100000"/>
              </a:lnSpc>
              <a:spcBef>
                <a:spcPts val="0"/>
              </a:spcBef>
              <a:buFont typeface="Arial" panose="020B0604020202020204" pitchFamily="34" charset="0"/>
              <a:buChar char="•"/>
            </a:pPr>
            <a:r>
              <a:rPr lang="ro-RO" sz="2400" dirty="0"/>
              <a:t> Explica teoriile cheie ale </a:t>
            </a:r>
            <a:r>
              <a:rPr lang="ro-RO" sz="2400" dirty="0" err="1"/>
              <a:t>leadershipului</a:t>
            </a:r>
            <a:r>
              <a:rPr lang="ro-RO" sz="2400" dirty="0"/>
              <a:t> pentru bunăstare. </a:t>
            </a:r>
          </a:p>
          <a:p>
            <a:pPr marL="342900" lvl="0" indent="-342900">
              <a:lnSpc>
                <a:spcPct val="100000"/>
              </a:lnSpc>
              <a:spcBef>
                <a:spcPts val="0"/>
              </a:spcBef>
              <a:buFont typeface="Arial" panose="020B0604020202020204" pitchFamily="34" charset="0"/>
              <a:buChar char="•"/>
            </a:pPr>
            <a:r>
              <a:rPr lang="ro-RO" sz="2400" dirty="0"/>
              <a:t>Aplica tehnici de psihologie pozitivă pentru a motiva și influența părțile interesate. </a:t>
            </a:r>
          </a:p>
          <a:p>
            <a:pPr marL="342900" lvl="0" indent="-342900">
              <a:lnSpc>
                <a:spcPct val="100000"/>
              </a:lnSpc>
              <a:spcBef>
                <a:spcPts val="0"/>
              </a:spcBef>
              <a:buFont typeface="Arial" panose="020B0604020202020204" pitchFamily="34" charset="0"/>
              <a:buChar char="•"/>
            </a:pPr>
            <a:r>
              <a:rPr lang="ro-RO" sz="2400" dirty="0"/>
              <a:t>Reflecta asupra punctelor forte ale </a:t>
            </a:r>
            <a:r>
              <a:rPr lang="ro-RO" sz="2400" dirty="0" err="1"/>
              <a:t>leadershipului</a:t>
            </a:r>
            <a:r>
              <a:rPr lang="ro-RO" sz="2400" dirty="0"/>
              <a:t>.</a:t>
            </a:r>
            <a:endParaRPr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g39e7b6f5a92_0_13"/>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lvl="0"/>
            <a:r>
              <a:rPr lang="it-IT" dirty="0"/>
              <a:t>Unitatea 2.1 Comunicare bazată pe puncte forte</a:t>
            </a:r>
            <a:endParaRPr dirty="0"/>
          </a:p>
        </p:txBody>
      </p:sp>
      <p:sp>
        <p:nvSpPr>
          <p:cNvPr id="88" name="Google Shape;88;g39e7b6f5a92_0_13"/>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lgn="just" rtl="0">
              <a:spcBef>
                <a:spcPts val="0"/>
              </a:spcBef>
              <a:spcAft>
                <a:spcPts val="0"/>
              </a:spcAft>
              <a:buNone/>
            </a:pPr>
            <a:r>
              <a:rPr lang="en-US" dirty="0"/>
              <a:t>Unit</a:t>
            </a:r>
            <a:r>
              <a:rPr lang="ro-RO" dirty="0" err="1"/>
              <a:t>atea</a:t>
            </a:r>
            <a:r>
              <a:rPr lang="en-US" dirty="0"/>
              <a:t> 2.1 </a:t>
            </a:r>
            <a:r>
              <a:rPr lang="ro-RO" dirty="0" err="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Obiectvele</a:t>
            </a:r>
            <a:r>
              <a:rPr lang="ro-RO"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 învățării</a:t>
            </a:r>
            <a:endParaRPr dirty="0"/>
          </a:p>
        </p:txBody>
      </p:sp>
      <p:sp>
        <p:nvSpPr>
          <p:cNvPr id="89" name="Google Shape;89;g39e7b6f5a92_0_13"/>
          <p:cNvSpPr txBox="1">
            <a:spLocks noGrp="1"/>
          </p:cNvSpPr>
          <p:nvPr>
            <p:ph type="body" idx="2"/>
          </p:nvPr>
        </p:nvSpPr>
        <p:spPr>
          <a:xfrm>
            <a:off x="2541703" y="1457619"/>
            <a:ext cx="9463500" cy="4986724"/>
          </a:xfrm>
          <a:prstGeom prst="rect">
            <a:avLst/>
          </a:prstGeom>
          <a:noFill/>
          <a:ln>
            <a:noFill/>
          </a:ln>
        </p:spPr>
        <p:txBody>
          <a:bodyPr spcFirstLastPara="1" wrap="square" lIns="91425" tIns="45700" rIns="91425" bIns="45700" anchor="t" anchorCtr="0">
            <a:noAutofit/>
          </a:bodyPr>
          <a:lstStyle/>
          <a:p>
            <a:pPr marL="0" lvl="0" indent="0">
              <a:lnSpc>
                <a:spcPct val="100000"/>
              </a:lnSpc>
              <a:spcBef>
                <a:spcPts val="0"/>
              </a:spcBef>
            </a:pPr>
            <a:r>
              <a:rPr lang="ro-RO" sz="2400" dirty="0">
                <a:highlight>
                  <a:srgbClr val="FFFFFF"/>
                </a:highlight>
              </a:rPr>
              <a:t>Până la sfârșitul acestui training, veți putea să</a:t>
            </a:r>
            <a:r>
              <a:rPr lang="en-US" sz="2400" dirty="0">
                <a:solidFill>
                  <a:srgbClr val="444746"/>
                </a:solidFill>
                <a:highlight>
                  <a:srgbClr val="FFFFFF"/>
                </a:highlight>
              </a:rPr>
              <a:t>:</a:t>
            </a:r>
            <a:endParaRPr sz="2400" dirty="0">
              <a:solidFill>
                <a:srgbClr val="444746"/>
              </a:solidFill>
              <a:highlight>
                <a:srgbClr val="FFFFFF"/>
              </a:highlight>
            </a:endParaRPr>
          </a:p>
          <a:p>
            <a:pPr marL="0" lvl="0" indent="0" algn="l" rtl="0">
              <a:lnSpc>
                <a:spcPct val="100000"/>
              </a:lnSpc>
              <a:spcBef>
                <a:spcPts val="0"/>
              </a:spcBef>
              <a:spcAft>
                <a:spcPts val="0"/>
              </a:spcAft>
              <a:buNone/>
            </a:pPr>
            <a:endParaRPr sz="2400" dirty="0">
              <a:solidFill>
                <a:srgbClr val="444746"/>
              </a:solidFill>
              <a:highlight>
                <a:srgbClr val="FFFFFF"/>
              </a:highlight>
            </a:endParaRPr>
          </a:p>
          <a:p>
            <a:pPr lvl="0" indent="-387350">
              <a:lnSpc>
                <a:spcPct val="100000"/>
              </a:lnSpc>
              <a:spcBef>
                <a:spcPts val="0"/>
              </a:spcBef>
              <a:buClr>
                <a:srgbClr val="4F4F5B"/>
              </a:buClr>
              <a:buSzPts val="2500"/>
              <a:buChar char="●"/>
            </a:pPr>
            <a:r>
              <a:rPr lang="ro-RO" sz="2400" dirty="0"/>
              <a:t>Definiți și diferențiați comunicarea bazată pe deficite și cea bazată pe puncte forte </a:t>
            </a:r>
          </a:p>
          <a:p>
            <a:pPr lvl="0" indent="-387350">
              <a:lnSpc>
                <a:spcPct val="100000"/>
              </a:lnSpc>
              <a:spcBef>
                <a:spcPts val="0"/>
              </a:spcBef>
              <a:buClr>
                <a:srgbClr val="4F4F5B"/>
              </a:buClr>
              <a:buSzPts val="2500"/>
              <a:buChar char="●"/>
            </a:pPr>
            <a:r>
              <a:rPr lang="ro-RO" sz="2400" dirty="0"/>
              <a:t>Aplicați un cadru bazat pe puncte forte pentru a reformula discuțiile despre bunăstare </a:t>
            </a:r>
          </a:p>
          <a:p>
            <a:pPr lvl="0" indent="-387350">
              <a:lnSpc>
                <a:spcPct val="100000"/>
              </a:lnSpc>
              <a:spcBef>
                <a:spcPts val="0"/>
              </a:spcBef>
              <a:buClr>
                <a:srgbClr val="4F4F5B"/>
              </a:buClr>
              <a:buSzPts val="2500"/>
              <a:buChar char="●"/>
            </a:pPr>
            <a:r>
              <a:rPr lang="ro-RO" sz="2400" dirty="0"/>
              <a:t>Exersați utilizarea limbajului bazat pe puncte forte în scenarii din lumea reală </a:t>
            </a:r>
          </a:p>
          <a:p>
            <a:pPr lvl="0" indent="-387350">
              <a:lnSpc>
                <a:spcPct val="100000"/>
              </a:lnSpc>
              <a:spcBef>
                <a:spcPts val="0"/>
              </a:spcBef>
              <a:buClr>
                <a:srgbClr val="4F4F5B"/>
              </a:buClr>
              <a:buSzPts val="2500"/>
              <a:buChar char="●"/>
            </a:pPr>
            <a:endParaRPr lang="ro-RO" sz="2400" dirty="0"/>
          </a:p>
          <a:p>
            <a:pPr marL="69850" lvl="0" indent="0">
              <a:lnSpc>
                <a:spcPct val="100000"/>
              </a:lnSpc>
              <a:spcBef>
                <a:spcPts val="0"/>
              </a:spcBef>
              <a:buClr>
                <a:srgbClr val="4F4F5B"/>
              </a:buClr>
              <a:buSzPts val="2500"/>
            </a:pPr>
            <a:endParaRPr lang="ro-RO" sz="2400" dirty="0"/>
          </a:p>
          <a:p>
            <a:pPr marL="69850" lvl="0" indent="0">
              <a:lnSpc>
                <a:spcPct val="100000"/>
              </a:lnSpc>
              <a:spcBef>
                <a:spcPts val="0"/>
              </a:spcBef>
              <a:buClr>
                <a:srgbClr val="4F4F5B"/>
              </a:buClr>
              <a:buSzPts val="2500"/>
            </a:pPr>
            <a:r>
              <a:rPr lang="ro-RO" sz="2400" b="1" dirty="0"/>
              <a:t>Comunicarea servește drept fundament al tuturor inițiativelor de bunăstare. </a:t>
            </a:r>
          </a:p>
          <a:p>
            <a:pPr marL="69850" lvl="0" indent="0">
              <a:lnSpc>
                <a:spcPct val="100000"/>
              </a:lnSpc>
              <a:spcBef>
                <a:spcPts val="0"/>
              </a:spcBef>
              <a:buClr>
                <a:srgbClr val="4F4F5B"/>
              </a:buClr>
              <a:buSzPts val="2500"/>
            </a:pPr>
            <a:r>
              <a:rPr lang="ro-RO" sz="2400" b="1" dirty="0"/>
              <a:t>Limbajul pe care îl alegem modelează rezultatele.</a:t>
            </a:r>
            <a:endParaRPr sz="2400" b="1" dirty="0">
              <a:solidFill>
                <a:srgbClr val="4F4F5B"/>
              </a:solidFill>
            </a:endParaRPr>
          </a:p>
          <a:p>
            <a:pPr marL="0" lvl="0" indent="0" algn="l" rtl="0">
              <a:lnSpc>
                <a:spcPct val="100000"/>
              </a:lnSpc>
              <a:spcBef>
                <a:spcPts val="0"/>
              </a:spcBef>
              <a:spcAft>
                <a:spcPts val="0"/>
              </a:spcAft>
              <a:buNone/>
            </a:pPr>
            <a:endParaRPr sz="2400" b="1" dirty="0">
              <a:solidFill>
                <a:srgbClr val="4F4F5B"/>
              </a:solidFill>
            </a:endParaRPr>
          </a:p>
        </p:txBody>
      </p:sp>
      <p:pic>
        <p:nvPicPr>
          <p:cNvPr id="90" name="Google Shape;90;g39e7b6f5a92_0_13"/>
          <p:cNvPicPr preferRelativeResize="0"/>
          <p:nvPr/>
        </p:nvPicPr>
        <p:blipFill>
          <a:blip r:embed="rId3">
            <a:alphaModFix/>
          </a:blip>
          <a:stretch>
            <a:fillRect/>
          </a:stretch>
        </p:blipFill>
        <p:spPr>
          <a:xfrm>
            <a:off x="897278" y="1457619"/>
            <a:ext cx="1644425" cy="4250224"/>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g39e7b6f5a92_0_577"/>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lvl="0"/>
            <a:r>
              <a:rPr lang="ro-RO" sz="3200" dirty="0"/>
              <a:t>Unitatea 2.3 - Promovarea schimbării cu ajutorul psihologiei pozitive</a:t>
            </a:r>
            <a:endParaRPr sz="3200" dirty="0"/>
          </a:p>
        </p:txBody>
      </p:sp>
      <p:sp>
        <p:nvSpPr>
          <p:cNvPr id="398" name="Google Shape;398;g39e7b6f5a92_0_577"/>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lgn="just" rtl="0">
              <a:spcBef>
                <a:spcPts val="0"/>
              </a:spcBef>
              <a:spcAft>
                <a:spcPts val="0"/>
              </a:spcAft>
              <a:buClr>
                <a:schemeClr val="accent2"/>
              </a:buClr>
              <a:buSzPts val="2400"/>
              <a:buNone/>
            </a:pPr>
            <a:r>
              <a:rPr lang="en-US" dirty="0" err="1"/>
              <a:t>Introduc</a:t>
            </a:r>
            <a:r>
              <a:rPr lang="ro-RO" dirty="0"/>
              <a:t>ere</a:t>
            </a:r>
            <a:r>
              <a:rPr lang="en-US" dirty="0"/>
              <a:t> </a:t>
            </a:r>
            <a:endParaRPr dirty="0"/>
          </a:p>
        </p:txBody>
      </p:sp>
      <p:sp>
        <p:nvSpPr>
          <p:cNvPr id="399" name="Google Shape;399;g39e7b6f5a92_0_577"/>
          <p:cNvSpPr txBox="1">
            <a:spLocks noGrp="1"/>
          </p:cNvSpPr>
          <p:nvPr>
            <p:ph type="body" idx="2"/>
          </p:nvPr>
        </p:nvSpPr>
        <p:spPr>
          <a:xfrm>
            <a:off x="97975" y="1462675"/>
            <a:ext cx="4466400" cy="5289300"/>
          </a:xfrm>
          <a:prstGeom prst="rect">
            <a:avLst/>
          </a:prstGeom>
          <a:noFill/>
          <a:ln>
            <a:noFill/>
          </a:ln>
        </p:spPr>
        <p:txBody>
          <a:bodyPr spcFirstLastPara="1" wrap="square" lIns="91425" tIns="45700" rIns="91425" bIns="45700" anchor="ctr" anchorCtr="0">
            <a:noAutofit/>
          </a:bodyPr>
          <a:lstStyle/>
          <a:p>
            <a:pPr lvl="0" indent="-355600">
              <a:lnSpc>
                <a:spcPct val="100000"/>
              </a:lnSpc>
              <a:spcBef>
                <a:spcPts val="0"/>
              </a:spcBef>
              <a:buClr>
                <a:srgbClr val="1F1F1F"/>
              </a:buClr>
              <a:buSzPts val="2000"/>
              <a:buChar char="❖"/>
            </a:pPr>
            <a:r>
              <a:rPr lang="ro-RO" sz="2000" dirty="0" err="1"/>
              <a:t>Leadershipul</a:t>
            </a:r>
            <a:r>
              <a:rPr lang="ro-RO" sz="2000" dirty="0"/>
              <a:t> nu modelează doar rezultatele și productivitatea, ci, cel mai important, reziliența emoțională, conexiunile sociale și bunăstarea generală a școlilor. </a:t>
            </a:r>
          </a:p>
          <a:p>
            <a:pPr lvl="0" indent="-355600">
              <a:lnSpc>
                <a:spcPct val="100000"/>
              </a:lnSpc>
              <a:spcBef>
                <a:spcPts val="0"/>
              </a:spcBef>
              <a:buClr>
                <a:srgbClr val="1F1F1F"/>
              </a:buClr>
              <a:buSzPts val="2000"/>
              <a:buChar char="❖"/>
            </a:pPr>
            <a:r>
              <a:rPr lang="ro-RO" sz="2000" dirty="0"/>
              <a:t>Liderii eficienți proiectează și cultivă în mod intenționat spații în care profesorii pot prospera, se pot dezvolta și își pot atinge întregul potențial. </a:t>
            </a:r>
          </a:p>
          <a:p>
            <a:pPr lvl="0" indent="-355600">
              <a:lnSpc>
                <a:spcPct val="100000"/>
              </a:lnSpc>
              <a:spcBef>
                <a:spcPts val="0"/>
              </a:spcBef>
              <a:buClr>
                <a:srgbClr val="1F1F1F"/>
              </a:buClr>
              <a:buSzPts val="2000"/>
              <a:buChar char="❖"/>
            </a:pPr>
            <a:r>
              <a:rPr lang="ro-RO" sz="2000" dirty="0"/>
              <a:t>Astăzi ne vom concentra pe stilurile de leadership care promovează activ bunăstarea în educație.</a:t>
            </a:r>
            <a:endParaRPr sz="2000" dirty="0">
              <a:solidFill>
                <a:srgbClr val="000000"/>
              </a:solidFill>
            </a:endParaRPr>
          </a:p>
          <a:p>
            <a:pPr marL="0" lvl="0" indent="0" algn="l" rtl="0">
              <a:lnSpc>
                <a:spcPct val="100000"/>
              </a:lnSpc>
              <a:spcBef>
                <a:spcPts val="0"/>
              </a:spcBef>
              <a:spcAft>
                <a:spcPts val="0"/>
              </a:spcAft>
              <a:buNone/>
            </a:pPr>
            <a:endParaRPr sz="2000" dirty="0">
              <a:solidFill>
                <a:srgbClr val="4F4F50"/>
              </a:solidFill>
            </a:endParaRPr>
          </a:p>
        </p:txBody>
      </p:sp>
      <p:pic>
        <p:nvPicPr>
          <p:cNvPr id="400" name="Google Shape;400;g39e7b6f5a92_0_577"/>
          <p:cNvPicPr preferRelativeResize="0"/>
          <p:nvPr/>
        </p:nvPicPr>
        <p:blipFill rotWithShape="1">
          <a:blip r:embed="rId3">
            <a:alphaModFix/>
          </a:blip>
          <a:srcRect l="22729" r="22724"/>
          <a:stretch/>
        </p:blipFill>
        <p:spPr>
          <a:xfrm>
            <a:off x="5418160" y="797439"/>
            <a:ext cx="6755443" cy="597892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7" name="Google Shape;407;g39e7b6f5a92_0_583"/>
          <p:cNvSpPr txBox="1">
            <a:spLocks noGrp="1"/>
          </p:cNvSpPr>
          <p:nvPr>
            <p:ph type="body" idx="2"/>
          </p:nvPr>
        </p:nvSpPr>
        <p:spPr>
          <a:xfrm>
            <a:off x="149523" y="930412"/>
            <a:ext cx="7399800" cy="5289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endParaRPr sz="2400" dirty="0">
              <a:solidFill>
                <a:srgbClr val="4F4F5B"/>
              </a:solidFill>
            </a:endParaRPr>
          </a:p>
          <a:p>
            <a:pPr marL="0" lvl="0" indent="0" algn="l" rtl="0">
              <a:lnSpc>
                <a:spcPct val="100000"/>
              </a:lnSpc>
              <a:spcBef>
                <a:spcPts val="0"/>
              </a:spcBef>
              <a:spcAft>
                <a:spcPts val="0"/>
              </a:spcAft>
              <a:buNone/>
            </a:pPr>
            <a:endParaRPr sz="2400" dirty="0">
              <a:solidFill>
                <a:srgbClr val="4F4F5B"/>
              </a:solidFill>
            </a:endParaRPr>
          </a:p>
          <a:p>
            <a:pPr marL="0" lvl="0" indent="0">
              <a:lnSpc>
                <a:spcPct val="100000"/>
              </a:lnSpc>
              <a:spcBef>
                <a:spcPts val="0"/>
              </a:spcBef>
            </a:pPr>
            <a:r>
              <a:rPr lang="ro-RO" sz="2400" dirty="0"/>
              <a:t>Cercetările demonstrează că </a:t>
            </a:r>
            <a:r>
              <a:rPr lang="ro-RO" sz="2400" dirty="0" err="1"/>
              <a:t>leadershipul</a:t>
            </a:r>
            <a:r>
              <a:rPr lang="ro-RO" sz="2400" dirty="0"/>
              <a:t> transformațional îmbunătățește semnificativ atât satisfacția profesorilor (</a:t>
            </a:r>
            <a:r>
              <a:rPr lang="ro-RO" sz="2400" dirty="0" err="1"/>
              <a:t>Yong</a:t>
            </a:r>
            <a:r>
              <a:rPr lang="ro-RO" sz="2400" dirty="0"/>
              <a:t> &amp; </a:t>
            </a:r>
            <a:r>
              <a:rPr lang="ro-RO" sz="2400" dirty="0" err="1"/>
              <a:t>Zhang</a:t>
            </a:r>
            <a:r>
              <a:rPr lang="ro-RO" sz="2400" dirty="0"/>
              <a:t>, 2025), cât și responsabilizarea, învățarea, motivația și satisfacția elevilor (</a:t>
            </a:r>
            <a:r>
              <a:rPr lang="ro-RO" sz="2400" dirty="0" err="1"/>
              <a:t>Noland</a:t>
            </a:r>
            <a:r>
              <a:rPr lang="ro-RO" sz="2400" dirty="0"/>
              <a:t>, 2025).</a:t>
            </a:r>
          </a:p>
          <a:p>
            <a:pPr marL="0" lvl="0" indent="0">
              <a:lnSpc>
                <a:spcPct val="100000"/>
              </a:lnSpc>
              <a:spcBef>
                <a:spcPts val="0"/>
              </a:spcBef>
            </a:pPr>
            <a:endParaRPr lang="ro-RO" sz="2400" dirty="0"/>
          </a:p>
          <a:p>
            <a:pPr marL="0" lvl="0" indent="0">
              <a:lnSpc>
                <a:spcPct val="100000"/>
              </a:lnSpc>
              <a:spcBef>
                <a:spcPts val="0"/>
              </a:spcBef>
            </a:pPr>
            <a:r>
              <a:rPr lang="ro-RO" sz="2400" dirty="0"/>
              <a:t> </a:t>
            </a:r>
          </a:p>
          <a:p>
            <a:pPr marL="285750" lvl="0" indent="-285750">
              <a:lnSpc>
                <a:spcPct val="100000"/>
              </a:lnSpc>
              <a:spcBef>
                <a:spcPts val="0"/>
              </a:spcBef>
              <a:buFont typeface="Arial" panose="020B0604020202020204" pitchFamily="34" charset="0"/>
              <a:buChar char="•"/>
            </a:pPr>
            <a:r>
              <a:rPr lang="ro-RO" sz="2400" dirty="0"/>
              <a:t>Excelență în modelarea rolurilor </a:t>
            </a:r>
          </a:p>
          <a:p>
            <a:pPr marL="285750" lvl="0" indent="-285750">
              <a:lnSpc>
                <a:spcPct val="100000"/>
              </a:lnSpc>
              <a:spcBef>
                <a:spcPts val="0"/>
              </a:spcBef>
              <a:buFont typeface="Arial" panose="020B0604020202020204" pitchFamily="34" charset="0"/>
              <a:buChar char="•"/>
            </a:pPr>
            <a:r>
              <a:rPr lang="ro-RO" sz="2400" dirty="0"/>
              <a:t>Viziune comună </a:t>
            </a:r>
          </a:p>
          <a:p>
            <a:pPr marL="285750" lvl="0" indent="-285750">
              <a:lnSpc>
                <a:spcPct val="100000"/>
              </a:lnSpc>
              <a:spcBef>
                <a:spcPts val="0"/>
              </a:spcBef>
              <a:buFont typeface="Arial" panose="020B0604020202020204" pitchFamily="34" charset="0"/>
              <a:buChar char="•"/>
            </a:pPr>
            <a:r>
              <a:rPr lang="ro-RO" sz="2400" dirty="0"/>
              <a:t>Promovarea inovației </a:t>
            </a:r>
          </a:p>
          <a:p>
            <a:pPr marL="285750" lvl="0" indent="-285750">
              <a:lnSpc>
                <a:spcPct val="100000"/>
              </a:lnSpc>
              <a:spcBef>
                <a:spcPts val="0"/>
              </a:spcBef>
              <a:buFont typeface="Arial" panose="020B0604020202020204" pitchFamily="34" charset="0"/>
              <a:buChar char="•"/>
            </a:pPr>
            <a:r>
              <a:rPr lang="ro-RO" sz="2400" dirty="0"/>
              <a:t>Sprijin individualizat</a:t>
            </a:r>
            <a:endParaRPr sz="2400" dirty="0">
              <a:solidFill>
                <a:srgbClr val="4F4F5B"/>
              </a:solidFill>
            </a:endParaRPr>
          </a:p>
          <a:p>
            <a:pPr marL="0" lvl="0" indent="0" algn="l" rtl="0">
              <a:lnSpc>
                <a:spcPct val="100000"/>
              </a:lnSpc>
              <a:spcBef>
                <a:spcPts val="0"/>
              </a:spcBef>
              <a:spcAft>
                <a:spcPts val="0"/>
              </a:spcAft>
              <a:buNone/>
            </a:pPr>
            <a:endParaRPr sz="2400" dirty="0">
              <a:solidFill>
                <a:srgbClr val="4F4F5B"/>
              </a:solidFill>
            </a:endParaRPr>
          </a:p>
          <a:p>
            <a:pPr marL="0" lvl="0" indent="0" algn="l" rtl="0">
              <a:lnSpc>
                <a:spcPct val="100000"/>
              </a:lnSpc>
              <a:spcBef>
                <a:spcPts val="0"/>
              </a:spcBef>
              <a:spcAft>
                <a:spcPts val="0"/>
              </a:spcAft>
              <a:buNone/>
            </a:pPr>
            <a:endParaRPr sz="2400" dirty="0">
              <a:solidFill>
                <a:srgbClr val="4F4F5B"/>
              </a:solidFill>
            </a:endParaRPr>
          </a:p>
          <a:p>
            <a:pPr marL="0" lvl="0" indent="0" algn="l" rtl="0">
              <a:lnSpc>
                <a:spcPct val="100000"/>
              </a:lnSpc>
              <a:spcBef>
                <a:spcPts val="0"/>
              </a:spcBef>
              <a:spcAft>
                <a:spcPts val="0"/>
              </a:spcAft>
              <a:buNone/>
            </a:pPr>
            <a:endParaRPr sz="2400" dirty="0">
              <a:solidFill>
                <a:srgbClr val="4F4F5B"/>
              </a:solidFill>
            </a:endParaRPr>
          </a:p>
        </p:txBody>
      </p:sp>
      <p:pic>
        <p:nvPicPr>
          <p:cNvPr id="408" name="Google Shape;408;g39e7b6f5a92_0_583" descr="Mental health abstract color concept layout with headline (Provided by Getty Images)"/>
          <p:cNvPicPr preferRelativeResize="0"/>
          <p:nvPr/>
        </p:nvPicPr>
        <p:blipFill>
          <a:blip r:embed="rId3">
            <a:alphaModFix/>
          </a:blip>
          <a:stretch>
            <a:fillRect/>
          </a:stretch>
        </p:blipFill>
        <p:spPr>
          <a:xfrm>
            <a:off x="7433525" y="2036200"/>
            <a:ext cx="4608952" cy="4608952"/>
          </a:xfrm>
          <a:prstGeom prst="rect">
            <a:avLst/>
          </a:prstGeom>
          <a:noFill/>
          <a:ln>
            <a:noFill/>
          </a:ln>
        </p:spPr>
      </p:pic>
      <p:sp>
        <p:nvSpPr>
          <p:cNvPr id="4" name="Google Shape;397;g39e7b6f5a92_0_577">
            <a:extLst>
              <a:ext uri="{FF2B5EF4-FFF2-40B4-BE49-F238E27FC236}">
                <a16:creationId xmlns:a16="http://schemas.microsoft.com/office/drawing/2014/main" id="{7DD461B8-8B5C-0DBC-BFE7-3E58707691A5}"/>
              </a:ext>
            </a:extLst>
          </p:cNvPr>
          <p:cNvSpPr txBox="1">
            <a:spLocks noGrp="1"/>
          </p:cNvSpPr>
          <p:nvPr>
            <p:ph type="title"/>
          </p:nvPr>
        </p:nvSpPr>
        <p:spPr>
          <a:xfrm>
            <a:off x="98425" y="80963"/>
            <a:ext cx="11944350" cy="715962"/>
          </a:xfrm>
          <a:prstGeom prst="rect">
            <a:avLst/>
          </a:prstGeom>
          <a:noFill/>
          <a:ln>
            <a:noFill/>
          </a:ln>
        </p:spPr>
        <p:txBody>
          <a:bodyPr spcFirstLastPara="1" wrap="square" lIns="91425" tIns="54000" rIns="54000" bIns="54000" anchor="ctr" anchorCtr="0">
            <a:noAutofit/>
          </a:bodyPr>
          <a:lstStyle/>
          <a:p>
            <a:pPr lvl="0"/>
            <a:r>
              <a:rPr lang="ro-RO" sz="3200" dirty="0"/>
              <a:t>Unitatea 2.3 - Promovarea schimbării cu ajutorul psihologiei pozitive</a:t>
            </a:r>
            <a:endParaRPr sz="32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4" name="Google Shape;414;g39e7b6f5a92_0_589"/>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r>
              <a:rPr lang="ro-RO" dirty="0"/>
              <a:t>Leadership comportamental: acțiuni care promovează starea de bine</a:t>
            </a:r>
          </a:p>
        </p:txBody>
      </p:sp>
      <p:sp>
        <p:nvSpPr>
          <p:cNvPr id="415" name="Google Shape;415;g39e7b6f5a92_0_589"/>
          <p:cNvSpPr txBox="1">
            <a:spLocks noGrp="1"/>
          </p:cNvSpPr>
          <p:nvPr>
            <p:ph type="body" idx="2"/>
          </p:nvPr>
        </p:nvSpPr>
        <p:spPr>
          <a:xfrm>
            <a:off x="97971" y="1462685"/>
            <a:ext cx="11944500" cy="5289300"/>
          </a:xfrm>
          <a:prstGeom prst="rect">
            <a:avLst/>
          </a:prstGeom>
          <a:noFill/>
          <a:ln>
            <a:noFill/>
          </a:ln>
        </p:spPr>
        <p:txBody>
          <a:bodyPr spcFirstLastPara="1" wrap="square" lIns="91425" tIns="45700" rIns="91425" bIns="45700" anchor="t" anchorCtr="0">
            <a:noAutofit/>
          </a:bodyPr>
          <a:lstStyle/>
          <a:p>
            <a:pPr marL="457200" lvl="0" indent="-355600" algn="l" rtl="0">
              <a:lnSpc>
                <a:spcPct val="100000"/>
              </a:lnSpc>
              <a:spcBef>
                <a:spcPts val="0"/>
              </a:spcBef>
              <a:spcAft>
                <a:spcPts val="0"/>
              </a:spcAft>
              <a:buClr>
                <a:srgbClr val="4F4F50"/>
              </a:buClr>
              <a:buSzPts val="2000"/>
              <a:buChar char="●"/>
            </a:pPr>
            <a:r>
              <a:rPr lang="ro-RO" sz="2400" dirty="0">
                <a:solidFill>
                  <a:srgbClr val="4F4F50"/>
                </a:solidFill>
              </a:rPr>
              <a:t>Comportamente de leadership observabile: Teoria comportamentală se concentrează pe ceea ce fac liderii în realitate, mai degrabă decât pe trăsăturile inerente, concentrându-se pe stilurile de leadership orientate spre sarcini versus stiluri orientate spre oameni în practică. </a:t>
            </a:r>
          </a:p>
          <a:p>
            <a:pPr marL="457200" lvl="0" indent="-355600" algn="l" rtl="0">
              <a:lnSpc>
                <a:spcPct val="100000"/>
              </a:lnSpc>
              <a:spcBef>
                <a:spcPts val="0"/>
              </a:spcBef>
              <a:spcAft>
                <a:spcPts val="0"/>
              </a:spcAft>
              <a:buClr>
                <a:srgbClr val="4F4F50"/>
              </a:buClr>
              <a:buSzPts val="2000"/>
              <a:buChar char="●"/>
            </a:pPr>
            <a:r>
              <a:rPr lang="ro-RO" sz="2400" dirty="0">
                <a:solidFill>
                  <a:srgbClr val="4F4F50"/>
                </a:solidFill>
              </a:rPr>
              <a:t>Prioritate orientată spre oameni: Liderii care </a:t>
            </a:r>
            <a:r>
              <a:rPr lang="ro-RO" sz="2400" dirty="0" err="1">
                <a:solidFill>
                  <a:srgbClr val="4F4F50"/>
                </a:solidFill>
              </a:rPr>
              <a:t>prioritizează</a:t>
            </a:r>
            <a:r>
              <a:rPr lang="ro-RO" sz="2400" dirty="0">
                <a:solidFill>
                  <a:srgbClr val="4F4F50"/>
                </a:solidFill>
              </a:rPr>
              <a:t> conexiunea autentică, construiesc încredere profundă și oferă sprijin emoțional constant creează medii sigure din punct de vedere psihologic, unde starea de bine înflorește în mod natural. </a:t>
            </a:r>
          </a:p>
          <a:p>
            <a:pPr marL="457200" lvl="0" indent="-355600" algn="l" rtl="0">
              <a:lnSpc>
                <a:spcPct val="100000"/>
              </a:lnSpc>
              <a:spcBef>
                <a:spcPts val="0"/>
              </a:spcBef>
              <a:spcAft>
                <a:spcPts val="0"/>
              </a:spcAft>
              <a:buClr>
                <a:srgbClr val="4F4F50"/>
              </a:buClr>
              <a:buSzPts val="2000"/>
              <a:buChar char="●"/>
            </a:pPr>
            <a:r>
              <a:rPr lang="ro-RO" sz="2400" dirty="0">
                <a:solidFill>
                  <a:srgbClr val="4F4F50"/>
                </a:solidFill>
              </a:rPr>
              <a:t>Abilități învățabile: Liderii pot învăța, practica și adopta în mod deliberat comportamente specifice care hrănesc starea de bine, făcând acest lucru accesibil tuturor celor care se angajează să crească. </a:t>
            </a:r>
          </a:p>
          <a:p>
            <a:pPr marL="457200" lvl="0" indent="-355600" algn="l" rtl="0">
              <a:lnSpc>
                <a:spcPct val="100000"/>
              </a:lnSpc>
              <a:spcBef>
                <a:spcPts val="0"/>
              </a:spcBef>
              <a:spcAft>
                <a:spcPts val="0"/>
              </a:spcAft>
              <a:buClr>
                <a:srgbClr val="4F4F50"/>
              </a:buClr>
              <a:buSzPts val="2000"/>
              <a:buChar char="●"/>
            </a:pPr>
            <a:r>
              <a:rPr lang="ro-RO" sz="2400" dirty="0">
                <a:solidFill>
                  <a:srgbClr val="4F4F50"/>
                </a:solidFill>
              </a:rPr>
              <a:t>Leadership democratic în acțiune: Încurajarea activă a participării echipei la luarea deciziilor sporește sentimentele de apartenență, responsabilitate și etică, distribuind în același timp responsabilitatea conducerii.</a:t>
            </a:r>
            <a:endParaRPr sz="2400" dirty="0">
              <a:solidFill>
                <a:srgbClr val="4F4F50"/>
              </a:solidFill>
            </a:endParaRPr>
          </a:p>
          <a:p>
            <a:pPr marL="457200" lvl="0" indent="0" algn="l" rtl="0">
              <a:lnSpc>
                <a:spcPct val="100000"/>
              </a:lnSpc>
              <a:spcBef>
                <a:spcPts val="0"/>
              </a:spcBef>
              <a:spcAft>
                <a:spcPts val="0"/>
              </a:spcAft>
              <a:buNone/>
            </a:pPr>
            <a:endParaRPr sz="2400" dirty="0">
              <a:solidFill>
                <a:srgbClr val="4F4F50"/>
              </a:solidFill>
            </a:endParaRPr>
          </a:p>
          <a:p>
            <a:pPr marL="0" lvl="0" indent="0" algn="l" rtl="0">
              <a:lnSpc>
                <a:spcPct val="100000"/>
              </a:lnSpc>
              <a:spcBef>
                <a:spcPts val="0"/>
              </a:spcBef>
              <a:spcAft>
                <a:spcPts val="0"/>
              </a:spcAft>
              <a:buNone/>
            </a:pPr>
            <a:endParaRPr sz="2400" dirty="0">
              <a:solidFill>
                <a:srgbClr val="4F4F50"/>
              </a:solidFill>
            </a:endParaRPr>
          </a:p>
        </p:txBody>
      </p:sp>
      <p:sp>
        <p:nvSpPr>
          <p:cNvPr id="4" name="Google Shape;397;g39e7b6f5a92_0_577">
            <a:extLst>
              <a:ext uri="{FF2B5EF4-FFF2-40B4-BE49-F238E27FC236}">
                <a16:creationId xmlns:a16="http://schemas.microsoft.com/office/drawing/2014/main" id="{5514C8E7-5933-1BEB-31B3-B7FA3A068033}"/>
              </a:ext>
            </a:extLst>
          </p:cNvPr>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lvl="0"/>
            <a:r>
              <a:rPr lang="ro-RO" sz="3200" dirty="0"/>
              <a:t>Unitatea 2.3 - Promovarea schimbării cu ajutorul psihologiei pozitive</a:t>
            </a:r>
            <a:endParaRPr sz="32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1" name="Google Shape;421;g39e7b6f5a92_0_595"/>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lgn="just" rtl="0">
              <a:lnSpc>
                <a:spcPct val="100000"/>
              </a:lnSpc>
              <a:spcBef>
                <a:spcPts val="0"/>
              </a:spcBef>
              <a:spcAft>
                <a:spcPts val="0"/>
              </a:spcAft>
              <a:buClr>
                <a:schemeClr val="accent2"/>
              </a:buClr>
              <a:buSzPts val="2400"/>
              <a:buNone/>
            </a:pPr>
            <a:r>
              <a:rPr lang="ro-RO" dirty="0"/>
              <a:t>Stiluri de leadership</a:t>
            </a:r>
            <a:endParaRPr dirty="0"/>
          </a:p>
        </p:txBody>
      </p:sp>
      <p:sp>
        <p:nvSpPr>
          <p:cNvPr id="422" name="Google Shape;422;g39e7b6f5a92_0_595"/>
          <p:cNvSpPr txBox="1">
            <a:spLocks noGrp="1"/>
          </p:cNvSpPr>
          <p:nvPr>
            <p:ph type="body" idx="2"/>
          </p:nvPr>
        </p:nvSpPr>
        <p:spPr>
          <a:xfrm>
            <a:off x="97970" y="1075234"/>
            <a:ext cx="11944500" cy="5289300"/>
          </a:xfrm>
          <a:prstGeom prst="rect">
            <a:avLst/>
          </a:prstGeom>
          <a:noFill/>
          <a:ln>
            <a:noFill/>
          </a:ln>
        </p:spPr>
        <p:txBody>
          <a:bodyPr spcFirstLastPara="1" wrap="square" lIns="91425" tIns="45700" rIns="91425" bIns="45700" anchor="t" anchorCtr="0">
            <a:noAutofit/>
          </a:bodyPr>
          <a:lstStyle/>
          <a:p>
            <a:pPr marL="0" lvl="0" indent="0">
              <a:lnSpc>
                <a:spcPct val="100000"/>
              </a:lnSpc>
              <a:spcBef>
                <a:spcPts val="1400"/>
              </a:spcBef>
            </a:pPr>
            <a:r>
              <a:rPr lang="en-US" sz="2000" u="sng" dirty="0">
                <a:solidFill>
                  <a:srgbClr val="4F4F50"/>
                </a:solidFill>
              </a:rPr>
              <a:t>Leadership </a:t>
            </a:r>
            <a:r>
              <a:rPr lang="ro-RO" sz="2000" u="sng" dirty="0">
                <a:solidFill>
                  <a:srgbClr val="4F4F50"/>
                </a:solidFill>
              </a:rPr>
              <a:t> </a:t>
            </a:r>
            <a:r>
              <a:rPr lang="en-US" sz="2000" u="sng" dirty="0" err="1">
                <a:solidFill>
                  <a:srgbClr val="4F4F50"/>
                </a:solidFill>
              </a:rPr>
              <a:t>Transforma</a:t>
            </a:r>
            <a:r>
              <a:rPr lang="ro-RO" sz="2000" u="sng" dirty="0">
                <a:solidFill>
                  <a:srgbClr val="4F4F50"/>
                </a:solidFill>
              </a:rPr>
              <a:t>ț</a:t>
            </a:r>
            <a:r>
              <a:rPr lang="en-US" sz="2000" u="sng" dirty="0" err="1">
                <a:solidFill>
                  <a:srgbClr val="4F4F50"/>
                </a:solidFill>
              </a:rPr>
              <a:t>ional</a:t>
            </a:r>
            <a:r>
              <a:rPr lang="en-US" sz="2000" u="sng" dirty="0">
                <a:solidFill>
                  <a:srgbClr val="4F4F50"/>
                </a:solidFill>
              </a:rPr>
              <a:t> (</a:t>
            </a:r>
            <a:r>
              <a:rPr lang="ro-RO" sz="2000" u="sng" dirty="0" err="1">
                <a:solidFill>
                  <a:srgbClr val="4F4F50"/>
                </a:solidFill>
              </a:rPr>
              <a:t>Inspirațional</a:t>
            </a:r>
            <a:r>
              <a:rPr lang="en-US" sz="2000" u="sng" dirty="0">
                <a:solidFill>
                  <a:srgbClr val="4F4F50"/>
                </a:solidFill>
              </a:rPr>
              <a:t>)</a:t>
            </a:r>
            <a:endParaRPr sz="2000" u="sng" dirty="0">
              <a:solidFill>
                <a:srgbClr val="4F4F50"/>
              </a:solidFill>
            </a:endParaRPr>
          </a:p>
          <a:p>
            <a:pPr marL="0" lvl="0" indent="0">
              <a:lnSpc>
                <a:spcPct val="100000"/>
              </a:lnSpc>
              <a:spcBef>
                <a:spcPts val="1200"/>
              </a:spcBef>
              <a:spcAft>
                <a:spcPts val="1200"/>
              </a:spcAft>
            </a:pPr>
            <a:r>
              <a:rPr lang="ro-RO" sz="2000" dirty="0">
                <a:solidFill>
                  <a:srgbClr val="4F4F50"/>
                </a:solidFill>
              </a:rPr>
              <a:t>Acest stil se concentrează pe inspirarea adepților pentru a obține rezultate de impact și dezvoltare personală, apelând la valorile și simțul scopului lor. </a:t>
            </a:r>
          </a:p>
          <a:p>
            <a:pPr marL="0" lvl="0" indent="0">
              <a:lnSpc>
                <a:spcPct val="100000"/>
              </a:lnSpc>
              <a:spcBef>
                <a:spcPts val="1200"/>
              </a:spcBef>
              <a:spcAft>
                <a:spcPts val="1200"/>
              </a:spcAft>
            </a:pPr>
            <a:r>
              <a:rPr lang="ro-RO" sz="2000" dirty="0">
                <a:solidFill>
                  <a:srgbClr val="4F4F50"/>
                </a:solidFill>
              </a:rPr>
              <a:t>Concepte de bază: </a:t>
            </a:r>
          </a:p>
          <a:p>
            <a:pPr marL="342900" lvl="0" indent="-342900">
              <a:lnSpc>
                <a:spcPct val="100000"/>
              </a:lnSpc>
              <a:spcBef>
                <a:spcPts val="1200"/>
              </a:spcBef>
              <a:spcAft>
                <a:spcPts val="1200"/>
              </a:spcAft>
              <a:buFont typeface="Arial" panose="020B0604020202020204" pitchFamily="34" charset="0"/>
              <a:buChar char="•"/>
            </a:pPr>
            <a:r>
              <a:rPr lang="ro-RO" sz="2000" dirty="0">
                <a:solidFill>
                  <a:srgbClr val="4F4F50"/>
                </a:solidFill>
              </a:rPr>
              <a:t>Influență idealizată: Servirea ca model de integritate și angajament. </a:t>
            </a:r>
          </a:p>
          <a:p>
            <a:pPr marL="342900" lvl="0" indent="-342900">
              <a:lnSpc>
                <a:spcPct val="100000"/>
              </a:lnSpc>
              <a:spcBef>
                <a:spcPts val="1200"/>
              </a:spcBef>
              <a:spcAft>
                <a:spcPts val="1200"/>
              </a:spcAft>
              <a:buFont typeface="Arial" panose="020B0604020202020204" pitchFamily="34" charset="0"/>
              <a:buChar char="•"/>
            </a:pPr>
            <a:r>
              <a:rPr lang="ro-RO" sz="2000" dirty="0">
                <a:solidFill>
                  <a:srgbClr val="4F4F50"/>
                </a:solidFill>
              </a:rPr>
              <a:t>Motivație </a:t>
            </a:r>
            <a:r>
              <a:rPr lang="ro-RO" sz="2000" dirty="0" err="1">
                <a:solidFill>
                  <a:srgbClr val="4F4F50"/>
                </a:solidFill>
              </a:rPr>
              <a:t>inspirațională</a:t>
            </a:r>
            <a:r>
              <a:rPr lang="ro-RO" sz="2000" dirty="0">
                <a:solidFill>
                  <a:srgbClr val="4F4F50"/>
                </a:solidFill>
              </a:rPr>
              <a:t>: Comunicarea unei viziuni convingătoare care face ca munca să fie semnificativă. Stimulare intelectuală: Încurajarea personalului să fie creativ, să conteste status quo-</a:t>
            </a:r>
            <a:r>
              <a:rPr lang="ro-RO" sz="2000" dirty="0" err="1">
                <a:solidFill>
                  <a:srgbClr val="4F4F50"/>
                </a:solidFill>
              </a:rPr>
              <a:t>ul</a:t>
            </a:r>
            <a:r>
              <a:rPr lang="ro-RO" sz="2000" dirty="0">
                <a:solidFill>
                  <a:srgbClr val="4F4F50"/>
                </a:solidFill>
              </a:rPr>
              <a:t> și să găsească modalități mai bune de a sprijini bunăstarea. </a:t>
            </a:r>
          </a:p>
          <a:p>
            <a:pPr marL="342900" lvl="0" indent="-342900">
              <a:lnSpc>
                <a:spcPct val="100000"/>
              </a:lnSpc>
              <a:spcBef>
                <a:spcPts val="1200"/>
              </a:spcBef>
              <a:spcAft>
                <a:spcPts val="1200"/>
              </a:spcAft>
              <a:buFont typeface="Arial" panose="020B0604020202020204" pitchFamily="34" charset="0"/>
              <a:buChar char="•"/>
            </a:pPr>
            <a:r>
              <a:rPr lang="ro-RO" sz="2000" dirty="0">
                <a:solidFill>
                  <a:srgbClr val="4F4F50"/>
                </a:solidFill>
              </a:rPr>
              <a:t>Considerare individualizată: Mentorat și atenție acordată nevoilor individuale, ceea ce include recunoașterea semnelor de stres și susținerea îngrijirii de sine. </a:t>
            </a:r>
          </a:p>
          <a:p>
            <a:pPr marL="0" lvl="0" indent="0" algn="ctr">
              <a:lnSpc>
                <a:spcPct val="100000"/>
              </a:lnSpc>
              <a:spcBef>
                <a:spcPts val="1200"/>
              </a:spcBef>
              <a:spcAft>
                <a:spcPts val="1200"/>
              </a:spcAft>
            </a:pPr>
            <a:r>
              <a:rPr lang="ro-RO" sz="2000" b="1" dirty="0" err="1">
                <a:solidFill>
                  <a:srgbClr val="FF0000"/>
                </a:solidFill>
              </a:rPr>
              <a:t>Leaderul</a:t>
            </a:r>
            <a:r>
              <a:rPr lang="ro-RO" sz="2000" b="1" dirty="0">
                <a:solidFill>
                  <a:srgbClr val="FF0000"/>
                </a:solidFill>
              </a:rPr>
              <a:t> promovează importanța bunăstării, transformând-o într-un obiectiv colectiv, inspirat, mai degrabă decât într-o sarcină. Implicare sporită și eficacitate colectivă (încredere în capacitatea școlii de a reuși).</a:t>
            </a:r>
            <a:endParaRPr sz="2000" b="1" dirty="0">
              <a:solidFill>
                <a:srgbClr val="FF0000"/>
              </a:solidFill>
            </a:endParaRPr>
          </a:p>
        </p:txBody>
      </p:sp>
      <p:sp>
        <p:nvSpPr>
          <p:cNvPr id="4" name="Google Shape;397;g39e7b6f5a92_0_577">
            <a:extLst>
              <a:ext uri="{FF2B5EF4-FFF2-40B4-BE49-F238E27FC236}">
                <a16:creationId xmlns:a16="http://schemas.microsoft.com/office/drawing/2014/main" id="{CF76F2B6-232F-52DA-47AE-CA087AC4FAFA}"/>
              </a:ext>
            </a:extLst>
          </p:cNvPr>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lvl="0"/>
            <a:r>
              <a:rPr lang="ro-RO" sz="3200" dirty="0"/>
              <a:t>Unitatea 2.3 - Promovarea schimbării cu ajutorul psihologiei pozitive</a:t>
            </a:r>
            <a:endParaRPr sz="32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8" name="Google Shape;428;g39fa8c56bcb_0_16"/>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lgn="just" rtl="0">
              <a:spcBef>
                <a:spcPts val="0"/>
              </a:spcBef>
              <a:spcAft>
                <a:spcPts val="0"/>
              </a:spcAft>
              <a:buClr>
                <a:schemeClr val="accent2"/>
              </a:buClr>
              <a:buSzPts val="2400"/>
              <a:buNone/>
            </a:pPr>
            <a:r>
              <a:rPr lang="ro-RO" dirty="0"/>
              <a:t>Stiluri de leadership</a:t>
            </a:r>
            <a:endParaRPr dirty="0"/>
          </a:p>
        </p:txBody>
      </p:sp>
      <p:sp>
        <p:nvSpPr>
          <p:cNvPr id="429" name="Google Shape;429;g39fa8c56bcb_0_16"/>
          <p:cNvSpPr txBox="1">
            <a:spLocks noGrp="1"/>
          </p:cNvSpPr>
          <p:nvPr>
            <p:ph type="body" idx="2"/>
          </p:nvPr>
        </p:nvSpPr>
        <p:spPr>
          <a:xfrm>
            <a:off x="97971" y="1462685"/>
            <a:ext cx="11944500" cy="52893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400"/>
              </a:spcBef>
              <a:spcAft>
                <a:spcPts val="0"/>
              </a:spcAft>
              <a:buNone/>
            </a:pPr>
            <a:r>
              <a:rPr lang="en-US" sz="2000" u="sng" dirty="0">
                <a:solidFill>
                  <a:srgbClr val="4F4F50"/>
                </a:solidFill>
              </a:rPr>
              <a:t>Leadership</a:t>
            </a:r>
            <a:r>
              <a:rPr lang="ro-RO" sz="2000" u="sng" dirty="0">
                <a:solidFill>
                  <a:srgbClr val="4F4F50"/>
                </a:solidFill>
              </a:rPr>
              <a:t> </a:t>
            </a:r>
            <a:r>
              <a:rPr lang="ro-RO" sz="2000" u="sng" dirty="0" err="1">
                <a:solidFill>
                  <a:srgbClr val="4F4F50"/>
                </a:solidFill>
              </a:rPr>
              <a:t>Suportiv</a:t>
            </a:r>
            <a:r>
              <a:rPr lang="en-US" sz="2000" u="sng" dirty="0">
                <a:solidFill>
                  <a:srgbClr val="4F4F50"/>
                </a:solidFill>
              </a:rPr>
              <a:t> (</a:t>
            </a:r>
            <a:r>
              <a:rPr lang="ro-RO" sz="2000" u="sng" dirty="0">
                <a:solidFill>
                  <a:srgbClr val="4F4F50"/>
                </a:solidFill>
              </a:rPr>
              <a:t>Susținătorul</a:t>
            </a:r>
            <a:r>
              <a:rPr lang="en-US" sz="2000" u="sng" dirty="0">
                <a:solidFill>
                  <a:srgbClr val="4F4F50"/>
                </a:solidFill>
              </a:rPr>
              <a:t>) </a:t>
            </a:r>
            <a:endParaRPr sz="2000" u="sng" dirty="0">
              <a:solidFill>
                <a:srgbClr val="4F4F50"/>
              </a:solidFill>
            </a:endParaRPr>
          </a:p>
          <a:p>
            <a:pPr marL="0" lvl="0" indent="0">
              <a:lnSpc>
                <a:spcPct val="115000"/>
              </a:lnSpc>
              <a:spcBef>
                <a:spcPts val="1200"/>
              </a:spcBef>
            </a:pPr>
            <a:r>
              <a:rPr lang="ro-RO" dirty="0"/>
              <a:t>Acest stil este relațional și empatic, scopul acestui stil de lider fiind de a servi echipa și comunitatea. </a:t>
            </a:r>
          </a:p>
          <a:p>
            <a:pPr marL="0" lvl="0" indent="0">
              <a:lnSpc>
                <a:spcPct val="115000"/>
              </a:lnSpc>
              <a:spcBef>
                <a:spcPts val="1200"/>
              </a:spcBef>
            </a:pPr>
            <a:r>
              <a:rPr lang="ro-RO" dirty="0"/>
              <a:t>Aceștia </a:t>
            </a:r>
            <a:r>
              <a:rPr lang="ro-RO" dirty="0" err="1"/>
              <a:t>prioritizează</a:t>
            </a:r>
            <a:r>
              <a:rPr lang="ro-RO" dirty="0"/>
              <a:t> creșterea, bunăstarea și autonomia personalului și a elevilor lor mai presus de orice. </a:t>
            </a:r>
          </a:p>
          <a:p>
            <a:pPr marL="0" lvl="0" indent="0">
              <a:lnSpc>
                <a:spcPct val="115000"/>
              </a:lnSpc>
              <a:spcBef>
                <a:spcPts val="1200"/>
              </a:spcBef>
            </a:pPr>
            <a:r>
              <a:rPr lang="ro-RO" dirty="0"/>
              <a:t>Concepte de bază: </a:t>
            </a:r>
          </a:p>
          <a:p>
            <a:pPr marL="285750" lvl="0" indent="-285750">
              <a:lnSpc>
                <a:spcPct val="115000"/>
              </a:lnSpc>
              <a:spcBef>
                <a:spcPts val="1200"/>
              </a:spcBef>
              <a:buFont typeface="Arial" panose="020B0604020202020204" pitchFamily="34" charset="0"/>
              <a:buChar char="•"/>
            </a:pPr>
            <a:r>
              <a:rPr lang="ro-RO" dirty="0"/>
              <a:t>Empatie și vindecare: O înțelegere profundă a sentimentelor și experiențelor celorlalți și o muncă activă pentru vindecarea rănilor relaționale. </a:t>
            </a:r>
          </a:p>
          <a:p>
            <a:pPr marL="285750" lvl="0" indent="-285750">
              <a:lnSpc>
                <a:spcPct val="115000"/>
              </a:lnSpc>
              <a:spcBef>
                <a:spcPts val="1200"/>
              </a:spcBef>
              <a:buFont typeface="Arial" panose="020B0604020202020204" pitchFamily="34" charset="0"/>
              <a:buChar char="•"/>
            </a:pPr>
            <a:r>
              <a:rPr lang="ro-RO" dirty="0"/>
              <a:t>Angajament față de creșterea oamenilor: Investiții active în dezvoltarea personală și profesională, asigurându-se că personalul are abilitățile și timpul necesar pentru îngrijire personală. </a:t>
            </a:r>
          </a:p>
          <a:p>
            <a:pPr marL="285750" lvl="0" indent="-285750">
              <a:lnSpc>
                <a:spcPct val="115000"/>
              </a:lnSpc>
              <a:spcBef>
                <a:spcPts val="1200"/>
              </a:spcBef>
              <a:buFont typeface="Arial" panose="020B0604020202020204" pitchFamily="34" charset="0"/>
              <a:buChar char="•"/>
            </a:pPr>
            <a:r>
              <a:rPr lang="ro-RO" dirty="0"/>
              <a:t>Administrare: Asumarea responsabilității pentru sănătatea pe termen lung a comunității școlare și angajamentul față de binele comun. </a:t>
            </a:r>
          </a:p>
          <a:p>
            <a:pPr marL="0" lvl="0" indent="0" algn="ctr">
              <a:lnSpc>
                <a:spcPct val="115000"/>
              </a:lnSpc>
              <a:spcBef>
                <a:spcPts val="1200"/>
              </a:spcBef>
            </a:pPr>
            <a:r>
              <a:rPr lang="ro-RO" b="1" dirty="0" err="1">
                <a:solidFill>
                  <a:srgbClr val="FF0000"/>
                </a:solidFill>
              </a:rPr>
              <a:t>Leaderul</a:t>
            </a:r>
            <a:r>
              <a:rPr lang="ro-RO" b="1" dirty="0">
                <a:solidFill>
                  <a:srgbClr val="FF0000"/>
                </a:solidFill>
              </a:rPr>
              <a:t> susținător creează o bază de siguranță psihologică prin eliminarea barierelor sistemice în calea bunăstării și asigurarea accesibilității resurselor.</a:t>
            </a:r>
            <a:r>
              <a:rPr lang="en-US" sz="1300" b="1" dirty="0">
                <a:solidFill>
                  <a:srgbClr val="FF0000"/>
                </a:solidFill>
                <a:latin typeface="Arial"/>
                <a:ea typeface="Arial"/>
                <a:cs typeface="Arial"/>
                <a:sym typeface="Arial"/>
              </a:rPr>
              <a:t> </a:t>
            </a:r>
            <a:endParaRPr sz="1100" b="1" dirty="0">
              <a:solidFill>
                <a:srgbClr val="FF0000"/>
              </a:solidFill>
              <a:latin typeface="Arial"/>
              <a:ea typeface="Arial"/>
              <a:cs typeface="Arial"/>
              <a:sym typeface="Arial"/>
            </a:endParaRPr>
          </a:p>
          <a:p>
            <a:pPr marL="457200" lvl="0" indent="0" algn="l" rtl="0">
              <a:lnSpc>
                <a:spcPct val="100000"/>
              </a:lnSpc>
              <a:spcBef>
                <a:spcPts val="400"/>
              </a:spcBef>
              <a:spcAft>
                <a:spcPts val="0"/>
              </a:spcAft>
              <a:buNone/>
            </a:pPr>
            <a:endParaRPr sz="2300" dirty="0">
              <a:solidFill>
                <a:srgbClr val="000000"/>
              </a:solidFill>
            </a:endParaRPr>
          </a:p>
          <a:p>
            <a:pPr marL="457200" lvl="0" indent="0" algn="l" rtl="0">
              <a:lnSpc>
                <a:spcPct val="100000"/>
              </a:lnSpc>
              <a:spcBef>
                <a:spcPts val="0"/>
              </a:spcBef>
              <a:spcAft>
                <a:spcPts val="0"/>
              </a:spcAft>
              <a:buNone/>
            </a:pPr>
            <a:endParaRPr sz="2300" dirty="0">
              <a:solidFill>
                <a:srgbClr val="000000"/>
              </a:solidFill>
            </a:endParaRPr>
          </a:p>
          <a:p>
            <a:pPr marL="0" lvl="0" indent="0" algn="l" rtl="0">
              <a:lnSpc>
                <a:spcPct val="100000"/>
              </a:lnSpc>
              <a:spcBef>
                <a:spcPts val="0"/>
              </a:spcBef>
              <a:spcAft>
                <a:spcPts val="0"/>
              </a:spcAft>
              <a:buNone/>
            </a:pPr>
            <a:endParaRPr sz="3000" dirty="0">
              <a:solidFill>
                <a:srgbClr val="4F4F50"/>
              </a:solidFill>
            </a:endParaRPr>
          </a:p>
        </p:txBody>
      </p:sp>
      <p:sp>
        <p:nvSpPr>
          <p:cNvPr id="4" name="Google Shape;397;g39e7b6f5a92_0_577">
            <a:extLst>
              <a:ext uri="{FF2B5EF4-FFF2-40B4-BE49-F238E27FC236}">
                <a16:creationId xmlns:a16="http://schemas.microsoft.com/office/drawing/2014/main" id="{5C14F858-49A9-6DE4-5E06-9DCDD3549DC4}"/>
              </a:ext>
            </a:extLst>
          </p:cNvPr>
          <p:cNvSpPr txBox="1">
            <a:spLocks noGrp="1"/>
          </p:cNvSpPr>
          <p:nvPr>
            <p:ph type="title"/>
          </p:nvPr>
        </p:nvSpPr>
        <p:spPr>
          <a:xfrm>
            <a:off x="98425" y="80963"/>
            <a:ext cx="11944350" cy="715962"/>
          </a:xfrm>
          <a:prstGeom prst="rect">
            <a:avLst/>
          </a:prstGeom>
          <a:noFill/>
          <a:ln>
            <a:noFill/>
          </a:ln>
        </p:spPr>
        <p:txBody>
          <a:bodyPr spcFirstLastPara="1" wrap="square" lIns="91425" tIns="54000" rIns="54000" bIns="54000" anchor="ctr" anchorCtr="0">
            <a:noAutofit/>
          </a:bodyPr>
          <a:lstStyle/>
          <a:p>
            <a:pPr lvl="0"/>
            <a:r>
              <a:rPr lang="ro-RO" sz="3200" dirty="0"/>
              <a:t>Unitatea 2.3 - Promovarea schimbării cu ajutorul psihologiei pozitive</a:t>
            </a:r>
            <a:endParaRPr sz="32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5" name="Google Shape;435;g39fa8c56bcb_0_22"/>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lgn="just" rtl="0">
              <a:spcBef>
                <a:spcPts val="0"/>
              </a:spcBef>
              <a:spcAft>
                <a:spcPts val="0"/>
              </a:spcAft>
              <a:buClr>
                <a:schemeClr val="accent2"/>
              </a:buClr>
              <a:buSzPts val="2400"/>
              <a:buNone/>
            </a:pPr>
            <a:r>
              <a:rPr lang="ro-RO" dirty="0"/>
              <a:t>Stiluri de leadership</a:t>
            </a:r>
            <a:endParaRPr dirty="0"/>
          </a:p>
        </p:txBody>
      </p:sp>
      <p:sp>
        <p:nvSpPr>
          <p:cNvPr id="436" name="Google Shape;436;g39fa8c56bcb_0_22"/>
          <p:cNvSpPr txBox="1">
            <a:spLocks noGrp="1"/>
          </p:cNvSpPr>
          <p:nvPr>
            <p:ph type="body" idx="2"/>
          </p:nvPr>
        </p:nvSpPr>
        <p:spPr>
          <a:xfrm>
            <a:off x="97971" y="1462685"/>
            <a:ext cx="11944500" cy="5289300"/>
          </a:xfrm>
          <a:prstGeom prst="rect">
            <a:avLst/>
          </a:prstGeom>
          <a:noFill/>
          <a:ln>
            <a:noFill/>
          </a:ln>
        </p:spPr>
        <p:txBody>
          <a:bodyPr spcFirstLastPara="1" wrap="square" lIns="91425" tIns="45700" rIns="91425" bIns="45700" anchor="t" anchorCtr="0">
            <a:noAutofit/>
          </a:bodyPr>
          <a:lstStyle/>
          <a:p>
            <a:pPr marL="0" lvl="0" indent="0">
              <a:lnSpc>
                <a:spcPct val="115000"/>
              </a:lnSpc>
              <a:spcBef>
                <a:spcPts val="1400"/>
              </a:spcBef>
            </a:pPr>
            <a:r>
              <a:rPr lang="en-US" u="sng" dirty="0">
                <a:solidFill>
                  <a:srgbClr val="4F4F50"/>
                </a:solidFill>
              </a:rPr>
              <a:t>Leadership</a:t>
            </a:r>
            <a:r>
              <a:rPr lang="ro-RO" u="sng" dirty="0">
                <a:solidFill>
                  <a:srgbClr val="4F4F50"/>
                </a:solidFill>
              </a:rPr>
              <a:t> </a:t>
            </a:r>
            <a:r>
              <a:rPr lang="en-US" b="1" u="sng" dirty="0">
                <a:solidFill>
                  <a:srgbClr val="000000"/>
                </a:solidFill>
                <a:latin typeface="Arial"/>
                <a:ea typeface="Arial"/>
                <a:cs typeface="Arial"/>
                <a:sym typeface="Arial"/>
              </a:rPr>
              <a:t> </a:t>
            </a:r>
            <a:r>
              <a:rPr lang="en-US" u="sng" dirty="0">
                <a:solidFill>
                  <a:srgbClr val="4F4F50"/>
                </a:solidFill>
              </a:rPr>
              <a:t>Etic/</a:t>
            </a:r>
            <a:r>
              <a:rPr lang="en-US" u="sng" dirty="0" err="1">
                <a:solidFill>
                  <a:srgbClr val="4F4F50"/>
                </a:solidFill>
              </a:rPr>
              <a:t>Autentic</a:t>
            </a:r>
            <a:r>
              <a:rPr lang="en-US" u="sng" dirty="0">
                <a:solidFill>
                  <a:srgbClr val="4F4F50"/>
                </a:solidFill>
              </a:rPr>
              <a:t>  (</a:t>
            </a:r>
            <a:r>
              <a:rPr lang="ro-RO" u="sng" dirty="0">
                <a:solidFill>
                  <a:srgbClr val="4F4F50"/>
                </a:solidFill>
              </a:rPr>
              <a:t>Busola morală</a:t>
            </a:r>
            <a:r>
              <a:rPr lang="en-US" u="sng" dirty="0">
                <a:solidFill>
                  <a:srgbClr val="4F4F50"/>
                </a:solidFill>
              </a:rPr>
              <a:t>) </a:t>
            </a:r>
            <a:endParaRPr u="sng" dirty="0">
              <a:solidFill>
                <a:srgbClr val="4F4F50"/>
              </a:solidFill>
            </a:endParaRPr>
          </a:p>
          <a:p>
            <a:pPr marL="0" lvl="0" indent="0">
              <a:lnSpc>
                <a:spcPct val="115000"/>
              </a:lnSpc>
              <a:spcBef>
                <a:spcPts val="1400"/>
              </a:spcBef>
            </a:pPr>
            <a:r>
              <a:rPr lang="ro-RO" dirty="0"/>
              <a:t>Acest stil pune accent pe integritate, transparență și raționament moral. </a:t>
            </a:r>
          </a:p>
          <a:p>
            <a:pPr marL="0" lvl="0" indent="0">
              <a:lnSpc>
                <a:spcPct val="115000"/>
              </a:lnSpc>
              <a:spcBef>
                <a:spcPts val="1400"/>
              </a:spcBef>
            </a:pPr>
            <a:r>
              <a:rPr lang="ro-RO" dirty="0"/>
              <a:t>Liderii acționează în conformitate cu valorile lor personale profunde și încurajează același lucru și în ceilalți, construind o fundație de încredere. </a:t>
            </a:r>
          </a:p>
          <a:p>
            <a:pPr marL="0" indent="0">
              <a:lnSpc>
                <a:spcPct val="115000"/>
              </a:lnSpc>
              <a:spcBef>
                <a:spcPts val="1400"/>
              </a:spcBef>
            </a:pPr>
            <a:r>
              <a:rPr lang="ro-RO" dirty="0"/>
              <a:t>Concepte de bază: </a:t>
            </a:r>
          </a:p>
          <a:p>
            <a:pPr marL="342900" lvl="0" indent="-342900">
              <a:lnSpc>
                <a:spcPct val="115000"/>
              </a:lnSpc>
              <a:spcBef>
                <a:spcPts val="1400"/>
              </a:spcBef>
              <a:buFont typeface="Arial" panose="020B0604020202020204" pitchFamily="34" charset="0"/>
              <a:buChar char="•"/>
            </a:pPr>
            <a:r>
              <a:rPr lang="ro-RO" dirty="0"/>
              <a:t>Conștiință de sine: Înțelegerea propriilor valori, puncte forte și limite pentru a asigura o conducere autentică. </a:t>
            </a:r>
          </a:p>
          <a:p>
            <a:pPr marL="342900" lvl="0" indent="-342900">
              <a:lnSpc>
                <a:spcPct val="115000"/>
              </a:lnSpc>
              <a:spcBef>
                <a:spcPts val="1400"/>
              </a:spcBef>
              <a:buFont typeface="Arial" panose="020B0604020202020204" pitchFamily="34" charset="0"/>
              <a:buChar char="•"/>
            </a:pPr>
            <a:r>
              <a:rPr lang="ro-RO" dirty="0"/>
              <a:t>Perspectivă morală internalizată - Ghidarea comportamentului după standarde etice interne, nu prin presiune externă. </a:t>
            </a:r>
          </a:p>
          <a:p>
            <a:pPr marL="342900" lvl="0" indent="-342900">
              <a:lnSpc>
                <a:spcPct val="115000"/>
              </a:lnSpc>
              <a:spcBef>
                <a:spcPts val="1400"/>
              </a:spcBef>
              <a:buFont typeface="Arial" panose="020B0604020202020204" pitchFamily="34" charset="0"/>
              <a:buChar char="•"/>
            </a:pPr>
            <a:r>
              <a:rPr lang="ro-RO" dirty="0"/>
              <a:t>Transparență relațională: Prezentarea sinelui propriu și deschiderea și onestitatea față de personal, chiar și atunci când se discută despre provocări. </a:t>
            </a:r>
          </a:p>
          <a:p>
            <a:pPr marL="0" lvl="0" indent="0" algn="ctr">
              <a:lnSpc>
                <a:spcPct val="115000"/>
              </a:lnSpc>
              <a:spcBef>
                <a:spcPts val="1400"/>
              </a:spcBef>
            </a:pPr>
            <a:r>
              <a:rPr lang="ro-RO" b="1" dirty="0">
                <a:solidFill>
                  <a:srgbClr val="FF0000"/>
                </a:solidFill>
              </a:rPr>
              <a:t>Liderul de tip Busola morală promovează corectitudinea, consecvența și predictibilitatea în luarea deciziilor, ceea ce este crucial pentru stabilitatea emoțională și starea de bine a personalului.</a:t>
            </a:r>
            <a:endParaRPr b="1" dirty="0">
              <a:solidFill>
                <a:srgbClr val="FF0000"/>
              </a:solidFill>
            </a:endParaRPr>
          </a:p>
          <a:p>
            <a:pPr marL="457200" lvl="0" indent="0" algn="l" rtl="0">
              <a:lnSpc>
                <a:spcPct val="100000"/>
              </a:lnSpc>
              <a:spcBef>
                <a:spcPts val="0"/>
              </a:spcBef>
              <a:spcAft>
                <a:spcPts val="0"/>
              </a:spcAft>
              <a:buNone/>
            </a:pPr>
            <a:endParaRPr dirty="0">
              <a:solidFill>
                <a:srgbClr val="000000"/>
              </a:solidFill>
            </a:endParaRPr>
          </a:p>
          <a:p>
            <a:pPr marL="0" lvl="0" indent="0" algn="l" rtl="0">
              <a:lnSpc>
                <a:spcPct val="100000"/>
              </a:lnSpc>
              <a:spcBef>
                <a:spcPts val="0"/>
              </a:spcBef>
              <a:spcAft>
                <a:spcPts val="0"/>
              </a:spcAft>
              <a:buNone/>
            </a:pPr>
            <a:endParaRPr dirty="0">
              <a:solidFill>
                <a:srgbClr val="4F4F50"/>
              </a:solidFill>
            </a:endParaRPr>
          </a:p>
        </p:txBody>
      </p:sp>
      <p:sp>
        <p:nvSpPr>
          <p:cNvPr id="5" name="Google Shape;397;g39e7b6f5a92_0_577">
            <a:extLst>
              <a:ext uri="{FF2B5EF4-FFF2-40B4-BE49-F238E27FC236}">
                <a16:creationId xmlns:a16="http://schemas.microsoft.com/office/drawing/2014/main" id="{AB2468A8-096E-AA53-6DF7-F36204229C9F}"/>
              </a:ext>
            </a:extLst>
          </p:cNvPr>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lvl="0"/>
            <a:r>
              <a:rPr lang="ro-RO" sz="3200" dirty="0"/>
              <a:t>Unitatea 2.3 - Promovarea schimbării cu ajutorul psihologiei pozitive</a:t>
            </a:r>
            <a:endParaRPr sz="32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2" name="Google Shape;442;g39e7b6f5a92_0_601"/>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lgn="just" rtl="0">
              <a:spcBef>
                <a:spcPts val="0"/>
              </a:spcBef>
              <a:spcAft>
                <a:spcPts val="0"/>
              </a:spcAft>
              <a:buClr>
                <a:schemeClr val="accent2"/>
              </a:buClr>
              <a:buSzPts val="2400"/>
              <a:buNone/>
            </a:pPr>
            <a:r>
              <a:rPr lang="en-US" dirty="0" err="1"/>
              <a:t>Exerci</a:t>
            </a:r>
            <a:r>
              <a:rPr lang="ro-RO" dirty="0"/>
              <a:t>țiu</a:t>
            </a:r>
            <a:r>
              <a:rPr lang="en-US" dirty="0"/>
              <a:t> </a:t>
            </a:r>
            <a:endParaRPr dirty="0"/>
          </a:p>
        </p:txBody>
      </p:sp>
      <p:pic>
        <p:nvPicPr>
          <p:cNvPr id="443" name="Google Shape;443;g39e7b6f5a92_0_601" descr="low polygonal 3d  light bulb concept symbol (Provided by Getty Images)"/>
          <p:cNvPicPr preferRelativeResize="0"/>
          <p:nvPr/>
        </p:nvPicPr>
        <p:blipFill rotWithShape="1">
          <a:blip r:embed="rId3">
            <a:alphaModFix/>
          </a:blip>
          <a:srcRect l="33470" t="39867"/>
          <a:stretch/>
        </p:blipFill>
        <p:spPr>
          <a:xfrm>
            <a:off x="4080500" y="2745648"/>
            <a:ext cx="8111498" cy="4055800"/>
          </a:xfrm>
          <a:prstGeom prst="rect">
            <a:avLst/>
          </a:prstGeom>
          <a:noFill/>
          <a:ln>
            <a:noFill/>
          </a:ln>
        </p:spPr>
      </p:pic>
      <p:sp>
        <p:nvSpPr>
          <p:cNvPr id="444" name="Google Shape;444;g39e7b6f5a92_0_601"/>
          <p:cNvSpPr txBox="1">
            <a:spLocks noGrp="1"/>
          </p:cNvSpPr>
          <p:nvPr>
            <p:ph type="body" idx="2"/>
          </p:nvPr>
        </p:nvSpPr>
        <p:spPr>
          <a:xfrm>
            <a:off x="97971" y="1462685"/>
            <a:ext cx="11944500" cy="5289300"/>
          </a:xfrm>
          <a:prstGeom prst="rect">
            <a:avLst/>
          </a:prstGeom>
          <a:noFill/>
          <a:ln>
            <a:noFill/>
          </a:ln>
        </p:spPr>
        <p:txBody>
          <a:bodyPr spcFirstLastPara="1" wrap="square" lIns="91425" tIns="45700" rIns="91425" bIns="45700" anchor="t" anchorCtr="0">
            <a:noAutofit/>
          </a:bodyPr>
          <a:lstStyle/>
          <a:p>
            <a:pPr marL="457200" lvl="0" indent="0" algn="l" rtl="0">
              <a:lnSpc>
                <a:spcPct val="100000"/>
              </a:lnSpc>
              <a:spcBef>
                <a:spcPts val="0"/>
              </a:spcBef>
              <a:spcAft>
                <a:spcPts val="0"/>
              </a:spcAft>
              <a:buNone/>
            </a:pPr>
            <a:endParaRPr sz="2300" dirty="0">
              <a:solidFill>
                <a:srgbClr val="4F4F50"/>
              </a:solidFill>
            </a:endParaRPr>
          </a:p>
          <a:p>
            <a:pPr lvl="0" indent="0">
              <a:lnSpc>
                <a:spcPct val="100000"/>
              </a:lnSpc>
              <a:spcBef>
                <a:spcPts val="0"/>
              </a:spcBef>
            </a:pPr>
            <a:r>
              <a:rPr lang="ro-RO" sz="2300" dirty="0">
                <a:solidFill>
                  <a:srgbClr val="4F4F50"/>
                </a:solidFill>
              </a:rPr>
              <a:t>Gândiți-vă la stilurile de conducere tocmai abordate și reflectați asupra stilului de conducere sub care funcționează școlile voastre.</a:t>
            </a:r>
            <a:endParaRPr sz="2300" dirty="0">
              <a:solidFill>
                <a:srgbClr val="4F4F50"/>
              </a:solidFill>
            </a:endParaRPr>
          </a:p>
          <a:p>
            <a:pPr marL="457200" lvl="0" indent="0" algn="l" rtl="0">
              <a:lnSpc>
                <a:spcPct val="100000"/>
              </a:lnSpc>
              <a:spcBef>
                <a:spcPts val="0"/>
              </a:spcBef>
              <a:spcAft>
                <a:spcPts val="0"/>
              </a:spcAft>
              <a:buNone/>
            </a:pPr>
            <a:endParaRPr sz="2300" dirty="0">
              <a:solidFill>
                <a:srgbClr val="4F4F50"/>
              </a:solidFill>
            </a:endParaRPr>
          </a:p>
          <a:p>
            <a:pPr marL="0" lvl="0" indent="0" algn="l" rtl="0">
              <a:lnSpc>
                <a:spcPct val="100000"/>
              </a:lnSpc>
              <a:spcBef>
                <a:spcPts val="0"/>
              </a:spcBef>
              <a:spcAft>
                <a:spcPts val="0"/>
              </a:spcAft>
              <a:buNone/>
            </a:pPr>
            <a:endParaRPr sz="3000" dirty="0">
              <a:solidFill>
                <a:srgbClr val="4F4F50"/>
              </a:solidFill>
            </a:endParaRPr>
          </a:p>
        </p:txBody>
      </p:sp>
      <p:sp>
        <p:nvSpPr>
          <p:cNvPr id="445" name="Google Shape;445;g39e7b6f5a92_0_601"/>
          <p:cNvSpPr txBox="1">
            <a:spLocks noGrp="1"/>
          </p:cNvSpPr>
          <p:nvPr>
            <p:ph type="body" idx="2"/>
          </p:nvPr>
        </p:nvSpPr>
        <p:spPr>
          <a:xfrm>
            <a:off x="482575" y="2745650"/>
            <a:ext cx="6231300" cy="3004800"/>
          </a:xfrm>
          <a:prstGeom prst="rect">
            <a:avLst/>
          </a:prstGeom>
          <a:noFill/>
          <a:ln>
            <a:noFill/>
          </a:ln>
        </p:spPr>
        <p:txBody>
          <a:bodyPr spcFirstLastPara="1" wrap="square" lIns="91425" tIns="45700" rIns="91425" bIns="45700" anchor="t" anchorCtr="0">
            <a:noAutofit/>
          </a:bodyPr>
          <a:lstStyle/>
          <a:p>
            <a:pPr marL="457200" lvl="0" indent="0" algn="l" rtl="0">
              <a:lnSpc>
                <a:spcPct val="100000"/>
              </a:lnSpc>
              <a:spcBef>
                <a:spcPts val="0"/>
              </a:spcBef>
              <a:spcAft>
                <a:spcPts val="0"/>
              </a:spcAft>
              <a:buNone/>
            </a:pPr>
            <a:endParaRPr sz="2400" dirty="0">
              <a:solidFill>
                <a:srgbClr val="4F4F50"/>
              </a:solidFill>
            </a:endParaRPr>
          </a:p>
          <a:p>
            <a:pPr marL="457200" lvl="0" indent="0" algn="l" rtl="0">
              <a:lnSpc>
                <a:spcPct val="100000"/>
              </a:lnSpc>
              <a:spcBef>
                <a:spcPts val="0"/>
              </a:spcBef>
              <a:spcAft>
                <a:spcPts val="0"/>
              </a:spcAft>
              <a:buNone/>
            </a:pPr>
            <a:endParaRPr sz="2400" dirty="0">
              <a:solidFill>
                <a:srgbClr val="4F4F50"/>
              </a:solidFill>
            </a:endParaRPr>
          </a:p>
          <a:p>
            <a:pPr lvl="0" indent="-361950">
              <a:lnSpc>
                <a:spcPct val="100000"/>
              </a:lnSpc>
              <a:spcBef>
                <a:spcPts val="0"/>
              </a:spcBef>
              <a:buClr>
                <a:srgbClr val="4F4F50"/>
              </a:buClr>
              <a:buSzPts val="2100"/>
              <a:buChar char="●"/>
            </a:pPr>
            <a:r>
              <a:rPr lang="ro-RO" sz="2400" dirty="0"/>
              <a:t>Ce fel de stil de conducere </a:t>
            </a:r>
            <a:r>
              <a:rPr lang="ro-RO" sz="2400" dirty="0" err="1"/>
              <a:t>recuno</a:t>
            </a:r>
            <a:r>
              <a:rPr lang="en-US" sz="2400" dirty="0"/>
              <a:t>a</a:t>
            </a:r>
            <a:r>
              <a:rPr lang="ro-RO" sz="2400" dirty="0"/>
              <a:t>ș</a:t>
            </a:r>
            <a:r>
              <a:rPr lang="en-US" sz="2400" dirty="0" err="1"/>
              <a:t>te</a:t>
            </a:r>
            <a:r>
              <a:rPr lang="ro-RO" sz="2400" dirty="0"/>
              <a:t>ț</a:t>
            </a:r>
            <a:r>
              <a:rPr lang="en-US" sz="2400" dirty="0"/>
              <a:t>i</a:t>
            </a:r>
            <a:r>
              <a:rPr lang="ro-RO" sz="2400" dirty="0"/>
              <a:t>? </a:t>
            </a:r>
          </a:p>
          <a:p>
            <a:pPr lvl="0" indent="-361950">
              <a:lnSpc>
                <a:spcPct val="100000"/>
              </a:lnSpc>
              <a:spcBef>
                <a:spcPts val="0"/>
              </a:spcBef>
              <a:buClr>
                <a:srgbClr val="4F4F50"/>
              </a:buClr>
              <a:buSzPts val="2100"/>
              <a:buChar char="●"/>
            </a:pPr>
            <a:r>
              <a:rPr lang="ro-RO" sz="2400" dirty="0"/>
              <a:t>Ați interacționat și cu alte stiluri în trecut</a:t>
            </a:r>
            <a:r>
              <a:rPr lang="en-US" sz="2400" dirty="0"/>
              <a:t>?</a:t>
            </a:r>
            <a:r>
              <a:rPr lang="ro-RO" sz="2400" dirty="0"/>
              <a:t> </a:t>
            </a:r>
            <a:r>
              <a:rPr lang="en-US" sz="2400" dirty="0"/>
              <a:t>C</a:t>
            </a:r>
            <a:r>
              <a:rPr lang="ro-RO" sz="2400" dirty="0" err="1"/>
              <a:t>um</a:t>
            </a:r>
            <a:r>
              <a:rPr lang="ro-RO" sz="2400" dirty="0"/>
              <a:t> </a:t>
            </a:r>
            <a:r>
              <a:rPr lang="en-US" sz="2400" dirty="0"/>
              <a:t>v</a:t>
            </a:r>
            <a:r>
              <a:rPr lang="ro-RO" sz="2400" dirty="0"/>
              <a:t>-au afectat acestea ca persoană și cum au afectat școala în general?</a:t>
            </a:r>
            <a:endParaRPr sz="2400" dirty="0">
              <a:solidFill>
                <a:srgbClr val="4F4F50"/>
              </a:solidFill>
            </a:endParaRPr>
          </a:p>
        </p:txBody>
      </p:sp>
      <p:sp>
        <p:nvSpPr>
          <p:cNvPr id="4" name="Google Shape;397;g39e7b6f5a92_0_577">
            <a:extLst>
              <a:ext uri="{FF2B5EF4-FFF2-40B4-BE49-F238E27FC236}">
                <a16:creationId xmlns:a16="http://schemas.microsoft.com/office/drawing/2014/main" id="{D122D62D-084A-A3E0-B1F4-74961954A177}"/>
              </a:ext>
            </a:extLst>
          </p:cNvPr>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lvl="0"/>
            <a:r>
              <a:rPr lang="ro-RO" sz="3200" dirty="0"/>
              <a:t>Unitatea 2.3 - Promovarea schimbării cu ajutorul psihologiei pozitive</a:t>
            </a:r>
            <a:endParaRPr sz="32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1" name="Google Shape;451;g39e7b6f5a92_0_607"/>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lgn="just" rtl="0">
              <a:spcBef>
                <a:spcPts val="0"/>
              </a:spcBef>
              <a:spcAft>
                <a:spcPts val="0"/>
              </a:spcAft>
              <a:buClr>
                <a:schemeClr val="accent2"/>
              </a:buClr>
              <a:buSzPts val="2400"/>
              <a:buNone/>
            </a:pPr>
            <a:r>
              <a:rPr lang="ro-RO" dirty="0"/>
              <a:t>Stiluri de leadership – Studiu de caz</a:t>
            </a:r>
            <a:endParaRPr dirty="0"/>
          </a:p>
        </p:txBody>
      </p:sp>
      <p:sp>
        <p:nvSpPr>
          <p:cNvPr id="452" name="Google Shape;452;g39e7b6f5a92_0_607"/>
          <p:cNvSpPr txBox="1">
            <a:spLocks noGrp="1"/>
          </p:cNvSpPr>
          <p:nvPr>
            <p:ph type="body" idx="2"/>
          </p:nvPr>
        </p:nvSpPr>
        <p:spPr>
          <a:xfrm>
            <a:off x="97971" y="1462685"/>
            <a:ext cx="11944500" cy="5289300"/>
          </a:xfrm>
          <a:prstGeom prst="rect">
            <a:avLst/>
          </a:prstGeom>
          <a:noFill/>
          <a:ln>
            <a:noFill/>
          </a:ln>
        </p:spPr>
        <p:txBody>
          <a:bodyPr spcFirstLastPara="1" wrap="square" lIns="91425" tIns="45700" rIns="91425" bIns="45700" anchor="t" anchorCtr="0">
            <a:noAutofit/>
          </a:bodyPr>
          <a:lstStyle/>
          <a:p>
            <a:r>
              <a:rPr lang="ro-RO" sz="2000" dirty="0">
                <a:latin typeface="Calibri" panose="020F0502020204030204" pitchFamily="34" charset="0"/>
                <a:ea typeface="Calibri" panose="020F0502020204030204" pitchFamily="34" charset="0"/>
                <a:cs typeface="Calibri" panose="020F0502020204030204" pitchFamily="34" charset="0"/>
              </a:rPr>
              <a:t>Sarah conducea un liceu metropolitan mare, care se confrunta cu o epuizare semnificativă a cadrelor didactice. În loc să implementeze o soluție de sus în jos (o abordare deficitară), Sarah a adoptat o abordare de leadership bazată pe stilul </a:t>
            </a:r>
            <a:r>
              <a:rPr lang="ro-RO" sz="2000" dirty="0" err="1">
                <a:latin typeface="Calibri" panose="020F0502020204030204" pitchFamily="34" charset="0"/>
                <a:ea typeface="Calibri" panose="020F0502020204030204" pitchFamily="34" charset="0"/>
                <a:cs typeface="Calibri" panose="020F0502020204030204" pitchFamily="34" charset="0"/>
              </a:rPr>
              <a:t>suportiv</a:t>
            </a:r>
            <a:r>
              <a:rPr lang="ro-RO" sz="2000" dirty="0">
                <a:latin typeface="Calibri" panose="020F0502020204030204" pitchFamily="34" charset="0"/>
                <a:ea typeface="Calibri" panose="020F0502020204030204" pitchFamily="34" charset="0"/>
                <a:cs typeface="Calibri" panose="020F0502020204030204" pitchFamily="34" charset="0"/>
              </a:rPr>
              <a:t>.</a:t>
            </a:r>
          </a:p>
          <a:p>
            <a:br>
              <a:rPr lang="ro-RO" dirty="0"/>
            </a:br>
            <a:endParaRPr sz="2000" dirty="0">
              <a:solidFill>
                <a:srgbClr val="4F4F50"/>
              </a:solidFill>
            </a:endParaRPr>
          </a:p>
          <a:p>
            <a:pPr marL="0" lvl="0" indent="0" algn="l" rtl="0">
              <a:lnSpc>
                <a:spcPct val="100000"/>
              </a:lnSpc>
              <a:spcBef>
                <a:spcPts val="0"/>
              </a:spcBef>
              <a:spcAft>
                <a:spcPts val="0"/>
              </a:spcAft>
              <a:buNone/>
            </a:pPr>
            <a:endParaRPr sz="2000" dirty="0">
              <a:solidFill>
                <a:srgbClr val="4F4F50"/>
              </a:solidFill>
            </a:endParaRPr>
          </a:p>
        </p:txBody>
      </p:sp>
      <p:graphicFrame>
        <p:nvGraphicFramePr>
          <p:cNvPr id="453" name="Google Shape;453;g39e7b6f5a92_0_607"/>
          <p:cNvGraphicFramePr/>
          <p:nvPr>
            <p:extLst>
              <p:ext uri="{D42A27DB-BD31-4B8C-83A1-F6EECF244321}">
                <p14:modId xmlns:p14="http://schemas.microsoft.com/office/powerpoint/2010/main" val="3988012348"/>
              </p:ext>
            </p:extLst>
          </p:nvPr>
        </p:nvGraphicFramePr>
        <p:xfrm>
          <a:off x="386950" y="2764493"/>
          <a:ext cx="11418100" cy="4145220"/>
        </p:xfrm>
        <a:graphic>
          <a:graphicData uri="http://schemas.openxmlformats.org/drawingml/2006/table">
            <a:tbl>
              <a:tblPr>
                <a:noFill/>
                <a:tableStyleId>{515C1AEC-C18D-4D35-BD4E-96D4705261D1}</a:tableStyleId>
              </a:tblPr>
              <a:tblGrid>
                <a:gridCol w="5709050">
                  <a:extLst>
                    <a:ext uri="{9D8B030D-6E8A-4147-A177-3AD203B41FA5}">
                      <a16:colId xmlns:a16="http://schemas.microsoft.com/office/drawing/2014/main" val="20000"/>
                    </a:ext>
                  </a:extLst>
                </a:gridCol>
                <a:gridCol w="5709050">
                  <a:extLst>
                    <a:ext uri="{9D8B030D-6E8A-4147-A177-3AD203B41FA5}">
                      <a16:colId xmlns:a16="http://schemas.microsoft.com/office/drawing/2014/main" val="20001"/>
                    </a:ext>
                  </a:extLst>
                </a:gridCol>
              </a:tblGrid>
              <a:tr h="2118950">
                <a:tc>
                  <a:txBody>
                    <a:bodyPr/>
                    <a:lstStyle/>
                    <a:p>
                      <a:pPr marL="0" lvl="0" indent="0" algn="l" rtl="0">
                        <a:lnSpc>
                          <a:spcPct val="115000"/>
                        </a:lnSpc>
                        <a:spcBef>
                          <a:spcPts val="1200"/>
                        </a:spcBef>
                        <a:spcAft>
                          <a:spcPts val="0"/>
                        </a:spcAft>
                        <a:buNone/>
                      </a:pPr>
                      <a:r>
                        <a:rPr lang="en-US" sz="1800" b="1" dirty="0" err="1">
                          <a:solidFill>
                            <a:srgbClr val="4F4F50"/>
                          </a:solidFill>
                          <a:latin typeface="Calibri"/>
                          <a:ea typeface="Calibri"/>
                          <a:cs typeface="Calibri"/>
                          <a:sym typeface="Calibri"/>
                        </a:rPr>
                        <a:t>Considerație</a:t>
                      </a:r>
                      <a:r>
                        <a:rPr lang="en-US" sz="1800" b="1" dirty="0">
                          <a:solidFill>
                            <a:srgbClr val="4F4F50"/>
                          </a:solidFill>
                          <a:latin typeface="Calibri"/>
                          <a:ea typeface="Calibri"/>
                          <a:cs typeface="Calibri"/>
                          <a:sym typeface="Calibri"/>
                        </a:rPr>
                        <a:t> </a:t>
                      </a:r>
                      <a:r>
                        <a:rPr lang="en-US" sz="1800" b="1" dirty="0" err="1">
                          <a:solidFill>
                            <a:srgbClr val="4F4F50"/>
                          </a:solidFill>
                          <a:latin typeface="Calibri"/>
                          <a:ea typeface="Calibri"/>
                          <a:cs typeface="Calibri"/>
                          <a:sym typeface="Calibri"/>
                        </a:rPr>
                        <a:t>individualizată</a:t>
                      </a:r>
                      <a:r>
                        <a:rPr lang="en-US" sz="1800" b="1" dirty="0">
                          <a:solidFill>
                            <a:srgbClr val="4F4F50"/>
                          </a:solidFill>
                          <a:latin typeface="Calibri"/>
                          <a:ea typeface="Calibri"/>
                          <a:cs typeface="Calibri"/>
                          <a:sym typeface="Calibri"/>
                        </a:rPr>
                        <a:t> (</a:t>
                      </a:r>
                      <a:r>
                        <a:rPr lang="en-US" sz="1800" b="1" dirty="0" err="1">
                          <a:solidFill>
                            <a:srgbClr val="4F4F50"/>
                          </a:solidFill>
                          <a:latin typeface="Calibri"/>
                          <a:ea typeface="Calibri"/>
                          <a:cs typeface="Calibri"/>
                          <a:sym typeface="Calibri"/>
                        </a:rPr>
                        <a:t>Transformațional</a:t>
                      </a:r>
                      <a:r>
                        <a:rPr lang="en-US" sz="1800" b="1" dirty="0">
                          <a:solidFill>
                            <a:srgbClr val="4F4F50"/>
                          </a:solidFill>
                          <a:latin typeface="Calibri"/>
                          <a:ea typeface="Calibri"/>
                          <a:cs typeface="Calibri"/>
                          <a:sym typeface="Calibri"/>
                        </a:rPr>
                        <a:t>):</a:t>
                      </a:r>
                      <a:r>
                        <a:rPr lang="en-US" sz="1800" dirty="0">
                          <a:solidFill>
                            <a:srgbClr val="4F4F50"/>
                          </a:solidFill>
                          <a:latin typeface="Calibri"/>
                          <a:ea typeface="Calibri"/>
                          <a:cs typeface="Calibri"/>
                          <a:sym typeface="Calibri"/>
                        </a:rPr>
                        <a:t> </a:t>
                      </a:r>
                      <a:r>
                        <a:rPr lang="ro-RO" sz="1800" b="0" i="0" u="none" strike="noStrike" cap="none" dirty="0">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Sarah și echipa ei de seniori au organizat „Controale ale stării de bine” cu fiecare membru al personalului pentru a înțelege punctele lor de presiune și pasiunile individuale. Ea a descoperit că mulți profesori se simțeau izolați</a:t>
                      </a:r>
                      <a:endParaRPr sz="1800" dirty="0">
                        <a:solidFill>
                          <a:srgbClr val="4F4F50"/>
                        </a:solidFill>
                        <a:latin typeface="Calibri" panose="020F0502020204030204" pitchFamily="34" charset="0"/>
                        <a:ea typeface="Calibri" panose="020F0502020204030204" pitchFamily="34" charset="0"/>
                        <a:cs typeface="Calibri" panose="020F0502020204030204" pitchFamily="34" charset="0"/>
                        <a:sym typeface="Calibri"/>
                      </a:endParaRPr>
                    </a:p>
                    <a:p>
                      <a:pPr marL="0" lvl="0" indent="0" algn="l" rtl="0">
                        <a:spcBef>
                          <a:spcPts val="1200"/>
                        </a:spcBef>
                        <a:spcAft>
                          <a:spcPts val="0"/>
                        </a:spcAft>
                        <a:buNone/>
                      </a:pPr>
                      <a:endParaRPr sz="1800" dirty="0"/>
                    </a:p>
                  </a:txBody>
                  <a:tcPr marL="91425" marR="91425" marT="91425" marB="91425"/>
                </a:tc>
                <a:tc>
                  <a:txBody>
                    <a:bodyPr/>
                    <a:lstStyle/>
                    <a:p>
                      <a:pPr rtl="0"/>
                      <a:r>
                        <a:rPr lang="ro-RO" sz="1800" b="1" dirty="0">
                          <a:solidFill>
                            <a:srgbClr val="4F4F50"/>
                          </a:solidFill>
                          <a:latin typeface="Calibri"/>
                          <a:ea typeface="Calibri"/>
                          <a:cs typeface="Calibri"/>
                          <a:sym typeface="Calibri"/>
                        </a:rPr>
                        <a:t>Centrat pe creștere </a:t>
                      </a:r>
                      <a:r>
                        <a:rPr lang="en-US" sz="1800" b="1" dirty="0">
                          <a:solidFill>
                            <a:srgbClr val="4F4F50"/>
                          </a:solidFill>
                          <a:latin typeface="Calibri"/>
                          <a:ea typeface="Calibri"/>
                          <a:cs typeface="Calibri"/>
                          <a:sym typeface="Calibri"/>
                        </a:rPr>
                        <a:t>(</a:t>
                      </a:r>
                      <a:r>
                        <a:rPr lang="ro-RO" sz="1800" b="1" dirty="0" err="1">
                          <a:solidFill>
                            <a:srgbClr val="4F4F50"/>
                          </a:solidFill>
                          <a:latin typeface="Calibri"/>
                          <a:ea typeface="Calibri"/>
                          <a:cs typeface="Calibri"/>
                          <a:sym typeface="Calibri"/>
                        </a:rPr>
                        <a:t>Suportiv</a:t>
                      </a:r>
                      <a:r>
                        <a:rPr lang="en-US" sz="1800" b="1" dirty="0">
                          <a:solidFill>
                            <a:srgbClr val="4F4F50"/>
                          </a:solidFill>
                          <a:latin typeface="Calibri"/>
                          <a:ea typeface="Calibri"/>
                          <a:cs typeface="Calibri"/>
                          <a:sym typeface="Calibri"/>
                        </a:rPr>
                        <a:t>):</a:t>
                      </a:r>
                      <a:r>
                        <a:rPr lang="en-US" sz="1800" dirty="0">
                          <a:solidFill>
                            <a:srgbClr val="4F4F50"/>
                          </a:solidFill>
                          <a:latin typeface="Calibri"/>
                          <a:ea typeface="Calibri"/>
                          <a:cs typeface="Calibri"/>
                          <a:sym typeface="Calibri"/>
                        </a:rPr>
                        <a:t> </a:t>
                      </a:r>
                      <a:r>
                        <a:rPr lang="ro-RO" sz="1800" b="0" i="0" u="none" strike="noStrike" cap="none" dirty="0">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Sarah a restructurat timpul obligatoriu pentru ședințe. A redus anunțurile administrative și a introdus timpul pentru „Îngrijire colectivă”; 30 de minute în fiecare săptămână dedicate planificării </a:t>
                      </a:r>
                      <a:r>
                        <a:rPr lang="ro-RO" sz="1800" b="0" i="0" u="none" strike="noStrike" cap="non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colaborative</a:t>
                      </a:r>
                      <a:r>
                        <a:rPr lang="ro-RO" sz="1800" b="0" i="0" u="none" strike="noStrike" cap="none" dirty="0">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 împărtășirii succeselor sau </a:t>
                      </a:r>
                      <a:r>
                        <a:rPr lang="ro-RO" sz="1800" b="0" i="0" u="none" strike="noStrike" cap="non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coaching</a:t>
                      </a:r>
                      <a:r>
                        <a:rPr lang="ro-RO" sz="1800" b="0" i="0" u="none" strike="noStrike" cap="none" dirty="0">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-ului între colegi.</a:t>
                      </a:r>
                    </a:p>
                    <a:p>
                      <a:br>
                        <a:rPr lang="ro-RO" sz="1800" b="0" i="0" u="none" strike="noStrike" cap="none" dirty="0">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br>
                      <a:endParaRPr sz="1800" dirty="0">
                        <a:latin typeface="Calibri" panose="020F0502020204030204" pitchFamily="34" charset="0"/>
                        <a:ea typeface="Calibri" panose="020F0502020204030204" pitchFamily="34" charset="0"/>
                        <a:cs typeface="Calibri" panose="020F0502020204030204" pitchFamily="34" charset="0"/>
                      </a:endParaRPr>
                    </a:p>
                  </a:txBody>
                  <a:tcPr marL="91425" marR="91425" marT="91425" marB="91425"/>
                </a:tc>
                <a:extLst>
                  <a:ext uri="{0D108BD9-81ED-4DB2-BD59-A6C34878D82A}">
                    <a16:rowId xmlns:a16="http://schemas.microsoft.com/office/drawing/2014/main" val="10000"/>
                  </a:ext>
                </a:extLst>
              </a:tr>
              <a:tr h="470575">
                <a:tc>
                  <a:txBody>
                    <a:bodyPr/>
                    <a:lstStyle/>
                    <a:p>
                      <a:pPr rtl="0"/>
                      <a:r>
                        <a:rPr lang="ro-RO" sz="1800" b="1" dirty="0">
                          <a:solidFill>
                            <a:srgbClr val="4F4F50"/>
                          </a:solidFill>
                          <a:latin typeface="Calibri"/>
                          <a:ea typeface="Calibri"/>
                          <a:cs typeface="Calibri"/>
                          <a:sym typeface="Calibri"/>
                        </a:rPr>
                        <a:t>Transparența relațiilor </a:t>
                      </a:r>
                      <a:r>
                        <a:rPr lang="en-US" sz="1800" b="1" dirty="0">
                          <a:solidFill>
                            <a:srgbClr val="4F4F50"/>
                          </a:solidFill>
                          <a:latin typeface="Calibri"/>
                          <a:ea typeface="Calibri"/>
                          <a:cs typeface="Calibri"/>
                          <a:sym typeface="Calibri"/>
                        </a:rPr>
                        <a:t>(</a:t>
                      </a:r>
                      <a:r>
                        <a:rPr lang="ro-RO" sz="1800" b="1" dirty="0">
                          <a:solidFill>
                            <a:srgbClr val="4F4F50"/>
                          </a:solidFill>
                          <a:latin typeface="Calibri"/>
                          <a:ea typeface="Calibri"/>
                          <a:cs typeface="Calibri"/>
                          <a:sym typeface="Calibri"/>
                        </a:rPr>
                        <a:t>Autenticitate</a:t>
                      </a:r>
                      <a:r>
                        <a:rPr lang="en-US" sz="1800" b="1" dirty="0">
                          <a:solidFill>
                            <a:srgbClr val="4F4F50"/>
                          </a:solidFill>
                          <a:latin typeface="Calibri"/>
                          <a:ea typeface="Calibri"/>
                          <a:cs typeface="Calibri"/>
                          <a:sym typeface="Calibri"/>
                        </a:rPr>
                        <a:t>):</a:t>
                      </a:r>
                      <a:r>
                        <a:rPr lang="en-US" sz="1800" dirty="0">
                          <a:solidFill>
                            <a:srgbClr val="4F4F50"/>
                          </a:solidFill>
                          <a:latin typeface="Calibri"/>
                          <a:ea typeface="Calibri"/>
                          <a:cs typeface="Calibri"/>
                          <a:sym typeface="Calibri"/>
                        </a:rPr>
                        <a:t> </a:t>
                      </a:r>
                      <a:r>
                        <a:rPr lang="ro-RO" sz="1800" b="0" i="0" u="none" strike="noStrike" cap="none" dirty="0">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A fost deschisă despre propriile dificultăți legate de echilibrul dintre viața profesională și cea personală, normalizând această provocare pentru angajații ei.</a:t>
                      </a:r>
                    </a:p>
                    <a:p>
                      <a:br>
                        <a:rPr lang="ro-RO" sz="1400" b="0" i="0" u="none" strike="noStrike" cap="none" dirty="0">
                          <a:solidFill>
                            <a:srgbClr val="000000"/>
                          </a:solidFill>
                          <a:effectLst/>
                          <a:latin typeface="Arial"/>
                          <a:ea typeface="Arial"/>
                          <a:cs typeface="Arial"/>
                          <a:sym typeface="Arial"/>
                        </a:rPr>
                      </a:br>
                      <a:endParaRPr sz="1800" dirty="0"/>
                    </a:p>
                  </a:txBody>
                  <a:tcPr marL="91425" marR="91425" marT="91425" marB="91425"/>
                </a:tc>
                <a:tc>
                  <a:txBody>
                    <a:bodyPr/>
                    <a:lstStyle/>
                    <a:p>
                      <a:pPr rtl="0"/>
                      <a:r>
                        <a:rPr lang="ro-RO" sz="1800" b="1" dirty="0">
                          <a:solidFill>
                            <a:srgbClr val="4F4F50"/>
                          </a:solidFill>
                          <a:latin typeface="Calibri"/>
                          <a:ea typeface="Calibri"/>
                          <a:cs typeface="Calibri"/>
                          <a:sym typeface="Calibri"/>
                        </a:rPr>
                        <a:t>Motivațional și </a:t>
                      </a:r>
                      <a:r>
                        <a:rPr lang="ro-RO" sz="1800" b="1" dirty="0" err="1">
                          <a:solidFill>
                            <a:srgbClr val="4F4F50"/>
                          </a:solidFill>
                          <a:latin typeface="Calibri"/>
                          <a:ea typeface="Calibri"/>
                          <a:cs typeface="Calibri"/>
                          <a:sym typeface="Calibri"/>
                        </a:rPr>
                        <a:t>inspirațional</a:t>
                      </a:r>
                      <a:r>
                        <a:rPr lang="ro-RO" sz="1800" b="1" dirty="0">
                          <a:solidFill>
                            <a:srgbClr val="4F4F50"/>
                          </a:solidFill>
                          <a:latin typeface="Calibri"/>
                          <a:ea typeface="Calibri"/>
                          <a:cs typeface="Calibri"/>
                          <a:sym typeface="Calibri"/>
                        </a:rPr>
                        <a:t> </a:t>
                      </a:r>
                      <a:r>
                        <a:rPr lang="en-US" sz="1800" b="1" dirty="0">
                          <a:solidFill>
                            <a:srgbClr val="4F4F50"/>
                          </a:solidFill>
                          <a:latin typeface="Calibri"/>
                          <a:ea typeface="Calibri"/>
                          <a:cs typeface="Calibri"/>
                          <a:sym typeface="Calibri"/>
                        </a:rPr>
                        <a:t>(</a:t>
                      </a:r>
                      <a:r>
                        <a:rPr lang="ro-RO" sz="1800" b="1" dirty="0">
                          <a:solidFill>
                            <a:srgbClr val="4F4F50"/>
                          </a:solidFill>
                          <a:latin typeface="Calibri"/>
                          <a:ea typeface="Calibri"/>
                          <a:cs typeface="Calibri"/>
                          <a:sym typeface="Calibri"/>
                        </a:rPr>
                        <a:t>Transformațional</a:t>
                      </a:r>
                      <a:r>
                        <a:rPr lang="en-US" sz="1800" b="1" dirty="0">
                          <a:solidFill>
                            <a:srgbClr val="4F4F50"/>
                          </a:solidFill>
                          <a:latin typeface="Calibri"/>
                          <a:ea typeface="Calibri"/>
                          <a:cs typeface="Calibri"/>
                          <a:sym typeface="Calibri"/>
                        </a:rPr>
                        <a:t>):</a:t>
                      </a:r>
                      <a:r>
                        <a:rPr lang="en-US" sz="1800" dirty="0">
                          <a:solidFill>
                            <a:srgbClr val="4F4F50"/>
                          </a:solidFill>
                          <a:latin typeface="Calibri"/>
                          <a:ea typeface="Calibri"/>
                          <a:cs typeface="Calibri"/>
                          <a:sym typeface="Calibri"/>
                        </a:rPr>
                        <a:t> </a:t>
                      </a:r>
                      <a:r>
                        <a:rPr lang="ro-RO" sz="1600" b="0" i="0" u="none" strike="noStrike" cap="none" dirty="0">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Ea a încadrat noua abordare ca stabilind un „Convenție de îngrijire colectivă” - o promisiune comună de a proteja timpul și energia celuilalt, ridicând-o dincolo de o simplă sarcină.</a:t>
                      </a:r>
                    </a:p>
                    <a:p>
                      <a:br>
                        <a:rPr lang="ro-RO" sz="1400" b="0" i="0" u="none" strike="noStrike" cap="none" dirty="0">
                          <a:solidFill>
                            <a:srgbClr val="000000"/>
                          </a:solidFill>
                          <a:effectLst/>
                          <a:latin typeface="Arial"/>
                          <a:ea typeface="Arial"/>
                          <a:cs typeface="Arial"/>
                          <a:sym typeface="Arial"/>
                        </a:rPr>
                      </a:br>
                      <a:endParaRPr sz="1800" dirty="0"/>
                    </a:p>
                  </a:txBody>
                  <a:tcPr marL="91425" marR="91425" marT="91425" marB="91425"/>
                </a:tc>
                <a:extLst>
                  <a:ext uri="{0D108BD9-81ED-4DB2-BD59-A6C34878D82A}">
                    <a16:rowId xmlns:a16="http://schemas.microsoft.com/office/drawing/2014/main" val="10001"/>
                  </a:ext>
                </a:extLst>
              </a:tr>
            </a:tbl>
          </a:graphicData>
        </a:graphic>
      </p:graphicFrame>
      <p:sp>
        <p:nvSpPr>
          <p:cNvPr id="4" name="Google Shape;397;g39e7b6f5a92_0_577">
            <a:extLst>
              <a:ext uri="{FF2B5EF4-FFF2-40B4-BE49-F238E27FC236}">
                <a16:creationId xmlns:a16="http://schemas.microsoft.com/office/drawing/2014/main" id="{73A011B6-8D5A-542B-ACF2-4908A86D3770}"/>
              </a:ext>
            </a:extLst>
          </p:cNvPr>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lvl="0"/>
            <a:r>
              <a:rPr lang="ro-RO" sz="3200" dirty="0"/>
              <a:t>Unitatea 2.3 - Promovarea schimbării cu ajutorul psihologiei pozitive</a:t>
            </a:r>
            <a:endParaRPr sz="32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9" name="Google Shape;459;g39e7b6f5a92_0_613"/>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lgn="just" rtl="0">
              <a:spcBef>
                <a:spcPts val="0"/>
              </a:spcBef>
              <a:spcAft>
                <a:spcPts val="0"/>
              </a:spcAft>
              <a:buClr>
                <a:schemeClr val="accent2"/>
              </a:buClr>
              <a:buSzPts val="2400"/>
              <a:buNone/>
            </a:pPr>
            <a:r>
              <a:rPr lang="en-US" dirty="0" err="1"/>
              <a:t>Exerci</a:t>
            </a:r>
            <a:r>
              <a:rPr lang="ro-RO" dirty="0"/>
              <a:t>țiu</a:t>
            </a:r>
            <a:r>
              <a:rPr lang="en-US" dirty="0"/>
              <a:t> - </a:t>
            </a:r>
            <a:r>
              <a:rPr lang="ro-RO" dirty="0"/>
              <a:t>Stiluri de leadership pentru starea de bine</a:t>
            </a:r>
            <a:endParaRPr dirty="0"/>
          </a:p>
        </p:txBody>
      </p:sp>
      <p:sp>
        <p:nvSpPr>
          <p:cNvPr id="460" name="Google Shape;460;g39e7b6f5a92_0_613"/>
          <p:cNvSpPr txBox="1">
            <a:spLocks noGrp="1"/>
          </p:cNvSpPr>
          <p:nvPr>
            <p:ph type="body" idx="2"/>
          </p:nvPr>
        </p:nvSpPr>
        <p:spPr>
          <a:xfrm>
            <a:off x="97971" y="1462685"/>
            <a:ext cx="11944500" cy="5289300"/>
          </a:xfrm>
          <a:prstGeom prst="rect">
            <a:avLst/>
          </a:prstGeom>
          <a:noFill/>
          <a:ln>
            <a:noFill/>
          </a:ln>
        </p:spPr>
        <p:txBody>
          <a:bodyPr spcFirstLastPara="1" wrap="square" lIns="91425" tIns="45700" rIns="91425" bIns="45700" anchor="t" anchorCtr="0">
            <a:noAutofit/>
          </a:bodyPr>
          <a:lstStyle/>
          <a:p>
            <a:pPr marL="0" lvl="0" indent="0">
              <a:lnSpc>
                <a:spcPct val="100000"/>
              </a:lnSpc>
              <a:spcBef>
                <a:spcPts val="0"/>
              </a:spcBef>
            </a:pPr>
            <a:r>
              <a:rPr lang="ro-RO" sz="2000" dirty="0"/>
              <a:t>Folos</a:t>
            </a:r>
            <a:r>
              <a:rPr lang="en-US" sz="2000" dirty="0"/>
              <a:t>i</a:t>
            </a:r>
            <a:r>
              <a:rPr lang="ro-RO" sz="2000" dirty="0"/>
              <a:t>ț</a:t>
            </a:r>
            <a:r>
              <a:rPr lang="en-US" sz="2000" dirty="0"/>
              <a:t>i</a:t>
            </a:r>
            <a:r>
              <a:rPr lang="ro-RO" sz="2000" dirty="0"/>
              <a:t> Fișa de reflecție privind stilul de leadership pentru a reflecta asupra celei mai recente interacțiuni cu un student sau coleg cu privire la o provocare sau un eșec. </a:t>
            </a:r>
          </a:p>
          <a:p>
            <a:pPr marL="0" lvl="0" indent="0">
              <a:lnSpc>
                <a:spcPct val="100000"/>
              </a:lnSpc>
              <a:spcBef>
                <a:spcPts val="0"/>
              </a:spcBef>
            </a:pPr>
            <a:endParaRPr lang="ro-RO" sz="2000" dirty="0"/>
          </a:p>
          <a:p>
            <a:pPr marL="342900" lvl="0" indent="-342900">
              <a:lnSpc>
                <a:spcPct val="100000"/>
              </a:lnSpc>
              <a:spcBef>
                <a:spcPts val="0"/>
              </a:spcBef>
              <a:buFont typeface="Arial" panose="020B0604020202020204" pitchFamily="34" charset="0"/>
              <a:buChar char="•"/>
            </a:pPr>
            <a:r>
              <a:rPr lang="ro-RO" sz="2000" dirty="0"/>
              <a:t>Care a fost primul lucru pe care l-ați abordat? </a:t>
            </a:r>
          </a:p>
          <a:p>
            <a:pPr marL="342900" lvl="0" indent="-342900">
              <a:lnSpc>
                <a:spcPct val="100000"/>
              </a:lnSpc>
              <a:spcBef>
                <a:spcPts val="0"/>
              </a:spcBef>
              <a:buFont typeface="Arial" panose="020B0604020202020204" pitchFamily="34" charset="0"/>
              <a:buChar char="•"/>
            </a:pPr>
            <a:r>
              <a:rPr lang="ro-RO" sz="2000" dirty="0"/>
              <a:t>ț-ați concentrat asupra greșelii, a lacunei în competențe sau a regulii încălcate?</a:t>
            </a:r>
          </a:p>
          <a:p>
            <a:pPr marL="342900" lvl="0" indent="-342900">
              <a:lnSpc>
                <a:spcPct val="100000"/>
              </a:lnSpc>
              <a:spcBef>
                <a:spcPts val="0"/>
              </a:spcBef>
              <a:buFont typeface="Arial" panose="020B0604020202020204" pitchFamily="34" charset="0"/>
              <a:buChar char="•"/>
            </a:pPr>
            <a:r>
              <a:rPr lang="ro-RO" sz="2000" dirty="0"/>
              <a:t> Răspunsul la teoria </a:t>
            </a:r>
            <a:r>
              <a:rPr lang="ro-RO" sz="2000" dirty="0" err="1"/>
              <a:t>leadershipului</a:t>
            </a:r>
            <a:r>
              <a:rPr lang="ro-RO" sz="2000" dirty="0"/>
              <a:t>: Cum ați fi putut aplica una dintre cele trei teorii?</a:t>
            </a:r>
            <a:endParaRPr sz="2000" dirty="0">
              <a:solidFill>
                <a:srgbClr val="000000"/>
              </a:solidFill>
            </a:endParaRPr>
          </a:p>
          <a:p>
            <a:pPr marL="457200" lvl="0" indent="0" algn="l" rtl="0">
              <a:lnSpc>
                <a:spcPct val="100000"/>
              </a:lnSpc>
              <a:spcBef>
                <a:spcPts val="0"/>
              </a:spcBef>
              <a:spcAft>
                <a:spcPts val="0"/>
              </a:spcAft>
              <a:buNone/>
            </a:pPr>
            <a:endParaRPr sz="2000" dirty="0">
              <a:solidFill>
                <a:srgbClr val="000000"/>
              </a:solidFill>
            </a:endParaRPr>
          </a:p>
          <a:p>
            <a:pPr marL="0" lvl="0" indent="0" algn="l" rtl="0">
              <a:lnSpc>
                <a:spcPct val="100000"/>
              </a:lnSpc>
              <a:spcBef>
                <a:spcPts val="0"/>
              </a:spcBef>
              <a:spcAft>
                <a:spcPts val="0"/>
              </a:spcAft>
              <a:buNone/>
            </a:pPr>
            <a:endParaRPr sz="2000" dirty="0">
              <a:solidFill>
                <a:srgbClr val="4F4F50"/>
              </a:solidFill>
            </a:endParaRPr>
          </a:p>
        </p:txBody>
      </p:sp>
      <p:sp>
        <p:nvSpPr>
          <p:cNvPr id="4" name="Google Shape;397;g39e7b6f5a92_0_577">
            <a:extLst>
              <a:ext uri="{FF2B5EF4-FFF2-40B4-BE49-F238E27FC236}">
                <a16:creationId xmlns:a16="http://schemas.microsoft.com/office/drawing/2014/main" id="{892E4A31-3B5F-4E33-C5C3-4C4D6780FD7A}"/>
              </a:ext>
            </a:extLst>
          </p:cNvPr>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lvl="0"/>
            <a:r>
              <a:rPr lang="ro-RO" sz="3200" dirty="0"/>
              <a:t>Unitatea 2.3 - Promovarea schimbării cu ajutorul psihologiei pozitive</a:t>
            </a:r>
            <a:endParaRPr sz="32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6" name="Google Shape;466;g39e7b6f5a92_0_619"/>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spcBef>
                <a:spcPts val="0"/>
              </a:spcBef>
            </a:pPr>
            <a:r>
              <a:rPr lang="ro-RO" dirty="0"/>
              <a:t>Abordarea Promovării Schimbării în Întreaga Școală - exemplu</a:t>
            </a:r>
            <a:endParaRPr dirty="0"/>
          </a:p>
        </p:txBody>
      </p:sp>
      <p:sp>
        <p:nvSpPr>
          <p:cNvPr id="467" name="Google Shape;467;g39e7b6f5a92_0_619"/>
          <p:cNvSpPr txBox="1">
            <a:spLocks noGrp="1"/>
          </p:cNvSpPr>
          <p:nvPr>
            <p:ph type="body" idx="2"/>
          </p:nvPr>
        </p:nvSpPr>
        <p:spPr>
          <a:xfrm>
            <a:off x="97971" y="1462685"/>
            <a:ext cx="11944500" cy="5289300"/>
          </a:xfrm>
          <a:prstGeom prst="rect">
            <a:avLst/>
          </a:prstGeom>
          <a:noFill/>
          <a:ln>
            <a:noFill/>
          </a:ln>
        </p:spPr>
        <p:txBody>
          <a:bodyPr spcFirstLastPara="1" wrap="square" lIns="91425" tIns="45700" rIns="91425" bIns="45700" anchor="t" anchorCtr="0">
            <a:noAutofit/>
          </a:bodyPr>
          <a:lstStyle/>
          <a:p>
            <a:pPr marL="457200" lvl="0" indent="-374650" algn="l" rtl="0">
              <a:lnSpc>
                <a:spcPct val="100000"/>
              </a:lnSpc>
              <a:spcBef>
                <a:spcPts val="0"/>
              </a:spcBef>
              <a:spcAft>
                <a:spcPts val="0"/>
              </a:spcAft>
              <a:buClr>
                <a:srgbClr val="000000"/>
              </a:buClr>
              <a:buSzPts val="2300"/>
              <a:buChar char="●"/>
            </a:pPr>
            <a:endParaRPr sz="2300">
              <a:solidFill>
                <a:srgbClr val="000000"/>
              </a:solidFill>
            </a:endParaRPr>
          </a:p>
          <a:p>
            <a:pPr marL="457200" lvl="0" indent="0" algn="l" rtl="0">
              <a:lnSpc>
                <a:spcPct val="100000"/>
              </a:lnSpc>
              <a:spcBef>
                <a:spcPts val="0"/>
              </a:spcBef>
              <a:spcAft>
                <a:spcPts val="0"/>
              </a:spcAft>
              <a:buNone/>
            </a:pPr>
            <a:endParaRPr sz="2300">
              <a:solidFill>
                <a:srgbClr val="000000"/>
              </a:solidFill>
            </a:endParaRPr>
          </a:p>
          <a:p>
            <a:pPr marL="0" lvl="0" indent="0" algn="l" rtl="0">
              <a:lnSpc>
                <a:spcPct val="100000"/>
              </a:lnSpc>
              <a:spcBef>
                <a:spcPts val="0"/>
              </a:spcBef>
              <a:spcAft>
                <a:spcPts val="0"/>
              </a:spcAft>
              <a:buNone/>
            </a:pPr>
            <a:endParaRPr sz="3000">
              <a:solidFill>
                <a:srgbClr val="4F4F50"/>
              </a:solidFill>
            </a:endParaRPr>
          </a:p>
        </p:txBody>
      </p:sp>
      <p:graphicFrame>
        <p:nvGraphicFramePr>
          <p:cNvPr id="468" name="Google Shape;468;g39e7b6f5a92_0_619"/>
          <p:cNvGraphicFramePr/>
          <p:nvPr>
            <p:extLst>
              <p:ext uri="{D42A27DB-BD31-4B8C-83A1-F6EECF244321}">
                <p14:modId xmlns:p14="http://schemas.microsoft.com/office/powerpoint/2010/main" val="1742939319"/>
              </p:ext>
            </p:extLst>
          </p:nvPr>
        </p:nvGraphicFramePr>
        <p:xfrm>
          <a:off x="0" y="1353256"/>
          <a:ext cx="12192000" cy="5954528"/>
        </p:xfrm>
        <a:graphic>
          <a:graphicData uri="http://schemas.openxmlformats.org/drawingml/2006/table">
            <a:tbl>
              <a:tblPr>
                <a:noFill/>
                <a:tableStyleId>{515C1AEC-C18D-4D35-BD4E-96D4705261D1}</a:tableStyleId>
              </a:tblPr>
              <a:tblGrid>
                <a:gridCol w="2129051">
                  <a:extLst>
                    <a:ext uri="{9D8B030D-6E8A-4147-A177-3AD203B41FA5}">
                      <a16:colId xmlns:a16="http://schemas.microsoft.com/office/drawing/2014/main" val="20000"/>
                    </a:ext>
                  </a:extLst>
                </a:gridCol>
                <a:gridCol w="3316406">
                  <a:extLst>
                    <a:ext uri="{9D8B030D-6E8A-4147-A177-3AD203B41FA5}">
                      <a16:colId xmlns:a16="http://schemas.microsoft.com/office/drawing/2014/main" val="20001"/>
                    </a:ext>
                  </a:extLst>
                </a:gridCol>
                <a:gridCol w="4258101">
                  <a:extLst>
                    <a:ext uri="{9D8B030D-6E8A-4147-A177-3AD203B41FA5}">
                      <a16:colId xmlns:a16="http://schemas.microsoft.com/office/drawing/2014/main" val="20002"/>
                    </a:ext>
                  </a:extLst>
                </a:gridCol>
                <a:gridCol w="2488442">
                  <a:extLst>
                    <a:ext uri="{9D8B030D-6E8A-4147-A177-3AD203B41FA5}">
                      <a16:colId xmlns:a16="http://schemas.microsoft.com/office/drawing/2014/main" val="20003"/>
                    </a:ext>
                  </a:extLst>
                </a:gridCol>
              </a:tblGrid>
              <a:tr h="1079280">
                <a:tc>
                  <a:txBody>
                    <a:bodyPr/>
                    <a:lstStyle/>
                    <a:p>
                      <a:pPr marL="0" lvl="0" indent="0" algn="l" rtl="0">
                        <a:lnSpc>
                          <a:spcPct val="150000"/>
                        </a:lnSpc>
                        <a:spcBef>
                          <a:spcPts val="0"/>
                        </a:spcBef>
                        <a:spcAft>
                          <a:spcPts val="0"/>
                        </a:spcAft>
                        <a:buNone/>
                      </a:pPr>
                      <a:r>
                        <a:rPr lang="en-US" sz="1400" b="1" dirty="0">
                          <a:solidFill>
                            <a:srgbClr val="4F4F50"/>
                          </a:solidFill>
                          <a:latin typeface="Calibri" panose="020F0502020204030204" pitchFamily="34" charset="0"/>
                          <a:ea typeface="Calibri" panose="020F0502020204030204" pitchFamily="34" charset="0"/>
                          <a:cs typeface="Calibri" panose="020F0502020204030204" pitchFamily="34" charset="0"/>
                          <a:sym typeface="Calibri"/>
                        </a:rPr>
                        <a:t>Element</a:t>
                      </a:r>
                      <a:r>
                        <a:rPr lang="ro-RO" sz="1400" b="1" dirty="0" err="1">
                          <a:solidFill>
                            <a:srgbClr val="4F4F50"/>
                          </a:solidFill>
                          <a:latin typeface="Calibri" panose="020F0502020204030204" pitchFamily="34" charset="0"/>
                          <a:ea typeface="Calibri" panose="020F0502020204030204" pitchFamily="34" charset="0"/>
                          <a:cs typeface="Calibri" panose="020F0502020204030204" pitchFamily="34" charset="0"/>
                          <a:sym typeface="Calibri"/>
                        </a:rPr>
                        <a:t>ul</a:t>
                      </a:r>
                      <a:r>
                        <a:rPr lang="ro-RO" sz="1400" b="1" dirty="0">
                          <a:solidFill>
                            <a:srgbClr val="4F4F50"/>
                          </a:solidFill>
                          <a:latin typeface="Calibri" panose="020F0502020204030204" pitchFamily="34" charset="0"/>
                          <a:ea typeface="Calibri" panose="020F0502020204030204" pitchFamily="34" charset="0"/>
                          <a:cs typeface="Calibri" panose="020F0502020204030204" pitchFamily="34" charset="0"/>
                          <a:sym typeface="Calibri"/>
                        </a:rPr>
                        <a:t> </a:t>
                      </a:r>
                      <a:r>
                        <a:rPr lang="en-US" sz="1400" b="1" dirty="0">
                          <a:solidFill>
                            <a:srgbClr val="4F4F50"/>
                          </a:solidFill>
                          <a:latin typeface="Calibri" panose="020F0502020204030204" pitchFamily="34" charset="0"/>
                          <a:ea typeface="Calibri" panose="020F0502020204030204" pitchFamily="34" charset="0"/>
                          <a:cs typeface="Calibri" panose="020F0502020204030204" pitchFamily="34" charset="0"/>
                          <a:sym typeface="Calibri"/>
                        </a:rPr>
                        <a:t>PERMA</a:t>
                      </a:r>
                      <a:endParaRPr sz="1400" b="1" dirty="0">
                        <a:solidFill>
                          <a:srgbClr val="4F4F50"/>
                        </a:solidFill>
                        <a:latin typeface="Calibri" panose="020F0502020204030204" pitchFamily="34" charset="0"/>
                        <a:ea typeface="Calibri" panose="020F0502020204030204" pitchFamily="34" charset="0"/>
                        <a:cs typeface="Calibri" panose="020F0502020204030204" pitchFamily="34" charset="0"/>
                        <a:sym typeface="Calibri"/>
                      </a:endParaRPr>
                    </a:p>
                  </a:txBody>
                  <a:tcPr marL="228600" marR="228600" marT="171450" marB="171450">
                    <a:lnL cap="flat" cmpd="sng">
                      <a:solidFill>
                        <a:srgbClr val="E5E7EB"/>
                      </a:solidFill>
                      <a:prstDash val="solid"/>
                      <a:round/>
                      <a:headEnd type="none" w="sm" len="sm"/>
                      <a:tailEnd type="none" w="sm" len="sm"/>
                    </a:lnL>
                    <a:lnR cap="flat" cmpd="sng">
                      <a:solidFill>
                        <a:srgbClr val="E5E7EB"/>
                      </a:solidFill>
                      <a:prstDash val="solid"/>
                      <a:round/>
                      <a:headEnd type="none" w="sm" len="sm"/>
                      <a:tailEnd type="none" w="sm" len="sm"/>
                    </a:lnR>
                    <a:lnT cap="flat" cmpd="sng">
                      <a:solidFill>
                        <a:srgbClr val="E5E7EB"/>
                      </a:solidFill>
                      <a:prstDash val="solid"/>
                      <a:round/>
                      <a:headEnd type="none" w="sm" len="sm"/>
                      <a:tailEnd type="none" w="sm" len="sm"/>
                    </a:lnT>
                    <a:lnB w="8650" cap="flat" cmpd="sng" algn="ctr">
                      <a:solidFill>
                        <a:srgbClr val="E2E8F0"/>
                      </a:solidFill>
                      <a:prstDash val="solid"/>
                      <a:round/>
                      <a:headEnd type="none" w="sm" len="sm"/>
                      <a:tailEnd type="none" w="sm" len="sm"/>
                    </a:lnB>
                    <a:solidFill>
                      <a:srgbClr val="F8FAFC"/>
                    </a:solidFill>
                  </a:tcPr>
                </a:tc>
                <a:tc>
                  <a:txBody>
                    <a:bodyPr/>
                    <a:lstStyle/>
                    <a:p>
                      <a:pPr marL="0" lvl="0" indent="0" algn="l" rtl="0">
                        <a:lnSpc>
                          <a:spcPct val="150000"/>
                        </a:lnSpc>
                        <a:spcBef>
                          <a:spcPts val="0"/>
                        </a:spcBef>
                        <a:spcAft>
                          <a:spcPts val="0"/>
                        </a:spcAft>
                        <a:buNone/>
                      </a:pPr>
                      <a:r>
                        <a:rPr lang="ro-RO" sz="1400" b="1" dirty="0">
                          <a:solidFill>
                            <a:srgbClr val="4F4F50"/>
                          </a:solidFill>
                          <a:latin typeface="Calibri" panose="020F0502020204030204" pitchFamily="34" charset="0"/>
                          <a:ea typeface="Calibri" panose="020F0502020204030204" pitchFamily="34" charset="0"/>
                          <a:cs typeface="Calibri" panose="020F0502020204030204" pitchFamily="34" charset="0"/>
                          <a:sym typeface="Calibri"/>
                        </a:rPr>
                        <a:t>Scop</a:t>
                      </a:r>
                      <a:endParaRPr sz="1400" b="1" dirty="0">
                        <a:solidFill>
                          <a:srgbClr val="4F4F50"/>
                        </a:solidFill>
                        <a:latin typeface="Calibri" panose="020F0502020204030204" pitchFamily="34" charset="0"/>
                        <a:ea typeface="Calibri" panose="020F0502020204030204" pitchFamily="34" charset="0"/>
                        <a:cs typeface="Calibri" panose="020F0502020204030204" pitchFamily="34" charset="0"/>
                        <a:sym typeface="Calibri"/>
                      </a:endParaRPr>
                    </a:p>
                  </a:txBody>
                  <a:tcPr marL="228600" marR="228600" marT="171450" marB="171450">
                    <a:lnL cap="flat" cmpd="sng">
                      <a:solidFill>
                        <a:srgbClr val="E5E7EB"/>
                      </a:solidFill>
                      <a:prstDash val="solid"/>
                      <a:round/>
                      <a:headEnd type="none" w="sm" len="sm"/>
                      <a:tailEnd type="none" w="sm" len="sm"/>
                    </a:lnL>
                    <a:lnR cap="flat" cmpd="sng">
                      <a:solidFill>
                        <a:srgbClr val="E5E7EB"/>
                      </a:solidFill>
                      <a:prstDash val="solid"/>
                      <a:round/>
                      <a:headEnd type="none" w="sm" len="sm"/>
                      <a:tailEnd type="none" w="sm" len="sm"/>
                    </a:lnR>
                    <a:lnT cap="flat" cmpd="sng">
                      <a:solidFill>
                        <a:srgbClr val="E5E7EB"/>
                      </a:solidFill>
                      <a:prstDash val="solid"/>
                      <a:round/>
                      <a:headEnd type="none" w="sm" len="sm"/>
                      <a:tailEnd type="none" w="sm" len="sm"/>
                    </a:lnT>
                    <a:lnB w="8650" cap="flat" cmpd="sng">
                      <a:solidFill>
                        <a:srgbClr val="E2E8F0"/>
                      </a:solidFill>
                      <a:prstDash val="solid"/>
                      <a:round/>
                      <a:headEnd type="none" w="sm" len="sm"/>
                      <a:tailEnd type="none" w="sm" len="sm"/>
                    </a:lnB>
                    <a:solidFill>
                      <a:srgbClr val="F8FAFC"/>
                    </a:solidFill>
                  </a:tcPr>
                </a:tc>
                <a:tc>
                  <a:txBody>
                    <a:bodyPr/>
                    <a:lstStyle/>
                    <a:p>
                      <a:pPr marL="0" lvl="0" indent="0" algn="l" rtl="0">
                        <a:lnSpc>
                          <a:spcPct val="150000"/>
                        </a:lnSpc>
                        <a:spcBef>
                          <a:spcPts val="0"/>
                        </a:spcBef>
                        <a:spcAft>
                          <a:spcPts val="0"/>
                        </a:spcAft>
                        <a:buNone/>
                      </a:pPr>
                      <a:r>
                        <a:rPr lang="ro-RO" sz="1400" b="1" dirty="0">
                          <a:solidFill>
                            <a:srgbClr val="4F4F50"/>
                          </a:solidFill>
                          <a:latin typeface="Calibri" panose="020F0502020204030204" pitchFamily="34" charset="0"/>
                          <a:ea typeface="Calibri" panose="020F0502020204030204" pitchFamily="34" charset="0"/>
                          <a:cs typeface="Calibri" panose="020F0502020204030204" pitchFamily="34" charset="0"/>
                          <a:sym typeface="Calibri"/>
                        </a:rPr>
                        <a:t>Acțiune cheie (folosind o tehnică PP)</a:t>
                      </a:r>
                    </a:p>
                  </a:txBody>
                  <a:tcPr marL="228600" marR="228600" marT="171450" marB="171450">
                    <a:lnL cap="flat" cmpd="sng">
                      <a:solidFill>
                        <a:srgbClr val="E5E7EB"/>
                      </a:solidFill>
                      <a:prstDash val="solid"/>
                      <a:round/>
                      <a:headEnd type="none" w="sm" len="sm"/>
                      <a:tailEnd type="none" w="sm" len="sm"/>
                    </a:lnL>
                    <a:lnR cap="flat" cmpd="sng">
                      <a:solidFill>
                        <a:srgbClr val="E5E7EB"/>
                      </a:solidFill>
                      <a:prstDash val="solid"/>
                      <a:round/>
                      <a:headEnd type="none" w="sm" len="sm"/>
                      <a:tailEnd type="none" w="sm" len="sm"/>
                    </a:lnR>
                    <a:lnT cap="flat" cmpd="sng">
                      <a:solidFill>
                        <a:srgbClr val="E5E7EB"/>
                      </a:solidFill>
                      <a:prstDash val="solid"/>
                      <a:round/>
                      <a:headEnd type="none" w="sm" len="sm"/>
                      <a:tailEnd type="none" w="sm" len="sm"/>
                    </a:lnT>
                    <a:lnB w="8650" cap="flat" cmpd="sng">
                      <a:solidFill>
                        <a:srgbClr val="E2E8F0"/>
                      </a:solidFill>
                      <a:prstDash val="solid"/>
                      <a:round/>
                      <a:headEnd type="none" w="sm" len="sm"/>
                      <a:tailEnd type="none" w="sm" len="sm"/>
                    </a:lnB>
                    <a:solidFill>
                      <a:srgbClr val="F8FAFC"/>
                    </a:solidFill>
                  </a:tcPr>
                </a:tc>
                <a:tc>
                  <a:txBody>
                    <a:bodyPr/>
                    <a:lstStyle/>
                    <a:p>
                      <a:pPr marL="0" lvl="0" indent="0" algn="l" rtl="0">
                        <a:lnSpc>
                          <a:spcPct val="150000"/>
                        </a:lnSpc>
                        <a:spcBef>
                          <a:spcPts val="0"/>
                        </a:spcBef>
                        <a:spcAft>
                          <a:spcPts val="0"/>
                        </a:spcAft>
                        <a:buNone/>
                      </a:pPr>
                      <a:r>
                        <a:rPr lang="ro-RO" sz="1400" b="1" dirty="0">
                          <a:solidFill>
                            <a:srgbClr val="4F4F50"/>
                          </a:solidFill>
                          <a:latin typeface="Calibri" panose="020F0502020204030204" pitchFamily="34" charset="0"/>
                          <a:ea typeface="Calibri" panose="020F0502020204030204" pitchFamily="34" charset="0"/>
                          <a:cs typeface="Calibri" panose="020F0502020204030204" pitchFamily="34" charset="0"/>
                          <a:sym typeface="Calibri"/>
                        </a:rPr>
                        <a:t>Măsurarea succesului</a:t>
                      </a:r>
                    </a:p>
                  </a:txBody>
                  <a:tcPr marL="228600" marR="228600" marT="171450" marB="171450">
                    <a:lnL cap="flat" cmpd="sng">
                      <a:solidFill>
                        <a:srgbClr val="E5E7EB"/>
                      </a:solidFill>
                      <a:prstDash val="solid"/>
                      <a:round/>
                      <a:headEnd type="none" w="sm" len="sm"/>
                      <a:tailEnd type="none" w="sm" len="sm"/>
                    </a:lnL>
                    <a:lnR cap="flat" cmpd="sng">
                      <a:solidFill>
                        <a:srgbClr val="E5E7EB"/>
                      </a:solidFill>
                      <a:prstDash val="solid"/>
                      <a:round/>
                      <a:headEnd type="none" w="sm" len="sm"/>
                      <a:tailEnd type="none" w="sm" len="sm"/>
                    </a:lnR>
                    <a:lnT cap="flat" cmpd="sng">
                      <a:solidFill>
                        <a:srgbClr val="E5E7EB"/>
                      </a:solidFill>
                      <a:prstDash val="solid"/>
                      <a:round/>
                      <a:headEnd type="none" w="sm" len="sm"/>
                      <a:tailEnd type="none" w="sm" len="sm"/>
                    </a:lnT>
                    <a:lnB w="8650" cap="flat" cmpd="sng">
                      <a:solidFill>
                        <a:srgbClr val="E2E8F0"/>
                      </a:solidFill>
                      <a:prstDash val="solid"/>
                      <a:round/>
                      <a:headEnd type="none" w="sm" len="sm"/>
                      <a:tailEnd type="none" w="sm" len="sm"/>
                    </a:lnB>
                    <a:solidFill>
                      <a:srgbClr val="F8FAFC"/>
                    </a:solidFill>
                  </a:tcPr>
                </a:tc>
                <a:extLst>
                  <a:ext uri="{0D108BD9-81ED-4DB2-BD59-A6C34878D82A}">
                    <a16:rowId xmlns:a16="http://schemas.microsoft.com/office/drawing/2014/main" val="10000"/>
                  </a:ext>
                </a:extLst>
              </a:tr>
              <a:tr h="1218812">
                <a:tc>
                  <a:txBody>
                    <a:bodyPr/>
                    <a:lstStyle/>
                    <a:p>
                      <a:pPr marL="0" lvl="0" indent="0" algn="l" rtl="0">
                        <a:lnSpc>
                          <a:spcPct val="150000"/>
                        </a:lnSpc>
                        <a:spcBef>
                          <a:spcPts val="0"/>
                        </a:spcBef>
                        <a:spcAft>
                          <a:spcPts val="0"/>
                        </a:spcAft>
                        <a:buNone/>
                      </a:pPr>
                      <a:r>
                        <a:rPr lang="ro-RO" sz="1400" dirty="0">
                          <a:solidFill>
                            <a:srgbClr val="4F4F50"/>
                          </a:solidFill>
                          <a:latin typeface="Calibri" panose="020F0502020204030204" pitchFamily="34" charset="0"/>
                          <a:ea typeface="Calibri" panose="020F0502020204030204" pitchFamily="34" charset="0"/>
                          <a:cs typeface="Calibri" panose="020F0502020204030204" pitchFamily="34" charset="0"/>
                          <a:sym typeface="Calibri"/>
                        </a:rPr>
                        <a:t>Relații</a:t>
                      </a:r>
                      <a:endParaRPr sz="1400" dirty="0">
                        <a:solidFill>
                          <a:srgbClr val="4F4F50"/>
                        </a:solidFill>
                        <a:latin typeface="Calibri" panose="020F0502020204030204" pitchFamily="34" charset="0"/>
                        <a:ea typeface="Calibri" panose="020F0502020204030204" pitchFamily="34" charset="0"/>
                        <a:cs typeface="Calibri" panose="020F0502020204030204" pitchFamily="34" charset="0"/>
                        <a:sym typeface="Calibri"/>
                      </a:endParaRPr>
                    </a:p>
                  </a:txBody>
                  <a:tcPr marL="228600" marR="228600" marT="171450" marB="171450">
                    <a:lnL cap="flat" cmpd="sng">
                      <a:solidFill>
                        <a:srgbClr val="E5E7EB"/>
                      </a:solidFill>
                      <a:prstDash val="solid"/>
                      <a:round/>
                      <a:headEnd type="none" w="sm" len="sm"/>
                      <a:tailEnd type="none" w="sm" len="sm"/>
                    </a:lnL>
                    <a:lnR cap="flat" cmpd="sng">
                      <a:solidFill>
                        <a:srgbClr val="E5E7EB"/>
                      </a:solidFill>
                      <a:prstDash val="solid"/>
                      <a:round/>
                      <a:headEnd type="none" w="sm" len="sm"/>
                      <a:tailEnd type="none" w="sm" len="sm"/>
                    </a:lnR>
                    <a:lnT w="8650" cap="flat" cmpd="sng">
                      <a:solidFill>
                        <a:srgbClr val="E2E8F0"/>
                      </a:solidFill>
                      <a:prstDash val="solid"/>
                      <a:round/>
                      <a:headEnd type="none" w="sm" len="sm"/>
                      <a:tailEnd type="none" w="sm" len="sm"/>
                    </a:lnT>
                    <a:lnB w="8650" cap="flat" cmpd="sng">
                      <a:solidFill>
                        <a:srgbClr val="E2E8F0"/>
                      </a:solidFill>
                      <a:prstDash val="solid"/>
                      <a:round/>
                      <a:headEnd type="none" w="sm" len="sm"/>
                      <a:tailEnd type="none" w="sm" len="sm"/>
                    </a:lnB>
                  </a:tcPr>
                </a:tc>
                <a:tc>
                  <a:txBody>
                    <a:bodyPr/>
                    <a:lstStyle/>
                    <a:p>
                      <a:pPr marL="0" lvl="0" indent="0" algn="l" rtl="0">
                        <a:lnSpc>
                          <a:spcPct val="150000"/>
                        </a:lnSpc>
                        <a:spcBef>
                          <a:spcPts val="0"/>
                        </a:spcBef>
                        <a:spcAft>
                          <a:spcPts val="0"/>
                        </a:spcAft>
                        <a:buNone/>
                      </a:pPr>
                      <a:r>
                        <a:rPr lang="ro-RO" sz="1400" b="0" i="0" u="none" strike="noStrike" cap="none" dirty="0">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Îmbunătățiți încrederea dintre personal și elevi</a:t>
                      </a:r>
                      <a:endParaRPr sz="1400" dirty="0">
                        <a:solidFill>
                          <a:srgbClr val="4F4F50"/>
                        </a:solidFill>
                        <a:latin typeface="Calibri" panose="020F0502020204030204" pitchFamily="34" charset="0"/>
                        <a:ea typeface="Calibri" panose="020F0502020204030204" pitchFamily="34" charset="0"/>
                        <a:cs typeface="Calibri" panose="020F0502020204030204" pitchFamily="34" charset="0"/>
                        <a:sym typeface="Calibri"/>
                      </a:endParaRPr>
                    </a:p>
                  </a:txBody>
                  <a:tcPr marL="228600" marR="228600" marT="171450" marB="171450">
                    <a:lnL w="9525" cap="flat" cmpd="sng" algn="ctr">
                      <a:solidFill>
                        <a:srgbClr val="E5E7EB"/>
                      </a:solidFill>
                      <a:prstDash val="solid"/>
                      <a:round/>
                      <a:headEnd type="none" w="sm" len="sm"/>
                      <a:tailEnd type="none" w="sm" len="sm"/>
                    </a:lnL>
                    <a:lnR cap="flat" cmpd="sng">
                      <a:solidFill>
                        <a:srgbClr val="E5E7EB"/>
                      </a:solidFill>
                      <a:prstDash val="solid"/>
                      <a:round/>
                      <a:headEnd type="none" w="sm" len="sm"/>
                      <a:tailEnd type="none" w="sm" len="sm"/>
                    </a:lnR>
                    <a:lnT w="8650" cap="flat" cmpd="sng">
                      <a:solidFill>
                        <a:srgbClr val="E2E8F0"/>
                      </a:solidFill>
                      <a:prstDash val="solid"/>
                      <a:round/>
                      <a:headEnd type="none" w="sm" len="sm"/>
                      <a:tailEnd type="none" w="sm" len="sm"/>
                    </a:lnT>
                    <a:lnB w="8650" cap="flat" cmpd="sng">
                      <a:solidFill>
                        <a:srgbClr val="E2E8F0"/>
                      </a:solidFill>
                      <a:prstDash val="solid"/>
                      <a:round/>
                      <a:headEnd type="none" w="sm" len="sm"/>
                      <a:tailEnd type="none" w="sm" len="sm"/>
                    </a:lnB>
                  </a:tcPr>
                </a:tc>
                <a:tc>
                  <a:txBody>
                    <a:bodyPr/>
                    <a:lstStyle/>
                    <a:p>
                      <a:pPr marL="0" lvl="0" indent="0" algn="l" rtl="0">
                        <a:lnSpc>
                          <a:spcPct val="150000"/>
                        </a:lnSpc>
                        <a:spcBef>
                          <a:spcPts val="0"/>
                        </a:spcBef>
                        <a:spcAft>
                          <a:spcPts val="0"/>
                        </a:spcAft>
                        <a:buNone/>
                      </a:pPr>
                      <a:r>
                        <a:rPr lang="ro-RO" sz="1400" b="0" i="0" u="none" strike="noStrike" cap="none" dirty="0">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Începeți „Verificări individuale ale punctelor forte” săptămânale</a:t>
                      </a:r>
                      <a:endParaRPr sz="1400" dirty="0">
                        <a:solidFill>
                          <a:srgbClr val="4F4F50"/>
                        </a:solidFill>
                        <a:latin typeface="Calibri" panose="020F0502020204030204" pitchFamily="34" charset="0"/>
                        <a:ea typeface="Calibri" panose="020F0502020204030204" pitchFamily="34" charset="0"/>
                        <a:cs typeface="Calibri" panose="020F0502020204030204" pitchFamily="34" charset="0"/>
                        <a:sym typeface="Calibri"/>
                      </a:endParaRPr>
                    </a:p>
                  </a:txBody>
                  <a:tcPr marL="228600" marR="228600" marT="171450" marB="171450">
                    <a:lnL cap="flat" cmpd="sng">
                      <a:solidFill>
                        <a:srgbClr val="E5E7EB"/>
                      </a:solidFill>
                      <a:prstDash val="solid"/>
                      <a:round/>
                      <a:headEnd type="none" w="sm" len="sm"/>
                      <a:tailEnd type="none" w="sm" len="sm"/>
                    </a:lnL>
                    <a:lnR cap="flat" cmpd="sng">
                      <a:solidFill>
                        <a:srgbClr val="E5E7EB"/>
                      </a:solidFill>
                      <a:prstDash val="solid"/>
                      <a:round/>
                      <a:headEnd type="none" w="sm" len="sm"/>
                      <a:tailEnd type="none" w="sm" len="sm"/>
                    </a:lnR>
                    <a:lnT w="8650" cap="flat" cmpd="sng">
                      <a:solidFill>
                        <a:srgbClr val="E2E8F0"/>
                      </a:solidFill>
                      <a:prstDash val="solid"/>
                      <a:round/>
                      <a:headEnd type="none" w="sm" len="sm"/>
                      <a:tailEnd type="none" w="sm" len="sm"/>
                    </a:lnT>
                    <a:lnB w="8650" cap="flat" cmpd="sng">
                      <a:solidFill>
                        <a:srgbClr val="E2E8F0"/>
                      </a:solidFill>
                      <a:prstDash val="solid"/>
                      <a:round/>
                      <a:headEnd type="none" w="sm" len="sm"/>
                      <a:tailEnd type="none" w="sm" len="sm"/>
                    </a:lnB>
                  </a:tcPr>
                </a:tc>
                <a:tc>
                  <a:txBody>
                    <a:bodyPr/>
                    <a:lstStyle/>
                    <a:p>
                      <a:pPr marL="0" lvl="0" indent="0" algn="l" rtl="0">
                        <a:lnSpc>
                          <a:spcPct val="150000"/>
                        </a:lnSpc>
                        <a:spcBef>
                          <a:spcPts val="0"/>
                        </a:spcBef>
                        <a:spcAft>
                          <a:spcPts val="0"/>
                        </a:spcAft>
                        <a:buNone/>
                      </a:pPr>
                      <a:r>
                        <a:rPr lang="ro-RO" sz="1400" b="0" i="0" u="none" strike="noStrike" cap="none" dirty="0">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Feedback pozitiv al elevilor</a:t>
                      </a:r>
                      <a:endParaRPr sz="1400" dirty="0">
                        <a:solidFill>
                          <a:srgbClr val="4F4F50"/>
                        </a:solidFill>
                        <a:latin typeface="Calibri" panose="020F0502020204030204" pitchFamily="34" charset="0"/>
                        <a:ea typeface="Calibri" panose="020F0502020204030204" pitchFamily="34" charset="0"/>
                        <a:cs typeface="Calibri" panose="020F0502020204030204" pitchFamily="34" charset="0"/>
                        <a:sym typeface="Calibri"/>
                      </a:endParaRPr>
                    </a:p>
                  </a:txBody>
                  <a:tcPr marL="228600" marR="228600" marT="171450" marB="171450">
                    <a:lnL cap="flat" cmpd="sng">
                      <a:solidFill>
                        <a:srgbClr val="E5E7EB"/>
                      </a:solidFill>
                      <a:prstDash val="solid"/>
                      <a:round/>
                      <a:headEnd type="none" w="sm" len="sm"/>
                      <a:tailEnd type="none" w="sm" len="sm"/>
                    </a:lnL>
                    <a:lnR cap="flat" cmpd="sng">
                      <a:solidFill>
                        <a:srgbClr val="E5E7EB"/>
                      </a:solidFill>
                      <a:prstDash val="solid"/>
                      <a:round/>
                      <a:headEnd type="none" w="sm" len="sm"/>
                      <a:tailEnd type="none" w="sm" len="sm"/>
                    </a:lnR>
                    <a:lnT w="8650" cap="flat" cmpd="sng">
                      <a:solidFill>
                        <a:srgbClr val="E2E8F0"/>
                      </a:solidFill>
                      <a:prstDash val="solid"/>
                      <a:round/>
                      <a:headEnd type="none" w="sm" len="sm"/>
                      <a:tailEnd type="none" w="sm" len="sm"/>
                    </a:lnT>
                    <a:lnB w="8650" cap="flat" cmpd="sng">
                      <a:solidFill>
                        <a:srgbClr val="E2E8F0"/>
                      </a:solidFill>
                      <a:prstDash val="solid"/>
                      <a:round/>
                      <a:headEnd type="none" w="sm" len="sm"/>
                      <a:tailEnd type="none" w="sm" len="sm"/>
                    </a:lnB>
                  </a:tcPr>
                </a:tc>
                <a:extLst>
                  <a:ext uri="{0D108BD9-81ED-4DB2-BD59-A6C34878D82A}">
                    <a16:rowId xmlns:a16="http://schemas.microsoft.com/office/drawing/2014/main" val="10001"/>
                  </a:ext>
                </a:extLst>
              </a:tr>
              <a:tr h="1218812">
                <a:tc>
                  <a:txBody>
                    <a:bodyPr/>
                    <a:lstStyle/>
                    <a:p>
                      <a:pPr marL="0" lvl="0" indent="0" algn="l" rtl="0">
                        <a:lnSpc>
                          <a:spcPct val="150000"/>
                        </a:lnSpc>
                        <a:spcBef>
                          <a:spcPts val="0"/>
                        </a:spcBef>
                        <a:spcAft>
                          <a:spcPts val="0"/>
                        </a:spcAft>
                        <a:buNone/>
                      </a:pPr>
                      <a:r>
                        <a:rPr lang="ro-RO" sz="1400" dirty="0">
                          <a:solidFill>
                            <a:srgbClr val="4F4F50"/>
                          </a:solidFill>
                          <a:latin typeface="Calibri" panose="020F0502020204030204" pitchFamily="34" charset="0"/>
                          <a:ea typeface="Calibri" panose="020F0502020204030204" pitchFamily="34" charset="0"/>
                          <a:cs typeface="Calibri" panose="020F0502020204030204" pitchFamily="34" charset="0"/>
                          <a:sym typeface="Calibri"/>
                        </a:rPr>
                        <a:t>Emoții pozitive</a:t>
                      </a:r>
                      <a:endParaRPr sz="1400" dirty="0">
                        <a:solidFill>
                          <a:srgbClr val="4F4F50"/>
                        </a:solidFill>
                        <a:latin typeface="Calibri" panose="020F0502020204030204" pitchFamily="34" charset="0"/>
                        <a:ea typeface="Calibri" panose="020F0502020204030204" pitchFamily="34" charset="0"/>
                        <a:cs typeface="Calibri" panose="020F0502020204030204" pitchFamily="34" charset="0"/>
                        <a:sym typeface="Calibri"/>
                      </a:endParaRPr>
                    </a:p>
                  </a:txBody>
                  <a:tcPr marL="228600" marR="228600" marT="171450" marB="171450">
                    <a:lnL cap="flat" cmpd="sng">
                      <a:solidFill>
                        <a:srgbClr val="E5E7EB"/>
                      </a:solidFill>
                      <a:prstDash val="solid"/>
                      <a:round/>
                      <a:headEnd type="none" w="sm" len="sm"/>
                      <a:tailEnd type="none" w="sm" len="sm"/>
                    </a:lnL>
                    <a:lnR cap="flat" cmpd="sng">
                      <a:solidFill>
                        <a:srgbClr val="E5E7EB"/>
                      </a:solidFill>
                      <a:prstDash val="solid"/>
                      <a:round/>
                      <a:headEnd type="none" w="sm" len="sm"/>
                      <a:tailEnd type="none" w="sm" len="sm"/>
                    </a:lnR>
                    <a:lnT w="8650" cap="flat" cmpd="sng">
                      <a:solidFill>
                        <a:srgbClr val="E2E8F0"/>
                      </a:solidFill>
                      <a:prstDash val="solid"/>
                      <a:round/>
                      <a:headEnd type="none" w="sm" len="sm"/>
                      <a:tailEnd type="none" w="sm" len="sm"/>
                    </a:lnT>
                    <a:lnB w="8650" cap="flat" cmpd="sng">
                      <a:solidFill>
                        <a:srgbClr val="E2E8F0"/>
                      </a:solidFill>
                      <a:prstDash val="solid"/>
                      <a:round/>
                      <a:headEnd type="none" w="sm" len="sm"/>
                      <a:tailEnd type="none" w="sm" len="sm"/>
                    </a:lnB>
                  </a:tcPr>
                </a:tc>
                <a:tc>
                  <a:txBody>
                    <a:bodyPr/>
                    <a:lstStyle/>
                    <a:p>
                      <a:pPr marL="0" lvl="0" indent="0" algn="l" rtl="0">
                        <a:lnSpc>
                          <a:spcPct val="150000"/>
                        </a:lnSpc>
                        <a:spcBef>
                          <a:spcPts val="0"/>
                        </a:spcBef>
                        <a:spcAft>
                          <a:spcPts val="0"/>
                        </a:spcAft>
                        <a:buNone/>
                      </a:pPr>
                      <a:r>
                        <a:rPr lang="ro-RO" sz="1400" b="0" i="0" u="none" strike="noStrike" cap="none" dirty="0">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Reduceți oboseala personalului din cadrul ședințelor</a:t>
                      </a:r>
                      <a:endParaRPr sz="1400" dirty="0">
                        <a:solidFill>
                          <a:srgbClr val="4F4F50"/>
                        </a:solidFill>
                        <a:latin typeface="Calibri" panose="020F0502020204030204" pitchFamily="34" charset="0"/>
                        <a:ea typeface="Calibri" panose="020F0502020204030204" pitchFamily="34" charset="0"/>
                        <a:cs typeface="Calibri" panose="020F0502020204030204" pitchFamily="34" charset="0"/>
                        <a:sym typeface="Calibri"/>
                      </a:endParaRPr>
                    </a:p>
                  </a:txBody>
                  <a:tcPr marL="228600" marR="228600" marT="171450" marB="171450">
                    <a:lnL w="9525" cap="flat" cmpd="sng" algn="ctr">
                      <a:solidFill>
                        <a:srgbClr val="E5E7EB"/>
                      </a:solidFill>
                      <a:prstDash val="solid"/>
                      <a:round/>
                      <a:headEnd type="none" w="sm" len="sm"/>
                      <a:tailEnd type="none" w="sm" len="sm"/>
                    </a:lnL>
                    <a:lnR cap="flat" cmpd="sng">
                      <a:solidFill>
                        <a:srgbClr val="E5E7EB"/>
                      </a:solidFill>
                      <a:prstDash val="solid"/>
                      <a:round/>
                      <a:headEnd type="none" w="sm" len="sm"/>
                      <a:tailEnd type="none" w="sm" len="sm"/>
                    </a:lnR>
                    <a:lnT w="8650" cap="flat" cmpd="sng">
                      <a:solidFill>
                        <a:srgbClr val="E2E8F0"/>
                      </a:solidFill>
                      <a:prstDash val="solid"/>
                      <a:round/>
                      <a:headEnd type="none" w="sm" len="sm"/>
                      <a:tailEnd type="none" w="sm" len="sm"/>
                    </a:lnT>
                    <a:lnB w="8650" cap="flat" cmpd="sng">
                      <a:solidFill>
                        <a:srgbClr val="E2E8F0"/>
                      </a:solidFill>
                      <a:prstDash val="solid"/>
                      <a:round/>
                      <a:headEnd type="none" w="sm" len="sm"/>
                      <a:tailEnd type="none" w="sm" len="sm"/>
                    </a:lnB>
                  </a:tcPr>
                </a:tc>
                <a:tc>
                  <a:txBody>
                    <a:bodyPr/>
                    <a:lstStyle/>
                    <a:p>
                      <a:pPr marL="0" lvl="0" indent="0" algn="l" rtl="0">
                        <a:lnSpc>
                          <a:spcPct val="150000"/>
                        </a:lnSpc>
                        <a:spcBef>
                          <a:spcPts val="0"/>
                        </a:spcBef>
                        <a:spcAft>
                          <a:spcPts val="0"/>
                        </a:spcAft>
                        <a:buNone/>
                      </a:pPr>
                      <a:r>
                        <a:rPr lang="ro-RO" sz="1400" b="0" i="0" u="none" strike="noStrike" cap="none" dirty="0">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Începeți toate ședințele de echipă cu o „Rundă de Recunoștință”</a:t>
                      </a:r>
                      <a:endParaRPr sz="1400" dirty="0">
                        <a:solidFill>
                          <a:srgbClr val="4F4F50"/>
                        </a:solidFill>
                        <a:latin typeface="Calibri" panose="020F0502020204030204" pitchFamily="34" charset="0"/>
                        <a:ea typeface="Calibri" panose="020F0502020204030204" pitchFamily="34" charset="0"/>
                        <a:cs typeface="Calibri" panose="020F0502020204030204" pitchFamily="34" charset="0"/>
                        <a:sym typeface="Calibri"/>
                      </a:endParaRPr>
                    </a:p>
                  </a:txBody>
                  <a:tcPr marL="228600" marR="228600" marT="171450" marB="171450">
                    <a:lnL cap="flat" cmpd="sng">
                      <a:solidFill>
                        <a:srgbClr val="E5E7EB"/>
                      </a:solidFill>
                      <a:prstDash val="solid"/>
                      <a:round/>
                      <a:headEnd type="none" w="sm" len="sm"/>
                      <a:tailEnd type="none" w="sm" len="sm"/>
                    </a:lnL>
                    <a:lnR cap="flat" cmpd="sng">
                      <a:solidFill>
                        <a:srgbClr val="E5E7EB"/>
                      </a:solidFill>
                      <a:prstDash val="solid"/>
                      <a:round/>
                      <a:headEnd type="none" w="sm" len="sm"/>
                      <a:tailEnd type="none" w="sm" len="sm"/>
                    </a:lnR>
                    <a:lnT w="8650" cap="flat" cmpd="sng">
                      <a:solidFill>
                        <a:srgbClr val="E2E8F0"/>
                      </a:solidFill>
                      <a:prstDash val="solid"/>
                      <a:round/>
                      <a:headEnd type="none" w="sm" len="sm"/>
                      <a:tailEnd type="none" w="sm" len="sm"/>
                    </a:lnT>
                    <a:lnB w="8650" cap="flat" cmpd="sng">
                      <a:solidFill>
                        <a:srgbClr val="E2E8F0"/>
                      </a:solidFill>
                      <a:prstDash val="solid"/>
                      <a:round/>
                      <a:headEnd type="none" w="sm" len="sm"/>
                      <a:tailEnd type="none" w="sm" len="sm"/>
                    </a:lnB>
                  </a:tcPr>
                </a:tc>
                <a:tc>
                  <a:txBody>
                    <a:bodyPr/>
                    <a:lstStyle/>
                    <a:p>
                      <a:pPr marL="0" lvl="0" indent="0" algn="l" rtl="0">
                        <a:lnSpc>
                          <a:spcPct val="150000"/>
                        </a:lnSpc>
                        <a:spcBef>
                          <a:spcPts val="0"/>
                        </a:spcBef>
                        <a:spcAft>
                          <a:spcPts val="0"/>
                        </a:spcAft>
                        <a:buNone/>
                      </a:pPr>
                      <a:r>
                        <a:rPr lang="ro-RO" sz="1400" b="0" i="0" u="none" strike="noStrike" cap="none" dirty="0">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Îmbunătățirea moralului la întâlniri</a:t>
                      </a:r>
                      <a:endParaRPr sz="1400" dirty="0">
                        <a:solidFill>
                          <a:srgbClr val="4F4F50"/>
                        </a:solidFill>
                        <a:latin typeface="Calibri" panose="020F0502020204030204" pitchFamily="34" charset="0"/>
                        <a:ea typeface="Calibri" panose="020F0502020204030204" pitchFamily="34" charset="0"/>
                        <a:cs typeface="Calibri" panose="020F0502020204030204" pitchFamily="34" charset="0"/>
                        <a:sym typeface="Calibri"/>
                      </a:endParaRPr>
                    </a:p>
                  </a:txBody>
                  <a:tcPr marL="228600" marR="228600" marT="171450" marB="171450">
                    <a:lnL cap="flat" cmpd="sng">
                      <a:solidFill>
                        <a:srgbClr val="E5E7EB"/>
                      </a:solidFill>
                      <a:prstDash val="solid"/>
                      <a:round/>
                      <a:headEnd type="none" w="sm" len="sm"/>
                      <a:tailEnd type="none" w="sm" len="sm"/>
                    </a:lnL>
                    <a:lnR cap="flat" cmpd="sng">
                      <a:solidFill>
                        <a:srgbClr val="E5E7EB"/>
                      </a:solidFill>
                      <a:prstDash val="solid"/>
                      <a:round/>
                      <a:headEnd type="none" w="sm" len="sm"/>
                      <a:tailEnd type="none" w="sm" len="sm"/>
                    </a:lnR>
                    <a:lnT w="8650" cap="flat" cmpd="sng">
                      <a:solidFill>
                        <a:srgbClr val="E2E8F0"/>
                      </a:solidFill>
                      <a:prstDash val="solid"/>
                      <a:round/>
                      <a:headEnd type="none" w="sm" len="sm"/>
                      <a:tailEnd type="none" w="sm" len="sm"/>
                    </a:lnT>
                    <a:lnB w="8650" cap="flat" cmpd="sng">
                      <a:solidFill>
                        <a:srgbClr val="E2E8F0"/>
                      </a:solidFill>
                      <a:prstDash val="solid"/>
                      <a:round/>
                      <a:headEnd type="none" w="sm" len="sm"/>
                      <a:tailEnd type="none" w="sm" len="sm"/>
                    </a:lnB>
                  </a:tcPr>
                </a:tc>
                <a:extLst>
                  <a:ext uri="{0D108BD9-81ED-4DB2-BD59-A6C34878D82A}">
                    <a16:rowId xmlns:a16="http://schemas.microsoft.com/office/drawing/2014/main" val="10002"/>
                  </a:ext>
                </a:extLst>
              </a:tr>
              <a:tr h="1218812">
                <a:tc>
                  <a:txBody>
                    <a:bodyPr/>
                    <a:lstStyle/>
                    <a:p>
                      <a:pPr marL="0" lvl="0" indent="0" algn="l" rtl="0">
                        <a:lnSpc>
                          <a:spcPct val="150000"/>
                        </a:lnSpc>
                        <a:spcBef>
                          <a:spcPts val="0"/>
                        </a:spcBef>
                        <a:spcAft>
                          <a:spcPts val="0"/>
                        </a:spcAft>
                        <a:buNone/>
                      </a:pPr>
                      <a:r>
                        <a:rPr lang="ro-RO" sz="1400" dirty="0">
                          <a:solidFill>
                            <a:srgbClr val="4F4F50"/>
                          </a:solidFill>
                          <a:latin typeface="Calibri" panose="020F0502020204030204" pitchFamily="34" charset="0"/>
                          <a:ea typeface="Calibri" panose="020F0502020204030204" pitchFamily="34" charset="0"/>
                          <a:cs typeface="Calibri" panose="020F0502020204030204" pitchFamily="34" charset="0"/>
                          <a:sym typeface="Calibri"/>
                        </a:rPr>
                        <a:t>Împlinire</a:t>
                      </a:r>
                      <a:endParaRPr sz="1400" dirty="0">
                        <a:solidFill>
                          <a:srgbClr val="4F4F50"/>
                        </a:solidFill>
                        <a:latin typeface="Calibri" panose="020F0502020204030204" pitchFamily="34" charset="0"/>
                        <a:ea typeface="Calibri" panose="020F0502020204030204" pitchFamily="34" charset="0"/>
                        <a:cs typeface="Calibri" panose="020F0502020204030204" pitchFamily="34" charset="0"/>
                        <a:sym typeface="Calibri"/>
                      </a:endParaRPr>
                    </a:p>
                  </a:txBody>
                  <a:tcPr marL="228600" marR="228600" marT="171450" marB="171450">
                    <a:lnL cap="flat" cmpd="sng">
                      <a:solidFill>
                        <a:srgbClr val="E5E7EB"/>
                      </a:solidFill>
                      <a:prstDash val="solid"/>
                      <a:round/>
                      <a:headEnd type="none" w="sm" len="sm"/>
                      <a:tailEnd type="none" w="sm" len="sm"/>
                    </a:lnL>
                    <a:lnR cap="flat" cmpd="sng">
                      <a:solidFill>
                        <a:srgbClr val="E5E7EB"/>
                      </a:solidFill>
                      <a:prstDash val="solid"/>
                      <a:round/>
                      <a:headEnd type="none" w="sm" len="sm"/>
                      <a:tailEnd type="none" w="sm" len="sm"/>
                    </a:lnR>
                    <a:lnT w="8650" cap="flat" cmpd="sng">
                      <a:solidFill>
                        <a:srgbClr val="E2E8F0"/>
                      </a:solidFill>
                      <a:prstDash val="solid"/>
                      <a:round/>
                      <a:headEnd type="none" w="sm" len="sm"/>
                      <a:tailEnd type="none" w="sm" len="sm"/>
                    </a:lnT>
                    <a:lnB w="8650" cap="flat" cmpd="sng">
                      <a:solidFill>
                        <a:srgbClr val="E2E8F0"/>
                      </a:solidFill>
                      <a:prstDash val="solid"/>
                      <a:round/>
                      <a:headEnd type="none" w="sm" len="sm"/>
                      <a:tailEnd type="none" w="sm" len="sm"/>
                    </a:lnB>
                  </a:tcPr>
                </a:tc>
                <a:tc>
                  <a:txBody>
                    <a:bodyPr/>
                    <a:lstStyle/>
                    <a:p>
                      <a:pPr marL="0" lvl="0" indent="0" algn="l" rtl="0">
                        <a:lnSpc>
                          <a:spcPct val="150000"/>
                        </a:lnSpc>
                        <a:spcBef>
                          <a:spcPts val="0"/>
                        </a:spcBef>
                        <a:spcAft>
                          <a:spcPts val="0"/>
                        </a:spcAft>
                        <a:buNone/>
                      </a:pPr>
                      <a:r>
                        <a:rPr lang="ro-RO" sz="1400" b="0" i="0" u="none" strike="noStrike" cap="none" dirty="0">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Consolidați încrederea elevilor</a:t>
                      </a:r>
                      <a:endParaRPr sz="1400" dirty="0">
                        <a:solidFill>
                          <a:srgbClr val="4F4F50"/>
                        </a:solidFill>
                        <a:latin typeface="Calibri" panose="020F0502020204030204" pitchFamily="34" charset="0"/>
                        <a:ea typeface="Calibri" panose="020F0502020204030204" pitchFamily="34" charset="0"/>
                        <a:cs typeface="Calibri" panose="020F0502020204030204" pitchFamily="34" charset="0"/>
                        <a:sym typeface="Calibri"/>
                      </a:endParaRPr>
                    </a:p>
                  </a:txBody>
                  <a:tcPr marL="228600" marR="228600" marT="171450" marB="171450">
                    <a:lnL w="9525" cap="flat" cmpd="sng" algn="ctr">
                      <a:solidFill>
                        <a:srgbClr val="E5E7EB"/>
                      </a:solidFill>
                      <a:prstDash val="solid"/>
                      <a:round/>
                      <a:headEnd type="none" w="sm" len="sm"/>
                      <a:tailEnd type="none" w="sm" len="sm"/>
                    </a:lnL>
                    <a:lnR cap="flat" cmpd="sng">
                      <a:solidFill>
                        <a:srgbClr val="E5E7EB"/>
                      </a:solidFill>
                      <a:prstDash val="solid"/>
                      <a:round/>
                      <a:headEnd type="none" w="sm" len="sm"/>
                      <a:tailEnd type="none" w="sm" len="sm"/>
                    </a:lnR>
                    <a:lnT w="8650" cap="flat" cmpd="sng">
                      <a:solidFill>
                        <a:srgbClr val="E2E8F0"/>
                      </a:solidFill>
                      <a:prstDash val="solid"/>
                      <a:round/>
                      <a:headEnd type="none" w="sm" len="sm"/>
                      <a:tailEnd type="none" w="sm" len="sm"/>
                    </a:lnT>
                    <a:lnB w="8650" cap="flat" cmpd="sng">
                      <a:solidFill>
                        <a:srgbClr val="E2E8F0"/>
                      </a:solidFill>
                      <a:prstDash val="solid"/>
                      <a:round/>
                      <a:headEnd type="none" w="sm" len="sm"/>
                      <a:tailEnd type="none" w="sm" len="sm"/>
                    </a:lnB>
                  </a:tcPr>
                </a:tc>
                <a:tc>
                  <a:txBody>
                    <a:bodyPr/>
                    <a:lstStyle/>
                    <a:p>
                      <a:pPr marL="0" lvl="0" indent="0" algn="l" rtl="0">
                        <a:lnSpc>
                          <a:spcPct val="150000"/>
                        </a:lnSpc>
                        <a:spcBef>
                          <a:spcPts val="0"/>
                        </a:spcBef>
                        <a:spcAft>
                          <a:spcPts val="0"/>
                        </a:spcAft>
                        <a:buNone/>
                      </a:pPr>
                      <a:r>
                        <a:rPr lang="ro-RO" sz="1400" b="0" i="0" u="none" strike="noStrike" cap="none" dirty="0">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Creați un fundament de „mentalitate de creștere” pentru efort</a:t>
                      </a:r>
                      <a:endParaRPr sz="1400" dirty="0">
                        <a:solidFill>
                          <a:srgbClr val="4F4F50"/>
                        </a:solidFill>
                        <a:latin typeface="Calibri" panose="020F0502020204030204" pitchFamily="34" charset="0"/>
                        <a:ea typeface="Calibri" panose="020F0502020204030204" pitchFamily="34" charset="0"/>
                        <a:cs typeface="Calibri" panose="020F0502020204030204" pitchFamily="34" charset="0"/>
                        <a:sym typeface="Calibri"/>
                      </a:endParaRPr>
                    </a:p>
                  </a:txBody>
                  <a:tcPr marL="228600" marR="228600" marT="171450" marB="171450">
                    <a:lnL cap="flat" cmpd="sng">
                      <a:solidFill>
                        <a:srgbClr val="E5E7EB"/>
                      </a:solidFill>
                      <a:prstDash val="solid"/>
                      <a:round/>
                      <a:headEnd type="none" w="sm" len="sm"/>
                      <a:tailEnd type="none" w="sm" len="sm"/>
                    </a:lnL>
                    <a:lnR cap="flat" cmpd="sng">
                      <a:solidFill>
                        <a:srgbClr val="E5E7EB"/>
                      </a:solidFill>
                      <a:prstDash val="solid"/>
                      <a:round/>
                      <a:headEnd type="none" w="sm" len="sm"/>
                      <a:tailEnd type="none" w="sm" len="sm"/>
                    </a:lnR>
                    <a:lnT w="8650" cap="flat" cmpd="sng">
                      <a:solidFill>
                        <a:srgbClr val="E2E8F0"/>
                      </a:solidFill>
                      <a:prstDash val="solid"/>
                      <a:round/>
                      <a:headEnd type="none" w="sm" len="sm"/>
                      <a:tailEnd type="none" w="sm" len="sm"/>
                    </a:lnT>
                    <a:lnB w="8650" cap="flat" cmpd="sng">
                      <a:solidFill>
                        <a:srgbClr val="E2E8F0"/>
                      </a:solidFill>
                      <a:prstDash val="solid"/>
                      <a:round/>
                      <a:headEnd type="none" w="sm" len="sm"/>
                      <a:tailEnd type="none" w="sm" len="sm"/>
                    </a:lnB>
                  </a:tcPr>
                </a:tc>
                <a:tc>
                  <a:txBody>
                    <a:bodyPr/>
                    <a:lstStyle/>
                    <a:p>
                      <a:pPr marL="0" lvl="0" indent="0" algn="l" rtl="0">
                        <a:lnSpc>
                          <a:spcPct val="150000"/>
                        </a:lnSpc>
                        <a:spcBef>
                          <a:spcPts val="0"/>
                        </a:spcBef>
                        <a:spcAft>
                          <a:spcPts val="0"/>
                        </a:spcAft>
                        <a:buNone/>
                      </a:pPr>
                      <a:r>
                        <a:rPr lang="it-IT" sz="1400" b="0" i="0" u="none" strike="noStrike" cap="none" dirty="0">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Mai multă participare la clasă</a:t>
                      </a:r>
                      <a:endParaRPr sz="1400" dirty="0">
                        <a:solidFill>
                          <a:srgbClr val="4F4F50"/>
                        </a:solidFill>
                        <a:latin typeface="Calibri" panose="020F0502020204030204" pitchFamily="34" charset="0"/>
                        <a:ea typeface="Calibri" panose="020F0502020204030204" pitchFamily="34" charset="0"/>
                        <a:cs typeface="Calibri" panose="020F0502020204030204" pitchFamily="34" charset="0"/>
                        <a:sym typeface="Calibri"/>
                      </a:endParaRPr>
                    </a:p>
                  </a:txBody>
                  <a:tcPr marL="228600" marR="228600" marT="171450" marB="171450">
                    <a:lnL cap="flat" cmpd="sng">
                      <a:solidFill>
                        <a:srgbClr val="E5E7EB"/>
                      </a:solidFill>
                      <a:prstDash val="solid"/>
                      <a:round/>
                      <a:headEnd type="none" w="sm" len="sm"/>
                      <a:tailEnd type="none" w="sm" len="sm"/>
                    </a:lnL>
                    <a:lnR cap="flat" cmpd="sng">
                      <a:solidFill>
                        <a:srgbClr val="E5E7EB"/>
                      </a:solidFill>
                      <a:prstDash val="solid"/>
                      <a:round/>
                      <a:headEnd type="none" w="sm" len="sm"/>
                      <a:tailEnd type="none" w="sm" len="sm"/>
                    </a:lnR>
                    <a:lnT w="8650" cap="flat" cmpd="sng">
                      <a:solidFill>
                        <a:srgbClr val="E2E8F0"/>
                      </a:solidFill>
                      <a:prstDash val="solid"/>
                      <a:round/>
                      <a:headEnd type="none" w="sm" len="sm"/>
                      <a:tailEnd type="none" w="sm" len="sm"/>
                    </a:lnT>
                    <a:lnB w="8650" cap="flat" cmpd="sng">
                      <a:solidFill>
                        <a:srgbClr val="E2E8F0"/>
                      </a:solidFill>
                      <a:prstDash val="solid"/>
                      <a:round/>
                      <a:headEnd type="none" w="sm" len="sm"/>
                      <a:tailEnd type="none" w="sm" len="sm"/>
                    </a:lnB>
                  </a:tcPr>
                </a:tc>
                <a:extLst>
                  <a:ext uri="{0D108BD9-81ED-4DB2-BD59-A6C34878D82A}">
                    <a16:rowId xmlns:a16="http://schemas.microsoft.com/office/drawing/2014/main" val="10003"/>
                  </a:ext>
                </a:extLst>
              </a:tr>
              <a:tr h="1218812">
                <a:tc>
                  <a:txBody>
                    <a:bodyPr/>
                    <a:lstStyle/>
                    <a:p>
                      <a:pPr marL="0" lvl="0" indent="0" algn="l" rtl="0">
                        <a:lnSpc>
                          <a:spcPct val="150000"/>
                        </a:lnSpc>
                        <a:spcBef>
                          <a:spcPts val="0"/>
                        </a:spcBef>
                        <a:spcAft>
                          <a:spcPts val="0"/>
                        </a:spcAft>
                        <a:buNone/>
                      </a:pPr>
                      <a:r>
                        <a:rPr lang="ro-RO" sz="1400" dirty="0">
                          <a:solidFill>
                            <a:srgbClr val="4F4F50"/>
                          </a:solidFill>
                          <a:latin typeface="Calibri" panose="020F0502020204030204" pitchFamily="34" charset="0"/>
                          <a:ea typeface="Calibri" panose="020F0502020204030204" pitchFamily="34" charset="0"/>
                          <a:cs typeface="Calibri" panose="020F0502020204030204" pitchFamily="34" charset="0"/>
                          <a:sym typeface="Calibri"/>
                        </a:rPr>
                        <a:t>Sens</a:t>
                      </a:r>
                      <a:endParaRPr sz="1400" dirty="0">
                        <a:solidFill>
                          <a:srgbClr val="4F4F50"/>
                        </a:solidFill>
                        <a:latin typeface="Calibri" panose="020F0502020204030204" pitchFamily="34" charset="0"/>
                        <a:ea typeface="Calibri" panose="020F0502020204030204" pitchFamily="34" charset="0"/>
                        <a:cs typeface="Calibri" panose="020F0502020204030204" pitchFamily="34" charset="0"/>
                        <a:sym typeface="Calibri"/>
                      </a:endParaRPr>
                    </a:p>
                  </a:txBody>
                  <a:tcPr marL="228600" marR="228600" marT="171450" marB="171450">
                    <a:lnL cap="flat" cmpd="sng">
                      <a:solidFill>
                        <a:srgbClr val="E5E7EB"/>
                      </a:solidFill>
                      <a:prstDash val="solid"/>
                      <a:round/>
                      <a:headEnd type="none" w="sm" len="sm"/>
                      <a:tailEnd type="none" w="sm" len="sm"/>
                    </a:lnL>
                    <a:lnR cap="flat" cmpd="sng">
                      <a:solidFill>
                        <a:srgbClr val="E5E7EB"/>
                      </a:solidFill>
                      <a:prstDash val="solid"/>
                      <a:round/>
                      <a:headEnd type="none" w="sm" len="sm"/>
                      <a:tailEnd type="none" w="sm" len="sm"/>
                    </a:lnR>
                    <a:lnT w="8650" cap="flat" cmpd="sng">
                      <a:solidFill>
                        <a:srgbClr val="E2E8F0"/>
                      </a:solidFill>
                      <a:prstDash val="solid"/>
                      <a:round/>
                      <a:headEnd type="none" w="sm" len="sm"/>
                      <a:tailEnd type="none" w="sm" len="sm"/>
                    </a:lnT>
                  </a:tcPr>
                </a:tc>
                <a:tc>
                  <a:txBody>
                    <a:bodyPr/>
                    <a:lstStyle/>
                    <a:p>
                      <a:pPr marL="0" lvl="0" indent="0" algn="l" rtl="0">
                        <a:lnSpc>
                          <a:spcPct val="150000"/>
                        </a:lnSpc>
                        <a:spcBef>
                          <a:spcPts val="0"/>
                        </a:spcBef>
                        <a:spcAft>
                          <a:spcPts val="0"/>
                        </a:spcAft>
                        <a:buNone/>
                      </a:pPr>
                      <a:r>
                        <a:rPr lang="ro-RO" sz="1400" b="0" i="0" u="none" strike="noStrike" cap="none" dirty="0">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Conectează personalul la scop</a:t>
                      </a:r>
                      <a:endParaRPr sz="1400" dirty="0">
                        <a:solidFill>
                          <a:srgbClr val="4F4F50"/>
                        </a:solidFill>
                        <a:latin typeface="Calibri" panose="020F0502020204030204" pitchFamily="34" charset="0"/>
                        <a:ea typeface="Calibri" panose="020F0502020204030204" pitchFamily="34" charset="0"/>
                        <a:cs typeface="Calibri" panose="020F0502020204030204" pitchFamily="34" charset="0"/>
                        <a:sym typeface="Calibri"/>
                      </a:endParaRPr>
                    </a:p>
                  </a:txBody>
                  <a:tcPr marL="228600" marR="228600" marT="171450" marB="171450">
                    <a:lnL w="9525" cap="flat" cmpd="sng" algn="ctr">
                      <a:solidFill>
                        <a:srgbClr val="E5E7EB"/>
                      </a:solidFill>
                      <a:prstDash val="solid"/>
                      <a:round/>
                      <a:headEnd type="none" w="sm" len="sm"/>
                      <a:tailEnd type="none" w="sm" len="sm"/>
                    </a:lnL>
                    <a:lnR cap="flat" cmpd="sng">
                      <a:solidFill>
                        <a:srgbClr val="E5E7EB"/>
                      </a:solidFill>
                      <a:prstDash val="solid"/>
                      <a:round/>
                      <a:headEnd type="none" w="sm" len="sm"/>
                      <a:tailEnd type="none" w="sm" len="sm"/>
                    </a:lnR>
                    <a:lnT w="8650" cap="flat" cmpd="sng">
                      <a:solidFill>
                        <a:srgbClr val="E2E8F0"/>
                      </a:solidFill>
                      <a:prstDash val="solid"/>
                      <a:round/>
                      <a:headEnd type="none" w="sm" len="sm"/>
                      <a:tailEnd type="none" w="sm" len="sm"/>
                    </a:lnT>
                  </a:tcPr>
                </a:tc>
                <a:tc>
                  <a:txBody>
                    <a:bodyPr/>
                    <a:lstStyle/>
                    <a:p>
                      <a:pPr marL="0" lvl="0" indent="0" algn="l" rtl="0">
                        <a:lnSpc>
                          <a:spcPct val="150000"/>
                        </a:lnSpc>
                        <a:spcBef>
                          <a:spcPts val="0"/>
                        </a:spcBef>
                        <a:spcAft>
                          <a:spcPts val="0"/>
                        </a:spcAft>
                        <a:buNone/>
                      </a:pPr>
                      <a:r>
                        <a:rPr lang="ro-RO" sz="1400" b="0" i="0" u="none" strike="noStrike" cap="non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Distribui</a:t>
                      </a:r>
                      <a:r>
                        <a:rPr lang="ro-RO" sz="1400" dirty="0" err="1"/>
                        <a:t>ț</a:t>
                      </a:r>
                      <a:r>
                        <a:rPr lang="en-US" sz="1400" dirty="0"/>
                        <a:t>i</a:t>
                      </a:r>
                      <a:r>
                        <a:rPr lang="ro-RO" sz="1400" b="0" i="0" u="none" strike="noStrike" cap="none" dirty="0">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 săptămânal o poveste cu impact pozitiv asupra elevilor</a:t>
                      </a:r>
                      <a:endParaRPr sz="1400" dirty="0">
                        <a:solidFill>
                          <a:srgbClr val="4F4F50"/>
                        </a:solidFill>
                        <a:latin typeface="Calibri" panose="020F0502020204030204" pitchFamily="34" charset="0"/>
                        <a:ea typeface="Calibri" panose="020F0502020204030204" pitchFamily="34" charset="0"/>
                        <a:cs typeface="Calibri" panose="020F0502020204030204" pitchFamily="34" charset="0"/>
                        <a:sym typeface="Calibri"/>
                      </a:endParaRPr>
                    </a:p>
                  </a:txBody>
                  <a:tcPr marL="228600" marR="228600" marT="171450" marB="171450">
                    <a:lnL cap="flat" cmpd="sng">
                      <a:solidFill>
                        <a:srgbClr val="E5E7EB"/>
                      </a:solidFill>
                      <a:prstDash val="solid"/>
                      <a:round/>
                      <a:headEnd type="none" w="sm" len="sm"/>
                      <a:tailEnd type="none" w="sm" len="sm"/>
                    </a:lnL>
                    <a:lnR cap="flat" cmpd="sng">
                      <a:solidFill>
                        <a:srgbClr val="E5E7EB"/>
                      </a:solidFill>
                      <a:prstDash val="solid"/>
                      <a:round/>
                      <a:headEnd type="none" w="sm" len="sm"/>
                      <a:tailEnd type="none" w="sm" len="sm"/>
                    </a:lnR>
                    <a:lnT w="8650" cap="flat" cmpd="sng">
                      <a:solidFill>
                        <a:srgbClr val="E2E8F0"/>
                      </a:solidFill>
                      <a:prstDash val="solid"/>
                      <a:round/>
                      <a:headEnd type="none" w="sm" len="sm"/>
                      <a:tailEnd type="none" w="sm" len="sm"/>
                    </a:lnT>
                  </a:tcPr>
                </a:tc>
                <a:tc>
                  <a:txBody>
                    <a:bodyPr/>
                    <a:lstStyle/>
                    <a:p>
                      <a:pPr marL="0" lvl="0" indent="0" algn="l" rtl="0">
                        <a:lnSpc>
                          <a:spcPct val="150000"/>
                        </a:lnSpc>
                        <a:spcBef>
                          <a:spcPts val="0"/>
                        </a:spcBef>
                        <a:spcAft>
                          <a:spcPts val="0"/>
                        </a:spcAft>
                        <a:buNone/>
                      </a:pPr>
                      <a:r>
                        <a:rPr lang="it-IT" sz="1400" b="0" i="0" u="none" strike="noStrike" cap="none" dirty="0">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Scopul referinței personalului la check-in-uri</a:t>
                      </a:r>
                      <a:endParaRPr sz="1400" dirty="0">
                        <a:solidFill>
                          <a:srgbClr val="4F4F50"/>
                        </a:solidFill>
                        <a:latin typeface="Calibri" panose="020F0502020204030204" pitchFamily="34" charset="0"/>
                        <a:ea typeface="Calibri" panose="020F0502020204030204" pitchFamily="34" charset="0"/>
                        <a:cs typeface="Calibri" panose="020F0502020204030204" pitchFamily="34" charset="0"/>
                        <a:sym typeface="Calibri"/>
                      </a:endParaRPr>
                    </a:p>
                  </a:txBody>
                  <a:tcPr marL="228600" marR="228600" marT="171450" marB="171450">
                    <a:lnL cap="flat" cmpd="sng">
                      <a:solidFill>
                        <a:srgbClr val="E5E7EB"/>
                      </a:solidFill>
                      <a:prstDash val="solid"/>
                      <a:round/>
                      <a:headEnd type="none" w="sm" len="sm"/>
                      <a:tailEnd type="none" w="sm" len="sm"/>
                    </a:lnL>
                    <a:lnR cap="flat" cmpd="sng">
                      <a:solidFill>
                        <a:srgbClr val="E5E7EB"/>
                      </a:solidFill>
                      <a:prstDash val="solid"/>
                      <a:round/>
                      <a:headEnd type="none" w="sm" len="sm"/>
                      <a:tailEnd type="none" w="sm" len="sm"/>
                    </a:lnR>
                    <a:lnT w="8650" cap="flat" cmpd="sng">
                      <a:solidFill>
                        <a:srgbClr val="E2E8F0"/>
                      </a:solidFill>
                      <a:prstDash val="solid"/>
                      <a:round/>
                      <a:headEnd type="none" w="sm" len="sm"/>
                      <a:tailEnd type="none" w="sm" len="sm"/>
                    </a:lnT>
                  </a:tcPr>
                </a:tc>
                <a:extLst>
                  <a:ext uri="{0D108BD9-81ED-4DB2-BD59-A6C34878D82A}">
                    <a16:rowId xmlns:a16="http://schemas.microsoft.com/office/drawing/2014/main" val="10004"/>
                  </a:ext>
                </a:extLst>
              </a:tr>
            </a:tbl>
          </a:graphicData>
        </a:graphic>
      </p:graphicFrame>
      <p:sp>
        <p:nvSpPr>
          <p:cNvPr id="4" name="Google Shape;397;g39e7b6f5a92_0_577">
            <a:extLst>
              <a:ext uri="{FF2B5EF4-FFF2-40B4-BE49-F238E27FC236}">
                <a16:creationId xmlns:a16="http://schemas.microsoft.com/office/drawing/2014/main" id="{E264AEE3-4851-96C6-4339-65184D3A7ECF}"/>
              </a:ext>
            </a:extLst>
          </p:cNvPr>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lvl="0"/>
            <a:r>
              <a:rPr lang="ro-RO" sz="3200" dirty="0"/>
              <a:t>Unitatea 2.3 - Promovarea schimbării cu ajutorul psihologiei pozitive</a:t>
            </a:r>
            <a:endParaRPr sz="3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g39e7b6f5a92_0_7"/>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lvl="0"/>
            <a:r>
              <a:rPr lang="it-IT" dirty="0"/>
              <a:t>Unitatea 2.1 Comunicare bazată pe puncte forte</a:t>
            </a:r>
            <a:endParaRPr dirty="0"/>
          </a:p>
        </p:txBody>
      </p:sp>
      <p:sp>
        <p:nvSpPr>
          <p:cNvPr id="96" name="Google Shape;96;g39e7b6f5a92_0_7"/>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spcBef>
                <a:spcPts val="0"/>
              </a:spcBef>
            </a:pPr>
            <a:r>
              <a:rPr lang="ro-RO" dirty="0"/>
              <a:t>Bucur</a:t>
            </a:r>
            <a:r>
              <a:rPr lang="en-US" dirty="0"/>
              <a:t>a</a:t>
            </a:r>
            <a:r>
              <a:rPr lang="ro-RO" dirty="0"/>
              <a:t>ț</a:t>
            </a:r>
            <a:r>
              <a:rPr lang="en-US" dirty="0"/>
              <a:t>i-v</a:t>
            </a:r>
            <a:r>
              <a:rPr lang="ro-RO" dirty="0"/>
              <a:t>ă de victorii</a:t>
            </a:r>
            <a:endParaRPr dirty="0"/>
          </a:p>
        </p:txBody>
      </p:sp>
      <p:sp>
        <p:nvSpPr>
          <p:cNvPr id="97" name="Google Shape;97;g39e7b6f5a92_0_7"/>
          <p:cNvSpPr txBox="1">
            <a:spLocks noGrp="1"/>
          </p:cNvSpPr>
          <p:nvPr>
            <p:ph type="body" idx="2"/>
          </p:nvPr>
        </p:nvSpPr>
        <p:spPr>
          <a:xfrm>
            <a:off x="247500" y="1828800"/>
            <a:ext cx="11944500" cy="3940629"/>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None/>
            </a:pPr>
            <a:endParaRPr sz="2400" dirty="0">
              <a:solidFill>
                <a:srgbClr val="4F4F5B"/>
              </a:solidFill>
            </a:endParaRPr>
          </a:p>
          <a:p>
            <a:pPr marL="0" lvl="0" indent="0">
              <a:lnSpc>
                <a:spcPct val="115000"/>
              </a:lnSpc>
              <a:spcBef>
                <a:spcPts val="1200"/>
              </a:spcBef>
            </a:pPr>
            <a:r>
              <a:rPr lang="ro-RO" sz="2400" dirty="0"/>
              <a:t>Acord</a:t>
            </a:r>
            <a:r>
              <a:rPr lang="en-US" sz="2400" dirty="0"/>
              <a:t>a</a:t>
            </a:r>
            <a:r>
              <a:rPr lang="ro-RO" sz="2400" dirty="0"/>
              <a:t>ți</a:t>
            </a:r>
            <a:r>
              <a:rPr lang="en-US" sz="2400" dirty="0"/>
              <a:t>-v</a:t>
            </a:r>
            <a:r>
              <a:rPr lang="ro-RO" sz="2400" dirty="0"/>
              <a:t>ă</a:t>
            </a:r>
            <a:r>
              <a:rPr lang="en-US" sz="2400" dirty="0"/>
              <a:t> </a:t>
            </a:r>
            <a:r>
              <a:rPr lang="ro-RO" sz="2400" dirty="0"/>
              <a:t>un moment pentru a reflecta asupra perioadei de la antrenamentul nostru din Ziua 1</a:t>
            </a:r>
            <a:r>
              <a:rPr lang="en-US" sz="2400" dirty="0">
                <a:solidFill>
                  <a:srgbClr val="4F4F5B"/>
                </a:solidFill>
              </a:rPr>
              <a:t>. </a:t>
            </a:r>
            <a:endParaRPr sz="2400" dirty="0">
              <a:solidFill>
                <a:srgbClr val="4F4F5B"/>
              </a:solidFill>
            </a:endParaRPr>
          </a:p>
          <a:p>
            <a:pPr marL="0" lvl="0" indent="0">
              <a:lnSpc>
                <a:spcPct val="115000"/>
              </a:lnSpc>
              <a:spcBef>
                <a:spcPts val="1200"/>
              </a:spcBef>
            </a:pPr>
            <a:r>
              <a:rPr lang="ro-RO" sz="2400" dirty="0"/>
              <a:t>Gând</a:t>
            </a:r>
            <a:r>
              <a:rPr lang="en-US" sz="2400" dirty="0"/>
              <a:t>i</a:t>
            </a:r>
            <a:r>
              <a:rPr lang="ro-RO" sz="2400" dirty="0"/>
              <a:t>ț</a:t>
            </a:r>
            <a:r>
              <a:rPr lang="en-US" sz="2400" dirty="0"/>
              <a:t>i-v</a:t>
            </a:r>
            <a:r>
              <a:rPr lang="ro-RO" sz="2400" dirty="0"/>
              <a:t>ă la o realizare personală de la acea zi, de exemplu, finalizarea unei sarcini, trezirea devreme sau o dimineață productivă, și notează-o. </a:t>
            </a:r>
          </a:p>
          <a:p>
            <a:pPr marL="0" lvl="0" indent="0">
              <a:lnSpc>
                <a:spcPct val="115000"/>
              </a:lnSpc>
              <a:spcBef>
                <a:spcPts val="1200"/>
              </a:spcBef>
            </a:pPr>
            <a:r>
              <a:rPr lang="ro-RO" sz="2400" dirty="0" err="1"/>
              <a:t>Împărtăș</a:t>
            </a:r>
            <a:r>
              <a:rPr lang="en-US" sz="2400" dirty="0"/>
              <a:t>i</a:t>
            </a:r>
            <a:r>
              <a:rPr lang="ro-RO" sz="2400" dirty="0"/>
              <a:t>ț</a:t>
            </a:r>
            <a:r>
              <a:rPr lang="en-US" sz="2400" dirty="0"/>
              <a:t>i</a:t>
            </a:r>
            <a:r>
              <a:rPr lang="ro-RO" sz="2400" dirty="0"/>
              <a:t> pe rând acest lucru cu grupul. După aceea, următoarea persoană din grup va reitera victoria </a:t>
            </a:r>
            <a:r>
              <a:rPr lang="en-US" sz="2400" dirty="0" err="1"/>
              <a:t>dvs</a:t>
            </a:r>
            <a:r>
              <a:rPr lang="en-US" sz="2400" dirty="0"/>
              <a:t>.</a:t>
            </a:r>
            <a:r>
              <a:rPr lang="ro-RO" sz="2400" dirty="0"/>
              <a:t>, recunoscând-o, și apoi va adăuga propria realizare personală.</a:t>
            </a:r>
            <a:endParaRPr sz="2400" dirty="0">
              <a:solidFill>
                <a:srgbClr val="4F4F5B"/>
              </a:solidFill>
            </a:endParaRPr>
          </a:p>
        </p:txBody>
      </p:sp>
      <p:pic>
        <p:nvPicPr>
          <p:cNvPr id="98" name="Google Shape;98;g39e7b6f5a92_0_7"/>
          <p:cNvPicPr preferRelativeResize="0"/>
          <p:nvPr/>
        </p:nvPicPr>
        <p:blipFill>
          <a:blip r:embed="rId3">
            <a:alphaModFix/>
          </a:blip>
          <a:stretch>
            <a:fillRect/>
          </a:stretch>
        </p:blipFill>
        <p:spPr>
          <a:xfrm>
            <a:off x="9231996" y="905695"/>
            <a:ext cx="2869599" cy="163895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4" name="Google Shape;474;g39fa8c56bcb_0_40"/>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indent="0">
              <a:spcBef>
                <a:spcPts val="0"/>
              </a:spcBef>
            </a:pPr>
            <a:r>
              <a:rPr lang="ro-RO" dirty="0"/>
              <a:t>Exercițiu - </a:t>
            </a:r>
            <a:r>
              <a:rPr lang="en-US" dirty="0" err="1"/>
              <a:t>Conducerea</a:t>
            </a:r>
            <a:r>
              <a:rPr lang="en-US" dirty="0"/>
              <a:t> </a:t>
            </a:r>
            <a:r>
              <a:rPr lang="en-US" dirty="0" err="1"/>
              <a:t>schimbării</a:t>
            </a:r>
            <a:r>
              <a:rPr lang="en-US" dirty="0"/>
              <a:t> </a:t>
            </a:r>
            <a:r>
              <a:rPr lang="en-US" dirty="0" err="1"/>
              <a:t>în</a:t>
            </a:r>
            <a:r>
              <a:rPr lang="en-US" dirty="0"/>
              <a:t> </a:t>
            </a:r>
            <a:r>
              <a:rPr lang="en-US" dirty="0" err="1"/>
              <a:t>abordarea</a:t>
            </a:r>
            <a:r>
              <a:rPr lang="en-US" dirty="0"/>
              <a:t> la </a:t>
            </a:r>
            <a:r>
              <a:rPr lang="en-US" dirty="0" err="1"/>
              <a:t>nivelul</a:t>
            </a:r>
            <a:r>
              <a:rPr lang="en-US" dirty="0"/>
              <a:t> </a:t>
            </a:r>
            <a:r>
              <a:rPr lang="en-US" dirty="0" err="1"/>
              <a:t>întregii</a:t>
            </a:r>
            <a:r>
              <a:rPr lang="en-US" dirty="0"/>
              <a:t> </a:t>
            </a:r>
            <a:r>
              <a:rPr lang="en-US" dirty="0" err="1"/>
              <a:t>școli</a:t>
            </a:r>
            <a:r>
              <a:rPr lang="en-US" dirty="0"/>
              <a:t>, </a:t>
            </a:r>
            <a:r>
              <a:rPr lang="en-US" dirty="0" err="1"/>
              <a:t>în</a:t>
            </a:r>
            <a:r>
              <a:rPr lang="en-US" dirty="0"/>
              <a:t> </a:t>
            </a:r>
            <a:r>
              <a:rPr lang="en-US" dirty="0" err="1"/>
              <a:t>grupuri</a:t>
            </a:r>
            <a:endParaRPr lang="en-US" dirty="0"/>
          </a:p>
        </p:txBody>
      </p:sp>
      <p:sp>
        <p:nvSpPr>
          <p:cNvPr id="475" name="Google Shape;475;g39fa8c56bcb_0_40"/>
          <p:cNvSpPr txBox="1">
            <a:spLocks noGrp="1"/>
          </p:cNvSpPr>
          <p:nvPr>
            <p:ph type="body" idx="2"/>
          </p:nvPr>
        </p:nvSpPr>
        <p:spPr>
          <a:xfrm>
            <a:off x="97971" y="1462685"/>
            <a:ext cx="11944500" cy="5289300"/>
          </a:xfrm>
          <a:prstGeom prst="rect">
            <a:avLst/>
          </a:prstGeom>
          <a:noFill/>
          <a:ln>
            <a:noFill/>
          </a:ln>
        </p:spPr>
        <p:txBody>
          <a:bodyPr spcFirstLastPara="1" wrap="square" lIns="91425" tIns="45700" rIns="91425" bIns="45700" anchor="t" anchorCtr="0">
            <a:noAutofit/>
          </a:bodyPr>
          <a:lstStyle/>
          <a:p>
            <a:pPr marL="457200" lvl="0" indent="-374650" algn="l" rtl="0">
              <a:lnSpc>
                <a:spcPct val="100000"/>
              </a:lnSpc>
              <a:spcBef>
                <a:spcPts val="0"/>
              </a:spcBef>
              <a:spcAft>
                <a:spcPts val="0"/>
              </a:spcAft>
              <a:buClr>
                <a:srgbClr val="000000"/>
              </a:buClr>
              <a:buSzPts val="2300"/>
              <a:buChar char="●"/>
            </a:pPr>
            <a:endParaRPr sz="2300">
              <a:solidFill>
                <a:srgbClr val="000000"/>
              </a:solidFill>
            </a:endParaRPr>
          </a:p>
          <a:p>
            <a:pPr marL="457200" lvl="0" indent="0" algn="l" rtl="0">
              <a:lnSpc>
                <a:spcPct val="100000"/>
              </a:lnSpc>
              <a:spcBef>
                <a:spcPts val="0"/>
              </a:spcBef>
              <a:spcAft>
                <a:spcPts val="0"/>
              </a:spcAft>
              <a:buNone/>
            </a:pPr>
            <a:endParaRPr sz="2300">
              <a:solidFill>
                <a:srgbClr val="000000"/>
              </a:solidFill>
            </a:endParaRPr>
          </a:p>
          <a:p>
            <a:pPr marL="0" lvl="0" indent="0" algn="l" rtl="0">
              <a:lnSpc>
                <a:spcPct val="100000"/>
              </a:lnSpc>
              <a:spcBef>
                <a:spcPts val="0"/>
              </a:spcBef>
              <a:spcAft>
                <a:spcPts val="0"/>
              </a:spcAft>
              <a:buNone/>
            </a:pPr>
            <a:endParaRPr sz="3000">
              <a:solidFill>
                <a:srgbClr val="4F4F50"/>
              </a:solidFill>
            </a:endParaRPr>
          </a:p>
        </p:txBody>
      </p:sp>
      <p:graphicFrame>
        <p:nvGraphicFramePr>
          <p:cNvPr id="476" name="Google Shape;476;g39fa8c56bcb_0_40"/>
          <p:cNvGraphicFramePr/>
          <p:nvPr>
            <p:extLst>
              <p:ext uri="{D42A27DB-BD31-4B8C-83A1-F6EECF244321}">
                <p14:modId xmlns:p14="http://schemas.microsoft.com/office/powerpoint/2010/main" val="3084617616"/>
              </p:ext>
            </p:extLst>
          </p:nvPr>
        </p:nvGraphicFramePr>
        <p:xfrm>
          <a:off x="247500" y="1462700"/>
          <a:ext cx="11657200" cy="4798915"/>
        </p:xfrm>
        <a:graphic>
          <a:graphicData uri="http://schemas.openxmlformats.org/drawingml/2006/table">
            <a:tbl>
              <a:tblPr>
                <a:noFill/>
                <a:tableStyleId>{515C1AEC-C18D-4D35-BD4E-96D4705261D1}</a:tableStyleId>
              </a:tblPr>
              <a:tblGrid>
                <a:gridCol w="2914300">
                  <a:extLst>
                    <a:ext uri="{9D8B030D-6E8A-4147-A177-3AD203B41FA5}">
                      <a16:colId xmlns:a16="http://schemas.microsoft.com/office/drawing/2014/main" val="20000"/>
                    </a:ext>
                  </a:extLst>
                </a:gridCol>
                <a:gridCol w="2914300">
                  <a:extLst>
                    <a:ext uri="{9D8B030D-6E8A-4147-A177-3AD203B41FA5}">
                      <a16:colId xmlns:a16="http://schemas.microsoft.com/office/drawing/2014/main" val="20001"/>
                    </a:ext>
                  </a:extLst>
                </a:gridCol>
                <a:gridCol w="3353650">
                  <a:extLst>
                    <a:ext uri="{9D8B030D-6E8A-4147-A177-3AD203B41FA5}">
                      <a16:colId xmlns:a16="http://schemas.microsoft.com/office/drawing/2014/main" val="20002"/>
                    </a:ext>
                  </a:extLst>
                </a:gridCol>
                <a:gridCol w="2474950">
                  <a:extLst>
                    <a:ext uri="{9D8B030D-6E8A-4147-A177-3AD203B41FA5}">
                      <a16:colId xmlns:a16="http://schemas.microsoft.com/office/drawing/2014/main" val="20003"/>
                    </a:ext>
                  </a:extLst>
                </a:gridCol>
              </a:tblGrid>
              <a:tr h="918900">
                <a:tc>
                  <a:txBody>
                    <a:bodyPr/>
                    <a:lstStyle/>
                    <a:p>
                      <a:pPr marL="0" lvl="0" indent="0" algn="l" rtl="0">
                        <a:lnSpc>
                          <a:spcPct val="150000"/>
                        </a:lnSpc>
                        <a:spcBef>
                          <a:spcPts val="0"/>
                        </a:spcBef>
                        <a:spcAft>
                          <a:spcPts val="0"/>
                        </a:spcAft>
                        <a:buNone/>
                      </a:pPr>
                      <a:r>
                        <a:rPr lang="en-US" sz="1800" b="1" dirty="0">
                          <a:solidFill>
                            <a:srgbClr val="4F4F50"/>
                          </a:solidFill>
                          <a:latin typeface="Calibri"/>
                          <a:ea typeface="Calibri"/>
                          <a:cs typeface="Calibri"/>
                          <a:sym typeface="Calibri"/>
                        </a:rPr>
                        <a:t>Element</a:t>
                      </a:r>
                      <a:r>
                        <a:rPr lang="ro-RO" sz="1800" b="1" dirty="0" err="1">
                          <a:solidFill>
                            <a:srgbClr val="4F4F50"/>
                          </a:solidFill>
                          <a:latin typeface="Calibri"/>
                          <a:ea typeface="Calibri"/>
                          <a:cs typeface="Calibri"/>
                          <a:sym typeface="Calibri"/>
                        </a:rPr>
                        <a:t>ul</a:t>
                      </a:r>
                      <a:r>
                        <a:rPr lang="ro-RO" sz="1800" b="1" dirty="0">
                          <a:solidFill>
                            <a:srgbClr val="4F4F50"/>
                          </a:solidFill>
                          <a:latin typeface="Calibri"/>
                          <a:ea typeface="Calibri"/>
                          <a:cs typeface="Calibri"/>
                          <a:sym typeface="Calibri"/>
                        </a:rPr>
                        <a:t> </a:t>
                      </a:r>
                      <a:r>
                        <a:rPr lang="en-US" sz="1800" b="1" dirty="0">
                          <a:solidFill>
                            <a:srgbClr val="4F4F50"/>
                          </a:solidFill>
                          <a:latin typeface="Calibri"/>
                          <a:ea typeface="Calibri"/>
                          <a:cs typeface="Calibri"/>
                          <a:sym typeface="Calibri"/>
                        </a:rPr>
                        <a:t>PERMA</a:t>
                      </a:r>
                      <a:endParaRPr sz="1800" b="1" dirty="0">
                        <a:solidFill>
                          <a:srgbClr val="4F4F50"/>
                        </a:solidFill>
                        <a:latin typeface="Calibri"/>
                        <a:ea typeface="Calibri"/>
                        <a:cs typeface="Calibri"/>
                        <a:sym typeface="Calibri"/>
                      </a:endParaRPr>
                    </a:p>
                  </a:txBody>
                  <a:tcPr marL="228600" marR="228600" marT="171450" marB="171450">
                    <a:lnL cap="flat" cmpd="sng">
                      <a:solidFill>
                        <a:srgbClr val="E5E7EB"/>
                      </a:solidFill>
                      <a:prstDash val="solid"/>
                      <a:round/>
                      <a:headEnd type="none" w="sm" len="sm"/>
                      <a:tailEnd type="none" w="sm" len="sm"/>
                    </a:lnL>
                    <a:lnR cap="flat" cmpd="sng">
                      <a:solidFill>
                        <a:srgbClr val="E5E7EB"/>
                      </a:solidFill>
                      <a:prstDash val="solid"/>
                      <a:round/>
                      <a:headEnd type="none" w="sm" len="sm"/>
                      <a:tailEnd type="none" w="sm" len="sm"/>
                    </a:lnR>
                    <a:lnT cap="flat" cmpd="sng">
                      <a:solidFill>
                        <a:srgbClr val="E5E7EB"/>
                      </a:solidFill>
                      <a:prstDash val="solid"/>
                      <a:round/>
                      <a:headEnd type="none" w="sm" len="sm"/>
                      <a:tailEnd type="none" w="sm" len="sm"/>
                    </a:lnT>
                    <a:lnB w="8650" cap="flat" cmpd="sng">
                      <a:solidFill>
                        <a:srgbClr val="E2E8F0"/>
                      </a:solidFill>
                      <a:prstDash val="solid"/>
                      <a:round/>
                      <a:headEnd type="none" w="sm" len="sm"/>
                      <a:tailEnd type="none" w="sm" len="sm"/>
                    </a:lnB>
                    <a:solidFill>
                      <a:srgbClr val="F8FAFC"/>
                    </a:solidFill>
                  </a:tcPr>
                </a:tc>
                <a:tc>
                  <a:txBody>
                    <a:bodyPr/>
                    <a:lstStyle/>
                    <a:p>
                      <a:pPr marL="0" lvl="0" indent="0" algn="l" rtl="0">
                        <a:lnSpc>
                          <a:spcPct val="150000"/>
                        </a:lnSpc>
                        <a:spcBef>
                          <a:spcPts val="0"/>
                        </a:spcBef>
                        <a:spcAft>
                          <a:spcPts val="0"/>
                        </a:spcAft>
                        <a:buNone/>
                      </a:pPr>
                      <a:r>
                        <a:rPr lang="ro-RO" sz="1800" b="1" dirty="0">
                          <a:solidFill>
                            <a:srgbClr val="4F4F50"/>
                          </a:solidFill>
                          <a:latin typeface="Calibri"/>
                          <a:ea typeface="Calibri"/>
                          <a:cs typeface="Calibri"/>
                          <a:sym typeface="Calibri"/>
                        </a:rPr>
                        <a:t>Scop</a:t>
                      </a:r>
                      <a:endParaRPr sz="1800" b="1" dirty="0">
                        <a:solidFill>
                          <a:srgbClr val="4F4F50"/>
                        </a:solidFill>
                        <a:latin typeface="Calibri"/>
                        <a:ea typeface="Calibri"/>
                        <a:cs typeface="Calibri"/>
                        <a:sym typeface="Calibri"/>
                      </a:endParaRPr>
                    </a:p>
                  </a:txBody>
                  <a:tcPr marL="228600" marR="228600" marT="171450" marB="171450">
                    <a:lnL cap="flat" cmpd="sng">
                      <a:solidFill>
                        <a:srgbClr val="E5E7EB"/>
                      </a:solidFill>
                      <a:prstDash val="solid"/>
                      <a:round/>
                      <a:headEnd type="none" w="sm" len="sm"/>
                      <a:tailEnd type="none" w="sm" len="sm"/>
                    </a:lnL>
                    <a:lnR cap="flat" cmpd="sng">
                      <a:solidFill>
                        <a:srgbClr val="E5E7EB"/>
                      </a:solidFill>
                      <a:prstDash val="solid"/>
                      <a:round/>
                      <a:headEnd type="none" w="sm" len="sm"/>
                      <a:tailEnd type="none" w="sm" len="sm"/>
                    </a:lnR>
                    <a:lnT cap="flat" cmpd="sng">
                      <a:solidFill>
                        <a:srgbClr val="E5E7EB"/>
                      </a:solidFill>
                      <a:prstDash val="solid"/>
                      <a:round/>
                      <a:headEnd type="none" w="sm" len="sm"/>
                      <a:tailEnd type="none" w="sm" len="sm"/>
                    </a:lnT>
                    <a:lnB w="8650" cap="flat" cmpd="sng">
                      <a:solidFill>
                        <a:srgbClr val="E2E8F0"/>
                      </a:solidFill>
                      <a:prstDash val="solid"/>
                      <a:round/>
                      <a:headEnd type="none" w="sm" len="sm"/>
                      <a:tailEnd type="none" w="sm" len="sm"/>
                    </a:lnB>
                    <a:solidFill>
                      <a:srgbClr val="F8FAFC"/>
                    </a:solidFill>
                  </a:tcPr>
                </a:tc>
                <a:tc>
                  <a:txBody>
                    <a:bodyPr/>
                    <a:lstStyle/>
                    <a:p>
                      <a:pPr marL="0" lvl="0" indent="0" algn="l" rtl="0">
                        <a:lnSpc>
                          <a:spcPct val="150000"/>
                        </a:lnSpc>
                        <a:spcBef>
                          <a:spcPts val="0"/>
                        </a:spcBef>
                        <a:spcAft>
                          <a:spcPts val="0"/>
                        </a:spcAft>
                        <a:buNone/>
                      </a:pPr>
                      <a:r>
                        <a:rPr lang="ro-RO" sz="1800" b="1" dirty="0">
                          <a:solidFill>
                            <a:srgbClr val="4F4F50"/>
                          </a:solidFill>
                          <a:latin typeface="Calibri"/>
                          <a:ea typeface="Calibri"/>
                          <a:cs typeface="Calibri"/>
                          <a:sym typeface="Calibri"/>
                        </a:rPr>
                        <a:t>Acțiune cheie (folosind o tehnică PP)</a:t>
                      </a:r>
                      <a:endParaRPr sz="1800" b="1" dirty="0">
                        <a:solidFill>
                          <a:srgbClr val="4F4F50"/>
                        </a:solidFill>
                        <a:latin typeface="Calibri"/>
                        <a:ea typeface="Calibri"/>
                        <a:cs typeface="Calibri"/>
                        <a:sym typeface="Calibri"/>
                      </a:endParaRPr>
                    </a:p>
                  </a:txBody>
                  <a:tcPr marL="228600" marR="228600" marT="171450" marB="171450">
                    <a:lnL cap="flat" cmpd="sng">
                      <a:solidFill>
                        <a:srgbClr val="E5E7EB"/>
                      </a:solidFill>
                      <a:prstDash val="solid"/>
                      <a:round/>
                      <a:headEnd type="none" w="sm" len="sm"/>
                      <a:tailEnd type="none" w="sm" len="sm"/>
                    </a:lnL>
                    <a:lnR cap="flat" cmpd="sng">
                      <a:solidFill>
                        <a:srgbClr val="E5E7EB"/>
                      </a:solidFill>
                      <a:prstDash val="solid"/>
                      <a:round/>
                      <a:headEnd type="none" w="sm" len="sm"/>
                      <a:tailEnd type="none" w="sm" len="sm"/>
                    </a:lnR>
                    <a:lnT cap="flat" cmpd="sng">
                      <a:solidFill>
                        <a:srgbClr val="E5E7EB"/>
                      </a:solidFill>
                      <a:prstDash val="solid"/>
                      <a:round/>
                      <a:headEnd type="none" w="sm" len="sm"/>
                      <a:tailEnd type="none" w="sm" len="sm"/>
                    </a:lnT>
                    <a:lnB w="8650" cap="flat" cmpd="sng">
                      <a:solidFill>
                        <a:srgbClr val="E2E8F0"/>
                      </a:solidFill>
                      <a:prstDash val="solid"/>
                      <a:round/>
                      <a:headEnd type="none" w="sm" len="sm"/>
                      <a:tailEnd type="none" w="sm" len="sm"/>
                    </a:lnB>
                    <a:solidFill>
                      <a:srgbClr val="F8FAFC"/>
                    </a:solidFill>
                  </a:tcPr>
                </a:tc>
                <a:tc>
                  <a:txBody>
                    <a:bodyPr/>
                    <a:lstStyle/>
                    <a:p>
                      <a:pPr marL="0" lvl="0" indent="0" algn="l" rtl="0">
                        <a:lnSpc>
                          <a:spcPct val="150000"/>
                        </a:lnSpc>
                        <a:spcBef>
                          <a:spcPts val="0"/>
                        </a:spcBef>
                        <a:spcAft>
                          <a:spcPts val="0"/>
                        </a:spcAft>
                        <a:buNone/>
                      </a:pPr>
                      <a:r>
                        <a:rPr lang="ro-RO" sz="1800" b="1" dirty="0">
                          <a:solidFill>
                            <a:srgbClr val="4F4F50"/>
                          </a:solidFill>
                          <a:latin typeface="Calibri"/>
                          <a:ea typeface="Calibri"/>
                          <a:cs typeface="Calibri"/>
                          <a:sym typeface="Calibri"/>
                        </a:rPr>
                        <a:t>Măsurarea succesului</a:t>
                      </a:r>
                      <a:endParaRPr sz="1800" b="1" dirty="0">
                        <a:solidFill>
                          <a:srgbClr val="4F4F50"/>
                        </a:solidFill>
                        <a:latin typeface="Calibri"/>
                        <a:ea typeface="Calibri"/>
                        <a:cs typeface="Calibri"/>
                        <a:sym typeface="Calibri"/>
                      </a:endParaRPr>
                    </a:p>
                  </a:txBody>
                  <a:tcPr marL="228600" marR="228600" marT="171450" marB="171450">
                    <a:lnL cap="flat" cmpd="sng">
                      <a:solidFill>
                        <a:srgbClr val="E5E7EB"/>
                      </a:solidFill>
                      <a:prstDash val="solid"/>
                      <a:round/>
                      <a:headEnd type="none" w="sm" len="sm"/>
                      <a:tailEnd type="none" w="sm" len="sm"/>
                    </a:lnL>
                    <a:lnR cap="flat" cmpd="sng">
                      <a:solidFill>
                        <a:srgbClr val="E5E7EB"/>
                      </a:solidFill>
                      <a:prstDash val="solid"/>
                      <a:round/>
                      <a:headEnd type="none" w="sm" len="sm"/>
                      <a:tailEnd type="none" w="sm" len="sm"/>
                    </a:lnR>
                    <a:lnT cap="flat" cmpd="sng">
                      <a:solidFill>
                        <a:srgbClr val="E5E7EB"/>
                      </a:solidFill>
                      <a:prstDash val="solid"/>
                      <a:round/>
                      <a:headEnd type="none" w="sm" len="sm"/>
                      <a:tailEnd type="none" w="sm" len="sm"/>
                    </a:lnT>
                    <a:lnB w="8650" cap="flat" cmpd="sng">
                      <a:solidFill>
                        <a:srgbClr val="E2E8F0"/>
                      </a:solidFill>
                      <a:prstDash val="solid"/>
                      <a:round/>
                      <a:headEnd type="none" w="sm" len="sm"/>
                      <a:tailEnd type="none" w="sm" len="sm"/>
                    </a:lnB>
                    <a:solidFill>
                      <a:srgbClr val="F8FAFC"/>
                    </a:solidFill>
                  </a:tcPr>
                </a:tc>
                <a:extLst>
                  <a:ext uri="{0D108BD9-81ED-4DB2-BD59-A6C34878D82A}">
                    <a16:rowId xmlns:a16="http://schemas.microsoft.com/office/drawing/2014/main" val="10000"/>
                  </a:ext>
                </a:extLst>
              </a:tr>
              <a:tr h="918900">
                <a:tc>
                  <a:txBody>
                    <a:bodyPr/>
                    <a:lstStyle/>
                    <a:p>
                      <a:pPr marL="0" lvl="0" indent="0" algn="l" rtl="0">
                        <a:lnSpc>
                          <a:spcPct val="150000"/>
                        </a:lnSpc>
                        <a:spcBef>
                          <a:spcPts val="0"/>
                        </a:spcBef>
                        <a:spcAft>
                          <a:spcPts val="0"/>
                        </a:spcAft>
                        <a:buNone/>
                      </a:pPr>
                      <a:r>
                        <a:rPr lang="ro-RO" sz="1800" dirty="0">
                          <a:solidFill>
                            <a:srgbClr val="4F4F50"/>
                          </a:solidFill>
                          <a:latin typeface="Calibri"/>
                          <a:ea typeface="Calibri"/>
                          <a:cs typeface="Calibri"/>
                          <a:sym typeface="Calibri"/>
                        </a:rPr>
                        <a:t>Relații</a:t>
                      </a:r>
                      <a:endParaRPr sz="1800" dirty="0">
                        <a:solidFill>
                          <a:srgbClr val="4F4F50"/>
                        </a:solidFill>
                        <a:latin typeface="Calibri"/>
                        <a:ea typeface="Calibri"/>
                        <a:cs typeface="Calibri"/>
                        <a:sym typeface="Calibri"/>
                      </a:endParaRPr>
                    </a:p>
                  </a:txBody>
                  <a:tcPr marL="228600" marR="228600" marT="171450" marB="171450">
                    <a:lnL cap="flat" cmpd="sng">
                      <a:solidFill>
                        <a:srgbClr val="E5E7EB"/>
                      </a:solidFill>
                      <a:prstDash val="solid"/>
                      <a:round/>
                      <a:headEnd type="none" w="sm" len="sm"/>
                      <a:tailEnd type="none" w="sm" len="sm"/>
                    </a:lnL>
                    <a:lnR cap="flat" cmpd="sng">
                      <a:solidFill>
                        <a:srgbClr val="E5E7EB"/>
                      </a:solidFill>
                      <a:prstDash val="solid"/>
                      <a:round/>
                      <a:headEnd type="none" w="sm" len="sm"/>
                      <a:tailEnd type="none" w="sm" len="sm"/>
                    </a:lnR>
                    <a:lnT w="8650" cap="flat" cmpd="sng">
                      <a:solidFill>
                        <a:srgbClr val="E2E8F0"/>
                      </a:solidFill>
                      <a:prstDash val="solid"/>
                      <a:round/>
                      <a:headEnd type="none" w="sm" len="sm"/>
                      <a:tailEnd type="none" w="sm" len="sm"/>
                    </a:lnT>
                    <a:lnB w="8650" cap="flat" cmpd="sng">
                      <a:solidFill>
                        <a:srgbClr val="E2E8F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28600" marR="228600" marT="171450" marB="171450">
                    <a:lnL cap="flat" cmpd="sng">
                      <a:solidFill>
                        <a:srgbClr val="E5E7EB"/>
                      </a:solidFill>
                      <a:prstDash val="solid"/>
                      <a:round/>
                      <a:headEnd type="none" w="sm" len="sm"/>
                      <a:tailEnd type="none" w="sm" len="sm"/>
                    </a:lnL>
                    <a:lnR cap="flat" cmpd="sng">
                      <a:solidFill>
                        <a:srgbClr val="E5E7EB"/>
                      </a:solidFill>
                      <a:prstDash val="solid"/>
                      <a:round/>
                      <a:headEnd type="none" w="sm" len="sm"/>
                      <a:tailEnd type="none" w="sm" len="sm"/>
                    </a:lnR>
                    <a:lnT w="8650" cap="flat" cmpd="sng">
                      <a:solidFill>
                        <a:srgbClr val="E2E8F0"/>
                      </a:solidFill>
                      <a:prstDash val="solid"/>
                      <a:round/>
                      <a:headEnd type="none" w="sm" len="sm"/>
                      <a:tailEnd type="none" w="sm" len="sm"/>
                    </a:lnT>
                    <a:lnB w="8650" cap="flat" cmpd="sng">
                      <a:solidFill>
                        <a:srgbClr val="E2E8F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28600" marR="228600" marT="171450" marB="171450">
                    <a:lnL cap="flat" cmpd="sng">
                      <a:solidFill>
                        <a:srgbClr val="E5E7EB"/>
                      </a:solidFill>
                      <a:prstDash val="solid"/>
                      <a:round/>
                      <a:headEnd type="none" w="sm" len="sm"/>
                      <a:tailEnd type="none" w="sm" len="sm"/>
                    </a:lnL>
                    <a:lnR cap="flat" cmpd="sng">
                      <a:solidFill>
                        <a:srgbClr val="E5E7EB"/>
                      </a:solidFill>
                      <a:prstDash val="solid"/>
                      <a:round/>
                      <a:headEnd type="none" w="sm" len="sm"/>
                      <a:tailEnd type="none" w="sm" len="sm"/>
                    </a:lnR>
                    <a:lnT w="8650" cap="flat" cmpd="sng">
                      <a:solidFill>
                        <a:srgbClr val="E2E8F0"/>
                      </a:solidFill>
                      <a:prstDash val="solid"/>
                      <a:round/>
                      <a:headEnd type="none" w="sm" len="sm"/>
                      <a:tailEnd type="none" w="sm" len="sm"/>
                    </a:lnT>
                    <a:lnB w="8650" cap="flat" cmpd="sng">
                      <a:solidFill>
                        <a:srgbClr val="E2E8F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28600" marR="228600" marT="171450" marB="171450">
                    <a:lnL cap="flat" cmpd="sng">
                      <a:solidFill>
                        <a:srgbClr val="E5E7EB"/>
                      </a:solidFill>
                      <a:prstDash val="solid"/>
                      <a:round/>
                      <a:headEnd type="none" w="sm" len="sm"/>
                      <a:tailEnd type="none" w="sm" len="sm"/>
                    </a:lnL>
                    <a:lnR cap="flat" cmpd="sng">
                      <a:solidFill>
                        <a:srgbClr val="E5E7EB"/>
                      </a:solidFill>
                      <a:prstDash val="solid"/>
                      <a:round/>
                      <a:headEnd type="none" w="sm" len="sm"/>
                      <a:tailEnd type="none" w="sm" len="sm"/>
                    </a:lnR>
                    <a:lnT w="8650" cap="flat" cmpd="sng">
                      <a:solidFill>
                        <a:srgbClr val="E2E8F0"/>
                      </a:solidFill>
                      <a:prstDash val="solid"/>
                      <a:round/>
                      <a:headEnd type="none" w="sm" len="sm"/>
                      <a:tailEnd type="none" w="sm" len="sm"/>
                    </a:lnT>
                    <a:lnB w="8650" cap="flat" cmpd="sng">
                      <a:solidFill>
                        <a:srgbClr val="E2E8F0"/>
                      </a:solidFill>
                      <a:prstDash val="solid"/>
                      <a:round/>
                      <a:headEnd type="none" w="sm" len="sm"/>
                      <a:tailEnd type="none" w="sm" len="sm"/>
                    </a:lnB>
                  </a:tcPr>
                </a:tc>
                <a:extLst>
                  <a:ext uri="{0D108BD9-81ED-4DB2-BD59-A6C34878D82A}">
                    <a16:rowId xmlns:a16="http://schemas.microsoft.com/office/drawing/2014/main" val="10001"/>
                  </a:ext>
                </a:extLst>
              </a:tr>
              <a:tr h="918900">
                <a:tc>
                  <a:txBody>
                    <a:bodyPr/>
                    <a:lstStyle/>
                    <a:p>
                      <a:pPr marL="0" lvl="0" indent="0" algn="l" rtl="0">
                        <a:lnSpc>
                          <a:spcPct val="150000"/>
                        </a:lnSpc>
                        <a:spcBef>
                          <a:spcPts val="0"/>
                        </a:spcBef>
                        <a:spcAft>
                          <a:spcPts val="0"/>
                        </a:spcAft>
                        <a:buNone/>
                      </a:pPr>
                      <a:r>
                        <a:rPr lang="ro-RO" sz="1800" dirty="0">
                          <a:solidFill>
                            <a:srgbClr val="4F4F50"/>
                          </a:solidFill>
                          <a:latin typeface="Calibri"/>
                          <a:ea typeface="Calibri"/>
                          <a:cs typeface="Calibri"/>
                          <a:sym typeface="Calibri"/>
                        </a:rPr>
                        <a:t>Emoții pozitive</a:t>
                      </a:r>
                      <a:endParaRPr sz="1800" dirty="0">
                        <a:solidFill>
                          <a:srgbClr val="4F4F50"/>
                        </a:solidFill>
                        <a:latin typeface="Calibri"/>
                        <a:ea typeface="Calibri"/>
                        <a:cs typeface="Calibri"/>
                        <a:sym typeface="Calibri"/>
                      </a:endParaRPr>
                    </a:p>
                  </a:txBody>
                  <a:tcPr marL="228600" marR="228600" marT="171450" marB="171450">
                    <a:lnL cap="flat" cmpd="sng">
                      <a:solidFill>
                        <a:srgbClr val="E5E7EB"/>
                      </a:solidFill>
                      <a:prstDash val="solid"/>
                      <a:round/>
                      <a:headEnd type="none" w="sm" len="sm"/>
                      <a:tailEnd type="none" w="sm" len="sm"/>
                    </a:lnL>
                    <a:lnR cap="flat" cmpd="sng">
                      <a:solidFill>
                        <a:srgbClr val="E5E7EB"/>
                      </a:solidFill>
                      <a:prstDash val="solid"/>
                      <a:round/>
                      <a:headEnd type="none" w="sm" len="sm"/>
                      <a:tailEnd type="none" w="sm" len="sm"/>
                    </a:lnR>
                    <a:lnT w="8650" cap="flat" cmpd="sng">
                      <a:solidFill>
                        <a:srgbClr val="E2E8F0"/>
                      </a:solidFill>
                      <a:prstDash val="solid"/>
                      <a:round/>
                      <a:headEnd type="none" w="sm" len="sm"/>
                      <a:tailEnd type="none" w="sm" len="sm"/>
                    </a:lnT>
                    <a:lnB w="8650" cap="flat" cmpd="sng">
                      <a:solidFill>
                        <a:srgbClr val="E2E8F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28600" marR="228600" marT="171450" marB="171450">
                    <a:lnL cap="flat" cmpd="sng">
                      <a:solidFill>
                        <a:srgbClr val="E5E7EB"/>
                      </a:solidFill>
                      <a:prstDash val="solid"/>
                      <a:round/>
                      <a:headEnd type="none" w="sm" len="sm"/>
                      <a:tailEnd type="none" w="sm" len="sm"/>
                    </a:lnL>
                    <a:lnR cap="flat" cmpd="sng">
                      <a:solidFill>
                        <a:srgbClr val="E5E7EB"/>
                      </a:solidFill>
                      <a:prstDash val="solid"/>
                      <a:round/>
                      <a:headEnd type="none" w="sm" len="sm"/>
                      <a:tailEnd type="none" w="sm" len="sm"/>
                    </a:lnR>
                    <a:lnT w="8650" cap="flat" cmpd="sng">
                      <a:solidFill>
                        <a:srgbClr val="E2E8F0"/>
                      </a:solidFill>
                      <a:prstDash val="solid"/>
                      <a:round/>
                      <a:headEnd type="none" w="sm" len="sm"/>
                      <a:tailEnd type="none" w="sm" len="sm"/>
                    </a:lnT>
                    <a:lnB w="8650" cap="flat" cmpd="sng">
                      <a:solidFill>
                        <a:srgbClr val="E2E8F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28600" marR="228600" marT="171450" marB="171450">
                    <a:lnL cap="flat" cmpd="sng">
                      <a:solidFill>
                        <a:srgbClr val="E5E7EB"/>
                      </a:solidFill>
                      <a:prstDash val="solid"/>
                      <a:round/>
                      <a:headEnd type="none" w="sm" len="sm"/>
                      <a:tailEnd type="none" w="sm" len="sm"/>
                    </a:lnL>
                    <a:lnR cap="flat" cmpd="sng">
                      <a:solidFill>
                        <a:srgbClr val="E5E7EB"/>
                      </a:solidFill>
                      <a:prstDash val="solid"/>
                      <a:round/>
                      <a:headEnd type="none" w="sm" len="sm"/>
                      <a:tailEnd type="none" w="sm" len="sm"/>
                    </a:lnR>
                    <a:lnT w="8650" cap="flat" cmpd="sng">
                      <a:solidFill>
                        <a:srgbClr val="E2E8F0"/>
                      </a:solidFill>
                      <a:prstDash val="solid"/>
                      <a:round/>
                      <a:headEnd type="none" w="sm" len="sm"/>
                      <a:tailEnd type="none" w="sm" len="sm"/>
                    </a:lnT>
                    <a:lnB w="8650" cap="flat" cmpd="sng">
                      <a:solidFill>
                        <a:srgbClr val="E2E8F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28600" marR="228600" marT="171450" marB="171450">
                    <a:lnL cap="flat" cmpd="sng">
                      <a:solidFill>
                        <a:srgbClr val="E5E7EB"/>
                      </a:solidFill>
                      <a:prstDash val="solid"/>
                      <a:round/>
                      <a:headEnd type="none" w="sm" len="sm"/>
                      <a:tailEnd type="none" w="sm" len="sm"/>
                    </a:lnL>
                    <a:lnR cap="flat" cmpd="sng">
                      <a:solidFill>
                        <a:srgbClr val="E5E7EB"/>
                      </a:solidFill>
                      <a:prstDash val="solid"/>
                      <a:round/>
                      <a:headEnd type="none" w="sm" len="sm"/>
                      <a:tailEnd type="none" w="sm" len="sm"/>
                    </a:lnR>
                    <a:lnT w="8650" cap="flat" cmpd="sng">
                      <a:solidFill>
                        <a:srgbClr val="E2E8F0"/>
                      </a:solidFill>
                      <a:prstDash val="solid"/>
                      <a:round/>
                      <a:headEnd type="none" w="sm" len="sm"/>
                      <a:tailEnd type="none" w="sm" len="sm"/>
                    </a:lnT>
                    <a:lnB w="8650" cap="flat" cmpd="sng">
                      <a:solidFill>
                        <a:srgbClr val="E2E8F0"/>
                      </a:solidFill>
                      <a:prstDash val="solid"/>
                      <a:round/>
                      <a:headEnd type="none" w="sm" len="sm"/>
                      <a:tailEnd type="none" w="sm" len="sm"/>
                    </a:lnB>
                  </a:tcPr>
                </a:tc>
                <a:extLst>
                  <a:ext uri="{0D108BD9-81ED-4DB2-BD59-A6C34878D82A}">
                    <a16:rowId xmlns:a16="http://schemas.microsoft.com/office/drawing/2014/main" val="10002"/>
                  </a:ext>
                </a:extLst>
              </a:tr>
              <a:tr h="918900">
                <a:tc>
                  <a:txBody>
                    <a:bodyPr/>
                    <a:lstStyle/>
                    <a:p>
                      <a:pPr marL="0" lvl="0" indent="0" algn="l" rtl="0">
                        <a:lnSpc>
                          <a:spcPct val="150000"/>
                        </a:lnSpc>
                        <a:spcBef>
                          <a:spcPts val="0"/>
                        </a:spcBef>
                        <a:spcAft>
                          <a:spcPts val="0"/>
                        </a:spcAft>
                        <a:buNone/>
                      </a:pPr>
                      <a:r>
                        <a:rPr lang="ro-RO" sz="1800" dirty="0">
                          <a:solidFill>
                            <a:srgbClr val="4F4F50"/>
                          </a:solidFill>
                          <a:latin typeface="Calibri"/>
                          <a:ea typeface="Calibri"/>
                          <a:cs typeface="Calibri"/>
                          <a:sym typeface="Calibri"/>
                        </a:rPr>
                        <a:t>Împlinire</a:t>
                      </a:r>
                      <a:endParaRPr sz="1800" dirty="0">
                        <a:solidFill>
                          <a:srgbClr val="4F4F50"/>
                        </a:solidFill>
                        <a:latin typeface="Calibri"/>
                        <a:ea typeface="Calibri"/>
                        <a:cs typeface="Calibri"/>
                        <a:sym typeface="Calibri"/>
                      </a:endParaRPr>
                    </a:p>
                  </a:txBody>
                  <a:tcPr marL="228600" marR="228600" marT="171450" marB="171450">
                    <a:lnL cap="flat" cmpd="sng">
                      <a:solidFill>
                        <a:srgbClr val="E5E7EB"/>
                      </a:solidFill>
                      <a:prstDash val="solid"/>
                      <a:round/>
                      <a:headEnd type="none" w="sm" len="sm"/>
                      <a:tailEnd type="none" w="sm" len="sm"/>
                    </a:lnL>
                    <a:lnR cap="flat" cmpd="sng">
                      <a:solidFill>
                        <a:srgbClr val="E5E7EB"/>
                      </a:solidFill>
                      <a:prstDash val="solid"/>
                      <a:round/>
                      <a:headEnd type="none" w="sm" len="sm"/>
                      <a:tailEnd type="none" w="sm" len="sm"/>
                    </a:lnR>
                    <a:lnT w="8650" cap="flat" cmpd="sng">
                      <a:solidFill>
                        <a:srgbClr val="E2E8F0"/>
                      </a:solidFill>
                      <a:prstDash val="solid"/>
                      <a:round/>
                      <a:headEnd type="none" w="sm" len="sm"/>
                      <a:tailEnd type="none" w="sm" len="sm"/>
                    </a:lnT>
                    <a:lnB w="8650" cap="flat" cmpd="sng">
                      <a:solidFill>
                        <a:srgbClr val="E2E8F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28600" marR="228600" marT="171450" marB="171450">
                    <a:lnL cap="flat" cmpd="sng">
                      <a:solidFill>
                        <a:srgbClr val="E5E7EB"/>
                      </a:solidFill>
                      <a:prstDash val="solid"/>
                      <a:round/>
                      <a:headEnd type="none" w="sm" len="sm"/>
                      <a:tailEnd type="none" w="sm" len="sm"/>
                    </a:lnL>
                    <a:lnR cap="flat" cmpd="sng">
                      <a:solidFill>
                        <a:srgbClr val="E5E7EB"/>
                      </a:solidFill>
                      <a:prstDash val="solid"/>
                      <a:round/>
                      <a:headEnd type="none" w="sm" len="sm"/>
                      <a:tailEnd type="none" w="sm" len="sm"/>
                    </a:lnR>
                    <a:lnT w="8650" cap="flat" cmpd="sng">
                      <a:solidFill>
                        <a:srgbClr val="E2E8F0"/>
                      </a:solidFill>
                      <a:prstDash val="solid"/>
                      <a:round/>
                      <a:headEnd type="none" w="sm" len="sm"/>
                      <a:tailEnd type="none" w="sm" len="sm"/>
                    </a:lnT>
                    <a:lnB w="8650" cap="flat" cmpd="sng">
                      <a:solidFill>
                        <a:srgbClr val="E2E8F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28600" marR="228600" marT="171450" marB="171450">
                    <a:lnL cap="flat" cmpd="sng">
                      <a:solidFill>
                        <a:srgbClr val="E5E7EB"/>
                      </a:solidFill>
                      <a:prstDash val="solid"/>
                      <a:round/>
                      <a:headEnd type="none" w="sm" len="sm"/>
                      <a:tailEnd type="none" w="sm" len="sm"/>
                    </a:lnL>
                    <a:lnR cap="flat" cmpd="sng">
                      <a:solidFill>
                        <a:srgbClr val="E5E7EB"/>
                      </a:solidFill>
                      <a:prstDash val="solid"/>
                      <a:round/>
                      <a:headEnd type="none" w="sm" len="sm"/>
                      <a:tailEnd type="none" w="sm" len="sm"/>
                    </a:lnR>
                    <a:lnT w="8650" cap="flat" cmpd="sng">
                      <a:solidFill>
                        <a:srgbClr val="E2E8F0"/>
                      </a:solidFill>
                      <a:prstDash val="solid"/>
                      <a:round/>
                      <a:headEnd type="none" w="sm" len="sm"/>
                      <a:tailEnd type="none" w="sm" len="sm"/>
                    </a:lnT>
                    <a:lnB w="8650" cap="flat" cmpd="sng">
                      <a:solidFill>
                        <a:srgbClr val="E2E8F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28600" marR="228600" marT="171450" marB="171450">
                    <a:lnL cap="flat" cmpd="sng">
                      <a:solidFill>
                        <a:srgbClr val="E5E7EB"/>
                      </a:solidFill>
                      <a:prstDash val="solid"/>
                      <a:round/>
                      <a:headEnd type="none" w="sm" len="sm"/>
                      <a:tailEnd type="none" w="sm" len="sm"/>
                    </a:lnL>
                    <a:lnR cap="flat" cmpd="sng">
                      <a:solidFill>
                        <a:srgbClr val="E5E7EB"/>
                      </a:solidFill>
                      <a:prstDash val="solid"/>
                      <a:round/>
                      <a:headEnd type="none" w="sm" len="sm"/>
                      <a:tailEnd type="none" w="sm" len="sm"/>
                    </a:lnR>
                    <a:lnT w="8650" cap="flat" cmpd="sng">
                      <a:solidFill>
                        <a:srgbClr val="E2E8F0"/>
                      </a:solidFill>
                      <a:prstDash val="solid"/>
                      <a:round/>
                      <a:headEnd type="none" w="sm" len="sm"/>
                      <a:tailEnd type="none" w="sm" len="sm"/>
                    </a:lnT>
                    <a:lnB w="8650" cap="flat" cmpd="sng">
                      <a:solidFill>
                        <a:srgbClr val="E2E8F0"/>
                      </a:solidFill>
                      <a:prstDash val="solid"/>
                      <a:round/>
                      <a:headEnd type="none" w="sm" len="sm"/>
                      <a:tailEnd type="none" w="sm" len="sm"/>
                    </a:lnB>
                  </a:tcPr>
                </a:tc>
                <a:extLst>
                  <a:ext uri="{0D108BD9-81ED-4DB2-BD59-A6C34878D82A}">
                    <a16:rowId xmlns:a16="http://schemas.microsoft.com/office/drawing/2014/main" val="10003"/>
                  </a:ext>
                </a:extLst>
              </a:tr>
              <a:tr h="918900">
                <a:tc>
                  <a:txBody>
                    <a:bodyPr/>
                    <a:lstStyle/>
                    <a:p>
                      <a:pPr marL="0" lvl="0" indent="0" algn="l" rtl="0">
                        <a:lnSpc>
                          <a:spcPct val="150000"/>
                        </a:lnSpc>
                        <a:spcBef>
                          <a:spcPts val="0"/>
                        </a:spcBef>
                        <a:spcAft>
                          <a:spcPts val="0"/>
                        </a:spcAft>
                        <a:buNone/>
                      </a:pPr>
                      <a:r>
                        <a:rPr lang="ro-RO" sz="1800" dirty="0">
                          <a:solidFill>
                            <a:srgbClr val="4F4F50"/>
                          </a:solidFill>
                          <a:latin typeface="Calibri"/>
                          <a:ea typeface="Calibri"/>
                          <a:cs typeface="Calibri"/>
                          <a:sym typeface="Calibri"/>
                        </a:rPr>
                        <a:t>Sens</a:t>
                      </a:r>
                      <a:endParaRPr sz="1800" dirty="0">
                        <a:solidFill>
                          <a:srgbClr val="4F4F50"/>
                        </a:solidFill>
                        <a:latin typeface="Calibri"/>
                        <a:ea typeface="Calibri"/>
                        <a:cs typeface="Calibri"/>
                        <a:sym typeface="Calibri"/>
                      </a:endParaRPr>
                    </a:p>
                  </a:txBody>
                  <a:tcPr marL="228600" marR="228600" marT="171450" marB="171450">
                    <a:lnL cap="flat" cmpd="sng">
                      <a:solidFill>
                        <a:srgbClr val="E5E7EB"/>
                      </a:solidFill>
                      <a:prstDash val="solid"/>
                      <a:round/>
                      <a:headEnd type="none" w="sm" len="sm"/>
                      <a:tailEnd type="none" w="sm" len="sm"/>
                    </a:lnL>
                    <a:lnR cap="flat" cmpd="sng">
                      <a:solidFill>
                        <a:srgbClr val="E5E7EB"/>
                      </a:solidFill>
                      <a:prstDash val="solid"/>
                      <a:round/>
                      <a:headEnd type="none" w="sm" len="sm"/>
                      <a:tailEnd type="none" w="sm" len="sm"/>
                    </a:lnR>
                    <a:lnT w="8650" cap="flat" cmpd="sng">
                      <a:solidFill>
                        <a:srgbClr val="E2E8F0"/>
                      </a:solidFill>
                      <a:prstDash val="solid"/>
                      <a:round/>
                      <a:headEnd type="none" w="sm" len="sm"/>
                      <a:tailEnd type="none" w="sm" len="sm"/>
                    </a:lnT>
                  </a:tcPr>
                </a:tc>
                <a:tc>
                  <a:txBody>
                    <a:bodyPr/>
                    <a:lstStyle/>
                    <a:p>
                      <a:pPr marL="0" lvl="0" indent="0" algn="l" rtl="0">
                        <a:spcBef>
                          <a:spcPts val="0"/>
                        </a:spcBef>
                        <a:spcAft>
                          <a:spcPts val="0"/>
                        </a:spcAft>
                        <a:buNone/>
                      </a:pPr>
                      <a:endParaRPr/>
                    </a:p>
                  </a:txBody>
                  <a:tcPr marL="228600" marR="228600" marT="171450" marB="171450">
                    <a:lnL cap="flat" cmpd="sng">
                      <a:solidFill>
                        <a:srgbClr val="E5E7EB"/>
                      </a:solidFill>
                      <a:prstDash val="solid"/>
                      <a:round/>
                      <a:headEnd type="none" w="sm" len="sm"/>
                      <a:tailEnd type="none" w="sm" len="sm"/>
                    </a:lnL>
                    <a:lnR cap="flat" cmpd="sng">
                      <a:solidFill>
                        <a:srgbClr val="E5E7EB"/>
                      </a:solidFill>
                      <a:prstDash val="solid"/>
                      <a:round/>
                      <a:headEnd type="none" w="sm" len="sm"/>
                      <a:tailEnd type="none" w="sm" len="sm"/>
                    </a:lnR>
                    <a:lnT w="8650" cap="flat" cmpd="sng">
                      <a:solidFill>
                        <a:srgbClr val="E2E8F0"/>
                      </a:solidFill>
                      <a:prstDash val="solid"/>
                      <a:round/>
                      <a:headEnd type="none" w="sm" len="sm"/>
                      <a:tailEnd type="none" w="sm" len="sm"/>
                    </a:lnT>
                  </a:tcPr>
                </a:tc>
                <a:tc>
                  <a:txBody>
                    <a:bodyPr/>
                    <a:lstStyle/>
                    <a:p>
                      <a:pPr marL="0" lvl="0" indent="0" algn="l" rtl="0">
                        <a:spcBef>
                          <a:spcPts val="0"/>
                        </a:spcBef>
                        <a:spcAft>
                          <a:spcPts val="0"/>
                        </a:spcAft>
                        <a:buNone/>
                      </a:pPr>
                      <a:endParaRPr dirty="0"/>
                    </a:p>
                  </a:txBody>
                  <a:tcPr marL="228600" marR="228600" marT="171450" marB="171450">
                    <a:lnL cap="flat" cmpd="sng">
                      <a:solidFill>
                        <a:srgbClr val="E5E7EB"/>
                      </a:solidFill>
                      <a:prstDash val="solid"/>
                      <a:round/>
                      <a:headEnd type="none" w="sm" len="sm"/>
                      <a:tailEnd type="none" w="sm" len="sm"/>
                    </a:lnL>
                    <a:lnR cap="flat" cmpd="sng">
                      <a:solidFill>
                        <a:srgbClr val="E5E7EB"/>
                      </a:solidFill>
                      <a:prstDash val="solid"/>
                      <a:round/>
                      <a:headEnd type="none" w="sm" len="sm"/>
                      <a:tailEnd type="none" w="sm" len="sm"/>
                    </a:lnR>
                    <a:lnT w="8650" cap="flat" cmpd="sng">
                      <a:solidFill>
                        <a:srgbClr val="E2E8F0"/>
                      </a:solidFill>
                      <a:prstDash val="solid"/>
                      <a:round/>
                      <a:headEnd type="none" w="sm" len="sm"/>
                      <a:tailEnd type="none" w="sm" len="sm"/>
                    </a:lnT>
                  </a:tcPr>
                </a:tc>
                <a:tc>
                  <a:txBody>
                    <a:bodyPr/>
                    <a:lstStyle/>
                    <a:p>
                      <a:pPr marL="0" lvl="0" indent="0" algn="l" rtl="0">
                        <a:spcBef>
                          <a:spcPts val="0"/>
                        </a:spcBef>
                        <a:spcAft>
                          <a:spcPts val="0"/>
                        </a:spcAft>
                        <a:buNone/>
                      </a:pPr>
                      <a:endParaRPr dirty="0"/>
                    </a:p>
                  </a:txBody>
                  <a:tcPr marL="228600" marR="228600" marT="171450" marB="171450">
                    <a:lnL cap="flat" cmpd="sng">
                      <a:solidFill>
                        <a:srgbClr val="E5E7EB"/>
                      </a:solidFill>
                      <a:prstDash val="solid"/>
                      <a:round/>
                      <a:headEnd type="none" w="sm" len="sm"/>
                      <a:tailEnd type="none" w="sm" len="sm"/>
                    </a:lnL>
                    <a:lnR cap="flat" cmpd="sng">
                      <a:solidFill>
                        <a:srgbClr val="E5E7EB"/>
                      </a:solidFill>
                      <a:prstDash val="solid"/>
                      <a:round/>
                      <a:headEnd type="none" w="sm" len="sm"/>
                      <a:tailEnd type="none" w="sm" len="sm"/>
                    </a:lnR>
                    <a:lnT w="8650" cap="flat" cmpd="sng">
                      <a:solidFill>
                        <a:srgbClr val="E2E8F0"/>
                      </a:solidFill>
                      <a:prstDash val="solid"/>
                      <a:round/>
                      <a:headEnd type="none" w="sm" len="sm"/>
                      <a:tailEnd type="none" w="sm" len="sm"/>
                    </a:lnT>
                  </a:tcPr>
                </a:tc>
                <a:extLst>
                  <a:ext uri="{0D108BD9-81ED-4DB2-BD59-A6C34878D82A}">
                    <a16:rowId xmlns:a16="http://schemas.microsoft.com/office/drawing/2014/main" val="10004"/>
                  </a:ext>
                </a:extLst>
              </a:tr>
            </a:tbl>
          </a:graphicData>
        </a:graphic>
      </p:graphicFrame>
      <p:sp>
        <p:nvSpPr>
          <p:cNvPr id="4" name="Google Shape;397;g39e7b6f5a92_0_577">
            <a:extLst>
              <a:ext uri="{FF2B5EF4-FFF2-40B4-BE49-F238E27FC236}">
                <a16:creationId xmlns:a16="http://schemas.microsoft.com/office/drawing/2014/main" id="{E2E41CF7-BC76-8CFD-493B-5FFCB279492C}"/>
              </a:ext>
            </a:extLst>
          </p:cNvPr>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lvl="0"/>
            <a:r>
              <a:rPr lang="ro-RO" sz="3200" dirty="0"/>
              <a:t>Unitatea 2.3 - Promovarea schimbării cu ajutorul psihologiei pozitive</a:t>
            </a:r>
            <a:endParaRPr sz="32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g37f92c21d3d_0_42"/>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Calibri"/>
              <a:buNone/>
            </a:pPr>
            <a:r>
              <a:rPr lang="ro-RO" dirty="0"/>
              <a:t>Reflecție</a:t>
            </a:r>
            <a:endParaRPr dirty="0"/>
          </a:p>
        </p:txBody>
      </p:sp>
      <p:sp>
        <p:nvSpPr>
          <p:cNvPr id="483" name="Google Shape;483;g37f92c21d3d_0_42"/>
          <p:cNvSpPr txBox="1">
            <a:spLocks noGrp="1"/>
          </p:cNvSpPr>
          <p:nvPr>
            <p:ph type="body" idx="2"/>
          </p:nvPr>
        </p:nvSpPr>
        <p:spPr>
          <a:xfrm>
            <a:off x="97971" y="1462685"/>
            <a:ext cx="11944500" cy="52893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None/>
            </a:pPr>
            <a:endParaRPr dirty="0">
              <a:solidFill>
                <a:srgbClr val="4F4F50"/>
              </a:solidFill>
            </a:endParaRPr>
          </a:p>
          <a:p>
            <a:pPr marL="0" lvl="0" indent="0" algn="ctr">
              <a:lnSpc>
                <a:spcPct val="150000"/>
              </a:lnSpc>
              <a:spcBef>
                <a:spcPts val="0"/>
              </a:spcBef>
            </a:pPr>
            <a:r>
              <a:rPr lang="ro-RO" dirty="0"/>
              <a:t>Bunăstarea se construiește, nu doar se gestionează, iar utilizarea PERMA ca și cadru pentru Abordarea Școlară Integrală poate genera impact și poate genera schimbări permanente. </a:t>
            </a:r>
          </a:p>
          <a:p>
            <a:pPr marL="0" lvl="0" indent="0" algn="ctr">
              <a:lnSpc>
                <a:spcPct val="150000"/>
              </a:lnSpc>
              <a:spcBef>
                <a:spcPts val="0"/>
              </a:spcBef>
            </a:pPr>
            <a:endParaRPr lang="ro-RO" dirty="0"/>
          </a:p>
          <a:p>
            <a:pPr marL="0" lvl="0" indent="0" algn="ctr">
              <a:lnSpc>
                <a:spcPct val="150000"/>
              </a:lnSpc>
              <a:spcBef>
                <a:spcPts val="0"/>
              </a:spcBef>
            </a:pPr>
            <a:r>
              <a:rPr lang="ro-RO" dirty="0"/>
              <a:t>Concentrarea ta (deficit vs. puncte forte) direcționează energia echipei tale. </a:t>
            </a:r>
          </a:p>
          <a:p>
            <a:pPr marL="0" lvl="0" indent="0" algn="ctr">
              <a:lnSpc>
                <a:spcPct val="150000"/>
              </a:lnSpc>
              <a:spcBef>
                <a:spcPts val="0"/>
              </a:spcBef>
            </a:pPr>
            <a:endParaRPr lang="ro-RO" sz="2400" dirty="0">
              <a:solidFill>
                <a:srgbClr val="14B8A6"/>
              </a:solidFill>
              <a:latin typeface="Arial"/>
              <a:cs typeface="Arial"/>
            </a:endParaRPr>
          </a:p>
          <a:p>
            <a:pPr marL="0" lvl="0" indent="0" algn="ctr">
              <a:lnSpc>
                <a:spcPct val="150000"/>
              </a:lnSpc>
              <a:spcBef>
                <a:spcPts val="0"/>
              </a:spcBef>
            </a:pPr>
            <a:r>
              <a:rPr lang="ro-RO" sz="2400" dirty="0">
                <a:solidFill>
                  <a:srgbClr val="14B8A6"/>
                </a:solidFill>
                <a:latin typeface="Arial"/>
                <a:cs typeface="Arial"/>
              </a:rPr>
              <a:t>Acțiuni cheie </a:t>
            </a:r>
          </a:p>
          <a:p>
            <a:pPr marL="0" lvl="0" indent="0" algn="ctr">
              <a:lnSpc>
                <a:spcPct val="150000"/>
              </a:lnSpc>
              <a:spcBef>
                <a:spcPts val="0"/>
              </a:spcBef>
            </a:pPr>
            <a:endParaRPr lang="ro-RO" sz="2400" dirty="0">
              <a:solidFill>
                <a:srgbClr val="14B8A6"/>
              </a:solidFill>
              <a:latin typeface="Arial"/>
              <a:cs typeface="Arial"/>
            </a:endParaRPr>
          </a:p>
          <a:p>
            <a:pPr marL="0" lvl="0" indent="0" algn="ctr">
              <a:lnSpc>
                <a:spcPct val="150000"/>
              </a:lnSpc>
              <a:spcBef>
                <a:spcPts val="0"/>
              </a:spcBef>
            </a:pPr>
            <a:r>
              <a:rPr lang="ro-RO" dirty="0"/>
              <a:t>Folos</a:t>
            </a:r>
            <a:r>
              <a:rPr lang="en-US" dirty="0"/>
              <a:t>i</a:t>
            </a:r>
            <a:r>
              <a:rPr lang="ro-RO" dirty="0"/>
              <a:t>ț</a:t>
            </a:r>
            <a:r>
              <a:rPr lang="en-US" dirty="0"/>
              <a:t>i</a:t>
            </a:r>
            <a:r>
              <a:rPr lang="ro-RO" dirty="0"/>
              <a:t> zilnic Identificarea Punctelor Forte și Recunoștința. </a:t>
            </a:r>
          </a:p>
          <a:p>
            <a:pPr marL="0" lvl="0" indent="0" algn="ctr">
              <a:lnSpc>
                <a:spcPct val="150000"/>
              </a:lnSpc>
              <a:spcBef>
                <a:spcPts val="0"/>
              </a:spcBef>
            </a:pPr>
            <a:r>
              <a:rPr lang="ro-RO" dirty="0"/>
              <a:t>Folos</a:t>
            </a:r>
            <a:r>
              <a:rPr lang="en-US" dirty="0"/>
              <a:t>i</a:t>
            </a:r>
            <a:r>
              <a:rPr lang="ro-RO" dirty="0"/>
              <a:t>ț</a:t>
            </a:r>
            <a:r>
              <a:rPr lang="en-US" dirty="0"/>
              <a:t>i</a:t>
            </a:r>
            <a:r>
              <a:rPr lang="ro-RO" dirty="0"/>
              <a:t> Cercetarea Apreciativă (4-D) pentru a planifica schimbări pozitive și durabile, în loc să rezolv</a:t>
            </a:r>
            <a:r>
              <a:rPr lang="en-US" dirty="0"/>
              <a:t>a</a:t>
            </a:r>
            <a:r>
              <a:rPr lang="ro-RO" dirty="0"/>
              <a:t>ț</a:t>
            </a:r>
            <a:r>
              <a:rPr lang="en-US" dirty="0"/>
              <a:t>i</a:t>
            </a:r>
            <a:r>
              <a:rPr lang="ro-RO" dirty="0"/>
              <a:t> probleme.</a:t>
            </a:r>
            <a:endParaRPr dirty="0">
              <a:solidFill>
                <a:srgbClr val="4F4F50"/>
              </a:solidFill>
            </a:endParaRPr>
          </a:p>
          <a:p>
            <a:pPr marL="0" lvl="0" indent="0" algn="ctr" rtl="0">
              <a:lnSpc>
                <a:spcPct val="150000"/>
              </a:lnSpc>
              <a:spcBef>
                <a:spcPts val="0"/>
              </a:spcBef>
              <a:spcAft>
                <a:spcPts val="0"/>
              </a:spcAft>
              <a:buNone/>
            </a:pPr>
            <a:endParaRPr dirty="0">
              <a:solidFill>
                <a:srgbClr val="4F4F50"/>
              </a:solidFill>
            </a:endParaRPr>
          </a:p>
          <a:p>
            <a:pPr marL="0" lvl="0" indent="0" algn="l" rtl="0">
              <a:lnSpc>
                <a:spcPct val="115000"/>
              </a:lnSpc>
              <a:spcBef>
                <a:spcPts val="1200"/>
              </a:spcBef>
              <a:spcAft>
                <a:spcPts val="0"/>
              </a:spcAft>
              <a:buNone/>
            </a:pPr>
            <a:endParaRPr b="1" dirty="0"/>
          </a:p>
          <a:p>
            <a:pPr marL="0" lvl="0" indent="0" algn="l" rtl="0">
              <a:lnSpc>
                <a:spcPct val="115000"/>
              </a:lnSpc>
              <a:spcBef>
                <a:spcPts val="1200"/>
              </a:spcBef>
              <a:spcAft>
                <a:spcPts val="0"/>
              </a:spcAft>
              <a:buNone/>
            </a:pPr>
            <a:endParaRPr b="1" dirty="0"/>
          </a:p>
          <a:p>
            <a:pPr marL="0" lvl="0" indent="0" algn="l" rtl="0">
              <a:lnSpc>
                <a:spcPct val="115000"/>
              </a:lnSpc>
              <a:spcBef>
                <a:spcPts val="1200"/>
              </a:spcBef>
              <a:spcAft>
                <a:spcPts val="1200"/>
              </a:spcAft>
              <a:buNone/>
            </a:pPr>
            <a:endParaRPr b="1"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8"/>
          <p:cNvSpPr txBox="1">
            <a:spLocks noGrp="1"/>
          </p:cNvSpPr>
          <p:nvPr>
            <p:ph type="ctrTitle"/>
          </p:nvPr>
        </p:nvSpPr>
        <p:spPr>
          <a:xfrm>
            <a:off x="2187019" y="2959363"/>
            <a:ext cx="7832271" cy="160019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2"/>
              </a:buClr>
              <a:buSzPts val="2000"/>
              <a:buFont typeface="Calibri"/>
              <a:buNone/>
            </a:pPr>
            <a:r>
              <a:rPr lang="en-US"/>
              <a:t>https://thrivingschools.eu/</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g39e7b6f5a92_0_19"/>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lvl="0"/>
            <a:r>
              <a:rPr lang="it-IT" dirty="0"/>
              <a:t>Unitatea 2.1 Comunicare bazată pe puncte forte</a:t>
            </a:r>
            <a:endParaRPr dirty="0"/>
          </a:p>
        </p:txBody>
      </p:sp>
      <p:sp>
        <p:nvSpPr>
          <p:cNvPr id="104" name="Google Shape;104;g39e7b6f5a92_0_19"/>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spcBef>
                <a:spcPts val="0"/>
              </a:spcBef>
            </a:pPr>
            <a:r>
              <a:rPr lang="ro-RO" dirty="0"/>
              <a:t>Comunicare bazată pe deficit</a:t>
            </a:r>
            <a:endParaRPr dirty="0"/>
          </a:p>
        </p:txBody>
      </p:sp>
      <p:sp>
        <p:nvSpPr>
          <p:cNvPr id="105" name="Google Shape;105;g39e7b6f5a92_0_19"/>
          <p:cNvSpPr txBox="1">
            <a:spLocks noGrp="1"/>
          </p:cNvSpPr>
          <p:nvPr>
            <p:ph type="body" idx="2"/>
          </p:nvPr>
        </p:nvSpPr>
        <p:spPr>
          <a:xfrm>
            <a:off x="214023" y="1568700"/>
            <a:ext cx="11640519" cy="5289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endParaRPr sz="2400" dirty="0">
              <a:solidFill>
                <a:srgbClr val="4F4F5B"/>
              </a:solidFill>
            </a:endParaRPr>
          </a:p>
          <a:p>
            <a:pPr marL="0" lvl="0" indent="0" algn="ctr">
              <a:lnSpc>
                <a:spcPct val="100000"/>
              </a:lnSpc>
              <a:spcBef>
                <a:spcPts val="0"/>
              </a:spcBef>
            </a:pPr>
            <a:r>
              <a:rPr lang="ro-RO" sz="2400" dirty="0"/>
              <a:t>Această abordare se concentrează pe identificarea și discutarea problemelor, ceea ce duce adesea la o concentrare negativă ce împiedică progresul și motivația.</a:t>
            </a:r>
          </a:p>
          <a:p>
            <a:pPr marL="0" lvl="0" indent="0" algn="ctr">
              <a:lnSpc>
                <a:spcPct val="100000"/>
              </a:lnSpc>
              <a:spcBef>
                <a:spcPts val="0"/>
              </a:spcBef>
            </a:pPr>
            <a:endParaRPr sz="2400" dirty="0">
              <a:solidFill>
                <a:srgbClr val="4F4F5B"/>
              </a:solidFill>
            </a:endParaRPr>
          </a:p>
          <a:p>
            <a:pPr lvl="0" indent="-387350">
              <a:lnSpc>
                <a:spcPct val="100000"/>
              </a:lnSpc>
              <a:spcBef>
                <a:spcPts val="0"/>
              </a:spcBef>
              <a:buClr>
                <a:srgbClr val="4F4F5B"/>
              </a:buClr>
              <a:buSzPts val="2500"/>
              <a:buChar char="●"/>
            </a:pPr>
            <a:r>
              <a:rPr lang="ro-RO" sz="2400" dirty="0"/>
              <a:t>Se concentrează pe probleme, puncte slabe și ceea ce lipsește </a:t>
            </a:r>
          </a:p>
          <a:p>
            <a:pPr lvl="0" indent="-387350">
              <a:lnSpc>
                <a:spcPct val="100000"/>
              </a:lnSpc>
              <a:spcBef>
                <a:spcPts val="0"/>
              </a:spcBef>
              <a:buClr>
                <a:srgbClr val="4F4F5B"/>
              </a:buClr>
              <a:buSzPts val="2500"/>
              <a:buChar char="●"/>
            </a:pPr>
            <a:r>
              <a:rPr lang="ro-RO" sz="2400" dirty="0"/>
              <a:t>Subliniază lacunele și eșecurile </a:t>
            </a:r>
          </a:p>
          <a:p>
            <a:pPr marL="69850" lvl="0" indent="0">
              <a:lnSpc>
                <a:spcPct val="100000"/>
              </a:lnSpc>
              <a:spcBef>
                <a:spcPts val="0"/>
              </a:spcBef>
              <a:buClr>
                <a:srgbClr val="4F4F5B"/>
              </a:buClr>
              <a:buSzPts val="2500"/>
            </a:pPr>
            <a:endParaRPr lang="ro-RO" sz="2400" dirty="0"/>
          </a:p>
          <a:p>
            <a:pPr marL="69850" lvl="0" indent="0">
              <a:lnSpc>
                <a:spcPct val="100000"/>
              </a:lnSpc>
              <a:spcBef>
                <a:spcPts val="0"/>
              </a:spcBef>
              <a:buClr>
                <a:srgbClr val="4F4F5B"/>
              </a:buClr>
              <a:buSzPts val="2500"/>
            </a:pPr>
            <a:r>
              <a:rPr lang="ro-RO" sz="2400" b="1" dirty="0"/>
              <a:t>Exemplu: „Trebuie să remediem participarea scăzută la ore.”</a:t>
            </a:r>
            <a:endParaRPr sz="2400" b="1" dirty="0">
              <a:solidFill>
                <a:srgbClr val="4F4F5B"/>
              </a:solidFill>
            </a:endParaRPr>
          </a:p>
          <a:p>
            <a:pPr marL="0" lvl="0" indent="0" algn="ctr" rtl="0">
              <a:lnSpc>
                <a:spcPct val="100000"/>
              </a:lnSpc>
              <a:spcBef>
                <a:spcPts val="0"/>
              </a:spcBef>
              <a:spcAft>
                <a:spcPts val="0"/>
              </a:spcAft>
              <a:buNone/>
            </a:pPr>
            <a:endParaRPr sz="2400" dirty="0">
              <a:solidFill>
                <a:srgbClr val="4F4F5B"/>
              </a:solidFill>
            </a:endParaRPr>
          </a:p>
        </p:txBody>
      </p:sp>
      <p:pic>
        <p:nvPicPr>
          <p:cNvPr id="106" name="Google Shape;106;g39e7b6f5a92_0_19" descr="Disability and Education Concept, Kids on Lesson. Children with Teacher in Classroom. Disabled Boy in Wheelchair (Provided by Getty Images)"/>
          <p:cNvPicPr preferRelativeResize="0"/>
          <p:nvPr/>
        </p:nvPicPr>
        <p:blipFill>
          <a:blip r:embed="rId3">
            <a:alphaModFix/>
          </a:blip>
          <a:stretch>
            <a:fillRect/>
          </a:stretch>
        </p:blipFill>
        <p:spPr>
          <a:xfrm>
            <a:off x="7206343" y="4561114"/>
            <a:ext cx="4836127" cy="221524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g39e7b6f5a92_0_25"/>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lvl="0"/>
            <a:r>
              <a:rPr lang="it-IT" dirty="0"/>
              <a:t>Unitatea 2.1 Comunicare bazată pe puncte forte</a:t>
            </a:r>
            <a:endParaRPr dirty="0"/>
          </a:p>
        </p:txBody>
      </p:sp>
      <p:pic>
        <p:nvPicPr>
          <p:cNvPr id="112" name="Google Shape;112;g39e7b6f5a92_0_25"/>
          <p:cNvPicPr preferRelativeResize="0"/>
          <p:nvPr/>
        </p:nvPicPr>
        <p:blipFill>
          <a:blip r:embed="rId3">
            <a:alphaModFix/>
          </a:blip>
          <a:stretch>
            <a:fillRect/>
          </a:stretch>
        </p:blipFill>
        <p:spPr>
          <a:xfrm>
            <a:off x="7379250" y="949842"/>
            <a:ext cx="4663230" cy="5755758"/>
          </a:xfrm>
          <a:prstGeom prst="rect">
            <a:avLst/>
          </a:prstGeom>
          <a:noFill/>
          <a:ln>
            <a:noFill/>
          </a:ln>
        </p:spPr>
      </p:pic>
      <p:sp>
        <p:nvSpPr>
          <p:cNvPr id="113" name="Google Shape;113;g39e7b6f5a92_0_25"/>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spcBef>
                <a:spcPts val="0"/>
              </a:spcBef>
            </a:pPr>
            <a:r>
              <a:rPr lang="it-IT" dirty="0"/>
              <a:t>Comunicare bazată pe puncte forte</a:t>
            </a:r>
            <a:endParaRPr dirty="0"/>
          </a:p>
        </p:txBody>
      </p:sp>
      <p:sp>
        <p:nvSpPr>
          <p:cNvPr id="114" name="Google Shape;114;g39e7b6f5a92_0_25"/>
          <p:cNvSpPr txBox="1">
            <a:spLocks noGrp="1"/>
          </p:cNvSpPr>
          <p:nvPr>
            <p:ph type="body" idx="2"/>
          </p:nvPr>
        </p:nvSpPr>
        <p:spPr>
          <a:xfrm>
            <a:off x="214024" y="1568700"/>
            <a:ext cx="7331100" cy="485387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endParaRPr sz="2400" dirty="0">
              <a:solidFill>
                <a:srgbClr val="4F4F5B"/>
              </a:solidFill>
            </a:endParaRPr>
          </a:p>
          <a:p>
            <a:pPr marL="0" lvl="0" indent="0">
              <a:lnSpc>
                <a:spcPct val="100000"/>
              </a:lnSpc>
              <a:spcBef>
                <a:spcPts val="0"/>
              </a:spcBef>
            </a:pPr>
            <a:r>
              <a:rPr lang="ro-RO" sz="2400" dirty="0"/>
              <a:t>Spre deosebire de comunicarea bazată pe deficit, această abordare se concentrează pe resurse și potențial și pe valorificarea punctelor forte. </a:t>
            </a:r>
          </a:p>
          <a:p>
            <a:pPr marL="0" lvl="0" indent="0">
              <a:lnSpc>
                <a:spcPct val="100000"/>
              </a:lnSpc>
              <a:spcBef>
                <a:spcPts val="0"/>
              </a:spcBef>
            </a:pPr>
            <a:endParaRPr lang="ro-RO" sz="2400" dirty="0"/>
          </a:p>
          <a:p>
            <a:pPr marL="0" lvl="0" indent="0">
              <a:lnSpc>
                <a:spcPct val="100000"/>
              </a:lnSpc>
              <a:spcBef>
                <a:spcPts val="0"/>
              </a:spcBef>
            </a:pPr>
            <a:r>
              <a:rPr lang="ro-RO" sz="2400" dirty="0"/>
              <a:t>Aceasta încurajează un dialog mai pozitiv, constructiv și responsabil. Se concentrează pe ceea ce funcționează, pe resurse și potențial. </a:t>
            </a:r>
          </a:p>
          <a:p>
            <a:pPr marL="0" lvl="0" indent="0">
              <a:lnSpc>
                <a:spcPct val="100000"/>
              </a:lnSpc>
              <a:spcBef>
                <a:spcPts val="0"/>
              </a:spcBef>
            </a:pPr>
            <a:endParaRPr lang="ro-RO" sz="2400" dirty="0"/>
          </a:p>
          <a:p>
            <a:pPr marL="0" lvl="0" indent="0">
              <a:lnSpc>
                <a:spcPct val="100000"/>
              </a:lnSpc>
              <a:spcBef>
                <a:spcPts val="0"/>
              </a:spcBef>
            </a:pPr>
            <a:r>
              <a:rPr lang="ro-RO" sz="2400" b="1" dirty="0"/>
              <a:t>Exemplu: „Să explorăm ce îi motivează pe cei mai implicați studenți ai noștri.”</a:t>
            </a:r>
            <a:endParaRPr sz="2400" b="1" dirty="0">
              <a:solidFill>
                <a:srgbClr val="4F4F5B"/>
              </a:solidFill>
            </a:endParaRPr>
          </a:p>
          <a:p>
            <a:pPr marL="0" lvl="0" indent="0" algn="l" rtl="0">
              <a:lnSpc>
                <a:spcPct val="100000"/>
              </a:lnSpc>
              <a:spcBef>
                <a:spcPts val="0"/>
              </a:spcBef>
              <a:spcAft>
                <a:spcPts val="0"/>
              </a:spcAft>
              <a:buNone/>
            </a:pPr>
            <a:endParaRPr sz="2400" dirty="0">
              <a:solidFill>
                <a:srgbClr val="4F4F5B"/>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g39e7b6f5a92_0_31"/>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lvl="0"/>
            <a:r>
              <a:rPr lang="it-IT" dirty="0"/>
              <a:t>Unitatea 2.1 Comunicare bazată pe puncte forte</a:t>
            </a:r>
            <a:endParaRPr dirty="0"/>
          </a:p>
        </p:txBody>
      </p:sp>
      <p:sp>
        <p:nvSpPr>
          <p:cNvPr id="120" name="Google Shape;120;g39e7b6f5a92_0_31"/>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spcBef>
                <a:spcPts val="0"/>
              </a:spcBef>
            </a:pPr>
            <a:r>
              <a:rPr lang="it-IT" dirty="0"/>
              <a:t>Stiluri de comunicare bazate pe deficit vs. bazate pe puncte forte</a:t>
            </a:r>
            <a:endParaRPr dirty="0"/>
          </a:p>
        </p:txBody>
      </p:sp>
      <p:graphicFrame>
        <p:nvGraphicFramePr>
          <p:cNvPr id="121" name="Google Shape;121;g39e7b6f5a92_0_31"/>
          <p:cNvGraphicFramePr/>
          <p:nvPr>
            <p:extLst>
              <p:ext uri="{D42A27DB-BD31-4B8C-83A1-F6EECF244321}">
                <p14:modId xmlns:p14="http://schemas.microsoft.com/office/powerpoint/2010/main" val="3612704171"/>
              </p:ext>
            </p:extLst>
          </p:nvPr>
        </p:nvGraphicFramePr>
        <p:xfrm>
          <a:off x="952500" y="1935666"/>
          <a:ext cx="10287000" cy="3808642"/>
        </p:xfrm>
        <a:graphic>
          <a:graphicData uri="http://schemas.openxmlformats.org/drawingml/2006/table">
            <a:tbl>
              <a:tblPr>
                <a:noFill/>
                <a:tableStyleId>{515C1AEC-C18D-4D35-BD4E-96D4705261D1}</a:tableStyleId>
              </a:tblPr>
              <a:tblGrid>
                <a:gridCol w="3429000">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gridCol w="3429000">
                  <a:extLst>
                    <a:ext uri="{9D8B030D-6E8A-4147-A177-3AD203B41FA5}">
                      <a16:colId xmlns:a16="http://schemas.microsoft.com/office/drawing/2014/main" val="20002"/>
                    </a:ext>
                  </a:extLst>
                </a:gridCol>
              </a:tblGrid>
              <a:tr h="381000">
                <a:tc>
                  <a:txBody>
                    <a:bodyPr/>
                    <a:lstStyle/>
                    <a:p>
                      <a:pPr marL="0" lvl="0" indent="0" algn="ctr" rtl="0">
                        <a:lnSpc>
                          <a:spcPct val="115000"/>
                        </a:lnSpc>
                        <a:spcBef>
                          <a:spcPts val="1200"/>
                        </a:spcBef>
                        <a:spcAft>
                          <a:spcPts val="1200"/>
                        </a:spcAft>
                        <a:buNone/>
                      </a:pPr>
                      <a:r>
                        <a:rPr lang="en-US" sz="1900" b="1" dirty="0" err="1">
                          <a:solidFill>
                            <a:srgbClr val="545454"/>
                          </a:solidFill>
                        </a:rPr>
                        <a:t>Dimensi</a:t>
                      </a:r>
                      <a:r>
                        <a:rPr lang="ro-RO" sz="1900" b="1" dirty="0" err="1">
                          <a:solidFill>
                            <a:srgbClr val="545454"/>
                          </a:solidFill>
                        </a:rPr>
                        <a:t>une</a:t>
                      </a:r>
                      <a:endParaRPr sz="1900" b="1" dirty="0">
                        <a:solidFill>
                          <a:srgbClr val="545454"/>
                        </a:solidFill>
                      </a:endParaRPr>
                    </a:p>
                  </a:txBody>
                  <a:tcPr marL="91425" marR="91425" marT="91425" marB="91425"/>
                </a:tc>
                <a:tc>
                  <a:txBody>
                    <a:bodyPr/>
                    <a:lstStyle/>
                    <a:p>
                      <a:pPr marL="0" lvl="0" indent="0" algn="ctr" rtl="0">
                        <a:lnSpc>
                          <a:spcPct val="115000"/>
                        </a:lnSpc>
                        <a:spcBef>
                          <a:spcPts val="1200"/>
                        </a:spcBef>
                        <a:spcAft>
                          <a:spcPts val="1200"/>
                        </a:spcAft>
                        <a:buNone/>
                      </a:pPr>
                      <a:r>
                        <a:rPr lang="ro-RO" sz="1900" b="1" dirty="0">
                          <a:solidFill>
                            <a:srgbClr val="545454"/>
                          </a:solidFill>
                        </a:rPr>
                        <a:t>Comunicarea bazată pe deficit</a:t>
                      </a:r>
                      <a:endParaRPr sz="1900" b="1" dirty="0">
                        <a:solidFill>
                          <a:srgbClr val="545454"/>
                        </a:solidFill>
                      </a:endParaRPr>
                    </a:p>
                  </a:txBody>
                  <a:tcPr marL="91425" marR="91425" marT="91425" marB="91425"/>
                </a:tc>
                <a:tc>
                  <a:txBody>
                    <a:bodyPr/>
                    <a:lstStyle/>
                    <a:p>
                      <a:pPr marL="0" lvl="0" indent="0" algn="ctr" rtl="0">
                        <a:lnSpc>
                          <a:spcPct val="115000"/>
                        </a:lnSpc>
                        <a:spcBef>
                          <a:spcPts val="1200"/>
                        </a:spcBef>
                        <a:spcAft>
                          <a:spcPts val="1200"/>
                        </a:spcAft>
                        <a:buNone/>
                      </a:pPr>
                      <a:r>
                        <a:rPr lang="ro-RO" sz="1900" b="1" dirty="0">
                          <a:solidFill>
                            <a:srgbClr val="545454"/>
                          </a:solidFill>
                        </a:rPr>
                        <a:t>Comunicarea bazată pe puncte-forte</a:t>
                      </a:r>
                      <a:endParaRPr sz="1900" b="1" dirty="0">
                        <a:solidFill>
                          <a:srgbClr val="545454"/>
                        </a:solidFill>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ctr" rtl="0">
                        <a:lnSpc>
                          <a:spcPct val="115000"/>
                        </a:lnSpc>
                        <a:spcBef>
                          <a:spcPts val="1200"/>
                        </a:spcBef>
                        <a:spcAft>
                          <a:spcPts val="1200"/>
                        </a:spcAft>
                        <a:buNone/>
                      </a:pPr>
                      <a:r>
                        <a:rPr lang="en-US" sz="1800" b="1" dirty="0">
                          <a:solidFill>
                            <a:srgbClr val="545454"/>
                          </a:solidFill>
                        </a:rPr>
                        <a:t>Focus</a:t>
                      </a:r>
                      <a:endParaRPr sz="1800" b="1" dirty="0">
                        <a:solidFill>
                          <a:srgbClr val="545454"/>
                        </a:solidFill>
                      </a:endParaRPr>
                    </a:p>
                  </a:txBody>
                  <a:tcPr marL="91425" marR="91425" marT="91425" marB="91425"/>
                </a:tc>
                <a:tc>
                  <a:txBody>
                    <a:bodyPr/>
                    <a:lstStyle/>
                    <a:p>
                      <a:pPr marL="0" lvl="0" indent="0" algn="ctr" rtl="0">
                        <a:lnSpc>
                          <a:spcPct val="115000"/>
                        </a:lnSpc>
                        <a:spcBef>
                          <a:spcPts val="1200"/>
                        </a:spcBef>
                        <a:spcAft>
                          <a:spcPts val="0"/>
                        </a:spcAft>
                        <a:buNone/>
                      </a:pPr>
                      <a:r>
                        <a:rPr lang="ro-RO" sz="1400" b="0" i="0" u="none" strike="noStrike" cap="none" dirty="0">
                          <a:solidFill>
                            <a:srgbClr val="000000"/>
                          </a:solidFill>
                          <a:effectLst/>
                          <a:latin typeface="Arial"/>
                          <a:ea typeface="Arial"/>
                          <a:cs typeface="Arial"/>
                          <a:sym typeface="Arial"/>
                        </a:rPr>
                        <a:t>Se concentrează pe probleme, puncte slabe și elementele lipsă ale elevului</a:t>
                      </a:r>
                      <a:endParaRPr dirty="0">
                        <a:solidFill>
                          <a:srgbClr val="545454"/>
                        </a:solidFill>
                      </a:endParaRPr>
                    </a:p>
                  </a:txBody>
                  <a:tcPr marL="91425" marR="91425" marT="91425" marB="91425"/>
                </a:tc>
                <a:tc>
                  <a:txBody>
                    <a:bodyPr/>
                    <a:lstStyle/>
                    <a:p>
                      <a:pPr marL="0" lvl="0" indent="0" algn="ctr" rtl="0">
                        <a:lnSpc>
                          <a:spcPct val="115000"/>
                        </a:lnSpc>
                        <a:spcBef>
                          <a:spcPts val="1200"/>
                        </a:spcBef>
                        <a:spcAft>
                          <a:spcPts val="0"/>
                        </a:spcAft>
                        <a:buNone/>
                      </a:pPr>
                      <a:r>
                        <a:rPr lang="ro-RO" sz="1400" b="0" i="0" u="none" strike="noStrike" cap="none" dirty="0">
                          <a:solidFill>
                            <a:srgbClr val="000000"/>
                          </a:solidFill>
                          <a:effectLst/>
                          <a:latin typeface="Arial"/>
                          <a:ea typeface="Arial"/>
                          <a:cs typeface="Arial"/>
                          <a:sym typeface="Arial"/>
                        </a:rPr>
                        <a:t>Se concentrează pe resursele, capacitățile și potențialul studenților</a:t>
                      </a:r>
                      <a:endParaRPr dirty="0">
                        <a:solidFill>
                          <a:srgbClr val="545454"/>
                        </a:solidFill>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ctr" rtl="0">
                        <a:lnSpc>
                          <a:spcPct val="115000"/>
                        </a:lnSpc>
                        <a:spcBef>
                          <a:spcPts val="1200"/>
                        </a:spcBef>
                        <a:spcAft>
                          <a:spcPts val="1200"/>
                        </a:spcAft>
                        <a:buNone/>
                      </a:pPr>
                      <a:r>
                        <a:rPr lang="ro-RO" sz="1800" b="1" dirty="0">
                          <a:solidFill>
                            <a:srgbClr val="545454"/>
                          </a:solidFill>
                        </a:rPr>
                        <a:t>Limbaj</a:t>
                      </a:r>
                      <a:endParaRPr sz="1800" b="1" dirty="0">
                        <a:solidFill>
                          <a:srgbClr val="545454"/>
                        </a:solidFill>
                      </a:endParaRPr>
                    </a:p>
                  </a:txBody>
                  <a:tcPr marL="91425" marR="91425" marT="91425" marB="91425"/>
                </a:tc>
                <a:tc>
                  <a:txBody>
                    <a:bodyPr/>
                    <a:lstStyle/>
                    <a:p>
                      <a:pPr marL="0" lvl="0" indent="0" algn="ctr" rtl="0">
                        <a:lnSpc>
                          <a:spcPct val="115000"/>
                        </a:lnSpc>
                        <a:spcBef>
                          <a:spcPts val="1200"/>
                        </a:spcBef>
                        <a:spcAft>
                          <a:spcPts val="0"/>
                        </a:spcAft>
                        <a:buNone/>
                      </a:pPr>
                      <a:r>
                        <a:rPr lang="it-IT" sz="1400" b="0" i="0" u="none" strike="noStrike" cap="none" dirty="0">
                          <a:solidFill>
                            <a:srgbClr val="000000"/>
                          </a:solidFill>
                          <a:effectLst/>
                          <a:latin typeface="Arial"/>
                          <a:ea typeface="Arial"/>
                          <a:cs typeface="Arial"/>
                          <a:sym typeface="Arial"/>
                        </a:rPr>
                        <a:t>Utilizarea cuvintelor negative, a unui ton critic și a unui limbaj orientat spre problemă</a:t>
                      </a:r>
                      <a:endParaRPr dirty="0">
                        <a:solidFill>
                          <a:srgbClr val="545454"/>
                        </a:solidFill>
                      </a:endParaRPr>
                    </a:p>
                  </a:txBody>
                  <a:tcPr marL="91425" marR="91425" marT="91425" marB="91425"/>
                </a:tc>
                <a:tc>
                  <a:txBody>
                    <a:bodyPr/>
                    <a:lstStyle/>
                    <a:p>
                      <a:pPr rtl="0"/>
                      <a:r>
                        <a:rPr lang="ro-RO" sz="1400" b="0" i="0" u="none" strike="noStrike" cap="none" dirty="0">
                          <a:solidFill>
                            <a:srgbClr val="000000"/>
                          </a:solidFill>
                          <a:effectLst/>
                          <a:latin typeface="Arial"/>
                          <a:ea typeface="Arial"/>
                          <a:cs typeface="Arial"/>
                          <a:sym typeface="Arial"/>
                        </a:rPr>
                        <a:t>Utilizarea cuvintelor pozitive, afirmative, concentrarea pe limbajul bazat pe soluții</a:t>
                      </a:r>
                    </a:p>
                    <a:p>
                      <a:endParaRPr dirty="0">
                        <a:solidFill>
                          <a:srgbClr val="545454"/>
                        </a:solidFill>
                      </a:endParaRPr>
                    </a:p>
                  </a:txBody>
                  <a:tcPr marL="91425" marR="91425" marT="91425" marB="91425"/>
                </a:tc>
                <a:extLst>
                  <a:ext uri="{0D108BD9-81ED-4DB2-BD59-A6C34878D82A}">
                    <a16:rowId xmlns:a16="http://schemas.microsoft.com/office/drawing/2014/main" val="10002"/>
                  </a:ext>
                </a:extLst>
              </a:tr>
              <a:tr h="784700">
                <a:tc>
                  <a:txBody>
                    <a:bodyPr/>
                    <a:lstStyle/>
                    <a:p>
                      <a:pPr marL="0" lvl="0" indent="0" algn="ctr" rtl="0">
                        <a:lnSpc>
                          <a:spcPct val="115000"/>
                        </a:lnSpc>
                        <a:spcBef>
                          <a:spcPts val="1200"/>
                        </a:spcBef>
                        <a:spcAft>
                          <a:spcPts val="1200"/>
                        </a:spcAft>
                        <a:buNone/>
                      </a:pPr>
                      <a:r>
                        <a:rPr lang="ro-RO" sz="1800" b="1" dirty="0">
                          <a:solidFill>
                            <a:srgbClr val="545454"/>
                          </a:solidFill>
                        </a:rPr>
                        <a:t>Scop</a:t>
                      </a:r>
                      <a:endParaRPr sz="1800" b="1" dirty="0">
                        <a:solidFill>
                          <a:srgbClr val="545454"/>
                        </a:solidFill>
                      </a:endParaRPr>
                    </a:p>
                  </a:txBody>
                  <a:tcPr marL="91425" marR="91425" marT="91425" marB="91425"/>
                </a:tc>
                <a:tc>
                  <a:txBody>
                    <a:bodyPr/>
                    <a:lstStyle/>
                    <a:p>
                      <a:pPr marL="0" lvl="0" indent="0" algn="ctr" rtl="0">
                        <a:lnSpc>
                          <a:spcPct val="115000"/>
                        </a:lnSpc>
                        <a:spcBef>
                          <a:spcPts val="1200"/>
                        </a:spcBef>
                        <a:spcAft>
                          <a:spcPts val="1200"/>
                        </a:spcAft>
                        <a:buNone/>
                      </a:pPr>
                      <a:r>
                        <a:rPr lang="pt-BR" sz="1400" b="0" i="0" u="none" strike="noStrike" cap="none" dirty="0">
                          <a:solidFill>
                            <a:srgbClr val="000000"/>
                          </a:solidFill>
                          <a:effectLst/>
                          <a:latin typeface="Arial"/>
                          <a:ea typeface="Arial"/>
                          <a:cs typeface="Arial"/>
                          <a:sym typeface="Arial"/>
                        </a:rPr>
                        <a:t>A repara, a repara, a corecta</a:t>
                      </a:r>
                      <a:endParaRPr dirty="0">
                        <a:solidFill>
                          <a:srgbClr val="545454"/>
                        </a:solidFill>
                      </a:endParaRPr>
                    </a:p>
                  </a:txBody>
                  <a:tcPr marL="91425" marR="91425" marT="91425" marB="91425"/>
                </a:tc>
                <a:tc>
                  <a:txBody>
                    <a:bodyPr/>
                    <a:lstStyle/>
                    <a:p>
                      <a:pPr marL="0" lvl="0" indent="0" algn="ctr" rtl="0">
                        <a:lnSpc>
                          <a:spcPct val="115000"/>
                        </a:lnSpc>
                        <a:spcBef>
                          <a:spcPts val="1200"/>
                        </a:spcBef>
                        <a:spcAft>
                          <a:spcPts val="1200"/>
                        </a:spcAft>
                        <a:buNone/>
                      </a:pPr>
                      <a:r>
                        <a:rPr lang="pt-BR" sz="1400" b="0" i="0" u="none" strike="noStrike" cap="none" dirty="0">
                          <a:solidFill>
                            <a:srgbClr val="000000"/>
                          </a:solidFill>
                          <a:effectLst/>
                          <a:latin typeface="Arial"/>
                          <a:ea typeface="Arial"/>
                          <a:cs typeface="Arial"/>
                          <a:sym typeface="Arial"/>
                        </a:rPr>
                        <a:t>Scopul este de a construi, de a dezvolta, de a împuternici elevul</a:t>
                      </a:r>
                      <a:endParaRPr dirty="0">
                        <a:solidFill>
                          <a:srgbClr val="545454"/>
                        </a:solidFill>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ctr" rtl="0">
                        <a:lnSpc>
                          <a:spcPct val="115000"/>
                        </a:lnSpc>
                        <a:spcBef>
                          <a:spcPts val="1200"/>
                        </a:spcBef>
                        <a:spcAft>
                          <a:spcPts val="1200"/>
                        </a:spcAft>
                        <a:buNone/>
                      </a:pPr>
                      <a:r>
                        <a:rPr lang="ro-RO" sz="1800" b="1" dirty="0">
                          <a:solidFill>
                            <a:srgbClr val="545454"/>
                          </a:solidFill>
                        </a:rPr>
                        <a:t>Rezultat</a:t>
                      </a:r>
                      <a:r>
                        <a:rPr lang="en-US" sz="1800" b="1" dirty="0">
                          <a:solidFill>
                            <a:srgbClr val="545454"/>
                          </a:solidFill>
                        </a:rPr>
                        <a:t> </a:t>
                      </a:r>
                      <a:endParaRPr sz="1800" b="1" dirty="0">
                        <a:solidFill>
                          <a:srgbClr val="545454"/>
                        </a:solidFill>
                      </a:endParaRPr>
                    </a:p>
                  </a:txBody>
                  <a:tcPr marL="91425" marR="91425" marT="91425" marB="91425"/>
                </a:tc>
                <a:tc>
                  <a:txBody>
                    <a:bodyPr/>
                    <a:lstStyle/>
                    <a:p>
                      <a:pPr marL="0" lvl="0" indent="0" algn="ctr" rtl="0">
                        <a:lnSpc>
                          <a:spcPct val="115000"/>
                        </a:lnSpc>
                        <a:spcBef>
                          <a:spcPts val="1200"/>
                        </a:spcBef>
                        <a:spcAft>
                          <a:spcPts val="1200"/>
                        </a:spcAft>
                        <a:buNone/>
                      </a:pPr>
                      <a:r>
                        <a:rPr lang="pt-BR" sz="1400" b="0" i="0" u="none" strike="noStrike" cap="none" dirty="0">
                          <a:solidFill>
                            <a:srgbClr val="000000"/>
                          </a:solidFill>
                          <a:effectLst/>
                          <a:latin typeface="Arial"/>
                          <a:ea typeface="Arial"/>
                          <a:cs typeface="Arial"/>
                          <a:sym typeface="Arial"/>
                        </a:rPr>
                        <a:t>Sentimente de descurajare, învinovățire și dependență</a:t>
                      </a:r>
                      <a:endParaRPr dirty="0">
                        <a:solidFill>
                          <a:srgbClr val="545454"/>
                        </a:solidFill>
                      </a:endParaRPr>
                    </a:p>
                  </a:txBody>
                  <a:tcPr marL="91425" marR="91425" marT="91425" marB="91425"/>
                </a:tc>
                <a:tc>
                  <a:txBody>
                    <a:bodyPr/>
                    <a:lstStyle/>
                    <a:p>
                      <a:pPr marL="0" lvl="0" indent="0" algn="ctr" rtl="0">
                        <a:lnSpc>
                          <a:spcPct val="115000"/>
                        </a:lnSpc>
                        <a:spcBef>
                          <a:spcPts val="1200"/>
                        </a:spcBef>
                        <a:spcAft>
                          <a:spcPts val="1200"/>
                        </a:spcAft>
                        <a:buNone/>
                      </a:pPr>
                      <a:r>
                        <a:rPr lang="ro-RO" sz="1400" b="0" i="0" u="none" strike="noStrike" cap="none" dirty="0">
                          <a:solidFill>
                            <a:srgbClr val="000000"/>
                          </a:solidFill>
                          <a:effectLst/>
                          <a:latin typeface="Arial"/>
                          <a:ea typeface="Arial"/>
                          <a:cs typeface="Arial"/>
                          <a:sym typeface="Arial"/>
                        </a:rPr>
                        <a:t>Sentiment și climat de împuternicire, motivație și reziliență</a:t>
                      </a:r>
                      <a:endParaRPr dirty="0">
                        <a:solidFill>
                          <a:srgbClr val="545454"/>
                        </a:solidFill>
                      </a:endParaRPr>
                    </a:p>
                  </a:txBody>
                  <a:tcPr marL="91425" marR="91425" marT="91425" marB="91425"/>
                </a:tc>
                <a:extLst>
                  <a:ext uri="{0D108BD9-81ED-4DB2-BD59-A6C34878D82A}">
                    <a16:rowId xmlns:a16="http://schemas.microsoft.com/office/drawing/2014/main" val="10004"/>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g39e7b6f5a92_0_37"/>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lvl="0"/>
            <a:r>
              <a:rPr lang="it-IT" dirty="0"/>
              <a:t>Unitatea 2.1 Comunicare bazată pe puncte forte</a:t>
            </a:r>
            <a:endParaRPr dirty="0"/>
          </a:p>
        </p:txBody>
      </p:sp>
      <p:pic>
        <p:nvPicPr>
          <p:cNvPr id="127" name="Google Shape;127;g39e7b6f5a92_0_37"/>
          <p:cNvPicPr preferRelativeResize="0"/>
          <p:nvPr/>
        </p:nvPicPr>
        <p:blipFill>
          <a:blip r:embed="rId3">
            <a:alphaModFix/>
          </a:blip>
          <a:stretch>
            <a:fillRect/>
          </a:stretch>
        </p:blipFill>
        <p:spPr>
          <a:xfrm>
            <a:off x="-427175" y="978300"/>
            <a:ext cx="5727299" cy="5727299"/>
          </a:xfrm>
          <a:prstGeom prst="rect">
            <a:avLst/>
          </a:prstGeom>
          <a:noFill/>
          <a:ln>
            <a:noFill/>
          </a:ln>
        </p:spPr>
      </p:pic>
      <p:sp>
        <p:nvSpPr>
          <p:cNvPr id="128" name="Google Shape;128;g39e7b6f5a92_0_37"/>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lgn="just" rtl="0">
              <a:spcBef>
                <a:spcPts val="0"/>
              </a:spcBef>
              <a:spcAft>
                <a:spcPts val="0"/>
              </a:spcAft>
              <a:buNone/>
            </a:pPr>
            <a:r>
              <a:rPr lang="ro-RO" dirty="0"/>
              <a:t>Studiu de caz</a:t>
            </a:r>
            <a:endParaRPr dirty="0"/>
          </a:p>
        </p:txBody>
      </p:sp>
      <p:sp>
        <p:nvSpPr>
          <p:cNvPr id="129" name="Google Shape;129;g39e7b6f5a92_0_37"/>
          <p:cNvSpPr txBox="1">
            <a:spLocks noGrp="1"/>
          </p:cNvSpPr>
          <p:nvPr>
            <p:ph type="body" idx="2"/>
          </p:nvPr>
        </p:nvSpPr>
        <p:spPr>
          <a:xfrm>
            <a:off x="6315273" y="1462675"/>
            <a:ext cx="5727300" cy="5289300"/>
          </a:xfrm>
          <a:prstGeom prst="rect">
            <a:avLst/>
          </a:prstGeom>
          <a:noFill/>
          <a:ln>
            <a:noFill/>
          </a:ln>
        </p:spPr>
        <p:txBody>
          <a:bodyPr spcFirstLastPara="1" wrap="square" lIns="91425" tIns="45700" rIns="91425" bIns="45700" anchor="t" anchorCtr="0">
            <a:noAutofit/>
          </a:bodyPr>
          <a:lstStyle/>
          <a:p>
            <a:pPr marL="0" lvl="0" indent="0">
              <a:lnSpc>
                <a:spcPct val="100000"/>
              </a:lnSpc>
              <a:spcBef>
                <a:spcPts val="0"/>
              </a:spcBef>
            </a:pPr>
            <a:r>
              <a:rPr lang="ro-RO" sz="2400" dirty="0"/>
              <a:t>Rina, o elevă de 10 ani cu dislexie, participă la o întâlnire părinți-profesori. </a:t>
            </a:r>
          </a:p>
          <a:p>
            <a:pPr marL="0" lvl="0" indent="0">
              <a:lnSpc>
                <a:spcPct val="100000"/>
              </a:lnSpc>
              <a:spcBef>
                <a:spcPts val="0"/>
              </a:spcBef>
            </a:pPr>
            <a:endParaRPr lang="ro-RO" sz="2400" dirty="0"/>
          </a:p>
          <a:p>
            <a:pPr marL="0" lvl="0" indent="0" algn="ctr">
              <a:lnSpc>
                <a:spcPct val="100000"/>
              </a:lnSpc>
              <a:spcBef>
                <a:spcPts val="0"/>
              </a:spcBef>
            </a:pPr>
            <a:r>
              <a:rPr lang="ro-RO" sz="2400" dirty="0">
                <a:solidFill>
                  <a:srgbClr val="FF0000"/>
                </a:solidFill>
              </a:rPr>
              <a:t>Comunicare cu profesorul 1: </a:t>
            </a:r>
          </a:p>
          <a:p>
            <a:pPr marL="0" lvl="0" indent="0" algn="ctr">
              <a:lnSpc>
                <a:spcPct val="100000"/>
              </a:lnSpc>
              <a:spcBef>
                <a:spcPts val="0"/>
              </a:spcBef>
            </a:pPr>
            <a:endParaRPr lang="ro-RO" sz="2400" dirty="0">
              <a:solidFill>
                <a:srgbClr val="FF0000"/>
              </a:solidFill>
            </a:endParaRPr>
          </a:p>
          <a:p>
            <a:pPr marL="0" lvl="0" indent="0" algn="ctr">
              <a:lnSpc>
                <a:spcPct val="100000"/>
              </a:lnSpc>
              <a:spcBef>
                <a:spcPts val="0"/>
              </a:spcBef>
            </a:pPr>
            <a:r>
              <a:rPr lang="ro-RO" sz="2400" dirty="0">
                <a:solidFill>
                  <a:srgbClr val="FF0000"/>
                </a:solidFill>
              </a:rPr>
              <a:t>„Rina este o elevă foarte creativă, care spune povești minunate și are o imaginație bogată. Cititul poate fi o provocare pentru ea în acest moment, dar putem folosi abilitățile ei de povestire pentru a-i dezvolta încrederea în cuvinte. Haideți să creăm activități care să conecteze punctele ei forte orale cu practica citirii.”</a:t>
            </a:r>
            <a:endParaRPr sz="2400" dirty="0">
              <a:solidFill>
                <a:srgbClr val="FF0000"/>
              </a:solidFill>
            </a:endParaRPr>
          </a:p>
          <a:p>
            <a:pPr marL="0" lvl="0" indent="0" algn="l" rtl="0">
              <a:lnSpc>
                <a:spcPct val="100000"/>
              </a:lnSpc>
              <a:spcBef>
                <a:spcPts val="0"/>
              </a:spcBef>
              <a:spcAft>
                <a:spcPts val="0"/>
              </a:spcAft>
              <a:buNone/>
            </a:pPr>
            <a:endParaRPr sz="2400" dirty="0">
              <a:solidFill>
                <a:srgbClr val="000000"/>
              </a:solidFill>
            </a:endParaRPr>
          </a:p>
          <a:p>
            <a:pPr marL="0" lvl="0" indent="0" algn="l" rtl="0">
              <a:lnSpc>
                <a:spcPct val="100000"/>
              </a:lnSpc>
              <a:spcBef>
                <a:spcPts val="0"/>
              </a:spcBef>
              <a:spcAft>
                <a:spcPts val="0"/>
              </a:spcAft>
              <a:buNone/>
            </a:pPr>
            <a:endParaRPr sz="2400" b="1" dirty="0">
              <a:solidFill>
                <a:srgbClr val="000000"/>
              </a:solidFill>
            </a:endParaRPr>
          </a:p>
          <a:p>
            <a:pPr marL="0" lvl="0" indent="0" algn="l" rtl="0">
              <a:lnSpc>
                <a:spcPct val="100000"/>
              </a:lnSpc>
              <a:spcBef>
                <a:spcPts val="0"/>
              </a:spcBef>
              <a:spcAft>
                <a:spcPts val="0"/>
              </a:spcAft>
              <a:buNone/>
            </a:pPr>
            <a:endParaRPr sz="2400" b="1" dirty="0">
              <a:solidFill>
                <a:srgbClr val="000000"/>
              </a:solidFill>
            </a:endParaRPr>
          </a:p>
        </p:txBody>
      </p:sp>
    </p:spTree>
  </p:cSld>
  <p:clrMapOvr>
    <a:masterClrMapping/>
  </p:clrMapOvr>
</p:sld>
</file>

<file path=ppt/theme/theme1.xml><?xml version="1.0" encoding="utf-8"?>
<a:theme xmlns:a="http://schemas.openxmlformats.org/drawingml/2006/main" name="CARDET Course template - Cover page">
  <a:themeElements>
    <a:clrScheme name="ThrivingSchools">
      <a:dk1>
        <a:srgbClr val="4F4F50"/>
      </a:dk1>
      <a:lt1>
        <a:srgbClr val="F2F2F2"/>
      </a:lt1>
      <a:dk2>
        <a:srgbClr val="4F4F50"/>
      </a:dk2>
      <a:lt2>
        <a:srgbClr val="F2F2F2"/>
      </a:lt2>
      <a:accent1>
        <a:srgbClr val="735AA5"/>
      </a:accent1>
      <a:accent2>
        <a:srgbClr val="F05A22"/>
      </a:accent2>
      <a:accent3>
        <a:srgbClr val="FA7252"/>
      </a:accent3>
      <a:accent4>
        <a:srgbClr val="FBAE17"/>
      </a:accent4>
      <a:accent5>
        <a:srgbClr val="4F4F50"/>
      </a:accent5>
      <a:accent6>
        <a:srgbClr val="4F4F50"/>
      </a:accent6>
      <a:hlink>
        <a:srgbClr val="00E1F2"/>
      </a:hlink>
      <a:folHlink>
        <a:srgbClr val="00ABB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ARDET Course template">
  <a:themeElements>
    <a:clrScheme name="ThrivingSchools">
      <a:dk1>
        <a:srgbClr val="4F4F50"/>
      </a:dk1>
      <a:lt1>
        <a:srgbClr val="F2F2F2"/>
      </a:lt1>
      <a:dk2>
        <a:srgbClr val="4F4F50"/>
      </a:dk2>
      <a:lt2>
        <a:srgbClr val="F2F2F2"/>
      </a:lt2>
      <a:accent1>
        <a:srgbClr val="735AA5"/>
      </a:accent1>
      <a:accent2>
        <a:srgbClr val="F05A22"/>
      </a:accent2>
      <a:accent3>
        <a:srgbClr val="FA7252"/>
      </a:accent3>
      <a:accent4>
        <a:srgbClr val="FBAE17"/>
      </a:accent4>
      <a:accent5>
        <a:srgbClr val="4F4F50"/>
      </a:accent5>
      <a:accent6>
        <a:srgbClr val="4F4F50"/>
      </a:accent6>
      <a:hlink>
        <a:srgbClr val="00E1F2"/>
      </a:hlink>
      <a:folHlink>
        <a:srgbClr val="00ABB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278</TotalTime>
  <Words>5681</Words>
  <Application>Microsoft Office PowerPoint</Application>
  <PresentationFormat>Widescreen</PresentationFormat>
  <Paragraphs>545</Paragraphs>
  <Slides>52</Slides>
  <Notes>52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52</vt:i4>
      </vt:variant>
    </vt:vector>
  </HeadingPairs>
  <TitlesOfParts>
    <vt:vector size="58" baseType="lpstr">
      <vt:lpstr>Arial</vt:lpstr>
      <vt:lpstr>Calibri</vt:lpstr>
      <vt:lpstr>Open Sans</vt:lpstr>
      <vt:lpstr>Roboto</vt:lpstr>
      <vt:lpstr>CARDET Course template - Cover page</vt:lpstr>
      <vt:lpstr>CARDET Course template</vt:lpstr>
      <vt:lpstr>Școli prospere – o abordare sistemică, la nivelul întregii școli a sănătății mintale și a stării de bine</vt:lpstr>
      <vt:lpstr>PL 3: Formare și consolidarea capacităților (D3.1) </vt:lpstr>
      <vt:lpstr>Unitatea 2.1 Comunicare bazată pe puncte forte</vt:lpstr>
      <vt:lpstr>Unitatea 2.1 Comunicare bazată pe puncte forte</vt:lpstr>
      <vt:lpstr>Unitatea 2.1 Comunicare bazată pe puncte forte</vt:lpstr>
      <vt:lpstr>Unitatea 2.1 Comunicare bazată pe puncte forte</vt:lpstr>
      <vt:lpstr>Unitatea 2.1 Comunicare bazată pe puncte forte</vt:lpstr>
      <vt:lpstr>Unitatea 2.1 Comunicare bazată pe puncte forte</vt:lpstr>
      <vt:lpstr>Unitatea 2.1 Comunicare bazată pe puncte forte</vt:lpstr>
      <vt:lpstr>Unitatea 2.1 Comunicare bazată pe puncte forte</vt:lpstr>
      <vt:lpstr>Unitatea 2.1 Comunicare bazată pe puncte forte</vt:lpstr>
      <vt:lpstr>Unitatea 2.1 Comunicare bazată pe puncte forte</vt:lpstr>
      <vt:lpstr>Unitatea 2.1 Comunicare bazată pe puncte forte</vt:lpstr>
      <vt:lpstr>Unitatea 2.1 Comunicare bazată pe puncte forte</vt:lpstr>
      <vt:lpstr>Unitatea 2.1 Comunicare bazată pe puncte forte</vt:lpstr>
      <vt:lpstr>Unitatea 2.1 Comunicare bazată pe puncte forte</vt:lpstr>
      <vt:lpstr>Unitatea 2.1 Comunicare bazată pe puncte forte</vt:lpstr>
      <vt:lpstr>Unitatea 2.1 Comunicare bazată pe puncte forte</vt:lpstr>
      <vt:lpstr>Reflecție</vt:lpstr>
      <vt:lpstr>Unitatea 2.2 - Construirea relațiilor pozitive și a colaborării</vt:lpstr>
      <vt:lpstr>Unitatea 2.2 - Construirea relațiilor pozitive și a colaborării</vt:lpstr>
      <vt:lpstr>Unitatea 2.2 - Construirea relațiilor pozitive și a colaborării</vt:lpstr>
      <vt:lpstr>Unitatea 2.2 - Construirea relațiilor pozitive și a colaborării</vt:lpstr>
      <vt:lpstr>Unitatea 2.2 - Construirea relațiilor pozitive și a colaborării</vt:lpstr>
      <vt:lpstr>Unitatea 2.2 - Construirea relațiilor pozitive și a colaborării</vt:lpstr>
      <vt:lpstr>Unitatea 2.2 - Construirea relațiilor pozitive și a colaborării</vt:lpstr>
      <vt:lpstr>Unitatea 2.2 - Construirea relațiilor pozitive și a colaborării</vt:lpstr>
      <vt:lpstr>Unitatea 2.2 - Construirea relațiilor pozitive și a colaborării</vt:lpstr>
      <vt:lpstr>Unitatea 2.2 - Construirea relațiilor pozitive și a colaborării</vt:lpstr>
      <vt:lpstr>Unitatea 2.2 - Construirea relațiilor pozitive și a colaborării</vt:lpstr>
      <vt:lpstr>Unitatea 2.2 - Construirea relațiilor pozitive și a colaborării</vt:lpstr>
      <vt:lpstr>Unitatea 2.2 - Construirea relațiilor pozitive și a colaborării</vt:lpstr>
      <vt:lpstr>Unitatea 2.2 - Construirea relațiilor pozitive și a colaborării</vt:lpstr>
      <vt:lpstr>Unitatea 2.2 - Construirea relațiilor pozitive și a colaborării</vt:lpstr>
      <vt:lpstr>Unitatea 2.2 - Construirea relațiilor pozitive și a colaborării</vt:lpstr>
      <vt:lpstr>Unitatea 2.2 - Construirea relațiilor pozitive și a colaborării</vt:lpstr>
      <vt:lpstr>Unitatea 2.2 - Construirea relațiilor pozitive și a colaborării</vt:lpstr>
      <vt:lpstr>Concluzie</vt:lpstr>
      <vt:lpstr>Unitatea 2.3 - Promovarea schimbării cu ajutorul psihologiei pozitive</vt:lpstr>
      <vt:lpstr>Unitatea 2.3 - Promovarea schimbării cu ajutorul psihologiei pozitive</vt:lpstr>
      <vt:lpstr>Unitatea 2.3 - Promovarea schimbării cu ajutorul psihologiei pozitive</vt:lpstr>
      <vt:lpstr>Unitatea 2.3 - Promovarea schimbării cu ajutorul psihologiei pozitive</vt:lpstr>
      <vt:lpstr>Unitatea 2.3 - Promovarea schimbării cu ajutorul psihologiei pozitive</vt:lpstr>
      <vt:lpstr>Unitatea 2.3 - Promovarea schimbării cu ajutorul psihologiei pozitive</vt:lpstr>
      <vt:lpstr>Unitatea 2.3 - Promovarea schimbării cu ajutorul psihologiei pozitive</vt:lpstr>
      <vt:lpstr>Unitatea 2.3 - Promovarea schimbării cu ajutorul psihologiei pozitive</vt:lpstr>
      <vt:lpstr>Unitatea 2.3 - Promovarea schimbării cu ajutorul psihologiei pozitive</vt:lpstr>
      <vt:lpstr>Unitatea 2.3 - Promovarea schimbării cu ajutorul psihologiei pozitive</vt:lpstr>
      <vt:lpstr>Unitatea 2.3 - Promovarea schimbării cu ajutorul psihologiei pozitive</vt:lpstr>
      <vt:lpstr>Unitatea 2.3 - Promovarea schimbării cu ajutorul psihologiei pozitive</vt:lpstr>
      <vt:lpstr>Reflecție</vt:lpstr>
      <vt:lpstr>https://thrivingschools.eu/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2Fast4u</dc:creator>
  <cp:lastModifiedBy>Georgeta CHIRLESAN (138809)</cp:lastModifiedBy>
  <cp:revision>27</cp:revision>
  <dcterms:created xsi:type="dcterms:W3CDTF">2014-07-11T09:12:14Z</dcterms:created>
  <dcterms:modified xsi:type="dcterms:W3CDTF">2025-11-27T10:45:55Z</dcterms:modified>
</cp:coreProperties>
</file>