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12192000"/>
  <p:notesSz cx="6858000" cy="9144000"/>
  <p:embeddedFontLst>
    <p:embeddedFont>
      <p:font typeface="Open Sans"/>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hfNgm4Z5CYz750sjKMXO4gl+6Fo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OpenSans-bold.fntdata"/><Relationship Id="rId21" Type="http://schemas.openxmlformats.org/officeDocument/2006/relationships/font" Target="fonts/OpenSans-regular.fntdata"/><Relationship Id="rId24" Type="http://schemas.openxmlformats.org/officeDocument/2006/relationships/font" Target="fonts/OpenSans-boldItalic.fntdata"/><Relationship Id="rId23" Type="http://schemas.openxmlformats.org/officeDocument/2006/relationships/font" Target="fonts/OpenSans-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7" name="Google Shape;5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3" name="Google Shape;14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37f91dc4fb9_0_16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0" name="Google Shape;150;g37f91dc4fb9_0_1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7f91dc4fb9_0_1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7" name="Google Shape;157;g37f91dc4fb9_0_1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3" name="Google Shape;16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8" name="Google Shape;16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3" name="Google Shape;6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7f91dc4fb9_0_1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 name="Google Shape;69;g37f91dc4fb9_0_1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0" name="Google Shape;70;g37f91dc4fb9_0_14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 name="Google Shape;77;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8" name="Google Shape;78;p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7f91dc4fb9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5" name="Google Shape;85;g37f91dc4fb9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2" name="Google Shape;9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9" name="Google Shape;9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6" name="Google Shape;10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3" name="Google Shape;11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7.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Slide">
  <p:cSld name="4_Title Slide">
    <p:spTree>
      <p:nvGrpSpPr>
        <p:cNvPr id="15"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8" name="Google Shape;18;p11"/>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1"/>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11"/>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b="0" l="0" r="0" t="0"/>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p:cSld name="3_Title Slide">
    <p:spTree>
      <p:nvGrpSpPr>
        <p:cNvPr id="25"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 name="Google Shape;27;p18"/>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rgbClr val="FFFFFF"/>
              </a:buClr>
              <a:buSzPts val="2000"/>
              <a:buFont typeface="Calibri"/>
              <a:buNone/>
              <a:defRPr b="1" sz="2000">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8"/>
          <p:cNvSpPr/>
          <p:nvPr/>
        </p:nvSpPr>
        <p:spPr>
          <a:xfrm flipH="1">
            <a:off x="2172708" y="2774849"/>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Slide">
  <p:cSld name="2_Title Slide">
    <p:spTree>
      <p:nvGrpSpPr>
        <p:cNvPr id="29"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accent2"/>
              </a:buClr>
              <a:buSzPts val="2000"/>
              <a:buFont typeface="Open Sans"/>
              <a:buNone/>
            </a:pPr>
            <a:r>
              <a:t/>
            </a:r>
            <a:endParaRPr b="1" i="0" sz="2000" u="none" cap="none" strike="noStrike">
              <a:solidFill>
                <a:schemeClr val="accent2"/>
              </a:solidFill>
              <a:latin typeface="Open Sans"/>
              <a:ea typeface="Open Sans"/>
              <a:cs typeface="Open Sans"/>
              <a:sym typeface="Open Sans"/>
            </a:endParaRPr>
          </a:p>
        </p:txBody>
      </p:sp>
      <p:sp>
        <p:nvSpPr>
          <p:cNvPr id="31" name="Google Shape;31;p19"/>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accent2"/>
              </a:buClr>
              <a:buSzPts val="2000"/>
              <a:buFont typeface="Calibri"/>
              <a:buNone/>
              <a:defRPr b="1" sz="2000">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19"/>
          <p:cNvPicPr preferRelativeResize="0"/>
          <p:nvPr/>
        </p:nvPicPr>
        <p:blipFill rotWithShape="1">
          <a:blip r:embed="rId2">
            <a:alphaModFix/>
          </a:blip>
          <a:srcRect b="0" l="0" r="0" t="0"/>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cap="flat" cmpd="sng" w="12700">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rgbClr val="FFFFFF"/>
        </a:solidFill>
      </p:bgPr>
    </p:bg>
    <p:spTree>
      <p:nvGrpSpPr>
        <p:cNvPr id="34"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 name="Google Shape;37;p12"/>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000"/>
              <a:buFont typeface="Calibri"/>
              <a:buNone/>
              <a:defRPr b="1" sz="2000">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1000"/>
              </a:spcBef>
              <a:spcAft>
                <a:spcPts val="0"/>
              </a:spcAft>
              <a:buClr>
                <a:schemeClr val="accent1"/>
              </a:buClr>
              <a:buSzPts val="1600"/>
              <a:buNone/>
              <a:defRPr b="1" i="1" sz="1600">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9" name="Google Shape;39;p12"/>
          <p:cNvSpPr/>
          <p:nvPr/>
        </p:nvSpPr>
        <p:spPr>
          <a:xfrm flipH="1" rot="-5400000">
            <a:off x="-507419" y="4140073"/>
            <a:ext cx="1331189" cy="316348"/>
          </a:xfrm>
          <a:prstGeom prst="rect">
            <a:avLst/>
          </a:prstGeom>
          <a:solidFill>
            <a:schemeClr val="accent1"/>
          </a:solidFill>
          <a:ln cap="flat" cmpd="sng" w="12700">
            <a:solidFill>
              <a:schemeClr val="accen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b="0" l="0" r="0" t="0"/>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b="0" l="0" r="0" t="0"/>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b="0" l="0" r="0" t="0"/>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none" cap="none" strike="noStrik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b="0" i="0" sz="900" u="none" cap="none" strike="noStrike">
              <a:solidFill>
                <a:schemeClr val="dk1"/>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Content - 2col">
  <p:cSld name="Title Subtitle Content - 2col">
    <p:spTree>
      <p:nvGrpSpPr>
        <p:cNvPr id="47" name="Shape 47"/>
        <p:cNvGrpSpPr/>
        <p:nvPr/>
      </p:nvGrpSpPr>
      <p:grpSpPr>
        <a:xfrm>
          <a:off x="0" y="0"/>
          <a:ext cx="0" cy="0"/>
          <a:chOff x="0" y="0"/>
          <a:chExt cx="0" cy="0"/>
        </a:xfrm>
      </p:grpSpPr>
      <p:sp>
        <p:nvSpPr>
          <p:cNvPr id="48" name="Google Shape;48;g37f91dc4fb9_0_121"/>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g37f91dc4fb9_0_121"/>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lvl1pPr indent="-228600" lvl="0" marL="457200" marR="0" rtl="0" algn="just">
              <a:lnSpc>
                <a:spcPct val="90000"/>
              </a:lnSpc>
              <a:spcBef>
                <a:spcPts val="1000"/>
              </a:spcBef>
              <a:spcAft>
                <a:spcPts val="0"/>
              </a:spcAft>
              <a:buClr>
                <a:schemeClr val="accent2"/>
              </a:buClr>
              <a:buSzPts val="2400"/>
              <a:buFont typeface="Arial"/>
              <a:buNone/>
              <a:defRPr b="1" i="0" sz="2400" u="none" cap="none" strike="noStrike">
                <a:solidFill>
                  <a:schemeClr val="accent2"/>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0" name="Google Shape;50;g37f91dc4fb9_0_12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 2col">
  <p:cSld name="Title Content - 2col">
    <p:spTree>
      <p:nvGrpSpPr>
        <p:cNvPr id="51" name="Shape 51"/>
        <p:cNvGrpSpPr/>
        <p:nvPr/>
      </p:nvGrpSpPr>
      <p:grpSpPr>
        <a:xfrm>
          <a:off x="0" y="0"/>
          <a:ext cx="0" cy="0"/>
          <a:chOff x="0" y="0"/>
          <a:chExt cx="0" cy="0"/>
        </a:xfrm>
      </p:grpSpPr>
      <p:sp>
        <p:nvSpPr>
          <p:cNvPr id="52" name="Google Shape;52;g37f91dc4fb9_0_13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g37f91dc4fb9_0_130"/>
          <p:cNvSpPr txBox="1"/>
          <p:nvPr>
            <p:ph idx="1" type="body"/>
          </p:nvPr>
        </p:nvSpPr>
        <p:spPr>
          <a:xfrm>
            <a:off x="97971"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4" name="Google Shape;54;g37f91dc4fb9_0_130"/>
          <p:cNvSpPr txBox="1"/>
          <p:nvPr>
            <p:ph idx="2" type="body"/>
          </p:nvPr>
        </p:nvSpPr>
        <p:spPr>
          <a:xfrm>
            <a:off x="6131377" y="873580"/>
            <a:ext cx="5910900" cy="5902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1pPr>
            <a:lvl2pPr indent="-368300" lvl="1" marL="9144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2pPr>
            <a:lvl3pPr indent="-368300" lvl="2" marL="13716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3pPr>
            <a:lvl4pPr indent="-368300" lvl="3" marL="18288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4pPr>
            <a:lvl5pPr indent="-368300" lvl="4" marL="2286000" marR="0" rtl="0" algn="l">
              <a:lnSpc>
                <a:spcPct val="90000"/>
              </a:lnSpc>
              <a:spcBef>
                <a:spcPts val="500"/>
              </a:spcBef>
              <a:spcAft>
                <a:spcPts val="0"/>
              </a:spcAft>
              <a:buClr>
                <a:schemeClr val="dk1"/>
              </a:buClr>
              <a:buSzPts val="2200"/>
              <a:buFont typeface="Arial"/>
              <a:buChar char="•"/>
              <a:defRPr b="0" i="0" sz="22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slideLayout" Target="../slideLayouts/slideLayout6.xml"/><Relationship Id="rId3"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alpha val="48235"/>
          </a:srgbClr>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4"/>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4"/>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959595"/>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4"/>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959595"/>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alpha val="0"/>
          </a:schemeClr>
        </a:solidFill>
      </p:bgPr>
    </p:bg>
    <p:spTree>
      <p:nvGrpSpPr>
        <p:cNvPr id="44"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Open Sans"/>
              <a:ea typeface="Open Sans"/>
              <a:cs typeface="Open Sans"/>
              <a:sym typeface="Open Sans"/>
            </a:endParaRPr>
          </a:p>
        </p:txBody>
      </p:sp>
      <p:sp>
        <p:nvSpPr>
          <p:cNvPr id="46" name="Google Shape;46;g37f91dc4fb9_0_115"/>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lvl1pPr lvl="0" marR="0" rtl="0" algn="l">
              <a:lnSpc>
                <a:spcPct val="90000"/>
              </a:lnSpc>
              <a:spcBef>
                <a:spcPts val="0"/>
              </a:spcBef>
              <a:spcAft>
                <a:spcPts val="0"/>
              </a:spcAft>
              <a:buClr>
                <a:srgbClr val="FFFFFF"/>
              </a:buClr>
              <a:buSzPts val="3800"/>
              <a:buFont typeface="Calibri"/>
              <a:buNone/>
              <a:defRPr b="0" i="0" sz="3800" u="none" cap="none" strike="noStrike">
                <a:solidFill>
                  <a:srgbClr val="FFFFFF"/>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4" r:id="rId1"/>
    <p:sldLayoutId id="2147483655"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 Id="rId3" Type="http://schemas.openxmlformats.org/officeDocument/2006/relationships/hyperlink" Target="https://doi.org/10.7459/ept/44.1.03" TargetMode="External"/><Relationship Id="rId4" Type="http://schemas.openxmlformats.org/officeDocument/2006/relationships/hyperlink" Target="https://doi.org/10.1108/itse-09-2022-0120"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4"/>
          <p:cNvSpPr txBox="1"/>
          <p:nvPr>
            <p:ph type="ctrTitle"/>
          </p:nvPr>
        </p:nvSpPr>
        <p:spPr>
          <a:xfrm>
            <a:off x="374726" y="2184268"/>
            <a:ext cx="6914821" cy="1334065"/>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a:t>Școli prospere – o abordare sistemică, la nivelul întregii școli a sănătății mintale și a stării de bine</a:t>
            </a:r>
            <a:endParaRPr sz="2200"/>
          </a:p>
        </p:txBody>
      </p:sp>
      <p:sp>
        <p:nvSpPr>
          <p:cNvPr id="60" name="Google Shape;60;p4"/>
          <p:cNvSpPr txBox="1"/>
          <p:nvPr>
            <p:ph idx="1" type="subTitle"/>
          </p:nvPr>
        </p:nvSpPr>
        <p:spPr>
          <a:xfrm>
            <a:off x="401324" y="3651830"/>
            <a:ext cx="6893057" cy="1292830"/>
          </a:xfrm>
          <a:prstGeom prst="rect">
            <a:avLst/>
          </a:prstGeom>
          <a:noFill/>
          <a:ln>
            <a:noFill/>
          </a:ln>
        </p:spPr>
        <p:txBody>
          <a:bodyPr anchorCtr="0" anchor="ctr" bIns="45700" lIns="91425" spcFirstLastPara="1" rIns="91425" wrap="square" tIns="45700">
            <a:normAutofit fontScale="55000" lnSpcReduction="20000"/>
          </a:bodyPr>
          <a:lstStyle/>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Durata proiectului: 36 luni (Mar 2025 - Feb 2028)</a:t>
            </a:r>
            <a:endParaRPr b="0" i="0" sz="1400">
              <a:solidFill>
                <a:srgbClr val="000000"/>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Nr. proiectului: 101196057</a:t>
            </a:r>
            <a:endParaRPr b="0" i="0" sz="1400">
              <a:solidFill>
                <a:srgbClr val="000000"/>
              </a:solidFill>
            </a:endParaRPr>
          </a:p>
          <a:p>
            <a:pPr indent="0" lvl="0" marL="0" rtl="0" algn="l">
              <a:lnSpc>
                <a:spcPct val="140011"/>
              </a:lnSpc>
              <a:spcBef>
                <a:spcPts val="0"/>
              </a:spcBef>
              <a:spcAft>
                <a:spcPts val="0"/>
              </a:spcAft>
              <a:buClr>
                <a:srgbClr val="000000"/>
              </a:buClr>
              <a:buSzPct val="100000"/>
              <a:buFont typeface="Arial"/>
              <a:buNone/>
            </a:pPr>
            <a:r>
              <a:rPr b="0" i="0" lang="en-US" sz="3599">
                <a:solidFill>
                  <a:srgbClr val="545454"/>
                </a:solidFill>
              </a:rPr>
              <a:t>Apelul: ERASMUS-EDU-2024-POL-EXP</a:t>
            </a:r>
            <a:endParaRPr b="0" i="0" sz="1400">
              <a:solidFill>
                <a:srgbClr val="000000"/>
              </a:solidFill>
            </a:endParaRPr>
          </a:p>
          <a:p>
            <a:pPr indent="0" lvl="0" marL="0" rtl="0" algn="l">
              <a:lnSpc>
                <a:spcPct val="90000"/>
              </a:lnSpc>
              <a:spcBef>
                <a:spcPts val="0"/>
              </a:spcBef>
              <a:spcAft>
                <a:spcPts val="0"/>
              </a:spcAft>
              <a:buClr>
                <a:schemeClr val="accent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124" name="Google Shape;124;p15"/>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Cum funcționează micro-predarea</a:t>
            </a:r>
            <a:endParaRPr/>
          </a:p>
        </p:txBody>
      </p:sp>
      <p:sp>
        <p:nvSpPr>
          <p:cNvPr id="125" name="Google Shape;125;p15"/>
          <p:cNvSpPr txBox="1"/>
          <p:nvPr>
            <p:ph idx="2" type="body"/>
          </p:nvPr>
        </p:nvSpPr>
        <p:spPr>
          <a:xfrm>
            <a:off x="280851" y="1499701"/>
            <a:ext cx="5290458" cy="2308323"/>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b="1" lang="en-US" sz="2000"/>
              <a:t>Până acum, am explorat: </a:t>
            </a:r>
            <a:endParaRPr/>
          </a:p>
          <a:p>
            <a:pPr indent="0" lvl="0" marL="263525" rtl="0" algn="l">
              <a:lnSpc>
                <a:spcPct val="90000"/>
              </a:lnSpc>
              <a:spcBef>
                <a:spcPts val="1000"/>
              </a:spcBef>
              <a:spcAft>
                <a:spcPts val="0"/>
              </a:spcAft>
              <a:buSzPts val="1800"/>
              <a:buNone/>
            </a:pPr>
            <a:r>
              <a:rPr b="1" lang="en-US" sz="2000"/>
              <a:t>• </a:t>
            </a:r>
            <a:r>
              <a:rPr lang="en-US" sz="2000"/>
              <a:t>cum sunt structurate modulele </a:t>
            </a:r>
            <a:endParaRPr/>
          </a:p>
          <a:p>
            <a:pPr indent="0" lvl="0" marL="263525" rtl="0" algn="l">
              <a:lnSpc>
                <a:spcPct val="90000"/>
              </a:lnSpc>
              <a:spcBef>
                <a:spcPts val="1000"/>
              </a:spcBef>
              <a:spcAft>
                <a:spcPts val="0"/>
              </a:spcAft>
              <a:buSzPts val="1800"/>
              <a:buNone/>
            </a:pPr>
            <a:r>
              <a:rPr lang="en-US" sz="2000"/>
              <a:t>• unde se găsesc fișele de activitate și întrebările de reflecție </a:t>
            </a:r>
            <a:endParaRPr/>
          </a:p>
          <a:p>
            <a:pPr indent="0" lvl="0" marL="263525" rtl="0" algn="l">
              <a:lnSpc>
                <a:spcPct val="90000"/>
              </a:lnSpc>
              <a:spcBef>
                <a:spcPts val="1000"/>
              </a:spcBef>
              <a:spcAft>
                <a:spcPts val="0"/>
              </a:spcAft>
              <a:buSzPts val="1800"/>
              <a:buNone/>
            </a:pPr>
            <a:r>
              <a:rPr lang="en-US" sz="2000"/>
              <a:t>• ce fel de activități vor face profesorii în clasă</a:t>
            </a:r>
            <a:endParaRPr sz="2000"/>
          </a:p>
          <a:p>
            <a:pPr indent="0" lvl="0" marL="263525" rtl="0" algn="l">
              <a:lnSpc>
                <a:spcPct val="90000"/>
              </a:lnSpc>
              <a:spcBef>
                <a:spcPts val="1000"/>
              </a:spcBef>
              <a:spcAft>
                <a:spcPts val="0"/>
              </a:spcAft>
              <a:buSzPts val="1800"/>
              <a:buNone/>
            </a:pPr>
            <a:r>
              <a:rPr lang="en-US" sz="2000"/>
              <a:t>Acum înțelegeți </a:t>
            </a:r>
            <a:r>
              <a:rPr b="1" lang="en-US" sz="2000"/>
              <a:t>conținutul.</a:t>
            </a:r>
            <a:endParaRPr/>
          </a:p>
        </p:txBody>
      </p:sp>
      <p:grpSp>
        <p:nvGrpSpPr>
          <p:cNvPr id="126" name="Google Shape;126;p15"/>
          <p:cNvGrpSpPr/>
          <p:nvPr/>
        </p:nvGrpSpPr>
        <p:grpSpPr>
          <a:xfrm>
            <a:off x="640080" y="3976426"/>
            <a:ext cx="11201399" cy="2799931"/>
            <a:chOff x="0" y="0"/>
            <a:chExt cx="11201399" cy="2799931"/>
          </a:xfrm>
        </p:grpSpPr>
        <p:sp>
          <p:nvSpPr>
            <p:cNvPr id="127" name="Google Shape;127;p15"/>
            <p:cNvSpPr/>
            <p:nvPr/>
          </p:nvSpPr>
          <p:spPr>
            <a:xfrm>
              <a:off x="0" y="839979"/>
              <a:ext cx="11201399" cy="1119972"/>
            </a:xfrm>
            <a:prstGeom prst="notchedRightArrow">
              <a:avLst>
                <a:gd fmla="val 50000" name="adj1"/>
                <a:gd fmla="val 50000" name="adj2"/>
              </a:avLst>
            </a:prstGeom>
            <a:solidFill>
              <a:srgbClr val="D2CED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15"/>
            <p:cNvSpPr/>
            <p:nvPr/>
          </p:nvSpPr>
          <p:spPr>
            <a:xfrm>
              <a:off x="5045" y="0"/>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15"/>
            <p:cNvSpPr txBox="1"/>
            <p:nvPr/>
          </p:nvSpPr>
          <p:spPr>
            <a:xfrm>
              <a:off x="5045" y="0"/>
              <a:ext cx="2426787" cy="1119972"/>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Pasul 1: Alegeți o activitate </a:t>
              </a:r>
              <a:endParaRPr/>
            </a:p>
            <a:p>
              <a:pPr indent="0" lvl="0" marL="0" marR="0" rtl="0" algn="ctr">
                <a:lnSpc>
                  <a:spcPct val="90000"/>
                </a:lnSpc>
                <a:spcBef>
                  <a:spcPts val="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Selectați o activitate din pachetul modulului</a:t>
              </a:r>
              <a:endParaRPr b="0" i="0" sz="1600" u="none" cap="none" strike="noStrike">
                <a:solidFill>
                  <a:srgbClr val="000000"/>
                </a:solidFill>
                <a:latin typeface="Arial"/>
                <a:ea typeface="Arial"/>
                <a:cs typeface="Arial"/>
                <a:sym typeface="Arial"/>
              </a:endParaRPr>
            </a:p>
          </p:txBody>
        </p:sp>
        <p:sp>
          <p:nvSpPr>
            <p:cNvPr id="130" name="Google Shape;130;p15"/>
            <p:cNvSpPr/>
            <p:nvPr/>
          </p:nvSpPr>
          <p:spPr>
            <a:xfrm>
              <a:off x="1078442"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15"/>
            <p:cNvSpPr/>
            <p:nvPr/>
          </p:nvSpPr>
          <p:spPr>
            <a:xfrm>
              <a:off x="2553172" y="1679959"/>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15"/>
            <p:cNvSpPr txBox="1"/>
            <p:nvPr/>
          </p:nvSpPr>
          <p:spPr>
            <a:xfrm>
              <a:off x="2553172" y="1679959"/>
              <a:ext cx="2426787" cy="1119972"/>
            </a:xfrm>
            <a:prstGeom prst="rect">
              <a:avLst/>
            </a:prstGeom>
            <a:noFill/>
            <a:ln>
              <a:noFill/>
            </a:ln>
          </p:spPr>
          <p:txBody>
            <a:bodyPr anchorCtr="0" anchor="t" bIns="113775" lIns="113775" spcFirstLastPara="1" rIns="113775" wrap="square" tIns="113775">
              <a:noAutofit/>
            </a:bodyPr>
            <a:lstStyle/>
            <a:p>
              <a:pPr indent="0" lvl="0" marL="0" marR="0" rtl="0" algn="ctr">
                <a:lnSpc>
                  <a:spcPct val="90000"/>
                </a:lnSpc>
                <a:spcBef>
                  <a:spcPts val="0"/>
                </a:spcBef>
                <a:spcAft>
                  <a:spcPts val="0"/>
                </a:spcAft>
                <a:buNone/>
              </a:pPr>
              <a:r>
                <a:rPr b="1" i="0" lang="en-US" sz="1600" u="none" cap="none" strike="noStrike">
                  <a:solidFill>
                    <a:srgbClr val="000000"/>
                  </a:solidFill>
                  <a:latin typeface="Arial"/>
                  <a:ea typeface="Arial"/>
                  <a:cs typeface="Arial"/>
                  <a:sym typeface="Arial"/>
                </a:rPr>
                <a:t>Pasul 2: Livrați</a:t>
              </a:r>
              <a:br>
                <a:rPr b="0" i="0" lang="en-US" sz="1600" u="none" cap="none" strike="noStrike">
                  <a:solidFill>
                    <a:srgbClr val="000000"/>
                  </a:solidFill>
                  <a:latin typeface="Arial"/>
                  <a:ea typeface="Arial"/>
                  <a:cs typeface="Arial"/>
                  <a:sym typeface="Arial"/>
                </a:rPr>
              </a:br>
              <a:r>
                <a:rPr b="0" i="0" lang="en-US" sz="1600" u="none" cap="none" strike="noStrike">
                  <a:solidFill>
                    <a:srgbClr val="000000"/>
                  </a:solidFill>
                  <a:latin typeface="Arial"/>
                  <a:ea typeface="Arial"/>
                  <a:cs typeface="Arial"/>
                  <a:sym typeface="Arial"/>
                </a:rPr>
                <a:t>Vă ghidați partenerul prin activitate pentru</a:t>
              </a:r>
              <a:endParaRPr/>
            </a:p>
            <a:p>
              <a:pPr indent="0" lvl="0" marL="0" marR="0" rtl="0" algn="ctr">
                <a:lnSpc>
                  <a:spcPct val="90000"/>
                </a:lnSpc>
                <a:spcBef>
                  <a:spcPts val="0"/>
                </a:spcBef>
                <a:spcAft>
                  <a:spcPts val="0"/>
                </a:spcAft>
                <a:buNone/>
              </a:pPr>
              <a:r>
                <a:rPr b="1" i="0" lang="en-US" sz="1600" u="none" cap="none" strike="noStrike">
                  <a:solidFill>
                    <a:srgbClr val="000000"/>
                  </a:solidFill>
                  <a:latin typeface="Arial"/>
                  <a:ea typeface="Arial"/>
                  <a:cs typeface="Arial"/>
                  <a:sym typeface="Arial"/>
                </a:rPr>
                <a:t>5–7 minute</a:t>
              </a:r>
              <a:r>
                <a:rPr b="0" i="0" lang="en-US" sz="1600" u="none" cap="none" strike="noStrike">
                  <a:solidFill>
                    <a:srgbClr val="000000"/>
                  </a:solidFill>
                  <a:latin typeface="Arial"/>
                  <a:ea typeface="Arial"/>
                  <a:cs typeface="Arial"/>
                  <a:sym typeface="Arial"/>
                </a:rPr>
                <a:t>.</a:t>
              </a:r>
              <a:endParaRPr b="0" i="0" sz="1600" u="none" cap="none" strike="noStrike">
                <a:solidFill>
                  <a:srgbClr val="000000"/>
                </a:solidFill>
                <a:latin typeface="Arial"/>
                <a:ea typeface="Arial"/>
                <a:cs typeface="Arial"/>
                <a:sym typeface="Arial"/>
              </a:endParaRPr>
            </a:p>
          </p:txBody>
        </p:sp>
        <p:sp>
          <p:nvSpPr>
            <p:cNvPr id="133" name="Google Shape;133;p15"/>
            <p:cNvSpPr/>
            <p:nvPr/>
          </p:nvSpPr>
          <p:spPr>
            <a:xfrm>
              <a:off x="3626569"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 name="Google Shape;134;p15"/>
            <p:cNvSpPr/>
            <p:nvPr/>
          </p:nvSpPr>
          <p:spPr>
            <a:xfrm>
              <a:off x="5101299" y="0"/>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15"/>
            <p:cNvSpPr txBox="1"/>
            <p:nvPr/>
          </p:nvSpPr>
          <p:spPr>
            <a:xfrm>
              <a:off x="5101299" y="0"/>
              <a:ext cx="2426787" cy="1119972"/>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Pasul 3: Schimbați</a:t>
              </a:r>
              <a:endParaRPr b="1" i="0" sz="1600" u="none" cap="none" strike="noStrike">
                <a:solidFill>
                  <a:srgbClr val="000000"/>
                </a:solidFill>
                <a:latin typeface="Arial"/>
                <a:ea typeface="Arial"/>
                <a:cs typeface="Arial"/>
                <a:sym typeface="Arial"/>
              </a:endParaRPr>
            </a:p>
            <a:p>
              <a:pPr indent="0" lvl="0" marL="0" marR="0" rtl="0" algn="ctr">
                <a:lnSpc>
                  <a:spcPct val="90000"/>
                </a:lnSpc>
                <a:spcBef>
                  <a:spcPts val="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Partenerul dvs. livrează. Dvs. participați.</a:t>
              </a:r>
              <a:endParaRPr/>
            </a:p>
          </p:txBody>
        </p:sp>
        <p:sp>
          <p:nvSpPr>
            <p:cNvPr id="136" name="Google Shape;136;p15"/>
            <p:cNvSpPr/>
            <p:nvPr/>
          </p:nvSpPr>
          <p:spPr>
            <a:xfrm>
              <a:off x="6174696"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p15"/>
            <p:cNvSpPr/>
            <p:nvPr/>
          </p:nvSpPr>
          <p:spPr>
            <a:xfrm>
              <a:off x="7649426" y="1679959"/>
              <a:ext cx="2426787" cy="1119972"/>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15"/>
            <p:cNvSpPr txBox="1"/>
            <p:nvPr/>
          </p:nvSpPr>
          <p:spPr>
            <a:xfrm>
              <a:off x="7649426" y="1679959"/>
              <a:ext cx="3101305" cy="1119972"/>
            </a:xfrm>
            <a:prstGeom prst="rect">
              <a:avLst/>
            </a:prstGeom>
            <a:noFill/>
            <a:ln>
              <a:noFill/>
            </a:ln>
          </p:spPr>
          <p:txBody>
            <a:bodyPr anchorCtr="0" anchor="t" bIns="113775" lIns="113775" spcFirstLastPara="1" rIns="113775" wrap="square" tIns="113775">
              <a:noAutofit/>
            </a:bodyPr>
            <a:lstStyle/>
            <a:p>
              <a:pPr indent="0" lvl="0" marL="0" marR="0" rtl="0" algn="ctr">
                <a:lnSpc>
                  <a:spcPct val="90000"/>
                </a:lnSpc>
                <a:spcBef>
                  <a:spcPts val="0"/>
                </a:spcBef>
                <a:spcAft>
                  <a:spcPts val="0"/>
                </a:spcAft>
                <a:buNone/>
              </a:pPr>
              <a:r>
                <a:rPr b="1" i="0" lang="en-US" sz="1600" u="none" cap="none" strike="noStrike">
                  <a:solidFill>
                    <a:srgbClr val="000000"/>
                  </a:solidFill>
                  <a:latin typeface="Arial"/>
                  <a:ea typeface="Arial"/>
                  <a:cs typeface="Arial"/>
                  <a:sym typeface="Arial"/>
                </a:rPr>
                <a:t>Pasul 4: Feedback</a:t>
              </a:r>
              <a:br>
                <a:rPr b="0" i="0" lang="en-US" sz="1600" u="none" cap="none" strike="noStrike">
                  <a:solidFill>
                    <a:srgbClr val="000000"/>
                  </a:solidFill>
                  <a:latin typeface="Arial"/>
                  <a:ea typeface="Arial"/>
                  <a:cs typeface="Arial"/>
                  <a:sym typeface="Arial"/>
                </a:rPr>
              </a:br>
              <a:r>
                <a:rPr b="0" i="0" lang="en-US" sz="1600" u="none" cap="none" strike="noStrike">
                  <a:solidFill>
                    <a:srgbClr val="000000"/>
                  </a:solidFill>
                  <a:latin typeface="Arial"/>
                  <a:ea typeface="Arial"/>
                  <a:cs typeface="Arial"/>
                  <a:sym typeface="Arial"/>
                </a:rPr>
                <a:t>Fiecare persoană spune: </a:t>
              </a:r>
              <a:endParaRPr/>
            </a:p>
            <a:p>
              <a:pPr indent="0" lvl="0" marL="0" marR="0" rtl="0" algn="ctr">
                <a:lnSpc>
                  <a:spcPct val="90000"/>
                </a:lnSpc>
                <a:spcBef>
                  <a:spcPts val="0"/>
                </a:spcBef>
                <a:spcAft>
                  <a:spcPts val="0"/>
                </a:spcAft>
                <a:buNone/>
              </a:pPr>
              <a:r>
                <a:rPr b="0" i="0" lang="en-US" sz="1600" u="none" cap="none" strike="noStrike">
                  <a:solidFill>
                    <a:srgbClr val="000000"/>
                  </a:solidFill>
                  <a:latin typeface="Arial"/>
                  <a:ea typeface="Arial"/>
                  <a:cs typeface="Arial"/>
                  <a:sym typeface="Arial"/>
                </a:rPr>
                <a:t>• un lucru care a funcționat </a:t>
              </a:r>
              <a:endParaRPr/>
            </a:p>
            <a:p>
              <a:pPr indent="0" lvl="0" marL="0" marR="0" rtl="0" algn="ctr">
                <a:lnSpc>
                  <a:spcPct val="90000"/>
                </a:lnSpc>
                <a:spcBef>
                  <a:spcPts val="0"/>
                </a:spcBef>
                <a:spcAft>
                  <a:spcPts val="0"/>
                </a:spcAft>
                <a:buNone/>
              </a:pPr>
              <a:r>
                <a:rPr b="0" i="0" lang="en-US" sz="1600" u="none" cap="none" strike="noStrike">
                  <a:solidFill>
                    <a:srgbClr val="000000"/>
                  </a:solidFill>
                  <a:latin typeface="Arial"/>
                  <a:ea typeface="Arial"/>
                  <a:cs typeface="Arial"/>
                  <a:sym typeface="Arial"/>
                </a:rPr>
                <a:t>• un lucru de ajustat</a:t>
              </a:r>
              <a:endParaRPr b="0" i="0" sz="1600" u="none" cap="none" strike="noStrike">
                <a:solidFill>
                  <a:srgbClr val="000000"/>
                </a:solidFill>
                <a:latin typeface="Arial"/>
                <a:ea typeface="Arial"/>
                <a:cs typeface="Arial"/>
                <a:sym typeface="Arial"/>
              </a:endParaRPr>
            </a:p>
          </p:txBody>
        </p:sp>
        <p:sp>
          <p:nvSpPr>
            <p:cNvPr id="139" name="Google Shape;139;p15"/>
            <p:cNvSpPr/>
            <p:nvPr/>
          </p:nvSpPr>
          <p:spPr>
            <a:xfrm>
              <a:off x="8722824" y="1259969"/>
              <a:ext cx="279993" cy="279993"/>
            </a:xfrm>
            <a:prstGeom prst="ellipse">
              <a:avLst/>
            </a:prstGeom>
            <a:solidFill>
              <a:srgbClr val="7359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0" name="Google Shape;140;p15"/>
          <p:cNvSpPr txBox="1"/>
          <p:nvPr/>
        </p:nvSpPr>
        <p:spPr>
          <a:xfrm>
            <a:off x="5479869" y="1499701"/>
            <a:ext cx="6712131" cy="2585283"/>
          </a:xfrm>
          <a:prstGeom prst="rect">
            <a:avLst/>
          </a:prstGeom>
          <a:noFill/>
          <a:ln>
            <a:noFill/>
          </a:ln>
        </p:spPr>
        <p:txBody>
          <a:bodyPr anchorCtr="0" anchor="t" bIns="45700" lIns="91425" spcFirstLastPara="1" rIns="91425" wrap="square" tIns="45700">
            <a:spAutoFit/>
          </a:bodyPr>
          <a:lstStyle/>
          <a:p>
            <a:pPr indent="0" lvl="0" marL="263525"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Următorul pas este să exersați </a:t>
            </a:r>
            <a:r>
              <a:rPr b="1" i="0" lang="en-US" sz="1800" u="none" cap="none" strike="noStrike">
                <a:solidFill>
                  <a:srgbClr val="000000"/>
                </a:solidFill>
                <a:latin typeface="Calibri"/>
                <a:ea typeface="Calibri"/>
                <a:cs typeface="Calibri"/>
                <a:sym typeface="Calibri"/>
              </a:rPr>
              <a:t>cum să ghidați o activitate</a:t>
            </a:r>
            <a:r>
              <a:rPr b="0" i="0" lang="en-US" sz="1800" u="none" cap="none" strike="noStrike">
                <a:solidFill>
                  <a:srgbClr val="000000"/>
                </a:solidFill>
                <a:latin typeface="Calibri"/>
                <a:ea typeface="Calibri"/>
                <a:cs typeface="Calibri"/>
                <a:sym typeface="Calibri"/>
              </a:rPr>
              <a:t>.</a:t>
            </a:r>
            <a:endParaRPr/>
          </a:p>
          <a:p>
            <a:pPr indent="0" lvl="0" marL="263525"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Micro-predarea vă ajută să: </a:t>
            </a:r>
            <a:endParaRPr/>
          </a:p>
          <a:p>
            <a:pPr indent="0" lvl="0" marL="263525"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	• încercați o activitate într-un mediu sigur </a:t>
            </a:r>
            <a:endParaRPr/>
          </a:p>
          <a:p>
            <a:pPr indent="0" lvl="0" marL="263525"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	• exersați instrucțiuni clare și să gestionați timpului </a:t>
            </a:r>
            <a:endParaRPr/>
          </a:p>
          <a:p>
            <a:pPr indent="0" lvl="0" marL="263525"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	• vă simțiți încrezător înainte de a-i sprijini pe profesorii din 	școala dvs.</a:t>
            </a:r>
            <a:endParaRPr/>
          </a:p>
          <a:p>
            <a:pPr indent="0" lvl="0" marL="263525"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a:p>
            <a:pPr indent="0" lvl="0" marL="263525"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Calibri"/>
                <a:ea typeface="Calibri"/>
                <a:cs typeface="Calibri"/>
                <a:sym typeface="Calibri"/>
              </a:rPr>
              <a:t>Trecem de la învățarea materialului la exersarea prezentării.</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6"/>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146" name="Google Shape;146;p16"/>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Feedback de la colegi (10 min)</a:t>
            </a:r>
            <a:endParaRPr/>
          </a:p>
        </p:txBody>
      </p:sp>
      <p:sp>
        <p:nvSpPr>
          <p:cNvPr id="147" name="Google Shape;147;p16"/>
          <p:cNvSpPr txBox="1"/>
          <p:nvPr>
            <p:ph idx="2" type="body"/>
          </p:nvPr>
        </p:nvSpPr>
        <p:spPr>
          <a:xfrm>
            <a:off x="280850" y="1499702"/>
            <a:ext cx="11674929"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După fiecare micro-predare, îi veți oferi feedback partenerului dvs. vă concentrați pe două întrebări simple:</a:t>
            </a:r>
            <a:endParaRPr/>
          </a:p>
          <a:p>
            <a:pPr indent="0" lvl="0" marL="263525" rtl="0" algn="l">
              <a:lnSpc>
                <a:spcPct val="90000"/>
              </a:lnSpc>
              <a:spcBef>
                <a:spcPts val="1000"/>
              </a:spcBef>
              <a:spcAft>
                <a:spcPts val="0"/>
              </a:spcAft>
              <a:buSzPts val="1800"/>
              <a:buNone/>
            </a:pPr>
            <a:r>
              <a:rPr b="1" lang="en-US" sz="2000"/>
              <a:t>A fost clar?</a:t>
            </a:r>
            <a:endParaRPr/>
          </a:p>
          <a:p>
            <a:pPr indent="0" lvl="0" marL="263525" rtl="0" algn="l">
              <a:lnSpc>
                <a:spcPct val="90000"/>
              </a:lnSpc>
              <a:spcBef>
                <a:spcPts val="1000"/>
              </a:spcBef>
              <a:spcAft>
                <a:spcPts val="0"/>
              </a:spcAft>
              <a:buSzPts val="1800"/>
              <a:buNone/>
            </a:pPr>
            <a:r>
              <a:rPr b="1" lang="en-US" sz="2000"/>
              <a:t>M-am simțit implicat?</a:t>
            </a:r>
            <a:endParaRPr/>
          </a:p>
          <a:p>
            <a:pPr indent="0" lvl="0" marL="263525" rtl="0" algn="l">
              <a:lnSpc>
                <a:spcPct val="90000"/>
              </a:lnSpc>
              <a:spcBef>
                <a:spcPts val="1000"/>
              </a:spcBef>
              <a:spcAft>
                <a:spcPts val="0"/>
              </a:spcAft>
              <a:buSzPts val="1800"/>
              <a:buNone/>
            </a:pPr>
            <a:r>
              <a:rPr lang="en-US" sz="2000"/>
              <a:t>Persoana care a observat împărtășește feedback-ul cu voce tare. Persoana care a prezentat ascultă fără a explica sau a-și apăra alegerile.</a:t>
            </a:r>
            <a:endParaRPr/>
          </a:p>
          <a:p>
            <a:pPr indent="0" lvl="0" marL="263525" rtl="0" algn="l">
              <a:lnSpc>
                <a:spcPct val="90000"/>
              </a:lnSpc>
              <a:spcBef>
                <a:spcPts val="1000"/>
              </a:spcBef>
              <a:spcAft>
                <a:spcPts val="0"/>
              </a:spcAft>
              <a:buSzPts val="1800"/>
              <a:buNone/>
            </a:pPr>
            <a:r>
              <a:rPr lang="en-US" sz="2000"/>
              <a:t>Spuneți-i partenerului tău un lucru care v-a ajutat să înțelegeți ce trebuie să faceți și un lucru care ar putea face activitatea mai ușoară data viitoare. De exemplu, ați putea spune:</a:t>
            </a:r>
            <a:endParaRPr/>
          </a:p>
          <a:p>
            <a:pPr indent="0" lvl="0" marL="263525" rtl="0" algn="l">
              <a:lnSpc>
                <a:spcPct val="90000"/>
              </a:lnSpc>
              <a:spcBef>
                <a:spcPts val="1000"/>
              </a:spcBef>
              <a:spcAft>
                <a:spcPts val="0"/>
              </a:spcAft>
              <a:buSzPts val="1800"/>
              <a:buNone/>
            </a:pPr>
            <a:r>
              <a:rPr b="1" lang="en-US" sz="2000"/>
              <a:t>„Am înțeles pașii cu ușurință și mi s-a părut natural să particip. Data viitoare, poți trece la activitate puțin mai devreme.”</a:t>
            </a:r>
            <a:endParaRPr/>
          </a:p>
          <a:p>
            <a:pPr indent="0" lvl="0" marL="263525" rtl="0" algn="l">
              <a:lnSpc>
                <a:spcPct val="90000"/>
              </a:lnSpc>
              <a:spcBef>
                <a:spcPts val="1000"/>
              </a:spcBef>
              <a:spcAft>
                <a:spcPts val="0"/>
              </a:spcAft>
              <a:buSzPts val="1800"/>
              <a:buNone/>
            </a:pPr>
            <a:r>
              <a:rPr lang="en-US" sz="2000"/>
              <a:t>Folosiți propoziții scurte și directe. Feedback-ul ar trebui să dureze un minut. Schimbați rolurile și repetați. Scopul este de a ne ajuta reciproc să ne îmbunătățim abilitățile de prezentare, nu de a evalua conținutul activității.</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g37f91dc4fb9_0_161"/>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Concluzie</a:t>
            </a:r>
            <a:endParaRPr/>
          </a:p>
        </p:txBody>
      </p:sp>
      <p:sp>
        <p:nvSpPr>
          <p:cNvPr id="153" name="Google Shape;153;g37f91dc4fb9_0_161"/>
          <p:cNvSpPr txBox="1"/>
          <p:nvPr>
            <p:ph idx="1" type="body"/>
          </p:nvPr>
        </p:nvSpPr>
        <p:spPr>
          <a:xfrm>
            <a:off x="97970" y="911885"/>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Rezumat și reflecție</a:t>
            </a:r>
            <a:endParaRPr/>
          </a:p>
        </p:txBody>
      </p:sp>
      <p:sp>
        <p:nvSpPr>
          <p:cNvPr id="154" name="Google Shape;154;g37f91dc4fb9_0_161"/>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0" lvl="0" marL="182563" rtl="0" algn="l">
              <a:lnSpc>
                <a:spcPct val="90000"/>
              </a:lnSpc>
              <a:spcBef>
                <a:spcPts val="1000"/>
              </a:spcBef>
              <a:spcAft>
                <a:spcPts val="0"/>
              </a:spcAft>
              <a:buSzPts val="1800"/>
              <a:buNone/>
            </a:pPr>
            <a:r>
              <a:rPr b="1" lang="en-US" sz="2400"/>
              <a:t>Astăzi ați văzut: </a:t>
            </a:r>
            <a:endParaRPr/>
          </a:p>
          <a:p>
            <a:pPr indent="0" lvl="0" marL="182563" rtl="0" algn="l">
              <a:lnSpc>
                <a:spcPct val="90000"/>
              </a:lnSpc>
              <a:spcBef>
                <a:spcPts val="1000"/>
              </a:spcBef>
              <a:spcAft>
                <a:spcPts val="0"/>
              </a:spcAft>
              <a:buSzPts val="1800"/>
              <a:buNone/>
            </a:pPr>
            <a:r>
              <a:rPr b="1" lang="en-US" sz="2400"/>
              <a:t>• </a:t>
            </a:r>
            <a:r>
              <a:rPr lang="en-US" sz="2400"/>
              <a:t>cum este organizat pachetul de module </a:t>
            </a:r>
            <a:endParaRPr/>
          </a:p>
          <a:p>
            <a:pPr indent="0" lvl="0" marL="182563" rtl="0" algn="l">
              <a:lnSpc>
                <a:spcPct val="90000"/>
              </a:lnSpc>
              <a:spcBef>
                <a:spcPts val="1000"/>
              </a:spcBef>
              <a:spcAft>
                <a:spcPts val="0"/>
              </a:spcAft>
              <a:buSzPts val="1800"/>
              <a:buNone/>
            </a:pPr>
            <a:r>
              <a:rPr lang="en-US" sz="2400"/>
              <a:t>• unde găsiți fișe de activitate și instrumente </a:t>
            </a:r>
            <a:endParaRPr/>
          </a:p>
          <a:p>
            <a:pPr indent="0" lvl="0" marL="182563" rtl="0" algn="l">
              <a:lnSpc>
                <a:spcPct val="90000"/>
              </a:lnSpc>
              <a:spcBef>
                <a:spcPts val="1000"/>
              </a:spcBef>
              <a:spcAft>
                <a:spcPts val="0"/>
              </a:spcAft>
              <a:buSzPts val="1800"/>
              <a:buNone/>
            </a:pPr>
            <a:r>
              <a:rPr lang="en-US" sz="2400"/>
              <a:t>• cum să ghidați o activitate scurtă prin micro-predare</a:t>
            </a:r>
            <a:endParaRPr sz="2400"/>
          </a:p>
          <a:p>
            <a:pPr indent="0" lvl="0" marL="182563" rtl="0" algn="l">
              <a:lnSpc>
                <a:spcPct val="90000"/>
              </a:lnSpc>
              <a:spcBef>
                <a:spcPts val="1000"/>
              </a:spcBef>
              <a:spcAft>
                <a:spcPts val="0"/>
              </a:spcAft>
              <a:buSzPts val="1800"/>
              <a:buNone/>
            </a:pPr>
            <a:r>
              <a:rPr b="1" lang="en-US" sz="2400"/>
              <a:t>Acordați-vă un minut.</a:t>
            </a:r>
            <a:endParaRPr/>
          </a:p>
          <a:p>
            <a:pPr indent="0" lvl="0" marL="182563" rtl="0" algn="l">
              <a:lnSpc>
                <a:spcPct val="90000"/>
              </a:lnSpc>
              <a:spcBef>
                <a:spcPts val="1000"/>
              </a:spcBef>
              <a:spcAft>
                <a:spcPts val="0"/>
              </a:spcAft>
              <a:buSzPts val="1800"/>
              <a:buNone/>
            </a:pPr>
            <a:r>
              <a:t/>
            </a:r>
            <a:endParaRPr sz="2400"/>
          </a:p>
          <a:p>
            <a:pPr indent="0" lvl="0" marL="182563" rtl="0" algn="l">
              <a:lnSpc>
                <a:spcPct val="90000"/>
              </a:lnSpc>
              <a:spcBef>
                <a:spcPts val="1000"/>
              </a:spcBef>
              <a:spcAft>
                <a:spcPts val="0"/>
              </a:spcAft>
              <a:buSzPts val="1800"/>
              <a:buNone/>
            </a:pPr>
            <a:r>
              <a:rPr lang="en-US" sz="2400"/>
              <a:t>Notați </a:t>
            </a:r>
            <a:r>
              <a:rPr b="1" lang="en-US" sz="2400"/>
              <a:t>două lucruri </a:t>
            </a:r>
            <a:r>
              <a:rPr lang="en-US" sz="2400"/>
              <a:t>de care aveți nevoie pentru a susține modulele în școala dumneavoastră. Gândiți-vă la sprijin practic: timp, spațiu, materiale sau ajutor din partea colegilor.</a:t>
            </a:r>
            <a:endParaRPr/>
          </a:p>
          <a:p>
            <a:pPr indent="0" lvl="0" marL="182563" rtl="0" algn="l">
              <a:lnSpc>
                <a:spcPct val="90000"/>
              </a:lnSpc>
              <a:spcBef>
                <a:spcPts val="1000"/>
              </a:spcBef>
              <a:spcAft>
                <a:spcPts val="0"/>
              </a:spcAft>
              <a:buSzPts val="1800"/>
              <a:buNone/>
            </a:pPr>
            <a:r>
              <a:t/>
            </a:r>
            <a:endParaRPr sz="2400"/>
          </a:p>
          <a:p>
            <a:pPr indent="0" lvl="0" marL="182563" rtl="0" algn="l">
              <a:lnSpc>
                <a:spcPct val="90000"/>
              </a:lnSpc>
              <a:spcBef>
                <a:spcPts val="1000"/>
              </a:spcBef>
              <a:spcAft>
                <a:spcPts val="0"/>
              </a:spcAft>
              <a:buSzPts val="1800"/>
              <a:buNone/>
            </a:pPr>
            <a:r>
              <a:rPr lang="en-US" sz="2400"/>
              <a:t>Dați nota dumneavoastră formatorului. Acest lucru ne ajută să planificăm sprijinul pe care îl veți primi după instruire.</a:t>
            </a:r>
            <a:endParaRPr/>
          </a:p>
          <a:p>
            <a:pPr indent="0" lvl="0" marL="0" rtl="0" algn="l">
              <a:lnSpc>
                <a:spcPct val="115000"/>
              </a:lnSpc>
              <a:spcBef>
                <a:spcPts val="1200"/>
              </a:spcBef>
              <a:spcAft>
                <a:spcPts val="1200"/>
              </a:spcAft>
              <a:buSzPts val="1800"/>
              <a:buNone/>
            </a:pPr>
            <a:r>
              <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g37f91dc4fb9_0_17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Clr>
                <a:srgbClr val="FFFFFF"/>
              </a:buClr>
              <a:buSzPts val="3800"/>
              <a:buFont typeface="Calibri"/>
              <a:buNone/>
            </a:pPr>
            <a:r>
              <a:rPr lang="en-US"/>
              <a:t>Referințe</a:t>
            </a:r>
            <a:endParaRPr/>
          </a:p>
        </p:txBody>
      </p:sp>
      <p:sp>
        <p:nvSpPr>
          <p:cNvPr id="160" name="Google Shape;160;g37f91dc4fb9_0_173"/>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SzPts val="1800"/>
              <a:buNone/>
            </a:pPr>
            <a:r>
              <a:rPr lang="en-US"/>
              <a:t>Cavanaugh, S. (2022). Microteaching: Theoretical Origins and Practice. </a:t>
            </a:r>
            <a:r>
              <a:rPr i="1" lang="en-US"/>
              <a:t>Educational Practice and Theory</a:t>
            </a:r>
            <a:r>
              <a:rPr lang="en-US"/>
              <a:t>. </a:t>
            </a:r>
            <a:r>
              <a:rPr lang="en-US" u="sng">
                <a:solidFill>
                  <a:schemeClr val="hlink"/>
                </a:solidFill>
                <a:hlinkClick r:id="rId3"/>
              </a:rPr>
              <a:t>https://doi.org/10.7459/ept/44.1.03</a:t>
            </a:r>
            <a:r>
              <a:rPr lang="en-US"/>
              <a:t>.</a:t>
            </a:r>
            <a:endParaRPr/>
          </a:p>
          <a:p>
            <a:pPr indent="0" lvl="0" marL="0" rtl="0" algn="l">
              <a:lnSpc>
                <a:spcPct val="115000"/>
              </a:lnSpc>
              <a:spcBef>
                <a:spcPts val="2400"/>
              </a:spcBef>
              <a:spcAft>
                <a:spcPts val="0"/>
              </a:spcAft>
              <a:buSzPts val="1800"/>
              <a:buNone/>
            </a:pPr>
            <a:r>
              <a:rPr lang="en-US"/>
              <a:t>Desimone, L. (2009). Improving Impact Studies of Teachers’ Professional Development: Toward Better Conceptualizations and Measures. </a:t>
            </a:r>
            <a:r>
              <a:rPr i="1" lang="en-US"/>
              <a:t>Educational Researcher</a:t>
            </a:r>
            <a:r>
              <a:rPr lang="en-US"/>
              <a:t>, 38, 181 - 199. https://doi.org/10.3102/0013189x08331140.</a:t>
            </a:r>
            <a:endParaRPr/>
          </a:p>
          <a:p>
            <a:pPr indent="0" lvl="0" marL="0" rtl="0" algn="l">
              <a:lnSpc>
                <a:spcPct val="115000"/>
              </a:lnSpc>
              <a:spcBef>
                <a:spcPts val="2400"/>
              </a:spcBef>
              <a:spcAft>
                <a:spcPts val="0"/>
              </a:spcAft>
              <a:buSzPts val="1800"/>
              <a:buNone/>
            </a:pPr>
            <a:r>
              <a:rPr lang="en-US"/>
              <a:t>Desimone, L., Porter, A., Garet, M., Yoon, K., &amp; Birman, B. (2002). Effects of Professional Development on Teachers’ Instruction: Results from a Three-year Longitudinal Study. </a:t>
            </a:r>
            <a:r>
              <a:rPr i="1" lang="en-US"/>
              <a:t>Educational Evaluation and Policy Analysis</a:t>
            </a:r>
            <a:r>
              <a:rPr lang="en-US"/>
              <a:t>, 24, 112 - 81. https://doi.org/10.3102/01623737024002081.</a:t>
            </a:r>
            <a:endParaRPr/>
          </a:p>
          <a:p>
            <a:pPr indent="0" lvl="0" marL="0" rtl="0" algn="l">
              <a:lnSpc>
                <a:spcPct val="115000"/>
              </a:lnSpc>
              <a:spcBef>
                <a:spcPts val="2400"/>
              </a:spcBef>
              <a:spcAft>
                <a:spcPts val="0"/>
              </a:spcAft>
              <a:buSzPts val="1800"/>
              <a:buNone/>
            </a:pPr>
            <a:r>
              <a:rPr lang="en-US"/>
              <a:t>Santoveña-Casal, S., Gil-Quintana, J., &amp; Hueso-Romero, J. (2023). Microteaching networks in higher education. </a:t>
            </a:r>
            <a:r>
              <a:rPr i="1" lang="en-US"/>
              <a:t>Interact. Technol. Smart Educ.</a:t>
            </a:r>
            <a:r>
              <a:rPr lang="en-US"/>
              <a:t>, 21, 149-167. </a:t>
            </a:r>
            <a:r>
              <a:rPr lang="en-US" u="sng">
                <a:solidFill>
                  <a:schemeClr val="hlink"/>
                </a:solidFill>
                <a:hlinkClick r:id="rId4"/>
              </a:rPr>
              <a:t>https://doi.org/10.1108/itse-09-2022-0120</a:t>
            </a:r>
            <a:r>
              <a:rPr lang="en-US"/>
              <a:t>.</a:t>
            </a:r>
            <a:endParaRPr/>
          </a:p>
          <a:p>
            <a:pPr indent="0" lvl="0" marL="0" rtl="0" algn="l">
              <a:lnSpc>
                <a:spcPct val="115000"/>
              </a:lnSpc>
              <a:spcBef>
                <a:spcPts val="2400"/>
              </a:spcBef>
              <a:spcAft>
                <a:spcPts val="1200"/>
              </a:spcAft>
              <a:buSzPts val="1800"/>
              <a:buNone/>
            </a:pPr>
            <a:r>
              <a:rPr lang="en-US"/>
              <a:t>Waters, L. (2011). A Review of School-Based Positive Psychology Interventions. </a:t>
            </a:r>
            <a:r>
              <a:rPr i="1" lang="en-US"/>
              <a:t>The Educational and Developmental Psychologist</a:t>
            </a:r>
            <a:r>
              <a:rPr lang="en-US"/>
              <a:t>, 28, 75 - 90. https://doi.org/10.1375/aedp.28.2.75.</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7"/>
          <p:cNvSpPr txBox="1"/>
          <p:nvPr>
            <p:ph type="ctrTitle"/>
          </p:nvPr>
        </p:nvSpPr>
        <p:spPr>
          <a:xfrm>
            <a:off x="2179865" y="2774849"/>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FFFFFF"/>
              </a:buClr>
              <a:buSzPts val="2000"/>
              <a:buFont typeface="Calibri"/>
              <a:buNone/>
            </a:pPr>
            <a:r>
              <a:rPr lang="en-US"/>
              <a:t>Vă mulțumesc pentru atenție!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8"/>
          <p:cNvSpPr txBox="1"/>
          <p:nvPr>
            <p:ph type="ctrTitle"/>
          </p:nvPr>
        </p:nvSpPr>
        <p:spPr>
          <a:xfrm>
            <a:off x="2187019" y="2959363"/>
            <a:ext cx="7832271" cy="160019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6"/>
          <p:cNvSpPr txBox="1"/>
          <p:nvPr>
            <p:ph type="ctrTitle"/>
          </p:nvPr>
        </p:nvSpPr>
        <p:spPr>
          <a:xfrm>
            <a:off x="374726" y="2184268"/>
            <a:ext cx="6914700" cy="13341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2000"/>
              <a:buNone/>
            </a:pPr>
            <a:r>
              <a:rPr lang="en-US" sz="2500">
                <a:solidFill>
                  <a:srgbClr val="595959"/>
                </a:solidFill>
                <a:latin typeface="Arial"/>
                <a:ea typeface="Arial"/>
                <a:cs typeface="Arial"/>
                <a:sym typeface="Arial"/>
              </a:rPr>
              <a:t>PL 3: Formare și consolidarea capacităților (D3.1)</a:t>
            </a:r>
            <a:endParaRPr sz="2500">
              <a:solidFill>
                <a:srgbClr val="595959"/>
              </a:solidFill>
              <a:latin typeface="Arial"/>
              <a:ea typeface="Arial"/>
              <a:cs typeface="Arial"/>
              <a:sym typeface="Arial"/>
            </a:endParaRPr>
          </a:p>
          <a:p>
            <a:pPr indent="0" lvl="0" marL="0" rtl="0" algn="l">
              <a:lnSpc>
                <a:spcPct val="90000"/>
              </a:lnSpc>
              <a:spcBef>
                <a:spcPts val="0"/>
              </a:spcBef>
              <a:spcAft>
                <a:spcPts val="0"/>
              </a:spcAft>
              <a:buClr>
                <a:schemeClr val="dk1"/>
              </a:buClr>
              <a:buSzPts val="2000"/>
              <a:buFont typeface="Calibri"/>
              <a:buNone/>
            </a:pPr>
            <a:r>
              <a:t/>
            </a:r>
            <a:endParaRPr sz="2200"/>
          </a:p>
        </p:txBody>
      </p:sp>
      <p:sp>
        <p:nvSpPr>
          <p:cNvPr id="66" name="Google Shape;66;p6"/>
          <p:cNvSpPr txBox="1"/>
          <p:nvPr>
            <p:ph idx="1" type="subTitle"/>
          </p:nvPr>
        </p:nvSpPr>
        <p:spPr>
          <a:xfrm>
            <a:off x="401324" y="3651830"/>
            <a:ext cx="6893100" cy="1292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1600"/>
              <a:buNone/>
            </a:pPr>
            <a:r>
              <a:rPr b="0" i="0" lang="en-US" sz="3599">
                <a:solidFill>
                  <a:srgbClr val="545454"/>
                </a:solidFill>
              </a:rPr>
              <a:t>Curs de Master Trainer - Ziua 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g37f91dc4fb9_0_140"/>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100000"/>
              </a:lnSpc>
              <a:spcBef>
                <a:spcPts val="0"/>
              </a:spcBef>
              <a:spcAft>
                <a:spcPts val="0"/>
              </a:spcAft>
              <a:buSzPts val="3800"/>
              <a:buNone/>
            </a:pPr>
            <a:r>
              <a:rPr lang="en-US" sz="3200"/>
              <a:t>Unitatea 1.5 – Conținutul și descrierea materialelor modulelor</a:t>
            </a:r>
            <a:endParaRPr/>
          </a:p>
        </p:txBody>
      </p:sp>
      <p:sp>
        <p:nvSpPr>
          <p:cNvPr id="73" name="Google Shape;73;g37f91dc4fb9_0_140"/>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1000"/>
              </a:spcBef>
              <a:spcAft>
                <a:spcPts val="0"/>
              </a:spcAft>
              <a:buSzPts val="2400"/>
              <a:buNone/>
            </a:pPr>
            <a:r>
              <a:rPr lang="en-US"/>
              <a:t>Introducere</a:t>
            </a:r>
            <a:endParaRPr/>
          </a:p>
        </p:txBody>
      </p:sp>
      <p:sp>
        <p:nvSpPr>
          <p:cNvPr id="74" name="Google Shape;74;g37f91dc4fb9_0_140"/>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lang="en-US" sz="2000"/>
              <a:t>În unitățile anterioare, ați conceput strategii de stare de bine și comportament pozitiv pentru școala dumneavoastră. </a:t>
            </a:r>
            <a:endParaRPr/>
          </a:p>
          <a:p>
            <a:pPr indent="0" lvl="0" marL="263525" rtl="0" algn="l">
              <a:lnSpc>
                <a:spcPct val="90000"/>
              </a:lnSpc>
              <a:spcBef>
                <a:spcPts val="1000"/>
              </a:spcBef>
              <a:spcAft>
                <a:spcPts val="0"/>
              </a:spcAft>
              <a:buSzPts val="1800"/>
              <a:buNone/>
            </a:pPr>
            <a:r>
              <a:rPr lang="en-US" sz="2000"/>
              <a:t>Acum, veți vedea </a:t>
            </a:r>
            <a:r>
              <a:rPr b="1" lang="en-US" sz="2000"/>
              <a:t>cum modulele de instruire lunară îi ajută pe profesori </a:t>
            </a:r>
            <a:r>
              <a:rPr lang="en-US" sz="2000"/>
              <a:t>să aplice aceste strategii în sălile de clasă reale.</a:t>
            </a:r>
            <a:endParaRPr/>
          </a:p>
          <a:p>
            <a:pPr indent="0" lvl="0" marL="263525" rtl="0" algn="l">
              <a:lnSpc>
                <a:spcPct val="90000"/>
              </a:lnSpc>
              <a:spcBef>
                <a:spcPts val="1000"/>
              </a:spcBef>
              <a:spcAft>
                <a:spcPts val="0"/>
              </a:spcAft>
              <a:buSzPts val="1800"/>
              <a:buNone/>
            </a:pPr>
            <a:r>
              <a:t/>
            </a:r>
            <a:endParaRPr sz="2000"/>
          </a:p>
          <a:p>
            <a:pPr indent="0" lvl="0" marL="263525" rtl="0" algn="l">
              <a:lnSpc>
                <a:spcPct val="90000"/>
              </a:lnSpc>
              <a:spcBef>
                <a:spcPts val="1000"/>
              </a:spcBef>
              <a:spcAft>
                <a:spcPts val="0"/>
              </a:spcAft>
              <a:buSzPts val="1800"/>
              <a:buNone/>
            </a:pPr>
            <a:r>
              <a:rPr lang="en-US" sz="2000"/>
              <a:t>Această unitate vă ajută să: </a:t>
            </a:r>
            <a:endParaRPr/>
          </a:p>
          <a:p>
            <a:pPr indent="0" lvl="0" marL="263525" rtl="0" algn="l">
              <a:lnSpc>
                <a:spcPct val="90000"/>
              </a:lnSpc>
              <a:spcBef>
                <a:spcPts val="1000"/>
              </a:spcBef>
              <a:spcAft>
                <a:spcPts val="0"/>
              </a:spcAft>
              <a:buSzPts val="1800"/>
              <a:buNone/>
            </a:pPr>
            <a:r>
              <a:rPr lang="en-US" sz="2000"/>
              <a:t>• înțelegeți conținutul și structura fiecărui modul </a:t>
            </a:r>
            <a:endParaRPr/>
          </a:p>
          <a:p>
            <a:pPr indent="0" lvl="0" marL="263525" rtl="0" algn="l">
              <a:lnSpc>
                <a:spcPct val="90000"/>
              </a:lnSpc>
              <a:spcBef>
                <a:spcPts val="1000"/>
              </a:spcBef>
              <a:spcAft>
                <a:spcPts val="0"/>
              </a:spcAft>
              <a:buSzPts val="1800"/>
              <a:buNone/>
            </a:pPr>
            <a:r>
              <a:rPr lang="en-US" sz="2000"/>
              <a:t>• explorați fișele de activitate și instrumentele de evaluare </a:t>
            </a:r>
            <a:endParaRPr/>
          </a:p>
          <a:p>
            <a:pPr indent="0" lvl="0" marL="263525" rtl="0" algn="l">
              <a:lnSpc>
                <a:spcPct val="90000"/>
              </a:lnSpc>
              <a:spcBef>
                <a:spcPts val="1000"/>
              </a:spcBef>
              <a:spcAft>
                <a:spcPts val="0"/>
              </a:spcAft>
              <a:buSzPts val="1800"/>
              <a:buNone/>
            </a:pPr>
            <a:r>
              <a:rPr lang="en-US" sz="2000"/>
              <a:t>• învățați cum să ghidați profesorii cu încredere prin intermediul unui modul</a:t>
            </a:r>
            <a:endParaRPr sz="2000"/>
          </a:p>
          <a:p>
            <a:pPr indent="0" lvl="0" marL="263525" rtl="0" algn="l">
              <a:lnSpc>
                <a:spcPct val="90000"/>
              </a:lnSpc>
              <a:spcBef>
                <a:spcPts val="1000"/>
              </a:spcBef>
              <a:spcAft>
                <a:spcPts val="0"/>
              </a:spcAft>
              <a:buSzPts val="1800"/>
              <a:buNone/>
            </a:pPr>
            <a:r>
              <a:t/>
            </a:r>
            <a:endParaRPr sz="2000"/>
          </a:p>
          <a:p>
            <a:pPr indent="0" lvl="0" marL="263525" rtl="0" algn="l">
              <a:lnSpc>
                <a:spcPct val="90000"/>
              </a:lnSpc>
              <a:spcBef>
                <a:spcPts val="1000"/>
              </a:spcBef>
              <a:spcAft>
                <a:spcPts val="0"/>
              </a:spcAft>
              <a:buSzPts val="1800"/>
              <a:buNone/>
            </a:pPr>
            <a:r>
              <a:rPr lang="en-US" sz="2000"/>
              <a:t>Nu doar veți citi materialele. </a:t>
            </a:r>
            <a:r>
              <a:rPr b="1" lang="en-US" sz="2000"/>
              <a:t>Veți exersa utilizarea </a:t>
            </a:r>
            <a:r>
              <a:rPr lang="en-US" sz="2000"/>
              <a:t>lor, în același mod în care profesorii le vor folosi în școlile lor.</a:t>
            </a:r>
            <a:endParaRPr/>
          </a:p>
          <a:p>
            <a:pPr indent="0" lvl="0" marL="263525" rtl="0" algn="l">
              <a:lnSpc>
                <a:spcPct val="90000"/>
              </a:lnSpc>
              <a:spcBef>
                <a:spcPts val="1000"/>
              </a:spcBef>
              <a:spcAft>
                <a:spcPts val="0"/>
              </a:spcAft>
              <a:buSzPts val="1800"/>
              <a:buNone/>
            </a:pPr>
            <a:r>
              <a:t/>
            </a:r>
            <a:endParaRPr sz="2000"/>
          </a:p>
          <a:p>
            <a:pPr indent="0" lvl="0" marL="263525" rtl="0" algn="l">
              <a:lnSpc>
                <a:spcPct val="90000"/>
              </a:lnSpc>
              <a:spcBef>
                <a:spcPts val="1000"/>
              </a:spcBef>
              <a:spcAft>
                <a:spcPts val="0"/>
              </a:spcAft>
              <a:buSzPts val="1800"/>
              <a:buNone/>
            </a:pPr>
            <a:r>
              <a:rPr lang="en-US" sz="2000"/>
              <a:t>Scopul este simplu: plecați de la această unitate pregătit pentru a prezenta un modul, nu doar pentru a-l explica.</a:t>
            </a:r>
            <a:endParaRPr/>
          </a:p>
          <a:p>
            <a:pPr indent="0" lvl="0" marL="0" rtl="0" algn="l">
              <a:lnSpc>
                <a:spcPct val="90000"/>
              </a:lnSpc>
              <a:spcBef>
                <a:spcPts val="1000"/>
              </a:spcBef>
              <a:spcAft>
                <a:spcPts val="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2"/>
          <p:cNvSpPr txBox="1"/>
          <p:nvPr>
            <p:ph type="title"/>
          </p:nvPr>
        </p:nvSpPr>
        <p:spPr>
          <a:xfrm>
            <a:off x="97970" y="81642"/>
            <a:ext cx="11944500" cy="715800"/>
          </a:xfrm>
          <a:prstGeom prst="rect">
            <a:avLst/>
          </a:prstGeom>
          <a:noFill/>
          <a:ln>
            <a:noFill/>
          </a:ln>
        </p:spPr>
        <p:txBody>
          <a:bodyPr anchorCtr="0" anchor="ctr" bIns="54000" lIns="54000" spcFirstLastPara="1" rIns="54000" wrap="square" tIns="54000">
            <a:noAutofit/>
          </a:bodyPr>
          <a:lstStyle/>
          <a:p>
            <a:pPr indent="0" lvl="0" marL="0" rtl="0" algn="l">
              <a:lnSpc>
                <a:spcPct val="100000"/>
              </a:lnSpc>
              <a:spcBef>
                <a:spcPts val="0"/>
              </a:spcBef>
              <a:spcAft>
                <a:spcPts val="0"/>
              </a:spcAft>
              <a:buSzPts val="3800"/>
              <a:buNone/>
            </a:pPr>
            <a:r>
              <a:rPr lang="en-US" sz="3200"/>
              <a:t>Unitatea 1.5 – Conținutul și descrierea materialelor modulelor</a:t>
            </a:r>
            <a:endParaRPr/>
          </a:p>
        </p:txBody>
      </p:sp>
      <p:sp>
        <p:nvSpPr>
          <p:cNvPr id="81" name="Google Shape;81;p2"/>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Obiectivele învățării</a:t>
            </a:r>
            <a:endParaRPr/>
          </a:p>
        </p:txBody>
      </p:sp>
      <p:sp>
        <p:nvSpPr>
          <p:cNvPr id="82" name="Google Shape;82;p2"/>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34925" lvl="0" marL="263525" rtl="0" algn="l">
              <a:lnSpc>
                <a:spcPct val="90000"/>
              </a:lnSpc>
              <a:spcBef>
                <a:spcPts val="1000"/>
              </a:spcBef>
              <a:spcAft>
                <a:spcPts val="0"/>
              </a:spcAft>
              <a:buSzPts val="1800"/>
              <a:buNone/>
            </a:pPr>
            <a:r>
              <a:rPr lang="en-US" sz="2400"/>
              <a:t>La finalul acestei unități, veți fi capabil/ă să:</a:t>
            </a:r>
            <a:endParaRPr/>
          </a:p>
          <a:p>
            <a:pPr indent="-34925" lvl="0" marL="263525" rtl="0" algn="l">
              <a:lnSpc>
                <a:spcPct val="90000"/>
              </a:lnSpc>
              <a:spcBef>
                <a:spcPts val="1000"/>
              </a:spcBef>
              <a:spcAft>
                <a:spcPts val="0"/>
              </a:spcAft>
              <a:buSzPts val="1800"/>
              <a:buNone/>
            </a:pPr>
            <a:r>
              <a:rPr lang="en-US" sz="2400"/>
              <a:t>• Localizați și utilizați materialele modulului (slide-uri, fișe de activitate, instrumente de evaluare) fără asistență. </a:t>
            </a:r>
            <a:endParaRPr/>
          </a:p>
          <a:p>
            <a:pPr indent="-34925" lvl="0" marL="263525" rtl="0" algn="l">
              <a:lnSpc>
                <a:spcPct val="90000"/>
              </a:lnSpc>
              <a:spcBef>
                <a:spcPts val="1000"/>
              </a:spcBef>
              <a:spcAft>
                <a:spcPts val="0"/>
              </a:spcAft>
              <a:buSzPts val="1800"/>
              <a:buNone/>
            </a:pPr>
            <a:r>
              <a:rPr lang="en-US" sz="2400"/>
              <a:t>• Pregătiți și desfășurați o activitate dintr-un modul într-un mod clar și structurat. </a:t>
            </a:r>
            <a:endParaRPr/>
          </a:p>
          <a:p>
            <a:pPr indent="-34925" lvl="0" marL="263525" rtl="0" algn="l">
              <a:lnSpc>
                <a:spcPct val="90000"/>
              </a:lnSpc>
              <a:spcBef>
                <a:spcPts val="1000"/>
              </a:spcBef>
              <a:spcAft>
                <a:spcPts val="0"/>
              </a:spcAft>
              <a:buSzPts val="1800"/>
              <a:buNone/>
            </a:pPr>
            <a:r>
              <a:rPr lang="en-US" sz="2400"/>
              <a:t>• Oferiți feedback specific unui coleg pe baza a ceea ce a funcționat și a ceea ce poate fi îmbunătățit.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g37f91dc4fb9_0_58"/>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88" name="Google Shape;88;g37f91dc4fb9_0_58"/>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0" lvl="0" marL="0" rtl="0" algn="just">
              <a:lnSpc>
                <a:spcPct val="90000"/>
              </a:lnSpc>
              <a:spcBef>
                <a:spcPts val="0"/>
              </a:spcBef>
              <a:spcAft>
                <a:spcPts val="0"/>
              </a:spcAft>
              <a:buSzPts val="2400"/>
              <a:buNone/>
            </a:pPr>
            <a:r>
              <a:rPr lang="en-US"/>
              <a:t>Ce vom face în Unitatea 1.5</a:t>
            </a:r>
            <a:endParaRPr/>
          </a:p>
        </p:txBody>
      </p:sp>
      <p:sp>
        <p:nvSpPr>
          <p:cNvPr id="89" name="Google Shape;89;g37f91dc4fb9_0_58"/>
          <p:cNvSpPr txBox="1"/>
          <p:nvPr>
            <p:ph idx="2" type="body"/>
          </p:nvPr>
        </p:nvSpPr>
        <p:spPr>
          <a:xfrm>
            <a:off x="97971" y="1462685"/>
            <a:ext cx="11944500"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sz="2000"/>
              <a:t>Scopul acestei unități </a:t>
            </a:r>
            <a:endParaRPr/>
          </a:p>
          <a:p>
            <a:pPr indent="-228600" lvl="0" marL="457200" marR="0" rtl="0" algn="l">
              <a:lnSpc>
                <a:spcPct val="90000"/>
              </a:lnSpc>
              <a:spcBef>
                <a:spcPts val="1000"/>
              </a:spcBef>
              <a:spcAft>
                <a:spcPts val="0"/>
              </a:spcAft>
              <a:buClr>
                <a:schemeClr val="dk1"/>
              </a:buClr>
              <a:buSzPts val="1800"/>
              <a:buFont typeface="Arial"/>
              <a:buNone/>
            </a:pPr>
            <a:r>
              <a:rPr lang="en-US" sz="2000"/>
              <a:t>Veți învăța cum să utilizați modulele de instruire lunară și materialele auxiliare.</a:t>
            </a:r>
            <a:endParaRPr/>
          </a:p>
          <a:p>
            <a:pPr indent="-228600" lvl="0" marL="457200" marR="0" rtl="0" algn="l">
              <a:lnSpc>
                <a:spcPct val="90000"/>
              </a:lnSpc>
              <a:spcBef>
                <a:spcPts val="1000"/>
              </a:spcBef>
              <a:spcAft>
                <a:spcPts val="0"/>
              </a:spcAft>
              <a:buClr>
                <a:schemeClr val="dk1"/>
              </a:buClr>
              <a:buSzPts val="1800"/>
              <a:buFont typeface="Arial"/>
              <a:buNone/>
            </a:pPr>
            <a:r>
              <a:rPr lang="en-US" sz="2000"/>
              <a:t>În timpul acestei sesiuni, veți: </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 </a:t>
            </a:r>
            <a:r>
              <a:rPr lang="en-US" sz="2000"/>
              <a:t>Consulta pachetul de module și veți vedea ce conține fiecare secțiune. </a:t>
            </a:r>
            <a:endParaRPr/>
          </a:p>
          <a:p>
            <a:pPr indent="-228600" lvl="0" marL="457200" marR="0" rtl="0" algn="l">
              <a:lnSpc>
                <a:spcPct val="90000"/>
              </a:lnSpc>
              <a:spcBef>
                <a:spcPts val="1000"/>
              </a:spcBef>
              <a:spcAft>
                <a:spcPts val="0"/>
              </a:spcAft>
              <a:buClr>
                <a:schemeClr val="dk1"/>
              </a:buClr>
              <a:buSzPts val="1800"/>
              <a:buFont typeface="Arial"/>
              <a:buNone/>
            </a:pPr>
            <a:r>
              <a:rPr lang="en-US" sz="2000"/>
              <a:t>• Afla unde puteți găsi slide-uri, fișe de activitate și instrumente de evaluare. </a:t>
            </a:r>
            <a:endParaRPr/>
          </a:p>
          <a:p>
            <a:pPr indent="-228600" lvl="0" marL="457200" marR="0" rtl="0" algn="l">
              <a:lnSpc>
                <a:spcPct val="90000"/>
              </a:lnSpc>
              <a:spcBef>
                <a:spcPts val="1000"/>
              </a:spcBef>
              <a:spcAft>
                <a:spcPts val="0"/>
              </a:spcAft>
              <a:buClr>
                <a:schemeClr val="dk1"/>
              </a:buClr>
              <a:buSzPts val="1800"/>
              <a:buFont typeface="Arial"/>
              <a:buNone/>
            </a:pPr>
            <a:r>
              <a:rPr lang="en-US" sz="2000"/>
              <a:t>• Exersa cum să desfășurați o activitate scurtă dintr-un modul, cu claritate și încredere.</a:t>
            </a:r>
            <a:endParaRPr/>
          </a:p>
          <a:p>
            <a:pPr indent="0" lvl="0" marL="0" rtl="0" algn="l">
              <a:lnSpc>
                <a:spcPct val="90000"/>
              </a:lnSpc>
              <a:spcBef>
                <a:spcPts val="0"/>
              </a:spcBef>
              <a:spcAft>
                <a:spcPts val="0"/>
              </a:spcAft>
              <a:buClr>
                <a:schemeClr val="dk1"/>
              </a:buClr>
              <a:buSzPts val="1800"/>
              <a:buNone/>
            </a:pPr>
            <a:r>
              <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95" name="Google Shape;95;p3"/>
          <p:cNvSpPr txBox="1"/>
          <p:nvPr>
            <p:ph idx="1" type="body"/>
          </p:nvPr>
        </p:nvSpPr>
        <p:spPr>
          <a:xfrm>
            <a:off x="97970" y="744584"/>
            <a:ext cx="11944500" cy="41148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Ce se află în modul</a:t>
            </a:r>
            <a:endParaRPr/>
          </a:p>
        </p:txBody>
      </p:sp>
      <p:sp>
        <p:nvSpPr>
          <p:cNvPr id="96" name="Google Shape;96;p3"/>
          <p:cNvSpPr txBox="1"/>
          <p:nvPr>
            <p:ph idx="2" type="body"/>
          </p:nvPr>
        </p:nvSpPr>
        <p:spPr>
          <a:xfrm>
            <a:off x="97971" y="1071154"/>
            <a:ext cx="11495316" cy="5786847"/>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b="1" lang="en-US"/>
              <a:t>Scopul acestui slide</a:t>
            </a:r>
            <a:endParaRPr/>
          </a:p>
          <a:p>
            <a:pPr indent="-228600" lvl="0" marL="457200" marR="0" rtl="0" algn="l">
              <a:lnSpc>
                <a:spcPct val="90000"/>
              </a:lnSpc>
              <a:spcBef>
                <a:spcPts val="1000"/>
              </a:spcBef>
              <a:spcAft>
                <a:spcPts val="0"/>
              </a:spcAft>
              <a:buClr>
                <a:schemeClr val="dk1"/>
              </a:buClr>
              <a:buSzPts val="1800"/>
              <a:buFont typeface="Arial"/>
              <a:buNone/>
            </a:pPr>
            <a:r>
              <a:rPr lang="en-US"/>
              <a:t>Vă ajută să știți ce este fiecare element din pachetul unui modul și unde îl puteți găsi.</a:t>
            </a:r>
            <a:endParaRPr/>
          </a:p>
          <a:p>
            <a:pPr indent="-228600" lvl="0" marL="457200" marR="0" rtl="0" algn="l">
              <a:lnSpc>
                <a:spcPct val="90000"/>
              </a:lnSpc>
              <a:spcBef>
                <a:spcPts val="1000"/>
              </a:spcBef>
              <a:spcAft>
                <a:spcPts val="0"/>
              </a:spcAft>
              <a:buClr>
                <a:schemeClr val="dk1"/>
              </a:buClr>
              <a:buSzPts val="1800"/>
              <a:buFont typeface="Arial"/>
              <a:buNone/>
            </a:pPr>
            <a:r>
              <a:rPr b="1" lang="en-US"/>
              <a:t>Pachetul modulului conține patru elemente</a:t>
            </a:r>
            <a:endParaRPr b="1"/>
          </a:p>
          <a:p>
            <a:pPr indent="-228600" lvl="0" marL="457200" marR="0" rtl="0" algn="l">
              <a:lnSpc>
                <a:spcPct val="90000"/>
              </a:lnSpc>
              <a:spcBef>
                <a:spcPts val="1000"/>
              </a:spcBef>
              <a:spcAft>
                <a:spcPts val="0"/>
              </a:spcAft>
              <a:buClr>
                <a:schemeClr val="dk1"/>
              </a:buClr>
              <a:buSzPts val="1800"/>
              <a:buFont typeface="Arial"/>
              <a:buNone/>
            </a:pPr>
            <a:r>
              <a:rPr b="1" lang="en-US"/>
              <a:t>Slide-uri pentru formatori </a:t>
            </a:r>
            <a:endParaRPr/>
          </a:p>
          <a:p>
            <a:pPr indent="-228600" lvl="0" marL="457200" marR="0" rtl="0" algn="l">
              <a:lnSpc>
                <a:spcPct val="90000"/>
              </a:lnSpc>
              <a:spcBef>
                <a:spcPts val="1000"/>
              </a:spcBef>
              <a:spcAft>
                <a:spcPts val="0"/>
              </a:spcAft>
              <a:buClr>
                <a:schemeClr val="dk1"/>
              </a:buClr>
              <a:buSzPts val="1800"/>
              <a:buFont typeface="Arial"/>
              <a:buNone/>
            </a:pPr>
            <a:r>
              <a:rPr b="1" lang="en-US"/>
              <a:t>	• </a:t>
            </a:r>
            <a:r>
              <a:rPr lang="en-US"/>
              <a:t>Folosiți-le pentru a ghida sesiunea. </a:t>
            </a:r>
            <a:endParaRPr/>
          </a:p>
          <a:p>
            <a:pPr indent="-228600" lvl="0" marL="457200" marR="0" rtl="0" algn="l">
              <a:lnSpc>
                <a:spcPct val="90000"/>
              </a:lnSpc>
              <a:spcBef>
                <a:spcPts val="1000"/>
              </a:spcBef>
              <a:spcAft>
                <a:spcPts val="0"/>
              </a:spcAft>
              <a:buClr>
                <a:schemeClr val="dk1"/>
              </a:buClr>
              <a:buSzPts val="1800"/>
              <a:buFont typeface="Arial"/>
              <a:buNone/>
            </a:pPr>
            <a:r>
              <a:rPr lang="en-US"/>
              <a:t>	• Arată timpul, pașii și punctele cheie de discuție.</a:t>
            </a:r>
            <a:endParaRPr/>
          </a:p>
          <a:p>
            <a:pPr indent="-228600" lvl="0" marL="457200" marR="0" rtl="0" algn="l">
              <a:lnSpc>
                <a:spcPct val="90000"/>
              </a:lnSpc>
              <a:spcBef>
                <a:spcPts val="1000"/>
              </a:spcBef>
              <a:spcAft>
                <a:spcPts val="0"/>
              </a:spcAft>
              <a:buClr>
                <a:schemeClr val="dk1"/>
              </a:buClr>
              <a:buSzPts val="1800"/>
              <a:buFont typeface="Arial"/>
              <a:buNone/>
            </a:pPr>
            <a:r>
              <a:rPr b="1" lang="en-US"/>
              <a:t>Fișe de activitate </a:t>
            </a:r>
            <a:endParaRPr/>
          </a:p>
          <a:p>
            <a:pPr indent="-228600" lvl="0" marL="457200" marR="0" rtl="0" algn="l">
              <a:lnSpc>
                <a:spcPct val="90000"/>
              </a:lnSpc>
              <a:spcBef>
                <a:spcPts val="1000"/>
              </a:spcBef>
              <a:spcAft>
                <a:spcPts val="0"/>
              </a:spcAft>
              <a:buClr>
                <a:schemeClr val="dk1"/>
              </a:buClr>
              <a:buSzPts val="1800"/>
              <a:buFont typeface="Arial"/>
              <a:buNone/>
            </a:pPr>
            <a:r>
              <a:rPr b="1" lang="en-US"/>
              <a:t>	• </a:t>
            </a:r>
            <a:r>
              <a:rPr lang="en-US"/>
              <a:t>Fișe de lucru tipărite sau digitale pe care profesorii le folosesc în timpul activităților. </a:t>
            </a:r>
            <a:endParaRPr/>
          </a:p>
          <a:p>
            <a:pPr indent="-228600" lvl="0" marL="457200" marR="0" rtl="0" algn="l">
              <a:lnSpc>
                <a:spcPct val="90000"/>
              </a:lnSpc>
              <a:spcBef>
                <a:spcPts val="1000"/>
              </a:spcBef>
              <a:spcAft>
                <a:spcPts val="0"/>
              </a:spcAft>
              <a:buClr>
                <a:schemeClr val="dk1"/>
              </a:buClr>
              <a:buSzPts val="1800"/>
              <a:buFont typeface="Arial"/>
              <a:buNone/>
            </a:pPr>
            <a:r>
              <a:rPr lang="en-US"/>
              <a:t>	• Fiecare fișă explică ce trebuie făcut, cât durează și cu cine.</a:t>
            </a:r>
            <a:endParaRPr/>
          </a:p>
          <a:p>
            <a:pPr indent="-228600" lvl="0" marL="457200" marR="0" rtl="0" algn="l">
              <a:lnSpc>
                <a:spcPct val="90000"/>
              </a:lnSpc>
              <a:spcBef>
                <a:spcPts val="1000"/>
              </a:spcBef>
              <a:spcAft>
                <a:spcPts val="0"/>
              </a:spcAft>
              <a:buClr>
                <a:schemeClr val="dk1"/>
              </a:buClr>
              <a:buSzPts val="1800"/>
              <a:buFont typeface="Arial"/>
              <a:buNone/>
            </a:pPr>
            <a:r>
              <a:rPr b="1" lang="en-US"/>
              <a:t>Instrumente de evaluare </a:t>
            </a:r>
            <a:endParaRPr/>
          </a:p>
          <a:p>
            <a:pPr indent="-228600" lvl="0" marL="457200" marR="0" rtl="0" algn="l">
              <a:lnSpc>
                <a:spcPct val="90000"/>
              </a:lnSpc>
              <a:spcBef>
                <a:spcPts val="1000"/>
              </a:spcBef>
              <a:spcAft>
                <a:spcPts val="0"/>
              </a:spcAft>
              <a:buClr>
                <a:schemeClr val="dk1"/>
              </a:buClr>
              <a:buSzPts val="1800"/>
              <a:buFont typeface="Arial"/>
              <a:buNone/>
            </a:pPr>
            <a:r>
              <a:rPr b="1" lang="en-US"/>
              <a:t>	• </a:t>
            </a:r>
            <a:r>
              <a:rPr lang="en-US"/>
              <a:t>Liste de verificare scurte sau formulare de reflecție. </a:t>
            </a:r>
            <a:endParaRPr/>
          </a:p>
          <a:p>
            <a:pPr indent="-228600" lvl="0" marL="457200" marR="0" rtl="0" algn="l">
              <a:lnSpc>
                <a:spcPct val="90000"/>
              </a:lnSpc>
              <a:spcBef>
                <a:spcPts val="1000"/>
              </a:spcBef>
              <a:spcAft>
                <a:spcPts val="0"/>
              </a:spcAft>
              <a:buClr>
                <a:schemeClr val="dk1"/>
              </a:buClr>
              <a:buSzPts val="1800"/>
              <a:buFont typeface="Arial"/>
              <a:buNone/>
            </a:pPr>
            <a:r>
              <a:rPr lang="en-US"/>
              <a:t>	• Ajută profesorii să urmărească ce au aplicat și ce s-a schimbat în clasa lor.</a:t>
            </a:r>
            <a:endParaRPr/>
          </a:p>
          <a:p>
            <a:pPr indent="-228600" lvl="0" marL="457200" marR="0" rtl="0" algn="l">
              <a:lnSpc>
                <a:spcPct val="90000"/>
              </a:lnSpc>
              <a:spcBef>
                <a:spcPts val="1000"/>
              </a:spcBef>
              <a:spcAft>
                <a:spcPts val="0"/>
              </a:spcAft>
              <a:buClr>
                <a:schemeClr val="dk1"/>
              </a:buClr>
              <a:buSzPts val="1800"/>
              <a:buFont typeface="Arial"/>
              <a:buNone/>
            </a:pPr>
            <a:r>
              <a:rPr b="1" lang="en-US"/>
              <a:t>Note de sprijin </a:t>
            </a:r>
            <a:endParaRPr/>
          </a:p>
          <a:p>
            <a:pPr indent="-228600" lvl="0" marL="457200" marR="0" rtl="0" algn="l">
              <a:lnSpc>
                <a:spcPct val="90000"/>
              </a:lnSpc>
              <a:spcBef>
                <a:spcPts val="1000"/>
              </a:spcBef>
              <a:spcAft>
                <a:spcPts val="0"/>
              </a:spcAft>
              <a:buClr>
                <a:schemeClr val="dk1"/>
              </a:buClr>
              <a:buSzPts val="1800"/>
              <a:buFont typeface="Arial"/>
              <a:buNone/>
            </a:pPr>
            <a:r>
              <a:rPr b="1" lang="en-US"/>
              <a:t>	• </a:t>
            </a:r>
            <a:r>
              <a:rPr lang="en-US"/>
              <a:t>Explicații scurte pentru dumneavoastră. </a:t>
            </a:r>
            <a:endParaRPr/>
          </a:p>
          <a:p>
            <a:pPr indent="-228600" lvl="0" marL="457200" marR="0" rtl="0" algn="l">
              <a:lnSpc>
                <a:spcPct val="90000"/>
              </a:lnSpc>
              <a:spcBef>
                <a:spcPts val="1000"/>
              </a:spcBef>
              <a:spcAft>
                <a:spcPts val="0"/>
              </a:spcAft>
              <a:buClr>
                <a:schemeClr val="dk1"/>
              </a:buClr>
              <a:buSzPts val="1800"/>
              <a:buFont typeface="Arial"/>
              <a:buNone/>
            </a:pPr>
            <a:r>
              <a:rPr lang="en-US"/>
              <a:t>	• Oferă sfaturi despre cum să introduceți activitatea și ce să urmăriți atunci când profesorii lucrează.</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5"/>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102" name="Google Shape;102;p5"/>
          <p:cNvSpPr txBox="1"/>
          <p:nvPr>
            <p:ph idx="1" type="body"/>
          </p:nvPr>
        </p:nvSpPr>
        <p:spPr>
          <a:xfrm>
            <a:off x="97970" y="724989"/>
            <a:ext cx="11944500" cy="483325"/>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Cum sunt structurate modulele</a:t>
            </a:r>
            <a:endParaRPr/>
          </a:p>
        </p:txBody>
      </p:sp>
      <p:sp>
        <p:nvSpPr>
          <p:cNvPr id="103" name="Google Shape;103;p5"/>
          <p:cNvSpPr txBox="1"/>
          <p:nvPr>
            <p:ph idx="2" type="body"/>
          </p:nvPr>
        </p:nvSpPr>
        <p:spPr>
          <a:xfrm>
            <a:off x="97970" y="1116874"/>
            <a:ext cx="11887201" cy="5635111"/>
          </a:xfrm>
          <a:prstGeom prst="rect">
            <a:avLst/>
          </a:prstGeom>
          <a:noFill/>
          <a:ln>
            <a:noFill/>
          </a:ln>
        </p:spPr>
        <p:txBody>
          <a:bodyPr anchorCtr="0" anchor="t" bIns="45700" lIns="91425" spcFirstLastPara="1" rIns="91425" wrap="square" tIns="45700">
            <a:noAutofit/>
          </a:bodyPr>
          <a:lstStyle/>
          <a:p>
            <a:pPr indent="-228600" lvl="0" marL="457200" rtl="0" algn="l">
              <a:lnSpc>
                <a:spcPct val="90000"/>
              </a:lnSpc>
              <a:spcBef>
                <a:spcPts val="1000"/>
              </a:spcBef>
              <a:spcAft>
                <a:spcPts val="0"/>
              </a:spcAft>
              <a:buSzPts val="1800"/>
              <a:buNone/>
            </a:pPr>
            <a:r>
              <a:rPr lang="en-US"/>
              <a:t>Fiecare modul folosește aceeași structură, astfel încât să știți întotdeauna ce urmează.</a:t>
            </a:r>
            <a:endParaRPr/>
          </a:p>
          <a:p>
            <a:pPr indent="-228600" lvl="0" marL="457200" rtl="0" algn="l">
              <a:lnSpc>
                <a:spcPct val="90000"/>
              </a:lnSpc>
              <a:spcBef>
                <a:spcPts val="1000"/>
              </a:spcBef>
              <a:spcAft>
                <a:spcPts val="0"/>
              </a:spcAft>
              <a:buSzPts val="1800"/>
              <a:buNone/>
            </a:pPr>
            <a:r>
              <a:rPr b="1" lang="en-US"/>
              <a:t>Fiecare modul conține </a:t>
            </a:r>
            <a:endParaRPr/>
          </a:p>
          <a:p>
            <a:pPr indent="-228600" lvl="0" marL="457200" rtl="0" algn="l">
              <a:lnSpc>
                <a:spcPct val="90000"/>
              </a:lnSpc>
              <a:spcBef>
                <a:spcPts val="1000"/>
              </a:spcBef>
              <a:spcAft>
                <a:spcPts val="0"/>
              </a:spcAft>
              <a:buSzPts val="1800"/>
              <a:buNone/>
            </a:pPr>
            <a:r>
              <a:rPr lang="en-US"/>
              <a:t>	• </a:t>
            </a:r>
            <a:r>
              <a:rPr b="1" lang="en-US"/>
              <a:t>Deschidere: </a:t>
            </a:r>
            <a:r>
              <a:rPr lang="en-US"/>
              <a:t>o scurtă activitate pentru începerea sesiunii </a:t>
            </a:r>
            <a:endParaRPr/>
          </a:p>
          <a:p>
            <a:pPr indent="-228600" lvl="0" marL="457200" rtl="0" algn="l">
              <a:lnSpc>
                <a:spcPct val="90000"/>
              </a:lnSpc>
              <a:spcBef>
                <a:spcPts val="1000"/>
              </a:spcBef>
              <a:spcAft>
                <a:spcPts val="0"/>
              </a:spcAft>
              <a:buSzPts val="1800"/>
              <a:buNone/>
            </a:pPr>
            <a:r>
              <a:rPr lang="en-US"/>
              <a:t>	• </a:t>
            </a:r>
            <a:r>
              <a:rPr b="1" lang="en-US"/>
              <a:t>Conținut de bază: </a:t>
            </a:r>
            <a:r>
              <a:rPr lang="en-US"/>
              <a:t>una sau două idei cheie </a:t>
            </a:r>
            <a:endParaRPr/>
          </a:p>
          <a:p>
            <a:pPr indent="-228600" lvl="0" marL="457200" rtl="0" algn="l">
              <a:lnSpc>
                <a:spcPct val="90000"/>
              </a:lnSpc>
              <a:spcBef>
                <a:spcPts val="1000"/>
              </a:spcBef>
              <a:spcAft>
                <a:spcPts val="0"/>
              </a:spcAft>
              <a:buSzPts val="1800"/>
              <a:buNone/>
            </a:pPr>
            <a:r>
              <a:rPr b="1" lang="en-US"/>
              <a:t>	• Exersare: </a:t>
            </a:r>
            <a:r>
              <a:rPr lang="en-US"/>
              <a:t>profesorii aplică ideea prin intermediul unei fișe de activitate </a:t>
            </a:r>
            <a:endParaRPr/>
          </a:p>
          <a:p>
            <a:pPr indent="-228600" lvl="0" marL="457200" rtl="0" algn="l">
              <a:lnSpc>
                <a:spcPct val="90000"/>
              </a:lnSpc>
              <a:spcBef>
                <a:spcPts val="1000"/>
              </a:spcBef>
              <a:spcAft>
                <a:spcPts val="0"/>
              </a:spcAft>
              <a:buSzPts val="1800"/>
              <a:buNone/>
            </a:pPr>
            <a:r>
              <a:rPr lang="en-US"/>
              <a:t>	• </a:t>
            </a:r>
            <a:r>
              <a:rPr b="1" lang="en-US"/>
              <a:t>Reflecție:</a:t>
            </a:r>
            <a:r>
              <a:rPr lang="en-US"/>
              <a:t> o acțiune pe care profesorii o vor încerca la școală</a:t>
            </a:r>
            <a:endParaRPr/>
          </a:p>
          <a:p>
            <a:pPr indent="-228600" lvl="0" marL="457200" rtl="0" algn="l">
              <a:lnSpc>
                <a:spcPct val="90000"/>
              </a:lnSpc>
              <a:spcBef>
                <a:spcPts val="1000"/>
              </a:spcBef>
              <a:spcAft>
                <a:spcPts val="0"/>
              </a:spcAft>
              <a:buSzPts val="1800"/>
              <a:buNone/>
            </a:pPr>
            <a:r>
              <a:rPr lang="en-US"/>
              <a:t>Îndrumări privind timpul </a:t>
            </a:r>
            <a:endParaRPr/>
          </a:p>
          <a:p>
            <a:pPr indent="-228600" lvl="0" marL="457200" rtl="0" algn="l">
              <a:lnSpc>
                <a:spcPct val="90000"/>
              </a:lnSpc>
              <a:spcBef>
                <a:spcPts val="1000"/>
              </a:spcBef>
              <a:spcAft>
                <a:spcPts val="0"/>
              </a:spcAft>
              <a:buSzPts val="1800"/>
              <a:buNone/>
            </a:pPr>
            <a:r>
              <a:rPr lang="en-US"/>
              <a:t>	• Fiecare slide arată cât timp trebuie alocat </a:t>
            </a:r>
            <a:endParaRPr/>
          </a:p>
          <a:p>
            <a:pPr indent="-228600" lvl="0" marL="457200" rtl="0" algn="l">
              <a:lnSpc>
                <a:spcPct val="90000"/>
              </a:lnSpc>
              <a:spcBef>
                <a:spcPts val="1000"/>
              </a:spcBef>
              <a:spcAft>
                <a:spcPts val="0"/>
              </a:spcAft>
              <a:buSzPts val="1800"/>
              <a:buNone/>
            </a:pPr>
            <a:r>
              <a:rPr lang="en-US"/>
              <a:t>	• Fișele de activitate repetă același timp pentru claritate </a:t>
            </a:r>
            <a:endParaRPr/>
          </a:p>
          <a:p>
            <a:pPr indent="-228600" lvl="0" marL="457200" rtl="0" algn="l">
              <a:lnSpc>
                <a:spcPct val="90000"/>
              </a:lnSpc>
              <a:spcBef>
                <a:spcPts val="1000"/>
              </a:spcBef>
              <a:spcAft>
                <a:spcPts val="0"/>
              </a:spcAft>
              <a:buSzPts val="1800"/>
              <a:buNone/>
            </a:pPr>
            <a:r>
              <a:rPr lang="en-US"/>
              <a:t>	• Știți întotdeauna când să treceți la pasul următor</a:t>
            </a:r>
            <a:endParaRPr/>
          </a:p>
          <a:p>
            <a:pPr indent="-228600" lvl="0" marL="457200" rtl="0" algn="l">
              <a:lnSpc>
                <a:spcPct val="90000"/>
              </a:lnSpc>
              <a:spcBef>
                <a:spcPts val="1000"/>
              </a:spcBef>
              <a:spcAft>
                <a:spcPts val="0"/>
              </a:spcAft>
              <a:buSzPts val="1800"/>
              <a:buNone/>
            </a:pPr>
            <a:r>
              <a:rPr b="1" lang="en-US"/>
              <a:t>Componente cheie pe care le găsiți întotdeauna </a:t>
            </a:r>
            <a:endParaRPr/>
          </a:p>
          <a:p>
            <a:pPr indent="-228600" lvl="0" marL="457200" rtl="0" algn="l">
              <a:lnSpc>
                <a:spcPct val="90000"/>
              </a:lnSpc>
              <a:spcBef>
                <a:spcPts val="1000"/>
              </a:spcBef>
              <a:spcAft>
                <a:spcPts val="0"/>
              </a:spcAft>
              <a:buSzPts val="1800"/>
              <a:buNone/>
            </a:pPr>
            <a:r>
              <a:rPr lang="en-US"/>
              <a:t>	• Numărul slide-ului </a:t>
            </a:r>
            <a:endParaRPr/>
          </a:p>
          <a:p>
            <a:pPr indent="-228600" lvl="0" marL="457200" rtl="0" algn="l">
              <a:lnSpc>
                <a:spcPct val="90000"/>
              </a:lnSpc>
              <a:spcBef>
                <a:spcPts val="1000"/>
              </a:spcBef>
              <a:spcAft>
                <a:spcPts val="0"/>
              </a:spcAft>
              <a:buSzPts val="1800"/>
              <a:buNone/>
            </a:pPr>
            <a:r>
              <a:rPr lang="en-US"/>
              <a:t>	• Alocarea timpului </a:t>
            </a:r>
            <a:endParaRPr/>
          </a:p>
          <a:p>
            <a:pPr indent="-228600" lvl="0" marL="457200" rtl="0" algn="l">
              <a:lnSpc>
                <a:spcPct val="90000"/>
              </a:lnSpc>
              <a:spcBef>
                <a:spcPts val="1000"/>
              </a:spcBef>
              <a:spcAft>
                <a:spcPts val="0"/>
              </a:spcAft>
              <a:buSzPts val="1800"/>
              <a:buNone/>
            </a:pPr>
            <a:r>
              <a:rPr lang="en-US"/>
              <a:t>	• Materiale necesare </a:t>
            </a:r>
            <a:endParaRPr/>
          </a:p>
          <a:p>
            <a:pPr indent="-228600" lvl="0" marL="457200" rtl="0" algn="l">
              <a:lnSpc>
                <a:spcPct val="90000"/>
              </a:lnSpc>
              <a:spcBef>
                <a:spcPts val="1000"/>
              </a:spcBef>
              <a:spcAft>
                <a:spcPts val="0"/>
              </a:spcAft>
              <a:buSzPts val="1800"/>
              <a:buNone/>
            </a:pPr>
            <a:r>
              <a:rPr lang="en-US"/>
              <a:t>	• Pași exacți de urmat.</a:t>
            </a:r>
            <a:endParaRPr/>
          </a:p>
          <a:p>
            <a:pPr indent="-228600" lvl="0" marL="457200" rtl="0" algn="l">
              <a:lnSpc>
                <a:spcPct val="90000"/>
              </a:lnSpc>
              <a:spcBef>
                <a:spcPts val="0"/>
              </a:spcBef>
              <a:spcAft>
                <a:spcPts val="0"/>
              </a:spcAft>
              <a:buSzPts val="1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3"/>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109" name="Google Shape;109;p13"/>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rtl="0" algn="just">
              <a:lnSpc>
                <a:spcPct val="90000"/>
              </a:lnSpc>
              <a:spcBef>
                <a:spcPts val="1000"/>
              </a:spcBef>
              <a:spcAft>
                <a:spcPts val="0"/>
              </a:spcAft>
              <a:buSzPts val="2400"/>
              <a:buNone/>
            </a:pPr>
            <a:r>
              <a:rPr lang="en-US"/>
              <a:t>De la înțelegerea modulelor la practicarea lor</a:t>
            </a:r>
            <a:endParaRPr/>
          </a:p>
        </p:txBody>
      </p:sp>
      <p:sp>
        <p:nvSpPr>
          <p:cNvPr id="110" name="Google Shape;110;p13"/>
          <p:cNvSpPr txBox="1"/>
          <p:nvPr>
            <p:ph idx="2" type="body"/>
          </p:nvPr>
        </p:nvSpPr>
        <p:spPr>
          <a:xfrm>
            <a:off x="280850" y="1499702"/>
            <a:ext cx="9529355" cy="5289300"/>
          </a:xfrm>
          <a:prstGeom prst="rect">
            <a:avLst/>
          </a:prstGeom>
          <a:noFill/>
          <a:ln>
            <a:noFill/>
          </a:ln>
        </p:spPr>
        <p:txBody>
          <a:bodyPr anchorCtr="0" anchor="t" bIns="45700" lIns="91425" spcFirstLastPara="1" rIns="91425" wrap="square" tIns="45700">
            <a:noAutofit/>
          </a:bodyPr>
          <a:lstStyle/>
          <a:p>
            <a:pPr indent="0" lvl="0" marL="263525" rtl="0" algn="l">
              <a:lnSpc>
                <a:spcPct val="90000"/>
              </a:lnSpc>
              <a:spcBef>
                <a:spcPts val="1000"/>
              </a:spcBef>
              <a:spcAft>
                <a:spcPts val="0"/>
              </a:spcAft>
              <a:buSzPts val="1800"/>
              <a:buNone/>
            </a:pPr>
            <a:r>
              <a:rPr b="1" lang="en-US" sz="2000"/>
              <a:t>Până acum, am explorat: </a:t>
            </a:r>
            <a:endParaRPr/>
          </a:p>
          <a:p>
            <a:pPr indent="0" lvl="0" marL="263525" rtl="0" algn="l">
              <a:lnSpc>
                <a:spcPct val="90000"/>
              </a:lnSpc>
              <a:spcBef>
                <a:spcPts val="1000"/>
              </a:spcBef>
              <a:spcAft>
                <a:spcPts val="0"/>
              </a:spcAft>
              <a:buSzPts val="1800"/>
              <a:buNone/>
            </a:pPr>
            <a:r>
              <a:rPr lang="en-US" sz="2000"/>
              <a:t>	• modul în care sunt structurate modulele </a:t>
            </a:r>
            <a:endParaRPr/>
          </a:p>
          <a:p>
            <a:pPr indent="0" lvl="0" marL="263525" rtl="0" algn="l">
              <a:lnSpc>
                <a:spcPct val="90000"/>
              </a:lnSpc>
              <a:spcBef>
                <a:spcPts val="1000"/>
              </a:spcBef>
              <a:spcAft>
                <a:spcPts val="0"/>
              </a:spcAft>
              <a:buSzPts val="1800"/>
              <a:buNone/>
            </a:pPr>
            <a:r>
              <a:rPr lang="en-US" sz="2000"/>
              <a:t>	• unde se găsesc fișele de activitate și întrebările de reflecție </a:t>
            </a:r>
            <a:endParaRPr/>
          </a:p>
          <a:p>
            <a:pPr indent="0" lvl="0" marL="263525" rtl="0" algn="l">
              <a:lnSpc>
                <a:spcPct val="90000"/>
              </a:lnSpc>
              <a:spcBef>
                <a:spcPts val="1000"/>
              </a:spcBef>
              <a:spcAft>
                <a:spcPts val="0"/>
              </a:spcAft>
              <a:buSzPts val="1800"/>
              <a:buNone/>
            </a:pPr>
            <a:r>
              <a:rPr lang="en-US" sz="2000"/>
              <a:t>	• ce fel de activități vor face profesorii în clasă</a:t>
            </a:r>
            <a:endParaRPr sz="2000"/>
          </a:p>
          <a:p>
            <a:pPr indent="0" lvl="0" marL="263525" rtl="0" algn="l">
              <a:lnSpc>
                <a:spcPct val="90000"/>
              </a:lnSpc>
              <a:spcBef>
                <a:spcPts val="1000"/>
              </a:spcBef>
              <a:spcAft>
                <a:spcPts val="0"/>
              </a:spcAft>
              <a:buSzPts val="1800"/>
              <a:buNone/>
            </a:pPr>
            <a:r>
              <a:rPr lang="en-US" sz="2000"/>
              <a:t>Acum înțelegeți </a:t>
            </a:r>
            <a:r>
              <a:rPr b="1" lang="en-US" sz="2000"/>
              <a:t>conținutul.</a:t>
            </a:r>
            <a:endParaRPr/>
          </a:p>
          <a:p>
            <a:pPr indent="0" lvl="0" marL="263525" rtl="0" algn="l">
              <a:lnSpc>
                <a:spcPct val="90000"/>
              </a:lnSpc>
              <a:spcBef>
                <a:spcPts val="1000"/>
              </a:spcBef>
              <a:spcAft>
                <a:spcPts val="0"/>
              </a:spcAft>
              <a:buSzPts val="1800"/>
              <a:buNone/>
            </a:pPr>
            <a:r>
              <a:rPr lang="en-US" sz="2000"/>
              <a:t>Următorul pas este să exersați </a:t>
            </a:r>
            <a:r>
              <a:rPr b="1" lang="en-US" sz="2000"/>
              <a:t>cum să ghidați o activitate</a:t>
            </a:r>
            <a:r>
              <a:rPr lang="en-US" sz="2000"/>
              <a:t>.</a:t>
            </a:r>
            <a:endParaRPr/>
          </a:p>
          <a:p>
            <a:pPr indent="0" lvl="0" marL="263525" rtl="0" algn="l">
              <a:lnSpc>
                <a:spcPct val="90000"/>
              </a:lnSpc>
              <a:spcBef>
                <a:spcPts val="1000"/>
              </a:spcBef>
              <a:spcAft>
                <a:spcPts val="0"/>
              </a:spcAft>
              <a:buSzPts val="1800"/>
              <a:buNone/>
            </a:pPr>
            <a:r>
              <a:rPr lang="en-US" sz="2000"/>
              <a:t>Micro-predarea vă ajută să: </a:t>
            </a:r>
            <a:endParaRPr/>
          </a:p>
          <a:p>
            <a:pPr indent="0" lvl="0" marL="263525" rtl="0" algn="l">
              <a:lnSpc>
                <a:spcPct val="90000"/>
              </a:lnSpc>
              <a:spcBef>
                <a:spcPts val="1000"/>
              </a:spcBef>
              <a:spcAft>
                <a:spcPts val="0"/>
              </a:spcAft>
              <a:buSzPts val="1800"/>
              <a:buNone/>
            </a:pPr>
            <a:r>
              <a:rPr lang="en-US" sz="2000"/>
              <a:t>	• încercați o activitate într-un mediu sigur </a:t>
            </a:r>
            <a:endParaRPr/>
          </a:p>
          <a:p>
            <a:pPr indent="0" lvl="0" marL="263525" rtl="0" algn="l">
              <a:lnSpc>
                <a:spcPct val="90000"/>
              </a:lnSpc>
              <a:spcBef>
                <a:spcPts val="1000"/>
              </a:spcBef>
              <a:spcAft>
                <a:spcPts val="0"/>
              </a:spcAft>
              <a:buSzPts val="1800"/>
              <a:buNone/>
            </a:pPr>
            <a:r>
              <a:rPr lang="en-US" sz="2000"/>
              <a:t>	• exersați instrucțiuni clare și gestionarea timpului </a:t>
            </a:r>
            <a:endParaRPr/>
          </a:p>
          <a:p>
            <a:pPr indent="0" lvl="0" marL="263525" rtl="0" algn="l">
              <a:lnSpc>
                <a:spcPct val="90000"/>
              </a:lnSpc>
              <a:spcBef>
                <a:spcPts val="1000"/>
              </a:spcBef>
              <a:spcAft>
                <a:spcPts val="0"/>
              </a:spcAft>
              <a:buSzPts val="1800"/>
              <a:buNone/>
            </a:pPr>
            <a:r>
              <a:rPr lang="en-US" sz="2000"/>
              <a:t>	• vă simțiți încrezători înainte de a sprijini profesorii din școala dvs.</a:t>
            </a:r>
            <a:endParaRPr/>
          </a:p>
          <a:p>
            <a:pPr indent="0" lvl="0" marL="263525" rtl="0" algn="l">
              <a:lnSpc>
                <a:spcPct val="90000"/>
              </a:lnSpc>
              <a:spcBef>
                <a:spcPts val="1000"/>
              </a:spcBef>
              <a:spcAft>
                <a:spcPts val="0"/>
              </a:spcAft>
              <a:buSzPts val="1800"/>
              <a:buNone/>
            </a:pPr>
            <a:r>
              <a:t/>
            </a:r>
            <a:endParaRPr sz="2000"/>
          </a:p>
          <a:p>
            <a:pPr indent="0" lvl="0" marL="263525" rtl="0" algn="l">
              <a:lnSpc>
                <a:spcPct val="90000"/>
              </a:lnSpc>
              <a:spcBef>
                <a:spcPts val="1000"/>
              </a:spcBef>
              <a:spcAft>
                <a:spcPts val="0"/>
              </a:spcAft>
              <a:buSzPts val="1800"/>
              <a:buNone/>
            </a:pPr>
            <a:r>
              <a:rPr lang="en-US" sz="2000"/>
              <a:t>Trecem de la învățarea materialului la exersarea prezentării.</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4"/>
          <p:cNvSpPr txBox="1"/>
          <p:nvPr>
            <p:ph type="title"/>
          </p:nvPr>
        </p:nvSpPr>
        <p:spPr>
          <a:xfrm>
            <a:off x="97970" y="81642"/>
            <a:ext cx="11944500" cy="715800"/>
          </a:xfrm>
          <a:prstGeom prst="rect">
            <a:avLst/>
          </a:prstGeom>
          <a:noFill/>
          <a:ln>
            <a:noFill/>
          </a:ln>
        </p:spPr>
        <p:txBody>
          <a:bodyPr anchorCtr="0" anchor="ctr" bIns="54000" lIns="91425" spcFirstLastPara="1" rIns="54000" wrap="square" tIns="54000">
            <a:noAutofit/>
          </a:bodyPr>
          <a:lstStyle/>
          <a:p>
            <a:pPr indent="0" lvl="0" marL="0" rtl="0" algn="l">
              <a:lnSpc>
                <a:spcPct val="90000"/>
              </a:lnSpc>
              <a:spcBef>
                <a:spcPts val="0"/>
              </a:spcBef>
              <a:spcAft>
                <a:spcPts val="0"/>
              </a:spcAft>
              <a:buSzPts val="3800"/>
              <a:buNone/>
            </a:pPr>
            <a:r>
              <a:rPr lang="en-US" sz="3600"/>
              <a:t>Unitatea 1.5 – Conținutul și descrierea materialelor modulelor</a:t>
            </a:r>
            <a:endParaRPr sz="3600"/>
          </a:p>
        </p:txBody>
      </p:sp>
      <p:sp>
        <p:nvSpPr>
          <p:cNvPr id="116" name="Google Shape;116;p14"/>
          <p:cNvSpPr txBox="1"/>
          <p:nvPr>
            <p:ph idx="1" type="body"/>
          </p:nvPr>
        </p:nvSpPr>
        <p:spPr>
          <a:xfrm>
            <a:off x="97970" y="854672"/>
            <a:ext cx="11944500" cy="550800"/>
          </a:xfrm>
          <a:prstGeom prst="rect">
            <a:avLst/>
          </a:prstGeom>
          <a:noFill/>
          <a:ln>
            <a:noFill/>
          </a:ln>
        </p:spPr>
        <p:txBody>
          <a:bodyPr anchorCtr="0" anchor="ctr" bIns="45700" lIns="91425" spcFirstLastPara="1" rIns="91425" wrap="square" tIns="45700">
            <a:noAutofit/>
          </a:bodyPr>
          <a:lstStyle/>
          <a:p>
            <a:pPr indent="-228600" lvl="0" marL="457200" marR="0" rtl="0" algn="just">
              <a:lnSpc>
                <a:spcPct val="90000"/>
              </a:lnSpc>
              <a:spcBef>
                <a:spcPts val="1000"/>
              </a:spcBef>
              <a:spcAft>
                <a:spcPts val="0"/>
              </a:spcAft>
              <a:buClr>
                <a:schemeClr val="accent2"/>
              </a:buClr>
              <a:buSzPts val="2400"/>
              <a:buFont typeface="Arial"/>
              <a:buNone/>
            </a:pPr>
            <a:r>
              <a:rPr lang="en-US"/>
              <a:t>Ce este micro-predarea</a:t>
            </a:r>
            <a:endParaRPr/>
          </a:p>
        </p:txBody>
      </p:sp>
      <p:sp>
        <p:nvSpPr>
          <p:cNvPr id="117" name="Google Shape;117;p14"/>
          <p:cNvSpPr txBox="1"/>
          <p:nvPr>
            <p:ph idx="2" type="body"/>
          </p:nvPr>
        </p:nvSpPr>
        <p:spPr>
          <a:xfrm>
            <a:off x="235131" y="1487058"/>
            <a:ext cx="6270172" cy="5289300"/>
          </a:xfrm>
          <a:prstGeom prst="rect">
            <a:avLst/>
          </a:prstGeom>
          <a:noFill/>
          <a:ln>
            <a:noFill/>
          </a:ln>
        </p:spPr>
        <p:txBody>
          <a:bodyPr anchorCtr="0" anchor="t" bIns="45700" lIns="91425" spcFirstLastPara="1" rIns="91425" wrap="square" tIns="45700">
            <a:noAutofit/>
          </a:bodyPr>
          <a:lstStyle/>
          <a:p>
            <a:pPr indent="-228600" lvl="0" marL="457200" marR="0" rtl="0" algn="l">
              <a:lnSpc>
                <a:spcPct val="90000"/>
              </a:lnSpc>
              <a:spcBef>
                <a:spcPts val="1000"/>
              </a:spcBef>
              <a:spcAft>
                <a:spcPts val="0"/>
              </a:spcAft>
              <a:buClr>
                <a:schemeClr val="dk1"/>
              </a:buClr>
              <a:buSzPts val="1800"/>
              <a:buFont typeface="Arial"/>
              <a:buNone/>
            </a:pPr>
            <a:r>
              <a:rPr lang="en-US" sz="2000"/>
              <a:t>Micro-predarea înseamnă că </a:t>
            </a:r>
            <a:r>
              <a:rPr b="1" lang="en-US" sz="2000"/>
              <a:t>exersați</a:t>
            </a:r>
            <a:r>
              <a:rPr lang="en-US" sz="2000"/>
              <a:t> o activitate înainte de a o utiliza cu profesorii din școala dvs.</a:t>
            </a:r>
            <a:endParaRPr/>
          </a:p>
          <a:p>
            <a:pPr indent="-228600" lvl="0" marL="457200" rtl="0" algn="l">
              <a:lnSpc>
                <a:spcPct val="90000"/>
              </a:lnSpc>
              <a:spcBef>
                <a:spcPts val="1000"/>
              </a:spcBef>
              <a:spcAft>
                <a:spcPts val="0"/>
              </a:spcAft>
              <a:buSzPts val="1800"/>
              <a:buNone/>
            </a:pPr>
            <a:r>
              <a:rPr lang="en-US" sz="2000"/>
              <a:t>Lucrați cu un singur partener.</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Ce veți face</a:t>
            </a:r>
            <a:endParaRPr/>
          </a:p>
          <a:p>
            <a:pPr indent="-228600" lvl="0" marL="457200" rtl="0" algn="l">
              <a:lnSpc>
                <a:spcPct val="90000"/>
              </a:lnSpc>
              <a:spcBef>
                <a:spcPts val="1000"/>
              </a:spcBef>
              <a:spcAft>
                <a:spcPts val="0"/>
              </a:spcAft>
              <a:buSzPts val="1800"/>
              <a:buNone/>
            </a:pPr>
            <a:r>
              <a:rPr lang="en-US" sz="2000"/>
              <a:t>	• Alegeți o activitate din pachetul de module </a:t>
            </a:r>
            <a:endParaRPr/>
          </a:p>
          <a:p>
            <a:pPr indent="-228600" lvl="0" marL="457200" rtl="0" algn="l">
              <a:lnSpc>
                <a:spcPct val="90000"/>
              </a:lnSpc>
              <a:spcBef>
                <a:spcPts val="1000"/>
              </a:spcBef>
              <a:spcAft>
                <a:spcPts val="0"/>
              </a:spcAft>
              <a:buSzPts val="1800"/>
              <a:buNone/>
            </a:pPr>
            <a:r>
              <a:rPr lang="en-US" sz="2000"/>
              <a:t>	• Vă ghidați partenerul prin pași </a:t>
            </a:r>
            <a:endParaRPr/>
          </a:p>
          <a:p>
            <a:pPr indent="-228600" lvl="0" marL="457200" rtl="0" algn="l">
              <a:lnSpc>
                <a:spcPct val="90000"/>
              </a:lnSpc>
              <a:spcBef>
                <a:spcPts val="1000"/>
              </a:spcBef>
              <a:spcAft>
                <a:spcPts val="0"/>
              </a:spcAft>
              <a:buSzPts val="1800"/>
              <a:buNone/>
            </a:pPr>
            <a:r>
              <a:rPr lang="en-US" sz="2000"/>
              <a:t>	• Păstrați activitatea scurtă și concentrată,</a:t>
            </a:r>
            <a:endParaRPr/>
          </a:p>
          <a:p>
            <a:pPr indent="-228600" lvl="0" marL="457200" marR="0" rtl="0" algn="l">
              <a:lnSpc>
                <a:spcPct val="90000"/>
              </a:lnSpc>
              <a:spcBef>
                <a:spcPts val="1000"/>
              </a:spcBef>
              <a:spcAft>
                <a:spcPts val="0"/>
              </a:spcAft>
              <a:buClr>
                <a:schemeClr val="dk1"/>
              </a:buClr>
              <a:buSzPts val="1800"/>
              <a:buFont typeface="Arial"/>
              <a:buNone/>
            </a:pPr>
            <a:r>
              <a:rPr b="1" lang="en-US" sz="2000"/>
              <a:t>De ce facem asta </a:t>
            </a:r>
            <a:endParaRPr/>
          </a:p>
          <a:p>
            <a:pPr indent="-228600" lvl="0" marL="457200" rtl="0" algn="l">
              <a:lnSpc>
                <a:spcPct val="90000"/>
              </a:lnSpc>
              <a:spcBef>
                <a:spcPts val="1000"/>
              </a:spcBef>
              <a:spcAft>
                <a:spcPts val="0"/>
              </a:spcAft>
              <a:buSzPts val="1800"/>
              <a:buNone/>
            </a:pPr>
            <a:r>
              <a:rPr lang="en-US" sz="2000"/>
              <a:t>	• Câștigați încredere încercând singur activitatea </a:t>
            </a:r>
            <a:endParaRPr/>
          </a:p>
          <a:p>
            <a:pPr indent="-228600" lvl="0" marL="457200" rtl="0" algn="l">
              <a:lnSpc>
                <a:spcPct val="90000"/>
              </a:lnSpc>
              <a:spcBef>
                <a:spcPts val="1000"/>
              </a:spcBef>
              <a:spcAft>
                <a:spcPts val="0"/>
              </a:spcAft>
              <a:buSzPts val="1800"/>
              <a:buNone/>
            </a:pPr>
            <a:r>
              <a:rPr lang="en-US" sz="2000"/>
              <a:t>	• Învățați cum să dați instrucțiuni clare </a:t>
            </a:r>
            <a:endParaRPr/>
          </a:p>
          <a:p>
            <a:pPr indent="-228600" lvl="0" marL="457200" rtl="0" algn="l">
              <a:lnSpc>
                <a:spcPct val="90000"/>
              </a:lnSpc>
              <a:spcBef>
                <a:spcPts val="1000"/>
              </a:spcBef>
              <a:spcAft>
                <a:spcPts val="0"/>
              </a:spcAft>
              <a:buSzPts val="1800"/>
              <a:buNone/>
            </a:pPr>
            <a:r>
              <a:rPr lang="en-US" sz="2000"/>
              <a:t>	• Vedeți cum funcționează sincronizarea în viața reală</a:t>
            </a:r>
            <a:endParaRPr sz="2000"/>
          </a:p>
          <a:p>
            <a:pPr indent="-228600" lvl="0" marL="457200" rtl="0" algn="l">
              <a:lnSpc>
                <a:spcPct val="90000"/>
              </a:lnSpc>
              <a:spcBef>
                <a:spcPts val="1000"/>
              </a:spcBef>
              <a:spcAft>
                <a:spcPts val="0"/>
              </a:spcAft>
              <a:buSzPts val="1800"/>
              <a:buNone/>
            </a:pPr>
            <a:r>
              <a:rPr lang="en-US" sz="2000"/>
              <a:t>Nu trebuie să „predați”. </a:t>
            </a:r>
            <a:endParaRPr/>
          </a:p>
          <a:p>
            <a:pPr indent="-228600" lvl="0" marL="457200" rtl="0" algn="l">
              <a:lnSpc>
                <a:spcPct val="90000"/>
              </a:lnSpc>
              <a:spcBef>
                <a:spcPts val="1000"/>
              </a:spcBef>
              <a:spcAft>
                <a:spcPts val="0"/>
              </a:spcAft>
              <a:buSzPts val="1800"/>
              <a:buNone/>
            </a:pPr>
            <a:r>
              <a:rPr lang="en-US" sz="2000"/>
              <a:t>	Ghidați activitatea urmând pașii.</a:t>
            </a:r>
            <a:endParaRPr/>
          </a:p>
        </p:txBody>
      </p:sp>
      <p:sp>
        <p:nvSpPr>
          <p:cNvPr id="118" name="Google Shape;118;p14"/>
          <p:cNvSpPr txBox="1"/>
          <p:nvPr/>
        </p:nvSpPr>
        <p:spPr>
          <a:xfrm>
            <a:off x="6694170" y="1635649"/>
            <a:ext cx="4438650" cy="470894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000" u="none" cap="none" strike="noStrike">
                <a:solidFill>
                  <a:srgbClr val="000000"/>
                </a:solidFill>
                <a:latin typeface="Calibri"/>
                <a:ea typeface="Calibri"/>
                <a:cs typeface="Calibri"/>
                <a:sym typeface="Calibri"/>
              </a:rPr>
              <a:t>Înainte de următoarea zi de instruire</a:t>
            </a:r>
            <a:endParaRPr b="1"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Veți explora pachetul de module în timpul dvs. liber.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Deschideți dosarele, analizați activitățile și alegeți </a:t>
            </a:r>
            <a:r>
              <a:rPr b="1" i="0" lang="en-US" sz="2000" u="none" cap="none" strike="noStrike">
                <a:solidFill>
                  <a:srgbClr val="000000"/>
                </a:solidFill>
                <a:latin typeface="Calibri"/>
                <a:ea typeface="Calibri"/>
                <a:cs typeface="Calibri"/>
                <a:sym typeface="Calibri"/>
              </a:rPr>
              <a:t>una</a:t>
            </a:r>
            <a:r>
              <a:rPr b="0" i="0" lang="en-US" sz="2000" u="none" cap="none" strike="noStrike">
                <a:solidFill>
                  <a:srgbClr val="000000"/>
                </a:solidFill>
                <a:latin typeface="Calibri"/>
                <a:ea typeface="Calibri"/>
                <a:cs typeface="Calibri"/>
                <a:sym typeface="Calibri"/>
              </a:rPr>
              <a:t> pe care doriți să o exersați mâine.</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Concentrați-vă pe: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despre ce este vorba în activitate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ce se așteaptă de la profesori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 cât durează</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2000" u="none" cap="none" strike="noStrike">
                <a:solidFill>
                  <a:srgbClr val="000000"/>
                </a:solidFill>
                <a:latin typeface="Calibri"/>
                <a:ea typeface="Calibri"/>
                <a:cs typeface="Calibri"/>
                <a:sym typeface="Calibri"/>
              </a:rPr>
              <a:t>Alegeți ceva mic și ușor de gestionat. Dacă durează 5-7 minute și are pași clari, este o alegere bună.</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2014-07-11T09:12:14Z</dcterms:created>
  <dc:creator>2Fast4u</dc:creator>
</cp:coreProperties>
</file>