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3" r:id="rId2"/>
  </p:sldMasterIdLst>
  <p:notesMasterIdLst>
    <p:notesMasterId r:id="rId23"/>
  </p:notesMasterIdLst>
  <p:sldIdLst>
    <p:sldId id="276" r:id="rId3"/>
    <p:sldId id="27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embeddedFontLst>
    <p:embeddedFont>
      <p:font typeface="Open Sans" panose="020B0606030504020204" pitchFamily="34" charset="0"/>
      <p:regular r:id="rId24"/>
      <p:bold r:id="rId25"/>
      <p:italic r:id="rId26"/>
      <p:boldItalic r:id="rId27"/>
    </p:embeddedFont>
    <p:embeddedFont>
      <p:font typeface="Open Sans Light" panose="020B0306030504020204" pitchFamily="34"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5" roundtripDataSignature="AMtx7mi7YZsN00+qjgf1B1OCt5l87uxHh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499A5D8-350F-4D56-92EC-FCE0BAFC9AD6}">
  <a:tblStyle styleId="{6499A5D8-350F-4D56-92EC-FCE0BAFC9AD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5F2B386-207A-419E-BF27-3C6B98BC64D3}" styleName="Table_1">
    <a:wholeTbl>
      <a:tcTxStyle b="off" i="off">
        <a:font>
          <a:latin typeface="Arial"/>
          <a:ea typeface="Arial"/>
          <a:cs typeface="Arial"/>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FFFFFF">
              <a:alpha val="0"/>
            </a:srgbClr>
          </a:solidFill>
        </a:fill>
      </a:tcStyle>
    </a:wholeTbl>
    <a:band1H>
      <a:tcTxStyle/>
      <a:tcStyle>
        <a:tcBdr/>
        <a:fill>
          <a:solidFill>
            <a:schemeClr val="accent1">
              <a:alpha val="20000"/>
            </a:schemeClr>
          </a:solidFill>
        </a:fill>
      </a:tcStyle>
    </a:band1H>
    <a:band2H>
      <a:tcTxStyle/>
      <a:tcStyle>
        <a:tcBdr/>
      </a:tcStyle>
    </a:band2H>
    <a:band1V>
      <a:tcTxStyle/>
      <a:tcStyle>
        <a:tcBdr/>
        <a:fill>
          <a:solidFill>
            <a:schemeClr val="accent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25400" cap="flat" cmpd="sng">
              <a:solidFill>
                <a:schemeClr val="accent1"/>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1"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35"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0" name="Google Shape;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9" name="Google Shape;12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6" name="Google Shape;136;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0" name="Google Shape;150;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2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2" name="Google Shape;162;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0" name="Google Shape;170;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8" name="Google Shape;178;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8507ec21ab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5" name="Google Shape;185;g38507ec21ab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7f91dc4fb9_0_17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2" name="Google Shape;192;g37f91dc4fb9_0_1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8" name="Google Shape;19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3" name="Google Shape;20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7d7badc4d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66" name="Google Shape;66;g37d7badc4d7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8" name="Google Shape;20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7f91dc4fb9_0_1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2" name="Google Shape;72;g37f91dc4fb9_0_1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3" name="Google Shape;73;g37f91dc4fb9_0_1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7f91dc4fb9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0" name="Google Shape;80;g37f91dc4fb9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5" name="Google Shape;10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3" name="Google Shape;113;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1" name="Google Shape;121;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4_Title Slide">
  <p:cSld name="4_Title Slide">
    <p:spTree>
      <p:nvGrpSpPr>
        <p:cNvPr id="1" name="Shape 15"/>
        <p:cNvGrpSpPr/>
        <p:nvPr/>
      </p:nvGrpSpPr>
      <p:grpSpPr>
        <a:xfrm>
          <a:off x="0" y="0"/>
          <a:ext cx="0" cy="0"/>
          <a:chOff x="0" y="0"/>
          <a:chExt cx="0" cy="0"/>
        </a:xfrm>
      </p:grpSpPr>
      <p:sp>
        <p:nvSpPr>
          <p:cNvPr id="16" name="Google Shape;16;p11"/>
          <p:cNvSpPr/>
          <p:nvPr/>
        </p:nvSpPr>
        <p:spPr>
          <a:xfrm>
            <a:off x="0" y="0"/>
            <a:ext cx="12191999" cy="6019060"/>
          </a:xfrm>
          <a:prstGeom prst="rect">
            <a:avLst/>
          </a:prstGeom>
          <a:solidFill>
            <a:srgbClr val="F8E7E3">
              <a:alpha val="4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 name="Google Shape;17;p11"/>
          <p:cNvSpPr/>
          <p:nvPr/>
        </p:nvSpPr>
        <p:spPr>
          <a:xfrm>
            <a:off x="1" y="2184266"/>
            <a:ext cx="310895" cy="1331189"/>
          </a:xfrm>
          <a:prstGeom prst="rect">
            <a:avLst/>
          </a:prstGeom>
          <a:solidFill>
            <a:schemeClr val="accent2"/>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8" name="Google Shape;18;p11"/>
          <p:cNvSpPr txBox="1">
            <a:spLocks noGrp="1"/>
          </p:cNvSpPr>
          <p:nvPr>
            <p:ph type="ctrTitle"/>
          </p:nvPr>
        </p:nvSpPr>
        <p:spPr>
          <a:xfrm>
            <a:off x="374726" y="2184268"/>
            <a:ext cx="6914821" cy="13340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2000"/>
              <a:buFont typeface="Calibri"/>
              <a:buNone/>
              <a:defRPr sz="2000" b="1">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401324" y="3651830"/>
            <a:ext cx="6893057" cy="129283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1000"/>
              </a:spcBef>
              <a:spcAft>
                <a:spcPts val="0"/>
              </a:spcAft>
              <a:buClr>
                <a:schemeClr val="accent1"/>
              </a:buClr>
              <a:buSzPts val="1600"/>
              <a:buNone/>
              <a:defRPr sz="1600" b="1" i="1">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11"/>
          <p:cNvSpPr/>
          <p:nvPr/>
        </p:nvSpPr>
        <p:spPr>
          <a:xfrm rot="-5400000" flipH="1">
            <a:off x="-507419" y="4140073"/>
            <a:ext cx="1331189" cy="316348"/>
          </a:xfrm>
          <a:prstGeom prst="rect">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21" name="Google Shape;21;p11"/>
          <p:cNvPicPr preferRelativeResize="0"/>
          <p:nvPr/>
        </p:nvPicPr>
        <p:blipFill rotWithShape="1">
          <a:blip r:embed="rId2">
            <a:alphaModFix/>
          </a:blip>
          <a:srcRect/>
          <a:stretch/>
        </p:blipFill>
        <p:spPr>
          <a:xfrm>
            <a:off x="310896" y="164293"/>
            <a:ext cx="1738194" cy="1738194"/>
          </a:xfrm>
          <a:prstGeom prst="rect">
            <a:avLst/>
          </a:prstGeom>
          <a:noFill/>
          <a:ln>
            <a:noFill/>
          </a:ln>
        </p:spPr>
      </p:pic>
      <p:pic>
        <p:nvPicPr>
          <p:cNvPr id="22" name="Google Shape;22;p11"/>
          <p:cNvPicPr preferRelativeResize="0"/>
          <p:nvPr/>
        </p:nvPicPr>
        <p:blipFill rotWithShape="1">
          <a:blip r:embed="rId3">
            <a:alphaModFix/>
          </a:blip>
          <a:srcRect/>
          <a:stretch/>
        </p:blipFill>
        <p:spPr>
          <a:xfrm>
            <a:off x="6467522" y="1099770"/>
            <a:ext cx="5375466" cy="4388049"/>
          </a:xfrm>
          <a:prstGeom prst="rect">
            <a:avLst/>
          </a:prstGeom>
          <a:noFill/>
          <a:ln>
            <a:noFill/>
          </a:ln>
        </p:spPr>
      </p:pic>
      <p:pic>
        <p:nvPicPr>
          <p:cNvPr id="23" name="Google Shape;23;p11"/>
          <p:cNvPicPr preferRelativeResize="0"/>
          <p:nvPr/>
        </p:nvPicPr>
        <p:blipFill rotWithShape="1">
          <a:blip r:embed="rId4">
            <a:alphaModFix/>
          </a:blip>
          <a:srcRect/>
          <a:stretch/>
        </p:blipFill>
        <p:spPr>
          <a:xfrm>
            <a:off x="310897" y="6212262"/>
            <a:ext cx="1886787" cy="401872"/>
          </a:xfrm>
          <a:prstGeom prst="rect">
            <a:avLst/>
          </a:prstGeom>
          <a:noFill/>
          <a:ln>
            <a:noFill/>
          </a:ln>
        </p:spPr>
      </p:pic>
      <p:sp>
        <p:nvSpPr>
          <p:cNvPr id="24" name="Google Shape;24;p11"/>
          <p:cNvSpPr txBox="1"/>
          <p:nvPr/>
        </p:nvSpPr>
        <p:spPr>
          <a:xfrm>
            <a:off x="2385759" y="6214024"/>
            <a:ext cx="9495344"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sz="900" b="0" i="0" u="none" strike="noStrike" cap="none">
              <a:solidFill>
                <a:schemeClr val="dk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Title Slide">
  <p:cSld name="3_Title Slide">
    <p:spTree>
      <p:nvGrpSpPr>
        <p:cNvPr id="1" name="Shape 25"/>
        <p:cNvGrpSpPr/>
        <p:nvPr/>
      </p:nvGrpSpPr>
      <p:grpSpPr>
        <a:xfrm>
          <a:off x="0" y="0"/>
          <a:ext cx="0" cy="0"/>
          <a:chOff x="0" y="0"/>
          <a:chExt cx="0" cy="0"/>
        </a:xfrm>
      </p:grpSpPr>
      <p:sp>
        <p:nvSpPr>
          <p:cNvPr id="26" name="Google Shape;26;p18"/>
          <p:cNvSpPr/>
          <p:nvPr/>
        </p:nvSpPr>
        <p:spPr>
          <a:xfrm>
            <a:off x="0" y="0"/>
            <a:ext cx="12192000" cy="68580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 name="Google Shape;27;p18"/>
          <p:cNvSpPr txBox="1">
            <a:spLocks noGrp="1"/>
          </p:cNvSpPr>
          <p:nvPr>
            <p:ph type="ctrTitle"/>
          </p:nvPr>
        </p:nvSpPr>
        <p:spPr>
          <a:xfrm>
            <a:off x="2179865" y="2774849"/>
            <a:ext cx="7832271" cy="1600197"/>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FFFFFF"/>
              </a:buClr>
              <a:buSzPts val="2000"/>
              <a:buFont typeface="Calibri"/>
              <a:buNone/>
              <a:defRPr sz="2000" b="1">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8"/>
          <p:cNvSpPr/>
          <p:nvPr/>
        </p:nvSpPr>
        <p:spPr>
          <a:xfrm flipH="1">
            <a:off x="2172708" y="2774849"/>
            <a:ext cx="7839428" cy="45719"/>
          </a:xfrm>
          <a:prstGeom prst="rect">
            <a:avLst/>
          </a:prstGeom>
          <a:solidFill>
            <a:schemeClr val="accent3"/>
          </a:solidFill>
          <a:ln w="127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Slide">
  <p:cSld name="2_Title Slide">
    <p:spTree>
      <p:nvGrpSpPr>
        <p:cNvPr id="1" name="Shape 29"/>
        <p:cNvGrpSpPr/>
        <p:nvPr/>
      </p:nvGrpSpPr>
      <p:grpSpPr>
        <a:xfrm>
          <a:off x="0" y="0"/>
          <a:ext cx="0" cy="0"/>
          <a:chOff x="0" y="0"/>
          <a:chExt cx="0" cy="0"/>
        </a:xfrm>
      </p:grpSpPr>
      <p:sp>
        <p:nvSpPr>
          <p:cNvPr id="30" name="Google Shape;30;p19"/>
          <p:cNvSpPr txBox="1"/>
          <p:nvPr/>
        </p:nvSpPr>
        <p:spPr>
          <a:xfrm>
            <a:off x="2172707" y="2960694"/>
            <a:ext cx="7832271" cy="1600197"/>
          </a:xfrm>
          <a:prstGeom prst="rect">
            <a:avLst/>
          </a:prstGeom>
          <a:solidFill>
            <a:srgbClr val="F8E7E3">
              <a:alpha val="40000"/>
            </a:srgbClr>
          </a:solidFill>
          <a:ln>
            <a:noFill/>
          </a:ln>
        </p:spPr>
        <p:txBody>
          <a:bodyPr spcFirstLastPara="1" wrap="square" lIns="91425" tIns="45700" rIns="91425" bIns="45700" anchor="ctr" anchorCtr="0">
            <a:normAutofit/>
          </a:bodyPr>
          <a:lstStyle/>
          <a:p>
            <a:pPr marL="0" marR="0" lvl="0" indent="0" algn="ctr" rtl="0">
              <a:lnSpc>
                <a:spcPct val="90000"/>
              </a:lnSpc>
              <a:spcBef>
                <a:spcPts val="0"/>
              </a:spcBef>
              <a:spcAft>
                <a:spcPts val="0"/>
              </a:spcAft>
              <a:buClr>
                <a:schemeClr val="accent2"/>
              </a:buClr>
              <a:buSzPts val="2000"/>
              <a:buFont typeface="Open Sans"/>
              <a:buNone/>
            </a:pPr>
            <a:endParaRPr sz="2000" b="1" i="0" u="none" strike="noStrike" cap="none">
              <a:solidFill>
                <a:schemeClr val="accent2"/>
              </a:solidFill>
              <a:latin typeface="Open Sans"/>
              <a:ea typeface="Open Sans"/>
              <a:cs typeface="Open Sans"/>
              <a:sym typeface="Open Sans"/>
            </a:endParaRPr>
          </a:p>
        </p:txBody>
      </p:sp>
      <p:sp>
        <p:nvSpPr>
          <p:cNvPr id="31" name="Google Shape;31;p19"/>
          <p:cNvSpPr txBox="1">
            <a:spLocks noGrp="1"/>
          </p:cNvSpPr>
          <p:nvPr>
            <p:ph type="ctrTitle"/>
          </p:nvPr>
        </p:nvSpPr>
        <p:spPr>
          <a:xfrm>
            <a:off x="2187019" y="2959363"/>
            <a:ext cx="7832271" cy="1600197"/>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accent2"/>
              </a:buClr>
              <a:buSzPts val="2000"/>
              <a:buFont typeface="Calibri"/>
              <a:buNone/>
              <a:defRPr sz="2000" b="1">
                <a:solidFill>
                  <a:schemeClr val="accent2"/>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32" name="Google Shape;32;p19"/>
          <p:cNvPicPr preferRelativeResize="0"/>
          <p:nvPr/>
        </p:nvPicPr>
        <p:blipFill rotWithShape="1">
          <a:blip r:embed="rId2">
            <a:alphaModFix/>
          </a:blip>
          <a:srcRect/>
          <a:stretch/>
        </p:blipFill>
        <p:spPr>
          <a:xfrm>
            <a:off x="5456010" y="1471139"/>
            <a:ext cx="1060199" cy="1465364"/>
          </a:xfrm>
          <a:prstGeom prst="rect">
            <a:avLst/>
          </a:prstGeom>
          <a:noFill/>
          <a:ln>
            <a:noFill/>
          </a:ln>
        </p:spPr>
      </p:pic>
      <p:sp>
        <p:nvSpPr>
          <p:cNvPr id="33" name="Google Shape;33;p19"/>
          <p:cNvSpPr/>
          <p:nvPr/>
        </p:nvSpPr>
        <p:spPr>
          <a:xfrm flipH="1">
            <a:off x="2172707" y="2913643"/>
            <a:ext cx="7839428" cy="45719"/>
          </a:xfrm>
          <a:prstGeom prst="rect">
            <a:avLst/>
          </a:prstGeom>
          <a:solidFill>
            <a:schemeClr val="accent3"/>
          </a:solidFill>
          <a:ln w="12700" cap="flat" cmpd="sng">
            <a:solidFill>
              <a:schemeClr val="accent3"/>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FFFFFF"/>
        </a:solidFill>
        <a:effectLst/>
      </p:bgPr>
    </p:bg>
    <p:spTree>
      <p:nvGrpSpPr>
        <p:cNvPr id="1" name="Shape 34"/>
        <p:cNvGrpSpPr/>
        <p:nvPr/>
      </p:nvGrpSpPr>
      <p:grpSpPr>
        <a:xfrm>
          <a:off x="0" y="0"/>
          <a:ext cx="0" cy="0"/>
          <a:chOff x="0" y="0"/>
          <a:chExt cx="0" cy="0"/>
        </a:xfrm>
      </p:grpSpPr>
      <p:sp>
        <p:nvSpPr>
          <p:cNvPr id="35" name="Google Shape;35;p12"/>
          <p:cNvSpPr/>
          <p:nvPr/>
        </p:nvSpPr>
        <p:spPr>
          <a:xfrm>
            <a:off x="0" y="0"/>
            <a:ext cx="12191999" cy="6019060"/>
          </a:xfrm>
          <a:prstGeom prst="rect">
            <a:avLst/>
          </a:prstGeom>
          <a:solidFill>
            <a:srgbClr val="F8E7E3">
              <a:alpha val="4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6" name="Google Shape;36;p12"/>
          <p:cNvSpPr/>
          <p:nvPr/>
        </p:nvSpPr>
        <p:spPr>
          <a:xfrm>
            <a:off x="1" y="2184266"/>
            <a:ext cx="310895" cy="1331189"/>
          </a:xfrm>
          <a:prstGeom prst="rect">
            <a:avLst/>
          </a:prstGeom>
          <a:solidFill>
            <a:schemeClr val="accent2"/>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37" name="Google Shape;37;p12"/>
          <p:cNvSpPr txBox="1">
            <a:spLocks noGrp="1"/>
          </p:cNvSpPr>
          <p:nvPr>
            <p:ph type="ctrTitle"/>
          </p:nvPr>
        </p:nvSpPr>
        <p:spPr>
          <a:xfrm>
            <a:off x="374726" y="2184268"/>
            <a:ext cx="6914821" cy="133406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2000"/>
              <a:buFont typeface="Calibri"/>
              <a:buNone/>
              <a:defRPr sz="2000" b="1">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
          <p:cNvSpPr txBox="1">
            <a:spLocks noGrp="1"/>
          </p:cNvSpPr>
          <p:nvPr>
            <p:ph type="subTitle" idx="1"/>
          </p:nvPr>
        </p:nvSpPr>
        <p:spPr>
          <a:xfrm>
            <a:off x="401324" y="3651830"/>
            <a:ext cx="6893057" cy="129283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1000"/>
              </a:spcBef>
              <a:spcAft>
                <a:spcPts val="0"/>
              </a:spcAft>
              <a:buClr>
                <a:schemeClr val="accent1"/>
              </a:buClr>
              <a:buSzPts val="1600"/>
              <a:buNone/>
              <a:defRPr sz="1600" b="1" i="1">
                <a:solidFill>
                  <a:schemeClr val="accen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9" name="Google Shape;39;p12"/>
          <p:cNvSpPr/>
          <p:nvPr/>
        </p:nvSpPr>
        <p:spPr>
          <a:xfrm rot="-5400000" flipH="1">
            <a:off x="-507419" y="4140073"/>
            <a:ext cx="1331189" cy="316348"/>
          </a:xfrm>
          <a:prstGeom prst="rect">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40" name="Google Shape;40;p12"/>
          <p:cNvPicPr preferRelativeResize="0"/>
          <p:nvPr/>
        </p:nvPicPr>
        <p:blipFill rotWithShape="1">
          <a:blip r:embed="rId2">
            <a:alphaModFix/>
          </a:blip>
          <a:srcRect/>
          <a:stretch/>
        </p:blipFill>
        <p:spPr>
          <a:xfrm>
            <a:off x="310896" y="164293"/>
            <a:ext cx="1738194" cy="1738194"/>
          </a:xfrm>
          <a:prstGeom prst="rect">
            <a:avLst/>
          </a:prstGeom>
          <a:noFill/>
          <a:ln>
            <a:noFill/>
          </a:ln>
        </p:spPr>
      </p:pic>
      <p:pic>
        <p:nvPicPr>
          <p:cNvPr id="41" name="Google Shape;41;p12"/>
          <p:cNvPicPr preferRelativeResize="0"/>
          <p:nvPr/>
        </p:nvPicPr>
        <p:blipFill rotWithShape="1">
          <a:blip r:embed="rId3">
            <a:alphaModFix/>
          </a:blip>
          <a:srcRect/>
          <a:stretch/>
        </p:blipFill>
        <p:spPr>
          <a:xfrm>
            <a:off x="7557741" y="680458"/>
            <a:ext cx="3408733" cy="4711410"/>
          </a:xfrm>
          <a:prstGeom prst="rect">
            <a:avLst/>
          </a:prstGeom>
          <a:noFill/>
          <a:ln>
            <a:noFill/>
          </a:ln>
        </p:spPr>
      </p:pic>
      <p:pic>
        <p:nvPicPr>
          <p:cNvPr id="42" name="Google Shape;42;p12"/>
          <p:cNvPicPr preferRelativeResize="0"/>
          <p:nvPr/>
        </p:nvPicPr>
        <p:blipFill rotWithShape="1">
          <a:blip r:embed="rId4">
            <a:alphaModFix/>
          </a:blip>
          <a:srcRect/>
          <a:stretch/>
        </p:blipFill>
        <p:spPr>
          <a:xfrm>
            <a:off x="310897" y="6212262"/>
            <a:ext cx="1886787" cy="401872"/>
          </a:xfrm>
          <a:prstGeom prst="rect">
            <a:avLst/>
          </a:prstGeom>
          <a:noFill/>
          <a:ln>
            <a:noFill/>
          </a:ln>
        </p:spPr>
      </p:pic>
      <p:sp>
        <p:nvSpPr>
          <p:cNvPr id="43" name="Google Shape;43;p12"/>
          <p:cNvSpPr txBox="1"/>
          <p:nvPr/>
        </p:nvSpPr>
        <p:spPr>
          <a:xfrm>
            <a:off x="2385759" y="6214024"/>
            <a:ext cx="9495344"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chemeClr val="dk1"/>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Project Number: 101196057</a:t>
            </a:r>
            <a:endParaRPr sz="900" b="0" i="0" u="none" strike="noStrike" cap="none">
              <a:solidFill>
                <a:schemeClr val="dk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ubtitle Content - 2col">
  <p:cSld name="Title Subtitle Content - 2col">
    <p:spTree>
      <p:nvGrpSpPr>
        <p:cNvPr id="1" name="Shape 47"/>
        <p:cNvGrpSpPr/>
        <p:nvPr/>
      </p:nvGrpSpPr>
      <p:grpSpPr>
        <a:xfrm>
          <a:off x="0" y="0"/>
          <a:ext cx="0" cy="0"/>
          <a:chOff x="0" y="0"/>
          <a:chExt cx="0" cy="0"/>
        </a:xfrm>
      </p:grpSpPr>
      <p:sp>
        <p:nvSpPr>
          <p:cNvPr id="48" name="Google Shape;48;g37f91dc4fb9_0_121"/>
          <p:cNvSpPr txBox="1">
            <a:spLocks noGrp="1"/>
          </p:cNvSpPr>
          <p:nvPr>
            <p:ph type="title"/>
          </p:nvPr>
        </p:nvSpPr>
        <p:spPr>
          <a:xfrm>
            <a:off x="97970" y="81642"/>
            <a:ext cx="11944500" cy="715800"/>
          </a:xfrm>
          <a:prstGeom prst="rect">
            <a:avLst/>
          </a:prstGeom>
          <a:noFill/>
          <a:ln>
            <a:noFill/>
          </a:ln>
        </p:spPr>
        <p:txBody>
          <a:bodyPr spcFirstLastPara="1" wrap="square" lIns="54000" tIns="54000" rIns="54000" bIns="54000" anchor="ctr" anchorCtr="0">
            <a:noAutofit/>
          </a:bodyPr>
          <a:lstStyle>
            <a:lvl1pPr lvl="0" algn="l">
              <a:lnSpc>
                <a:spcPct val="90000"/>
              </a:lnSpc>
              <a:spcBef>
                <a:spcPts val="0"/>
              </a:spcBef>
              <a:spcAft>
                <a:spcPts val="0"/>
              </a:spcAft>
              <a:buClr>
                <a:srgbClr val="FFFFFF"/>
              </a:buClr>
              <a:buSzPts val="3800"/>
              <a:buFont typeface="Calibri"/>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g37f91dc4fb9_0_121"/>
          <p:cNvSpPr txBox="1">
            <a:spLocks noGrp="1"/>
          </p:cNvSpPr>
          <p:nvPr>
            <p:ph type="body" idx="1"/>
          </p:nvPr>
        </p:nvSpPr>
        <p:spPr>
          <a:xfrm>
            <a:off x="97970" y="854672"/>
            <a:ext cx="11944500" cy="550800"/>
          </a:xfrm>
          <a:prstGeom prst="rect">
            <a:avLst/>
          </a:prstGeom>
          <a:noFill/>
          <a:ln>
            <a:noFill/>
          </a:ln>
        </p:spPr>
        <p:txBody>
          <a:bodyPr spcFirstLastPara="1" wrap="square" lIns="91425" tIns="45700" rIns="91425" bIns="45700" anchor="ctr" anchorCtr="0">
            <a:noAutofit/>
          </a:bodyPr>
          <a:lstStyle>
            <a:lvl1pPr marL="457200" marR="0" lvl="0" indent="-228600" algn="just" rtl="0">
              <a:lnSpc>
                <a:spcPct val="90000"/>
              </a:lnSpc>
              <a:spcBef>
                <a:spcPts val="1000"/>
              </a:spcBef>
              <a:spcAft>
                <a:spcPts val="0"/>
              </a:spcAft>
              <a:buClr>
                <a:schemeClr val="accent2"/>
              </a:buClr>
              <a:buSzPts val="2400"/>
              <a:buFont typeface="Arial"/>
              <a:buNone/>
              <a:defRPr sz="2400" b="1" i="0" u="none" strike="noStrike" cap="none">
                <a:solidFill>
                  <a:schemeClr val="accent2"/>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g37f91dc4fb9_0_121"/>
          <p:cNvSpPr txBox="1">
            <a:spLocks noGrp="1"/>
          </p:cNvSpPr>
          <p:nvPr>
            <p:ph type="body" idx="2"/>
          </p:nvPr>
        </p:nvSpPr>
        <p:spPr>
          <a:xfrm>
            <a:off x="97971" y="1462685"/>
            <a:ext cx="11944500" cy="52893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L="914400" marR="0" lvl="1"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2pPr>
            <a:lvl3pPr marL="1371600" marR="0" lvl="2"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3pPr>
            <a:lvl4pPr marL="1828800" marR="0" lvl="3"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4pPr>
            <a:lvl5pPr marL="2286000" marR="0" lvl="4"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Text - 1col">
  <p:cSld name="Title Text - 1col">
    <p:spTree>
      <p:nvGrpSpPr>
        <p:cNvPr id="1" name="Shape 51"/>
        <p:cNvGrpSpPr/>
        <p:nvPr/>
      </p:nvGrpSpPr>
      <p:grpSpPr>
        <a:xfrm>
          <a:off x="0" y="0"/>
          <a:ext cx="0" cy="0"/>
          <a:chOff x="0" y="0"/>
          <a:chExt cx="0" cy="0"/>
        </a:xfrm>
      </p:grpSpPr>
      <p:sp>
        <p:nvSpPr>
          <p:cNvPr id="52" name="Google Shape;52;g37f91dc4fb9_0_118"/>
          <p:cNvSpPr txBox="1">
            <a:spLocks noGrp="1"/>
          </p:cNvSpPr>
          <p:nvPr>
            <p:ph type="title"/>
          </p:nvPr>
        </p:nvSpPr>
        <p:spPr>
          <a:xfrm>
            <a:off x="97970" y="81642"/>
            <a:ext cx="11944500" cy="715800"/>
          </a:xfrm>
          <a:prstGeom prst="rect">
            <a:avLst/>
          </a:prstGeom>
          <a:noFill/>
          <a:ln>
            <a:noFill/>
          </a:ln>
        </p:spPr>
        <p:txBody>
          <a:bodyPr spcFirstLastPara="1" wrap="square" lIns="54000" tIns="54000" rIns="54000" bIns="54000" anchor="ctr" anchorCtr="0">
            <a:noAutofit/>
          </a:bodyPr>
          <a:lstStyle>
            <a:lvl1pPr lvl="0" algn="l">
              <a:lnSpc>
                <a:spcPct val="90000"/>
              </a:lnSpc>
              <a:spcBef>
                <a:spcPts val="0"/>
              </a:spcBef>
              <a:spcAft>
                <a:spcPts val="0"/>
              </a:spcAft>
              <a:buClr>
                <a:srgbClr val="FFFFFF"/>
              </a:buClr>
              <a:buSzPts val="3800"/>
              <a:buFont typeface="Calibri"/>
              <a:buNone/>
              <a:defRPr>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g37f91dc4fb9_0_118"/>
          <p:cNvSpPr txBox="1">
            <a:spLocks noGrp="1"/>
          </p:cNvSpPr>
          <p:nvPr>
            <p:ph type="body" idx="1"/>
          </p:nvPr>
        </p:nvSpPr>
        <p:spPr>
          <a:xfrm>
            <a:off x="97971" y="881743"/>
            <a:ext cx="11944500" cy="58701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L="914400" marR="0" lvl="1"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2pPr>
            <a:lvl3pPr marL="1371600" marR="0" lvl="2"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3pPr>
            <a:lvl4pPr marL="1828800" marR="0" lvl="3"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4pPr>
            <a:lvl5pPr marL="2286000" marR="0" lvl="4"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Content - 2col">
  <p:cSld name="Title Content - 2col">
    <p:spTree>
      <p:nvGrpSpPr>
        <p:cNvPr id="1" name="Shape 54"/>
        <p:cNvGrpSpPr/>
        <p:nvPr/>
      </p:nvGrpSpPr>
      <p:grpSpPr>
        <a:xfrm>
          <a:off x="0" y="0"/>
          <a:ext cx="0" cy="0"/>
          <a:chOff x="0" y="0"/>
          <a:chExt cx="0" cy="0"/>
        </a:xfrm>
      </p:grpSpPr>
      <p:sp>
        <p:nvSpPr>
          <p:cNvPr id="55" name="Google Shape;55;g37f91dc4fb9_0_130"/>
          <p:cNvSpPr txBox="1">
            <a:spLocks noGrp="1"/>
          </p:cNvSpPr>
          <p:nvPr>
            <p:ph type="title"/>
          </p:nvPr>
        </p:nvSpPr>
        <p:spPr>
          <a:xfrm>
            <a:off x="97970" y="81642"/>
            <a:ext cx="11944500" cy="715800"/>
          </a:xfrm>
          <a:prstGeom prst="rect">
            <a:avLst/>
          </a:prstGeom>
          <a:noFill/>
          <a:ln>
            <a:noFill/>
          </a:ln>
        </p:spPr>
        <p:txBody>
          <a:bodyPr spcFirstLastPara="1" wrap="square" lIns="54000" tIns="54000" rIns="54000" bIns="54000" anchor="ctr" anchorCtr="0">
            <a:noAutofit/>
          </a:bodyPr>
          <a:lstStyle>
            <a:lvl1pPr lvl="0" algn="l">
              <a:lnSpc>
                <a:spcPct val="90000"/>
              </a:lnSpc>
              <a:spcBef>
                <a:spcPts val="0"/>
              </a:spcBef>
              <a:spcAft>
                <a:spcPts val="0"/>
              </a:spcAft>
              <a:buClr>
                <a:srgbClr val="FFFFFF"/>
              </a:buClr>
              <a:buSzPts val="38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g37f91dc4fb9_0_130"/>
          <p:cNvSpPr txBox="1">
            <a:spLocks noGrp="1"/>
          </p:cNvSpPr>
          <p:nvPr>
            <p:ph type="body" idx="1"/>
          </p:nvPr>
        </p:nvSpPr>
        <p:spPr>
          <a:xfrm>
            <a:off x="97971" y="873580"/>
            <a:ext cx="5910900" cy="5902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L="914400" marR="0" lvl="1"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2pPr>
            <a:lvl3pPr marL="1371600" marR="0" lvl="2"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3pPr>
            <a:lvl4pPr marL="1828800" marR="0" lvl="3"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4pPr>
            <a:lvl5pPr marL="2286000" marR="0" lvl="4"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Google Shape;57;g37f91dc4fb9_0_130"/>
          <p:cNvSpPr txBox="1">
            <a:spLocks noGrp="1"/>
          </p:cNvSpPr>
          <p:nvPr>
            <p:ph type="body" idx="2"/>
          </p:nvPr>
        </p:nvSpPr>
        <p:spPr>
          <a:xfrm>
            <a:off x="6131377" y="873580"/>
            <a:ext cx="5910900" cy="5902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1pPr>
            <a:lvl2pPr marL="914400" marR="0" lvl="1"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2pPr>
            <a:lvl3pPr marL="1371600" marR="0" lvl="2"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3pPr>
            <a:lvl4pPr marL="1828800" marR="0" lvl="3"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4pPr>
            <a:lvl5pPr marL="2286000" marR="0" lvl="4"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48627"/>
          </a:srgbClr>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838200" y="365129"/>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accent1"/>
              </a:buClr>
              <a:buSzPts val="2800"/>
              <a:buFont typeface="Arial"/>
              <a:buChar char="•"/>
              <a:defRPr sz="2800" b="0" i="0" u="none" strike="noStrike" cap="none">
                <a:solidFill>
                  <a:schemeClr val="accen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0"/>
          <p:cNvSpPr txBox="1">
            <a:spLocks noGrp="1"/>
          </p:cNvSpPr>
          <p:nvPr>
            <p:ph type="dt" idx="10"/>
          </p:nvPr>
        </p:nvSpPr>
        <p:spPr>
          <a:xfrm>
            <a:off x="838200" y="6356354"/>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95959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0"/>
          <p:cNvSpPr txBox="1">
            <a:spLocks noGrp="1"/>
          </p:cNvSpPr>
          <p:nvPr>
            <p:ph type="ftr" idx="11"/>
          </p:nvPr>
        </p:nvSpPr>
        <p:spPr>
          <a:xfrm>
            <a:off x="4038600" y="6356354"/>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95959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0"/>
          <p:cNvSpPr txBox="1">
            <a:spLocks noGrp="1"/>
          </p:cNvSpPr>
          <p:nvPr>
            <p:ph type="sldNum" idx="12"/>
          </p:nvPr>
        </p:nvSpPr>
        <p:spPr>
          <a:xfrm>
            <a:off x="8610600" y="6356354"/>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959595"/>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2">
            <a:alpha val="0"/>
          </a:schemeClr>
        </a:solidFill>
        <a:effectLst/>
      </p:bgPr>
    </p:bg>
    <p:spTree>
      <p:nvGrpSpPr>
        <p:cNvPr id="1" name="Shape 44"/>
        <p:cNvGrpSpPr/>
        <p:nvPr/>
      </p:nvGrpSpPr>
      <p:grpSpPr>
        <a:xfrm>
          <a:off x="0" y="0"/>
          <a:ext cx="0" cy="0"/>
          <a:chOff x="0" y="0"/>
          <a:chExt cx="0" cy="0"/>
        </a:xfrm>
      </p:grpSpPr>
      <p:sp>
        <p:nvSpPr>
          <p:cNvPr id="45" name="Google Shape;45;g37f91dc4fb9_0_115"/>
          <p:cNvSpPr/>
          <p:nvPr/>
        </p:nvSpPr>
        <p:spPr>
          <a:xfrm>
            <a:off x="0" y="0"/>
            <a:ext cx="12192000" cy="7974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Open Sans"/>
              <a:ea typeface="Open Sans"/>
              <a:cs typeface="Open Sans"/>
              <a:sym typeface="Open Sans"/>
            </a:endParaRPr>
          </a:p>
        </p:txBody>
      </p:sp>
      <p:sp>
        <p:nvSpPr>
          <p:cNvPr id="46" name="Google Shape;46;g37f91dc4fb9_0_115"/>
          <p:cNvSpPr txBox="1">
            <a:spLocks noGrp="1"/>
          </p:cNvSpPr>
          <p:nvPr>
            <p:ph type="title"/>
          </p:nvPr>
        </p:nvSpPr>
        <p:spPr>
          <a:xfrm>
            <a:off x="97970" y="81642"/>
            <a:ext cx="11944500" cy="715800"/>
          </a:xfrm>
          <a:prstGeom prst="rect">
            <a:avLst/>
          </a:prstGeom>
          <a:noFill/>
          <a:ln>
            <a:noFill/>
          </a:ln>
        </p:spPr>
        <p:txBody>
          <a:bodyPr spcFirstLastPara="1" wrap="square" lIns="54000" tIns="54000" rIns="54000" bIns="54000" anchor="ctr" anchorCtr="0">
            <a:noAutofit/>
          </a:bodyPr>
          <a:lstStyle>
            <a:lvl1pPr marR="0" lvl="0" algn="l" rtl="0">
              <a:lnSpc>
                <a:spcPct val="90000"/>
              </a:lnSpc>
              <a:spcBef>
                <a:spcPts val="0"/>
              </a:spcBef>
              <a:spcAft>
                <a:spcPts val="0"/>
              </a:spcAft>
              <a:buClr>
                <a:srgbClr val="FFFFFF"/>
              </a:buClr>
              <a:buSzPts val="3800"/>
              <a:buFont typeface="Calibri"/>
              <a:buNone/>
              <a:defRPr sz="3800" b="0" i="0" u="none" strike="noStrike" cap="none">
                <a:solidFill>
                  <a:srgbClr val="FFFFFF"/>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1542/peds.2012-0243" TargetMode="External"/><Relationship Id="rId7" Type="http://schemas.openxmlformats.org/officeDocument/2006/relationships/hyperlink" Target="https://doi.org/10.1016/j.jsp.2019.03.001"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 Id="rId6" Type="http://schemas.openxmlformats.org/officeDocument/2006/relationships/hyperlink" Target="https://doi.org/10.1177/2332858417711428" TargetMode="External"/><Relationship Id="rId5" Type="http://schemas.openxmlformats.org/officeDocument/2006/relationships/hyperlink" Target="https://doi.org/10.17161/fec.v42i8.6906" TargetMode="External"/><Relationship Id="rId4" Type="http://schemas.openxmlformats.org/officeDocument/2006/relationships/hyperlink" Target="https://doi.org/10.1177/10983007070090040301"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
          <p:cNvSpPr txBox="1">
            <a:spLocks noGrp="1"/>
          </p:cNvSpPr>
          <p:nvPr>
            <p:ph type="ctrTitle"/>
          </p:nvPr>
        </p:nvSpPr>
        <p:spPr>
          <a:xfrm>
            <a:off x="374726" y="2184268"/>
            <a:ext cx="6914821" cy="1334065"/>
          </a:xfrm>
          <a:prstGeom prst="rect">
            <a:avLst/>
          </a:prstGeom>
          <a:noFill/>
          <a:ln>
            <a:noFill/>
          </a:ln>
        </p:spPr>
        <p:txBody>
          <a:bodyPr spcFirstLastPara="1" wrap="square" lIns="91425" tIns="45700" rIns="91425" bIns="45700" anchor="ctr" anchorCtr="0">
            <a:normAutofit/>
          </a:bodyPr>
          <a:lstStyle/>
          <a:p>
            <a:pPr lvl="0"/>
            <a:r>
              <a:rPr lang="en-US" dirty="0" err="1"/>
              <a:t>Școli</a:t>
            </a:r>
            <a:r>
              <a:rPr lang="en-US" dirty="0"/>
              <a:t> </a:t>
            </a:r>
            <a:r>
              <a:rPr lang="en-US" dirty="0" err="1"/>
              <a:t>prospere</a:t>
            </a:r>
            <a:r>
              <a:rPr lang="en-US" dirty="0"/>
              <a:t> – o </a:t>
            </a:r>
            <a:r>
              <a:rPr lang="en-US" dirty="0" err="1"/>
              <a:t>abordare</a:t>
            </a:r>
            <a:r>
              <a:rPr lang="en-US" dirty="0"/>
              <a:t> </a:t>
            </a:r>
            <a:r>
              <a:rPr lang="en-US" dirty="0" err="1"/>
              <a:t>sistemică</a:t>
            </a:r>
            <a:r>
              <a:rPr lang="en-US" dirty="0"/>
              <a:t>, la </a:t>
            </a:r>
            <a:r>
              <a:rPr lang="en-US" dirty="0" err="1"/>
              <a:t>nivelul</a:t>
            </a:r>
            <a:r>
              <a:rPr lang="en-US" dirty="0"/>
              <a:t> </a:t>
            </a:r>
            <a:r>
              <a:rPr lang="en-US" dirty="0" err="1"/>
              <a:t>întregii</a:t>
            </a:r>
            <a:r>
              <a:rPr lang="en-US" dirty="0"/>
              <a:t> </a:t>
            </a:r>
            <a:r>
              <a:rPr lang="en-US" dirty="0" err="1"/>
              <a:t>școli</a:t>
            </a:r>
            <a:r>
              <a:rPr lang="en-US" dirty="0"/>
              <a:t> a </a:t>
            </a:r>
            <a:r>
              <a:rPr lang="en-US" dirty="0" err="1"/>
              <a:t>sănătății</a:t>
            </a:r>
            <a:r>
              <a:rPr lang="en-US" dirty="0"/>
              <a:t> </a:t>
            </a:r>
            <a:r>
              <a:rPr lang="en-US" dirty="0" err="1"/>
              <a:t>mintale</a:t>
            </a:r>
            <a:r>
              <a:rPr lang="en-US" dirty="0"/>
              <a:t> </a:t>
            </a:r>
            <a:r>
              <a:rPr lang="en-US" dirty="0" err="1"/>
              <a:t>și</a:t>
            </a:r>
            <a:r>
              <a:rPr lang="en-US" dirty="0"/>
              <a:t> a </a:t>
            </a:r>
            <a:r>
              <a:rPr lang="en-US" dirty="0" err="1"/>
              <a:t>stării</a:t>
            </a:r>
            <a:r>
              <a:rPr lang="en-US" dirty="0"/>
              <a:t> de bine</a:t>
            </a:r>
            <a:endParaRPr sz="2200" dirty="0"/>
          </a:p>
        </p:txBody>
      </p:sp>
      <p:sp>
        <p:nvSpPr>
          <p:cNvPr id="63" name="Google Shape;63;p1"/>
          <p:cNvSpPr txBox="1">
            <a:spLocks noGrp="1"/>
          </p:cNvSpPr>
          <p:nvPr>
            <p:ph type="subTitle" idx="1"/>
          </p:nvPr>
        </p:nvSpPr>
        <p:spPr>
          <a:xfrm>
            <a:off x="401324" y="3651830"/>
            <a:ext cx="6893057" cy="1292830"/>
          </a:xfrm>
          <a:prstGeom prst="rect">
            <a:avLst/>
          </a:prstGeom>
          <a:noFill/>
          <a:ln>
            <a:noFill/>
          </a:ln>
        </p:spPr>
        <p:txBody>
          <a:bodyPr spcFirstLastPara="1" wrap="square" lIns="91425" tIns="45700" rIns="91425" bIns="45700" anchor="ctr" anchorCtr="0">
            <a:normAutofit fontScale="55000" lnSpcReduction="20000"/>
          </a:bodyPr>
          <a:lstStyle/>
          <a:p>
            <a:pPr marL="0" lvl="0" indent="0" algn="l" rtl="0">
              <a:lnSpc>
                <a:spcPct val="140011"/>
              </a:lnSpc>
              <a:spcBef>
                <a:spcPts val="0"/>
              </a:spcBef>
              <a:spcAft>
                <a:spcPts val="0"/>
              </a:spcAft>
              <a:buClr>
                <a:srgbClr val="000000"/>
              </a:buClr>
              <a:buSzPct val="100000"/>
              <a:buFont typeface="Arial"/>
              <a:buNone/>
            </a:pPr>
            <a:r>
              <a:rPr lang="en-US" sz="3599" b="0" i="0" dirty="0" err="1">
                <a:solidFill>
                  <a:srgbClr val="545454"/>
                </a:solidFill>
              </a:rPr>
              <a:t>Durata</a:t>
            </a:r>
            <a:r>
              <a:rPr lang="en-US" sz="3599" b="0" i="0" dirty="0">
                <a:solidFill>
                  <a:srgbClr val="545454"/>
                </a:solidFill>
              </a:rPr>
              <a:t> </a:t>
            </a:r>
            <a:r>
              <a:rPr lang="en-US" sz="3599" b="0" i="0" dirty="0" err="1">
                <a:solidFill>
                  <a:srgbClr val="545454"/>
                </a:solidFill>
              </a:rPr>
              <a:t>proiectului</a:t>
            </a:r>
            <a:r>
              <a:rPr lang="en-US" sz="3599" b="0" i="0" dirty="0">
                <a:solidFill>
                  <a:srgbClr val="545454"/>
                </a:solidFill>
              </a:rPr>
              <a:t>: 36 </a:t>
            </a:r>
            <a:r>
              <a:rPr lang="en-US" sz="3599" b="0" i="0" dirty="0" err="1">
                <a:solidFill>
                  <a:srgbClr val="545454"/>
                </a:solidFill>
              </a:rPr>
              <a:t>luni</a:t>
            </a:r>
            <a:r>
              <a:rPr lang="en-US" sz="3599" b="0" i="0" dirty="0">
                <a:solidFill>
                  <a:srgbClr val="545454"/>
                </a:solidFill>
              </a:rPr>
              <a:t> (Mar 2025 - Feb 2028)</a:t>
            </a:r>
            <a:endParaRPr sz="1400" b="0" i="0" dirty="0">
              <a:solidFill>
                <a:srgbClr val="000000"/>
              </a:solidFill>
            </a:endParaRPr>
          </a:p>
          <a:p>
            <a:pPr marL="0" lvl="0" indent="0" algn="l" rtl="0">
              <a:lnSpc>
                <a:spcPct val="140011"/>
              </a:lnSpc>
              <a:spcBef>
                <a:spcPts val="0"/>
              </a:spcBef>
              <a:spcAft>
                <a:spcPts val="0"/>
              </a:spcAft>
              <a:buClr>
                <a:srgbClr val="000000"/>
              </a:buClr>
              <a:buSzPct val="100000"/>
              <a:buFont typeface="Arial"/>
              <a:buNone/>
            </a:pPr>
            <a:r>
              <a:rPr lang="en-US" sz="3599" b="0" i="0" dirty="0">
                <a:solidFill>
                  <a:srgbClr val="545454"/>
                </a:solidFill>
              </a:rPr>
              <a:t>Nr. </a:t>
            </a:r>
            <a:r>
              <a:rPr lang="en-US" sz="3599" b="0" i="0" dirty="0" err="1">
                <a:solidFill>
                  <a:srgbClr val="545454"/>
                </a:solidFill>
              </a:rPr>
              <a:t>proiectului</a:t>
            </a:r>
            <a:r>
              <a:rPr lang="en-US" sz="3599" b="0" i="0" dirty="0">
                <a:solidFill>
                  <a:srgbClr val="545454"/>
                </a:solidFill>
              </a:rPr>
              <a:t>: 101196057</a:t>
            </a:r>
            <a:endParaRPr sz="1400" b="0" i="0" dirty="0">
              <a:solidFill>
                <a:srgbClr val="000000"/>
              </a:solidFill>
            </a:endParaRPr>
          </a:p>
          <a:p>
            <a:pPr marL="0" lvl="0" indent="0" algn="l" rtl="0">
              <a:lnSpc>
                <a:spcPct val="140011"/>
              </a:lnSpc>
              <a:spcBef>
                <a:spcPts val="0"/>
              </a:spcBef>
              <a:spcAft>
                <a:spcPts val="0"/>
              </a:spcAft>
              <a:buClr>
                <a:srgbClr val="000000"/>
              </a:buClr>
              <a:buSzPct val="100000"/>
              <a:buFont typeface="Arial"/>
              <a:buNone/>
            </a:pPr>
            <a:r>
              <a:rPr lang="en-US" sz="3599" b="0" i="0" dirty="0" err="1">
                <a:solidFill>
                  <a:srgbClr val="545454"/>
                </a:solidFill>
              </a:rPr>
              <a:t>Apelul</a:t>
            </a:r>
            <a:r>
              <a:rPr lang="en-US" sz="3599" b="0" i="0" dirty="0">
                <a:solidFill>
                  <a:srgbClr val="545454"/>
                </a:solidFill>
              </a:rPr>
              <a:t>: ERASMUS-EDU-2024-POL-EXP</a:t>
            </a:r>
            <a:endParaRPr sz="1400" b="0" i="0" dirty="0">
              <a:solidFill>
                <a:srgbClr val="000000"/>
              </a:solidFill>
            </a:endParaRPr>
          </a:p>
          <a:p>
            <a:pPr marL="0" lvl="0" indent="0" algn="l" rtl="0">
              <a:lnSpc>
                <a:spcPct val="90000"/>
              </a:lnSpc>
              <a:spcBef>
                <a:spcPts val="0"/>
              </a:spcBef>
              <a:spcAft>
                <a:spcPts val="0"/>
              </a:spcAft>
              <a:buClr>
                <a:schemeClr val="accent1"/>
              </a:buClr>
              <a:buSzPct val="1000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5"/>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32" name="Google Shape;132;p15"/>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en-US" dirty="0" err="1"/>
              <a:t>Matricea</a:t>
            </a:r>
            <a:r>
              <a:rPr lang="en-US" dirty="0"/>
              <a:t> </a:t>
            </a:r>
            <a:r>
              <a:rPr lang="en-US" dirty="0" err="1"/>
              <a:t>așteptărilor</a:t>
            </a:r>
            <a:r>
              <a:rPr lang="en-US" dirty="0"/>
              <a:t> la </a:t>
            </a:r>
            <a:r>
              <a:rPr lang="en-US" dirty="0" err="1"/>
              <a:t>nivelul</a:t>
            </a:r>
            <a:r>
              <a:rPr lang="en-US" dirty="0"/>
              <a:t> </a:t>
            </a:r>
            <a:r>
              <a:rPr lang="en-US" dirty="0" err="1"/>
              <a:t>întregii</a:t>
            </a:r>
            <a:r>
              <a:rPr lang="en-US" dirty="0"/>
              <a:t> </a:t>
            </a:r>
            <a:r>
              <a:rPr lang="en-US" dirty="0" err="1"/>
              <a:t>școli</a:t>
            </a:r>
            <a:r>
              <a:rPr lang="en-US" dirty="0"/>
              <a:t> (</a:t>
            </a:r>
            <a:r>
              <a:rPr lang="en-US" dirty="0" err="1"/>
              <a:t>Exemplu</a:t>
            </a:r>
            <a:r>
              <a:rPr lang="en-US" dirty="0"/>
              <a:t> </a:t>
            </a:r>
            <a:r>
              <a:rPr lang="en-US" dirty="0" err="1"/>
              <a:t>dintr</a:t>
            </a:r>
            <a:r>
              <a:rPr lang="en-US" dirty="0"/>
              <a:t>-o </a:t>
            </a:r>
            <a:r>
              <a:rPr lang="en-US" dirty="0" err="1"/>
              <a:t>școală</a:t>
            </a:r>
            <a:r>
              <a:rPr lang="en-US" dirty="0"/>
              <a:t> </a:t>
            </a:r>
            <a:r>
              <a:rPr lang="en-US" dirty="0" err="1"/>
              <a:t>reală</a:t>
            </a:r>
            <a:r>
              <a:rPr lang="en-US" dirty="0"/>
              <a:t>)</a:t>
            </a:r>
            <a:endParaRPr dirty="0"/>
          </a:p>
          <a:p>
            <a:pPr marL="0" lvl="0" indent="0" algn="just" rtl="0">
              <a:lnSpc>
                <a:spcPct val="90000"/>
              </a:lnSpc>
              <a:spcBef>
                <a:spcPts val="0"/>
              </a:spcBef>
              <a:spcAft>
                <a:spcPts val="0"/>
              </a:spcAft>
              <a:buClr>
                <a:schemeClr val="accent2"/>
              </a:buClr>
              <a:buSzPts val="2400"/>
              <a:buNone/>
            </a:pPr>
            <a:endParaRPr dirty="0"/>
          </a:p>
        </p:txBody>
      </p:sp>
      <p:graphicFrame>
        <p:nvGraphicFramePr>
          <p:cNvPr id="133" name="Google Shape;133;p15"/>
          <p:cNvGraphicFramePr/>
          <p:nvPr>
            <p:extLst>
              <p:ext uri="{D42A27DB-BD31-4B8C-83A1-F6EECF244321}">
                <p14:modId xmlns:p14="http://schemas.microsoft.com/office/powerpoint/2010/main" val="1895380125"/>
              </p:ext>
            </p:extLst>
          </p:nvPr>
        </p:nvGraphicFramePr>
        <p:xfrm>
          <a:off x="714450" y="1473688"/>
          <a:ext cx="11153156" cy="4937820"/>
        </p:xfrm>
        <a:graphic>
          <a:graphicData uri="http://schemas.openxmlformats.org/drawingml/2006/table">
            <a:tbl>
              <a:tblPr>
                <a:noFill/>
                <a:tableStyleId>{6499A5D8-350F-4D56-92EC-FCE0BAFC9AD6}</a:tableStyleId>
              </a:tblPr>
              <a:tblGrid>
                <a:gridCol w="2788289">
                  <a:extLst>
                    <a:ext uri="{9D8B030D-6E8A-4147-A177-3AD203B41FA5}">
                      <a16:colId xmlns:a16="http://schemas.microsoft.com/office/drawing/2014/main" val="20000"/>
                    </a:ext>
                  </a:extLst>
                </a:gridCol>
                <a:gridCol w="2827176">
                  <a:extLst>
                    <a:ext uri="{9D8B030D-6E8A-4147-A177-3AD203B41FA5}">
                      <a16:colId xmlns:a16="http://schemas.microsoft.com/office/drawing/2014/main" val="20001"/>
                    </a:ext>
                  </a:extLst>
                </a:gridCol>
                <a:gridCol w="2749402">
                  <a:extLst>
                    <a:ext uri="{9D8B030D-6E8A-4147-A177-3AD203B41FA5}">
                      <a16:colId xmlns:a16="http://schemas.microsoft.com/office/drawing/2014/main" val="20002"/>
                    </a:ext>
                  </a:extLst>
                </a:gridCol>
                <a:gridCol w="2788289">
                  <a:extLst>
                    <a:ext uri="{9D8B030D-6E8A-4147-A177-3AD203B41FA5}">
                      <a16:colId xmlns:a16="http://schemas.microsoft.com/office/drawing/2014/main" val="20003"/>
                    </a:ext>
                  </a:extLst>
                </a:gridCol>
              </a:tblGrid>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a:t>Zona din </a:t>
                      </a:r>
                      <a:r>
                        <a:rPr lang="en-US" sz="1800" b="1" u="none" strike="noStrike" cap="none" dirty="0" err="1"/>
                        <a:t>școală</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Fii</a:t>
                      </a:r>
                      <a:r>
                        <a:rPr lang="en-US" sz="1800" b="1" u="none" strike="noStrike" cap="none" dirty="0"/>
                        <a:t> </a:t>
                      </a:r>
                      <a:r>
                        <a:rPr lang="en-US" sz="1800" b="1" u="none" strike="noStrike" cap="none" dirty="0" err="1"/>
                        <a:t>respectuos</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Fii</a:t>
                      </a:r>
                      <a:r>
                        <a:rPr lang="en-US" sz="1800" b="1" u="none" strike="noStrike" cap="none" dirty="0"/>
                        <a:t> </a:t>
                      </a:r>
                      <a:r>
                        <a:rPr lang="en-US" sz="1800" b="1" u="none" strike="noStrike" cap="none" dirty="0" err="1"/>
                        <a:t>responsabil</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Fii</a:t>
                      </a:r>
                      <a:r>
                        <a:rPr lang="en-US" sz="1800" b="1" u="none" strike="noStrike" cap="none" dirty="0"/>
                        <a:t> </a:t>
                      </a:r>
                      <a:r>
                        <a:rPr lang="en-US" sz="1800" b="1" u="none" strike="noStrike" cap="none" dirty="0" err="1"/>
                        <a:t>în</a:t>
                      </a:r>
                      <a:r>
                        <a:rPr lang="en-US" sz="1800" b="1" u="none" strike="noStrike" cap="none" dirty="0"/>
                        <a:t> </a:t>
                      </a:r>
                      <a:r>
                        <a:rPr lang="en-US" sz="1800" b="1" u="none" strike="noStrike" cap="none" dirty="0" err="1"/>
                        <a:t>siguranță</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Clasă</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Ascultă</a:t>
                      </a:r>
                      <a:r>
                        <a:rPr lang="en-US" sz="1800" u="none" strike="noStrike" cap="none" dirty="0"/>
                        <a:t> </a:t>
                      </a:r>
                      <a:r>
                        <a:rPr lang="en-US" sz="1800" u="none" strike="noStrike" cap="none" dirty="0" err="1"/>
                        <a:t>când</a:t>
                      </a:r>
                      <a:r>
                        <a:rPr lang="en-US" sz="1800" u="none" strike="noStrike" cap="none" dirty="0"/>
                        <a:t> </a:t>
                      </a:r>
                      <a:r>
                        <a:rPr lang="en-US" sz="1800" u="none" strike="noStrike" cap="none" dirty="0" err="1"/>
                        <a:t>cineva</a:t>
                      </a:r>
                      <a:r>
                        <a:rPr lang="en-US" sz="1800" u="none" strike="noStrike" cap="none" dirty="0"/>
                        <a:t> </a:t>
                      </a:r>
                      <a:r>
                        <a:rPr lang="en-US" sz="1800" u="none" strike="noStrike" cap="none" dirty="0" err="1"/>
                        <a:t>vorbește</a:t>
                      </a:r>
                      <a:r>
                        <a:rPr lang="en-US" sz="1800" u="none" strike="noStrike" cap="none" dirty="0"/>
                        <a:t>. </a:t>
                      </a:r>
                      <a:r>
                        <a:rPr lang="en-US" sz="1800" u="none" strike="noStrike" cap="none" dirty="0" err="1"/>
                        <a:t>Ridică</a:t>
                      </a:r>
                      <a:r>
                        <a:rPr lang="en-US" sz="1800" u="none" strike="noStrike" cap="none" dirty="0"/>
                        <a:t> </a:t>
                      </a:r>
                      <a:r>
                        <a:rPr lang="en-US" sz="1800" u="none" strike="noStrike" cap="none" dirty="0" err="1"/>
                        <a:t>mâna</a:t>
                      </a:r>
                      <a:r>
                        <a:rPr lang="en-US" sz="1800" u="none" strike="noStrike" cap="none" dirty="0"/>
                        <a:t> </a:t>
                      </a:r>
                      <a:r>
                        <a:rPr lang="en-US" sz="1800" u="none" strike="noStrike" cap="none" dirty="0" err="1"/>
                        <a:t>înainte</a:t>
                      </a:r>
                      <a:r>
                        <a:rPr lang="en-US" sz="1800" u="none" strike="noStrike" cap="none" dirty="0"/>
                        <a:t> de a </a:t>
                      </a:r>
                      <a:r>
                        <a:rPr lang="en-US" sz="1800" u="none" strike="noStrike" cap="none" dirty="0" err="1"/>
                        <a:t>împărtăși</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Adu </a:t>
                      </a:r>
                      <a:r>
                        <a:rPr lang="en-US" sz="1800" u="none" strike="noStrike" cap="none" dirty="0" err="1"/>
                        <a:t>materialele</a:t>
                      </a:r>
                      <a:r>
                        <a:rPr lang="en-US" sz="1800" u="none" strike="noStrike" cap="none" dirty="0"/>
                        <a:t> </a:t>
                      </a:r>
                      <a:r>
                        <a:rPr lang="en-US" sz="1800" u="none" strike="noStrike" cap="none" dirty="0" err="1"/>
                        <a:t>necesare</a:t>
                      </a:r>
                      <a:r>
                        <a:rPr lang="en-US" sz="1800" u="none" strike="noStrike" cap="none" dirty="0"/>
                        <a:t>. </a:t>
                      </a:r>
                      <a:r>
                        <a:rPr lang="en-US" sz="1800" u="none" strike="noStrike" cap="none" dirty="0" err="1"/>
                        <a:t>Termină-ți</a:t>
                      </a:r>
                      <a:r>
                        <a:rPr lang="en-US" sz="1800" u="none" strike="noStrike" cap="none" dirty="0"/>
                        <a:t> sarcina </a:t>
                      </a:r>
                      <a:r>
                        <a:rPr lang="en-US" sz="1800" u="none" strike="noStrike" cap="none" dirty="0" err="1"/>
                        <a:t>înainte</a:t>
                      </a:r>
                      <a:r>
                        <a:rPr lang="en-US" sz="1800" u="none" strike="noStrike" cap="none" dirty="0"/>
                        <a:t> de a merge </a:t>
                      </a:r>
                      <a:r>
                        <a:rPr lang="en-US" sz="1800" u="none" strike="noStrike" cap="none" dirty="0" err="1"/>
                        <a:t>mai</a:t>
                      </a:r>
                      <a:r>
                        <a:rPr lang="en-US" sz="1800" u="none" strike="noStrike" cap="none" dirty="0"/>
                        <a:t> </a:t>
                      </a:r>
                      <a:r>
                        <a:rPr lang="en-US" sz="1800" u="none" strike="noStrike" cap="none" dirty="0" err="1"/>
                        <a:t>departe</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Ține-ți</a:t>
                      </a:r>
                      <a:r>
                        <a:rPr lang="en-US" sz="1800" u="none" strike="noStrike" cap="none" dirty="0"/>
                        <a:t> </a:t>
                      </a:r>
                      <a:r>
                        <a:rPr lang="en-US" sz="1800" u="none" strike="noStrike" cap="none" dirty="0" err="1"/>
                        <a:t>picioarele</a:t>
                      </a:r>
                      <a:r>
                        <a:rPr lang="en-US" sz="1800" u="none" strike="noStrike" cap="none" dirty="0"/>
                        <a:t> </a:t>
                      </a:r>
                      <a:r>
                        <a:rPr lang="en-US" sz="1800" u="none" strike="noStrike" cap="none" dirty="0" err="1"/>
                        <a:t>scaunului</a:t>
                      </a:r>
                      <a:r>
                        <a:rPr lang="en-US" sz="1800" u="none" strike="noStrike" cap="none" dirty="0"/>
                        <a:t> pe </a:t>
                      </a:r>
                      <a:r>
                        <a:rPr lang="en-US" sz="1800" u="none" strike="noStrike" cap="none" dirty="0" err="1"/>
                        <a:t>podea</a:t>
                      </a:r>
                      <a:r>
                        <a:rPr lang="en-US" sz="1800" u="none" strike="noStrike" cap="none" dirty="0"/>
                        <a:t>. </a:t>
                      </a:r>
                      <a:r>
                        <a:rPr lang="en-US" sz="1800" u="none" strike="noStrike" cap="none" dirty="0" err="1"/>
                        <a:t>Ține-ți</a:t>
                      </a:r>
                      <a:r>
                        <a:rPr lang="en-US" sz="1800" u="none" strike="noStrike" cap="none" dirty="0"/>
                        <a:t> </a:t>
                      </a:r>
                      <a:r>
                        <a:rPr lang="en-US" sz="1800" u="none" strike="noStrike" cap="none" dirty="0" err="1"/>
                        <a:t>mâinile</a:t>
                      </a:r>
                      <a:r>
                        <a:rPr lang="en-US" sz="1800" u="none" strike="noStrike" cap="none" dirty="0"/>
                        <a:t> </a:t>
                      </a:r>
                      <a:r>
                        <a:rPr lang="en-US" sz="1800" u="none" strike="noStrike" cap="none" dirty="0" err="1"/>
                        <a:t>și</a:t>
                      </a:r>
                      <a:r>
                        <a:rPr lang="en-US" sz="1800" u="none" strike="noStrike" cap="none" dirty="0"/>
                        <a:t> </a:t>
                      </a:r>
                      <a:r>
                        <a:rPr lang="en-US" sz="1800" u="none" strike="noStrike" cap="none" dirty="0" err="1"/>
                        <a:t>picioarele</a:t>
                      </a:r>
                      <a:r>
                        <a:rPr lang="en-US" sz="1800" u="none" strike="noStrike" cap="none" dirty="0"/>
                        <a:t> pe l</a:t>
                      </a:r>
                      <a:r>
                        <a:rPr lang="it-IT" sz="1800" u="none" strike="noStrike" cap="none" dirty="0"/>
                        <a:t>â</a:t>
                      </a:r>
                      <a:r>
                        <a:rPr lang="en-US" sz="1800" u="none" strike="noStrike" cap="none" dirty="0"/>
                        <a:t>ng</a:t>
                      </a:r>
                      <a:r>
                        <a:rPr lang="it-IT" sz="1800" u="none" strike="noStrike" cap="none" dirty="0"/>
                        <a:t>ă</a:t>
                      </a:r>
                      <a:r>
                        <a:rPr lang="en-US" sz="1800" u="none" strike="noStrike" cap="none" dirty="0"/>
                        <a:t> tine.</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Coridor</a:t>
                      </a:r>
                      <a:r>
                        <a:rPr lang="en-US" sz="1800" b="1" u="none" strike="noStrike" cap="none" dirty="0"/>
                        <a:t> / Hal</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Coboară</a:t>
                      </a:r>
                      <a:r>
                        <a:rPr lang="en-US" sz="1800" u="none" strike="noStrike" cap="none" dirty="0"/>
                        <a:t> </a:t>
                      </a:r>
                      <a:r>
                        <a:rPr lang="en-US" sz="1800" u="none" strike="noStrike" cap="none" dirty="0" err="1"/>
                        <a:t>vocea</a:t>
                      </a:r>
                      <a:r>
                        <a:rPr lang="en-US" sz="1800" u="none" strike="noStrike" cap="none" dirty="0"/>
                        <a:t>. </a:t>
                      </a:r>
                      <a:r>
                        <a:rPr lang="en-US" sz="1800" u="none" strike="noStrike" cap="none" dirty="0" err="1"/>
                        <a:t>Lasă</a:t>
                      </a:r>
                      <a:r>
                        <a:rPr lang="en-US" sz="1800" u="none" strike="noStrike" cap="none" dirty="0"/>
                        <a:t>-i pe </a:t>
                      </a:r>
                      <a:r>
                        <a:rPr lang="en-US" sz="1800" u="none" strike="noStrike" cap="none" dirty="0" err="1"/>
                        <a:t>ceilalți</a:t>
                      </a:r>
                      <a:r>
                        <a:rPr lang="en-US" sz="1800" u="none" strike="noStrike" cap="none" dirty="0"/>
                        <a:t> </a:t>
                      </a:r>
                      <a:r>
                        <a:rPr lang="en-US" sz="1800" u="none" strike="noStrike" cap="none" dirty="0" err="1"/>
                        <a:t>să</a:t>
                      </a:r>
                      <a:r>
                        <a:rPr lang="en-US" sz="1800" u="none" strike="noStrike" cap="none" dirty="0"/>
                        <a:t> </a:t>
                      </a:r>
                      <a:r>
                        <a:rPr lang="en-US" sz="1800" u="none" strike="noStrike" cap="none" dirty="0" err="1"/>
                        <a:t>treacă</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Deplasează-te</a:t>
                      </a:r>
                      <a:r>
                        <a:rPr lang="en-US" sz="1800" u="none" strike="noStrike" cap="none" dirty="0"/>
                        <a:t> direct la </a:t>
                      </a:r>
                      <a:r>
                        <a:rPr lang="en-US" sz="1800" u="none" strike="noStrike" cap="none" dirty="0" err="1"/>
                        <a:t>destinația</a:t>
                      </a:r>
                      <a:r>
                        <a:rPr lang="en-US" sz="1800" u="none" strike="noStrike" cap="none" dirty="0"/>
                        <a:t> ta.</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Mergi</a:t>
                      </a:r>
                      <a:r>
                        <a:rPr lang="en-US" sz="1800" u="none" strike="noStrike" cap="none" dirty="0"/>
                        <a:t> pe </a:t>
                      </a:r>
                      <a:r>
                        <a:rPr lang="en-US" sz="1800" u="none" strike="noStrike" cap="none" dirty="0" err="1"/>
                        <a:t>partea</a:t>
                      </a:r>
                      <a:r>
                        <a:rPr lang="en-US" sz="1800" u="none" strike="noStrike" cap="none" dirty="0"/>
                        <a:t> </a:t>
                      </a:r>
                      <a:r>
                        <a:rPr lang="en-US" sz="1800" u="none" strike="noStrike" cap="none" dirty="0" err="1"/>
                        <a:t>dreaptă</a:t>
                      </a:r>
                      <a:r>
                        <a:rPr lang="en-US" sz="1800" u="none" strike="noStrike" cap="none" dirty="0"/>
                        <a:t>. </a:t>
                      </a:r>
                      <a:r>
                        <a:rPr lang="en-US" sz="1800" u="none" strike="noStrike" cap="none" dirty="0" err="1"/>
                        <a:t>Rămâi</a:t>
                      </a:r>
                      <a:r>
                        <a:rPr lang="en-US" sz="1800" u="none" strike="noStrike" cap="none" dirty="0"/>
                        <a:t> cu </a:t>
                      </a:r>
                      <a:r>
                        <a:rPr lang="en-US" sz="1800" u="none" strike="noStrike" cap="none" dirty="0" err="1"/>
                        <a:t>grupul</a:t>
                      </a:r>
                      <a:r>
                        <a:rPr lang="en-US" sz="1800" u="none" strike="noStrike" cap="none" dirty="0"/>
                        <a:t> </a:t>
                      </a:r>
                      <a:r>
                        <a:rPr lang="en-US" sz="1800" u="none" strike="noStrike" cap="none" dirty="0" err="1"/>
                        <a:t>tău</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a:t>Teren de </a:t>
                      </a:r>
                      <a:r>
                        <a:rPr lang="en-US" sz="1800" b="1" u="none" strike="noStrike" cap="none" dirty="0" err="1"/>
                        <a:t>joacă</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it-IT" sz="1800" u="none" strike="noStrike" cap="none" dirty="0"/>
                        <a:t>Dă rând altora. Include și alte persoane în jocuri</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Folosește</a:t>
                      </a:r>
                      <a:r>
                        <a:rPr lang="en-US" sz="1800" u="none" strike="noStrike" cap="none" dirty="0"/>
                        <a:t> </a:t>
                      </a:r>
                      <a:r>
                        <a:rPr lang="en-US" sz="1800" u="none" strike="noStrike" cap="none" dirty="0" err="1"/>
                        <a:t>echipamentul</a:t>
                      </a:r>
                      <a:r>
                        <a:rPr lang="en-US" sz="1800" u="none" strike="noStrike" cap="none" dirty="0"/>
                        <a:t> </a:t>
                      </a:r>
                      <a:r>
                        <a:rPr lang="en-US" sz="1800" u="none" strike="noStrike" cap="none" dirty="0" err="1"/>
                        <a:t>în</a:t>
                      </a:r>
                      <a:r>
                        <a:rPr lang="en-US" sz="1800" u="none" strike="noStrike" cap="none" dirty="0"/>
                        <a:t> mod </a:t>
                      </a:r>
                      <a:r>
                        <a:rPr lang="en-US" sz="1800" u="none" strike="noStrike" cap="none" dirty="0" err="1"/>
                        <a:t>corespunzător</a:t>
                      </a:r>
                      <a:r>
                        <a:rPr lang="en-US" sz="1800" u="none" strike="noStrike" cap="none" dirty="0"/>
                        <a:t>. Pune </a:t>
                      </a:r>
                      <a:r>
                        <a:rPr lang="en-US" sz="1800" u="none" strike="noStrike" cap="none" dirty="0" err="1"/>
                        <a:t>obiectele</a:t>
                      </a:r>
                      <a:r>
                        <a:rPr lang="en-US" sz="1800" u="none" strike="noStrike" cap="none" dirty="0"/>
                        <a:t> la loc.</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Respectă</a:t>
                      </a:r>
                      <a:r>
                        <a:rPr lang="en-US" sz="1800" u="none" strike="noStrike" cap="none" dirty="0"/>
                        <a:t> </a:t>
                      </a:r>
                      <a:r>
                        <a:rPr lang="en-US" sz="1800" u="none" strike="noStrike" cap="none" dirty="0" err="1"/>
                        <a:t>limitele</a:t>
                      </a:r>
                      <a:r>
                        <a:rPr lang="en-US" sz="1800" u="none" strike="noStrike" cap="none" dirty="0"/>
                        <a:t>. </a:t>
                      </a:r>
                      <a:r>
                        <a:rPr lang="en-US" sz="1800" u="none" strike="noStrike" cap="none" dirty="0" err="1"/>
                        <a:t>Raportează</a:t>
                      </a:r>
                      <a:r>
                        <a:rPr lang="en-US" sz="1800" u="none" strike="noStrike" cap="none" dirty="0"/>
                        <a:t> </a:t>
                      </a:r>
                      <a:r>
                        <a:rPr lang="en-US" sz="1800" u="none" strike="noStrike" cap="none" dirty="0" err="1"/>
                        <a:t>problemele</a:t>
                      </a:r>
                      <a:r>
                        <a:rPr lang="en-US" sz="1800" u="none" strike="noStrike" cap="none" dirty="0"/>
                        <a:t> </a:t>
                      </a:r>
                      <a:r>
                        <a:rPr lang="en-US" sz="1800" u="none" strike="noStrike" cap="none" dirty="0" err="1"/>
                        <a:t>unui</a:t>
                      </a:r>
                      <a:r>
                        <a:rPr lang="en-US" sz="1800" u="none" strike="noStrike" cap="none" dirty="0"/>
                        <a:t> adult.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Cofetărie</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Folosește</a:t>
                      </a:r>
                      <a:r>
                        <a:rPr lang="en-US" sz="1800" u="none" strike="noStrike" cap="none" dirty="0"/>
                        <a:t> un </a:t>
                      </a:r>
                      <a:r>
                        <a:rPr lang="en-US" sz="1800" u="none" strike="noStrike" cap="none" dirty="0" err="1"/>
                        <a:t>limbaj</a:t>
                      </a:r>
                      <a:r>
                        <a:rPr lang="en-US" sz="1800" u="none" strike="noStrike" cap="none" dirty="0"/>
                        <a:t> politicos. </a:t>
                      </a:r>
                      <a:r>
                        <a:rPr lang="en-US" sz="1800" u="none" strike="noStrike" cap="none" dirty="0" err="1"/>
                        <a:t>Curăță-ți</a:t>
                      </a:r>
                      <a:r>
                        <a:rPr lang="en-US" sz="1800" u="none" strike="noStrike" cap="none" dirty="0"/>
                        <a:t> </a:t>
                      </a:r>
                      <a:r>
                        <a:rPr lang="en-US" sz="1800" u="none" strike="noStrike" cap="none" dirty="0" err="1"/>
                        <a:t>propriul</a:t>
                      </a:r>
                      <a:r>
                        <a:rPr lang="en-US" sz="1800" u="none" strike="noStrike" cap="none" dirty="0"/>
                        <a:t> </a:t>
                      </a:r>
                      <a:r>
                        <a:rPr lang="en-US" sz="1800" u="none" strike="noStrike" cap="none" dirty="0" err="1"/>
                        <a:t>spațiu</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Alege-ți</a:t>
                      </a:r>
                      <a:r>
                        <a:rPr lang="en-US" sz="1800" u="none" strike="noStrike" cap="none" dirty="0"/>
                        <a:t> </a:t>
                      </a:r>
                      <a:r>
                        <a:rPr lang="en-US" sz="1800" u="none" strike="noStrike" cap="none" dirty="0" err="1"/>
                        <a:t>mâncarea</a:t>
                      </a:r>
                      <a:r>
                        <a:rPr lang="en-US" sz="1800" u="none" strike="noStrike" cap="none" dirty="0"/>
                        <a:t> </a:t>
                      </a:r>
                      <a:r>
                        <a:rPr lang="en-US" sz="1800" u="none" strike="noStrike" cap="none" dirty="0" err="1"/>
                        <a:t>repede</a:t>
                      </a:r>
                      <a:r>
                        <a:rPr lang="en-US" sz="1800" u="none" strike="noStrike" cap="none" dirty="0"/>
                        <a:t>. </a:t>
                      </a:r>
                      <a:r>
                        <a:rPr lang="en-US" sz="1800" u="none" strike="noStrike" cap="none" dirty="0" err="1"/>
                        <a:t>Rămâi</a:t>
                      </a:r>
                      <a:r>
                        <a:rPr lang="en-US" sz="1800" u="none" strike="noStrike" cap="none" dirty="0"/>
                        <a:t> </a:t>
                      </a:r>
                      <a:r>
                        <a:rPr lang="en-US" sz="1800" u="none" strike="noStrike" cap="none" dirty="0" err="1"/>
                        <a:t>așezat</a:t>
                      </a:r>
                      <a:r>
                        <a:rPr lang="en-US" sz="1800" u="none" strike="noStrike" cap="none" dirty="0"/>
                        <a:t> </a:t>
                      </a:r>
                      <a:r>
                        <a:rPr lang="en-US" sz="1800" u="none" strike="noStrike" cap="none" dirty="0" err="1"/>
                        <a:t>până</a:t>
                      </a:r>
                      <a:r>
                        <a:rPr lang="en-US" sz="1800" u="none" strike="noStrike" cap="none" dirty="0"/>
                        <a:t> la </a:t>
                      </a:r>
                      <a:r>
                        <a:rPr lang="en-US" sz="1800" u="none" strike="noStrike" cap="none" dirty="0" err="1"/>
                        <a:t>plecare</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Mergi</a:t>
                      </a:r>
                      <a:r>
                        <a:rPr lang="en-US" sz="1800" u="none" strike="noStrike" cap="none" dirty="0"/>
                        <a:t> </a:t>
                      </a:r>
                      <a:r>
                        <a:rPr lang="en-US" sz="1800" u="none" strike="noStrike" cap="none" dirty="0" err="1"/>
                        <a:t>continuu</a:t>
                      </a:r>
                      <a:r>
                        <a:rPr lang="en-US" sz="1800" u="none" strike="noStrike" cap="none" dirty="0"/>
                        <a:t>. </a:t>
                      </a:r>
                      <a:r>
                        <a:rPr lang="en-US" sz="1800" u="none" strike="noStrike" cap="none" dirty="0" err="1"/>
                        <a:t>Ține-ți</a:t>
                      </a:r>
                      <a:r>
                        <a:rPr lang="en-US" sz="1800" u="none" strike="noStrike" cap="none" dirty="0"/>
                        <a:t> </a:t>
                      </a:r>
                      <a:r>
                        <a:rPr lang="en-US" sz="1800" u="none" strike="noStrike" cap="none" dirty="0" err="1"/>
                        <a:t>tava</a:t>
                      </a:r>
                      <a:r>
                        <a:rPr lang="en-US" sz="1800" u="none" strike="noStrike" cap="none" dirty="0"/>
                        <a:t> cu </a:t>
                      </a:r>
                      <a:r>
                        <a:rPr lang="en-US" sz="1800" u="none" strike="noStrike" cap="none" dirty="0" err="1"/>
                        <a:t>ambele</a:t>
                      </a:r>
                      <a:r>
                        <a:rPr lang="en-US" sz="1800" u="none" strike="noStrike" cap="none" dirty="0"/>
                        <a:t> </a:t>
                      </a:r>
                      <a:r>
                        <a:rPr lang="en-US" sz="1800" u="none" strike="noStrike" cap="none" dirty="0" err="1"/>
                        <a:t>mâini</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Toalete</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Oferă</a:t>
                      </a:r>
                      <a:r>
                        <a:rPr lang="en-US" sz="1800" u="none" strike="noStrike" cap="none" dirty="0"/>
                        <a:t> </a:t>
                      </a:r>
                      <a:r>
                        <a:rPr lang="en-US" sz="1800" u="none" strike="noStrike" cap="none" dirty="0" err="1"/>
                        <a:t>intimitate</a:t>
                      </a:r>
                      <a:r>
                        <a:rPr lang="en-US" sz="1800" u="none" strike="noStrike" cap="none" dirty="0"/>
                        <a:t> </a:t>
                      </a:r>
                      <a:r>
                        <a:rPr lang="en-US" sz="1800" u="none" strike="noStrike" cap="none" dirty="0" err="1"/>
                        <a:t>celorlalți</a:t>
                      </a:r>
                      <a:r>
                        <a:rPr lang="en-US" sz="1800" u="none" strike="noStrike" cap="none" dirty="0"/>
                        <a:t>. </a:t>
                      </a:r>
                      <a:r>
                        <a:rPr lang="en-US" sz="1800" u="none" strike="noStrike" cap="none" dirty="0" err="1"/>
                        <a:t>Lasă</a:t>
                      </a:r>
                      <a:r>
                        <a:rPr lang="en-US" sz="1800" u="none" strike="noStrike" cap="none" dirty="0"/>
                        <a:t> </a:t>
                      </a:r>
                      <a:r>
                        <a:rPr lang="en-US" sz="1800" u="none" strike="noStrike" cap="none" dirty="0" err="1"/>
                        <a:t>spațiul</a:t>
                      </a:r>
                      <a:r>
                        <a:rPr lang="en-US" sz="1800" u="none" strike="noStrike" cap="none" dirty="0"/>
                        <a:t> </a:t>
                      </a:r>
                      <a:r>
                        <a:rPr lang="en-US" sz="1800" u="none" strike="noStrike" cap="none" dirty="0" err="1"/>
                        <a:t>așa</a:t>
                      </a:r>
                      <a:r>
                        <a:rPr lang="en-US" sz="1800" u="none" strike="noStrike" cap="none" dirty="0"/>
                        <a:t> cum l-ai </a:t>
                      </a:r>
                      <a:r>
                        <a:rPr lang="en-US" sz="1800" u="none" strike="noStrike" cap="none" dirty="0" err="1"/>
                        <a:t>găsit</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Trage </a:t>
                      </a:r>
                      <a:r>
                        <a:rPr lang="en-US" sz="1800" u="none" strike="noStrike" cap="none" dirty="0" err="1"/>
                        <a:t>apa</a:t>
                      </a:r>
                      <a:r>
                        <a:rPr lang="en-US" sz="1800" u="none" strike="noStrike" cap="none" dirty="0"/>
                        <a:t> </a:t>
                      </a:r>
                      <a:r>
                        <a:rPr lang="en-US" sz="1800" u="none" strike="noStrike" cap="none" dirty="0" err="1"/>
                        <a:t>și</a:t>
                      </a:r>
                      <a:r>
                        <a:rPr lang="en-US" sz="1800" u="none" strike="noStrike" cap="none" dirty="0"/>
                        <a:t> </a:t>
                      </a:r>
                      <a:r>
                        <a:rPr lang="en-US" sz="1800" u="none" strike="noStrike" cap="none" dirty="0" err="1"/>
                        <a:t>spală-te</a:t>
                      </a:r>
                      <a:r>
                        <a:rPr lang="en-US" sz="1800" u="none" strike="noStrike" cap="none" dirty="0"/>
                        <a:t> pe </a:t>
                      </a:r>
                      <a:r>
                        <a:rPr lang="en-US" sz="1800" u="none" strike="noStrike" cap="none" dirty="0" err="1"/>
                        <a:t>mâini</a:t>
                      </a:r>
                      <a:r>
                        <a:rPr lang="en-US" sz="1800" u="none" strike="noStrike" cap="none" dirty="0"/>
                        <a:t>. </a:t>
                      </a:r>
                      <a:r>
                        <a:rPr lang="en-US" sz="1800" u="none" strike="noStrike" cap="none" dirty="0" err="1"/>
                        <a:t>Întoarce-te</a:t>
                      </a:r>
                      <a:r>
                        <a:rPr lang="en-US" sz="1800" u="none" strike="noStrike" cap="none" dirty="0"/>
                        <a:t> </a:t>
                      </a:r>
                      <a:r>
                        <a:rPr lang="en-US" sz="1800" u="none" strike="noStrike" cap="none" dirty="0" err="1"/>
                        <a:t>repede</a:t>
                      </a:r>
                      <a:r>
                        <a:rPr lang="en-US" sz="1800" u="none" strike="noStrike" cap="none" dirty="0"/>
                        <a:t> la </a:t>
                      </a:r>
                      <a:r>
                        <a:rPr lang="en-US" sz="1800" u="none" strike="noStrike" cap="none" dirty="0" err="1"/>
                        <a:t>clasă</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Păstrează</a:t>
                      </a:r>
                      <a:r>
                        <a:rPr lang="en-US" sz="1800" u="none" strike="noStrike" cap="none" dirty="0"/>
                        <a:t> </a:t>
                      </a:r>
                      <a:r>
                        <a:rPr lang="en-US" sz="1800" u="none" strike="noStrike" cap="none" dirty="0" err="1"/>
                        <a:t>apa</a:t>
                      </a:r>
                      <a:r>
                        <a:rPr lang="en-US" sz="1800" u="none" strike="noStrike" cap="none" dirty="0"/>
                        <a:t> </a:t>
                      </a:r>
                      <a:r>
                        <a:rPr lang="en-US" sz="1800" u="none" strike="noStrike" cap="none" dirty="0" err="1"/>
                        <a:t>în</a:t>
                      </a:r>
                      <a:r>
                        <a:rPr lang="en-US" sz="1800" u="none" strike="noStrike" cap="none" dirty="0"/>
                        <a:t> </a:t>
                      </a:r>
                      <a:r>
                        <a:rPr lang="en-US" sz="1800" u="none" strike="noStrike" cap="none" dirty="0" err="1"/>
                        <a:t>chiuvetă</a:t>
                      </a:r>
                      <a:r>
                        <a:rPr lang="en-US" sz="1800" u="none" strike="noStrike" cap="none" dirty="0"/>
                        <a:t>. </a:t>
                      </a:r>
                      <a:r>
                        <a:rPr lang="en-US" sz="1800" u="none" strike="noStrike" cap="none" dirty="0" err="1"/>
                        <a:t>Mișcă-te</a:t>
                      </a:r>
                      <a:r>
                        <a:rPr lang="en-US" sz="1800" u="none" strike="noStrike" cap="none" dirty="0"/>
                        <a:t> </a:t>
                      </a:r>
                      <a:r>
                        <a:rPr lang="en-US" sz="1800" u="none" strike="noStrike" cap="none" dirty="0" err="1"/>
                        <a:t>încet</a:t>
                      </a:r>
                      <a:r>
                        <a:rPr lang="en-US" sz="1800" u="none" strike="noStrike" cap="none" dirty="0"/>
                        <a:t> pe </a:t>
                      </a:r>
                      <a:r>
                        <a:rPr lang="en-US" sz="1800" u="none" strike="noStrike" cap="none" dirty="0" err="1"/>
                        <a:t>podelele</a:t>
                      </a:r>
                      <a:r>
                        <a:rPr lang="en-US" sz="1800" u="none" strike="noStrike" cap="none" dirty="0"/>
                        <a:t> </a:t>
                      </a:r>
                      <a:r>
                        <a:rPr lang="en-US" sz="1800" u="none" strike="noStrike" cap="none" dirty="0" err="1"/>
                        <a:t>ude</a:t>
                      </a:r>
                      <a:r>
                        <a:rPr lang="en-US" sz="1800" u="none" strike="noStrike" cap="none" dirty="0"/>
                        <a:t>.</a:t>
                      </a:r>
                      <a:endParaRPr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16"/>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39" name="Google Shape;139;p16"/>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en-US" dirty="0" err="1"/>
              <a:t>Matricea</a:t>
            </a:r>
            <a:r>
              <a:rPr lang="en-US" dirty="0"/>
              <a:t> </a:t>
            </a:r>
            <a:r>
              <a:rPr lang="en-US" dirty="0" err="1"/>
              <a:t>așteptărilor</a:t>
            </a:r>
            <a:r>
              <a:rPr lang="en-US" dirty="0"/>
              <a:t> la </a:t>
            </a:r>
            <a:r>
              <a:rPr lang="en-US" dirty="0" err="1"/>
              <a:t>nivelul</a:t>
            </a:r>
            <a:r>
              <a:rPr lang="en-US" dirty="0"/>
              <a:t> </a:t>
            </a:r>
            <a:r>
              <a:rPr lang="en-US" dirty="0" err="1"/>
              <a:t>întregii</a:t>
            </a:r>
            <a:r>
              <a:rPr lang="en-US" dirty="0"/>
              <a:t> </a:t>
            </a:r>
            <a:r>
              <a:rPr lang="en-US" dirty="0" err="1"/>
              <a:t>școli</a:t>
            </a:r>
            <a:r>
              <a:rPr lang="en-US" dirty="0"/>
              <a:t> (</a:t>
            </a:r>
            <a:r>
              <a:rPr lang="en-US" dirty="0" err="1"/>
              <a:t>Exemplu</a:t>
            </a:r>
            <a:r>
              <a:rPr lang="en-US" dirty="0"/>
              <a:t> </a:t>
            </a:r>
            <a:r>
              <a:rPr lang="en-US" dirty="0" err="1"/>
              <a:t>dintr</a:t>
            </a:r>
            <a:r>
              <a:rPr lang="en-US" dirty="0"/>
              <a:t>-o </a:t>
            </a:r>
            <a:r>
              <a:rPr lang="en-US" dirty="0" err="1"/>
              <a:t>școală</a:t>
            </a:r>
            <a:r>
              <a:rPr lang="en-US" dirty="0"/>
              <a:t> </a:t>
            </a:r>
            <a:r>
              <a:rPr lang="en-US" dirty="0" err="1"/>
              <a:t>reală</a:t>
            </a:r>
            <a:r>
              <a:rPr lang="en-US" dirty="0"/>
              <a:t>)</a:t>
            </a:r>
          </a:p>
        </p:txBody>
      </p:sp>
      <p:sp>
        <p:nvSpPr>
          <p:cNvPr id="140" name="Google Shape;140;p16"/>
          <p:cNvSpPr txBox="1"/>
          <p:nvPr/>
        </p:nvSpPr>
        <p:spPr>
          <a:xfrm>
            <a:off x="480060" y="1473688"/>
            <a:ext cx="11562410" cy="923289"/>
          </a:xfrm>
          <a:prstGeom prst="rect">
            <a:avLst/>
          </a:prstGeom>
          <a:noFill/>
          <a:ln>
            <a:noFill/>
          </a:ln>
        </p:spPr>
        <p:txBody>
          <a:bodyPr spcFirstLastPara="1" wrap="square" lIns="91425" tIns="45700" rIns="91425" bIns="45700" anchor="t" anchorCtr="0">
            <a:spAutoFit/>
          </a:bodyPr>
          <a:lstStyle/>
          <a:p>
            <a:pPr lvl="0">
              <a:buSzPts val="1800"/>
            </a:pPr>
            <a:r>
              <a:rPr lang="en-US" sz="1800" b="1" dirty="0"/>
              <a:t>De </a:t>
            </a:r>
            <a:r>
              <a:rPr lang="en-US" sz="1800" b="1" dirty="0" err="1"/>
              <a:t>ce</a:t>
            </a:r>
            <a:r>
              <a:rPr lang="en-US" sz="1800" b="1" dirty="0"/>
              <a:t> </a:t>
            </a:r>
            <a:r>
              <a:rPr lang="en-US" sz="1800" b="1" dirty="0" err="1"/>
              <a:t>funcționează</a:t>
            </a:r>
            <a:r>
              <a:rPr lang="en-US" sz="1800" b="1" dirty="0"/>
              <a:t> </a:t>
            </a:r>
            <a:r>
              <a:rPr lang="en-US" sz="1800" b="1" dirty="0" err="1"/>
              <a:t>această</a:t>
            </a:r>
            <a:r>
              <a:rPr lang="en-US" sz="1800" b="1" dirty="0"/>
              <a:t> </a:t>
            </a:r>
            <a:r>
              <a:rPr lang="en-US" sz="1800" b="1" dirty="0" err="1"/>
              <a:t>matrice</a:t>
            </a:r>
            <a:r>
              <a:rPr lang="en-US" sz="1800" b="1" dirty="0"/>
              <a:t> </a:t>
            </a:r>
            <a:r>
              <a:rPr lang="en-US" sz="1800" b="1" dirty="0" err="1"/>
              <a:t>în</a:t>
            </a:r>
            <a:r>
              <a:rPr lang="en-US" sz="1800" b="1" dirty="0"/>
              <a:t> </a:t>
            </a:r>
            <a:r>
              <a:rPr lang="en-US" sz="1800" b="1" dirty="0" err="1"/>
              <a:t>școlile</a:t>
            </a:r>
            <a:r>
              <a:rPr lang="en-US" sz="1800" b="1" dirty="0"/>
              <a:t> </a:t>
            </a:r>
            <a:r>
              <a:rPr lang="en-US" sz="1800" b="1" dirty="0" err="1"/>
              <a:t>reale</a:t>
            </a:r>
            <a:endParaRPr lang="en-US" sz="1800" b="1" dirty="0"/>
          </a:p>
          <a:p>
            <a:pPr lvl="0">
              <a:buSzPts val="1800"/>
            </a:pPr>
            <a:r>
              <a:rPr lang="en-US" sz="1800" dirty="0" err="1"/>
              <a:t>Toți</a:t>
            </a:r>
            <a:r>
              <a:rPr lang="en-US" sz="1800" dirty="0"/>
              <a:t> </a:t>
            </a:r>
            <a:r>
              <a:rPr lang="en-US" sz="1800" dirty="0" err="1"/>
              <a:t>adulții</a:t>
            </a:r>
            <a:r>
              <a:rPr lang="en-US" sz="1800" dirty="0"/>
              <a:t> </a:t>
            </a:r>
            <a:r>
              <a:rPr lang="en-US" sz="1800" dirty="0" err="1"/>
              <a:t>folosesc</a:t>
            </a:r>
            <a:r>
              <a:rPr lang="en-US" sz="1800" dirty="0"/>
              <a:t> </a:t>
            </a:r>
            <a:r>
              <a:rPr lang="en-US" sz="1800" b="1" dirty="0" err="1"/>
              <a:t>același</a:t>
            </a:r>
            <a:r>
              <a:rPr lang="en-US" sz="1800" b="1" dirty="0"/>
              <a:t> </a:t>
            </a:r>
            <a:r>
              <a:rPr lang="en-US" sz="1800" b="1" dirty="0" err="1"/>
              <a:t>limbaj</a:t>
            </a:r>
            <a:r>
              <a:rPr lang="en-US" sz="1800" b="1" dirty="0"/>
              <a:t> </a:t>
            </a:r>
            <a:r>
              <a:rPr lang="en-US" sz="1800" dirty="0" err="1"/>
              <a:t>în</a:t>
            </a:r>
            <a:r>
              <a:rPr lang="en-US" sz="1800" dirty="0"/>
              <a:t> </a:t>
            </a:r>
            <a:r>
              <a:rPr lang="en-US" sz="1800" dirty="0" err="1"/>
              <a:t>fiecare</a:t>
            </a:r>
            <a:r>
              <a:rPr lang="en-US" sz="1800" dirty="0"/>
              <a:t> </a:t>
            </a:r>
            <a:r>
              <a:rPr lang="en-US" sz="1800" dirty="0" err="1"/>
              <a:t>spațiu</a:t>
            </a:r>
            <a:r>
              <a:rPr lang="en-US" sz="1800" dirty="0"/>
              <a:t>. </a:t>
            </a:r>
          </a:p>
          <a:p>
            <a:pPr lvl="0">
              <a:buSzPts val="1800"/>
            </a:pPr>
            <a:r>
              <a:rPr lang="en-US" sz="1800" dirty="0" err="1"/>
              <a:t>Elevii</a:t>
            </a:r>
            <a:r>
              <a:rPr lang="en-US" sz="1800" dirty="0"/>
              <a:t> </a:t>
            </a:r>
            <a:r>
              <a:rPr lang="en-US" sz="1800" dirty="0" err="1"/>
              <a:t>învață</a:t>
            </a:r>
            <a:r>
              <a:rPr lang="en-US" sz="1800" dirty="0"/>
              <a:t> </a:t>
            </a:r>
            <a:r>
              <a:rPr lang="en-US" sz="1800" b="1" dirty="0"/>
              <a:t>exact </a:t>
            </a:r>
            <a:r>
              <a:rPr lang="en-US" sz="1800" b="1" dirty="0" err="1"/>
              <a:t>ce</a:t>
            </a:r>
            <a:r>
              <a:rPr lang="en-US" sz="1800" b="1" dirty="0"/>
              <a:t> </a:t>
            </a:r>
            <a:r>
              <a:rPr lang="en-US" sz="1800" b="1" dirty="0" err="1"/>
              <a:t>să</a:t>
            </a:r>
            <a:r>
              <a:rPr lang="en-US" sz="1800" b="1" dirty="0"/>
              <a:t> </a:t>
            </a:r>
            <a:r>
              <a:rPr lang="en-US" sz="1800" b="1" dirty="0" err="1"/>
              <a:t>facă</a:t>
            </a:r>
            <a:r>
              <a:rPr lang="en-US" sz="1800" dirty="0"/>
              <a:t>, nu </a:t>
            </a:r>
            <a:r>
              <a:rPr lang="en-US" sz="1800" dirty="0" err="1"/>
              <a:t>idei</a:t>
            </a:r>
            <a:r>
              <a:rPr lang="en-US" sz="1800" dirty="0"/>
              <a:t> </a:t>
            </a:r>
            <a:r>
              <a:rPr lang="en-US" sz="1800" dirty="0" err="1"/>
              <a:t>vagi</a:t>
            </a:r>
            <a:r>
              <a:rPr lang="en-US" sz="1800" dirty="0"/>
              <a:t> </a:t>
            </a:r>
            <a:r>
              <a:rPr lang="en-US" sz="1800" dirty="0" err="1"/>
              <a:t>despre</a:t>
            </a:r>
            <a:r>
              <a:rPr lang="en-US" sz="1800" dirty="0"/>
              <a:t> </a:t>
            </a:r>
            <a:r>
              <a:rPr lang="en-US" sz="1800" dirty="0" err="1"/>
              <a:t>comportament</a:t>
            </a:r>
            <a:r>
              <a:rPr lang="en-US" sz="1800" dirty="0"/>
              <a:t>.</a:t>
            </a:r>
            <a:endParaRPr dirty="0"/>
          </a:p>
        </p:txBody>
      </p:sp>
      <p:sp>
        <p:nvSpPr>
          <p:cNvPr id="141" name="Google Shape;141;p16"/>
          <p:cNvSpPr/>
          <p:nvPr/>
        </p:nvSpPr>
        <p:spPr>
          <a:xfrm>
            <a:off x="1211580" y="4437548"/>
            <a:ext cx="4023360" cy="2251710"/>
          </a:xfrm>
          <a:prstGeom prst="rect">
            <a:avLst/>
          </a:prstGeom>
          <a:solidFill>
            <a:schemeClr val="lt1"/>
          </a:solid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142" name="Google Shape;142;p16"/>
          <p:cNvSpPr txBox="1"/>
          <p:nvPr/>
        </p:nvSpPr>
        <p:spPr>
          <a:xfrm>
            <a:off x="1554480" y="5009799"/>
            <a:ext cx="3360420" cy="1200329"/>
          </a:xfrm>
          <a:prstGeom prst="rect">
            <a:avLst/>
          </a:prstGeom>
          <a:noFill/>
          <a:ln>
            <a:noFill/>
          </a:ln>
        </p:spPr>
        <p:txBody>
          <a:bodyPr spcFirstLastPara="1" wrap="square" lIns="91425" tIns="45700" rIns="91425" bIns="45700" anchor="t" anchorCtr="0">
            <a:spAutoFit/>
          </a:bodyPr>
          <a:lstStyle/>
          <a:p>
            <a:pPr lvl="0"/>
            <a:r>
              <a:rPr lang="en-US" sz="1800" b="1" i="0" u="none" strike="noStrike" cap="none" dirty="0">
                <a:solidFill>
                  <a:srgbClr val="000000"/>
                </a:solidFill>
                <a:latin typeface="Arial"/>
                <a:ea typeface="Arial"/>
                <a:cs typeface="Arial"/>
                <a:sym typeface="Arial"/>
              </a:rPr>
              <a:t>Reduce:</a:t>
            </a:r>
            <a:br>
              <a:rPr lang="en-US" sz="1800" b="0" i="0" u="none" strike="noStrike" cap="none" dirty="0">
                <a:solidFill>
                  <a:srgbClr val="000000"/>
                </a:solidFill>
                <a:latin typeface="Arial"/>
                <a:ea typeface="Arial"/>
                <a:cs typeface="Arial"/>
                <a:sym typeface="Arial"/>
              </a:rPr>
            </a:b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confuzia</a:t>
            </a:r>
            <a:br>
              <a:rPr lang="en-US" sz="1800" b="0" i="0" u="none" strike="noStrike" cap="none" dirty="0">
                <a:solidFill>
                  <a:srgbClr val="000000"/>
                </a:solidFill>
                <a:latin typeface="Arial"/>
                <a:ea typeface="Arial"/>
                <a:cs typeface="Arial"/>
                <a:sym typeface="Arial"/>
              </a:rPr>
            </a:br>
            <a:r>
              <a:rPr lang="en-US" sz="1800" b="0" i="0" u="none" strike="noStrike" cap="none" dirty="0">
                <a:solidFill>
                  <a:srgbClr val="000000"/>
                </a:solidFill>
                <a:latin typeface="Arial"/>
                <a:ea typeface="Arial"/>
                <a:cs typeface="Arial"/>
                <a:sym typeface="Arial"/>
              </a:rPr>
              <a:t>• </a:t>
            </a:r>
            <a:r>
              <a:rPr lang="en-US" sz="1800" dirty="0" err="1"/>
              <a:t>corectările</a:t>
            </a:r>
            <a:r>
              <a:rPr lang="en-US" sz="1800" dirty="0"/>
              <a:t> </a:t>
            </a:r>
            <a:r>
              <a:rPr lang="en-US" sz="1800" dirty="0" err="1"/>
              <a:t>repetate</a:t>
            </a:r>
            <a:endParaRPr lang="en-US" sz="1800" dirty="0"/>
          </a:p>
          <a:p>
            <a:pPr lvl="0"/>
            <a:r>
              <a:rPr lang="en-US" sz="1800" dirty="0"/>
              <a:t>• </a:t>
            </a:r>
            <a:r>
              <a:rPr lang="en-US" sz="1800" dirty="0" err="1"/>
              <a:t>conflictele</a:t>
            </a:r>
            <a:r>
              <a:rPr lang="en-US" sz="1800" dirty="0"/>
              <a:t> </a:t>
            </a:r>
            <a:r>
              <a:rPr lang="en-US" sz="1800" dirty="0" err="1"/>
              <a:t>și</a:t>
            </a:r>
            <a:r>
              <a:rPr lang="en-US" sz="1800" dirty="0"/>
              <a:t> </a:t>
            </a:r>
            <a:r>
              <a:rPr lang="en-US" sz="1800" dirty="0" err="1"/>
              <a:t>întreruperile</a:t>
            </a:r>
            <a:endParaRPr dirty="0"/>
          </a:p>
        </p:txBody>
      </p:sp>
      <p:sp>
        <p:nvSpPr>
          <p:cNvPr id="143" name="Google Shape;143;p16"/>
          <p:cNvSpPr/>
          <p:nvPr/>
        </p:nvSpPr>
        <p:spPr>
          <a:xfrm>
            <a:off x="6457950" y="4437548"/>
            <a:ext cx="5154930" cy="2251710"/>
          </a:xfrm>
          <a:prstGeom prst="rect">
            <a:avLst/>
          </a:prstGeom>
          <a:solidFill>
            <a:schemeClr val="lt1"/>
          </a:solid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144" name="Google Shape;144;p16"/>
          <p:cNvSpPr txBox="1"/>
          <p:nvPr/>
        </p:nvSpPr>
        <p:spPr>
          <a:xfrm>
            <a:off x="6595110" y="4467819"/>
            <a:ext cx="5017770" cy="2308284"/>
          </a:xfrm>
          <a:prstGeom prst="rect">
            <a:avLst/>
          </a:prstGeom>
          <a:noFill/>
          <a:ln>
            <a:noFill/>
          </a:ln>
        </p:spPr>
        <p:txBody>
          <a:bodyPr spcFirstLastPara="1" wrap="square" lIns="91425" tIns="45700" rIns="91425" bIns="45700" anchor="t" anchorCtr="0">
            <a:spAutoFit/>
          </a:bodyPr>
          <a:lstStyle/>
          <a:p>
            <a:pPr lvl="0">
              <a:buSzPts val="1800"/>
            </a:pPr>
            <a:r>
              <a:rPr lang="en-US" sz="1800" b="1" i="0" u="none" strike="noStrike" cap="none" dirty="0" err="1">
                <a:solidFill>
                  <a:srgbClr val="000000"/>
                </a:solidFill>
                <a:latin typeface="Arial"/>
                <a:ea typeface="Arial"/>
                <a:cs typeface="Arial"/>
                <a:sym typeface="Arial"/>
              </a:rPr>
              <a:t>Cre</a:t>
            </a:r>
            <a:r>
              <a:rPr lang="en-US" sz="1800" b="1" dirty="0" err="1"/>
              <a:t>ș</a:t>
            </a:r>
            <a:r>
              <a:rPr lang="en-US" sz="1800" b="1" i="0" u="none" strike="noStrike" cap="none" dirty="0" err="1">
                <a:solidFill>
                  <a:srgbClr val="000000"/>
                </a:solidFill>
                <a:latin typeface="Arial"/>
                <a:ea typeface="Arial"/>
                <a:cs typeface="Arial"/>
                <a:sym typeface="Arial"/>
              </a:rPr>
              <a:t>te</a:t>
            </a:r>
            <a:r>
              <a:rPr lang="en-US" sz="1800" b="1" i="0" u="none" strike="noStrike" cap="none" dirty="0">
                <a:solidFill>
                  <a:srgbClr val="000000"/>
                </a:solidFill>
                <a:latin typeface="Arial"/>
                <a:ea typeface="Arial"/>
                <a:cs typeface="Arial"/>
                <a:sym typeface="Arial"/>
              </a:rPr>
              <a:t>:</a:t>
            </a:r>
            <a:br>
              <a:rPr lang="en-US" sz="1800" b="0" i="0" u="none" strike="noStrike" cap="none" dirty="0">
                <a:solidFill>
                  <a:srgbClr val="000000"/>
                </a:solidFill>
                <a:latin typeface="Arial"/>
                <a:ea typeface="Arial"/>
                <a:cs typeface="Arial"/>
                <a:sym typeface="Arial"/>
              </a:rPr>
            </a:b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predictibilitatea</a:t>
            </a:r>
            <a:r>
              <a:rPr lang="en-US" sz="1800" b="0" i="0" u="none" strike="noStrike" cap="none" dirty="0">
                <a:solidFill>
                  <a:srgbClr val="000000"/>
                </a:solidFill>
                <a:latin typeface="Arial"/>
                <a:ea typeface="Arial"/>
                <a:cs typeface="Arial"/>
                <a:sym typeface="Arial"/>
              </a:rPr>
              <a:t> </a:t>
            </a:r>
          </a:p>
          <a:p>
            <a:pPr lvl="0">
              <a:buSzPts val="1800"/>
            </a:pP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siguranța</a:t>
            </a:r>
            <a:r>
              <a:rPr lang="en-US" sz="1800" b="0" i="0" u="none" strike="noStrike" cap="none" dirty="0">
                <a:solidFill>
                  <a:srgbClr val="000000"/>
                </a:solidFill>
                <a:latin typeface="Arial"/>
                <a:ea typeface="Arial"/>
                <a:cs typeface="Arial"/>
                <a:sym typeface="Arial"/>
              </a:rPr>
              <a:t> </a:t>
            </a:r>
          </a:p>
          <a:p>
            <a:pPr lvl="0">
              <a:buSzPts val="1800"/>
            </a:pP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interacțiunile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pozitive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între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elevi</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și</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adulți</a:t>
            </a:r>
            <a:endParaRPr lang="en-US" sz="1800" b="0" i="0" u="none" strike="noStrike" cap="none" dirty="0">
              <a:solidFill>
                <a:srgbClr val="000000"/>
              </a:solidFill>
              <a:latin typeface="Arial"/>
              <a:ea typeface="Arial"/>
              <a:cs typeface="Arial"/>
              <a:sym typeface="Arial"/>
            </a:endParaRPr>
          </a:p>
          <a:p>
            <a:pPr lvl="0">
              <a:buSzPts val="1800"/>
            </a:pPr>
            <a:r>
              <a:rPr lang="en-US" sz="1800" b="0" i="0" u="none" strike="noStrike" cap="none" dirty="0" err="1">
                <a:solidFill>
                  <a:srgbClr val="000000"/>
                </a:solidFill>
                <a:latin typeface="Arial"/>
                <a:ea typeface="Arial"/>
                <a:cs typeface="Arial"/>
                <a:sym typeface="Arial"/>
              </a:rPr>
              <a:t>Atunci</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când</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comportamentul</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este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predat</a:t>
            </a:r>
            <a:r>
              <a:rPr lang="en-US" sz="1800" b="0" i="0" u="none" strike="noStrike" cap="none" dirty="0">
                <a:solidFill>
                  <a:srgbClr val="000000"/>
                </a:solidFill>
                <a:latin typeface="Arial"/>
                <a:ea typeface="Arial"/>
                <a:cs typeface="Arial"/>
                <a:sym typeface="Arial"/>
              </a:rPr>
              <a:t> ca </a:t>
            </a:r>
            <a:r>
              <a:rPr lang="en-US" sz="1800" b="0" i="0" u="none" strike="noStrike" cap="none" dirty="0" err="1">
                <a:solidFill>
                  <a:srgbClr val="000000"/>
                </a:solidFill>
                <a:latin typeface="Arial"/>
                <a:ea typeface="Arial"/>
                <a:cs typeface="Arial"/>
                <a:sym typeface="Arial"/>
              </a:rPr>
              <a:t>orice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abilitate</a:t>
            </a:r>
            <a:r>
              <a:rPr lang="en-US" sz="1800" b="0" i="0" u="none" strike="noStrike" cap="none" dirty="0">
                <a:solidFill>
                  <a:srgbClr val="000000"/>
                </a:solidFill>
                <a:latin typeface="Arial"/>
                <a:ea typeface="Arial"/>
                <a:cs typeface="Arial"/>
                <a:sym typeface="Arial"/>
              </a:rPr>
              <a:t> de </a:t>
            </a:r>
            <a:r>
              <a:rPr lang="en-US" sz="1800" b="0" i="0" u="none" strike="noStrike" cap="none" dirty="0" err="1">
                <a:solidFill>
                  <a:srgbClr val="000000"/>
                </a:solidFill>
                <a:latin typeface="Arial"/>
                <a:ea typeface="Arial"/>
                <a:cs typeface="Arial"/>
                <a:sym typeface="Arial"/>
              </a:rPr>
              <a:t>învățare</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elevii</a:t>
            </a:r>
            <a:r>
              <a:rPr lang="en-US" sz="1800" b="0" i="0" u="none" strike="noStrike" cap="none" dirty="0">
                <a:solidFill>
                  <a:srgbClr val="000000"/>
                </a:solidFill>
                <a:latin typeface="Arial"/>
                <a:ea typeface="Arial"/>
                <a:cs typeface="Arial"/>
                <a:sym typeface="Arial"/>
              </a:rPr>
              <a:t> se </a:t>
            </a:r>
            <a:r>
              <a:rPr lang="en-US" sz="1800" b="0" i="0" u="none" strike="noStrike" cap="none" dirty="0" err="1">
                <a:solidFill>
                  <a:srgbClr val="000000"/>
                </a:solidFill>
                <a:latin typeface="Arial"/>
                <a:ea typeface="Arial"/>
                <a:cs typeface="Arial"/>
                <a:sym typeface="Arial"/>
              </a:rPr>
              <a:t>simt</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în</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siguranță</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iar</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profesorii</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câștigă</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timp</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pentru</a:t>
            </a:r>
            <a:r>
              <a:rPr lang="en-US" sz="1800" b="0" i="0" u="none" strike="noStrike" cap="none" dirty="0">
                <a:solidFill>
                  <a:srgbClr val="000000"/>
                </a:solidFill>
                <a:latin typeface="Arial"/>
                <a:ea typeface="Arial"/>
                <a:cs typeface="Arial"/>
                <a:sym typeface="Arial"/>
              </a:rPr>
              <a:t> </a:t>
            </a:r>
            <a:r>
              <a:rPr lang="en-US" sz="1800" b="0" i="0" u="none" strike="noStrike" cap="none" dirty="0" err="1">
                <a:solidFill>
                  <a:srgbClr val="000000"/>
                </a:solidFill>
                <a:latin typeface="Arial"/>
                <a:ea typeface="Arial"/>
                <a:cs typeface="Arial"/>
                <a:sym typeface="Arial"/>
              </a:rPr>
              <a:t>instruire</a:t>
            </a:r>
            <a:r>
              <a:rPr lang="en-US" sz="1800" b="0" i="0" u="none" strike="noStrike" cap="none" dirty="0">
                <a:solidFill>
                  <a:srgbClr val="000000"/>
                </a:solidFill>
                <a:latin typeface="Arial"/>
                <a:ea typeface="Arial"/>
                <a:cs typeface="Arial"/>
                <a:sym typeface="Arial"/>
              </a:rPr>
              <a:t>.</a:t>
            </a:r>
          </a:p>
        </p:txBody>
      </p:sp>
      <p:grpSp>
        <p:nvGrpSpPr>
          <p:cNvPr id="145" name="Google Shape;145;p16"/>
          <p:cNvGrpSpPr/>
          <p:nvPr/>
        </p:nvGrpSpPr>
        <p:grpSpPr>
          <a:xfrm>
            <a:off x="3601340" y="2533932"/>
            <a:ext cx="4937760" cy="1691819"/>
            <a:chOff x="3657600" y="2857499"/>
            <a:chExt cx="4937760" cy="1691819"/>
          </a:xfrm>
        </p:grpSpPr>
        <p:sp>
          <p:nvSpPr>
            <p:cNvPr id="146" name="Google Shape;146;p16"/>
            <p:cNvSpPr/>
            <p:nvPr/>
          </p:nvSpPr>
          <p:spPr>
            <a:xfrm>
              <a:off x="3657600" y="2857499"/>
              <a:ext cx="4937760" cy="1691819"/>
            </a:xfrm>
            <a:prstGeom prst="rect">
              <a:avLst/>
            </a:prstGeom>
            <a:solidFill>
              <a:schemeClr val="lt1"/>
            </a:solidFill>
            <a:ln w="2540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147" name="Google Shape;147;p16"/>
            <p:cNvSpPr txBox="1"/>
            <p:nvPr/>
          </p:nvSpPr>
          <p:spPr>
            <a:xfrm>
              <a:off x="3800550" y="2886818"/>
              <a:ext cx="4343400" cy="1477287"/>
            </a:xfrm>
            <a:prstGeom prst="rect">
              <a:avLst/>
            </a:prstGeom>
            <a:noFill/>
            <a:ln>
              <a:noFill/>
            </a:ln>
          </p:spPr>
          <p:txBody>
            <a:bodyPr spcFirstLastPara="1" wrap="square" lIns="91425" tIns="45700" rIns="91425" bIns="45700" anchor="t" anchorCtr="0">
              <a:spAutoFit/>
            </a:bodyPr>
            <a:lstStyle/>
            <a:p>
              <a:pPr lvl="0"/>
              <a:r>
                <a:rPr lang="en-US" sz="1800" b="1" dirty="0" err="1"/>
                <a:t>Acest</a:t>
              </a:r>
              <a:r>
                <a:rPr lang="en-US" sz="1800" b="1" dirty="0"/>
                <a:t> </a:t>
              </a:r>
              <a:r>
                <a:rPr lang="en-US" sz="1800" b="1" dirty="0" err="1"/>
                <a:t>lucru</a:t>
              </a:r>
              <a:r>
                <a:rPr lang="en-US" sz="1800" b="1" dirty="0"/>
                <a:t> duce la </a:t>
              </a:r>
              <a:r>
                <a:rPr lang="en-US" sz="1800" b="1" dirty="0" err="1"/>
                <a:t>mai</a:t>
              </a:r>
              <a:r>
                <a:rPr lang="en-US" sz="1800" b="1" dirty="0"/>
                <a:t> </a:t>
              </a:r>
              <a:r>
                <a:rPr lang="en-US" sz="1800" b="1" dirty="0" err="1"/>
                <a:t>puține</a:t>
              </a:r>
              <a:r>
                <a:rPr lang="en-US" sz="1800" b="1" dirty="0"/>
                <a:t> </a:t>
              </a:r>
              <a:r>
                <a:rPr lang="en-US" sz="1800" b="1" dirty="0" err="1"/>
                <a:t>greșeli</a:t>
              </a:r>
              <a:r>
                <a:rPr lang="en-US" sz="1800" b="1" dirty="0"/>
                <a:t>, </a:t>
              </a:r>
              <a:r>
                <a:rPr lang="en-US" sz="1800" b="1" dirty="0" err="1"/>
                <a:t>deoarece</a:t>
              </a:r>
              <a:r>
                <a:rPr lang="en-US" sz="1800" b="1" dirty="0"/>
                <a:t> </a:t>
              </a:r>
              <a:r>
                <a:rPr lang="en-US" sz="1800" b="1" dirty="0" err="1"/>
                <a:t>așteptările</a:t>
              </a:r>
              <a:r>
                <a:rPr lang="en-US" sz="1800" b="1" dirty="0"/>
                <a:t> sunt: </a:t>
              </a:r>
            </a:p>
            <a:p>
              <a:pPr lvl="0"/>
              <a:r>
                <a:rPr lang="en-US" sz="1800" dirty="0"/>
                <a:t>​​• </a:t>
              </a:r>
              <a:r>
                <a:rPr lang="en-US" sz="1800" dirty="0" err="1"/>
                <a:t>vizibile</a:t>
              </a:r>
              <a:r>
                <a:rPr lang="en-US" sz="1800" dirty="0"/>
                <a:t> </a:t>
              </a:r>
            </a:p>
            <a:p>
              <a:pPr lvl="0"/>
              <a:r>
                <a:rPr lang="en-US" sz="1800" dirty="0"/>
                <a:t>• concrete </a:t>
              </a:r>
            </a:p>
            <a:p>
              <a:pPr lvl="0"/>
              <a:r>
                <a:rPr lang="en-US" sz="1800" dirty="0"/>
                <a:t>• </a:t>
              </a:r>
              <a:r>
                <a:rPr lang="en-US" sz="1800" dirty="0" err="1"/>
                <a:t>puse</a:t>
              </a:r>
              <a:r>
                <a:rPr lang="en-US" sz="1800" dirty="0"/>
                <a:t> </a:t>
              </a:r>
              <a:r>
                <a:rPr lang="en-US" sz="1800" dirty="0" err="1"/>
                <a:t>în</a:t>
              </a:r>
              <a:r>
                <a:rPr lang="en-US" sz="1800" dirty="0"/>
                <a:t> </a:t>
              </a:r>
              <a:r>
                <a:rPr lang="en-US" sz="1800" dirty="0" err="1"/>
                <a:t>practică</a:t>
              </a:r>
              <a:endParaRPr sz="1400" i="0" u="none" strike="noStrike" cap="none" dirty="0">
                <a:solidFill>
                  <a:srgbClr val="000000"/>
                </a:solidFill>
                <a:latin typeface="Arial"/>
                <a:ea typeface="Arial"/>
                <a:cs typeface="Arial"/>
                <a:sym typeface="Arial"/>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7"/>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53" name="Google Shape;153;p17"/>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fr-FR" dirty="0"/>
              <a:t>De ce </a:t>
            </a:r>
            <a:r>
              <a:rPr lang="fr-FR" dirty="0" err="1"/>
              <a:t>legăm</a:t>
            </a:r>
            <a:r>
              <a:rPr lang="fr-FR" dirty="0"/>
              <a:t> SWPBS </a:t>
            </a:r>
            <a:r>
              <a:rPr lang="fr-FR" dirty="0" err="1"/>
              <a:t>cu</a:t>
            </a:r>
            <a:r>
              <a:rPr lang="fr-FR" dirty="0"/>
              <a:t> PERMA</a:t>
            </a:r>
            <a:endParaRPr dirty="0"/>
          </a:p>
        </p:txBody>
      </p:sp>
      <p:grpSp>
        <p:nvGrpSpPr>
          <p:cNvPr id="154" name="Google Shape;154;p17"/>
          <p:cNvGrpSpPr/>
          <p:nvPr/>
        </p:nvGrpSpPr>
        <p:grpSpPr>
          <a:xfrm>
            <a:off x="2556820" y="1473442"/>
            <a:ext cx="6768660" cy="3933619"/>
            <a:chOff x="2458849" y="10757"/>
            <a:chExt cx="6768660" cy="3933619"/>
          </a:xfrm>
        </p:grpSpPr>
        <p:sp>
          <p:nvSpPr>
            <p:cNvPr id="155" name="Google Shape;155;p17"/>
            <p:cNvSpPr/>
            <p:nvPr/>
          </p:nvSpPr>
          <p:spPr>
            <a:xfrm>
              <a:off x="2458849" y="10757"/>
              <a:ext cx="3933619" cy="3933619"/>
            </a:xfrm>
            <a:prstGeom prst="ellipse">
              <a:avLst/>
            </a:prstGeom>
            <a:solidFill>
              <a:srgbClr val="7359A5">
                <a:alpha val="49803"/>
              </a:srgbClr>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7"/>
            <p:cNvSpPr txBox="1"/>
            <p:nvPr/>
          </p:nvSpPr>
          <p:spPr>
            <a:xfrm>
              <a:off x="3008138" y="474616"/>
              <a:ext cx="2268032" cy="3005902"/>
            </a:xfrm>
            <a:prstGeom prst="rect">
              <a:avLst/>
            </a:prstGeom>
            <a:noFill/>
            <a:ln>
              <a:noFill/>
            </a:ln>
          </p:spPr>
          <p:txBody>
            <a:bodyPr spcFirstLastPara="1" wrap="square" lIns="0" tIns="0" rIns="0" bIns="0" anchor="ctr" anchorCtr="0">
              <a:noAutofit/>
            </a:bodyPr>
            <a:lstStyle/>
            <a:p>
              <a:pPr lvl="0" algn="ctr">
                <a:lnSpc>
                  <a:spcPct val="90000"/>
                </a:lnSpc>
                <a:buSzPts val="2100"/>
              </a:pPr>
              <a:r>
                <a:rPr lang="en-US" sz="2100" b="1" i="0" u="none" strike="noStrike" cap="none" dirty="0">
                  <a:solidFill>
                    <a:schemeClr val="dk1"/>
                  </a:solidFill>
                  <a:latin typeface="Arial"/>
                  <a:ea typeface="Arial"/>
                  <a:cs typeface="Arial"/>
                  <a:sym typeface="Arial"/>
                </a:rPr>
                <a:t>SWPBS = </a:t>
              </a:r>
              <a:r>
                <a:rPr lang="en-US" sz="2100" b="1" dirty="0" err="1">
                  <a:solidFill>
                    <a:schemeClr val="dk1"/>
                  </a:solidFill>
                </a:rPr>
                <a:t>rutine</a:t>
              </a:r>
              <a:r>
                <a:rPr lang="en-US" sz="2100" b="1" dirty="0">
                  <a:solidFill>
                    <a:schemeClr val="dk1"/>
                  </a:solidFill>
                </a:rPr>
                <a:t> </a:t>
              </a:r>
              <a:r>
                <a:rPr lang="en-US" sz="2100" b="1" dirty="0" err="1">
                  <a:solidFill>
                    <a:schemeClr val="dk1"/>
                  </a:solidFill>
                </a:rPr>
                <a:t>comportamentale</a:t>
              </a:r>
              <a:r>
                <a:rPr lang="en-US" sz="2100" b="1" dirty="0">
                  <a:solidFill>
                    <a:schemeClr val="dk1"/>
                  </a:solidFill>
                </a:rPr>
                <a:t> </a:t>
              </a:r>
              <a:r>
                <a:rPr lang="en-US" sz="2100" b="1" dirty="0" err="1">
                  <a:solidFill>
                    <a:schemeClr val="dk1"/>
                  </a:solidFill>
                </a:rPr>
                <a:t>clare</a:t>
              </a:r>
              <a:r>
                <a:rPr lang="en-US" sz="2100" b="1" dirty="0">
                  <a:solidFill>
                    <a:schemeClr val="dk1"/>
                  </a:solidFill>
                </a:rPr>
                <a:t>. </a:t>
              </a:r>
            </a:p>
            <a:p>
              <a:pPr lvl="0" algn="ctr">
                <a:lnSpc>
                  <a:spcPct val="90000"/>
                </a:lnSpc>
                <a:buSzPts val="2100"/>
              </a:pPr>
              <a:r>
                <a:rPr lang="en-US" sz="2100" dirty="0" err="1">
                  <a:solidFill>
                    <a:schemeClr val="dk1"/>
                  </a:solidFill>
                </a:rPr>
                <a:t>Elevii</a:t>
              </a:r>
              <a:r>
                <a:rPr lang="en-US" sz="2100" dirty="0">
                  <a:solidFill>
                    <a:schemeClr val="dk1"/>
                  </a:solidFill>
                </a:rPr>
                <a:t> </a:t>
              </a:r>
              <a:r>
                <a:rPr lang="en-US" sz="2100" dirty="0" err="1">
                  <a:solidFill>
                    <a:schemeClr val="dk1"/>
                  </a:solidFill>
                </a:rPr>
                <a:t>știu</a:t>
              </a:r>
              <a:r>
                <a:rPr lang="en-US" sz="2100" dirty="0">
                  <a:solidFill>
                    <a:schemeClr val="dk1"/>
                  </a:solidFill>
                </a:rPr>
                <a:t> exact cum </a:t>
              </a:r>
              <a:r>
                <a:rPr lang="en-US" sz="2100" dirty="0" err="1">
                  <a:solidFill>
                    <a:schemeClr val="dk1"/>
                  </a:solidFill>
                </a:rPr>
                <a:t>arată</a:t>
              </a:r>
              <a:r>
                <a:rPr lang="en-US" sz="2100" dirty="0">
                  <a:solidFill>
                    <a:schemeClr val="dk1"/>
                  </a:solidFill>
                </a:rPr>
                <a:t> </a:t>
              </a:r>
              <a:r>
                <a:rPr lang="en-US" sz="2100" dirty="0" err="1">
                  <a:solidFill>
                    <a:schemeClr val="dk1"/>
                  </a:solidFill>
                </a:rPr>
                <a:t>comportamentul</a:t>
              </a:r>
              <a:r>
                <a:rPr lang="en-US" sz="2100" dirty="0">
                  <a:solidFill>
                    <a:schemeClr val="dk1"/>
                  </a:solidFill>
                </a:rPr>
                <a:t> </a:t>
              </a:r>
              <a:r>
                <a:rPr lang="en-US" sz="2100" dirty="0" err="1">
                  <a:solidFill>
                    <a:schemeClr val="dk1"/>
                  </a:solidFill>
                </a:rPr>
                <a:t>în</a:t>
              </a:r>
              <a:r>
                <a:rPr lang="en-US" sz="2100" dirty="0">
                  <a:solidFill>
                    <a:schemeClr val="dk1"/>
                  </a:solidFill>
                </a:rPr>
                <a:t> </a:t>
              </a:r>
              <a:r>
                <a:rPr lang="en-US" sz="2100" dirty="0" err="1">
                  <a:solidFill>
                    <a:schemeClr val="dk1"/>
                  </a:solidFill>
                </a:rPr>
                <a:t>fiecare</a:t>
              </a:r>
              <a:r>
                <a:rPr lang="en-US" sz="2100" dirty="0">
                  <a:solidFill>
                    <a:schemeClr val="dk1"/>
                  </a:solidFill>
                </a:rPr>
                <a:t> </a:t>
              </a:r>
              <a:r>
                <a:rPr lang="en-US" sz="2100" dirty="0" err="1">
                  <a:solidFill>
                    <a:schemeClr val="dk1"/>
                  </a:solidFill>
                </a:rPr>
                <a:t>zonă</a:t>
              </a:r>
              <a:r>
                <a:rPr lang="en-US" sz="2100" dirty="0">
                  <a:solidFill>
                    <a:schemeClr val="dk1"/>
                  </a:solidFill>
                </a:rPr>
                <a:t> a </a:t>
              </a:r>
              <a:r>
                <a:rPr lang="en-US" sz="2100" dirty="0" err="1">
                  <a:solidFill>
                    <a:schemeClr val="dk1"/>
                  </a:solidFill>
                </a:rPr>
                <a:t>școlii</a:t>
              </a:r>
              <a:r>
                <a:rPr lang="en-US" sz="2100" dirty="0">
                  <a:solidFill>
                    <a:schemeClr val="dk1"/>
                  </a:solidFill>
                </a:rPr>
                <a:t>.</a:t>
              </a:r>
              <a:endParaRPr sz="2100" i="0" u="none" strike="noStrike" cap="none" dirty="0">
                <a:solidFill>
                  <a:schemeClr val="dk1"/>
                </a:solidFill>
                <a:latin typeface="Arial"/>
                <a:ea typeface="Arial"/>
                <a:cs typeface="Arial"/>
                <a:sym typeface="Arial"/>
              </a:endParaRPr>
            </a:p>
          </p:txBody>
        </p:sp>
        <p:sp>
          <p:nvSpPr>
            <p:cNvPr id="157" name="Google Shape;157;p17"/>
            <p:cNvSpPr/>
            <p:nvPr/>
          </p:nvSpPr>
          <p:spPr>
            <a:xfrm>
              <a:off x="5293890" y="10757"/>
              <a:ext cx="3933619" cy="3933619"/>
            </a:xfrm>
            <a:prstGeom prst="ellipse">
              <a:avLst/>
            </a:prstGeom>
            <a:solidFill>
              <a:srgbClr val="7359A5">
                <a:alpha val="49803"/>
              </a:srgbClr>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7"/>
            <p:cNvSpPr txBox="1"/>
            <p:nvPr/>
          </p:nvSpPr>
          <p:spPr>
            <a:xfrm>
              <a:off x="6410187" y="474616"/>
              <a:ext cx="2268032" cy="3005902"/>
            </a:xfrm>
            <a:prstGeom prst="rect">
              <a:avLst/>
            </a:prstGeom>
            <a:noFill/>
            <a:ln>
              <a:noFill/>
            </a:ln>
          </p:spPr>
          <p:txBody>
            <a:bodyPr spcFirstLastPara="1" wrap="square" lIns="0" tIns="0" rIns="0" bIns="0" anchor="ctr" anchorCtr="0">
              <a:noAutofit/>
            </a:bodyPr>
            <a:lstStyle/>
            <a:p>
              <a:pPr lvl="0" algn="ctr">
                <a:lnSpc>
                  <a:spcPct val="90000"/>
                </a:lnSpc>
                <a:buSzPts val="2100"/>
              </a:pPr>
              <a:r>
                <a:rPr lang="en-US" sz="2100" b="1" i="0" u="none" strike="noStrike" cap="none" dirty="0">
                  <a:solidFill>
                    <a:schemeClr val="dk1"/>
                  </a:solidFill>
                  <a:latin typeface="Arial"/>
                  <a:ea typeface="Arial"/>
                  <a:cs typeface="Arial"/>
                  <a:sym typeface="Arial"/>
                </a:rPr>
                <a:t>PERMA = </a:t>
              </a:r>
              <a:r>
                <a:rPr lang="en-US" sz="2100" b="1" i="0" u="none" strike="noStrike" cap="none" dirty="0" err="1">
                  <a:solidFill>
                    <a:schemeClr val="dk1"/>
                  </a:solidFill>
                  <a:latin typeface="Arial"/>
                  <a:ea typeface="Arial"/>
                  <a:cs typeface="Arial"/>
                  <a:sym typeface="Arial"/>
                </a:rPr>
                <a:t>s</a:t>
              </a:r>
              <a:r>
                <a:rPr lang="en-US" sz="2100" b="1" dirty="0" err="1">
                  <a:solidFill>
                    <a:schemeClr val="dk1"/>
                  </a:solidFill>
                </a:rPr>
                <a:t>copul</a:t>
              </a:r>
              <a:r>
                <a:rPr lang="en-US" sz="2100" b="1" dirty="0">
                  <a:solidFill>
                    <a:schemeClr val="dk1"/>
                  </a:solidFill>
                </a:rPr>
                <a:t> </a:t>
              </a:r>
              <a:r>
                <a:rPr lang="en-US" sz="2100" b="1" dirty="0" err="1">
                  <a:solidFill>
                    <a:schemeClr val="dk1"/>
                  </a:solidFill>
                </a:rPr>
                <a:t>stării</a:t>
              </a:r>
              <a:r>
                <a:rPr lang="en-US" sz="2100" b="1" dirty="0">
                  <a:solidFill>
                    <a:schemeClr val="dk1"/>
                  </a:solidFill>
                </a:rPr>
                <a:t> de bine. </a:t>
              </a:r>
              <a:r>
                <a:rPr lang="en-US" sz="2100" dirty="0" err="1">
                  <a:solidFill>
                    <a:schemeClr val="dk1"/>
                  </a:solidFill>
                </a:rPr>
                <a:t>Elevii</a:t>
              </a:r>
              <a:r>
                <a:rPr lang="en-US" sz="2100" dirty="0">
                  <a:solidFill>
                    <a:schemeClr val="dk1"/>
                  </a:solidFill>
                </a:rPr>
                <a:t> </a:t>
              </a:r>
              <a:r>
                <a:rPr lang="en-US" sz="2100" dirty="0" err="1">
                  <a:solidFill>
                    <a:schemeClr val="dk1"/>
                  </a:solidFill>
                </a:rPr>
                <a:t>văd</a:t>
              </a:r>
              <a:r>
                <a:rPr lang="en-US" sz="2100" dirty="0">
                  <a:solidFill>
                    <a:schemeClr val="dk1"/>
                  </a:solidFill>
                </a:rPr>
                <a:t> cum </a:t>
              </a:r>
              <a:r>
                <a:rPr lang="en-US" sz="2100" dirty="0" err="1">
                  <a:solidFill>
                    <a:schemeClr val="dk1"/>
                  </a:solidFill>
                </a:rPr>
                <a:t>comportamentul</a:t>
              </a:r>
              <a:r>
                <a:rPr lang="en-US" sz="2100" dirty="0">
                  <a:solidFill>
                    <a:schemeClr val="dk1"/>
                  </a:solidFill>
                </a:rPr>
                <a:t> </a:t>
              </a:r>
              <a:r>
                <a:rPr lang="en-US" sz="2100" dirty="0" err="1">
                  <a:solidFill>
                    <a:schemeClr val="dk1"/>
                  </a:solidFill>
                </a:rPr>
                <a:t>pozitiv</a:t>
              </a:r>
              <a:r>
                <a:rPr lang="en-US" sz="2100" dirty="0">
                  <a:solidFill>
                    <a:schemeClr val="dk1"/>
                  </a:solidFill>
                </a:rPr>
                <a:t> </a:t>
              </a:r>
              <a:r>
                <a:rPr lang="en-US" sz="2100" dirty="0" err="1">
                  <a:solidFill>
                    <a:schemeClr val="dk1"/>
                  </a:solidFill>
                </a:rPr>
                <a:t>susține</a:t>
              </a:r>
              <a:r>
                <a:rPr lang="en-US" sz="2100" dirty="0">
                  <a:solidFill>
                    <a:schemeClr val="dk1"/>
                  </a:solidFill>
                </a:rPr>
                <a:t> </a:t>
              </a:r>
              <a:r>
                <a:rPr lang="en-US" sz="2100" dirty="0" err="1">
                  <a:solidFill>
                    <a:schemeClr val="dk1"/>
                  </a:solidFill>
                </a:rPr>
                <a:t>emoțiile</a:t>
              </a:r>
              <a:r>
                <a:rPr lang="en-US" sz="2100" dirty="0">
                  <a:solidFill>
                    <a:schemeClr val="dk1"/>
                  </a:solidFill>
                </a:rPr>
                <a:t>, </a:t>
              </a:r>
              <a:r>
                <a:rPr lang="en-US" sz="2100" dirty="0" err="1">
                  <a:solidFill>
                    <a:schemeClr val="dk1"/>
                  </a:solidFill>
                </a:rPr>
                <a:t>implicarea</a:t>
              </a:r>
              <a:r>
                <a:rPr lang="en-US" sz="2100" dirty="0">
                  <a:solidFill>
                    <a:schemeClr val="dk1"/>
                  </a:solidFill>
                </a:rPr>
                <a:t>, </a:t>
              </a:r>
              <a:r>
                <a:rPr lang="en-US" sz="2100" dirty="0" err="1">
                  <a:solidFill>
                    <a:schemeClr val="dk1"/>
                  </a:solidFill>
                </a:rPr>
                <a:t>relațiile</a:t>
              </a:r>
              <a:r>
                <a:rPr lang="en-US" sz="2100" dirty="0">
                  <a:solidFill>
                    <a:schemeClr val="dk1"/>
                  </a:solidFill>
                </a:rPr>
                <a:t>, </a:t>
              </a:r>
              <a:r>
                <a:rPr lang="en-US" sz="2100" dirty="0" err="1">
                  <a:solidFill>
                    <a:schemeClr val="dk1"/>
                  </a:solidFill>
                </a:rPr>
                <a:t>sensul</a:t>
              </a:r>
              <a:r>
                <a:rPr lang="en-US" sz="2100" dirty="0">
                  <a:solidFill>
                    <a:schemeClr val="dk1"/>
                  </a:solidFill>
                </a:rPr>
                <a:t> </a:t>
              </a:r>
              <a:r>
                <a:rPr lang="en-US" sz="2100" dirty="0" err="1">
                  <a:solidFill>
                    <a:schemeClr val="dk1"/>
                  </a:solidFill>
                </a:rPr>
                <a:t>și</a:t>
              </a:r>
              <a:r>
                <a:rPr lang="en-US" sz="2100" dirty="0">
                  <a:solidFill>
                    <a:schemeClr val="dk1"/>
                  </a:solidFill>
                </a:rPr>
                <a:t> </a:t>
              </a:r>
              <a:r>
                <a:rPr lang="en-US" sz="2100" dirty="0" err="1">
                  <a:solidFill>
                    <a:schemeClr val="dk1"/>
                  </a:solidFill>
                </a:rPr>
                <a:t>realizările</a:t>
              </a:r>
              <a:r>
                <a:rPr lang="en-US" sz="2100" dirty="0">
                  <a:solidFill>
                    <a:schemeClr val="dk1"/>
                  </a:solidFill>
                </a:rPr>
                <a:t>.</a:t>
              </a:r>
              <a:endParaRPr sz="2100" i="0" u="none" strike="noStrike" cap="none" dirty="0">
                <a:solidFill>
                  <a:schemeClr val="dk1"/>
                </a:solidFill>
                <a:latin typeface="Arial"/>
                <a:ea typeface="Arial"/>
                <a:cs typeface="Arial"/>
                <a:sym typeface="Arial"/>
              </a:endParaRPr>
            </a:p>
          </p:txBody>
        </p:sp>
      </p:grpSp>
      <p:sp>
        <p:nvSpPr>
          <p:cNvPr id="159" name="Google Shape;159;p17"/>
          <p:cNvSpPr txBox="1"/>
          <p:nvPr/>
        </p:nvSpPr>
        <p:spPr>
          <a:xfrm>
            <a:off x="97970" y="5722228"/>
            <a:ext cx="12367260" cy="1200288"/>
          </a:xfrm>
          <a:prstGeom prst="rect">
            <a:avLst/>
          </a:prstGeom>
          <a:noFill/>
          <a:ln>
            <a:noFill/>
          </a:ln>
        </p:spPr>
        <p:txBody>
          <a:bodyPr spcFirstLastPara="1" wrap="square" lIns="91425" tIns="45700" rIns="91425" bIns="45700" anchor="t" anchorCtr="0">
            <a:spAutoFit/>
          </a:bodyPr>
          <a:lstStyle/>
          <a:p>
            <a:r>
              <a:rPr lang="fr-FR" sz="1800" dirty="0" err="1"/>
              <a:t>Așteptare</a:t>
            </a:r>
            <a:r>
              <a:rPr lang="fr-FR" sz="1800" dirty="0"/>
              <a:t>: </a:t>
            </a:r>
            <a:r>
              <a:rPr lang="fr-FR" sz="1800" i="1" dirty="0" err="1"/>
              <a:t>Includeți</a:t>
            </a:r>
            <a:r>
              <a:rPr lang="fr-FR" sz="1800" i="1" dirty="0"/>
              <a:t>-i </a:t>
            </a:r>
            <a:r>
              <a:rPr lang="fr-FR" sz="1800" i="1" dirty="0" err="1"/>
              <a:t>și</a:t>
            </a:r>
            <a:r>
              <a:rPr lang="fr-FR" sz="1800" i="1" dirty="0"/>
              <a:t> </a:t>
            </a:r>
            <a:r>
              <a:rPr lang="fr-FR" sz="1800" i="1" dirty="0" err="1"/>
              <a:t>pe</a:t>
            </a:r>
            <a:r>
              <a:rPr lang="fr-FR" sz="1800" i="1" dirty="0"/>
              <a:t> </a:t>
            </a:r>
            <a:r>
              <a:rPr lang="fr-FR" sz="1800" i="1" dirty="0" err="1"/>
              <a:t>alții</a:t>
            </a:r>
            <a:r>
              <a:rPr lang="fr-FR" sz="1800" i="1" dirty="0"/>
              <a:t> </a:t>
            </a:r>
            <a:r>
              <a:rPr lang="fr-FR" sz="1800" i="1" dirty="0" err="1"/>
              <a:t>în</a:t>
            </a:r>
            <a:r>
              <a:rPr lang="fr-FR" sz="1800" i="1" dirty="0"/>
              <a:t> </a:t>
            </a:r>
            <a:r>
              <a:rPr lang="fr-FR" sz="1800" i="1" dirty="0" err="1"/>
              <a:t>joc</a:t>
            </a:r>
            <a:r>
              <a:rPr lang="fr-FR" sz="1800" i="1" dirty="0"/>
              <a:t> </a:t>
            </a:r>
          </a:p>
          <a:p>
            <a:r>
              <a:rPr lang="fr-FR" sz="1800" dirty="0"/>
              <a:t>• </a:t>
            </a:r>
            <a:r>
              <a:rPr lang="fr-FR" sz="1800" dirty="0" err="1"/>
              <a:t>Semnificația</a:t>
            </a:r>
            <a:r>
              <a:rPr lang="fr-FR" sz="1800" dirty="0"/>
              <a:t> SWPBS: </a:t>
            </a:r>
            <a:r>
              <a:rPr lang="fr-FR" sz="1800" dirty="0" err="1"/>
              <a:t>Elevii</a:t>
            </a:r>
            <a:r>
              <a:rPr lang="fr-FR" sz="1800" dirty="0"/>
              <a:t> </a:t>
            </a:r>
            <a:r>
              <a:rPr lang="fr-FR" sz="1800" dirty="0" err="1"/>
              <a:t>invită</a:t>
            </a:r>
            <a:r>
              <a:rPr lang="fr-FR" sz="1800" dirty="0"/>
              <a:t> </a:t>
            </a:r>
            <a:r>
              <a:rPr lang="fr-FR" sz="1800" dirty="0" err="1"/>
              <a:t>pe</a:t>
            </a:r>
            <a:r>
              <a:rPr lang="fr-FR" sz="1800" dirty="0"/>
              <a:t> </a:t>
            </a:r>
            <a:r>
              <a:rPr lang="fr-FR" sz="1800" dirty="0" err="1"/>
              <a:t>cineva</a:t>
            </a:r>
            <a:r>
              <a:rPr lang="fr-FR" sz="1800" dirty="0"/>
              <a:t> care este </a:t>
            </a:r>
            <a:r>
              <a:rPr lang="fr-FR" sz="1800" dirty="0" err="1"/>
              <a:t>singur</a:t>
            </a:r>
            <a:r>
              <a:rPr lang="fr-FR" sz="1800" dirty="0"/>
              <a:t>, </a:t>
            </a:r>
            <a:r>
              <a:rPr lang="fr-FR" sz="1800" dirty="0" err="1"/>
              <a:t>să</a:t>
            </a:r>
            <a:r>
              <a:rPr lang="fr-FR" sz="1800" dirty="0"/>
              <a:t> li se </a:t>
            </a:r>
            <a:r>
              <a:rPr lang="fr-FR" sz="1800" dirty="0" err="1"/>
              <a:t>alăture</a:t>
            </a:r>
            <a:r>
              <a:rPr lang="fr-FR" sz="1800" dirty="0"/>
              <a:t>. </a:t>
            </a:r>
          </a:p>
          <a:p>
            <a:r>
              <a:rPr lang="fr-FR" sz="1800" dirty="0"/>
              <a:t>• </a:t>
            </a:r>
            <a:r>
              <a:rPr lang="fr-FR" sz="1800" dirty="0" err="1"/>
              <a:t>Legătură</a:t>
            </a:r>
            <a:r>
              <a:rPr lang="fr-FR" sz="1800" dirty="0"/>
              <a:t> PERMA: </a:t>
            </a:r>
            <a:r>
              <a:rPr lang="fr-FR" sz="1800" dirty="0" err="1"/>
              <a:t>Susține</a:t>
            </a:r>
            <a:r>
              <a:rPr lang="fr-FR" sz="1800" dirty="0"/>
              <a:t> </a:t>
            </a:r>
            <a:r>
              <a:rPr lang="fr-FR" sz="1800" b="1" dirty="0" err="1"/>
              <a:t>Relațiile</a:t>
            </a:r>
            <a:r>
              <a:rPr lang="fr-FR" sz="1800" dirty="0"/>
              <a:t>, </a:t>
            </a:r>
            <a:r>
              <a:rPr lang="fr-FR" sz="1800" dirty="0" err="1"/>
              <a:t>deoarece</a:t>
            </a:r>
            <a:r>
              <a:rPr lang="fr-FR" sz="1800" dirty="0"/>
              <a:t> </a:t>
            </a:r>
            <a:r>
              <a:rPr lang="fr-FR" sz="1800" dirty="0" err="1"/>
              <a:t>elevii</a:t>
            </a:r>
            <a:r>
              <a:rPr lang="fr-FR" sz="1800" dirty="0"/>
              <a:t> au </a:t>
            </a:r>
            <a:r>
              <a:rPr lang="fr-FR" sz="1800" dirty="0" err="1"/>
              <a:t>sentimentul</a:t>
            </a:r>
            <a:r>
              <a:rPr lang="fr-FR" sz="1800" dirty="0"/>
              <a:t> de </a:t>
            </a:r>
            <a:r>
              <a:rPr lang="fr-FR" sz="1800" dirty="0" err="1"/>
              <a:t>apartenență</a:t>
            </a:r>
            <a:r>
              <a:rPr lang="fr-FR" sz="1800" dirty="0"/>
              <a:t> </a:t>
            </a:r>
            <a:r>
              <a:rPr lang="fr-FR" sz="1800" dirty="0" err="1"/>
              <a:t>și</a:t>
            </a:r>
            <a:r>
              <a:rPr lang="fr-FR" sz="1800" dirty="0"/>
              <a:t> </a:t>
            </a:r>
            <a:r>
              <a:rPr lang="fr-FR" sz="1800" dirty="0" err="1"/>
              <a:t>că</a:t>
            </a:r>
            <a:r>
              <a:rPr lang="fr-FR" sz="1800" dirty="0"/>
              <a:t> </a:t>
            </a:r>
            <a:r>
              <a:rPr lang="fr-FR" sz="1800" dirty="0" err="1"/>
              <a:t>sunt</a:t>
            </a:r>
            <a:r>
              <a:rPr lang="fr-FR" sz="1800" dirty="0"/>
              <a:t> </a:t>
            </a:r>
            <a:r>
              <a:rPr lang="fr-FR" sz="1800" dirty="0" err="1"/>
              <a:t>în</a:t>
            </a:r>
            <a:r>
              <a:rPr lang="fr-FR" sz="1800" dirty="0"/>
              <a:t> </a:t>
            </a:r>
            <a:r>
              <a:rPr lang="fr-FR" sz="1800" dirty="0" err="1"/>
              <a:t>siguranță</a:t>
            </a:r>
            <a:r>
              <a:rPr lang="fr-FR" sz="1800" dirty="0"/>
              <a:t> </a:t>
            </a:r>
            <a:r>
              <a:rPr lang="fr-FR" sz="1800" dirty="0" err="1"/>
              <a:t>în</a:t>
            </a:r>
            <a:r>
              <a:rPr lang="fr-FR" sz="1800" dirty="0"/>
              <a:t> </a:t>
            </a:r>
            <a:r>
              <a:rPr lang="fr-FR" sz="1800" dirty="0" err="1"/>
              <a:t>timpul</a:t>
            </a:r>
            <a:r>
              <a:rPr lang="fr-FR" sz="1800" dirty="0"/>
              <a:t> </a:t>
            </a:r>
            <a:r>
              <a:rPr lang="fr-FR" sz="1800" dirty="0" err="1"/>
              <a:t>pauzei</a:t>
            </a:r>
            <a:r>
              <a:rPr lang="fr-FR" sz="1800" dirty="0"/>
              <a:t>.</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0"/>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65" name="Google Shape;165;p20"/>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en-US" dirty="0"/>
              <a:t>PERMA × </a:t>
            </a:r>
            <a:r>
              <a:rPr lang="en-US" dirty="0" err="1"/>
              <a:t>Matricea</a:t>
            </a:r>
            <a:r>
              <a:rPr lang="en-US" dirty="0"/>
              <a:t> </a:t>
            </a:r>
            <a:r>
              <a:rPr lang="en-US" dirty="0" err="1"/>
              <a:t>Comportamentului</a:t>
            </a:r>
            <a:endParaRPr dirty="0"/>
          </a:p>
        </p:txBody>
      </p:sp>
      <p:sp>
        <p:nvSpPr>
          <p:cNvPr id="166" name="Google Shape;166;p20"/>
          <p:cNvSpPr txBox="1"/>
          <p:nvPr/>
        </p:nvSpPr>
        <p:spPr>
          <a:xfrm>
            <a:off x="499110" y="1535438"/>
            <a:ext cx="10515600" cy="258528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1" dirty="0"/>
              <a:t>Scop</a:t>
            </a:r>
            <a:endParaRPr dirty="0"/>
          </a:p>
          <a:p>
            <a:pPr marL="285750" lvl="0" indent="-285750">
              <a:buSzPts val="1800"/>
              <a:buFont typeface="Arial"/>
              <a:buChar char="•"/>
            </a:pPr>
            <a:r>
              <a:rPr lang="en-US" sz="1800" dirty="0" err="1"/>
              <a:t>Conectați</a:t>
            </a:r>
            <a:r>
              <a:rPr lang="en-US" sz="1800" dirty="0"/>
              <a:t> </a:t>
            </a:r>
            <a:r>
              <a:rPr lang="en-US" sz="1800" dirty="0" err="1"/>
              <a:t>fiecare</a:t>
            </a:r>
            <a:r>
              <a:rPr lang="en-US" sz="1800" dirty="0"/>
              <a:t> </a:t>
            </a:r>
            <a:r>
              <a:rPr lang="en-US" sz="1800" dirty="0" err="1"/>
              <a:t>așteptare</a:t>
            </a:r>
            <a:r>
              <a:rPr lang="en-US" sz="1800" dirty="0"/>
              <a:t> </a:t>
            </a:r>
            <a:r>
              <a:rPr lang="en-US" sz="1800" dirty="0" err="1"/>
              <a:t>comportamentală</a:t>
            </a:r>
            <a:r>
              <a:rPr lang="en-US" sz="1800" dirty="0"/>
              <a:t> la </a:t>
            </a:r>
            <a:r>
              <a:rPr lang="en-US" sz="1800" dirty="0" err="1"/>
              <a:t>nivelul</a:t>
            </a:r>
            <a:r>
              <a:rPr lang="en-US" sz="1800" dirty="0"/>
              <a:t> </a:t>
            </a:r>
            <a:r>
              <a:rPr lang="en-US" sz="1800" dirty="0" err="1"/>
              <a:t>școlii</a:t>
            </a:r>
            <a:r>
              <a:rPr lang="en-US" sz="1800" dirty="0"/>
              <a:t> cu un element PERMA, </a:t>
            </a:r>
            <a:r>
              <a:rPr lang="en-US" sz="1800" dirty="0" err="1"/>
              <a:t>folosind</a:t>
            </a:r>
            <a:r>
              <a:rPr lang="en-US" sz="1800" dirty="0"/>
              <a:t> o </a:t>
            </a:r>
            <a:r>
              <a:rPr lang="en-US" sz="1800" dirty="0" err="1"/>
              <a:t>rutină</a:t>
            </a:r>
            <a:r>
              <a:rPr lang="en-US" sz="1800" dirty="0"/>
              <a:t> pe care </a:t>
            </a:r>
            <a:r>
              <a:rPr lang="en-US" sz="1800" dirty="0" err="1"/>
              <a:t>elevii</a:t>
            </a:r>
            <a:r>
              <a:rPr lang="en-US" sz="1800" dirty="0"/>
              <a:t> o pot </a:t>
            </a:r>
            <a:r>
              <a:rPr lang="en-US" sz="1800" dirty="0" err="1"/>
              <a:t>exersa</a:t>
            </a:r>
            <a:r>
              <a:rPr lang="en-US" sz="1800" dirty="0"/>
              <a:t> </a:t>
            </a:r>
            <a:r>
              <a:rPr lang="en-US" sz="1800" dirty="0" err="1"/>
              <a:t>zilnic</a:t>
            </a:r>
            <a:r>
              <a:rPr lang="en-US" sz="1800" dirty="0"/>
              <a:t>.</a:t>
            </a:r>
          </a:p>
          <a:p>
            <a:pPr lvl="0">
              <a:buSzPts val="1800"/>
            </a:pPr>
            <a:endParaRPr sz="18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1800" b="1" i="0" u="none" strike="noStrike" cap="none" dirty="0" err="1">
                <a:solidFill>
                  <a:srgbClr val="000000"/>
                </a:solidFill>
                <a:latin typeface="Arial"/>
                <a:ea typeface="Arial"/>
                <a:cs typeface="Arial"/>
                <a:sym typeface="Arial"/>
              </a:rPr>
              <a:t>Instructiuni</a:t>
            </a:r>
            <a:endParaRPr sz="1800" b="0" i="0" u="none" strike="noStrike" cap="none" dirty="0">
              <a:solidFill>
                <a:srgbClr val="000000"/>
              </a:solidFill>
              <a:latin typeface="Arial"/>
              <a:ea typeface="Arial"/>
              <a:cs typeface="Arial"/>
              <a:sym typeface="Arial"/>
            </a:endParaRPr>
          </a:p>
          <a:p>
            <a:pPr marL="285750" lvl="0" indent="-285750">
              <a:buSzPts val="1800"/>
              <a:buFont typeface="Arial"/>
              <a:buChar char="•"/>
            </a:pPr>
            <a:r>
              <a:rPr lang="en-US" sz="1800" dirty="0" err="1"/>
              <a:t>Scrieți</a:t>
            </a:r>
            <a:r>
              <a:rPr lang="en-US" sz="1800" dirty="0"/>
              <a:t> </a:t>
            </a:r>
            <a:r>
              <a:rPr lang="en-US" sz="1800" dirty="0" err="1"/>
              <a:t>așteptările</a:t>
            </a:r>
            <a:r>
              <a:rPr lang="en-US" sz="1800" dirty="0"/>
              <a:t> de </a:t>
            </a:r>
            <a:r>
              <a:rPr lang="en-US" sz="1800" dirty="0" err="1"/>
              <a:t>comportament</a:t>
            </a:r>
            <a:r>
              <a:rPr lang="en-US" sz="1800" dirty="0"/>
              <a:t> </a:t>
            </a:r>
            <a:r>
              <a:rPr lang="en-US" sz="1800" dirty="0" err="1"/>
              <a:t>școlar</a:t>
            </a:r>
            <a:r>
              <a:rPr lang="en-US" sz="1800" dirty="0"/>
              <a:t> pe </a:t>
            </a:r>
            <a:r>
              <a:rPr lang="en-US" sz="1800" dirty="0" err="1"/>
              <a:t>fiecare</a:t>
            </a:r>
            <a:r>
              <a:rPr lang="en-US" sz="1800" dirty="0"/>
              <a:t> </a:t>
            </a:r>
            <a:r>
              <a:rPr lang="en-US" sz="1800" dirty="0" err="1"/>
              <a:t>rând</a:t>
            </a:r>
            <a:r>
              <a:rPr lang="en-US" sz="1800" dirty="0"/>
              <a:t>.</a:t>
            </a:r>
          </a:p>
          <a:p>
            <a:pPr marL="285750" lvl="0" indent="-285750">
              <a:buSzPts val="1800"/>
              <a:buFont typeface="Arial"/>
              <a:buChar char="•"/>
            </a:pPr>
            <a:r>
              <a:rPr lang="en-US" sz="1800" dirty="0" err="1"/>
              <a:t>Alegeți</a:t>
            </a:r>
            <a:r>
              <a:rPr lang="en-US" sz="1800" dirty="0"/>
              <a:t> </a:t>
            </a:r>
            <a:r>
              <a:rPr lang="en-US" sz="1800" dirty="0" err="1"/>
              <a:t>elementul</a:t>
            </a:r>
            <a:r>
              <a:rPr lang="en-US" sz="1800" dirty="0"/>
              <a:t> PERMA care se </a:t>
            </a:r>
            <a:r>
              <a:rPr lang="en-US" sz="1800" dirty="0" err="1"/>
              <a:t>potrivește</a:t>
            </a:r>
            <a:r>
              <a:rPr lang="en-US" sz="1800" dirty="0"/>
              <a:t> cel </a:t>
            </a:r>
            <a:r>
              <a:rPr lang="en-US" sz="1800" dirty="0" err="1"/>
              <a:t>mai</a:t>
            </a:r>
            <a:r>
              <a:rPr lang="en-US" sz="1800" dirty="0"/>
              <a:t> bine.</a:t>
            </a:r>
          </a:p>
          <a:p>
            <a:pPr marL="285750" lvl="0" indent="-285750">
              <a:buSzPts val="1800"/>
              <a:buFont typeface="Arial"/>
              <a:buChar char="•"/>
            </a:pPr>
            <a:r>
              <a:rPr lang="en-US" sz="1800" dirty="0" err="1"/>
              <a:t>Adăugați</a:t>
            </a:r>
            <a:r>
              <a:rPr lang="en-US" sz="1800" dirty="0"/>
              <a:t> o </a:t>
            </a:r>
            <a:r>
              <a:rPr lang="en-US" sz="1800" dirty="0" err="1"/>
              <a:t>rutină</a:t>
            </a:r>
            <a:r>
              <a:rPr lang="en-US" sz="1800" dirty="0"/>
              <a:t> </a:t>
            </a:r>
            <a:r>
              <a:rPr lang="en-US" sz="1800" dirty="0" err="1"/>
              <a:t>simplă</a:t>
            </a:r>
            <a:r>
              <a:rPr lang="en-US" sz="1800" dirty="0"/>
              <a:t> pe care </a:t>
            </a:r>
            <a:r>
              <a:rPr lang="en-US" sz="1800" b="1" dirty="0"/>
              <a:t>o pot face </a:t>
            </a:r>
            <a:r>
              <a:rPr lang="en-US" sz="1800" dirty="0" err="1"/>
              <a:t>elevii</a:t>
            </a:r>
            <a:r>
              <a:rPr lang="en-US" sz="1800" dirty="0"/>
              <a:t>, plus </a:t>
            </a:r>
            <a:r>
              <a:rPr lang="en-US" sz="1800" dirty="0" err="1"/>
              <a:t>sugestia</a:t>
            </a:r>
            <a:r>
              <a:rPr lang="en-US" sz="1800" dirty="0"/>
              <a:t> </a:t>
            </a:r>
            <a:r>
              <a:rPr lang="en-US" sz="1800" dirty="0" err="1"/>
              <a:t>folosită</a:t>
            </a:r>
            <a:r>
              <a:rPr lang="en-US" sz="1800" dirty="0"/>
              <a:t> de </a:t>
            </a:r>
            <a:r>
              <a:rPr lang="en-US" sz="1800" dirty="0" err="1"/>
              <a:t>adulți</a:t>
            </a:r>
            <a:r>
              <a:rPr lang="en-US" sz="1800" dirty="0"/>
              <a:t> </a:t>
            </a:r>
            <a:r>
              <a:rPr lang="en-US" sz="1800" dirty="0" err="1"/>
              <a:t>pentru</a:t>
            </a:r>
            <a:r>
              <a:rPr lang="en-US" sz="1800" dirty="0"/>
              <a:t> a o </a:t>
            </a:r>
            <a:r>
              <a:rPr lang="en-US" sz="1800" dirty="0" err="1"/>
              <a:t>reaminti</a:t>
            </a:r>
            <a:r>
              <a:rPr lang="en-US" sz="1800" dirty="0"/>
              <a:t> (prompt).</a:t>
            </a:r>
            <a:endParaRPr dirty="0"/>
          </a:p>
        </p:txBody>
      </p:sp>
      <p:graphicFrame>
        <p:nvGraphicFramePr>
          <p:cNvPr id="167" name="Google Shape;167;p20"/>
          <p:cNvGraphicFramePr/>
          <p:nvPr>
            <p:extLst>
              <p:ext uri="{D42A27DB-BD31-4B8C-83A1-F6EECF244321}">
                <p14:modId xmlns:p14="http://schemas.microsoft.com/office/powerpoint/2010/main" val="3483522669"/>
              </p:ext>
            </p:extLst>
          </p:nvPr>
        </p:nvGraphicFramePr>
        <p:xfrm>
          <a:off x="404949" y="4042402"/>
          <a:ext cx="10825104" cy="2560360"/>
        </p:xfrm>
        <a:graphic>
          <a:graphicData uri="http://schemas.openxmlformats.org/drawingml/2006/table">
            <a:tbl>
              <a:tblPr>
                <a:noFill/>
                <a:tableStyleId>{C5F2B386-207A-419E-BF27-3C6B98BC64D3}</a:tableStyleId>
              </a:tblPr>
              <a:tblGrid>
                <a:gridCol w="1804184">
                  <a:extLst>
                    <a:ext uri="{9D8B030D-6E8A-4147-A177-3AD203B41FA5}">
                      <a16:colId xmlns:a16="http://schemas.microsoft.com/office/drawing/2014/main" val="20000"/>
                    </a:ext>
                  </a:extLst>
                </a:gridCol>
                <a:gridCol w="1804184">
                  <a:extLst>
                    <a:ext uri="{9D8B030D-6E8A-4147-A177-3AD203B41FA5}">
                      <a16:colId xmlns:a16="http://schemas.microsoft.com/office/drawing/2014/main" val="20001"/>
                    </a:ext>
                  </a:extLst>
                </a:gridCol>
                <a:gridCol w="1804184">
                  <a:extLst>
                    <a:ext uri="{9D8B030D-6E8A-4147-A177-3AD203B41FA5}">
                      <a16:colId xmlns:a16="http://schemas.microsoft.com/office/drawing/2014/main" val="20002"/>
                    </a:ext>
                  </a:extLst>
                </a:gridCol>
                <a:gridCol w="1804184">
                  <a:extLst>
                    <a:ext uri="{9D8B030D-6E8A-4147-A177-3AD203B41FA5}">
                      <a16:colId xmlns:a16="http://schemas.microsoft.com/office/drawing/2014/main" val="20003"/>
                    </a:ext>
                  </a:extLst>
                </a:gridCol>
                <a:gridCol w="1804184">
                  <a:extLst>
                    <a:ext uri="{9D8B030D-6E8A-4147-A177-3AD203B41FA5}">
                      <a16:colId xmlns:a16="http://schemas.microsoft.com/office/drawing/2014/main" val="20004"/>
                    </a:ext>
                  </a:extLst>
                </a:gridCol>
                <a:gridCol w="1804184">
                  <a:extLst>
                    <a:ext uri="{9D8B030D-6E8A-4147-A177-3AD203B41FA5}">
                      <a16:colId xmlns:a16="http://schemas.microsoft.com/office/drawing/2014/main" val="20005"/>
                    </a:ext>
                  </a:extLst>
                </a:gridCol>
              </a:tblGrid>
              <a:tr h="228600">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Așteptareade</a:t>
                      </a:r>
                      <a:r>
                        <a:rPr lang="en-US" sz="1800" b="1" u="none" strike="noStrike" cap="none" dirty="0"/>
                        <a:t>  </a:t>
                      </a:r>
                      <a:r>
                        <a:rPr lang="en-US" sz="1800" b="1" u="none" strike="noStrike" cap="none" dirty="0" err="1"/>
                        <a:t>comportament</a:t>
                      </a:r>
                      <a:endParaRPr sz="18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a:t>Emoții </a:t>
                      </a:r>
                      <a:r>
                        <a:rPr lang="en-US" sz="1800" b="1" u="none" strike="noStrike" cap="none" dirty="0" err="1"/>
                        <a:t>pozitive</a:t>
                      </a:r>
                      <a:endParaRPr sz="18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Implicare</a:t>
                      </a:r>
                      <a:endParaRPr sz="18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Relații</a:t>
                      </a:r>
                      <a:endParaRPr sz="18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a:t>Sens/</a:t>
                      </a:r>
                    </a:p>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Însemnătate</a:t>
                      </a:r>
                      <a:endParaRPr sz="1800" b="1"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b="1" u="none" strike="noStrike" cap="none" dirty="0" err="1"/>
                        <a:t>Realizare</a:t>
                      </a:r>
                      <a:endParaRPr sz="1800" u="none" strike="noStrike" cap="none" dirty="0"/>
                    </a:p>
                  </a:txBody>
                  <a:tcPr marL="91450" marR="91450" marT="45725" marB="45725" anchor="ctr"/>
                </a:tc>
                <a:extLst>
                  <a:ext uri="{0D108BD9-81ED-4DB2-BD59-A6C34878D82A}">
                    <a16:rowId xmlns:a16="http://schemas.microsoft.com/office/drawing/2014/main" val="10000"/>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extLst>
                  <a:ext uri="{0D108BD9-81ED-4DB2-BD59-A6C34878D82A}">
                    <a16:rowId xmlns:a16="http://schemas.microsoft.com/office/drawing/2014/main" val="10001"/>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extLst>
                  <a:ext uri="{0D108BD9-81ED-4DB2-BD59-A6C34878D82A}">
                    <a16:rowId xmlns:a16="http://schemas.microsoft.com/office/drawing/2014/main" val="10002"/>
                  </a:ext>
                </a:extLst>
              </a:tr>
              <a:tr h="2286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err="1"/>
                        <a:t>Rutină</a:t>
                      </a:r>
                      <a:r>
                        <a:rPr lang="en-US" sz="1800" u="none" strike="noStrike" cap="none" dirty="0"/>
                        <a:t>: </a:t>
                      </a:r>
                    </a:p>
                    <a:p>
                      <a:pPr marL="0" marR="0" lvl="0" indent="0" algn="l" rtl="0">
                        <a:lnSpc>
                          <a:spcPct val="100000"/>
                        </a:lnSpc>
                        <a:spcBef>
                          <a:spcPts val="0"/>
                        </a:spcBef>
                        <a:spcAft>
                          <a:spcPts val="0"/>
                        </a:spcAft>
                        <a:buClr>
                          <a:srgbClr val="000000"/>
                        </a:buClr>
                        <a:buSzPts val="1800"/>
                        <a:buFont typeface="Arial"/>
                        <a:buNone/>
                      </a:pPr>
                      <a:r>
                        <a:rPr lang="en-US" sz="1800" u="none" strike="noStrike" cap="none" dirty="0"/>
                        <a:t>Prompt</a:t>
                      </a:r>
                      <a:endParaRPr dirty="0"/>
                    </a:p>
                  </a:txBody>
                  <a:tcPr marL="91450" marR="91450" marT="45725" marB="45725"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1"/>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73" name="Google Shape;173;p21"/>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marL="457200" marR="0" lvl="0" indent="-228600" algn="just" rtl="0">
              <a:lnSpc>
                <a:spcPct val="90000"/>
              </a:lnSpc>
              <a:spcBef>
                <a:spcPts val="1000"/>
              </a:spcBef>
              <a:spcAft>
                <a:spcPts val="0"/>
              </a:spcAft>
              <a:buClr>
                <a:schemeClr val="accent2"/>
              </a:buClr>
              <a:buSzPts val="2400"/>
              <a:buFont typeface="Arial"/>
              <a:buNone/>
            </a:pPr>
            <a:r>
              <a:rPr lang="en-US" dirty="0" err="1"/>
              <a:t>Plimbare</a:t>
            </a:r>
            <a:r>
              <a:rPr lang="en-US" dirty="0"/>
              <a:t> </a:t>
            </a:r>
            <a:r>
              <a:rPr lang="en-US" dirty="0" err="1"/>
              <a:t>prin</a:t>
            </a:r>
            <a:r>
              <a:rPr lang="en-US" dirty="0"/>
              <a:t> </a:t>
            </a:r>
            <a:r>
              <a:rPr lang="en-US" dirty="0" err="1"/>
              <a:t>galerie</a:t>
            </a:r>
            <a:r>
              <a:rPr lang="en-US" dirty="0"/>
              <a:t> (5 minute)</a:t>
            </a:r>
            <a:endParaRPr dirty="0"/>
          </a:p>
          <a:p>
            <a:pPr marL="0" lvl="0" indent="0" algn="just" rtl="0">
              <a:lnSpc>
                <a:spcPct val="90000"/>
              </a:lnSpc>
              <a:spcBef>
                <a:spcPts val="0"/>
              </a:spcBef>
              <a:spcAft>
                <a:spcPts val="0"/>
              </a:spcAft>
              <a:buClr>
                <a:schemeClr val="accent2"/>
              </a:buClr>
              <a:buSzPts val="2400"/>
              <a:buNone/>
            </a:pPr>
            <a:endParaRPr dirty="0"/>
          </a:p>
        </p:txBody>
      </p:sp>
      <p:sp>
        <p:nvSpPr>
          <p:cNvPr id="174" name="Google Shape;174;p21"/>
          <p:cNvSpPr txBox="1"/>
          <p:nvPr/>
        </p:nvSpPr>
        <p:spPr>
          <a:xfrm>
            <a:off x="342899" y="1421568"/>
            <a:ext cx="6978831" cy="5324494"/>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0000"/>
              </a:buClr>
              <a:buSzPts val="1800"/>
              <a:buFont typeface="Arial"/>
              <a:buChar char="•"/>
            </a:pPr>
            <a:r>
              <a:rPr lang="en-US" sz="2000" b="0" i="0" u="none" strike="noStrike" cap="none" dirty="0" err="1">
                <a:solidFill>
                  <a:srgbClr val="000000"/>
                </a:solidFill>
                <a:latin typeface="Calibri"/>
                <a:ea typeface="Calibri"/>
                <a:cs typeface="Calibri"/>
                <a:sym typeface="Calibri"/>
              </a:rPr>
              <a:t>Așezați</a:t>
            </a:r>
            <a:r>
              <a:rPr lang="en-US" sz="2000" b="0" i="0" u="none" strike="noStrike" cap="none" dirty="0">
                <a:solidFill>
                  <a:srgbClr val="000000"/>
                </a:solidFill>
                <a:latin typeface="Calibri"/>
                <a:ea typeface="Calibri"/>
                <a:cs typeface="Calibri"/>
                <a:sym typeface="Calibri"/>
              </a:rPr>
              <a:t> PERMA × </a:t>
            </a:r>
            <a:r>
              <a:rPr lang="en-US" sz="2000" b="0" i="0" u="none" strike="noStrike" cap="none" dirty="0" err="1">
                <a:solidFill>
                  <a:srgbClr val="000000"/>
                </a:solidFill>
                <a:latin typeface="Calibri"/>
                <a:ea typeface="Calibri"/>
                <a:cs typeface="Calibri"/>
                <a:sym typeface="Calibri"/>
              </a:rPr>
              <a:t>Matricea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Comportamentului</a:t>
            </a:r>
            <a:r>
              <a:rPr lang="en-US" sz="2000" b="0" i="0" u="none" strike="noStrike" cap="none" dirty="0">
                <a:solidFill>
                  <a:srgbClr val="000000"/>
                </a:solidFill>
                <a:latin typeface="Calibri"/>
                <a:ea typeface="Calibri"/>
                <a:cs typeface="Calibri"/>
                <a:sym typeface="Calibri"/>
              </a:rPr>
              <a:t> pe </a:t>
            </a:r>
            <a:r>
              <a:rPr lang="en-US" sz="2000" b="0" i="0" u="none" strike="noStrike" cap="none" dirty="0" err="1">
                <a:solidFill>
                  <a:srgbClr val="000000"/>
                </a:solidFill>
                <a:latin typeface="Calibri"/>
                <a:ea typeface="Calibri"/>
                <a:cs typeface="Calibri"/>
                <a:sym typeface="Calibri"/>
              </a:rPr>
              <a:t>perete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sau</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încărcați</a:t>
            </a:r>
            <a:r>
              <a:rPr lang="en-US" sz="2000" b="0" i="0" u="none" strike="noStrike" cap="none" dirty="0">
                <a:solidFill>
                  <a:srgbClr val="000000"/>
                </a:solidFill>
                <a:latin typeface="Calibri"/>
                <a:ea typeface="Calibri"/>
                <a:cs typeface="Calibri"/>
                <a:sym typeface="Calibri"/>
              </a:rPr>
              <a:t>-o </a:t>
            </a:r>
            <a:r>
              <a:rPr lang="en-US" sz="2000" b="0" i="0" u="none" strike="noStrike" cap="none" dirty="0" err="1">
                <a:solidFill>
                  <a:srgbClr val="000000"/>
                </a:solidFill>
                <a:latin typeface="Calibri"/>
                <a:ea typeface="Calibri"/>
                <a:cs typeface="Calibri"/>
                <a:sym typeface="Calibri"/>
              </a:rPr>
              <a:t>în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spațiul</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partajat</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dacă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este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asincronă</a:t>
            </a:r>
            <a:r>
              <a:rPr lang="en-US" sz="2000" b="0" i="0" u="none" strike="noStrike" cap="none" dirty="0">
                <a:solidFill>
                  <a:srgbClr val="000000"/>
                </a:solidFill>
                <a:latin typeface="Calibri"/>
                <a:ea typeface="Calibri"/>
                <a:cs typeface="Calibri"/>
                <a:sym typeface="Calibri"/>
              </a:rPr>
              <a:t>).</a:t>
            </a:r>
          </a:p>
          <a:p>
            <a:pPr marL="285750" marR="0" lvl="0" indent="-285750" algn="l" rtl="0">
              <a:lnSpc>
                <a:spcPct val="100000"/>
              </a:lnSpc>
              <a:spcBef>
                <a:spcPts val="0"/>
              </a:spcBef>
              <a:spcAft>
                <a:spcPts val="0"/>
              </a:spcAft>
              <a:buClr>
                <a:srgbClr val="000000"/>
              </a:buClr>
              <a:buSzPts val="1800"/>
              <a:buFont typeface="Arial"/>
              <a:buChar char="•"/>
            </a:pPr>
            <a:r>
              <a:rPr lang="en-US" sz="2000" b="0" i="0" u="none" strike="noStrike" cap="none" dirty="0" err="1">
                <a:solidFill>
                  <a:srgbClr val="000000"/>
                </a:solidFill>
                <a:latin typeface="Calibri"/>
                <a:ea typeface="Calibri"/>
                <a:cs typeface="Calibri"/>
                <a:sym typeface="Calibri"/>
              </a:rPr>
              <a:t>Revizuiți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matricile</a:t>
            </a:r>
            <a:r>
              <a:rPr lang="en-US" sz="2000" b="0" i="0" u="none" strike="noStrike" cap="none" dirty="0">
                <a:solidFill>
                  <a:srgbClr val="000000"/>
                </a:solidFill>
                <a:latin typeface="Calibri"/>
                <a:ea typeface="Calibri"/>
                <a:cs typeface="Calibri"/>
                <a:sym typeface="Calibri"/>
              </a:rPr>
              <a:t> create de </a:t>
            </a:r>
            <a:r>
              <a:rPr lang="en-US" sz="2000" b="0" i="0" u="none" strike="noStrike" cap="none" dirty="0" err="1">
                <a:solidFill>
                  <a:srgbClr val="000000"/>
                </a:solidFill>
                <a:latin typeface="Calibri"/>
                <a:ea typeface="Calibri"/>
                <a:cs typeface="Calibri"/>
                <a:sym typeface="Calibri"/>
              </a:rPr>
              <a:t>celelalte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grupuri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plimbați-vă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prin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cameră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sau</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derulați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prin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folderul</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partajat</a:t>
            </a:r>
            <a:r>
              <a:rPr lang="en-US" sz="2000" b="0" i="0" u="none" strike="noStrike" cap="none" dirty="0">
                <a:solidFill>
                  <a:srgbClr val="000000"/>
                </a:solidFill>
                <a:latin typeface="Calibri"/>
                <a:ea typeface="Calibri"/>
                <a:cs typeface="Calibri"/>
                <a:sym typeface="Calibri"/>
              </a:rPr>
              <a:t>).</a:t>
            </a:r>
          </a:p>
          <a:p>
            <a:pPr marL="0" marR="0" lvl="0" indent="0" algn="l" rtl="0">
              <a:lnSpc>
                <a:spcPct val="100000"/>
              </a:lnSpc>
              <a:spcBef>
                <a:spcPts val="0"/>
              </a:spcBef>
              <a:spcAft>
                <a:spcPts val="0"/>
              </a:spcAft>
              <a:buNone/>
            </a:pPr>
            <a:endParaRPr sz="2000" b="0" i="0" u="none" strike="noStrike" cap="none" dirty="0">
              <a:solidFill>
                <a:srgbClr val="000000"/>
              </a:solidFill>
              <a:latin typeface="Calibri"/>
              <a:ea typeface="Calibri"/>
              <a:cs typeface="Calibri"/>
              <a:sym typeface="Calibri"/>
            </a:endParaRPr>
          </a:p>
          <a:p>
            <a:pPr lvl="0"/>
            <a:r>
              <a:rPr lang="en-US" sz="2000" b="1" dirty="0" err="1">
                <a:latin typeface="Calibri"/>
                <a:ea typeface="Calibri"/>
                <a:cs typeface="Calibri"/>
                <a:sym typeface="Calibri"/>
              </a:rPr>
              <a:t>Căutați</a:t>
            </a:r>
            <a:r>
              <a:rPr lang="en-US" sz="2000" b="1" dirty="0">
                <a:latin typeface="Calibri"/>
                <a:ea typeface="Calibri"/>
                <a:cs typeface="Calibri"/>
                <a:sym typeface="Calibri"/>
              </a:rPr>
              <a:t> </a:t>
            </a:r>
            <a:r>
              <a:rPr lang="en-US" sz="2000" b="1" dirty="0" err="1">
                <a:latin typeface="Calibri"/>
                <a:ea typeface="Calibri"/>
                <a:cs typeface="Calibri"/>
                <a:sym typeface="Calibri"/>
              </a:rPr>
              <a:t>rutine</a:t>
            </a:r>
            <a:r>
              <a:rPr lang="en-US" sz="2000" b="1" dirty="0">
                <a:latin typeface="Calibri"/>
                <a:ea typeface="Calibri"/>
                <a:cs typeface="Calibri"/>
                <a:sym typeface="Calibri"/>
              </a:rPr>
              <a:t> care sunt: ​​</a:t>
            </a:r>
          </a:p>
          <a:p>
            <a:pPr lvl="0"/>
            <a:r>
              <a:rPr lang="en-US" sz="2000" dirty="0">
                <a:latin typeface="Calibri"/>
                <a:ea typeface="Calibri"/>
                <a:cs typeface="Calibri"/>
                <a:sym typeface="Calibri"/>
              </a:rPr>
              <a:t>• </a:t>
            </a:r>
            <a:r>
              <a:rPr lang="en-US" sz="2000" dirty="0" err="1">
                <a:latin typeface="Calibri"/>
                <a:ea typeface="Calibri"/>
                <a:cs typeface="Calibri"/>
                <a:sym typeface="Calibri"/>
              </a:rPr>
              <a:t>specifice</a:t>
            </a:r>
            <a:r>
              <a:rPr lang="en-US" sz="2000" dirty="0">
                <a:latin typeface="Calibri"/>
                <a:ea typeface="Calibri"/>
                <a:cs typeface="Calibri"/>
                <a:sym typeface="Calibri"/>
              </a:rPr>
              <a:t> </a:t>
            </a:r>
            <a:r>
              <a:rPr lang="en-US" sz="2000" dirty="0" err="1">
                <a:latin typeface="Calibri"/>
                <a:ea typeface="Calibri"/>
                <a:cs typeface="Calibri"/>
                <a:sym typeface="Calibri"/>
              </a:rPr>
              <a:t>și</a:t>
            </a:r>
            <a:r>
              <a:rPr lang="en-US" sz="2000" dirty="0">
                <a:latin typeface="Calibri"/>
                <a:ea typeface="Calibri"/>
                <a:cs typeface="Calibri"/>
                <a:sym typeface="Calibri"/>
              </a:rPr>
              <a:t> </a:t>
            </a:r>
            <a:r>
              <a:rPr lang="en-US" sz="2000" dirty="0" err="1">
                <a:latin typeface="Calibri"/>
                <a:ea typeface="Calibri"/>
                <a:cs typeface="Calibri"/>
                <a:sym typeface="Calibri"/>
              </a:rPr>
              <a:t>observabile</a:t>
            </a:r>
            <a:r>
              <a:rPr lang="en-US" sz="2000" dirty="0">
                <a:latin typeface="Calibri"/>
                <a:ea typeface="Calibri"/>
                <a:cs typeface="Calibri"/>
                <a:sym typeface="Calibri"/>
              </a:rPr>
              <a:t> </a:t>
            </a:r>
          </a:p>
          <a:p>
            <a:pPr lvl="0"/>
            <a:r>
              <a:rPr lang="en-US" sz="2000" dirty="0">
                <a:latin typeface="Calibri"/>
                <a:ea typeface="Calibri"/>
                <a:cs typeface="Calibri"/>
                <a:sym typeface="Calibri"/>
              </a:rPr>
              <a:t>• </a:t>
            </a:r>
            <a:r>
              <a:rPr lang="en-US" sz="2000" dirty="0" err="1">
                <a:latin typeface="Calibri"/>
                <a:ea typeface="Calibri"/>
                <a:cs typeface="Calibri"/>
                <a:sym typeface="Calibri"/>
              </a:rPr>
              <a:t>suficient</a:t>
            </a:r>
            <a:r>
              <a:rPr lang="en-US" sz="2000" dirty="0">
                <a:latin typeface="Calibri"/>
                <a:ea typeface="Calibri"/>
                <a:cs typeface="Calibri"/>
                <a:sym typeface="Calibri"/>
              </a:rPr>
              <a:t> de simple </a:t>
            </a:r>
            <a:r>
              <a:rPr lang="en-US" sz="2000" dirty="0" err="1">
                <a:latin typeface="Calibri"/>
                <a:ea typeface="Calibri"/>
                <a:cs typeface="Calibri"/>
                <a:sym typeface="Calibri"/>
              </a:rPr>
              <a:t>pentru</a:t>
            </a:r>
            <a:r>
              <a:rPr lang="en-US" sz="2000" dirty="0">
                <a:latin typeface="Calibri"/>
                <a:ea typeface="Calibri"/>
                <a:cs typeface="Calibri"/>
                <a:sym typeface="Calibri"/>
              </a:rPr>
              <a:t> a fi </a:t>
            </a:r>
            <a:r>
              <a:rPr lang="en-US" sz="2000" dirty="0" err="1">
                <a:latin typeface="Calibri"/>
                <a:ea typeface="Calibri"/>
                <a:cs typeface="Calibri"/>
                <a:sym typeface="Calibri"/>
              </a:rPr>
              <a:t>aplicate</a:t>
            </a:r>
            <a:r>
              <a:rPr lang="en-US" sz="2000" dirty="0">
                <a:latin typeface="Calibri"/>
                <a:ea typeface="Calibri"/>
                <a:cs typeface="Calibri"/>
                <a:sym typeface="Calibri"/>
              </a:rPr>
              <a:t> </a:t>
            </a:r>
            <a:r>
              <a:rPr lang="en-US" sz="2000" dirty="0" err="1">
                <a:latin typeface="Calibri"/>
                <a:ea typeface="Calibri"/>
                <a:cs typeface="Calibri"/>
                <a:sym typeface="Calibri"/>
              </a:rPr>
              <a:t>zilnic</a:t>
            </a:r>
            <a:r>
              <a:rPr lang="en-US" sz="2000" dirty="0">
                <a:latin typeface="Calibri"/>
                <a:ea typeface="Calibri"/>
                <a:cs typeface="Calibri"/>
                <a:sym typeface="Calibri"/>
              </a:rPr>
              <a:t> </a:t>
            </a:r>
          </a:p>
          <a:p>
            <a:pPr lvl="0"/>
            <a:r>
              <a:rPr lang="en-US" sz="2000" dirty="0">
                <a:latin typeface="Calibri"/>
                <a:ea typeface="Calibri"/>
                <a:cs typeface="Calibri"/>
                <a:sym typeface="Calibri"/>
              </a:rPr>
              <a:t>• </a:t>
            </a:r>
            <a:r>
              <a:rPr lang="en-US" sz="2000" dirty="0" err="1">
                <a:latin typeface="Calibri"/>
                <a:ea typeface="Calibri"/>
                <a:cs typeface="Calibri"/>
                <a:sym typeface="Calibri"/>
              </a:rPr>
              <a:t>scrise</a:t>
            </a:r>
            <a:r>
              <a:rPr lang="en-US" sz="2000" dirty="0">
                <a:latin typeface="Calibri"/>
                <a:ea typeface="Calibri"/>
                <a:cs typeface="Calibri"/>
                <a:sym typeface="Calibri"/>
              </a:rPr>
              <a:t>, </a:t>
            </a:r>
            <a:r>
              <a:rPr lang="en-US" sz="2000" dirty="0" err="1">
                <a:latin typeface="Calibri"/>
                <a:ea typeface="Calibri"/>
                <a:cs typeface="Calibri"/>
                <a:sym typeface="Calibri"/>
              </a:rPr>
              <a:t>astfel</a:t>
            </a:r>
            <a:r>
              <a:rPr lang="en-US" sz="2000" dirty="0">
                <a:latin typeface="Calibri"/>
                <a:ea typeface="Calibri"/>
                <a:cs typeface="Calibri"/>
                <a:sym typeface="Calibri"/>
              </a:rPr>
              <a:t> </a:t>
            </a:r>
            <a:r>
              <a:rPr lang="en-US" sz="2000" dirty="0" err="1">
                <a:latin typeface="Calibri"/>
                <a:ea typeface="Calibri"/>
                <a:cs typeface="Calibri"/>
                <a:sym typeface="Calibri"/>
              </a:rPr>
              <a:t>încât</a:t>
            </a:r>
            <a:r>
              <a:rPr lang="en-US" sz="2000" dirty="0">
                <a:latin typeface="Calibri"/>
                <a:ea typeface="Calibri"/>
                <a:cs typeface="Calibri"/>
                <a:sym typeface="Calibri"/>
              </a:rPr>
              <a:t> </a:t>
            </a:r>
            <a:r>
              <a:rPr lang="en-US" sz="2000" dirty="0" err="1">
                <a:latin typeface="Calibri"/>
                <a:ea typeface="Calibri"/>
                <a:cs typeface="Calibri"/>
                <a:sym typeface="Calibri"/>
              </a:rPr>
              <a:t>elevii</a:t>
            </a:r>
            <a:r>
              <a:rPr lang="en-US" sz="2000" dirty="0">
                <a:latin typeface="Calibri"/>
                <a:ea typeface="Calibri"/>
                <a:cs typeface="Calibri"/>
                <a:sym typeface="Calibri"/>
              </a:rPr>
              <a:t> </a:t>
            </a:r>
            <a:r>
              <a:rPr lang="en-US" sz="2000" dirty="0" err="1">
                <a:latin typeface="Calibri"/>
                <a:ea typeface="Calibri"/>
                <a:cs typeface="Calibri"/>
                <a:sym typeface="Calibri"/>
              </a:rPr>
              <a:t>să</a:t>
            </a:r>
            <a:r>
              <a:rPr lang="en-US" sz="2000" dirty="0">
                <a:latin typeface="Calibri"/>
                <a:ea typeface="Calibri"/>
                <a:cs typeface="Calibri"/>
                <a:sym typeface="Calibri"/>
              </a:rPr>
              <a:t> le </a:t>
            </a:r>
            <a:r>
              <a:rPr lang="en-US" sz="2000" dirty="0" err="1">
                <a:latin typeface="Calibri"/>
                <a:ea typeface="Calibri"/>
                <a:cs typeface="Calibri"/>
                <a:sym typeface="Calibri"/>
              </a:rPr>
              <a:t>poată</a:t>
            </a:r>
            <a:r>
              <a:rPr lang="en-US" sz="2000" dirty="0">
                <a:latin typeface="Calibri"/>
                <a:ea typeface="Calibri"/>
                <a:cs typeface="Calibri"/>
                <a:sym typeface="Calibri"/>
              </a:rPr>
              <a:t> </a:t>
            </a:r>
            <a:r>
              <a:rPr lang="en-US" sz="2000" dirty="0" err="1">
                <a:latin typeface="Calibri"/>
                <a:ea typeface="Calibri"/>
                <a:cs typeface="Calibri"/>
                <a:sym typeface="Calibri"/>
              </a:rPr>
              <a:t>înțelege</a:t>
            </a:r>
            <a:r>
              <a:rPr lang="en-US" sz="2000" dirty="0">
                <a:latin typeface="Calibri"/>
                <a:ea typeface="Calibri"/>
                <a:cs typeface="Calibri"/>
                <a:sym typeface="Calibri"/>
              </a:rPr>
              <a:t> rapid</a:t>
            </a:r>
          </a:p>
          <a:p>
            <a:pPr lvl="0"/>
            <a:endParaRPr sz="2000" b="0" i="0" u="none" strike="noStrike" cap="none" dirty="0">
              <a:solidFill>
                <a:srgbClr val="000000"/>
              </a:solidFill>
              <a:latin typeface="Calibri"/>
              <a:ea typeface="Calibri"/>
              <a:cs typeface="Calibri"/>
              <a:sym typeface="Calibri"/>
            </a:endParaRPr>
          </a:p>
          <a:p>
            <a:pPr lvl="0"/>
            <a:r>
              <a:rPr lang="en-US" sz="2000" b="1" dirty="0" err="1">
                <a:latin typeface="Calibri"/>
                <a:ea typeface="Calibri"/>
                <a:cs typeface="Calibri"/>
                <a:sym typeface="Calibri"/>
              </a:rPr>
              <a:t>Întrebare</a:t>
            </a:r>
            <a:r>
              <a:rPr lang="en-US" sz="2000" b="1" dirty="0">
                <a:latin typeface="Calibri"/>
                <a:ea typeface="Calibri"/>
                <a:cs typeface="Calibri"/>
                <a:sym typeface="Calibri"/>
              </a:rPr>
              <a:t> </a:t>
            </a:r>
            <a:r>
              <a:rPr lang="en-US" sz="2000" b="1" dirty="0" err="1">
                <a:latin typeface="Calibri"/>
                <a:ea typeface="Calibri"/>
                <a:cs typeface="Calibri"/>
                <a:sym typeface="Calibri"/>
              </a:rPr>
              <a:t>directoare</a:t>
            </a:r>
            <a:endParaRPr lang="en-US" sz="2000" b="1" dirty="0">
              <a:latin typeface="Calibri"/>
              <a:ea typeface="Calibri"/>
              <a:cs typeface="Calibri"/>
              <a:sym typeface="Calibri"/>
            </a:endParaRPr>
          </a:p>
          <a:p>
            <a:pPr lvl="0"/>
            <a:r>
              <a:rPr lang="en-US" sz="2000" dirty="0">
                <a:latin typeface="Calibri"/>
                <a:ea typeface="Calibri"/>
                <a:cs typeface="Calibri"/>
                <a:sym typeface="Calibri"/>
              </a:rPr>
              <a:t>„</a:t>
            </a:r>
            <a:r>
              <a:rPr lang="en-US" sz="2000" dirty="0" err="1">
                <a:latin typeface="Calibri"/>
                <a:ea typeface="Calibri"/>
                <a:cs typeface="Calibri"/>
                <a:sym typeface="Calibri"/>
              </a:rPr>
              <a:t>Dacă</a:t>
            </a:r>
            <a:r>
              <a:rPr lang="en-US" sz="2000" dirty="0">
                <a:latin typeface="Calibri"/>
                <a:ea typeface="Calibri"/>
                <a:cs typeface="Calibri"/>
                <a:sym typeface="Calibri"/>
              </a:rPr>
              <a:t> un </a:t>
            </a:r>
            <a:r>
              <a:rPr lang="en-US" sz="2000" dirty="0" err="1">
                <a:latin typeface="Calibri"/>
                <a:ea typeface="Calibri"/>
                <a:cs typeface="Calibri"/>
                <a:sym typeface="Calibri"/>
              </a:rPr>
              <a:t>elev</a:t>
            </a:r>
            <a:r>
              <a:rPr lang="en-US" sz="2000" dirty="0">
                <a:latin typeface="Calibri"/>
                <a:ea typeface="Calibri"/>
                <a:cs typeface="Calibri"/>
                <a:sym typeface="Calibri"/>
              </a:rPr>
              <a:t> </a:t>
            </a:r>
            <a:r>
              <a:rPr lang="en-US" sz="2000" dirty="0" err="1">
                <a:latin typeface="Calibri"/>
                <a:ea typeface="Calibri"/>
                <a:cs typeface="Calibri"/>
                <a:sym typeface="Calibri"/>
              </a:rPr>
              <a:t>ar</a:t>
            </a:r>
            <a:r>
              <a:rPr lang="en-US" sz="2000" dirty="0">
                <a:latin typeface="Calibri"/>
                <a:ea typeface="Calibri"/>
                <a:cs typeface="Calibri"/>
                <a:sym typeface="Calibri"/>
              </a:rPr>
              <a:t> </a:t>
            </a:r>
            <a:r>
              <a:rPr lang="en-US" sz="2000" dirty="0" err="1">
                <a:latin typeface="Calibri"/>
                <a:ea typeface="Calibri"/>
                <a:cs typeface="Calibri"/>
                <a:sym typeface="Calibri"/>
              </a:rPr>
              <a:t>citi</a:t>
            </a:r>
            <a:r>
              <a:rPr lang="en-US" sz="2000" dirty="0">
                <a:latin typeface="Calibri"/>
                <a:ea typeface="Calibri"/>
                <a:cs typeface="Calibri"/>
                <a:sym typeface="Calibri"/>
              </a:rPr>
              <a:t> </a:t>
            </a:r>
            <a:r>
              <a:rPr lang="en-US" sz="2000" dirty="0" err="1">
                <a:latin typeface="Calibri"/>
                <a:ea typeface="Calibri"/>
                <a:cs typeface="Calibri"/>
                <a:sym typeface="Calibri"/>
              </a:rPr>
              <a:t>această</a:t>
            </a:r>
            <a:r>
              <a:rPr lang="en-US" sz="2000" dirty="0">
                <a:latin typeface="Calibri"/>
                <a:ea typeface="Calibri"/>
                <a:cs typeface="Calibri"/>
                <a:sym typeface="Calibri"/>
              </a:rPr>
              <a:t> </a:t>
            </a:r>
            <a:r>
              <a:rPr lang="en-US" sz="2000" dirty="0" err="1">
                <a:latin typeface="Calibri"/>
                <a:ea typeface="Calibri"/>
                <a:cs typeface="Calibri"/>
                <a:sym typeface="Calibri"/>
              </a:rPr>
              <a:t>rutină</a:t>
            </a:r>
            <a:r>
              <a:rPr lang="en-US" sz="2000" dirty="0">
                <a:latin typeface="Calibri"/>
                <a:ea typeface="Calibri"/>
                <a:cs typeface="Calibri"/>
                <a:sym typeface="Calibri"/>
              </a:rPr>
              <a:t>, </a:t>
            </a:r>
            <a:r>
              <a:rPr lang="en-US" sz="2000" dirty="0" err="1">
                <a:latin typeface="Calibri"/>
                <a:ea typeface="Calibri"/>
                <a:cs typeface="Calibri"/>
                <a:sym typeface="Calibri"/>
              </a:rPr>
              <a:t>ar</a:t>
            </a:r>
            <a:r>
              <a:rPr lang="en-US" sz="2000" dirty="0">
                <a:latin typeface="Calibri"/>
                <a:ea typeface="Calibri"/>
                <a:cs typeface="Calibri"/>
                <a:sym typeface="Calibri"/>
              </a:rPr>
              <a:t> </a:t>
            </a:r>
            <a:r>
              <a:rPr lang="en-US" sz="2000" dirty="0" err="1">
                <a:latin typeface="Calibri"/>
                <a:ea typeface="Calibri"/>
                <a:cs typeface="Calibri"/>
                <a:sym typeface="Calibri"/>
              </a:rPr>
              <a:t>ști</a:t>
            </a:r>
            <a:r>
              <a:rPr lang="en-US" sz="2000" dirty="0">
                <a:latin typeface="Calibri"/>
                <a:ea typeface="Calibri"/>
                <a:cs typeface="Calibri"/>
                <a:sym typeface="Calibri"/>
              </a:rPr>
              <a:t> </a:t>
            </a:r>
            <a:r>
              <a:rPr lang="en-US" sz="2000" dirty="0" err="1">
                <a:latin typeface="Calibri"/>
                <a:ea typeface="Calibri"/>
                <a:cs typeface="Calibri"/>
                <a:sym typeface="Calibri"/>
              </a:rPr>
              <a:t>ce</a:t>
            </a:r>
            <a:r>
              <a:rPr lang="en-US" sz="2000" dirty="0">
                <a:latin typeface="Calibri"/>
                <a:ea typeface="Calibri"/>
                <a:cs typeface="Calibri"/>
                <a:sym typeface="Calibri"/>
              </a:rPr>
              <a:t> </a:t>
            </a:r>
            <a:r>
              <a:rPr lang="en-US" sz="2000" dirty="0" err="1">
                <a:latin typeface="Calibri"/>
                <a:ea typeface="Calibri"/>
                <a:cs typeface="Calibri"/>
                <a:sym typeface="Calibri"/>
              </a:rPr>
              <a:t>să</a:t>
            </a:r>
            <a:r>
              <a:rPr lang="en-US" sz="2000" dirty="0">
                <a:latin typeface="Calibri"/>
                <a:ea typeface="Calibri"/>
                <a:cs typeface="Calibri"/>
                <a:sym typeface="Calibri"/>
              </a:rPr>
              <a:t> </a:t>
            </a:r>
            <a:r>
              <a:rPr lang="en-US" sz="2000" dirty="0" err="1">
                <a:latin typeface="Calibri"/>
                <a:ea typeface="Calibri"/>
                <a:cs typeface="Calibri"/>
                <a:sym typeface="Calibri"/>
              </a:rPr>
              <a:t>facă</a:t>
            </a:r>
            <a:r>
              <a:rPr lang="en-US" sz="2000" dirty="0">
                <a:latin typeface="Calibri"/>
                <a:ea typeface="Calibri"/>
                <a:cs typeface="Calibri"/>
                <a:sym typeface="Calibri"/>
              </a:rPr>
              <a:t>, </a:t>
            </a:r>
            <a:r>
              <a:rPr lang="en-US" sz="2000" dirty="0" err="1">
                <a:latin typeface="Calibri"/>
                <a:ea typeface="Calibri"/>
                <a:cs typeface="Calibri"/>
                <a:sym typeface="Calibri"/>
              </a:rPr>
              <a:t>fără</a:t>
            </a:r>
            <a:r>
              <a:rPr lang="en-US" sz="2000" dirty="0">
                <a:latin typeface="Calibri"/>
                <a:ea typeface="Calibri"/>
                <a:cs typeface="Calibri"/>
                <a:sym typeface="Calibri"/>
              </a:rPr>
              <a:t> a fi </a:t>
            </a:r>
            <a:r>
              <a:rPr lang="en-US" sz="2000" dirty="0" err="1">
                <a:latin typeface="Calibri"/>
                <a:ea typeface="Calibri"/>
                <a:cs typeface="Calibri"/>
                <a:sym typeface="Calibri"/>
              </a:rPr>
              <a:t>nevoie</a:t>
            </a:r>
            <a:r>
              <a:rPr lang="en-US" sz="2000" dirty="0">
                <a:latin typeface="Calibri"/>
                <a:ea typeface="Calibri"/>
                <a:cs typeface="Calibri"/>
                <a:sym typeface="Calibri"/>
              </a:rPr>
              <a:t> de </a:t>
            </a:r>
            <a:r>
              <a:rPr lang="en-US" sz="2000" dirty="0" err="1">
                <a:latin typeface="Calibri"/>
                <a:ea typeface="Calibri"/>
                <a:cs typeface="Calibri"/>
                <a:sym typeface="Calibri"/>
              </a:rPr>
              <a:t>explicații</a:t>
            </a:r>
            <a:r>
              <a:rPr lang="en-US" sz="2000" dirty="0">
                <a:latin typeface="Calibri"/>
                <a:ea typeface="Calibri"/>
                <a:cs typeface="Calibri"/>
                <a:sym typeface="Calibri"/>
              </a:rPr>
              <a:t> </a:t>
            </a:r>
            <a:r>
              <a:rPr lang="en-US" sz="2000" dirty="0" err="1">
                <a:latin typeface="Calibri"/>
                <a:ea typeface="Calibri"/>
                <a:cs typeface="Calibri"/>
                <a:sym typeface="Calibri"/>
              </a:rPr>
              <a:t>suplimentare</a:t>
            </a:r>
            <a:r>
              <a:rPr lang="en-US" sz="2000" dirty="0">
                <a:latin typeface="Calibri"/>
                <a:ea typeface="Calibri"/>
                <a:cs typeface="Calibri"/>
                <a:sym typeface="Calibri"/>
              </a:rPr>
              <a:t>?”</a:t>
            </a:r>
          </a:p>
          <a:p>
            <a:pPr lvl="0"/>
            <a:endParaRPr lang="en-US" sz="2000" b="1" dirty="0">
              <a:latin typeface="Calibri"/>
              <a:ea typeface="Calibri"/>
              <a:cs typeface="Calibri"/>
              <a:sym typeface="Calibri"/>
            </a:endParaRPr>
          </a:p>
          <a:p>
            <a:pPr lvl="0"/>
            <a:r>
              <a:rPr lang="en-US" sz="2000" b="1" dirty="0">
                <a:latin typeface="Calibri"/>
                <a:ea typeface="Calibri"/>
                <a:cs typeface="Calibri"/>
                <a:sym typeface="Calibri"/>
              </a:rPr>
              <a:t>Sarcina </a:t>
            </a:r>
            <a:r>
              <a:rPr lang="en-US" sz="2000" b="1" dirty="0" err="1">
                <a:latin typeface="Calibri"/>
                <a:ea typeface="Calibri"/>
                <a:cs typeface="Calibri"/>
                <a:sym typeface="Calibri"/>
              </a:rPr>
              <a:t>dumneavoastră</a:t>
            </a:r>
            <a:r>
              <a:rPr lang="en-US" sz="2000" b="1" dirty="0">
                <a:latin typeface="Calibri"/>
                <a:ea typeface="Calibri"/>
                <a:cs typeface="Calibri"/>
                <a:sym typeface="Calibri"/>
              </a:rPr>
              <a:t> </a:t>
            </a:r>
            <a:r>
              <a:rPr lang="en-US" sz="2000" b="1" dirty="0" err="1">
                <a:latin typeface="Calibri"/>
                <a:ea typeface="Calibri"/>
                <a:cs typeface="Calibri"/>
                <a:sym typeface="Calibri"/>
              </a:rPr>
              <a:t>în</a:t>
            </a:r>
            <a:r>
              <a:rPr lang="en-US" sz="2000" b="1" dirty="0">
                <a:latin typeface="Calibri"/>
                <a:ea typeface="Calibri"/>
                <a:cs typeface="Calibri"/>
                <a:sym typeface="Calibri"/>
              </a:rPr>
              <a:t> </a:t>
            </a:r>
            <a:r>
              <a:rPr lang="en-US" sz="2000" b="1" dirty="0" err="1">
                <a:latin typeface="Calibri"/>
                <a:ea typeface="Calibri"/>
                <a:cs typeface="Calibri"/>
                <a:sym typeface="Calibri"/>
              </a:rPr>
              <a:t>timpul</a:t>
            </a:r>
            <a:r>
              <a:rPr lang="en-US" sz="2000" b="1" dirty="0">
                <a:latin typeface="Calibri"/>
                <a:ea typeface="Calibri"/>
                <a:cs typeface="Calibri"/>
                <a:sym typeface="Calibri"/>
              </a:rPr>
              <a:t> </a:t>
            </a:r>
            <a:r>
              <a:rPr lang="en-US" sz="2000" b="1" dirty="0" err="1">
                <a:latin typeface="Calibri"/>
                <a:ea typeface="Calibri"/>
                <a:cs typeface="Calibri"/>
                <a:sym typeface="Calibri"/>
              </a:rPr>
              <a:t>recapitulării</a:t>
            </a:r>
            <a:r>
              <a:rPr lang="en-US" sz="2000" b="1" dirty="0">
                <a:latin typeface="Calibri"/>
                <a:ea typeface="Calibri"/>
                <a:cs typeface="Calibri"/>
                <a:sym typeface="Calibri"/>
              </a:rPr>
              <a:t> </a:t>
            </a:r>
          </a:p>
          <a:p>
            <a:pPr lvl="0"/>
            <a:r>
              <a:rPr lang="en-US" sz="2000" dirty="0">
                <a:latin typeface="Calibri"/>
                <a:ea typeface="Calibri"/>
                <a:cs typeface="Calibri"/>
                <a:sym typeface="Calibri"/>
              </a:rPr>
              <a:t>• </a:t>
            </a:r>
            <a:r>
              <a:rPr lang="en-US" sz="2000" dirty="0" err="1">
                <a:latin typeface="Calibri"/>
                <a:ea typeface="Calibri"/>
                <a:cs typeface="Calibri"/>
                <a:sym typeface="Calibri"/>
              </a:rPr>
              <a:t>Notați</a:t>
            </a:r>
            <a:r>
              <a:rPr lang="en-US" sz="2000" dirty="0">
                <a:latin typeface="Calibri"/>
                <a:ea typeface="Calibri"/>
                <a:cs typeface="Calibri"/>
                <a:sym typeface="Calibri"/>
              </a:rPr>
              <a:t> </a:t>
            </a:r>
            <a:r>
              <a:rPr lang="en-US" sz="2000" dirty="0" err="1">
                <a:latin typeface="Calibri"/>
                <a:ea typeface="Calibri"/>
                <a:cs typeface="Calibri"/>
                <a:sym typeface="Calibri"/>
              </a:rPr>
              <a:t>ideile</a:t>
            </a:r>
            <a:r>
              <a:rPr lang="en-US" sz="2000" dirty="0">
                <a:latin typeface="Calibri"/>
                <a:ea typeface="Calibri"/>
                <a:cs typeface="Calibri"/>
                <a:sym typeface="Calibri"/>
              </a:rPr>
              <a:t> pe care </a:t>
            </a:r>
            <a:r>
              <a:rPr lang="en-US" sz="2000" dirty="0" err="1">
                <a:latin typeface="Calibri"/>
                <a:ea typeface="Calibri"/>
                <a:cs typeface="Calibri"/>
                <a:sym typeface="Calibri"/>
              </a:rPr>
              <a:t>doriți</a:t>
            </a:r>
            <a:r>
              <a:rPr lang="en-US" sz="2000" dirty="0">
                <a:latin typeface="Calibri"/>
                <a:ea typeface="Calibri"/>
                <a:cs typeface="Calibri"/>
                <a:sym typeface="Calibri"/>
              </a:rPr>
              <a:t> </a:t>
            </a:r>
            <a:r>
              <a:rPr lang="en-US" sz="2000" dirty="0" err="1">
                <a:latin typeface="Calibri"/>
                <a:ea typeface="Calibri"/>
                <a:cs typeface="Calibri"/>
                <a:sym typeface="Calibri"/>
              </a:rPr>
              <a:t>să</a:t>
            </a:r>
            <a:r>
              <a:rPr lang="en-US" sz="2000" dirty="0">
                <a:latin typeface="Calibri"/>
                <a:ea typeface="Calibri"/>
                <a:cs typeface="Calibri"/>
                <a:sym typeface="Calibri"/>
              </a:rPr>
              <a:t> le </a:t>
            </a:r>
            <a:r>
              <a:rPr lang="en-US" sz="2000" dirty="0" err="1">
                <a:latin typeface="Calibri"/>
                <a:ea typeface="Calibri"/>
                <a:cs typeface="Calibri"/>
                <a:sym typeface="Calibri"/>
              </a:rPr>
              <a:t>încercați</a:t>
            </a:r>
            <a:r>
              <a:rPr lang="en-US" sz="2000" dirty="0">
                <a:latin typeface="Calibri"/>
                <a:ea typeface="Calibri"/>
                <a:cs typeface="Calibri"/>
                <a:sym typeface="Calibri"/>
              </a:rPr>
              <a:t> </a:t>
            </a:r>
            <a:r>
              <a:rPr lang="en-US" sz="2000" dirty="0" err="1">
                <a:latin typeface="Calibri"/>
                <a:ea typeface="Calibri"/>
                <a:cs typeface="Calibri"/>
                <a:sym typeface="Calibri"/>
              </a:rPr>
              <a:t>în</a:t>
            </a:r>
            <a:r>
              <a:rPr lang="en-US" sz="2000" dirty="0">
                <a:latin typeface="Calibri"/>
                <a:ea typeface="Calibri"/>
                <a:cs typeface="Calibri"/>
                <a:sym typeface="Calibri"/>
              </a:rPr>
              <a:t> propria </a:t>
            </a:r>
            <a:r>
              <a:rPr lang="en-US" sz="2000" dirty="0" err="1">
                <a:latin typeface="Calibri"/>
                <a:ea typeface="Calibri"/>
                <a:cs typeface="Calibri"/>
                <a:sym typeface="Calibri"/>
              </a:rPr>
              <a:t>școală</a:t>
            </a:r>
            <a:r>
              <a:rPr lang="en-US" sz="2000" dirty="0">
                <a:latin typeface="Calibri"/>
                <a:ea typeface="Calibri"/>
                <a:cs typeface="Calibri"/>
                <a:sym typeface="Calibri"/>
              </a:rPr>
              <a:t>. </a:t>
            </a:r>
          </a:p>
          <a:p>
            <a:pPr lvl="0"/>
            <a:r>
              <a:rPr lang="en-US" sz="2000" dirty="0">
                <a:latin typeface="Calibri"/>
                <a:ea typeface="Calibri"/>
                <a:cs typeface="Calibri"/>
                <a:sym typeface="Calibri"/>
              </a:rPr>
              <a:t>• </a:t>
            </a:r>
            <a:r>
              <a:rPr lang="en-US" sz="2000" dirty="0" err="1">
                <a:latin typeface="Calibri"/>
                <a:ea typeface="Calibri"/>
                <a:cs typeface="Calibri"/>
                <a:sym typeface="Calibri"/>
              </a:rPr>
              <a:t>Identificați</a:t>
            </a:r>
            <a:r>
              <a:rPr lang="en-US" sz="2000" dirty="0">
                <a:latin typeface="Calibri"/>
                <a:ea typeface="Calibri"/>
                <a:cs typeface="Calibri"/>
                <a:sym typeface="Calibri"/>
              </a:rPr>
              <a:t> </a:t>
            </a:r>
            <a:r>
              <a:rPr lang="en-US" sz="2000" dirty="0" err="1">
                <a:latin typeface="Calibri"/>
                <a:ea typeface="Calibri"/>
                <a:cs typeface="Calibri"/>
                <a:sym typeface="Calibri"/>
              </a:rPr>
              <a:t>practici</a:t>
            </a:r>
            <a:r>
              <a:rPr lang="en-US" sz="2000" dirty="0">
                <a:latin typeface="Calibri"/>
                <a:ea typeface="Calibri"/>
                <a:cs typeface="Calibri"/>
                <a:sym typeface="Calibri"/>
              </a:rPr>
              <a:t> </a:t>
            </a:r>
            <a:r>
              <a:rPr lang="en-US" sz="2000" dirty="0" err="1">
                <a:latin typeface="Calibri"/>
                <a:ea typeface="Calibri"/>
                <a:cs typeface="Calibri"/>
                <a:sym typeface="Calibri"/>
              </a:rPr>
              <a:t>realiste</a:t>
            </a:r>
            <a:r>
              <a:rPr lang="en-US" sz="2000" dirty="0">
                <a:latin typeface="Calibri"/>
                <a:ea typeface="Calibri"/>
                <a:cs typeface="Calibri"/>
                <a:sym typeface="Calibri"/>
              </a:rPr>
              <a:t> </a:t>
            </a:r>
            <a:r>
              <a:rPr lang="en-US" sz="2000" dirty="0" err="1">
                <a:latin typeface="Calibri"/>
                <a:ea typeface="Calibri"/>
                <a:cs typeface="Calibri"/>
                <a:sym typeface="Calibri"/>
              </a:rPr>
              <a:t>și</a:t>
            </a:r>
            <a:r>
              <a:rPr lang="en-US" sz="2000" dirty="0">
                <a:latin typeface="Calibri"/>
                <a:ea typeface="Calibri"/>
                <a:cs typeface="Calibri"/>
                <a:sym typeface="Calibri"/>
              </a:rPr>
              <a:t> </a:t>
            </a:r>
            <a:r>
              <a:rPr lang="en-US" sz="2000" dirty="0" err="1">
                <a:latin typeface="Calibri"/>
                <a:ea typeface="Calibri"/>
                <a:cs typeface="Calibri"/>
                <a:sym typeface="Calibri"/>
              </a:rPr>
              <a:t>transferabile</a:t>
            </a:r>
            <a:r>
              <a:rPr lang="en-US" sz="2000" dirty="0">
                <a:latin typeface="Calibri"/>
                <a:ea typeface="Calibri"/>
                <a:cs typeface="Calibri"/>
                <a:sym typeface="Calibri"/>
              </a:rPr>
              <a:t>.</a:t>
            </a:r>
            <a:endParaRPr sz="2000" dirty="0"/>
          </a:p>
        </p:txBody>
      </p:sp>
      <p:pic>
        <p:nvPicPr>
          <p:cNvPr id="175" name="Google Shape;175;p21" descr="A diagram of a gallery wall&#10;&#10;AI-generated content may be incorrect."/>
          <p:cNvPicPr preferRelativeResize="0"/>
          <p:nvPr/>
        </p:nvPicPr>
        <p:blipFill rotWithShape="1">
          <a:blip r:embed="rId3">
            <a:alphaModFix/>
          </a:blip>
          <a:srcRect/>
          <a:stretch/>
        </p:blipFill>
        <p:spPr>
          <a:xfrm>
            <a:off x="7261308" y="1307690"/>
            <a:ext cx="4781162" cy="505357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2"/>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81" name="Google Shape;181;p22"/>
          <p:cNvSpPr txBox="1">
            <a:spLocks noGrp="1"/>
          </p:cNvSpPr>
          <p:nvPr>
            <p:ph type="body" idx="1"/>
          </p:nvPr>
        </p:nvSpPr>
        <p:spPr>
          <a:xfrm>
            <a:off x="0" y="1071478"/>
            <a:ext cx="11944500" cy="550800"/>
          </a:xfrm>
          <a:prstGeom prst="rect">
            <a:avLst/>
          </a:prstGeom>
          <a:noFill/>
          <a:ln>
            <a:noFill/>
          </a:ln>
        </p:spPr>
        <p:txBody>
          <a:bodyPr spcFirstLastPara="1" wrap="square" lIns="91425" tIns="45700" rIns="91425" bIns="45700" anchor="ctr" anchorCtr="0">
            <a:noAutofit/>
          </a:bodyPr>
          <a:lstStyle/>
          <a:p>
            <a:pPr lvl="0"/>
            <a:r>
              <a:rPr lang="fr-FR" dirty="0" err="1"/>
              <a:t>Rezumat</a:t>
            </a:r>
            <a:r>
              <a:rPr lang="fr-FR" dirty="0"/>
              <a:t> </a:t>
            </a:r>
            <a:r>
              <a:rPr lang="fr-FR" dirty="0" err="1"/>
              <a:t>și</a:t>
            </a:r>
            <a:r>
              <a:rPr lang="fr-FR" dirty="0"/>
              <a:t> </a:t>
            </a:r>
            <a:r>
              <a:rPr lang="fr-FR" dirty="0" err="1"/>
              <a:t>reflecție</a:t>
            </a:r>
            <a:r>
              <a:rPr lang="fr-FR" dirty="0"/>
              <a:t> </a:t>
            </a:r>
            <a:r>
              <a:rPr lang="en-US" dirty="0"/>
              <a:t>(5 minute)</a:t>
            </a:r>
            <a:endParaRPr dirty="0"/>
          </a:p>
        </p:txBody>
      </p:sp>
      <p:sp>
        <p:nvSpPr>
          <p:cNvPr id="182" name="Google Shape;182;p22"/>
          <p:cNvSpPr txBox="1"/>
          <p:nvPr/>
        </p:nvSpPr>
        <p:spPr>
          <a:xfrm>
            <a:off x="412370" y="1746928"/>
            <a:ext cx="11315700" cy="42780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none" strike="noStrike" cap="none" dirty="0" err="1">
                <a:solidFill>
                  <a:srgbClr val="000000"/>
                </a:solidFill>
                <a:latin typeface="Calibri"/>
                <a:ea typeface="Calibri"/>
                <a:cs typeface="Calibri"/>
                <a:sym typeface="Calibri"/>
              </a:rPr>
              <a:t>Astăzi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învățat</a:t>
            </a:r>
            <a:r>
              <a:rPr lang="en-US" sz="2000" b="0" i="0" u="none" strike="noStrike" cap="none" dirty="0">
                <a:solidFill>
                  <a:srgbClr val="000000"/>
                </a:solidFill>
                <a:latin typeface="Calibri"/>
                <a:ea typeface="Calibri"/>
                <a:cs typeface="Calibri"/>
                <a:sym typeface="Calibri"/>
              </a:rPr>
              <a:t> cum </a:t>
            </a:r>
            <a:r>
              <a:rPr lang="en-US" sz="2000" b="0" i="0" u="none" strike="noStrike" cap="none" dirty="0" err="1">
                <a:solidFill>
                  <a:srgbClr val="000000"/>
                </a:solidFill>
                <a:latin typeface="Calibri"/>
                <a:ea typeface="Calibri"/>
                <a:cs typeface="Calibri"/>
                <a:sym typeface="Calibri"/>
              </a:rPr>
              <a:t>să</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Predați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comportamentul</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prin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rutine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clare</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Folosiți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sugestii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și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recunoaștere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pentru</a:t>
            </a:r>
            <a:r>
              <a:rPr lang="en-US" sz="2000" b="0" i="0" u="none" strike="noStrike" cap="none" dirty="0">
                <a:solidFill>
                  <a:srgbClr val="000000"/>
                </a:solidFill>
                <a:latin typeface="Calibri"/>
                <a:ea typeface="Calibri"/>
                <a:cs typeface="Calibri"/>
                <a:sym typeface="Calibri"/>
              </a:rPr>
              <a:t> a </a:t>
            </a:r>
            <a:r>
              <a:rPr lang="en-US" sz="2000" b="0" i="0" u="none" strike="noStrike" cap="none" dirty="0" err="1">
                <a:solidFill>
                  <a:srgbClr val="000000"/>
                </a:solidFill>
                <a:latin typeface="Calibri"/>
                <a:ea typeface="Calibri"/>
                <a:cs typeface="Calibri"/>
                <a:sym typeface="Calibri"/>
              </a:rPr>
              <a:t>ghida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elevii</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Legați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așteptările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comportamentale</a:t>
            </a:r>
            <a:r>
              <a:rPr lang="en-US" sz="2000" b="0" i="0" u="none" strike="noStrike" cap="none" dirty="0">
                <a:solidFill>
                  <a:srgbClr val="000000"/>
                </a:solidFill>
                <a:latin typeface="Calibri"/>
                <a:ea typeface="Calibri"/>
                <a:cs typeface="Calibri"/>
                <a:sym typeface="Calibri"/>
              </a:rPr>
              <a:t> cu PERMA, </a:t>
            </a:r>
            <a:r>
              <a:rPr lang="en-US" sz="2000" b="0" i="0" u="none" strike="noStrike" cap="none" dirty="0" err="1">
                <a:solidFill>
                  <a:srgbClr val="000000"/>
                </a:solidFill>
                <a:latin typeface="Calibri"/>
                <a:ea typeface="Calibri"/>
                <a:cs typeface="Calibri"/>
                <a:sym typeface="Calibri"/>
              </a:rPr>
              <a:t>astfel</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încât</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elevii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înțeleagă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atât</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trebuie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facă</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cât</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și</a:t>
            </a:r>
            <a:r>
              <a:rPr lang="en-US" sz="2000" b="0" i="0" u="none" strike="noStrike" cap="none" dirty="0">
                <a:solidFill>
                  <a:srgbClr val="000000"/>
                </a:solidFill>
                <a:latin typeface="Calibri"/>
                <a:ea typeface="Calibri"/>
                <a:cs typeface="Calibri"/>
                <a:sym typeface="Calibri"/>
              </a:rPr>
              <a:t> de </a:t>
            </a:r>
            <a:r>
              <a:rPr lang="en-US" sz="2000" b="0" i="0" u="none" strike="noStrike" cap="none" dirty="0" err="1">
                <a:solidFill>
                  <a:srgbClr val="000000"/>
                </a:solidFill>
                <a:latin typeface="Calibri"/>
                <a:ea typeface="Calibri"/>
                <a:cs typeface="Calibri"/>
                <a:sym typeface="Calibri"/>
              </a:rPr>
              <a:t>ce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este</a:t>
            </a:r>
            <a:r>
              <a:rPr lang="en-US" sz="2000" b="0" i="0" u="none" strike="noStrike" cap="none" dirty="0">
                <a:solidFill>
                  <a:srgbClr val="000000"/>
                </a:solidFill>
                <a:latin typeface="Calibri"/>
                <a:ea typeface="Calibri"/>
                <a:cs typeface="Calibri"/>
                <a:sym typeface="Calibri"/>
              </a:rPr>
              <a:t> important</a:t>
            </a:r>
          </a:p>
          <a:p>
            <a:pPr marL="0" marR="0" lvl="0" indent="0" algn="l" rtl="0">
              <a:lnSpc>
                <a:spcPct val="100000"/>
              </a:lnSpc>
              <a:spcBef>
                <a:spcPts val="0"/>
              </a:spcBef>
              <a:spcAft>
                <a:spcPts val="0"/>
              </a:spcAft>
              <a:buNone/>
            </a:pPr>
            <a:endParaRPr lang="en-US" sz="2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1" i="0" u="none" strike="noStrike" cap="none" dirty="0" err="1">
                <a:solidFill>
                  <a:srgbClr val="000000"/>
                </a:solidFill>
                <a:latin typeface="Calibri"/>
                <a:ea typeface="Calibri"/>
                <a:cs typeface="Calibri"/>
                <a:sym typeface="Calibri"/>
              </a:rPr>
              <a:t>Sarcină</a:t>
            </a:r>
            <a:r>
              <a:rPr lang="en-US" sz="2000" b="1" i="0" u="none" strike="noStrike" cap="none" dirty="0">
                <a:solidFill>
                  <a:srgbClr val="000000"/>
                </a:solidFill>
                <a:latin typeface="Calibri"/>
                <a:ea typeface="Calibri"/>
                <a:cs typeface="Calibri"/>
                <a:sym typeface="Calibri"/>
              </a:rPr>
              <a:t> de </a:t>
            </a:r>
            <a:r>
              <a:rPr lang="en-US" sz="2000" b="1" i="0" u="none" strike="noStrike" cap="none" dirty="0" err="1">
                <a:solidFill>
                  <a:srgbClr val="000000"/>
                </a:solidFill>
                <a:latin typeface="Calibri"/>
                <a:ea typeface="Calibri"/>
                <a:cs typeface="Calibri"/>
                <a:sym typeface="Calibri"/>
              </a:rPr>
              <a:t>reflecție</a:t>
            </a:r>
            <a:endParaRPr lang="en-US" sz="2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2000" b="0" i="0" u="none" strike="noStrike" cap="none" dirty="0" err="1">
                <a:solidFill>
                  <a:srgbClr val="000000"/>
                </a:solidFill>
                <a:latin typeface="Calibri"/>
                <a:ea typeface="Calibri"/>
                <a:cs typeface="Calibri"/>
                <a:sym typeface="Calibri"/>
              </a:rPr>
              <a:t>În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grup</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alegeți</a:t>
            </a:r>
            <a:r>
              <a:rPr lang="en-US" sz="2000" b="0" i="0" u="none" strike="noStrike" cap="none" dirty="0">
                <a:solidFill>
                  <a:srgbClr val="000000"/>
                </a:solidFill>
                <a:latin typeface="Calibri"/>
                <a:ea typeface="Calibri"/>
                <a:cs typeface="Calibri"/>
                <a:sym typeface="Calibri"/>
              </a:rPr>
              <a:t> o </a:t>
            </a:r>
            <a:r>
              <a:rPr lang="en-US" sz="2000" b="1" i="0" u="none" strike="noStrike" cap="none" dirty="0" err="1">
                <a:solidFill>
                  <a:srgbClr val="000000"/>
                </a:solidFill>
                <a:latin typeface="Calibri"/>
                <a:ea typeface="Calibri"/>
                <a:cs typeface="Calibri"/>
                <a:sym typeface="Calibri"/>
              </a:rPr>
              <a:t>rutină</a:t>
            </a:r>
            <a:r>
              <a:rPr lang="en-US" sz="2000" b="0" i="0" u="none" strike="noStrike" cap="none" dirty="0">
                <a:solidFill>
                  <a:srgbClr val="000000"/>
                </a:solidFill>
                <a:latin typeface="Calibri"/>
                <a:ea typeface="Calibri"/>
                <a:cs typeface="Calibri"/>
                <a:sym typeface="Calibri"/>
              </a:rPr>
              <a:t> din </a:t>
            </a:r>
            <a:r>
              <a:rPr lang="en-US" sz="2000" b="0" i="0" u="none" strike="noStrike" cap="none" dirty="0" err="1">
                <a:solidFill>
                  <a:srgbClr val="000000"/>
                </a:solidFill>
                <a:latin typeface="Calibri"/>
                <a:ea typeface="Calibri"/>
                <a:cs typeface="Calibri"/>
                <a:sym typeface="Calibri"/>
              </a:rPr>
              <a:t>matricea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dvs</a:t>
            </a:r>
            <a:r>
              <a:rPr lang="en-US" sz="2000" b="0" i="0" u="none" strike="noStrike" cap="none" dirty="0">
                <a:solidFill>
                  <a:srgbClr val="000000"/>
                </a:solidFill>
                <a:latin typeface="Calibri"/>
                <a:ea typeface="Calibri"/>
                <a:cs typeface="Calibri"/>
                <a:sym typeface="Calibri"/>
              </a:rPr>
              <a:t>. pe care </a:t>
            </a:r>
            <a:r>
              <a:rPr lang="en-US" sz="2000" b="0" i="0" u="none" strike="noStrike" cap="none" dirty="0" err="1">
                <a:solidFill>
                  <a:srgbClr val="000000"/>
                </a:solidFill>
                <a:latin typeface="Calibri"/>
                <a:ea typeface="Calibri"/>
                <a:cs typeface="Calibri"/>
                <a:sym typeface="Calibri"/>
              </a:rPr>
              <a:t>doriți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să</a:t>
            </a:r>
            <a:r>
              <a:rPr lang="en-US" sz="2000" b="0" i="0" u="none" strike="noStrike" cap="none" dirty="0">
                <a:solidFill>
                  <a:srgbClr val="000000"/>
                </a:solidFill>
                <a:latin typeface="Calibri"/>
                <a:ea typeface="Calibri"/>
                <a:cs typeface="Calibri"/>
                <a:sym typeface="Calibri"/>
              </a:rPr>
              <a:t> o </a:t>
            </a:r>
            <a:r>
              <a:rPr lang="en-US" sz="2000" b="0" i="0" u="none" strike="noStrike" cap="none" dirty="0" err="1">
                <a:solidFill>
                  <a:srgbClr val="000000"/>
                </a:solidFill>
                <a:latin typeface="Calibri"/>
                <a:ea typeface="Calibri"/>
                <a:cs typeface="Calibri"/>
                <a:sym typeface="Calibri"/>
              </a:rPr>
              <a:t>îmbunătățiți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săptămâna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următoare</a:t>
            </a:r>
            <a:r>
              <a:rPr lang="en-US" sz="2000" b="0" i="0" u="none" strike="noStrike" cap="none" dirty="0">
                <a:solidFill>
                  <a:srgbClr val="000000"/>
                </a:solidFill>
                <a:latin typeface="Calibri"/>
                <a:ea typeface="Calibri"/>
                <a:cs typeface="Calibri"/>
                <a:sym typeface="Calibri"/>
              </a:rPr>
              <a:t>.</a:t>
            </a:r>
          </a:p>
          <a:p>
            <a:pPr marL="0" marR="0" lvl="0" indent="0" algn="l" rtl="0">
              <a:lnSpc>
                <a:spcPct val="100000"/>
              </a:lnSpc>
              <a:spcBef>
                <a:spcPts val="0"/>
              </a:spcBef>
              <a:spcAft>
                <a:spcPts val="0"/>
              </a:spcAft>
              <a:buNone/>
            </a:pPr>
            <a:r>
              <a:rPr lang="en-US" sz="2000" b="0" i="0" u="none" strike="noStrike" cap="none" dirty="0" err="1">
                <a:solidFill>
                  <a:srgbClr val="000000"/>
                </a:solidFill>
                <a:latin typeface="Calibri"/>
                <a:ea typeface="Calibri"/>
                <a:cs typeface="Calibri"/>
                <a:sym typeface="Calibri"/>
              </a:rPr>
              <a:t>Scrieți</a:t>
            </a:r>
            <a:r>
              <a:rPr lang="en-US" sz="2000" b="0" i="0" u="none" strike="noStrike" cap="none" dirty="0">
                <a:solidFill>
                  <a:srgbClr val="000000"/>
                </a:solidFill>
                <a:latin typeface="Calibri"/>
                <a:ea typeface="Calibri"/>
                <a:cs typeface="Calibri"/>
                <a:sym typeface="Calibri"/>
              </a:rPr>
              <a:t>-o </a:t>
            </a:r>
            <a:r>
              <a:rPr lang="en-US" sz="2000" b="0" i="0" u="none" strike="noStrike" cap="none" dirty="0" err="1">
                <a:solidFill>
                  <a:srgbClr val="000000"/>
                </a:solidFill>
                <a:latin typeface="Calibri"/>
                <a:ea typeface="Calibri"/>
                <a:cs typeface="Calibri"/>
                <a:sym typeface="Calibri"/>
              </a:rPr>
              <a:t>clar</a:t>
            </a:r>
            <a:r>
              <a:rPr lang="en-US" sz="2000" b="0" i="0" u="none" strike="noStrike" cap="none" dirty="0">
                <a:solidFill>
                  <a:srgbClr val="000000"/>
                </a:solidFill>
                <a:latin typeface="Calibri"/>
                <a:ea typeface="Calibri"/>
                <a:cs typeface="Calibri"/>
                <a:sym typeface="Calibri"/>
              </a:rPr>
              <a:t> pe </a:t>
            </a:r>
            <a:r>
              <a:rPr lang="en-US" sz="2000" b="0" i="0" u="none" strike="noStrike" cap="none" dirty="0" err="1">
                <a:solidFill>
                  <a:srgbClr val="000000"/>
                </a:solidFill>
                <a:latin typeface="Calibri"/>
                <a:ea typeface="Calibri"/>
                <a:cs typeface="Calibri"/>
                <a:sym typeface="Calibri"/>
              </a:rPr>
              <a:t>matricea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dvs</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sau</a:t>
            </a:r>
            <a:r>
              <a:rPr lang="en-US" sz="2000" b="0" i="0" u="none" strike="noStrike" cap="none" dirty="0">
                <a:solidFill>
                  <a:srgbClr val="000000"/>
                </a:solidFill>
                <a:latin typeface="Calibri"/>
                <a:ea typeface="Calibri"/>
                <a:cs typeface="Calibri"/>
                <a:sym typeface="Calibri"/>
              </a:rPr>
              <a:t> pe un carton </a:t>
            </a:r>
            <a:r>
              <a:rPr lang="en-US" sz="2000" b="0" i="0" u="none" strike="noStrike" cap="none" dirty="0" err="1">
                <a:solidFill>
                  <a:srgbClr val="000000"/>
                </a:solidFill>
                <a:latin typeface="Calibri"/>
                <a:ea typeface="Calibri"/>
                <a:cs typeface="Calibri"/>
                <a:sym typeface="Calibri"/>
              </a:rPr>
              <a:t>autoadeziv</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Care </a:t>
            </a:r>
            <a:r>
              <a:rPr lang="en-US" sz="2000" b="0" i="0" u="none" strike="noStrike" cap="none" dirty="0" err="1">
                <a:solidFill>
                  <a:srgbClr val="000000"/>
                </a:solidFill>
                <a:latin typeface="Calibri"/>
                <a:ea typeface="Calibri"/>
                <a:cs typeface="Calibri"/>
                <a:sym typeface="Calibri"/>
              </a:rPr>
              <a:t>este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rutina</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Unde</a:t>
            </a:r>
            <a:r>
              <a:rPr lang="en-US" sz="2000" b="0" i="0" u="none" strike="noStrike" cap="none" dirty="0">
                <a:solidFill>
                  <a:srgbClr val="000000"/>
                </a:solidFill>
                <a:latin typeface="Calibri"/>
                <a:ea typeface="Calibri"/>
                <a:cs typeface="Calibri"/>
                <a:sym typeface="Calibri"/>
              </a:rPr>
              <a:t> se </a:t>
            </a:r>
            <a:r>
              <a:rPr lang="en-US" sz="2000" b="0" i="0" u="none" strike="noStrike" cap="none" dirty="0" err="1">
                <a:solidFill>
                  <a:srgbClr val="000000"/>
                </a:solidFill>
                <a:latin typeface="Calibri"/>
                <a:ea typeface="Calibri"/>
                <a:cs typeface="Calibri"/>
                <a:sym typeface="Calibri"/>
              </a:rPr>
              <a:t>va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întâmpla</a:t>
            </a:r>
            <a:r>
              <a:rPr lang="en-US" sz="2000" b="0" i="0" u="none"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None/>
            </a:pPr>
            <a:r>
              <a:rPr lang="en-US" sz="2000" b="0" i="0" u="none" strike="noStrike" cap="none" dirty="0">
                <a:solidFill>
                  <a:srgbClr val="000000"/>
                </a:solidFill>
                <a:latin typeface="Calibri"/>
                <a:ea typeface="Calibri"/>
                <a:cs typeface="Calibri"/>
                <a:sym typeface="Calibri"/>
              </a:rPr>
              <a:t>• Ce </a:t>
            </a:r>
            <a:r>
              <a:rPr lang="en-US" sz="2000" b="0" i="0" u="none" strike="noStrike" cap="none" dirty="0" err="1">
                <a:solidFill>
                  <a:srgbClr val="000000"/>
                </a:solidFill>
                <a:latin typeface="Calibri"/>
                <a:ea typeface="Calibri"/>
                <a:cs typeface="Calibri"/>
                <a:sym typeface="Calibri"/>
              </a:rPr>
              <a:t>vor</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spune</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adulții</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pentru</a:t>
            </a:r>
            <a:r>
              <a:rPr lang="en-US" sz="2000" b="0" i="0" u="none" strike="noStrike" cap="none" dirty="0">
                <a:solidFill>
                  <a:srgbClr val="000000"/>
                </a:solidFill>
                <a:latin typeface="Calibri"/>
                <a:ea typeface="Calibri"/>
                <a:cs typeface="Calibri"/>
                <a:sym typeface="Calibri"/>
              </a:rPr>
              <a:t> a </a:t>
            </a:r>
            <a:r>
              <a:rPr lang="en-US" sz="2000" b="0" i="0" u="none" strike="noStrike" cap="none" dirty="0" err="1">
                <a:solidFill>
                  <a:srgbClr val="000000"/>
                </a:solidFill>
                <a:latin typeface="Calibri"/>
                <a:ea typeface="Calibri"/>
                <a:cs typeface="Calibri"/>
                <a:sym typeface="Calibri"/>
              </a:rPr>
              <a:t>îndemna</a:t>
            </a:r>
            <a:r>
              <a:rPr lang="en-US" sz="2000" b="0" i="0" u="none" strike="noStrike" cap="none" dirty="0">
                <a:solidFill>
                  <a:srgbClr val="000000"/>
                </a:solidFill>
                <a:latin typeface="Calibri"/>
                <a:ea typeface="Calibri"/>
                <a:cs typeface="Calibri"/>
                <a:sym typeface="Calibri"/>
              </a:rPr>
              <a:t> </a:t>
            </a:r>
            <a:r>
              <a:rPr lang="en-US" sz="2000" b="0" i="0" u="none" strike="noStrike" cap="none" dirty="0" err="1">
                <a:solidFill>
                  <a:srgbClr val="000000"/>
                </a:solidFill>
                <a:latin typeface="Calibri"/>
                <a:ea typeface="Calibri"/>
                <a:cs typeface="Calibri"/>
                <a:sym typeface="Calibri"/>
              </a:rPr>
              <a:t>referitor</a:t>
            </a:r>
            <a:r>
              <a:rPr lang="en-US" sz="2000" b="0" i="0" u="none" strike="noStrike" cap="none" dirty="0">
                <a:solidFill>
                  <a:srgbClr val="000000"/>
                </a:solidFill>
                <a:latin typeface="Calibri"/>
                <a:ea typeface="Calibri"/>
                <a:cs typeface="Calibri"/>
                <a:sym typeface="Calibri"/>
              </a:rPr>
              <a:t> la </a:t>
            </a:r>
            <a:r>
              <a:rPr lang="en-US" sz="2000" b="0" i="0" u="none" strike="noStrike" cap="none" dirty="0" err="1">
                <a:solidFill>
                  <a:srgbClr val="000000"/>
                </a:solidFill>
                <a:latin typeface="Calibri"/>
                <a:ea typeface="Calibri"/>
                <a:cs typeface="Calibri"/>
                <a:sym typeface="Calibri"/>
              </a:rPr>
              <a:t>ea</a:t>
            </a:r>
            <a:r>
              <a:rPr lang="en-US" sz="2000" b="0" i="0" u="none" strike="noStrike" cap="none" dirty="0">
                <a:solidFill>
                  <a:srgbClr val="000000"/>
                </a:solidFill>
                <a:latin typeface="Calibri"/>
                <a:ea typeface="Calibri"/>
                <a:cs typeface="Calibri"/>
                <a:sym typeface="Calibri"/>
              </a:rPr>
              <a:t>?</a:t>
            </a:r>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g38507ec21ab_0_6"/>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marL="0" lvl="0" indent="0" algn="l" rtl="0">
              <a:lnSpc>
                <a:spcPct val="90000"/>
              </a:lnSpc>
              <a:spcBef>
                <a:spcPts val="0"/>
              </a:spcBef>
              <a:spcAft>
                <a:spcPts val="0"/>
              </a:spcAft>
              <a:buSzPts val="3800"/>
              <a:buNone/>
            </a:pPr>
            <a:r>
              <a:rPr lang="en-US" sz="2800" dirty="0" err="1"/>
              <a:t>Privind</a:t>
            </a:r>
            <a:r>
              <a:rPr lang="en-US" sz="2800" dirty="0"/>
              <a:t> </a:t>
            </a:r>
            <a:r>
              <a:rPr lang="en-US" sz="2800" dirty="0" err="1"/>
              <a:t>către</a:t>
            </a:r>
            <a:r>
              <a:rPr lang="en-US" sz="2800" dirty="0"/>
              <a:t> </a:t>
            </a:r>
            <a:r>
              <a:rPr lang="en-US" sz="2800" dirty="0" err="1"/>
              <a:t>Unitatea</a:t>
            </a:r>
            <a:r>
              <a:rPr lang="en-US" sz="2800" dirty="0"/>
              <a:t> 1.5: </a:t>
            </a:r>
            <a:r>
              <a:rPr lang="en-US" sz="2800" dirty="0" err="1"/>
              <a:t>Conținutul</a:t>
            </a:r>
            <a:r>
              <a:rPr lang="en-US" sz="2800" dirty="0"/>
              <a:t> </a:t>
            </a:r>
            <a:r>
              <a:rPr lang="en-US" sz="2800" dirty="0" err="1"/>
              <a:t>și</a:t>
            </a:r>
            <a:r>
              <a:rPr lang="en-US" sz="2800" dirty="0"/>
              <a:t> </a:t>
            </a:r>
            <a:r>
              <a:rPr lang="en-US" sz="2800" dirty="0" err="1"/>
              <a:t>materialele</a:t>
            </a:r>
            <a:r>
              <a:rPr lang="en-US" sz="2800" dirty="0"/>
              <a:t> </a:t>
            </a:r>
            <a:r>
              <a:rPr lang="en-US" sz="2800" dirty="0" err="1"/>
              <a:t>modulelor</a:t>
            </a:r>
            <a:endParaRPr sz="2800" dirty="0"/>
          </a:p>
        </p:txBody>
      </p:sp>
      <p:sp>
        <p:nvSpPr>
          <p:cNvPr id="188" name="Google Shape;188;g38507ec21ab_0_6"/>
          <p:cNvSpPr txBox="1">
            <a:spLocks noGrp="1"/>
          </p:cNvSpPr>
          <p:nvPr>
            <p:ph type="body" idx="2"/>
          </p:nvPr>
        </p:nvSpPr>
        <p:spPr>
          <a:xfrm>
            <a:off x="123750" y="925475"/>
            <a:ext cx="11944500" cy="5289300"/>
          </a:xfrm>
          <a:prstGeom prst="rect">
            <a:avLst/>
          </a:prstGeom>
          <a:noFill/>
          <a:ln>
            <a:noFill/>
          </a:ln>
        </p:spPr>
        <p:txBody>
          <a:bodyPr spcFirstLastPara="1" wrap="square" lIns="91425" tIns="45700" rIns="91425" bIns="45700" anchor="t" anchorCtr="0">
            <a:noAutofit/>
          </a:bodyPr>
          <a:lstStyle/>
          <a:p>
            <a:pPr marL="514350" indent="-285750">
              <a:buFont typeface="Arial" panose="020B0604020202020204" pitchFamily="34" charset="0"/>
              <a:buChar char="•"/>
            </a:pPr>
            <a:r>
              <a:rPr lang="fr-FR" sz="2000" dirty="0" err="1"/>
              <a:t>În</a:t>
            </a:r>
            <a:r>
              <a:rPr lang="fr-FR" sz="2000" dirty="0"/>
              <a:t> </a:t>
            </a:r>
            <a:r>
              <a:rPr lang="fr-FR" sz="2000" dirty="0" err="1"/>
              <a:t>următoarea</a:t>
            </a:r>
            <a:r>
              <a:rPr lang="fr-FR" sz="2000" dirty="0"/>
              <a:t> </a:t>
            </a:r>
            <a:r>
              <a:rPr lang="fr-FR" sz="2000" dirty="0" err="1"/>
              <a:t>unitate</a:t>
            </a:r>
            <a:r>
              <a:rPr lang="fr-FR" sz="2000" dirty="0"/>
              <a:t>, </a:t>
            </a:r>
            <a:r>
              <a:rPr lang="fr-FR" sz="2000" dirty="0" err="1"/>
              <a:t>veți</a:t>
            </a:r>
            <a:r>
              <a:rPr lang="fr-FR" sz="2000" dirty="0"/>
              <a:t> explora </a:t>
            </a:r>
            <a:r>
              <a:rPr lang="fr-FR" sz="2000" dirty="0" err="1"/>
              <a:t>modulele</a:t>
            </a:r>
            <a:r>
              <a:rPr lang="fr-FR" sz="2000" dirty="0"/>
              <a:t> </a:t>
            </a:r>
            <a:r>
              <a:rPr lang="fr-FR" sz="2000" dirty="0" err="1"/>
              <a:t>lunare</a:t>
            </a:r>
            <a:r>
              <a:rPr lang="fr-FR" sz="2000" dirty="0"/>
              <a:t> de instruire </a:t>
            </a:r>
            <a:r>
              <a:rPr lang="fr-FR" sz="2000" dirty="0" err="1"/>
              <a:t>și</a:t>
            </a:r>
            <a:r>
              <a:rPr lang="fr-FR" sz="2000" dirty="0"/>
              <a:t> </a:t>
            </a:r>
            <a:r>
              <a:rPr lang="fr-FR" sz="2000" dirty="0" err="1"/>
              <a:t>materialele</a:t>
            </a:r>
            <a:r>
              <a:rPr lang="fr-FR" sz="2000" dirty="0"/>
              <a:t> </a:t>
            </a:r>
            <a:r>
              <a:rPr lang="fr-FR" sz="2000" dirty="0" err="1"/>
              <a:t>pentru</a:t>
            </a:r>
            <a:r>
              <a:rPr lang="fr-FR" sz="2000" dirty="0"/>
              <a:t> </a:t>
            </a:r>
            <a:r>
              <a:rPr lang="fr-FR" sz="2000" dirty="0" err="1"/>
              <a:t>clasă</a:t>
            </a:r>
            <a:r>
              <a:rPr lang="fr-FR" sz="2000" dirty="0"/>
              <a:t> care le </a:t>
            </a:r>
            <a:r>
              <a:rPr lang="fr-FR" sz="2000" dirty="0" err="1"/>
              <a:t>susțin</a:t>
            </a:r>
            <a:r>
              <a:rPr lang="fr-FR" sz="2000" dirty="0"/>
              <a:t>.</a:t>
            </a:r>
            <a:endParaRPr lang="en-US" sz="2000" dirty="0"/>
          </a:p>
          <a:p>
            <a:pPr marL="514350" indent="-285750">
              <a:buFont typeface="Arial" panose="020B0604020202020204" pitchFamily="34" charset="0"/>
              <a:buChar char="•"/>
            </a:pPr>
            <a:r>
              <a:rPr lang="fr-FR" sz="2000" dirty="0" err="1"/>
              <a:t>Veți</a:t>
            </a:r>
            <a:r>
              <a:rPr lang="fr-FR" sz="2000" dirty="0"/>
              <a:t> </a:t>
            </a:r>
            <a:r>
              <a:rPr lang="fr-FR" sz="2000" dirty="0" err="1"/>
              <a:t>analiza</a:t>
            </a:r>
            <a:r>
              <a:rPr lang="fr-FR" sz="2000" dirty="0"/>
              <a:t> </a:t>
            </a:r>
            <a:r>
              <a:rPr lang="fr-FR" sz="2000" dirty="0" err="1"/>
              <a:t>conținutul</a:t>
            </a:r>
            <a:r>
              <a:rPr lang="fr-FR" sz="2000" dirty="0"/>
              <a:t>, </a:t>
            </a:r>
            <a:r>
              <a:rPr lang="fr-FR" sz="2000" dirty="0" err="1"/>
              <a:t>instrumentele</a:t>
            </a:r>
            <a:r>
              <a:rPr lang="fr-FR" sz="2000" dirty="0"/>
              <a:t> de </a:t>
            </a:r>
            <a:r>
              <a:rPr lang="fr-FR" sz="2000" dirty="0" err="1"/>
              <a:t>evaluare</a:t>
            </a:r>
            <a:r>
              <a:rPr lang="fr-FR" sz="2000" dirty="0"/>
              <a:t> </a:t>
            </a:r>
            <a:r>
              <a:rPr lang="fr-FR" sz="2000" dirty="0" err="1"/>
              <a:t>și</a:t>
            </a:r>
            <a:r>
              <a:rPr lang="fr-FR" sz="2000" dirty="0"/>
              <a:t> </a:t>
            </a:r>
            <a:r>
              <a:rPr lang="fr-FR" sz="2000" dirty="0" err="1"/>
              <a:t>fișele</a:t>
            </a:r>
            <a:r>
              <a:rPr lang="fr-FR" sz="2000" dirty="0"/>
              <a:t> de </a:t>
            </a:r>
            <a:r>
              <a:rPr lang="fr-FR" sz="2000" dirty="0" err="1"/>
              <a:t>activitate</a:t>
            </a:r>
            <a:r>
              <a:rPr lang="fr-FR" sz="2000" dirty="0"/>
              <a:t> </a:t>
            </a:r>
            <a:r>
              <a:rPr lang="fr-FR" sz="2000" dirty="0" err="1"/>
              <a:t>pe</a:t>
            </a:r>
            <a:r>
              <a:rPr lang="fr-FR" sz="2000" dirty="0"/>
              <a:t> care </a:t>
            </a:r>
            <a:r>
              <a:rPr lang="fr-FR" sz="2000" dirty="0" err="1"/>
              <a:t>profesorii</a:t>
            </a:r>
            <a:r>
              <a:rPr lang="fr-FR" sz="2000" dirty="0"/>
              <a:t> le vor </a:t>
            </a:r>
            <a:r>
              <a:rPr lang="fr-FR" sz="2000" dirty="0" err="1"/>
              <a:t>folosi</a:t>
            </a:r>
            <a:r>
              <a:rPr lang="fr-FR" sz="2000" dirty="0"/>
              <a:t> </a:t>
            </a:r>
            <a:r>
              <a:rPr lang="fr-FR" sz="2000" dirty="0" err="1"/>
              <a:t>în</a:t>
            </a:r>
            <a:r>
              <a:rPr lang="fr-FR" sz="2000" dirty="0"/>
              <a:t> </a:t>
            </a:r>
            <a:r>
              <a:rPr lang="fr-FR" sz="2000" dirty="0" err="1"/>
              <a:t>școlile</a:t>
            </a:r>
            <a:r>
              <a:rPr lang="fr-FR" sz="2000" dirty="0"/>
              <a:t> </a:t>
            </a:r>
            <a:r>
              <a:rPr lang="fr-FR" sz="2000" dirty="0" err="1"/>
              <a:t>lor</a:t>
            </a:r>
            <a:r>
              <a:rPr lang="fr-FR" sz="2000" dirty="0"/>
              <a:t>.</a:t>
            </a:r>
            <a:endParaRPr lang="en-US" sz="2000" dirty="0"/>
          </a:p>
          <a:p>
            <a:pPr marL="514350" indent="-285750">
              <a:buFont typeface="Arial" panose="020B0604020202020204" pitchFamily="34" charset="0"/>
              <a:buChar char="•"/>
            </a:pPr>
            <a:r>
              <a:rPr lang="en-US" sz="2000" dirty="0" err="1"/>
              <a:t>Veți</a:t>
            </a:r>
            <a:r>
              <a:rPr lang="en-US" sz="2000" dirty="0"/>
              <a:t> </a:t>
            </a:r>
            <a:r>
              <a:rPr lang="en-US" sz="2000" dirty="0" err="1"/>
              <a:t>învăța</a:t>
            </a:r>
            <a:r>
              <a:rPr lang="en-US" sz="2000" dirty="0"/>
              <a:t> cum </a:t>
            </a:r>
            <a:r>
              <a:rPr lang="en-US" sz="2000" dirty="0" err="1"/>
              <a:t>să</a:t>
            </a:r>
            <a:r>
              <a:rPr lang="en-US" sz="2000" dirty="0"/>
              <a:t> </a:t>
            </a:r>
            <a:r>
              <a:rPr lang="en-US" sz="2000" dirty="0" err="1"/>
              <a:t>ghidați</a:t>
            </a:r>
            <a:r>
              <a:rPr lang="en-US" sz="2000" dirty="0"/>
              <a:t> </a:t>
            </a:r>
            <a:r>
              <a:rPr lang="en-US" sz="2000" dirty="0" err="1"/>
              <a:t>profesorii</a:t>
            </a:r>
            <a:r>
              <a:rPr lang="en-US" sz="2000" dirty="0"/>
              <a:t> cu </a:t>
            </a:r>
            <a:r>
              <a:rPr lang="en-US" sz="2000" dirty="0" err="1"/>
              <a:t>încredere</a:t>
            </a:r>
            <a:r>
              <a:rPr lang="en-US" sz="2000" dirty="0"/>
              <a:t>, </a:t>
            </a:r>
            <a:r>
              <a:rPr lang="en-US" sz="2000" dirty="0" err="1"/>
              <a:t>prin</a:t>
            </a:r>
            <a:r>
              <a:rPr lang="en-US" sz="2000" dirty="0"/>
              <a:t> module.</a:t>
            </a:r>
          </a:p>
          <a:p>
            <a:pPr marL="514350" indent="-285750">
              <a:buFont typeface="Arial" panose="020B0604020202020204" pitchFamily="34" charset="0"/>
              <a:buChar char="•"/>
            </a:pPr>
            <a:r>
              <a:rPr lang="fr-FR" sz="2000" dirty="0"/>
              <a:t>De </a:t>
            </a:r>
            <a:r>
              <a:rPr lang="fr-FR" sz="2000" dirty="0" err="1"/>
              <a:t>asemenea</a:t>
            </a:r>
            <a:r>
              <a:rPr lang="fr-FR" sz="2000" dirty="0"/>
              <a:t>, </a:t>
            </a:r>
            <a:r>
              <a:rPr lang="fr-FR" sz="2000" dirty="0" err="1"/>
              <a:t>veți</a:t>
            </a:r>
            <a:r>
              <a:rPr lang="fr-FR" sz="2000" dirty="0"/>
              <a:t> </a:t>
            </a:r>
            <a:r>
              <a:rPr lang="fr-FR" sz="2000" dirty="0" err="1"/>
              <a:t>exersa</a:t>
            </a:r>
            <a:r>
              <a:rPr lang="fr-FR" sz="2000" dirty="0"/>
              <a:t> </a:t>
            </a:r>
            <a:r>
              <a:rPr lang="fr-FR" sz="2000" dirty="0" err="1"/>
              <a:t>desfășurarea</a:t>
            </a:r>
            <a:r>
              <a:rPr lang="fr-FR" sz="2000" dirty="0"/>
              <a:t> </a:t>
            </a:r>
            <a:r>
              <a:rPr lang="fr-FR" sz="2000" dirty="0" err="1"/>
              <a:t>unei</a:t>
            </a:r>
            <a:r>
              <a:rPr lang="fr-FR" sz="2000" dirty="0"/>
              <a:t> </a:t>
            </a:r>
            <a:r>
              <a:rPr lang="fr-FR" sz="2000" dirty="0" err="1"/>
              <a:t>activități</a:t>
            </a:r>
            <a:r>
              <a:rPr lang="fr-FR" sz="2000" dirty="0"/>
              <a:t> </a:t>
            </a:r>
            <a:r>
              <a:rPr lang="fr-FR" sz="2000" dirty="0" err="1"/>
              <a:t>scurte</a:t>
            </a:r>
            <a:r>
              <a:rPr lang="fr-FR" sz="2000" dirty="0"/>
              <a:t> ca </a:t>
            </a:r>
            <a:r>
              <a:rPr lang="fr-FR" sz="2000" dirty="0" err="1"/>
              <a:t>exercițiu</a:t>
            </a:r>
            <a:r>
              <a:rPr lang="fr-FR" sz="2000" dirty="0"/>
              <a:t> de micro-</a:t>
            </a:r>
            <a:r>
              <a:rPr lang="fr-FR" sz="2000" dirty="0" err="1"/>
              <a:t>predare</a:t>
            </a:r>
            <a:r>
              <a:rPr lang="fr-FR" sz="2000" dirty="0"/>
              <a:t>.</a:t>
            </a:r>
            <a:endParaRPr lang="en-US" sz="2000" dirty="0"/>
          </a:p>
          <a:p>
            <a:pPr marL="514350" indent="-285750">
              <a:buFont typeface="Arial" panose="020B0604020202020204" pitchFamily="34" charset="0"/>
              <a:buChar char="•"/>
            </a:pPr>
            <a:r>
              <a:rPr lang="fr-FR" sz="2000" dirty="0" err="1"/>
              <a:t>Veți</a:t>
            </a:r>
            <a:r>
              <a:rPr lang="fr-FR" sz="2000" dirty="0"/>
              <a:t> </a:t>
            </a:r>
            <a:r>
              <a:rPr lang="fr-FR" sz="2000" dirty="0" err="1"/>
              <a:t>pleca</a:t>
            </a:r>
            <a:r>
              <a:rPr lang="fr-FR" sz="2000" dirty="0"/>
              <a:t> de la </a:t>
            </a:r>
            <a:r>
              <a:rPr lang="fr-FR" sz="2000" dirty="0" err="1"/>
              <a:t>următoarea</a:t>
            </a:r>
            <a:r>
              <a:rPr lang="fr-FR" sz="2000" dirty="0"/>
              <a:t> </a:t>
            </a:r>
            <a:r>
              <a:rPr lang="fr-FR" sz="2000" dirty="0" err="1"/>
              <a:t>unitate</a:t>
            </a:r>
            <a:r>
              <a:rPr lang="fr-FR" sz="2000" dirty="0"/>
              <a:t> </a:t>
            </a:r>
            <a:r>
              <a:rPr lang="fr-FR" sz="2000" dirty="0" err="1"/>
              <a:t>pregătit</a:t>
            </a:r>
            <a:r>
              <a:rPr lang="fr-FR" sz="2000" dirty="0"/>
              <a:t> </a:t>
            </a:r>
            <a:r>
              <a:rPr lang="fr-FR" sz="2000" dirty="0" err="1"/>
              <a:t>să</a:t>
            </a:r>
            <a:r>
              <a:rPr lang="fr-FR" sz="2000" dirty="0"/>
              <a:t> </a:t>
            </a:r>
            <a:r>
              <a:rPr lang="fr-FR" sz="2000" dirty="0" err="1"/>
              <a:t>facilitați</a:t>
            </a:r>
            <a:r>
              <a:rPr lang="fr-FR" sz="2000" dirty="0"/>
              <a:t> un </a:t>
            </a:r>
            <a:r>
              <a:rPr lang="fr-FR" sz="2000" dirty="0" err="1"/>
              <a:t>modul</a:t>
            </a:r>
            <a:r>
              <a:rPr lang="fr-FR" sz="2000" dirty="0"/>
              <a:t>, nu </a:t>
            </a:r>
            <a:r>
              <a:rPr lang="fr-FR" sz="2000" dirty="0" err="1"/>
              <a:t>doar</a:t>
            </a:r>
            <a:r>
              <a:rPr lang="fr-FR" sz="2000" dirty="0"/>
              <a:t> </a:t>
            </a:r>
            <a:r>
              <a:rPr lang="fr-FR" sz="2000" dirty="0" err="1"/>
              <a:t>să</a:t>
            </a:r>
            <a:r>
              <a:rPr lang="fr-FR" sz="2000" dirty="0"/>
              <a:t> </a:t>
            </a:r>
            <a:r>
              <a:rPr lang="fr-FR" sz="2000" dirty="0" err="1"/>
              <a:t>îl</a:t>
            </a:r>
            <a:r>
              <a:rPr lang="fr-FR" sz="2000" dirty="0"/>
              <a:t> </a:t>
            </a:r>
            <a:r>
              <a:rPr lang="fr-FR" sz="2000" dirty="0" err="1"/>
              <a:t>înțelegeți</a:t>
            </a:r>
            <a:r>
              <a:rPr lang="fr-FR" sz="2000" dirty="0"/>
              <a:t>.</a:t>
            </a:r>
            <a:endParaRPr lang="en-US" sz="2000" dirty="0"/>
          </a:p>
          <a:p>
            <a:pPr marL="0" lvl="0" indent="0" algn="l" rtl="0">
              <a:lnSpc>
                <a:spcPct val="90000"/>
              </a:lnSpc>
              <a:spcBef>
                <a:spcPts val="0"/>
              </a:spcBef>
              <a:spcAft>
                <a:spcPts val="0"/>
              </a:spcAft>
              <a:buClr>
                <a:schemeClr val="dk1"/>
              </a:buClr>
              <a:buSzPts val="1800"/>
              <a:buNone/>
            </a:pPr>
            <a:endParaRPr dirty="0"/>
          </a:p>
        </p:txBody>
      </p:sp>
      <p:pic>
        <p:nvPicPr>
          <p:cNvPr id="189" name="Google Shape;189;g38507ec21ab_0_6" descr="A group of smiley faces&#10;&#10;AI-generated content may be incorrect."/>
          <p:cNvPicPr preferRelativeResize="0"/>
          <p:nvPr/>
        </p:nvPicPr>
        <p:blipFill rotWithShape="1">
          <a:blip r:embed="rId3">
            <a:alphaModFix/>
          </a:blip>
          <a:srcRect/>
          <a:stretch/>
        </p:blipFill>
        <p:spPr>
          <a:xfrm>
            <a:off x="1735455" y="3507377"/>
            <a:ext cx="8721090" cy="2942409"/>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g37f91dc4fb9_0_173"/>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r>
              <a:rPr lang="en-US" dirty="0" err="1"/>
              <a:t>Referințe</a:t>
            </a:r>
            <a:endParaRPr lang="en-US" dirty="0"/>
          </a:p>
        </p:txBody>
      </p:sp>
      <p:sp>
        <p:nvSpPr>
          <p:cNvPr id="195" name="Google Shape;195;g37f91dc4fb9_0_173"/>
          <p:cNvSpPr txBox="1">
            <a:spLocks noGrp="1"/>
          </p:cNvSpPr>
          <p:nvPr>
            <p:ph type="body" idx="2"/>
          </p:nvPr>
        </p:nvSpPr>
        <p:spPr>
          <a:xfrm>
            <a:off x="97970" y="1016915"/>
            <a:ext cx="11944500" cy="5289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SzPts val="1800"/>
              <a:buNone/>
            </a:pPr>
            <a:r>
              <a:rPr lang="en-US"/>
              <a:t>Bradshaw, C., Waasdorp, T., &amp; Leaf, P. (2012). Effects of School-Wide Positive Behavioral Interventions and Supports on Child Behavior Problems. </a:t>
            </a:r>
            <a:r>
              <a:rPr lang="en-US" i="1"/>
              <a:t>Pediatrics</a:t>
            </a:r>
            <a:r>
              <a:rPr lang="en-US"/>
              <a:t>, 130, e1136 - e1145. </a:t>
            </a:r>
            <a:r>
              <a:rPr lang="en-US" u="sng">
                <a:solidFill>
                  <a:schemeClr val="hlink"/>
                </a:solidFill>
                <a:hlinkClick r:id="rId3"/>
              </a:rPr>
              <a:t>https://doi.org/10.1542/peds.2012-0243</a:t>
            </a:r>
            <a:r>
              <a:rPr lang="en-US"/>
              <a:t>.</a:t>
            </a:r>
            <a:endParaRPr/>
          </a:p>
          <a:p>
            <a:pPr marL="0" lvl="0" indent="0" algn="l" rtl="0">
              <a:lnSpc>
                <a:spcPct val="115000"/>
              </a:lnSpc>
              <a:spcBef>
                <a:spcPts val="2400"/>
              </a:spcBef>
              <a:spcAft>
                <a:spcPts val="0"/>
              </a:spcAft>
              <a:buSzPts val="1800"/>
              <a:buNone/>
            </a:pPr>
            <a:r>
              <a:rPr lang="en-US"/>
              <a:t>Cohen, R., Kincaid, D., &amp; Childs, K. (2007). Measuring School-wide Positive Behavior Support Implementation. </a:t>
            </a:r>
            <a:r>
              <a:rPr lang="en-US" i="1"/>
              <a:t>Journal of Positive Behavior Interventions</a:t>
            </a:r>
            <a:r>
              <a:rPr lang="en-US"/>
              <a:t>, 9, 203 - 213. </a:t>
            </a:r>
            <a:r>
              <a:rPr lang="en-US" u="sng">
                <a:solidFill>
                  <a:schemeClr val="hlink"/>
                </a:solidFill>
                <a:hlinkClick r:id="rId4"/>
              </a:rPr>
              <a:t>https://doi.org/10.1177/10983007070090040301</a:t>
            </a:r>
            <a:r>
              <a:rPr lang="en-US"/>
              <a:t>.</a:t>
            </a:r>
            <a:endParaRPr/>
          </a:p>
          <a:p>
            <a:pPr marL="0" lvl="0" indent="0" algn="l" rtl="0">
              <a:lnSpc>
                <a:spcPct val="115000"/>
              </a:lnSpc>
              <a:spcBef>
                <a:spcPts val="2400"/>
              </a:spcBef>
              <a:spcAft>
                <a:spcPts val="0"/>
              </a:spcAft>
              <a:buSzPts val="1800"/>
              <a:buNone/>
            </a:pPr>
            <a:r>
              <a:rPr lang="en-US"/>
              <a:t>Horner, R. H., Sugai, G., &amp; Anderson, C. M. (2010). </a:t>
            </a:r>
            <a:r>
              <a:rPr lang="en-US" i="1"/>
              <a:t>Examining the evidence base for School-Wide Positive Behavior Support</a:t>
            </a:r>
            <a:r>
              <a:rPr lang="en-US"/>
              <a:t>. </a:t>
            </a:r>
            <a:r>
              <a:rPr lang="en-US" b="1"/>
              <a:t>Focus on Exceptional Children, 42</a:t>
            </a:r>
            <a:r>
              <a:rPr lang="en-US"/>
              <a:t>(8), 1–14. DOI:</a:t>
            </a:r>
            <a:r>
              <a:rPr lang="en-US" u="sng">
                <a:solidFill>
                  <a:schemeClr val="hlink"/>
                </a:solidFill>
                <a:hlinkClick r:id="rId5"/>
              </a:rPr>
              <a:t>10.17161/fec.v42i8.6906</a:t>
            </a:r>
            <a:endParaRPr u="sng"/>
          </a:p>
          <a:p>
            <a:pPr marL="0" lvl="0" indent="0" algn="l" rtl="0">
              <a:lnSpc>
                <a:spcPct val="115000"/>
              </a:lnSpc>
              <a:spcBef>
                <a:spcPts val="2400"/>
              </a:spcBef>
              <a:spcAft>
                <a:spcPts val="0"/>
              </a:spcAft>
              <a:buSzPts val="1800"/>
              <a:buNone/>
            </a:pPr>
            <a:r>
              <a:rPr lang="en-US"/>
              <a:t>Lewis, T., McIntosh, K., Simonsen, B., Mitchell, B., &amp; Hatton, H. (2017). Schoolwide Systems of Positive Behavior Support: Implications for Students at Risk and With Emotional/Behavioral Disorders. </a:t>
            </a:r>
            <a:r>
              <a:rPr lang="en-US" i="1"/>
              <a:t>AERA Open</a:t>
            </a:r>
            <a:r>
              <a:rPr lang="en-US"/>
              <a:t>, 3. </a:t>
            </a:r>
            <a:r>
              <a:rPr lang="en-US" u="sng">
                <a:solidFill>
                  <a:schemeClr val="hlink"/>
                </a:solidFill>
                <a:hlinkClick r:id="rId6"/>
              </a:rPr>
              <a:t>https://doi.org/10.1177/2332858417711428</a:t>
            </a:r>
            <a:r>
              <a:rPr lang="en-US"/>
              <a:t>.</a:t>
            </a:r>
            <a:endParaRPr/>
          </a:p>
          <a:p>
            <a:pPr marL="0" lvl="0" indent="0" algn="l" rtl="0">
              <a:lnSpc>
                <a:spcPct val="115000"/>
              </a:lnSpc>
              <a:spcBef>
                <a:spcPts val="2400"/>
              </a:spcBef>
              <a:spcAft>
                <a:spcPts val="0"/>
              </a:spcAft>
              <a:buSzPts val="1800"/>
              <a:buNone/>
            </a:pPr>
            <a:r>
              <a:rPr lang="en-US"/>
              <a:t>Pas, E., Ryoo, J., Musci, R., &amp; Bradshaw, C. (2019). A state-wide quasi-experimental effectiveness study of the scale-up of school-wide Positive Behavioral Interventions and Supports.. </a:t>
            </a:r>
            <a:r>
              <a:rPr lang="en-US" i="1"/>
              <a:t>Journal of school psychology</a:t>
            </a:r>
            <a:r>
              <a:rPr lang="en-US"/>
              <a:t>, 73, 41-55 . </a:t>
            </a:r>
            <a:r>
              <a:rPr lang="en-US" u="sng">
                <a:solidFill>
                  <a:schemeClr val="hlink"/>
                </a:solidFill>
                <a:hlinkClick r:id="rId7"/>
              </a:rPr>
              <a:t>https://doi.org/10.1016/j.jsp.2019.03.001</a:t>
            </a:r>
            <a:r>
              <a:rPr lang="en-US"/>
              <a:t>.</a:t>
            </a:r>
            <a:endParaRPr/>
          </a:p>
          <a:p>
            <a:pPr marL="0" lvl="0" indent="0" algn="l" rtl="0">
              <a:lnSpc>
                <a:spcPct val="115000"/>
              </a:lnSpc>
              <a:spcBef>
                <a:spcPts val="2400"/>
              </a:spcBef>
              <a:spcAft>
                <a:spcPts val="0"/>
              </a:spcAft>
              <a:buSzPts val="1800"/>
              <a:buNone/>
            </a:pPr>
            <a:r>
              <a:rPr lang="en-US"/>
              <a:t>Seligman, M. E. P. (2011). </a:t>
            </a:r>
            <a:r>
              <a:rPr lang="en-US" i="1"/>
              <a:t>Flourish: A visionary new understanding of happiness and well-being</a:t>
            </a:r>
            <a:r>
              <a:rPr lang="en-US"/>
              <a:t>. Free Press.</a:t>
            </a:r>
            <a:endParaRPr/>
          </a:p>
          <a:p>
            <a:pPr marL="0" lvl="0" indent="0" algn="l" rtl="0">
              <a:lnSpc>
                <a:spcPct val="115000"/>
              </a:lnSpc>
              <a:spcBef>
                <a:spcPts val="2400"/>
              </a:spcBef>
              <a:spcAft>
                <a:spcPts val="1200"/>
              </a:spcAft>
              <a:buSzPts val="18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7"/>
          <p:cNvSpPr txBox="1">
            <a:spLocks noGrp="1"/>
          </p:cNvSpPr>
          <p:nvPr>
            <p:ph type="ctrTitle"/>
          </p:nvPr>
        </p:nvSpPr>
        <p:spPr>
          <a:xfrm>
            <a:off x="2179865" y="2774849"/>
            <a:ext cx="7832271" cy="1600197"/>
          </a:xfrm>
          <a:prstGeom prst="rect">
            <a:avLst/>
          </a:prstGeom>
          <a:noFill/>
          <a:ln>
            <a:noFill/>
          </a:ln>
        </p:spPr>
        <p:txBody>
          <a:bodyPr spcFirstLastPara="1" wrap="square" lIns="91425" tIns="45700" rIns="91425" bIns="45700" anchor="ctr" anchorCtr="0">
            <a:normAutofit/>
          </a:bodyPr>
          <a:lstStyle/>
          <a:p>
            <a:br>
              <a:rPr lang="pt-BR" b="0" dirty="0"/>
            </a:br>
            <a:r>
              <a:rPr lang="pt-BR" dirty="0"/>
              <a:t>Vă mulțumesc pentru atenție</a:t>
            </a:r>
            <a:r>
              <a:rPr lang="en-US" dirty="0"/>
              <a:t>!</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8"/>
          <p:cNvSpPr txBox="1">
            <a:spLocks noGrp="1"/>
          </p:cNvSpPr>
          <p:nvPr>
            <p:ph type="ctrTitle"/>
          </p:nvPr>
        </p:nvSpPr>
        <p:spPr>
          <a:xfrm>
            <a:off x="2187019" y="2959363"/>
            <a:ext cx="7832271" cy="1600197"/>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accent2"/>
              </a:buClr>
              <a:buSzPts val="2000"/>
              <a:buFont typeface="Calibri"/>
              <a:buNone/>
            </a:pPr>
            <a:r>
              <a:rPr lang="en-US"/>
              <a:t>https://thrivingschools.eu/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g37d7badc4d7_0_0"/>
          <p:cNvSpPr txBox="1">
            <a:spLocks noGrp="1"/>
          </p:cNvSpPr>
          <p:nvPr>
            <p:ph type="ctrTitle"/>
          </p:nvPr>
        </p:nvSpPr>
        <p:spPr>
          <a:xfrm>
            <a:off x="374726" y="2184268"/>
            <a:ext cx="6914700" cy="1334100"/>
          </a:xfrm>
          <a:prstGeom prst="rect">
            <a:avLst/>
          </a:prstGeom>
          <a:noFill/>
          <a:ln>
            <a:noFill/>
          </a:ln>
        </p:spPr>
        <p:txBody>
          <a:bodyPr spcFirstLastPara="1" wrap="square" lIns="91425" tIns="45700" rIns="91425" bIns="45700" anchor="ctr" anchorCtr="0">
            <a:normAutofit/>
          </a:bodyPr>
          <a:lstStyle/>
          <a:p>
            <a:pPr lvl="0"/>
            <a:r>
              <a:rPr lang="en-US" sz="2500" dirty="0">
                <a:solidFill>
                  <a:srgbClr val="595959"/>
                </a:solidFill>
                <a:latin typeface="Arial"/>
                <a:ea typeface="Arial"/>
                <a:cs typeface="Arial"/>
                <a:sym typeface="Arial"/>
              </a:rPr>
              <a:t>PL 3: </a:t>
            </a:r>
            <a:r>
              <a:rPr lang="it-IT" sz="2500" dirty="0">
                <a:solidFill>
                  <a:srgbClr val="595959"/>
                </a:solidFill>
                <a:latin typeface="Arial"/>
                <a:ea typeface="Arial"/>
                <a:cs typeface="Arial"/>
                <a:sym typeface="Arial"/>
              </a:rPr>
              <a:t>Formare și consolidarea capacităților </a:t>
            </a:r>
            <a:r>
              <a:rPr lang="en-US" sz="2500" dirty="0">
                <a:solidFill>
                  <a:srgbClr val="595959"/>
                </a:solidFill>
                <a:latin typeface="Arial"/>
                <a:ea typeface="Arial"/>
                <a:cs typeface="Arial"/>
                <a:sym typeface="Arial"/>
              </a:rPr>
              <a:t>(D3.1)</a:t>
            </a:r>
            <a:endParaRPr sz="2500" dirty="0">
              <a:solidFill>
                <a:srgbClr val="595959"/>
              </a:solidFill>
              <a:latin typeface="Arial"/>
              <a:ea typeface="Arial"/>
              <a:cs typeface="Arial"/>
              <a:sym typeface="Arial"/>
            </a:endParaRPr>
          </a:p>
          <a:p>
            <a:pPr marL="0" lvl="0" indent="0" algn="l" rtl="0">
              <a:lnSpc>
                <a:spcPct val="90000"/>
              </a:lnSpc>
              <a:spcBef>
                <a:spcPts val="0"/>
              </a:spcBef>
              <a:spcAft>
                <a:spcPts val="0"/>
              </a:spcAft>
              <a:buClr>
                <a:schemeClr val="dk1"/>
              </a:buClr>
              <a:buSzPts val="2000"/>
              <a:buFont typeface="Calibri"/>
              <a:buNone/>
            </a:pPr>
            <a:endParaRPr sz="2200" dirty="0"/>
          </a:p>
        </p:txBody>
      </p:sp>
      <p:sp>
        <p:nvSpPr>
          <p:cNvPr id="69" name="Google Shape;69;g37d7badc4d7_0_0"/>
          <p:cNvSpPr txBox="1">
            <a:spLocks noGrp="1"/>
          </p:cNvSpPr>
          <p:nvPr>
            <p:ph type="subTitle" idx="1"/>
          </p:nvPr>
        </p:nvSpPr>
        <p:spPr>
          <a:xfrm>
            <a:off x="401324" y="3651830"/>
            <a:ext cx="6893100" cy="1292700"/>
          </a:xfrm>
          <a:prstGeom prst="rect">
            <a:avLst/>
          </a:prstGeom>
          <a:noFill/>
          <a:ln>
            <a:noFill/>
          </a:ln>
        </p:spPr>
        <p:txBody>
          <a:bodyPr spcFirstLastPara="1" wrap="square" lIns="91425" tIns="45700" rIns="91425" bIns="45700" anchor="ctr" anchorCtr="0">
            <a:normAutofit/>
          </a:bodyPr>
          <a:lstStyle/>
          <a:p>
            <a:pPr marL="0" lvl="0" indent="0">
              <a:spcBef>
                <a:spcPts val="0"/>
              </a:spcBef>
            </a:pPr>
            <a:r>
              <a:rPr lang="en-US" sz="3599" b="0" i="0" dirty="0">
                <a:solidFill>
                  <a:srgbClr val="545454"/>
                </a:solidFill>
              </a:rPr>
              <a:t>Curs de Master Trainer - </a:t>
            </a:r>
            <a:r>
              <a:rPr lang="en-US" sz="3599" b="0" i="0" dirty="0" err="1">
                <a:solidFill>
                  <a:srgbClr val="545454"/>
                </a:solidFill>
              </a:rPr>
              <a:t>Ziua</a:t>
            </a:r>
            <a:r>
              <a:rPr lang="en-US" sz="3599" b="0" i="0" dirty="0">
                <a:solidFill>
                  <a:srgbClr val="545454"/>
                </a:solidFill>
              </a:rPr>
              <a:t> 1</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9"/>
          <p:cNvSpPr txBox="1">
            <a:spLocks noGrp="1"/>
          </p:cNvSpPr>
          <p:nvPr>
            <p:ph type="title"/>
          </p:nvPr>
        </p:nvSpPr>
        <p:spPr>
          <a:xfrm>
            <a:off x="97970" y="81642"/>
            <a:ext cx="11944351" cy="715879"/>
          </a:xfrm>
          <a:prstGeom prst="rect">
            <a:avLst/>
          </a:prstGeom>
          <a:noFill/>
          <a:ln>
            <a:noFill/>
          </a:ln>
        </p:spPr>
        <p:txBody>
          <a:bodyPr spcFirstLastPara="1" wrap="square" lIns="54000" tIns="54000" rIns="54000" bIns="54000" anchor="ctr" anchorCtr="0">
            <a:noAutofit/>
          </a:bodyPr>
          <a:lstStyle/>
          <a:p>
            <a:pPr marL="0" lvl="0" indent="0" algn="l" rtl="0">
              <a:lnSpc>
                <a:spcPct val="90000"/>
              </a:lnSpc>
              <a:spcBef>
                <a:spcPts val="0"/>
              </a:spcBef>
              <a:spcAft>
                <a:spcPts val="0"/>
              </a:spcAft>
              <a:buClr>
                <a:srgbClr val="FFFFFF"/>
              </a:buClr>
              <a:buSzPts val="3800"/>
              <a:buFont typeface="Calibri"/>
              <a:buNone/>
            </a:pPr>
            <a:r>
              <a:rPr lang="en-US"/>
              <a:t>Elements Slide</a:t>
            </a:r>
            <a:endParaRPr/>
          </a:p>
        </p:txBody>
      </p:sp>
      <p:sp>
        <p:nvSpPr>
          <p:cNvPr id="211" name="Google Shape;211;p9"/>
          <p:cNvSpPr txBox="1">
            <a:spLocks noGrp="1"/>
          </p:cNvSpPr>
          <p:nvPr>
            <p:ph type="body" idx="1"/>
          </p:nvPr>
        </p:nvSpPr>
        <p:spPr>
          <a:xfrm>
            <a:off x="97971" y="881743"/>
            <a:ext cx="11944350" cy="43387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en-US"/>
              <a:t>Copy paste the elements below into your presentation as required.</a:t>
            </a:r>
            <a:endParaRPr/>
          </a:p>
        </p:txBody>
      </p:sp>
      <p:sp>
        <p:nvSpPr>
          <p:cNvPr id="212" name="Google Shape;212;p9"/>
          <p:cNvSpPr/>
          <p:nvPr/>
        </p:nvSpPr>
        <p:spPr>
          <a:xfrm>
            <a:off x="97970" y="1548882"/>
            <a:ext cx="5976259" cy="1838130"/>
          </a:xfrm>
          <a:prstGeom prst="rect">
            <a:avLst/>
          </a:prstGeom>
          <a:solidFill>
            <a:srgbClr val="F8E7E3">
              <a:alpha val="40000"/>
            </a:srgbClr>
          </a:solidFill>
          <a:ln w="12700" cap="flat" cmpd="sng">
            <a:solidFill>
              <a:srgbClr val="C6BBD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0" i="1" u="none" strike="noStrike" cap="none">
                <a:solidFill>
                  <a:schemeClr val="accent2"/>
                </a:solidFill>
                <a:latin typeface="Open Sans Light"/>
                <a:ea typeface="Open Sans Light"/>
                <a:cs typeface="Open Sans Light"/>
                <a:sym typeface="Open Sans Light"/>
              </a:rPr>
              <a:t>Quote text/Hightlight text</a:t>
            </a:r>
            <a:endParaRPr sz="1400" b="0" i="0" u="none" strike="noStrike" cap="none">
              <a:solidFill>
                <a:srgbClr val="000000"/>
              </a:solidFill>
              <a:latin typeface="Arial"/>
              <a:ea typeface="Arial"/>
              <a:cs typeface="Arial"/>
              <a:sym typeface="Arial"/>
            </a:endParaRPr>
          </a:p>
        </p:txBody>
      </p:sp>
      <p:sp>
        <p:nvSpPr>
          <p:cNvPr id="213" name="Google Shape;213;p9"/>
          <p:cNvSpPr/>
          <p:nvPr/>
        </p:nvSpPr>
        <p:spPr>
          <a:xfrm>
            <a:off x="97970" y="3778898"/>
            <a:ext cx="2869165" cy="466531"/>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FFFFFF"/>
                </a:solidFill>
                <a:latin typeface="Open Sans Light"/>
                <a:ea typeface="Open Sans Light"/>
                <a:cs typeface="Open Sans Light"/>
                <a:sym typeface="Open Sans Light"/>
              </a:rPr>
              <a:t>Button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37f91dc4fb9_0_140"/>
          <p:cNvSpPr txBox="1">
            <a:spLocks noGrp="1"/>
          </p:cNvSpPr>
          <p:nvPr>
            <p:ph type="title"/>
          </p:nvPr>
        </p:nvSpPr>
        <p:spPr>
          <a:xfrm>
            <a:off x="97970" y="81642"/>
            <a:ext cx="11944500" cy="715800"/>
          </a:xfrm>
          <a:prstGeom prst="rect">
            <a:avLst/>
          </a:prstGeom>
          <a:noFill/>
          <a:ln>
            <a:noFill/>
          </a:ln>
        </p:spPr>
        <p:txBody>
          <a:bodyPr spcFirstLastPara="1" wrap="square" lIns="54000" tIns="54000" rIns="54000" bIns="54000" anchor="ctr" anchorCtr="0">
            <a:noAutofit/>
          </a:bodyPr>
          <a:lstStyle/>
          <a:p>
            <a:pPr>
              <a:lnSpc>
                <a:spcPct val="100000"/>
              </a:lnSpc>
            </a:pPr>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u="sng" dirty="0"/>
          </a:p>
        </p:txBody>
      </p:sp>
      <p:sp>
        <p:nvSpPr>
          <p:cNvPr id="76" name="Google Shape;76;g37f91dc4fb9_0_140"/>
          <p:cNvSpPr txBox="1">
            <a:spLocks noGrp="1"/>
          </p:cNvSpPr>
          <p:nvPr>
            <p:ph type="body" idx="1"/>
          </p:nvPr>
        </p:nvSpPr>
        <p:spPr>
          <a:xfrm>
            <a:off x="97970" y="854672"/>
            <a:ext cx="11944500" cy="550800"/>
          </a:xfrm>
          <a:prstGeom prst="rect">
            <a:avLst/>
          </a:prstGeom>
          <a:noFill/>
          <a:ln>
            <a:noFill/>
          </a:ln>
        </p:spPr>
        <p:txBody>
          <a:bodyPr spcFirstLastPara="1" wrap="square" lIns="91425" tIns="45700" rIns="91425" bIns="45700" anchor="ctr" anchorCtr="0">
            <a:noAutofit/>
          </a:bodyPr>
          <a:lstStyle/>
          <a:p>
            <a:pPr marL="0" lvl="0" indent="0" algn="just" rtl="0">
              <a:lnSpc>
                <a:spcPct val="90000"/>
              </a:lnSpc>
              <a:spcBef>
                <a:spcPts val="1000"/>
              </a:spcBef>
              <a:spcAft>
                <a:spcPts val="0"/>
              </a:spcAft>
              <a:buSzPts val="2400"/>
              <a:buNone/>
            </a:pPr>
            <a:r>
              <a:rPr lang="en-US" dirty="0" err="1"/>
              <a:t>Introducere</a:t>
            </a:r>
            <a:endParaRPr dirty="0"/>
          </a:p>
        </p:txBody>
      </p:sp>
      <p:sp>
        <p:nvSpPr>
          <p:cNvPr id="77" name="Google Shape;77;g37f91dc4fb9_0_140"/>
          <p:cNvSpPr txBox="1">
            <a:spLocks noGrp="1"/>
          </p:cNvSpPr>
          <p:nvPr>
            <p:ph type="body" idx="2"/>
          </p:nvPr>
        </p:nvSpPr>
        <p:spPr>
          <a:xfrm>
            <a:off x="-96376" y="1487050"/>
            <a:ext cx="11588400" cy="5289300"/>
          </a:xfrm>
          <a:prstGeom prst="rect">
            <a:avLst/>
          </a:prstGeom>
          <a:noFill/>
          <a:ln>
            <a:noFill/>
          </a:ln>
        </p:spPr>
        <p:txBody>
          <a:bodyPr spcFirstLastPara="1" wrap="square" lIns="91425" tIns="45700" rIns="91425" bIns="45700" anchor="t" anchorCtr="0">
            <a:noAutofit/>
          </a:bodyPr>
          <a:lstStyle/>
          <a:p>
            <a:pPr marL="263525" lvl="0" indent="0" algn="l" rtl="0">
              <a:lnSpc>
                <a:spcPct val="90000"/>
              </a:lnSpc>
              <a:spcBef>
                <a:spcPts val="1000"/>
              </a:spcBef>
              <a:spcAft>
                <a:spcPts val="0"/>
              </a:spcAft>
              <a:buSzPts val="1800"/>
              <a:buNone/>
            </a:pPr>
            <a:r>
              <a:rPr lang="en-US" sz="2000" b="1" dirty="0" err="1"/>
              <a:t>Descriere</a:t>
            </a:r>
            <a:endParaRPr dirty="0"/>
          </a:p>
          <a:p>
            <a:pPr marL="606425" lvl="0" indent="-342900">
              <a:buFont typeface="Arial"/>
              <a:buChar char="•"/>
            </a:pPr>
            <a:r>
              <a:rPr lang="en-US" sz="2000" dirty="0" err="1"/>
              <a:t>În</a:t>
            </a:r>
            <a:r>
              <a:rPr lang="en-US" sz="2000" dirty="0"/>
              <a:t> </a:t>
            </a:r>
            <a:r>
              <a:rPr lang="en-US" sz="2000" dirty="0" err="1"/>
              <a:t>această</a:t>
            </a:r>
            <a:r>
              <a:rPr lang="en-US" sz="2000" dirty="0"/>
              <a:t> </a:t>
            </a:r>
            <a:r>
              <a:rPr lang="en-US" sz="2000" dirty="0" err="1"/>
              <a:t>unitate</a:t>
            </a:r>
            <a:r>
              <a:rPr lang="en-US" sz="2000" dirty="0"/>
              <a:t>, </a:t>
            </a:r>
            <a:r>
              <a:rPr lang="en-US" sz="2000" dirty="0" err="1"/>
              <a:t>veți</a:t>
            </a:r>
            <a:r>
              <a:rPr lang="en-US" sz="2000" dirty="0"/>
              <a:t> </a:t>
            </a:r>
            <a:r>
              <a:rPr lang="en-US" sz="2000" dirty="0" err="1"/>
              <a:t>învăța</a:t>
            </a:r>
            <a:r>
              <a:rPr lang="en-US" sz="2000" dirty="0"/>
              <a:t> cum </a:t>
            </a:r>
            <a:r>
              <a:rPr lang="en-US" sz="2000" dirty="0" err="1"/>
              <a:t>așteptările</a:t>
            </a:r>
            <a:r>
              <a:rPr lang="en-US" sz="2000" dirty="0"/>
              <a:t> de </a:t>
            </a:r>
            <a:r>
              <a:rPr lang="en-US" sz="2000" dirty="0" err="1"/>
              <a:t>comportament</a:t>
            </a:r>
            <a:r>
              <a:rPr lang="en-US" sz="2000" dirty="0"/>
              <a:t> la </a:t>
            </a:r>
            <a:r>
              <a:rPr lang="en-US" sz="2000" dirty="0" err="1"/>
              <a:t>nivelul</a:t>
            </a:r>
            <a:r>
              <a:rPr lang="en-US" sz="2000" dirty="0"/>
              <a:t> </a:t>
            </a:r>
            <a:r>
              <a:rPr lang="en-US" sz="2000" dirty="0" err="1"/>
              <a:t>întregii</a:t>
            </a:r>
            <a:r>
              <a:rPr lang="en-US" sz="2000" dirty="0"/>
              <a:t> </a:t>
            </a:r>
            <a:r>
              <a:rPr lang="en-US" sz="2000" dirty="0" err="1"/>
              <a:t>școli</a:t>
            </a:r>
            <a:r>
              <a:rPr lang="en-US" sz="2000" dirty="0"/>
              <a:t> </a:t>
            </a:r>
            <a:r>
              <a:rPr lang="en-US" sz="2000" dirty="0" err="1"/>
              <a:t>creează</a:t>
            </a:r>
            <a:r>
              <a:rPr lang="en-US" sz="2000" dirty="0"/>
              <a:t> </a:t>
            </a:r>
            <a:r>
              <a:rPr lang="en-US" sz="2000" dirty="0" err="1"/>
              <a:t>consecvență</a:t>
            </a:r>
            <a:r>
              <a:rPr lang="en-US" sz="2000" dirty="0"/>
              <a:t> </a:t>
            </a:r>
            <a:r>
              <a:rPr lang="en-US" sz="2000" dirty="0" err="1"/>
              <a:t>în</a:t>
            </a:r>
            <a:r>
              <a:rPr lang="en-US" sz="2000" dirty="0"/>
              <a:t> </a:t>
            </a:r>
            <a:r>
              <a:rPr lang="en-US" sz="2000" dirty="0" err="1"/>
              <a:t>cadrul</a:t>
            </a:r>
            <a:r>
              <a:rPr lang="en-US" sz="2000" dirty="0"/>
              <a:t> </a:t>
            </a:r>
            <a:r>
              <a:rPr lang="en-US" sz="2000" dirty="0" err="1"/>
              <a:t>școlii</a:t>
            </a:r>
            <a:r>
              <a:rPr lang="en-US" sz="2000" dirty="0"/>
              <a:t>.</a:t>
            </a:r>
          </a:p>
          <a:p>
            <a:pPr marL="606425" lvl="0" indent="-342900">
              <a:buFont typeface="Arial"/>
              <a:buChar char="•"/>
            </a:pPr>
            <a:r>
              <a:rPr lang="en-US" sz="2000" dirty="0" err="1"/>
              <a:t>Descompunem</a:t>
            </a:r>
            <a:r>
              <a:rPr lang="en-US" sz="2000" dirty="0"/>
              <a:t> SWPBS </a:t>
            </a:r>
            <a:r>
              <a:rPr lang="en-US" sz="2000" dirty="0" err="1"/>
              <a:t>în</a:t>
            </a:r>
            <a:r>
              <a:rPr lang="en-US" sz="2000" dirty="0"/>
              <a:t> </a:t>
            </a:r>
            <a:r>
              <a:rPr lang="en-US" sz="2000" dirty="0" err="1"/>
              <a:t>etape</a:t>
            </a:r>
            <a:r>
              <a:rPr lang="en-US" sz="2000" dirty="0"/>
              <a:t> </a:t>
            </a:r>
            <a:r>
              <a:rPr lang="en-US" sz="2000" dirty="0" err="1"/>
              <a:t>clare</a:t>
            </a:r>
            <a:r>
              <a:rPr lang="en-US" sz="2000" dirty="0"/>
              <a:t>, </a:t>
            </a:r>
            <a:r>
              <a:rPr lang="en-US" sz="2000" dirty="0" err="1"/>
              <a:t>astfel</a:t>
            </a:r>
            <a:r>
              <a:rPr lang="en-US" sz="2000" dirty="0"/>
              <a:t> </a:t>
            </a:r>
            <a:r>
              <a:rPr lang="en-US" sz="2000" dirty="0" err="1"/>
              <a:t>încât</a:t>
            </a:r>
            <a:r>
              <a:rPr lang="en-US" sz="2000" dirty="0"/>
              <a:t> </a:t>
            </a:r>
            <a:r>
              <a:rPr lang="en-US" sz="2000" dirty="0" err="1"/>
              <a:t>să</a:t>
            </a:r>
            <a:r>
              <a:rPr lang="en-US" sz="2000" dirty="0"/>
              <a:t> le </a:t>
            </a:r>
            <a:r>
              <a:rPr lang="en-US" sz="2000" dirty="0" err="1"/>
              <a:t>puteți</a:t>
            </a:r>
            <a:r>
              <a:rPr lang="en-US" sz="2000" dirty="0"/>
              <a:t> </a:t>
            </a:r>
            <a:r>
              <a:rPr lang="en-US" sz="2000" dirty="0" err="1"/>
              <a:t>aplica</a:t>
            </a:r>
            <a:r>
              <a:rPr lang="en-US" sz="2000" dirty="0"/>
              <a:t> </a:t>
            </a:r>
            <a:r>
              <a:rPr lang="en-US" sz="2000" dirty="0" err="1"/>
              <a:t>în</a:t>
            </a:r>
            <a:r>
              <a:rPr lang="en-US" sz="2000" dirty="0"/>
              <a:t> practica </a:t>
            </a:r>
            <a:r>
              <a:rPr lang="en-US" sz="2000" dirty="0" err="1"/>
              <a:t>zilnică</a:t>
            </a:r>
            <a:r>
              <a:rPr lang="en-US" sz="2000" dirty="0"/>
              <a:t>.</a:t>
            </a:r>
          </a:p>
          <a:p>
            <a:pPr marL="606425" lvl="0" indent="-342900">
              <a:buFont typeface="Arial"/>
              <a:buChar char="•"/>
            </a:pPr>
            <a:r>
              <a:rPr lang="en-US" sz="2000" dirty="0" err="1"/>
              <a:t>Conectați</a:t>
            </a:r>
            <a:r>
              <a:rPr lang="en-US" sz="2000" dirty="0"/>
              <a:t> </a:t>
            </a:r>
            <a:r>
              <a:rPr lang="en-US" sz="2000" dirty="0" err="1"/>
              <a:t>așteptările</a:t>
            </a:r>
            <a:r>
              <a:rPr lang="en-US" sz="2000" dirty="0"/>
              <a:t> de </a:t>
            </a:r>
            <a:r>
              <a:rPr lang="en-US" sz="2000" dirty="0" err="1"/>
              <a:t>comportament</a:t>
            </a:r>
            <a:r>
              <a:rPr lang="en-US" sz="2000" dirty="0"/>
              <a:t> cu PERMA, </a:t>
            </a:r>
            <a:r>
              <a:rPr lang="en-US" sz="2000" dirty="0" err="1"/>
              <a:t>astfel</a:t>
            </a:r>
            <a:r>
              <a:rPr lang="en-US" sz="2000" dirty="0"/>
              <a:t> </a:t>
            </a:r>
            <a:r>
              <a:rPr lang="en-US" sz="2000" dirty="0" err="1"/>
              <a:t>încât</a:t>
            </a:r>
            <a:r>
              <a:rPr lang="en-US" sz="2000" dirty="0"/>
              <a:t> </a:t>
            </a:r>
            <a:r>
              <a:rPr lang="en-US" sz="2000" dirty="0" err="1"/>
              <a:t>elevii</a:t>
            </a:r>
            <a:r>
              <a:rPr lang="en-US" sz="2000" dirty="0"/>
              <a:t> </a:t>
            </a:r>
            <a:r>
              <a:rPr lang="en-US" sz="2000" dirty="0" err="1"/>
              <a:t>să</a:t>
            </a:r>
            <a:r>
              <a:rPr lang="en-US" sz="2000" dirty="0"/>
              <a:t> </a:t>
            </a:r>
            <a:r>
              <a:rPr lang="en-US" sz="2000" dirty="0" err="1"/>
              <a:t>înțeleagă</a:t>
            </a:r>
            <a:r>
              <a:rPr lang="en-US" sz="2000" dirty="0"/>
              <a:t> nu </a:t>
            </a:r>
            <a:r>
              <a:rPr lang="en-US" sz="2000" dirty="0" err="1"/>
              <a:t>doar</a:t>
            </a:r>
            <a:r>
              <a:rPr lang="en-US" sz="2000" dirty="0"/>
              <a:t> </a:t>
            </a:r>
            <a:r>
              <a:rPr lang="en-US" sz="2000" b="1" dirty="0" err="1"/>
              <a:t>ce</a:t>
            </a:r>
            <a:r>
              <a:rPr lang="en-US" sz="2000" dirty="0"/>
              <a:t> </a:t>
            </a:r>
            <a:r>
              <a:rPr lang="en-US" sz="2000" dirty="0" err="1"/>
              <a:t>să</a:t>
            </a:r>
            <a:r>
              <a:rPr lang="en-US" sz="2000" dirty="0"/>
              <a:t> </a:t>
            </a:r>
            <a:r>
              <a:rPr lang="en-US" sz="2000" dirty="0" err="1"/>
              <a:t>facă</a:t>
            </a:r>
            <a:r>
              <a:rPr lang="en-US" sz="2000" dirty="0"/>
              <a:t>, ci </a:t>
            </a:r>
            <a:r>
              <a:rPr lang="en-US" sz="2000" dirty="0" err="1"/>
              <a:t>și</a:t>
            </a:r>
            <a:r>
              <a:rPr lang="en-US" sz="2000" dirty="0"/>
              <a:t> </a:t>
            </a:r>
            <a:r>
              <a:rPr lang="en-US" sz="2000" b="1" dirty="0"/>
              <a:t>de </a:t>
            </a:r>
            <a:r>
              <a:rPr lang="en-US" sz="2000" b="1" dirty="0" err="1"/>
              <a:t>ce</a:t>
            </a:r>
            <a:r>
              <a:rPr lang="en-US" sz="2000" b="1" dirty="0"/>
              <a:t> </a:t>
            </a:r>
            <a:r>
              <a:rPr lang="en-US" sz="2000" dirty="0" err="1"/>
              <a:t>este</a:t>
            </a:r>
            <a:r>
              <a:rPr lang="en-US" sz="2000" dirty="0"/>
              <a:t> important </a:t>
            </a:r>
            <a:r>
              <a:rPr lang="en-US" sz="2000" dirty="0" err="1"/>
              <a:t>pentru</a:t>
            </a:r>
            <a:r>
              <a:rPr lang="en-US" sz="2000" dirty="0"/>
              <a:t> </a:t>
            </a:r>
            <a:r>
              <a:rPr lang="en-US" sz="2000" dirty="0" err="1"/>
              <a:t>starea</a:t>
            </a:r>
            <a:r>
              <a:rPr lang="en-US" sz="2000" dirty="0"/>
              <a:t> de bine.</a:t>
            </a:r>
          </a:p>
          <a:p>
            <a:pPr marL="606425" lvl="0" indent="-342900">
              <a:buFont typeface="Arial"/>
              <a:buChar char="•"/>
            </a:pPr>
            <a:r>
              <a:rPr lang="en-US" sz="2000" dirty="0" err="1"/>
              <a:t>Cartografiați</a:t>
            </a:r>
            <a:r>
              <a:rPr lang="en-US" sz="2000" dirty="0"/>
              <a:t> </a:t>
            </a:r>
            <a:r>
              <a:rPr lang="en-US" sz="2000" dirty="0" err="1"/>
              <a:t>așteptările</a:t>
            </a:r>
            <a:r>
              <a:rPr lang="en-US" sz="2000" dirty="0"/>
              <a:t> </a:t>
            </a:r>
            <a:r>
              <a:rPr lang="en-US" sz="2000" dirty="0" err="1"/>
              <a:t>în</a:t>
            </a:r>
            <a:r>
              <a:rPr lang="en-US" sz="2000" dirty="0"/>
              <a:t> </a:t>
            </a:r>
            <a:r>
              <a:rPr lang="en-US" sz="2000" dirty="0" err="1"/>
              <a:t>diferite</a:t>
            </a:r>
            <a:r>
              <a:rPr lang="en-US" sz="2000" dirty="0"/>
              <a:t> </a:t>
            </a:r>
            <a:r>
              <a:rPr lang="en-US" sz="2000" dirty="0" err="1"/>
              <a:t>contexte</a:t>
            </a:r>
            <a:r>
              <a:rPr lang="en-US" sz="2000" dirty="0"/>
              <a:t> </a:t>
            </a:r>
            <a:r>
              <a:rPr lang="en-US" sz="2000" dirty="0" err="1"/>
              <a:t>școlare</a:t>
            </a:r>
            <a:r>
              <a:rPr lang="en-US" sz="2000" dirty="0"/>
              <a:t> </a:t>
            </a:r>
            <a:r>
              <a:rPr lang="en-US" sz="2000" dirty="0" err="1"/>
              <a:t>și</a:t>
            </a:r>
            <a:r>
              <a:rPr lang="en-US" sz="2000" dirty="0"/>
              <a:t> </a:t>
            </a:r>
            <a:r>
              <a:rPr lang="en-US" sz="2000" dirty="0" err="1"/>
              <a:t>construiți</a:t>
            </a:r>
            <a:r>
              <a:rPr lang="en-US" sz="2000" dirty="0"/>
              <a:t> o </a:t>
            </a:r>
            <a:r>
              <a:rPr lang="en-US" sz="2000" dirty="0" err="1"/>
              <a:t>matrice</a:t>
            </a:r>
            <a:r>
              <a:rPr lang="en-US" sz="2000" dirty="0"/>
              <a:t> </a:t>
            </a:r>
            <a:r>
              <a:rPr lang="en-US" sz="2000" dirty="0" err="1"/>
              <a:t>simplă</a:t>
            </a:r>
            <a:r>
              <a:rPr lang="en-US" sz="2000" dirty="0"/>
              <a:t> care </a:t>
            </a:r>
            <a:r>
              <a:rPr lang="en-US" sz="2000" dirty="0" err="1"/>
              <a:t>arată</a:t>
            </a:r>
            <a:r>
              <a:rPr lang="en-US" sz="2000" dirty="0"/>
              <a:t> cum un </a:t>
            </a:r>
            <a:r>
              <a:rPr lang="en-US" sz="2000" dirty="0" err="1"/>
              <a:t>comportament</a:t>
            </a:r>
            <a:r>
              <a:rPr lang="en-US" sz="2000" dirty="0"/>
              <a:t> </a:t>
            </a:r>
            <a:r>
              <a:rPr lang="en-US" sz="2000" dirty="0" err="1"/>
              <a:t>pozitiv</a:t>
            </a:r>
            <a:r>
              <a:rPr lang="en-US" sz="2000" dirty="0"/>
              <a:t> </a:t>
            </a:r>
            <a:r>
              <a:rPr lang="en-US" sz="2000" dirty="0" err="1"/>
              <a:t>susține</a:t>
            </a:r>
            <a:r>
              <a:rPr lang="en-US" sz="2000" dirty="0"/>
              <a:t> </a:t>
            </a:r>
            <a:r>
              <a:rPr lang="en-US" sz="2000" dirty="0" err="1"/>
              <a:t>starea</a:t>
            </a:r>
            <a:r>
              <a:rPr lang="en-US" sz="2000" dirty="0"/>
              <a:t> de bine.</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g37f91dc4fb9_0_58"/>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83" name="Google Shape;83;g37f91dc4fb9_0_58"/>
          <p:cNvSpPr txBox="1">
            <a:spLocks noGrp="1"/>
          </p:cNvSpPr>
          <p:nvPr>
            <p:ph type="body" idx="1"/>
          </p:nvPr>
        </p:nvSpPr>
        <p:spPr>
          <a:xfrm>
            <a:off x="97970" y="854672"/>
            <a:ext cx="11944500" cy="550800"/>
          </a:xfrm>
          <a:prstGeom prst="rect">
            <a:avLst/>
          </a:prstGeom>
          <a:noFill/>
          <a:ln>
            <a:noFill/>
          </a:ln>
        </p:spPr>
        <p:txBody>
          <a:bodyPr spcFirstLastPara="1" wrap="square" lIns="91425" tIns="45700" rIns="91425" bIns="45700" anchor="ctr" anchorCtr="0">
            <a:noAutofit/>
          </a:bodyPr>
          <a:lstStyle/>
          <a:p>
            <a:r>
              <a:rPr lang="en-US" dirty="0"/>
              <a:t>Obiectivele </a:t>
            </a:r>
            <a:r>
              <a:rPr lang="en-US" dirty="0" err="1"/>
              <a:t>învățării</a:t>
            </a:r>
            <a:endParaRPr lang="en-US" dirty="0"/>
          </a:p>
        </p:txBody>
      </p:sp>
      <p:sp>
        <p:nvSpPr>
          <p:cNvPr id="84" name="Google Shape;84;g37f91dc4fb9_0_58"/>
          <p:cNvSpPr txBox="1">
            <a:spLocks noGrp="1"/>
          </p:cNvSpPr>
          <p:nvPr>
            <p:ph type="body" idx="2"/>
          </p:nvPr>
        </p:nvSpPr>
        <p:spPr>
          <a:xfrm>
            <a:off x="97971" y="1462685"/>
            <a:ext cx="11944500" cy="52893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dk1"/>
              </a:buClr>
              <a:buSzPts val="1800"/>
              <a:buFont typeface="Arial"/>
              <a:buNone/>
            </a:pPr>
            <a:r>
              <a:rPr lang="en-US" sz="2000" dirty="0" err="1"/>
              <a:t>Până</a:t>
            </a:r>
            <a:r>
              <a:rPr lang="en-US" sz="2000" dirty="0"/>
              <a:t> la </a:t>
            </a:r>
            <a:r>
              <a:rPr lang="en-US" sz="2000" dirty="0" err="1"/>
              <a:t>sfârșitul</a:t>
            </a:r>
            <a:r>
              <a:rPr lang="en-US" sz="2000" dirty="0"/>
              <a:t> </a:t>
            </a:r>
            <a:r>
              <a:rPr lang="en-US" sz="2000" dirty="0" err="1"/>
              <a:t>acestei</a:t>
            </a:r>
            <a:r>
              <a:rPr lang="en-US" sz="2000" dirty="0"/>
              <a:t> </a:t>
            </a:r>
            <a:r>
              <a:rPr lang="en-US" sz="2000" dirty="0" err="1"/>
              <a:t>unități</a:t>
            </a:r>
            <a:r>
              <a:rPr lang="en-US" sz="2000" dirty="0"/>
              <a:t>, </a:t>
            </a:r>
            <a:r>
              <a:rPr lang="en-US" sz="2000" dirty="0" err="1"/>
              <a:t>veți</a:t>
            </a:r>
            <a:r>
              <a:rPr lang="en-US" sz="2000" dirty="0"/>
              <a:t> fi </a:t>
            </a:r>
            <a:r>
              <a:rPr lang="en-US" sz="2000" dirty="0" err="1"/>
              <a:t>capabil</a:t>
            </a:r>
            <a:r>
              <a:rPr lang="en-US" sz="2000" dirty="0"/>
              <a:t>/ă </a:t>
            </a:r>
            <a:r>
              <a:rPr lang="en-US" sz="2000" dirty="0" err="1"/>
              <a:t>să</a:t>
            </a:r>
            <a:r>
              <a:rPr lang="en-US" sz="2000" dirty="0"/>
              <a:t>:</a:t>
            </a:r>
          </a:p>
          <a:p>
            <a:pPr marL="457200" marR="0" lvl="0" indent="-228600" algn="l" rtl="0">
              <a:lnSpc>
                <a:spcPct val="90000"/>
              </a:lnSpc>
              <a:spcBef>
                <a:spcPts val="1000"/>
              </a:spcBef>
              <a:spcAft>
                <a:spcPts val="0"/>
              </a:spcAft>
              <a:buClr>
                <a:schemeClr val="dk1"/>
              </a:buClr>
              <a:buSzPts val="1800"/>
              <a:buFont typeface="Arial"/>
              <a:buNone/>
            </a:pPr>
            <a:endParaRPr lang="en-US" sz="2000" dirty="0"/>
          </a:p>
          <a:p>
            <a:pPr marL="457200" marR="0" lvl="0" indent="-228600" algn="l" rtl="0">
              <a:lnSpc>
                <a:spcPct val="90000"/>
              </a:lnSpc>
              <a:spcBef>
                <a:spcPts val="1000"/>
              </a:spcBef>
              <a:spcAft>
                <a:spcPts val="0"/>
              </a:spcAft>
              <a:buClr>
                <a:schemeClr val="dk1"/>
              </a:buClr>
              <a:buSzPts val="1800"/>
              <a:buFont typeface="Arial"/>
              <a:buNone/>
            </a:pPr>
            <a:r>
              <a:rPr lang="en-US" sz="2000" dirty="0"/>
              <a:t>• </a:t>
            </a:r>
            <a:r>
              <a:rPr lang="en-US" sz="2000" dirty="0" err="1"/>
              <a:t>Descrieți</a:t>
            </a:r>
            <a:r>
              <a:rPr lang="en-US" sz="2000" dirty="0"/>
              <a:t> </a:t>
            </a:r>
            <a:r>
              <a:rPr lang="en-US" sz="2000" dirty="0" err="1"/>
              <a:t>ce</a:t>
            </a:r>
            <a:r>
              <a:rPr lang="en-US" sz="2000" dirty="0"/>
              <a:t> </a:t>
            </a:r>
            <a:r>
              <a:rPr lang="en-US" sz="2000" dirty="0" err="1"/>
              <a:t>este</a:t>
            </a:r>
            <a:r>
              <a:rPr lang="en-US" sz="2000" dirty="0"/>
              <a:t> </a:t>
            </a:r>
            <a:r>
              <a:rPr lang="en-US" sz="2000" dirty="0" err="1"/>
              <a:t>sprijinul</a:t>
            </a:r>
            <a:r>
              <a:rPr lang="en-US" sz="2000" dirty="0"/>
              <a:t> </a:t>
            </a:r>
            <a:r>
              <a:rPr lang="en-US" sz="2000" dirty="0" err="1"/>
              <a:t>pentru</a:t>
            </a:r>
            <a:r>
              <a:rPr lang="en-US" sz="2000" dirty="0"/>
              <a:t> </a:t>
            </a:r>
            <a:r>
              <a:rPr lang="en-US" sz="2000" dirty="0" err="1"/>
              <a:t>comportament</a:t>
            </a:r>
            <a:r>
              <a:rPr lang="en-US" sz="2000" dirty="0"/>
              <a:t> </a:t>
            </a:r>
            <a:r>
              <a:rPr lang="en-US" sz="2000" dirty="0" err="1"/>
              <a:t>pozitiv</a:t>
            </a:r>
            <a:r>
              <a:rPr lang="en-US" sz="2000" dirty="0"/>
              <a:t> la </a:t>
            </a:r>
            <a:r>
              <a:rPr lang="en-US" sz="2000" dirty="0" err="1"/>
              <a:t>nivelul</a:t>
            </a:r>
            <a:r>
              <a:rPr lang="en-US" sz="2000" dirty="0"/>
              <a:t> </a:t>
            </a:r>
            <a:r>
              <a:rPr lang="en-US" sz="2000" dirty="0" err="1"/>
              <a:t>întregii</a:t>
            </a:r>
            <a:r>
              <a:rPr lang="en-US" sz="2000" dirty="0"/>
              <a:t> </a:t>
            </a:r>
            <a:r>
              <a:rPr lang="en-US" sz="2000" dirty="0" err="1"/>
              <a:t>școli</a:t>
            </a:r>
            <a:r>
              <a:rPr lang="en-US" sz="2000" dirty="0"/>
              <a:t> </a:t>
            </a:r>
            <a:r>
              <a:rPr lang="en-US" sz="2000" dirty="0" err="1"/>
              <a:t>și</a:t>
            </a:r>
            <a:r>
              <a:rPr lang="en-US" sz="2000" dirty="0"/>
              <a:t> cum </a:t>
            </a:r>
            <a:r>
              <a:rPr lang="en-US" sz="2000" dirty="0" err="1"/>
              <a:t>funcționează</a:t>
            </a:r>
            <a:r>
              <a:rPr lang="en-US" sz="2000" dirty="0"/>
              <a:t> pas cu pas. </a:t>
            </a:r>
          </a:p>
          <a:p>
            <a:pPr marL="457200" marR="0" lvl="0" indent="-228600" algn="l" rtl="0">
              <a:lnSpc>
                <a:spcPct val="90000"/>
              </a:lnSpc>
              <a:spcBef>
                <a:spcPts val="1000"/>
              </a:spcBef>
              <a:spcAft>
                <a:spcPts val="0"/>
              </a:spcAft>
              <a:buClr>
                <a:schemeClr val="dk1"/>
              </a:buClr>
              <a:buSzPts val="1800"/>
              <a:buFont typeface="Arial"/>
              <a:buNone/>
            </a:pPr>
            <a:r>
              <a:rPr lang="en-US" sz="2000" dirty="0"/>
              <a:t>• </a:t>
            </a:r>
            <a:r>
              <a:rPr lang="en-US" sz="2000" dirty="0" err="1"/>
              <a:t>Identificați</a:t>
            </a:r>
            <a:r>
              <a:rPr lang="en-US" sz="2000" dirty="0"/>
              <a:t> </a:t>
            </a:r>
            <a:r>
              <a:rPr lang="en-US" sz="2000" dirty="0" err="1"/>
              <a:t>cele</a:t>
            </a:r>
            <a:r>
              <a:rPr lang="en-US" sz="2000" dirty="0"/>
              <a:t> </a:t>
            </a:r>
            <a:r>
              <a:rPr lang="en-US" sz="2000" dirty="0" err="1"/>
              <a:t>trei</a:t>
            </a:r>
            <a:r>
              <a:rPr lang="en-US" sz="2000" dirty="0"/>
              <a:t> </a:t>
            </a:r>
            <a:r>
              <a:rPr lang="en-US" sz="2000" dirty="0" err="1"/>
              <a:t>elemente</a:t>
            </a:r>
            <a:r>
              <a:rPr lang="en-US" sz="2000" dirty="0"/>
              <a:t> </a:t>
            </a:r>
            <a:r>
              <a:rPr lang="en-US" sz="2000" dirty="0" err="1"/>
              <a:t>cheie</a:t>
            </a:r>
            <a:r>
              <a:rPr lang="en-US" sz="2000" dirty="0"/>
              <a:t> ale </a:t>
            </a:r>
            <a:r>
              <a:rPr lang="en-US" sz="2000" dirty="0" err="1"/>
              <a:t>rutinelor</a:t>
            </a:r>
            <a:r>
              <a:rPr lang="en-US" sz="2000" dirty="0"/>
              <a:t> de </a:t>
            </a:r>
            <a:r>
              <a:rPr lang="en-US" sz="2000" dirty="0" err="1"/>
              <a:t>comportament</a:t>
            </a:r>
            <a:r>
              <a:rPr lang="en-US" sz="2000" dirty="0"/>
              <a:t> la </a:t>
            </a:r>
            <a:r>
              <a:rPr lang="en-US" sz="2000" dirty="0" err="1"/>
              <a:t>nivelul</a:t>
            </a:r>
            <a:r>
              <a:rPr lang="en-US" sz="2000" dirty="0"/>
              <a:t> </a:t>
            </a:r>
            <a:r>
              <a:rPr lang="en-US" sz="2000" dirty="0" err="1"/>
              <a:t>întregii</a:t>
            </a:r>
            <a:r>
              <a:rPr lang="en-US" sz="2000" dirty="0"/>
              <a:t> </a:t>
            </a:r>
            <a:r>
              <a:rPr lang="en-US" sz="2000" dirty="0" err="1"/>
              <a:t>școli</a:t>
            </a:r>
            <a:r>
              <a:rPr lang="en-US" sz="2000" dirty="0"/>
              <a:t>: </a:t>
            </a:r>
            <a:r>
              <a:rPr lang="en-US" sz="2000" dirty="0" err="1"/>
              <a:t>așteptări</a:t>
            </a:r>
            <a:r>
              <a:rPr lang="en-US" sz="2000" dirty="0"/>
              <a:t>, </a:t>
            </a:r>
            <a:r>
              <a:rPr lang="en-US" sz="2000" dirty="0" err="1"/>
              <a:t>predare</a:t>
            </a:r>
            <a:r>
              <a:rPr lang="en-US" sz="2000" dirty="0"/>
              <a:t> </a:t>
            </a:r>
            <a:r>
              <a:rPr lang="en-US" sz="2000" dirty="0" err="1"/>
              <a:t>și</a:t>
            </a:r>
            <a:r>
              <a:rPr lang="en-US" sz="2000" dirty="0"/>
              <a:t> </a:t>
            </a:r>
            <a:r>
              <a:rPr lang="en-US" sz="2000" dirty="0" err="1"/>
              <a:t>recunoaștere</a:t>
            </a:r>
            <a:r>
              <a:rPr lang="en-US" sz="2000" dirty="0"/>
              <a:t>. </a:t>
            </a:r>
          </a:p>
          <a:p>
            <a:pPr marL="457200" marR="0" lvl="0" indent="-228600" algn="l" rtl="0">
              <a:lnSpc>
                <a:spcPct val="90000"/>
              </a:lnSpc>
              <a:spcBef>
                <a:spcPts val="1000"/>
              </a:spcBef>
              <a:spcAft>
                <a:spcPts val="0"/>
              </a:spcAft>
              <a:buClr>
                <a:schemeClr val="dk1"/>
              </a:buClr>
              <a:buSzPts val="1800"/>
              <a:buFont typeface="Arial"/>
              <a:buNone/>
            </a:pPr>
            <a:r>
              <a:rPr lang="en-US" sz="2000" dirty="0"/>
              <a:t>• </a:t>
            </a:r>
            <a:r>
              <a:rPr lang="en-US" sz="2000" dirty="0" err="1"/>
              <a:t>Legați</a:t>
            </a:r>
            <a:r>
              <a:rPr lang="en-US" sz="2000" dirty="0"/>
              <a:t> </a:t>
            </a:r>
            <a:r>
              <a:rPr lang="en-US" sz="2000" dirty="0" err="1"/>
              <a:t>fiecare</a:t>
            </a:r>
            <a:r>
              <a:rPr lang="en-US" sz="2000" dirty="0"/>
              <a:t> </a:t>
            </a:r>
            <a:r>
              <a:rPr lang="en-US" sz="2000" dirty="0" err="1"/>
              <a:t>așteptare</a:t>
            </a:r>
            <a:r>
              <a:rPr lang="en-US" sz="2000" dirty="0"/>
              <a:t> </a:t>
            </a:r>
            <a:r>
              <a:rPr lang="en-US" sz="2000" dirty="0" err="1"/>
              <a:t>comportamentală</a:t>
            </a:r>
            <a:r>
              <a:rPr lang="en-US" sz="2000" dirty="0"/>
              <a:t> de un element PERMA, </a:t>
            </a:r>
            <a:r>
              <a:rPr lang="en-US" sz="2000" dirty="0" err="1"/>
              <a:t>astfel</a:t>
            </a:r>
            <a:r>
              <a:rPr lang="en-US" sz="2000" dirty="0"/>
              <a:t> </a:t>
            </a:r>
            <a:r>
              <a:rPr lang="en-US" sz="2000" dirty="0" err="1"/>
              <a:t>încât</a:t>
            </a:r>
            <a:r>
              <a:rPr lang="en-US" sz="2000" dirty="0"/>
              <a:t> </a:t>
            </a:r>
            <a:r>
              <a:rPr lang="en-US" sz="2000" dirty="0" err="1"/>
              <a:t>elevii</a:t>
            </a:r>
            <a:r>
              <a:rPr lang="en-US" sz="2000" dirty="0"/>
              <a:t> </a:t>
            </a:r>
            <a:r>
              <a:rPr lang="en-US" sz="2000" dirty="0" err="1"/>
              <a:t>să</a:t>
            </a:r>
            <a:r>
              <a:rPr lang="en-US" sz="2000" dirty="0"/>
              <a:t> </a:t>
            </a:r>
            <a:r>
              <a:rPr lang="en-US" sz="2000" dirty="0" err="1"/>
              <a:t>înțeleagă</a:t>
            </a:r>
            <a:r>
              <a:rPr lang="en-US" sz="2000" dirty="0"/>
              <a:t> cum </a:t>
            </a:r>
            <a:r>
              <a:rPr lang="en-US" sz="2000" dirty="0" err="1"/>
              <a:t>comportamentul</a:t>
            </a:r>
            <a:r>
              <a:rPr lang="en-US" sz="2000" dirty="0"/>
              <a:t> </a:t>
            </a:r>
            <a:r>
              <a:rPr lang="en-US" sz="2000" dirty="0" err="1"/>
              <a:t>influențează</a:t>
            </a:r>
            <a:r>
              <a:rPr lang="en-US" sz="2000" dirty="0"/>
              <a:t> </a:t>
            </a:r>
            <a:r>
              <a:rPr lang="en-US" sz="2000" dirty="0" err="1"/>
              <a:t>bunăstarea</a:t>
            </a:r>
            <a:r>
              <a:rPr lang="en-US" sz="2000" dirty="0"/>
              <a:t>. </a:t>
            </a:r>
          </a:p>
          <a:p>
            <a:pPr marL="457200" marR="0" lvl="0" indent="-228600" algn="l" rtl="0">
              <a:lnSpc>
                <a:spcPct val="90000"/>
              </a:lnSpc>
              <a:spcBef>
                <a:spcPts val="1000"/>
              </a:spcBef>
              <a:spcAft>
                <a:spcPts val="0"/>
              </a:spcAft>
              <a:buClr>
                <a:schemeClr val="dk1"/>
              </a:buClr>
              <a:buSzPts val="1800"/>
              <a:buFont typeface="Arial"/>
              <a:buNone/>
            </a:pPr>
            <a:r>
              <a:rPr lang="en-US" sz="2000" dirty="0"/>
              <a:t>• </a:t>
            </a:r>
            <a:r>
              <a:rPr lang="en-US" sz="2000" dirty="0" err="1"/>
              <a:t>Construiți</a:t>
            </a:r>
            <a:r>
              <a:rPr lang="en-US" sz="2000" dirty="0"/>
              <a:t> o </a:t>
            </a:r>
            <a:r>
              <a:rPr lang="en-US" sz="2000" dirty="0" err="1"/>
              <a:t>matrice</a:t>
            </a:r>
            <a:r>
              <a:rPr lang="en-US" sz="2000" dirty="0"/>
              <a:t> </a:t>
            </a:r>
            <a:r>
              <a:rPr lang="en-US" sz="2000" dirty="0" err="1"/>
              <a:t>simplă</a:t>
            </a:r>
            <a:r>
              <a:rPr lang="en-US" sz="2000" dirty="0"/>
              <a:t> care </a:t>
            </a:r>
            <a:r>
              <a:rPr lang="en-US" sz="2000" dirty="0" err="1"/>
              <a:t>să</a:t>
            </a:r>
            <a:r>
              <a:rPr lang="en-US" sz="2000" dirty="0"/>
              <a:t> </a:t>
            </a:r>
            <a:r>
              <a:rPr lang="en-US" sz="2000" dirty="0" err="1"/>
              <a:t>exprime</a:t>
            </a:r>
            <a:r>
              <a:rPr lang="en-US" sz="2000" dirty="0"/>
              <a:t> cum </a:t>
            </a:r>
            <a:r>
              <a:rPr lang="en-US" sz="2000" dirty="0" err="1"/>
              <a:t>arată</a:t>
            </a:r>
            <a:r>
              <a:rPr lang="en-US" sz="2000" dirty="0"/>
              <a:t> </a:t>
            </a:r>
            <a:r>
              <a:rPr lang="en-US" sz="2000" dirty="0" err="1"/>
              <a:t>comportamentul</a:t>
            </a:r>
            <a:r>
              <a:rPr lang="en-US" sz="2000" dirty="0"/>
              <a:t> </a:t>
            </a:r>
            <a:r>
              <a:rPr lang="en-US" sz="2000" dirty="0" err="1"/>
              <a:t>pozitiv</a:t>
            </a:r>
            <a:r>
              <a:rPr lang="en-US" sz="2000" dirty="0"/>
              <a:t> </a:t>
            </a:r>
            <a:r>
              <a:rPr lang="en-US" sz="2000" dirty="0" err="1"/>
              <a:t>în</a:t>
            </a:r>
            <a:r>
              <a:rPr lang="en-US" sz="2000" dirty="0"/>
              <a:t> </a:t>
            </a:r>
            <a:r>
              <a:rPr lang="en-US" sz="2000" dirty="0" err="1"/>
              <a:t>diferite</a:t>
            </a:r>
            <a:r>
              <a:rPr lang="en-US" sz="2000" dirty="0"/>
              <a:t> </a:t>
            </a:r>
            <a:r>
              <a:rPr lang="en-US" sz="2000" dirty="0" err="1"/>
              <a:t>domenii</a:t>
            </a:r>
            <a:r>
              <a:rPr lang="en-US" sz="2000" dirty="0"/>
              <a:t> ale </a:t>
            </a:r>
            <a:r>
              <a:rPr lang="en-US" sz="2000" dirty="0" err="1"/>
              <a:t>școlii</a:t>
            </a:r>
            <a:r>
              <a:rPr lang="en-US" sz="2000" dirty="0"/>
              <a:t> </a:t>
            </a:r>
            <a:r>
              <a:rPr lang="en-US" sz="2000" dirty="0" err="1"/>
              <a:t>dumneavoastră</a:t>
            </a:r>
            <a:r>
              <a:rPr lang="en-US" sz="2000" dirty="0"/>
              <a:t>. </a:t>
            </a:r>
          </a:p>
          <a:p>
            <a:pPr marL="457200" marR="0" lvl="0" indent="-228600" algn="l" rtl="0">
              <a:lnSpc>
                <a:spcPct val="90000"/>
              </a:lnSpc>
              <a:spcBef>
                <a:spcPts val="1000"/>
              </a:spcBef>
              <a:spcAft>
                <a:spcPts val="0"/>
              </a:spcAft>
              <a:buClr>
                <a:schemeClr val="dk1"/>
              </a:buClr>
              <a:buSzPts val="1800"/>
              <a:buFont typeface="Arial"/>
              <a:buNone/>
            </a:pPr>
            <a:r>
              <a:rPr lang="en-US" sz="2000" dirty="0"/>
              <a:t>• </a:t>
            </a:r>
            <a:r>
              <a:rPr lang="en-US" sz="2000" dirty="0" err="1"/>
              <a:t>Selectați</a:t>
            </a:r>
            <a:r>
              <a:rPr lang="en-US" sz="2000" dirty="0"/>
              <a:t> o </a:t>
            </a:r>
            <a:r>
              <a:rPr lang="en-US" sz="2000" dirty="0" err="1"/>
              <a:t>îmbunătățire</a:t>
            </a:r>
            <a:r>
              <a:rPr lang="en-US" sz="2000" dirty="0"/>
              <a:t> pe care </a:t>
            </a:r>
            <a:r>
              <a:rPr lang="en-US" sz="2000" dirty="0" err="1"/>
              <a:t>școala</a:t>
            </a:r>
            <a:r>
              <a:rPr lang="en-US" sz="2000" dirty="0"/>
              <a:t> </a:t>
            </a:r>
            <a:r>
              <a:rPr lang="en-US" sz="2000" dirty="0" err="1"/>
              <a:t>dumneavoastră</a:t>
            </a:r>
            <a:r>
              <a:rPr lang="en-US" sz="2000" dirty="0"/>
              <a:t> o </a:t>
            </a:r>
            <a:r>
              <a:rPr lang="en-US" sz="2000" dirty="0" err="1"/>
              <a:t>poate</a:t>
            </a:r>
            <a:r>
              <a:rPr lang="en-US" sz="2000" dirty="0"/>
              <a:t> </a:t>
            </a:r>
            <a:r>
              <a:rPr lang="en-US" sz="2000" dirty="0" err="1"/>
              <a:t>începe</a:t>
            </a:r>
            <a:r>
              <a:rPr lang="en-US" sz="2000" dirty="0"/>
              <a:t> </a:t>
            </a:r>
            <a:r>
              <a:rPr lang="en-US" sz="2000" dirty="0" err="1"/>
              <a:t>în</a:t>
            </a:r>
            <a:r>
              <a:rPr lang="en-US" sz="2000" dirty="0"/>
              <a:t> </a:t>
            </a:r>
            <a:r>
              <a:rPr lang="en-US" sz="2000" dirty="0" err="1"/>
              <a:t>acest</a:t>
            </a:r>
            <a:r>
              <a:rPr lang="en-US" sz="2000" dirty="0"/>
              <a:t> </a:t>
            </a:r>
            <a:r>
              <a:rPr lang="en-US" sz="2000" dirty="0" err="1"/>
              <a:t>semestru</a:t>
            </a:r>
            <a:r>
              <a:rPr lang="en-US" sz="2000" dirty="0"/>
              <a:t> pe </a:t>
            </a:r>
            <a:r>
              <a:rPr lang="en-US" sz="2000" dirty="0" err="1"/>
              <a:t>baza</a:t>
            </a:r>
            <a:r>
              <a:rPr lang="en-US" sz="2000" dirty="0"/>
              <a:t> </a:t>
            </a:r>
            <a:r>
              <a:rPr lang="en-US" sz="2000" dirty="0" err="1"/>
              <a:t>rutinelor</a:t>
            </a:r>
            <a:r>
              <a:rPr lang="en-US" sz="2000" dirty="0"/>
              <a:t> </a:t>
            </a:r>
            <a:r>
              <a:rPr lang="en-US" sz="2000" dirty="0" err="1"/>
              <a:t>actuale</a:t>
            </a:r>
            <a:r>
              <a:rPr lang="en-US" sz="2000" dirty="0"/>
              <a:t>.</a:t>
            </a:r>
          </a:p>
          <a:p>
            <a:pPr marL="457200" lvl="0" indent="-228600" algn="l" rtl="0">
              <a:lnSpc>
                <a:spcPct val="90000"/>
              </a:lnSpc>
              <a:spcBef>
                <a:spcPts val="0"/>
              </a:spcBef>
              <a:spcAft>
                <a:spcPts val="0"/>
              </a:spcAft>
              <a:buSzPts val="18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
          <p:cNvSpPr/>
          <p:nvPr/>
        </p:nvSpPr>
        <p:spPr>
          <a:xfrm>
            <a:off x="6327321" y="1280160"/>
            <a:ext cx="5228409" cy="5471825"/>
          </a:xfrm>
          <a:prstGeom prst="roundRect">
            <a:avLst>
              <a:gd name="adj" fmla="val 16667"/>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90" name="Google Shape;90;p2"/>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91" name="Google Shape;91;p2"/>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en-US" dirty="0"/>
              <a:t>Cum </a:t>
            </a:r>
            <a:r>
              <a:rPr lang="en-US" dirty="0" err="1"/>
              <a:t>predăm</a:t>
            </a:r>
            <a:r>
              <a:rPr lang="en-US" dirty="0"/>
              <a:t> </a:t>
            </a:r>
            <a:r>
              <a:rPr lang="en-US" dirty="0" err="1"/>
              <a:t>comportamentul</a:t>
            </a:r>
            <a:r>
              <a:rPr lang="en-US" dirty="0"/>
              <a:t> </a:t>
            </a:r>
            <a:r>
              <a:rPr lang="en-US" dirty="0" err="1"/>
              <a:t>în</a:t>
            </a:r>
            <a:r>
              <a:rPr lang="en-US" dirty="0"/>
              <a:t> </a:t>
            </a:r>
            <a:r>
              <a:rPr lang="en-US" dirty="0" err="1"/>
              <a:t>școala</a:t>
            </a:r>
            <a:r>
              <a:rPr lang="en-US" dirty="0"/>
              <a:t> </a:t>
            </a:r>
            <a:r>
              <a:rPr lang="en-US" dirty="0" err="1"/>
              <a:t>noastră</a:t>
            </a:r>
            <a:endParaRPr dirty="0"/>
          </a:p>
        </p:txBody>
      </p:sp>
      <p:sp>
        <p:nvSpPr>
          <p:cNvPr id="92" name="Google Shape;92;p2"/>
          <p:cNvSpPr txBox="1">
            <a:spLocks noGrp="1"/>
          </p:cNvSpPr>
          <p:nvPr>
            <p:ph type="body" idx="2"/>
          </p:nvPr>
        </p:nvSpPr>
        <p:spPr>
          <a:xfrm>
            <a:off x="97971" y="1462685"/>
            <a:ext cx="6131379" cy="5289300"/>
          </a:xfrm>
          <a:prstGeom prst="rect">
            <a:avLst/>
          </a:prstGeom>
          <a:noFill/>
          <a:ln>
            <a:noFill/>
          </a:ln>
        </p:spPr>
        <p:txBody>
          <a:bodyPr spcFirstLastPara="1" wrap="square" lIns="91425" tIns="45700" rIns="91425" bIns="45700" anchor="t" anchorCtr="0">
            <a:noAutofit/>
          </a:bodyPr>
          <a:lstStyle/>
          <a:p>
            <a:pPr lvl="0"/>
            <a:r>
              <a:rPr lang="en-US" sz="2000" b="1" dirty="0"/>
              <a:t>Cum sunt predate </a:t>
            </a:r>
            <a:r>
              <a:rPr lang="en-US" sz="2000" b="1" dirty="0" err="1"/>
              <a:t>așteptările</a:t>
            </a:r>
            <a:r>
              <a:rPr lang="en-US" sz="2000" b="1" dirty="0"/>
              <a:t> </a:t>
            </a:r>
            <a:r>
              <a:rPr lang="en-US" sz="2000" b="1" dirty="0" err="1"/>
              <a:t>comportamentale</a:t>
            </a:r>
            <a:r>
              <a:rPr lang="en-US" sz="2000" b="1" dirty="0"/>
              <a:t> </a:t>
            </a:r>
            <a:r>
              <a:rPr lang="en-US" sz="2000" b="1" dirty="0" err="1"/>
              <a:t>în</a:t>
            </a:r>
            <a:r>
              <a:rPr lang="en-US" sz="2000" b="1" dirty="0"/>
              <a:t> </a:t>
            </a:r>
            <a:r>
              <a:rPr lang="en-US" sz="2000" b="1" dirty="0" err="1"/>
              <a:t>școala</a:t>
            </a:r>
            <a:r>
              <a:rPr lang="en-US" sz="2000" b="1" dirty="0"/>
              <a:t> </a:t>
            </a:r>
            <a:r>
              <a:rPr lang="en-US" sz="2000" b="1" dirty="0" err="1"/>
              <a:t>dumneavoastră</a:t>
            </a:r>
            <a:r>
              <a:rPr lang="en-US" sz="2000" b="1" dirty="0"/>
              <a:t>?</a:t>
            </a:r>
          </a:p>
          <a:p>
            <a:pPr lvl="0"/>
            <a:r>
              <a:rPr lang="en-US" sz="2000" dirty="0" err="1"/>
              <a:t>Gândiți-vă</a:t>
            </a:r>
            <a:r>
              <a:rPr lang="en-US" sz="2000" dirty="0"/>
              <a:t> la un </a:t>
            </a:r>
            <a:r>
              <a:rPr lang="en-US" sz="2000" dirty="0" err="1"/>
              <a:t>spațiu</a:t>
            </a:r>
            <a:r>
              <a:rPr lang="en-US" sz="2000" dirty="0"/>
              <a:t> (</a:t>
            </a:r>
            <a:r>
              <a:rPr lang="en-US" sz="2000" dirty="0" err="1"/>
              <a:t>clasă</a:t>
            </a:r>
            <a:r>
              <a:rPr lang="en-US" sz="2000" dirty="0"/>
              <a:t>, </a:t>
            </a:r>
            <a:r>
              <a:rPr lang="en-US" sz="2000" dirty="0" err="1"/>
              <a:t>coridor</a:t>
            </a:r>
            <a:r>
              <a:rPr lang="en-US" sz="2000" dirty="0"/>
              <a:t>, loc de </a:t>
            </a:r>
            <a:r>
              <a:rPr lang="en-US" sz="2000" dirty="0" err="1"/>
              <a:t>joacă</a:t>
            </a:r>
            <a:r>
              <a:rPr lang="en-US" sz="2000" dirty="0"/>
              <a:t>). Cum </a:t>
            </a:r>
            <a:r>
              <a:rPr lang="en-US" sz="2000" dirty="0" err="1"/>
              <a:t>învață</a:t>
            </a:r>
            <a:r>
              <a:rPr lang="en-US" sz="2000" dirty="0"/>
              <a:t> </a:t>
            </a:r>
            <a:r>
              <a:rPr lang="en-US" sz="2000" dirty="0" err="1"/>
              <a:t>elevii</a:t>
            </a:r>
            <a:r>
              <a:rPr lang="en-US" sz="2000" dirty="0"/>
              <a:t> </a:t>
            </a:r>
            <a:r>
              <a:rPr lang="en-US" sz="2000" dirty="0" err="1"/>
              <a:t>ce</a:t>
            </a:r>
            <a:r>
              <a:rPr lang="en-US" sz="2000" dirty="0"/>
              <a:t> se </a:t>
            </a:r>
            <a:r>
              <a:rPr lang="en-US" sz="2000" dirty="0" err="1"/>
              <a:t>așteaptă</a:t>
            </a:r>
            <a:r>
              <a:rPr lang="en-US" sz="2000" dirty="0"/>
              <a:t> de la </a:t>
            </a:r>
            <a:r>
              <a:rPr lang="en-US" sz="2000" dirty="0" err="1"/>
              <a:t>ei</a:t>
            </a:r>
            <a:r>
              <a:rPr lang="en-US" sz="2000" dirty="0"/>
              <a:t>?</a:t>
            </a:r>
          </a:p>
          <a:p>
            <a:pPr lvl="0"/>
            <a:r>
              <a:rPr lang="en-US" sz="2000" dirty="0" err="1"/>
              <a:t>Dați</a:t>
            </a:r>
            <a:r>
              <a:rPr lang="en-US" sz="2000" dirty="0"/>
              <a:t> un </a:t>
            </a:r>
            <a:r>
              <a:rPr lang="en-US" sz="2000" dirty="0" err="1"/>
              <a:t>exemplu</a:t>
            </a:r>
            <a:r>
              <a:rPr lang="en-US" sz="2000" dirty="0"/>
              <a:t>: </a:t>
            </a:r>
          </a:p>
          <a:p>
            <a:pPr lvl="0"/>
            <a:r>
              <a:rPr lang="en-US" sz="2000" dirty="0"/>
              <a:t>• Le </a:t>
            </a:r>
            <a:r>
              <a:rPr lang="en-US" sz="2000" dirty="0" err="1"/>
              <a:t>spuneți</a:t>
            </a:r>
            <a:r>
              <a:rPr lang="en-US" sz="2000" dirty="0"/>
              <a:t>? </a:t>
            </a:r>
          </a:p>
          <a:p>
            <a:pPr lvl="0"/>
            <a:r>
              <a:rPr lang="en-US" sz="2000" dirty="0"/>
              <a:t>• Le </a:t>
            </a:r>
            <a:r>
              <a:rPr lang="en-US" sz="2000" dirty="0" err="1"/>
              <a:t>dați</a:t>
            </a:r>
            <a:r>
              <a:rPr lang="en-US" sz="2000" dirty="0"/>
              <a:t> un model? </a:t>
            </a:r>
          </a:p>
          <a:p>
            <a:pPr lvl="0"/>
            <a:r>
              <a:rPr lang="en-US" sz="2000" dirty="0"/>
              <a:t>• </a:t>
            </a:r>
            <a:r>
              <a:rPr lang="en-US" sz="2000" dirty="0" err="1"/>
              <a:t>Elevii</a:t>
            </a:r>
            <a:r>
              <a:rPr lang="en-US" sz="2000" dirty="0"/>
              <a:t> </a:t>
            </a:r>
            <a:r>
              <a:rPr lang="en-US" sz="2000" dirty="0" err="1"/>
              <a:t>exersează</a:t>
            </a:r>
            <a:r>
              <a:rPr lang="en-US" sz="2000" dirty="0"/>
              <a:t>?</a:t>
            </a:r>
            <a:endParaRPr dirty="0"/>
          </a:p>
        </p:txBody>
      </p:sp>
      <p:sp>
        <p:nvSpPr>
          <p:cNvPr id="93" name="Google Shape;93;p2"/>
          <p:cNvSpPr txBox="1"/>
          <p:nvPr/>
        </p:nvSpPr>
        <p:spPr>
          <a:xfrm>
            <a:off x="6640830" y="1462685"/>
            <a:ext cx="4914900" cy="4708941"/>
          </a:xfrm>
          <a:prstGeom prst="rect">
            <a:avLst/>
          </a:prstGeom>
          <a:noFill/>
          <a:ln>
            <a:noFill/>
          </a:ln>
        </p:spPr>
        <p:txBody>
          <a:bodyPr spcFirstLastPara="1" wrap="square" lIns="91425" tIns="45700" rIns="91425" bIns="45700" anchor="t" anchorCtr="0">
            <a:spAutoFit/>
          </a:bodyPr>
          <a:lstStyle/>
          <a:p>
            <a:pPr lvl="0">
              <a:buSzPts val="2000"/>
            </a:pPr>
            <a:r>
              <a:rPr lang="en-US" sz="2000" b="1" u="sng" dirty="0">
                <a:solidFill>
                  <a:schemeClr val="dk1"/>
                </a:solidFill>
                <a:latin typeface="Calibri"/>
                <a:ea typeface="Calibri"/>
                <a:cs typeface="Calibri"/>
                <a:sym typeface="Calibri"/>
              </a:rPr>
              <a:t>De </a:t>
            </a:r>
            <a:r>
              <a:rPr lang="en-US" sz="2000" b="1" u="sng" dirty="0" err="1">
                <a:solidFill>
                  <a:schemeClr val="dk1"/>
                </a:solidFill>
                <a:latin typeface="Calibri"/>
                <a:ea typeface="Calibri"/>
                <a:cs typeface="Calibri"/>
                <a:sym typeface="Calibri"/>
              </a:rPr>
              <a:t>ce</a:t>
            </a:r>
            <a:r>
              <a:rPr lang="en-US" sz="2000" b="1" u="sng" dirty="0">
                <a:solidFill>
                  <a:schemeClr val="dk1"/>
                </a:solidFill>
                <a:latin typeface="Calibri"/>
                <a:ea typeface="Calibri"/>
                <a:cs typeface="Calibri"/>
                <a:sym typeface="Calibri"/>
              </a:rPr>
              <a:t> </a:t>
            </a:r>
            <a:r>
              <a:rPr lang="en-US" sz="2000" b="1" u="sng" dirty="0" err="1">
                <a:solidFill>
                  <a:schemeClr val="dk1"/>
                </a:solidFill>
                <a:latin typeface="Calibri"/>
                <a:ea typeface="Calibri"/>
                <a:cs typeface="Calibri"/>
                <a:sym typeface="Calibri"/>
              </a:rPr>
              <a:t>este</a:t>
            </a:r>
            <a:r>
              <a:rPr lang="en-US" sz="2000" b="1" u="sng" dirty="0">
                <a:solidFill>
                  <a:schemeClr val="dk1"/>
                </a:solidFill>
                <a:latin typeface="Calibri"/>
                <a:ea typeface="Calibri"/>
                <a:cs typeface="Calibri"/>
                <a:sym typeface="Calibri"/>
              </a:rPr>
              <a:t> </a:t>
            </a:r>
            <a:r>
              <a:rPr lang="en-US" sz="2000" b="1" u="sng" dirty="0" err="1">
                <a:solidFill>
                  <a:schemeClr val="dk1"/>
                </a:solidFill>
                <a:latin typeface="Calibri"/>
                <a:ea typeface="Calibri"/>
                <a:cs typeface="Calibri"/>
                <a:sym typeface="Calibri"/>
              </a:rPr>
              <a:t>importantă</a:t>
            </a:r>
            <a:r>
              <a:rPr lang="en-US" sz="2000" b="1" u="sng" dirty="0">
                <a:solidFill>
                  <a:schemeClr val="dk1"/>
                </a:solidFill>
                <a:latin typeface="Calibri"/>
                <a:ea typeface="Calibri"/>
                <a:cs typeface="Calibri"/>
                <a:sym typeface="Calibri"/>
              </a:rPr>
              <a:t> </a:t>
            </a:r>
            <a:r>
              <a:rPr lang="en-US" sz="2000" b="1" u="sng" dirty="0" err="1">
                <a:solidFill>
                  <a:schemeClr val="dk1"/>
                </a:solidFill>
                <a:latin typeface="Calibri"/>
                <a:ea typeface="Calibri"/>
                <a:cs typeface="Calibri"/>
                <a:sym typeface="Calibri"/>
              </a:rPr>
              <a:t>această</a:t>
            </a:r>
            <a:r>
              <a:rPr lang="en-US" sz="2000" b="1" u="sng" dirty="0">
                <a:solidFill>
                  <a:schemeClr val="dk1"/>
                </a:solidFill>
                <a:latin typeface="Calibri"/>
                <a:ea typeface="Calibri"/>
                <a:cs typeface="Calibri"/>
                <a:sym typeface="Calibri"/>
              </a:rPr>
              <a:t> </a:t>
            </a:r>
            <a:r>
              <a:rPr lang="en-US" sz="2000" b="1" u="sng" dirty="0" err="1">
                <a:solidFill>
                  <a:schemeClr val="dk1"/>
                </a:solidFill>
                <a:latin typeface="Calibri"/>
                <a:ea typeface="Calibri"/>
                <a:cs typeface="Calibri"/>
                <a:sym typeface="Calibri"/>
              </a:rPr>
              <a:t>întrebare</a:t>
            </a:r>
            <a:endParaRPr lang="en-US" sz="2000" b="1" u="sng" dirty="0">
              <a:solidFill>
                <a:schemeClr val="dk1"/>
              </a:solidFill>
              <a:latin typeface="Calibri"/>
              <a:ea typeface="Calibri"/>
              <a:cs typeface="Calibri"/>
              <a:sym typeface="Calibri"/>
            </a:endParaRPr>
          </a:p>
          <a:p>
            <a:pPr lvl="0">
              <a:buSzPts val="2000"/>
            </a:pPr>
            <a:r>
              <a:rPr lang="en-US" sz="2000" dirty="0" err="1">
                <a:solidFill>
                  <a:schemeClr val="dk1"/>
                </a:solidFill>
                <a:latin typeface="Calibri"/>
                <a:ea typeface="Calibri"/>
                <a:cs typeface="Calibri"/>
                <a:sym typeface="Calibri"/>
              </a:rPr>
              <a:t>Elevii</a:t>
            </a:r>
            <a:r>
              <a:rPr lang="en-US" sz="2000" dirty="0">
                <a:solidFill>
                  <a:schemeClr val="dk1"/>
                </a:solidFill>
                <a:latin typeface="Calibri"/>
                <a:ea typeface="Calibri"/>
                <a:cs typeface="Calibri"/>
                <a:sym typeface="Calibri"/>
              </a:rPr>
              <a:t> se </a:t>
            </a:r>
            <a:r>
              <a:rPr lang="en-US" sz="2000" dirty="0" err="1">
                <a:solidFill>
                  <a:schemeClr val="dk1"/>
                </a:solidFill>
                <a:latin typeface="Calibri"/>
                <a:ea typeface="Calibri"/>
                <a:cs typeface="Calibri"/>
                <a:sym typeface="Calibri"/>
              </a:rPr>
              <a:t>comportă</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mai</a:t>
            </a:r>
            <a:r>
              <a:rPr lang="en-US" sz="2000" dirty="0">
                <a:solidFill>
                  <a:schemeClr val="dk1"/>
                </a:solidFill>
                <a:latin typeface="Calibri"/>
                <a:ea typeface="Calibri"/>
                <a:cs typeface="Calibri"/>
                <a:sym typeface="Calibri"/>
              </a:rPr>
              <a:t> bine </a:t>
            </a:r>
            <a:r>
              <a:rPr lang="en-US" sz="2000" dirty="0" err="1">
                <a:solidFill>
                  <a:schemeClr val="dk1"/>
                </a:solidFill>
                <a:latin typeface="Calibri"/>
                <a:ea typeface="Calibri"/>
                <a:cs typeface="Calibri"/>
                <a:sym typeface="Calibri"/>
              </a:rPr>
              <a:t>atunci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când</a:t>
            </a:r>
            <a:r>
              <a:rPr lang="en-US" sz="2000" dirty="0">
                <a:solidFill>
                  <a:schemeClr val="dk1"/>
                </a:solidFill>
                <a:latin typeface="Calibri"/>
                <a:ea typeface="Calibri"/>
                <a:cs typeface="Calibri"/>
                <a:sym typeface="Calibri"/>
              </a:rPr>
              <a:t>: </a:t>
            </a:r>
          </a:p>
          <a:p>
            <a:pPr lvl="0">
              <a:buSzPts val="2000"/>
            </a:pP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așteptările</a:t>
            </a:r>
            <a:r>
              <a:rPr lang="en-US" sz="2000" dirty="0">
                <a:solidFill>
                  <a:schemeClr val="dk1"/>
                </a:solidFill>
                <a:latin typeface="Calibri"/>
                <a:ea typeface="Calibri"/>
                <a:cs typeface="Calibri"/>
                <a:sym typeface="Calibri"/>
              </a:rPr>
              <a:t> sunt </a:t>
            </a:r>
            <a:r>
              <a:rPr lang="en-US" sz="2000" dirty="0" err="1">
                <a:solidFill>
                  <a:schemeClr val="dk1"/>
                </a:solidFill>
                <a:latin typeface="Calibri"/>
                <a:ea typeface="Calibri"/>
                <a:cs typeface="Calibri"/>
                <a:sym typeface="Calibri"/>
              </a:rPr>
              <a:t>clare</a:t>
            </a:r>
            <a:r>
              <a:rPr lang="en-US" sz="2000" dirty="0">
                <a:solidFill>
                  <a:schemeClr val="dk1"/>
                </a:solidFill>
                <a:latin typeface="Calibri"/>
                <a:ea typeface="Calibri"/>
                <a:cs typeface="Calibri"/>
                <a:sym typeface="Calibri"/>
              </a:rPr>
              <a:t> </a:t>
            </a:r>
          </a:p>
          <a:p>
            <a:pPr lvl="0">
              <a:buSzPts val="2000"/>
            </a:pP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toți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adulții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folosesc</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același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limbaj</a:t>
            </a:r>
            <a:r>
              <a:rPr lang="en-US" sz="2000" dirty="0">
                <a:solidFill>
                  <a:schemeClr val="dk1"/>
                </a:solidFill>
                <a:latin typeface="Calibri"/>
                <a:ea typeface="Calibri"/>
                <a:cs typeface="Calibri"/>
                <a:sym typeface="Calibri"/>
              </a:rPr>
              <a:t> </a:t>
            </a:r>
          </a:p>
          <a:p>
            <a:pPr lvl="0">
              <a:buSzPts val="2000"/>
            </a:pP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comportamentul</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pozitiv</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atrage</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atenția</a:t>
            </a:r>
            <a:endParaRPr lang="en-US" sz="2000" dirty="0">
              <a:solidFill>
                <a:schemeClr val="dk1"/>
              </a:solidFill>
              <a:latin typeface="Calibri"/>
              <a:ea typeface="Calibri"/>
              <a:cs typeface="Calibri"/>
              <a:sym typeface="Calibri"/>
            </a:endParaRPr>
          </a:p>
          <a:p>
            <a:pPr lvl="0">
              <a:buSzPts val="2000"/>
            </a:pPr>
            <a:endParaRPr lang="en-US" sz="2000" dirty="0">
              <a:solidFill>
                <a:schemeClr val="dk1"/>
              </a:solidFill>
              <a:latin typeface="Calibri"/>
              <a:ea typeface="Calibri"/>
              <a:cs typeface="Calibri"/>
              <a:sym typeface="Calibri"/>
            </a:endParaRPr>
          </a:p>
          <a:p>
            <a:pPr lvl="0">
              <a:buSzPts val="2000"/>
            </a:pPr>
            <a:r>
              <a:rPr lang="en-US" sz="2000" b="1" dirty="0" err="1">
                <a:solidFill>
                  <a:schemeClr val="dk1"/>
                </a:solidFill>
                <a:latin typeface="Calibri"/>
                <a:ea typeface="Calibri"/>
                <a:cs typeface="Calibri"/>
                <a:sym typeface="Calibri"/>
              </a:rPr>
              <a:t>Când</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așteptările</a:t>
            </a:r>
            <a:r>
              <a:rPr lang="en-US" sz="2000" b="1" dirty="0">
                <a:solidFill>
                  <a:schemeClr val="dk1"/>
                </a:solidFill>
                <a:latin typeface="Calibri"/>
                <a:ea typeface="Calibri"/>
                <a:cs typeface="Calibri"/>
                <a:sym typeface="Calibri"/>
              </a:rPr>
              <a:t> nu sunt predate, </a:t>
            </a:r>
            <a:r>
              <a:rPr lang="en-US" sz="2000" b="1" dirty="0" err="1">
                <a:solidFill>
                  <a:schemeClr val="dk1"/>
                </a:solidFill>
                <a:latin typeface="Calibri"/>
                <a:ea typeface="Calibri"/>
                <a:cs typeface="Calibri"/>
                <a:sym typeface="Calibri"/>
              </a:rPr>
              <a:t>elevii</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ghicesc</a:t>
            </a:r>
            <a:r>
              <a:rPr lang="en-US" sz="2000" b="1" dirty="0">
                <a:solidFill>
                  <a:schemeClr val="dk1"/>
                </a:solidFill>
                <a:latin typeface="Calibri"/>
                <a:ea typeface="Calibri"/>
                <a:cs typeface="Calibri"/>
                <a:sym typeface="Calibri"/>
              </a:rPr>
              <a:t>. </a:t>
            </a:r>
          </a:p>
          <a:p>
            <a:pPr lvl="0">
              <a:buSzPts val="2000"/>
            </a:pPr>
            <a:r>
              <a:rPr lang="en-US" sz="2000" b="1" dirty="0" err="1">
                <a:solidFill>
                  <a:schemeClr val="dk1"/>
                </a:solidFill>
                <a:latin typeface="Calibri"/>
                <a:ea typeface="Calibri"/>
                <a:cs typeface="Calibri"/>
                <a:sym typeface="Calibri"/>
              </a:rPr>
              <a:t>Ghicitul</a:t>
            </a:r>
            <a:r>
              <a:rPr lang="en-US" sz="2000" b="1" dirty="0">
                <a:solidFill>
                  <a:schemeClr val="dk1"/>
                </a:solidFill>
                <a:latin typeface="Calibri"/>
                <a:ea typeface="Calibri"/>
                <a:cs typeface="Calibri"/>
                <a:sym typeface="Calibri"/>
              </a:rPr>
              <a:t> duce la </a:t>
            </a:r>
            <a:r>
              <a:rPr lang="en-US" sz="2000" b="1" dirty="0" err="1">
                <a:solidFill>
                  <a:schemeClr val="dk1"/>
                </a:solidFill>
                <a:latin typeface="Calibri"/>
                <a:ea typeface="Calibri"/>
                <a:cs typeface="Calibri"/>
                <a:sym typeface="Calibri"/>
              </a:rPr>
              <a:t>greșeli</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stres</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și</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conflicte</a:t>
            </a:r>
            <a:r>
              <a:rPr lang="en-US" sz="2000" b="1" dirty="0">
                <a:solidFill>
                  <a:schemeClr val="dk1"/>
                </a:solidFill>
                <a:latin typeface="Calibri"/>
                <a:ea typeface="Calibri"/>
                <a:cs typeface="Calibri"/>
                <a:sym typeface="Calibri"/>
              </a:rPr>
              <a:t>.</a:t>
            </a:r>
          </a:p>
          <a:p>
            <a:pPr lvl="0">
              <a:buSzPts val="2000"/>
            </a:pPr>
            <a:r>
              <a:rPr lang="en-US" sz="2000" b="1" dirty="0" err="1">
                <a:solidFill>
                  <a:schemeClr val="dk1"/>
                </a:solidFill>
                <a:latin typeface="Calibri"/>
                <a:ea typeface="Calibri"/>
                <a:cs typeface="Calibri"/>
                <a:sym typeface="Calibri"/>
              </a:rPr>
              <a:t>În</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această</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unitate</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veți</a:t>
            </a:r>
            <a:r>
              <a:rPr lang="en-US" sz="2000" b="1" dirty="0">
                <a:solidFill>
                  <a:schemeClr val="dk1"/>
                </a:solidFill>
                <a:latin typeface="Calibri"/>
                <a:ea typeface="Calibri"/>
                <a:cs typeface="Calibri"/>
                <a:sym typeface="Calibri"/>
              </a:rPr>
              <a:t> </a:t>
            </a:r>
            <a:r>
              <a:rPr lang="en-US" sz="2000" b="1" dirty="0" err="1">
                <a:solidFill>
                  <a:schemeClr val="dk1"/>
                </a:solidFill>
                <a:latin typeface="Calibri"/>
                <a:ea typeface="Calibri"/>
                <a:cs typeface="Calibri"/>
                <a:sym typeface="Calibri"/>
              </a:rPr>
              <a:t>învăța</a:t>
            </a:r>
            <a:r>
              <a:rPr lang="en-US" sz="2000" b="1" dirty="0">
                <a:solidFill>
                  <a:schemeClr val="dk1"/>
                </a:solidFill>
                <a:latin typeface="Calibri"/>
                <a:ea typeface="Calibri"/>
                <a:cs typeface="Calibri"/>
                <a:sym typeface="Calibri"/>
              </a:rPr>
              <a:t> cum </a:t>
            </a:r>
            <a:r>
              <a:rPr lang="en-US" sz="2000" b="1" dirty="0" err="1">
                <a:solidFill>
                  <a:schemeClr val="dk1"/>
                </a:solidFill>
                <a:latin typeface="Calibri"/>
                <a:ea typeface="Calibri"/>
                <a:cs typeface="Calibri"/>
                <a:sym typeface="Calibri"/>
              </a:rPr>
              <a:t>să</a:t>
            </a:r>
            <a:r>
              <a:rPr lang="en-US" sz="2000" b="1" dirty="0">
                <a:solidFill>
                  <a:schemeClr val="dk1"/>
                </a:solidFill>
                <a:latin typeface="Calibri"/>
                <a:ea typeface="Calibri"/>
                <a:cs typeface="Calibri"/>
                <a:sym typeface="Calibri"/>
              </a:rPr>
              <a:t>:</a:t>
            </a:r>
          </a:p>
          <a:p>
            <a:pPr lvl="0">
              <a:buSzPts val="2000"/>
            </a:pPr>
            <a:endParaRPr lang="en-US" sz="2000" dirty="0">
              <a:solidFill>
                <a:schemeClr val="dk1"/>
              </a:solidFill>
              <a:latin typeface="Calibri"/>
              <a:ea typeface="Calibri"/>
              <a:cs typeface="Calibri"/>
              <a:sym typeface="Calibri"/>
            </a:endParaRPr>
          </a:p>
          <a:p>
            <a:pPr lvl="0">
              <a:buSzPts val="2000"/>
            </a:pP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faceți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așteptările</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vizibile</a:t>
            </a:r>
            <a:r>
              <a:rPr lang="en-US" sz="2000" dirty="0">
                <a:solidFill>
                  <a:schemeClr val="dk1"/>
                </a:solidFill>
                <a:latin typeface="Calibri"/>
                <a:ea typeface="Calibri"/>
                <a:cs typeface="Calibri"/>
                <a:sym typeface="Calibri"/>
              </a:rPr>
              <a:t> </a:t>
            </a:r>
          </a:p>
          <a:p>
            <a:pPr lvl="0">
              <a:buSzPts val="2000"/>
            </a:pPr>
            <a:r>
              <a:rPr lang="en-US" sz="2000" dirty="0">
                <a:solidFill>
                  <a:schemeClr val="dk1"/>
                </a:solidFill>
                <a:latin typeface="Calibri"/>
                <a:ea typeface="Calibri"/>
                <a:cs typeface="Calibri"/>
                <a:sym typeface="Calibri"/>
              </a:rPr>
              <a:t>• le </a:t>
            </a:r>
            <a:r>
              <a:rPr lang="en-US" sz="2000" dirty="0" err="1">
                <a:solidFill>
                  <a:schemeClr val="dk1"/>
                </a:solidFill>
                <a:latin typeface="Calibri"/>
                <a:ea typeface="Calibri"/>
                <a:cs typeface="Calibri"/>
                <a:sym typeface="Calibri"/>
              </a:rPr>
              <a:t>predați</a:t>
            </a:r>
            <a:r>
              <a:rPr lang="en-US" sz="2000" dirty="0">
                <a:solidFill>
                  <a:schemeClr val="dk1"/>
                </a:solidFill>
                <a:latin typeface="Calibri"/>
                <a:ea typeface="Calibri"/>
                <a:cs typeface="Calibri"/>
                <a:sym typeface="Calibri"/>
              </a:rPr>
              <a:t> ca pe </a:t>
            </a:r>
            <a:r>
              <a:rPr lang="en-US" sz="2000" dirty="0" err="1">
                <a:solidFill>
                  <a:schemeClr val="dk1"/>
                </a:solidFill>
                <a:latin typeface="Calibri"/>
                <a:ea typeface="Calibri"/>
                <a:cs typeface="Calibri"/>
                <a:sym typeface="Calibri"/>
              </a:rPr>
              <a:t>orice</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abilitate</a:t>
            </a:r>
            <a:r>
              <a:rPr lang="en-US" sz="2000" dirty="0">
                <a:solidFill>
                  <a:schemeClr val="dk1"/>
                </a:solidFill>
                <a:latin typeface="Calibri"/>
                <a:ea typeface="Calibri"/>
                <a:cs typeface="Calibri"/>
                <a:sym typeface="Calibri"/>
              </a:rPr>
              <a:t> de </a:t>
            </a:r>
            <a:r>
              <a:rPr lang="en-US" sz="2000" dirty="0" err="1">
                <a:solidFill>
                  <a:schemeClr val="dk1"/>
                </a:solidFill>
                <a:latin typeface="Calibri"/>
                <a:ea typeface="Calibri"/>
                <a:cs typeface="Calibri"/>
                <a:sym typeface="Calibri"/>
              </a:rPr>
              <a:t>învățare</a:t>
            </a:r>
            <a:r>
              <a:rPr lang="en-US" sz="2000" dirty="0">
                <a:solidFill>
                  <a:schemeClr val="dk1"/>
                </a:solidFill>
                <a:latin typeface="Calibri"/>
                <a:ea typeface="Calibri"/>
                <a:cs typeface="Calibri"/>
                <a:sym typeface="Calibri"/>
              </a:rPr>
              <a:t> </a:t>
            </a:r>
          </a:p>
          <a:p>
            <a:pPr lvl="0">
              <a:buSzPts val="2000"/>
            </a:pP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conectați</a:t>
            </a:r>
            <a:r>
              <a:rPr lang="en-US" sz="2000" dirty="0">
                <a:solidFill>
                  <a:schemeClr val="dk1"/>
                </a:solidFill>
                <a:latin typeface="Calibri"/>
                <a:ea typeface="Calibri"/>
                <a:cs typeface="Calibri"/>
                <a:sym typeface="Calibri"/>
              </a:rPr>
              <a:t> </a:t>
            </a:r>
            <a:r>
              <a:rPr lang="en-US" sz="2000" dirty="0" err="1">
                <a:solidFill>
                  <a:schemeClr val="dk1"/>
                </a:solidFill>
                <a:latin typeface="Calibri"/>
                <a:ea typeface="Calibri"/>
                <a:cs typeface="Calibri"/>
                <a:sym typeface="Calibri"/>
              </a:rPr>
              <a:t>comportamentul</a:t>
            </a:r>
            <a:r>
              <a:rPr lang="en-US" sz="2000" dirty="0">
                <a:solidFill>
                  <a:schemeClr val="dk1"/>
                </a:solidFill>
                <a:latin typeface="Calibri"/>
                <a:ea typeface="Calibri"/>
                <a:cs typeface="Calibri"/>
                <a:sym typeface="Calibri"/>
              </a:rPr>
              <a:t> cu </a:t>
            </a:r>
            <a:r>
              <a:rPr lang="en-US" sz="2000" dirty="0" err="1">
                <a:solidFill>
                  <a:schemeClr val="dk1"/>
                </a:solidFill>
                <a:latin typeface="Calibri"/>
                <a:ea typeface="Calibri"/>
                <a:cs typeface="Calibri"/>
                <a:sym typeface="Calibri"/>
              </a:rPr>
              <a:t>stareade</a:t>
            </a:r>
            <a:r>
              <a:rPr lang="en-US" sz="2000" dirty="0">
                <a:solidFill>
                  <a:schemeClr val="dk1"/>
                </a:solidFill>
                <a:latin typeface="Calibri"/>
                <a:ea typeface="Calibri"/>
                <a:cs typeface="Calibri"/>
                <a:sym typeface="Calibri"/>
              </a:rPr>
              <a:t> bine (PERMA)</a:t>
            </a:r>
            <a:endParaRPr dirty="0"/>
          </a:p>
        </p:txBody>
      </p:sp>
      <p:sp>
        <p:nvSpPr>
          <p:cNvPr id="94" name="Google Shape;94;p2"/>
          <p:cNvSpPr/>
          <p:nvPr/>
        </p:nvSpPr>
        <p:spPr>
          <a:xfrm>
            <a:off x="2171700" y="4491990"/>
            <a:ext cx="2137410" cy="550800"/>
          </a:xfrm>
          <a:prstGeom prst="rightArrow">
            <a:avLst>
              <a:gd name="adj1" fmla="val 50000"/>
              <a:gd name="adj2" fmla="val 50000"/>
            </a:avLst>
          </a:prstGeom>
          <a:solidFill>
            <a:schemeClr val="accent1"/>
          </a:solidFill>
          <a:ln w="25400" cap="flat" cmpd="sng">
            <a:solidFill>
              <a:srgbClr val="302545"/>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00" name="Google Shape;100;p3"/>
          <p:cNvSpPr txBox="1">
            <a:spLocks noGrp="1"/>
          </p:cNvSpPr>
          <p:nvPr>
            <p:ph type="body" idx="1"/>
          </p:nvPr>
        </p:nvSpPr>
        <p:spPr>
          <a:xfrm>
            <a:off x="0" y="922887"/>
            <a:ext cx="11944500" cy="644655"/>
          </a:xfrm>
          <a:prstGeom prst="rect">
            <a:avLst/>
          </a:prstGeom>
          <a:noFill/>
          <a:ln>
            <a:noFill/>
          </a:ln>
        </p:spPr>
        <p:txBody>
          <a:bodyPr spcFirstLastPara="1" wrap="square" lIns="91425" tIns="45700" rIns="91425" bIns="45700" anchor="ctr" anchorCtr="0">
            <a:noAutofit/>
          </a:bodyPr>
          <a:lstStyle/>
          <a:p>
            <a:pPr lvl="0"/>
            <a:r>
              <a:rPr lang="it-IT" dirty="0"/>
              <a:t>Sprijin Comportamental la Nivelul Întregii Școli (</a:t>
            </a:r>
            <a:r>
              <a:rPr lang="en-US" dirty="0"/>
              <a:t>School-wide </a:t>
            </a:r>
            <a:r>
              <a:rPr lang="en-US" dirty="0" err="1"/>
              <a:t>behaviour</a:t>
            </a:r>
            <a:r>
              <a:rPr lang="en-US" dirty="0"/>
              <a:t> support - </a:t>
            </a:r>
            <a:r>
              <a:rPr lang="it-IT" dirty="0"/>
              <a:t>SWPBS): Ce înseamnă</a:t>
            </a:r>
            <a:endParaRPr dirty="0"/>
          </a:p>
        </p:txBody>
      </p:sp>
      <p:sp>
        <p:nvSpPr>
          <p:cNvPr id="101" name="Google Shape;101;p3"/>
          <p:cNvSpPr txBox="1">
            <a:spLocks noGrp="1"/>
          </p:cNvSpPr>
          <p:nvPr>
            <p:ph type="body" idx="2"/>
          </p:nvPr>
        </p:nvSpPr>
        <p:spPr>
          <a:xfrm>
            <a:off x="97971" y="1992085"/>
            <a:ext cx="6929846" cy="4759899"/>
          </a:xfrm>
          <a:prstGeom prst="rect">
            <a:avLst/>
          </a:prstGeom>
          <a:noFill/>
          <a:ln>
            <a:noFill/>
          </a:ln>
        </p:spPr>
        <p:txBody>
          <a:bodyPr spcFirstLastPara="1" wrap="square" lIns="91425" tIns="45700" rIns="91425" bIns="45700" anchor="t" anchorCtr="0">
            <a:noAutofit/>
          </a:bodyPr>
          <a:lstStyle/>
          <a:p>
            <a:pPr marL="263525" lvl="0" indent="0"/>
            <a:r>
              <a:rPr lang="en-US" sz="2000" dirty="0" err="1"/>
              <a:t>Sprijinul</a:t>
            </a:r>
            <a:r>
              <a:rPr lang="en-US" sz="2000" dirty="0"/>
              <a:t> </a:t>
            </a:r>
            <a:r>
              <a:rPr lang="en-US" sz="2000" dirty="0" err="1"/>
              <a:t>comportamental</a:t>
            </a:r>
            <a:r>
              <a:rPr lang="en-US" sz="2000" dirty="0"/>
              <a:t> la </a:t>
            </a:r>
            <a:r>
              <a:rPr lang="en-US" sz="2000" dirty="0" err="1"/>
              <a:t>nivelul</a:t>
            </a:r>
            <a:r>
              <a:rPr lang="en-US" sz="2000" dirty="0"/>
              <a:t> </a:t>
            </a:r>
            <a:r>
              <a:rPr lang="en-US" sz="2000" dirty="0" err="1"/>
              <a:t>întregii</a:t>
            </a:r>
            <a:r>
              <a:rPr lang="en-US" sz="2000" dirty="0"/>
              <a:t> </a:t>
            </a:r>
            <a:r>
              <a:rPr lang="en-US" sz="2000" dirty="0" err="1"/>
              <a:t>școli</a:t>
            </a:r>
            <a:r>
              <a:rPr lang="en-US" sz="2000" dirty="0"/>
              <a:t> </a:t>
            </a:r>
            <a:r>
              <a:rPr lang="en-US" sz="2000" dirty="0" err="1"/>
              <a:t>este</a:t>
            </a:r>
            <a:r>
              <a:rPr lang="en-US" sz="2000" dirty="0"/>
              <a:t> un </a:t>
            </a:r>
            <a:r>
              <a:rPr lang="en-US" sz="2000" dirty="0" err="1"/>
              <a:t>sistem</a:t>
            </a:r>
            <a:r>
              <a:rPr lang="en-US" sz="2000" dirty="0"/>
              <a:t> care </a:t>
            </a:r>
            <a:r>
              <a:rPr lang="en-US" sz="2000" dirty="0" err="1"/>
              <a:t>predă</a:t>
            </a:r>
            <a:r>
              <a:rPr lang="en-US" sz="2000" dirty="0"/>
              <a:t> </a:t>
            </a:r>
            <a:r>
              <a:rPr lang="en-US" sz="2000" dirty="0" err="1"/>
              <a:t>comportamentul</a:t>
            </a:r>
            <a:r>
              <a:rPr lang="en-US" sz="2000" dirty="0"/>
              <a:t> </a:t>
            </a:r>
            <a:r>
              <a:rPr lang="en-US" sz="2000" dirty="0" err="1"/>
              <a:t>în</a:t>
            </a:r>
            <a:r>
              <a:rPr lang="en-US" sz="2000" dirty="0"/>
              <a:t> </a:t>
            </a:r>
            <a:r>
              <a:rPr lang="en-US" sz="2000" dirty="0" err="1"/>
              <a:t>același</a:t>
            </a:r>
            <a:r>
              <a:rPr lang="en-US" sz="2000" dirty="0"/>
              <a:t> mod </a:t>
            </a:r>
            <a:r>
              <a:rPr lang="en-US" sz="2000" dirty="0" err="1"/>
              <a:t>în</a:t>
            </a:r>
            <a:r>
              <a:rPr lang="en-US" sz="2000" dirty="0"/>
              <a:t> care </a:t>
            </a:r>
            <a:r>
              <a:rPr lang="en-US" sz="2000" dirty="0" err="1"/>
              <a:t>predăm</a:t>
            </a:r>
            <a:r>
              <a:rPr lang="en-US" sz="2000" dirty="0"/>
              <a:t> </a:t>
            </a:r>
            <a:r>
              <a:rPr lang="en-US" sz="2000" dirty="0" err="1"/>
              <a:t>și</a:t>
            </a:r>
            <a:r>
              <a:rPr lang="en-US" sz="2000" dirty="0"/>
              <a:t> </a:t>
            </a:r>
            <a:r>
              <a:rPr lang="en-US" sz="2000" dirty="0" err="1"/>
              <a:t>noi</a:t>
            </a:r>
            <a:r>
              <a:rPr lang="en-US" sz="2000" dirty="0"/>
              <a:t> </a:t>
            </a:r>
            <a:r>
              <a:rPr lang="en-US" sz="2000" dirty="0" err="1"/>
              <a:t>elementele</a:t>
            </a:r>
            <a:r>
              <a:rPr lang="en-US" sz="2000" dirty="0"/>
              <a:t> </a:t>
            </a:r>
            <a:r>
              <a:rPr lang="en-US" sz="2000" dirty="0" err="1"/>
              <a:t>academice</a:t>
            </a:r>
            <a:r>
              <a:rPr lang="en-US" sz="2000" dirty="0"/>
              <a:t>. </a:t>
            </a:r>
          </a:p>
          <a:p>
            <a:pPr marL="263525" lvl="0" indent="0"/>
            <a:r>
              <a:rPr lang="en-US" sz="2000" dirty="0" err="1"/>
              <a:t>Acesta</a:t>
            </a:r>
            <a:r>
              <a:rPr lang="en-US" sz="2000" dirty="0"/>
              <a:t> </a:t>
            </a:r>
            <a:r>
              <a:rPr lang="en-US" sz="2000" dirty="0" err="1"/>
              <a:t>creează</a:t>
            </a:r>
            <a:r>
              <a:rPr lang="en-US" sz="2000" dirty="0"/>
              <a:t> </a:t>
            </a:r>
            <a:r>
              <a:rPr lang="en-US" sz="2000" dirty="0" err="1"/>
              <a:t>claritate</a:t>
            </a:r>
            <a:r>
              <a:rPr lang="en-US" sz="2000" dirty="0"/>
              <a:t> </a:t>
            </a:r>
            <a:r>
              <a:rPr lang="en-US" sz="2000" dirty="0" err="1"/>
              <a:t>și</a:t>
            </a:r>
            <a:r>
              <a:rPr lang="en-US" sz="2000" dirty="0"/>
              <a:t> </a:t>
            </a:r>
            <a:r>
              <a:rPr lang="en-US" sz="2000" dirty="0" err="1"/>
              <a:t>elimină</a:t>
            </a:r>
            <a:r>
              <a:rPr lang="en-US" sz="2000" dirty="0"/>
              <a:t> </a:t>
            </a:r>
            <a:r>
              <a:rPr lang="en-US" sz="2000" dirty="0" err="1"/>
              <a:t>presupunerile</a:t>
            </a:r>
            <a:r>
              <a:rPr lang="en-US" sz="2000" dirty="0"/>
              <a:t>.</a:t>
            </a:r>
          </a:p>
          <a:p>
            <a:pPr marL="263525" lvl="0" indent="0"/>
            <a:endParaRPr lang="en-US" sz="2000" b="1" dirty="0"/>
          </a:p>
          <a:p>
            <a:pPr marL="263525" lvl="0" indent="0"/>
            <a:r>
              <a:rPr lang="en-US" sz="2000" b="1" dirty="0"/>
              <a:t>Se </a:t>
            </a:r>
            <a:r>
              <a:rPr lang="en-US" sz="2000" b="1" dirty="0" err="1"/>
              <a:t>concentrează</a:t>
            </a:r>
            <a:r>
              <a:rPr lang="en-US" sz="2000" b="1" dirty="0"/>
              <a:t> pe </a:t>
            </a:r>
            <a:r>
              <a:rPr lang="en-US" sz="2000" b="1" dirty="0" err="1"/>
              <a:t>trei</a:t>
            </a:r>
            <a:r>
              <a:rPr lang="en-US" sz="2000" b="1" dirty="0"/>
              <a:t> </a:t>
            </a:r>
            <a:r>
              <a:rPr lang="en-US" sz="2000" b="1" dirty="0" err="1"/>
              <a:t>întrebări</a:t>
            </a:r>
            <a:r>
              <a:rPr lang="en-US" sz="2000" b="1" dirty="0"/>
              <a:t>: </a:t>
            </a:r>
          </a:p>
          <a:p>
            <a:pPr marL="263525" lvl="0" indent="0"/>
            <a:r>
              <a:rPr lang="en-US" sz="2000" dirty="0"/>
              <a:t>• La </a:t>
            </a:r>
            <a:r>
              <a:rPr lang="en-US" sz="2000" dirty="0" err="1"/>
              <a:t>ce</a:t>
            </a:r>
            <a:r>
              <a:rPr lang="en-US" sz="2000" dirty="0"/>
              <a:t> </a:t>
            </a:r>
            <a:r>
              <a:rPr lang="en-US" sz="2000" dirty="0" err="1"/>
              <a:t>comportament</a:t>
            </a:r>
            <a:r>
              <a:rPr lang="en-US" sz="2000" dirty="0"/>
              <a:t> ne </a:t>
            </a:r>
            <a:r>
              <a:rPr lang="en-US" sz="2000" dirty="0" err="1"/>
              <a:t>așteptăm</a:t>
            </a:r>
            <a:r>
              <a:rPr lang="en-US" sz="2000" dirty="0"/>
              <a:t>? </a:t>
            </a:r>
          </a:p>
          <a:p>
            <a:pPr marL="263525" lvl="0" indent="0"/>
            <a:r>
              <a:rPr lang="en-US" sz="2000" dirty="0"/>
              <a:t>• Cum </a:t>
            </a:r>
            <a:r>
              <a:rPr lang="en-US" sz="2000" dirty="0" err="1"/>
              <a:t>îl</a:t>
            </a:r>
            <a:r>
              <a:rPr lang="en-US" sz="2000" dirty="0"/>
              <a:t> </a:t>
            </a:r>
            <a:r>
              <a:rPr lang="en-US" sz="2000" dirty="0" err="1"/>
              <a:t>predăm</a:t>
            </a:r>
            <a:r>
              <a:rPr lang="en-US" sz="2000" dirty="0"/>
              <a:t>? </a:t>
            </a:r>
          </a:p>
          <a:p>
            <a:pPr marL="263525" lvl="0" indent="0"/>
            <a:r>
              <a:rPr lang="en-US" sz="2000" dirty="0"/>
              <a:t>• Cum </a:t>
            </a:r>
            <a:r>
              <a:rPr lang="en-US" sz="2000" dirty="0" err="1"/>
              <a:t>reacționăm</a:t>
            </a:r>
            <a:r>
              <a:rPr lang="en-US" sz="2000" dirty="0"/>
              <a:t> </a:t>
            </a:r>
            <a:r>
              <a:rPr lang="en-US" sz="2000" dirty="0" err="1"/>
              <a:t>atunci</a:t>
            </a:r>
            <a:r>
              <a:rPr lang="en-US" sz="2000" dirty="0"/>
              <a:t> </a:t>
            </a:r>
            <a:r>
              <a:rPr lang="en-US" sz="2000" dirty="0" err="1"/>
              <a:t>când</a:t>
            </a:r>
            <a:r>
              <a:rPr lang="en-US" sz="2000" dirty="0"/>
              <a:t> se </a:t>
            </a:r>
            <a:r>
              <a:rPr lang="en-US" sz="2000" dirty="0" err="1"/>
              <a:t>întâmplă</a:t>
            </a:r>
            <a:r>
              <a:rPr lang="en-US" sz="2000" dirty="0"/>
              <a:t> un </a:t>
            </a:r>
            <a:r>
              <a:rPr lang="en-US" sz="2000" dirty="0" err="1"/>
              <a:t>comportament</a:t>
            </a:r>
            <a:r>
              <a:rPr lang="en-US" sz="2000" dirty="0"/>
              <a:t>?</a:t>
            </a:r>
          </a:p>
          <a:p>
            <a:pPr marL="263525" lvl="0" indent="0"/>
            <a:endParaRPr lang="en-US" sz="2000" dirty="0"/>
          </a:p>
          <a:p>
            <a:pPr marL="263525" lvl="0" indent="0"/>
            <a:r>
              <a:rPr lang="en-US" sz="2000" dirty="0" err="1"/>
              <a:t>Când</a:t>
            </a:r>
            <a:r>
              <a:rPr lang="en-US" sz="2000" dirty="0"/>
              <a:t> </a:t>
            </a:r>
            <a:r>
              <a:rPr lang="en-US" sz="2000" dirty="0" err="1"/>
              <a:t>fiecare</a:t>
            </a:r>
            <a:r>
              <a:rPr lang="en-US" sz="2000" dirty="0"/>
              <a:t> adult </a:t>
            </a:r>
            <a:r>
              <a:rPr lang="en-US" sz="2000" dirty="0" err="1"/>
              <a:t>folosește</a:t>
            </a:r>
            <a:r>
              <a:rPr lang="en-US" sz="2000" dirty="0"/>
              <a:t> </a:t>
            </a:r>
            <a:r>
              <a:rPr lang="en-US" sz="2000" dirty="0" err="1"/>
              <a:t>aceeași</a:t>
            </a:r>
            <a:r>
              <a:rPr lang="en-US" sz="2000" dirty="0"/>
              <a:t> </a:t>
            </a:r>
            <a:r>
              <a:rPr lang="en-US" sz="2000" dirty="0" err="1"/>
              <a:t>abordare</a:t>
            </a:r>
            <a:r>
              <a:rPr lang="en-US" sz="2000" dirty="0"/>
              <a:t>, </a:t>
            </a:r>
            <a:r>
              <a:rPr lang="en-US" sz="2000" dirty="0" err="1"/>
              <a:t>comportamentul</a:t>
            </a:r>
            <a:r>
              <a:rPr lang="en-US" sz="2000" dirty="0"/>
              <a:t> se </a:t>
            </a:r>
            <a:r>
              <a:rPr lang="en-US" sz="2000" dirty="0" err="1"/>
              <a:t>îmbunătățește</a:t>
            </a:r>
            <a:r>
              <a:rPr lang="en-US" sz="2000" dirty="0"/>
              <a:t>, </a:t>
            </a:r>
            <a:r>
              <a:rPr lang="en-US" sz="2000" dirty="0" err="1"/>
              <a:t>iar</a:t>
            </a:r>
            <a:r>
              <a:rPr lang="en-US" sz="2000" dirty="0"/>
              <a:t> </a:t>
            </a:r>
            <a:r>
              <a:rPr lang="en-US" sz="2000" dirty="0" err="1"/>
              <a:t>elevii</a:t>
            </a:r>
            <a:r>
              <a:rPr lang="en-US" sz="2000" dirty="0"/>
              <a:t> se </a:t>
            </a:r>
            <a:r>
              <a:rPr lang="en-US" sz="2000" dirty="0" err="1"/>
              <a:t>simt</a:t>
            </a:r>
            <a:r>
              <a:rPr lang="en-US" sz="2000" dirty="0"/>
              <a:t> </a:t>
            </a:r>
            <a:r>
              <a:rPr lang="en-US" sz="2000" dirty="0" err="1"/>
              <a:t>în</a:t>
            </a:r>
            <a:r>
              <a:rPr lang="en-US" sz="2000" dirty="0"/>
              <a:t> </a:t>
            </a:r>
            <a:r>
              <a:rPr lang="en-US" sz="2000" dirty="0" err="1"/>
              <a:t>siguranță</a:t>
            </a:r>
            <a:r>
              <a:rPr lang="en-US" sz="2000" dirty="0"/>
              <a:t>.</a:t>
            </a:r>
            <a:endParaRPr dirty="0"/>
          </a:p>
        </p:txBody>
      </p:sp>
      <p:pic>
        <p:nvPicPr>
          <p:cNvPr id="102" name="Google Shape;102;p3" descr="A group of children raising their hands&#10;&#10;AI-generated content may be incorrect."/>
          <p:cNvPicPr preferRelativeResize="0"/>
          <p:nvPr/>
        </p:nvPicPr>
        <p:blipFill rotWithShape="1">
          <a:blip r:embed="rId3">
            <a:alphaModFix/>
          </a:blip>
          <a:srcRect/>
          <a:stretch/>
        </p:blipFill>
        <p:spPr>
          <a:xfrm>
            <a:off x="6982096" y="2109651"/>
            <a:ext cx="5190309" cy="399562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5"/>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08" name="Google Shape;108;p5"/>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pPr lvl="0"/>
            <a:r>
              <a:rPr lang="it-IT" dirty="0"/>
              <a:t>Sprijin Comportamental la Nivelul Întregii Școli</a:t>
            </a:r>
            <a:r>
              <a:rPr lang="en-US" dirty="0"/>
              <a:t>: </a:t>
            </a:r>
            <a:r>
              <a:rPr lang="en-US" dirty="0" err="1"/>
              <a:t>Elementul</a:t>
            </a:r>
            <a:r>
              <a:rPr lang="en-US" dirty="0"/>
              <a:t> 1: </a:t>
            </a:r>
            <a:r>
              <a:rPr lang="en-US" dirty="0" err="1"/>
              <a:t>Predați</a:t>
            </a:r>
            <a:r>
              <a:rPr lang="en-US" dirty="0"/>
              <a:t> </a:t>
            </a:r>
            <a:r>
              <a:rPr lang="en-US" dirty="0" err="1"/>
              <a:t>așteptările</a:t>
            </a:r>
            <a:endParaRPr dirty="0"/>
          </a:p>
        </p:txBody>
      </p:sp>
      <p:sp>
        <p:nvSpPr>
          <p:cNvPr id="109" name="Google Shape;109;p5"/>
          <p:cNvSpPr txBox="1">
            <a:spLocks noGrp="1"/>
          </p:cNvSpPr>
          <p:nvPr>
            <p:ph type="body" idx="2"/>
          </p:nvPr>
        </p:nvSpPr>
        <p:spPr>
          <a:xfrm>
            <a:off x="97971" y="1462685"/>
            <a:ext cx="6131379" cy="5289300"/>
          </a:xfrm>
          <a:prstGeom prst="rect">
            <a:avLst/>
          </a:prstGeom>
          <a:noFill/>
          <a:ln>
            <a:noFill/>
          </a:ln>
        </p:spPr>
        <p:txBody>
          <a:bodyPr spcFirstLastPara="1" wrap="square" lIns="91425" tIns="45700" rIns="91425" bIns="45700" anchor="t" anchorCtr="0">
            <a:noAutofit/>
          </a:bodyPr>
          <a:lstStyle/>
          <a:p>
            <a:pPr lvl="0"/>
            <a:r>
              <a:rPr lang="en-US" sz="2000" dirty="0" err="1"/>
              <a:t>Comportamentul</a:t>
            </a:r>
            <a:r>
              <a:rPr lang="en-US" sz="2000" dirty="0"/>
              <a:t> nu </a:t>
            </a:r>
            <a:r>
              <a:rPr lang="en-US" sz="2000" dirty="0" err="1"/>
              <a:t>este</a:t>
            </a:r>
            <a:r>
              <a:rPr lang="en-US" sz="2000" dirty="0"/>
              <a:t> automat. </a:t>
            </a:r>
          </a:p>
          <a:p>
            <a:pPr lvl="0"/>
            <a:r>
              <a:rPr lang="en-US" sz="2000" dirty="0"/>
              <a:t>	</a:t>
            </a:r>
            <a:r>
              <a:rPr lang="en-US" sz="2000" dirty="0" err="1"/>
              <a:t>Elevii</a:t>
            </a:r>
            <a:r>
              <a:rPr lang="en-US" sz="2000" dirty="0"/>
              <a:t> </a:t>
            </a:r>
            <a:r>
              <a:rPr lang="en-US" sz="2000" dirty="0" err="1"/>
              <a:t>trebuie</a:t>
            </a:r>
            <a:r>
              <a:rPr lang="en-US" sz="2000" dirty="0"/>
              <a:t> </a:t>
            </a:r>
            <a:r>
              <a:rPr lang="en-US" sz="2000" dirty="0" err="1"/>
              <a:t>să</a:t>
            </a:r>
            <a:r>
              <a:rPr lang="en-US" sz="2000" dirty="0"/>
              <a:t> </a:t>
            </a:r>
            <a:r>
              <a:rPr lang="en-US" sz="2000" dirty="0" err="1"/>
              <a:t>învețe</a:t>
            </a:r>
            <a:r>
              <a:rPr lang="en-US" sz="2000" dirty="0"/>
              <a:t> cum </a:t>
            </a:r>
            <a:r>
              <a:rPr lang="en-US" sz="2000" dirty="0" err="1"/>
              <a:t>arată</a:t>
            </a:r>
            <a:r>
              <a:rPr lang="en-US" sz="2000" dirty="0"/>
              <a:t> </a:t>
            </a:r>
            <a:r>
              <a:rPr lang="en-US" sz="2000" dirty="0" err="1"/>
              <a:t>comportamentul</a:t>
            </a:r>
            <a:r>
              <a:rPr lang="en-US" sz="2000" dirty="0"/>
              <a:t> </a:t>
            </a:r>
            <a:r>
              <a:rPr lang="en-US" sz="2000" dirty="0" err="1"/>
              <a:t>în</a:t>
            </a:r>
            <a:r>
              <a:rPr lang="en-US" sz="2000" dirty="0"/>
              <a:t> </a:t>
            </a:r>
            <a:r>
              <a:rPr lang="en-US" sz="2000" dirty="0" err="1"/>
              <a:t>fiecare</a:t>
            </a:r>
            <a:r>
              <a:rPr lang="en-US" sz="2000" dirty="0"/>
              <a:t> </a:t>
            </a:r>
            <a:r>
              <a:rPr lang="en-US" sz="2000" dirty="0" err="1"/>
              <a:t>spațiu</a:t>
            </a:r>
            <a:r>
              <a:rPr lang="en-US" sz="2000" dirty="0"/>
              <a:t> al </a:t>
            </a:r>
            <a:r>
              <a:rPr lang="en-US" sz="2000" dirty="0" err="1"/>
              <a:t>școlii</a:t>
            </a:r>
            <a:r>
              <a:rPr lang="en-US" sz="2000" dirty="0"/>
              <a:t>.</a:t>
            </a:r>
          </a:p>
          <a:p>
            <a:pPr lvl="0"/>
            <a:r>
              <a:rPr lang="en-US" sz="2000" dirty="0" err="1"/>
              <a:t>Predarea</a:t>
            </a:r>
            <a:r>
              <a:rPr lang="en-US" sz="2000" dirty="0"/>
              <a:t> include: </a:t>
            </a:r>
          </a:p>
          <a:p>
            <a:pPr lvl="0"/>
            <a:r>
              <a:rPr lang="en-US" sz="2000" dirty="0"/>
              <a:t>• </a:t>
            </a:r>
            <a:r>
              <a:rPr lang="en-US" sz="2000" dirty="0" err="1"/>
              <a:t>introducerea</a:t>
            </a:r>
            <a:r>
              <a:rPr lang="en-US" sz="2000" dirty="0"/>
              <a:t> </a:t>
            </a:r>
            <a:r>
              <a:rPr lang="en-US" sz="2000" dirty="0" err="1"/>
              <a:t>așteptărilor</a:t>
            </a:r>
            <a:r>
              <a:rPr lang="en-US" sz="2000" dirty="0"/>
              <a:t> </a:t>
            </a:r>
          </a:p>
          <a:p>
            <a:pPr lvl="0"/>
            <a:r>
              <a:rPr lang="en-US" sz="2000" dirty="0"/>
              <a:t>• </a:t>
            </a:r>
            <a:r>
              <a:rPr lang="en-US" sz="2000" dirty="0" err="1"/>
              <a:t>arătarea</a:t>
            </a:r>
            <a:r>
              <a:rPr lang="en-US" sz="2000" dirty="0"/>
              <a:t> </a:t>
            </a:r>
            <a:r>
              <a:rPr lang="en-US" sz="2000" dirty="0" err="1"/>
              <a:t>modului</a:t>
            </a:r>
            <a:r>
              <a:rPr lang="en-US" sz="2000" dirty="0"/>
              <a:t> </a:t>
            </a:r>
            <a:r>
              <a:rPr lang="en-US" sz="2000" dirty="0" err="1"/>
              <a:t>în</a:t>
            </a:r>
            <a:r>
              <a:rPr lang="en-US" sz="2000" dirty="0"/>
              <a:t> care </a:t>
            </a:r>
            <a:r>
              <a:rPr lang="en-US" sz="2000" dirty="0" err="1"/>
              <a:t>arată</a:t>
            </a:r>
            <a:r>
              <a:rPr lang="en-US" sz="2000" dirty="0"/>
              <a:t> </a:t>
            </a:r>
            <a:r>
              <a:rPr lang="en-US" sz="2000" dirty="0" err="1"/>
              <a:t>acestea</a:t>
            </a:r>
            <a:r>
              <a:rPr lang="en-US" sz="2000" dirty="0"/>
              <a:t> </a:t>
            </a:r>
          </a:p>
          <a:p>
            <a:pPr lvl="0"/>
            <a:r>
              <a:rPr lang="en-US" sz="2000" dirty="0"/>
              <a:t>• </a:t>
            </a:r>
            <a:r>
              <a:rPr lang="en-US" sz="2000" dirty="0" err="1"/>
              <a:t>oferirea</a:t>
            </a:r>
            <a:r>
              <a:rPr lang="en-US" sz="2000" dirty="0"/>
              <a:t> </a:t>
            </a:r>
            <a:r>
              <a:rPr lang="en-US" sz="2000" dirty="0" err="1"/>
              <a:t>elevilor</a:t>
            </a:r>
            <a:r>
              <a:rPr lang="en-US" sz="2000" dirty="0"/>
              <a:t> a </a:t>
            </a:r>
            <a:r>
              <a:rPr lang="en-US" sz="2000" dirty="0" err="1"/>
              <a:t>șansei</a:t>
            </a:r>
            <a:r>
              <a:rPr lang="en-US" sz="2000" dirty="0"/>
              <a:t> de a </a:t>
            </a:r>
            <a:r>
              <a:rPr lang="en-US" sz="2000" dirty="0" err="1"/>
              <a:t>exersa</a:t>
            </a:r>
            <a:endParaRPr lang="en-US" sz="2000" dirty="0"/>
          </a:p>
          <a:p>
            <a:pPr lvl="0"/>
            <a:r>
              <a:rPr lang="en-US" sz="2000" b="1" dirty="0" err="1"/>
              <a:t>Exemplu</a:t>
            </a:r>
            <a:r>
              <a:rPr lang="en-US" sz="2000" b="1" dirty="0"/>
              <a:t> </a:t>
            </a:r>
            <a:r>
              <a:rPr lang="en-US" sz="2000" b="1" dirty="0" err="1"/>
              <a:t>dintr</a:t>
            </a:r>
            <a:r>
              <a:rPr lang="en-US" sz="2000" b="1" dirty="0"/>
              <a:t>-o </a:t>
            </a:r>
            <a:r>
              <a:rPr lang="en-US" sz="2000" b="1" dirty="0" err="1"/>
              <a:t>școală</a:t>
            </a:r>
            <a:r>
              <a:rPr lang="en-US" sz="2000" b="1" dirty="0"/>
              <a:t> </a:t>
            </a:r>
            <a:r>
              <a:rPr lang="en-US" sz="2000" b="1" dirty="0" err="1"/>
              <a:t>reală</a:t>
            </a:r>
            <a:r>
              <a:rPr lang="en-US" sz="2000" b="1" dirty="0"/>
              <a:t>: </a:t>
            </a:r>
          </a:p>
          <a:p>
            <a:pPr lvl="0"/>
            <a:r>
              <a:rPr lang="en-US" sz="2000" dirty="0" err="1"/>
              <a:t>Așteptări</a:t>
            </a:r>
            <a:r>
              <a:rPr lang="en-US" sz="2000" dirty="0"/>
              <a:t>: Respect </a:t>
            </a:r>
          </a:p>
          <a:p>
            <a:pPr lvl="0"/>
            <a:r>
              <a:rPr lang="en-US" sz="2000" dirty="0" err="1"/>
              <a:t>Rutină</a:t>
            </a:r>
            <a:r>
              <a:rPr lang="en-US" sz="2000" dirty="0"/>
              <a:t> </a:t>
            </a:r>
            <a:r>
              <a:rPr lang="en-US" sz="2000" dirty="0" err="1"/>
              <a:t>în</a:t>
            </a:r>
            <a:r>
              <a:rPr lang="en-US" sz="2000" dirty="0"/>
              <a:t> </a:t>
            </a:r>
            <a:r>
              <a:rPr lang="en-US" sz="2000" dirty="0" err="1"/>
              <a:t>clasă</a:t>
            </a:r>
            <a:r>
              <a:rPr lang="en-US" sz="2000" dirty="0"/>
              <a:t>: </a:t>
            </a:r>
            <a:r>
              <a:rPr lang="en-US" sz="2000" dirty="0" err="1"/>
              <a:t>Ascultați</a:t>
            </a:r>
            <a:r>
              <a:rPr lang="en-US" sz="2000" dirty="0"/>
              <a:t>-i pe </a:t>
            </a:r>
            <a:r>
              <a:rPr lang="en-US" sz="2000" dirty="0" err="1"/>
              <a:t>ceilalți</a:t>
            </a:r>
            <a:r>
              <a:rPr lang="en-US" sz="2000" dirty="0"/>
              <a:t> </a:t>
            </a:r>
            <a:r>
              <a:rPr lang="en-US" sz="2000" dirty="0" err="1"/>
              <a:t>și</a:t>
            </a:r>
            <a:r>
              <a:rPr lang="en-US" sz="2000" dirty="0"/>
              <a:t> </a:t>
            </a:r>
            <a:r>
              <a:rPr lang="en-US" sz="2000" dirty="0" err="1"/>
              <a:t>așteptați-vă</a:t>
            </a:r>
            <a:r>
              <a:rPr lang="en-US" sz="2000" dirty="0"/>
              <a:t> </a:t>
            </a:r>
            <a:r>
              <a:rPr lang="en-US" sz="2000" dirty="0" err="1"/>
              <a:t>rândul</a:t>
            </a:r>
            <a:r>
              <a:rPr lang="en-US" sz="2000" dirty="0"/>
              <a:t> </a:t>
            </a:r>
          </a:p>
          <a:p>
            <a:pPr lvl="0"/>
            <a:r>
              <a:rPr lang="en-US" sz="2000" dirty="0" err="1"/>
              <a:t>Rutină</a:t>
            </a:r>
            <a:r>
              <a:rPr lang="en-US" sz="2000" dirty="0"/>
              <a:t> </a:t>
            </a:r>
            <a:r>
              <a:rPr lang="en-US" sz="2000" dirty="0" err="1"/>
              <a:t>în</a:t>
            </a:r>
            <a:r>
              <a:rPr lang="en-US" sz="2000" dirty="0"/>
              <a:t> </a:t>
            </a:r>
            <a:r>
              <a:rPr lang="en-US" sz="2000" dirty="0" err="1"/>
              <a:t>locul</a:t>
            </a:r>
            <a:r>
              <a:rPr lang="en-US" sz="2000" dirty="0"/>
              <a:t> de </a:t>
            </a:r>
            <a:r>
              <a:rPr lang="en-US" sz="2000" dirty="0" err="1"/>
              <a:t>joacă</a:t>
            </a:r>
            <a:r>
              <a:rPr lang="en-US" sz="2000" dirty="0"/>
              <a:t>: </a:t>
            </a:r>
            <a:r>
              <a:rPr lang="en-US" sz="2000" dirty="0" err="1"/>
              <a:t>Împărțiți</a:t>
            </a:r>
            <a:r>
              <a:rPr lang="en-US" sz="2000" dirty="0"/>
              <a:t> </a:t>
            </a:r>
            <a:r>
              <a:rPr lang="en-US" sz="2000" dirty="0" err="1"/>
              <a:t>spațiul</a:t>
            </a:r>
            <a:r>
              <a:rPr lang="en-US" sz="2000" dirty="0"/>
              <a:t> </a:t>
            </a:r>
            <a:r>
              <a:rPr lang="en-US" sz="2000" dirty="0" err="1"/>
              <a:t>și</a:t>
            </a:r>
            <a:r>
              <a:rPr lang="en-US" sz="2000" dirty="0"/>
              <a:t> </a:t>
            </a:r>
            <a:r>
              <a:rPr lang="en-US" sz="2000" dirty="0" err="1"/>
              <a:t>echipamentul</a:t>
            </a:r>
            <a:r>
              <a:rPr lang="en-US" sz="2000" dirty="0"/>
              <a:t> </a:t>
            </a:r>
            <a:r>
              <a:rPr lang="en-US" sz="2000" dirty="0" err="1"/>
              <a:t>în</a:t>
            </a:r>
            <a:r>
              <a:rPr lang="en-US" sz="2000" dirty="0"/>
              <a:t> mod </a:t>
            </a:r>
            <a:r>
              <a:rPr lang="en-US" sz="2000" dirty="0" err="1"/>
              <a:t>echitabil</a:t>
            </a:r>
            <a:r>
              <a:rPr lang="en-US" sz="2000" dirty="0"/>
              <a:t> </a:t>
            </a:r>
          </a:p>
          <a:p>
            <a:pPr lvl="0"/>
            <a:r>
              <a:rPr lang="en-US" sz="2000" dirty="0" err="1"/>
              <a:t>Rutină</a:t>
            </a:r>
            <a:r>
              <a:rPr lang="en-US" sz="2000" dirty="0"/>
              <a:t> </a:t>
            </a:r>
            <a:r>
              <a:rPr lang="en-US" sz="2000" dirty="0" err="1"/>
              <a:t>în</a:t>
            </a:r>
            <a:r>
              <a:rPr lang="en-US" sz="2000" dirty="0"/>
              <a:t> </a:t>
            </a:r>
            <a:r>
              <a:rPr lang="en-US" sz="2000" dirty="0" err="1"/>
              <a:t>coridor</a:t>
            </a:r>
            <a:r>
              <a:rPr lang="en-US" sz="2000" dirty="0"/>
              <a:t>: </a:t>
            </a:r>
            <a:r>
              <a:rPr lang="en-US" sz="2000" dirty="0" err="1"/>
              <a:t>Păstrați</a:t>
            </a:r>
            <a:r>
              <a:rPr lang="en-US" sz="2000" dirty="0"/>
              <a:t> </a:t>
            </a:r>
            <a:r>
              <a:rPr lang="en-US" sz="2000" dirty="0" err="1"/>
              <a:t>partea</a:t>
            </a:r>
            <a:r>
              <a:rPr lang="en-US" sz="2000" dirty="0"/>
              <a:t> </a:t>
            </a:r>
            <a:r>
              <a:rPr lang="en-US" sz="2000" dirty="0" err="1"/>
              <a:t>dreaptă</a:t>
            </a:r>
            <a:r>
              <a:rPr lang="en-US" sz="2000" dirty="0"/>
              <a:t> </a:t>
            </a:r>
            <a:r>
              <a:rPr lang="en-US" sz="2000" dirty="0" err="1"/>
              <a:t>când</a:t>
            </a:r>
            <a:r>
              <a:rPr lang="en-US" sz="2000" dirty="0"/>
              <a:t> </a:t>
            </a:r>
            <a:r>
              <a:rPr lang="en-US" sz="2000" dirty="0" err="1"/>
              <a:t>mergeți</a:t>
            </a:r>
            <a:endParaRPr dirty="0"/>
          </a:p>
        </p:txBody>
      </p:sp>
      <p:pic>
        <p:nvPicPr>
          <p:cNvPr id="110" name="Google Shape;110;p5" descr="A group of children raising their hands&#10;&#10;AI-generated content may be incorrect."/>
          <p:cNvPicPr preferRelativeResize="0"/>
          <p:nvPr/>
        </p:nvPicPr>
        <p:blipFill rotWithShape="1">
          <a:blip r:embed="rId3">
            <a:alphaModFix/>
          </a:blip>
          <a:srcRect/>
          <a:stretch/>
        </p:blipFill>
        <p:spPr>
          <a:xfrm>
            <a:off x="6652957" y="2744808"/>
            <a:ext cx="5389514" cy="411319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3"/>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16" name="Google Shape;116;p13"/>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r>
              <a:rPr lang="it-IT" dirty="0"/>
              <a:t>Sprijin Comportamental la Nivelul Întregii Școli</a:t>
            </a:r>
            <a:r>
              <a:rPr lang="en-US" dirty="0"/>
              <a:t>: </a:t>
            </a:r>
            <a:r>
              <a:rPr lang="en-US" dirty="0" err="1"/>
              <a:t>Elementul</a:t>
            </a:r>
            <a:r>
              <a:rPr lang="en-US" dirty="0"/>
              <a:t> 2: </a:t>
            </a:r>
            <a:r>
              <a:rPr lang="en-US" dirty="0" err="1"/>
              <a:t>Îndemnați</a:t>
            </a:r>
            <a:r>
              <a:rPr lang="en-US" dirty="0"/>
              <a:t> </a:t>
            </a:r>
            <a:r>
              <a:rPr lang="en-US" dirty="0" err="1"/>
              <a:t>și</a:t>
            </a:r>
            <a:r>
              <a:rPr lang="en-US" dirty="0"/>
              <a:t> </a:t>
            </a:r>
            <a:r>
              <a:rPr lang="en-US" dirty="0" err="1"/>
              <a:t>recunoașteți</a:t>
            </a:r>
            <a:endParaRPr dirty="0"/>
          </a:p>
          <a:p>
            <a:pPr marL="0" lvl="0" indent="0" algn="just" rtl="0">
              <a:lnSpc>
                <a:spcPct val="90000"/>
              </a:lnSpc>
              <a:spcBef>
                <a:spcPts val="0"/>
              </a:spcBef>
              <a:spcAft>
                <a:spcPts val="0"/>
              </a:spcAft>
              <a:buClr>
                <a:schemeClr val="accent2"/>
              </a:buClr>
              <a:buSzPts val="2400"/>
              <a:buNone/>
            </a:pPr>
            <a:endParaRPr dirty="0"/>
          </a:p>
        </p:txBody>
      </p:sp>
      <p:sp>
        <p:nvSpPr>
          <p:cNvPr id="117" name="Google Shape;117;p13"/>
          <p:cNvSpPr txBox="1">
            <a:spLocks noGrp="1"/>
          </p:cNvSpPr>
          <p:nvPr>
            <p:ph type="body" idx="2"/>
          </p:nvPr>
        </p:nvSpPr>
        <p:spPr>
          <a:xfrm>
            <a:off x="97971" y="1462685"/>
            <a:ext cx="6131379" cy="5289300"/>
          </a:xfrm>
          <a:prstGeom prst="rect">
            <a:avLst/>
          </a:prstGeom>
          <a:noFill/>
          <a:ln>
            <a:noFill/>
          </a:ln>
        </p:spPr>
        <p:txBody>
          <a:bodyPr spcFirstLastPara="1" wrap="square" lIns="91425" tIns="45700" rIns="91425" bIns="45700" anchor="t" anchorCtr="0">
            <a:noAutofit/>
          </a:bodyPr>
          <a:lstStyle/>
          <a:p>
            <a:r>
              <a:rPr lang="fr-FR" sz="2000" dirty="0" err="1"/>
              <a:t>Adulții</a:t>
            </a:r>
            <a:r>
              <a:rPr lang="fr-FR" sz="2000" dirty="0"/>
              <a:t> le </a:t>
            </a:r>
            <a:r>
              <a:rPr lang="fr-FR" sz="2000" dirty="0" err="1"/>
              <a:t>reamintesc</a:t>
            </a:r>
            <a:r>
              <a:rPr lang="fr-FR" sz="2000" dirty="0"/>
              <a:t> </a:t>
            </a:r>
            <a:r>
              <a:rPr lang="fr-FR" sz="2000" dirty="0" err="1"/>
              <a:t>elevilor</a:t>
            </a:r>
            <a:r>
              <a:rPr lang="fr-FR" sz="2000" dirty="0"/>
              <a:t> </a:t>
            </a:r>
            <a:r>
              <a:rPr lang="fr-FR" sz="2000" dirty="0" err="1"/>
              <a:t>despre</a:t>
            </a:r>
            <a:r>
              <a:rPr lang="fr-FR" sz="2000" dirty="0"/>
              <a:t> </a:t>
            </a:r>
            <a:r>
              <a:rPr lang="fr-FR" sz="2000" dirty="0" err="1"/>
              <a:t>așteptări</a:t>
            </a:r>
            <a:r>
              <a:rPr lang="fr-FR" sz="2000" dirty="0"/>
              <a:t> </a:t>
            </a:r>
            <a:r>
              <a:rPr lang="fr-FR" sz="2000" dirty="0" err="1"/>
              <a:t>chiar</a:t>
            </a:r>
            <a:r>
              <a:rPr lang="fr-FR" sz="2000" dirty="0"/>
              <a:t> </a:t>
            </a:r>
            <a:r>
              <a:rPr lang="fr-FR" sz="2000" dirty="0" err="1"/>
              <a:t>înainte</a:t>
            </a:r>
            <a:r>
              <a:rPr lang="fr-FR" sz="2000" dirty="0"/>
              <a:t> de </a:t>
            </a:r>
            <a:r>
              <a:rPr lang="fr-FR" sz="2000" dirty="0" err="1"/>
              <a:t>începerea</a:t>
            </a:r>
            <a:r>
              <a:rPr lang="fr-FR" sz="2000" dirty="0"/>
              <a:t> </a:t>
            </a:r>
            <a:r>
              <a:rPr lang="fr-FR" sz="2000" dirty="0" err="1"/>
              <a:t>rutinei</a:t>
            </a:r>
            <a:r>
              <a:rPr lang="fr-FR" sz="2000" dirty="0"/>
              <a:t>.</a:t>
            </a:r>
            <a:endParaRPr lang="en-US" sz="2000" dirty="0"/>
          </a:p>
          <a:p>
            <a:r>
              <a:rPr lang="fr-FR" sz="2000" dirty="0" err="1"/>
              <a:t>Exemplu</a:t>
            </a:r>
            <a:r>
              <a:rPr lang="fr-FR" sz="2000" dirty="0"/>
              <a:t>: </a:t>
            </a:r>
            <a:r>
              <a:rPr lang="fr-FR" sz="2000" dirty="0" err="1"/>
              <a:t>Înainte</a:t>
            </a:r>
            <a:r>
              <a:rPr lang="fr-FR" sz="2000" dirty="0"/>
              <a:t> de a </a:t>
            </a:r>
            <a:r>
              <a:rPr lang="fr-FR" sz="2000" dirty="0" err="1"/>
              <a:t>părăsi</a:t>
            </a:r>
            <a:r>
              <a:rPr lang="fr-FR" sz="2000" dirty="0"/>
              <a:t> sala de </a:t>
            </a:r>
            <a:r>
              <a:rPr lang="fr-FR" sz="2000" dirty="0" err="1"/>
              <a:t>clasă</a:t>
            </a:r>
            <a:r>
              <a:rPr lang="fr-FR" sz="2000" dirty="0"/>
              <a:t>: „</a:t>
            </a:r>
            <a:r>
              <a:rPr lang="fr-FR" sz="2000" dirty="0" err="1"/>
              <a:t>Țineți</a:t>
            </a:r>
            <a:r>
              <a:rPr lang="fr-FR" sz="2000" dirty="0"/>
              <a:t> </a:t>
            </a:r>
            <a:r>
              <a:rPr lang="fr-FR" sz="2000" dirty="0" err="1"/>
              <a:t>minte</a:t>
            </a:r>
            <a:r>
              <a:rPr lang="fr-FR" sz="2000" dirty="0"/>
              <a:t> :  </a:t>
            </a:r>
            <a:r>
              <a:rPr lang="fr-FR" sz="2000" dirty="0" err="1"/>
              <a:t>păstrați-vă</a:t>
            </a:r>
            <a:r>
              <a:rPr lang="fr-FR" sz="2000" dirty="0"/>
              <a:t> </a:t>
            </a:r>
            <a:r>
              <a:rPr lang="fr-FR" sz="2000" dirty="0" err="1"/>
              <a:t>vocea</a:t>
            </a:r>
            <a:r>
              <a:rPr lang="fr-FR" sz="2000" dirty="0"/>
              <a:t> </a:t>
            </a:r>
            <a:r>
              <a:rPr lang="fr-FR" sz="2000" dirty="0" err="1"/>
              <a:t>calmă</a:t>
            </a:r>
            <a:r>
              <a:rPr lang="fr-FR" sz="2000" dirty="0"/>
              <a:t> </a:t>
            </a:r>
            <a:r>
              <a:rPr lang="fr-FR" sz="2000" dirty="0" err="1"/>
              <a:t>pe</a:t>
            </a:r>
            <a:r>
              <a:rPr lang="fr-FR" sz="2000" dirty="0"/>
              <a:t> </a:t>
            </a:r>
            <a:r>
              <a:rPr lang="fr-FR" sz="2000" dirty="0" err="1"/>
              <a:t>coridor</a:t>
            </a:r>
            <a:r>
              <a:rPr lang="fr-FR" sz="2000" dirty="0"/>
              <a:t>.”</a:t>
            </a:r>
            <a:endParaRPr lang="en-US" sz="2000" dirty="0"/>
          </a:p>
          <a:p>
            <a:r>
              <a:rPr lang="fr-FR" sz="2000" dirty="0" err="1"/>
              <a:t>Recunoaștere</a:t>
            </a:r>
            <a:r>
              <a:rPr lang="fr-FR" sz="2000" dirty="0"/>
              <a:t> </a:t>
            </a:r>
            <a:r>
              <a:rPr lang="fr-FR" sz="2000" dirty="0" err="1"/>
              <a:t>Adulții</a:t>
            </a:r>
            <a:r>
              <a:rPr lang="fr-FR" sz="2000" dirty="0"/>
              <a:t> </a:t>
            </a:r>
            <a:r>
              <a:rPr lang="fr-FR" sz="2000" dirty="0" err="1"/>
              <a:t>observă</a:t>
            </a:r>
            <a:r>
              <a:rPr lang="fr-FR" sz="2000" dirty="0"/>
              <a:t> </a:t>
            </a:r>
            <a:r>
              <a:rPr lang="fr-FR" sz="2000" dirty="0" err="1"/>
              <a:t>și</a:t>
            </a:r>
            <a:r>
              <a:rPr lang="fr-FR" sz="2000" dirty="0"/>
              <a:t> </a:t>
            </a:r>
            <a:r>
              <a:rPr lang="fr-FR" sz="2000" dirty="0" err="1"/>
              <a:t>numesc</a:t>
            </a:r>
            <a:r>
              <a:rPr lang="fr-FR" sz="2000" dirty="0"/>
              <a:t> </a:t>
            </a:r>
            <a:r>
              <a:rPr lang="fr-FR" sz="2000" dirty="0" err="1"/>
              <a:t>comportamentul</a:t>
            </a:r>
            <a:r>
              <a:rPr lang="fr-FR" sz="2000" dirty="0"/>
              <a:t> </a:t>
            </a:r>
            <a:r>
              <a:rPr lang="fr-FR" sz="2000" dirty="0" err="1"/>
              <a:t>atunci</a:t>
            </a:r>
            <a:r>
              <a:rPr lang="fr-FR" sz="2000" dirty="0"/>
              <a:t> </a:t>
            </a:r>
            <a:r>
              <a:rPr lang="fr-FR" sz="2000" dirty="0" err="1"/>
              <a:t>când</a:t>
            </a:r>
            <a:r>
              <a:rPr lang="fr-FR" sz="2000" dirty="0"/>
              <a:t> se </a:t>
            </a:r>
            <a:r>
              <a:rPr lang="fr-FR" sz="2000" dirty="0" err="1"/>
              <a:t>întâmplă</a:t>
            </a:r>
            <a:r>
              <a:rPr lang="fr-FR" sz="2000" dirty="0"/>
              <a:t>. </a:t>
            </a:r>
            <a:r>
              <a:rPr lang="fr-FR" sz="2000" dirty="0" err="1"/>
              <a:t>Acest</a:t>
            </a:r>
            <a:r>
              <a:rPr lang="fr-FR" sz="2000" dirty="0"/>
              <a:t> </a:t>
            </a:r>
            <a:r>
              <a:rPr lang="fr-FR" sz="2000" dirty="0" err="1"/>
              <a:t>lucru</a:t>
            </a:r>
            <a:r>
              <a:rPr lang="fr-FR" sz="2000" dirty="0"/>
              <a:t> </a:t>
            </a:r>
            <a:r>
              <a:rPr lang="fr-FR" sz="2000" dirty="0" err="1"/>
              <a:t>dezvoltă</a:t>
            </a:r>
            <a:r>
              <a:rPr lang="fr-FR" sz="2000" dirty="0"/>
              <a:t> </a:t>
            </a:r>
            <a:r>
              <a:rPr lang="fr-FR" sz="2000" dirty="0" err="1"/>
              <a:t>motivația</a:t>
            </a:r>
            <a:r>
              <a:rPr lang="fr-FR" sz="2000" dirty="0"/>
              <a:t> </a:t>
            </a:r>
            <a:r>
              <a:rPr lang="fr-FR" sz="2000" dirty="0" err="1"/>
              <a:t>și</a:t>
            </a:r>
            <a:r>
              <a:rPr lang="fr-FR" sz="2000" dirty="0"/>
              <a:t> </a:t>
            </a:r>
            <a:r>
              <a:rPr lang="fr-FR" sz="2000" dirty="0" err="1"/>
              <a:t>consolidează</a:t>
            </a:r>
            <a:r>
              <a:rPr lang="fr-FR" sz="2000" dirty="0"/>
              <a:t> </a:t>
            </a:r>
            <a:r>
              <a:rPr lang="fr-FR" sz="2000" dirty="0" err="1"/>
              <a:t>rutina</a:t>
            </a:r>
            <a:r>
              <a:rPr lang="fr-FR" sz="2000" dirty="0"/>
              <a:t>.</a:t>
            </a:r>
            <a:endParaRPr lang="en-US" sz="2000" dirty="0"/>
          </a:p>
          <a:p>
            <a:r>
              <a:rPr lang="fr-FR" sz="2000" dirty="0" err="1"/>
              <a:t>Exemplu</a:t>
            </a:r>
            <a:r>
              <a:rPr lang="fr-FR" sz="2000" dirty="0"/>
              <a:t>: „Te-</a:t>
            </a:r>
            <a:r>
              <a:rPr lang="fr-FR" sz="2000" dirty="0" err="1"/>
              <a:t>am</a:t>
            </a:r>
            <a:r>
              <a:rPr lang="fr-FR" sz="2000" dirty="0"/>
              <a:t> </a:t>
            </a:r>
            <a:r>
              <a:rPr lang="fr-FR" sz="2000" dirty="0" err="1"/>
              <a:t>văzut</a:t>
            </a:r>
            <a:r>
              <a:rPr lang="fr-FR" sz="2000" dirty="0"/>
              <a:t> </a:t>
            </a:r>
            <a:r>
              <a:rPr lang="fr-FR" sz="2000" dirty="0" err="1"/>
              <a:t>ținând</a:t>
            </a:r>
            <a:r>
              <a:rPr lang="fr-FR" sz="2000" dirty="0"/>
              <a:t> </a:t>
            </a:r>
            <a:r>
              <a:rPr lang="fr-FR" sz="2000" dirty="0" err="1"/>
              <a:t>ușa</a:t>
            </a:r>
            <a:r>
              <a:rPr lang="fr-FR" sz="2000" dirty="0"/>
              <a:t>. </a:t>
            </a:r>
            <a:r>
              <a:rPr lang="fr-FR" sz="2000" dirty="0" err="1"/>
              <a:t>Asta</a:t>
            </a:r>
            <a:r>
              <a:rPr lang="fr-FR" sz="2000" dirty="0"/>
              <a:t> i-a </a:t>
            </a:r>
            <a:r>
              <a:rPr lang="fr-FR" sz="2000" dirty="0" err="1"/>
              <a:t>ajutat</a:t>
            </a:r>
            <a:r>
              <a:rPr lang="fr-FR" sz="2000" dirty="0"/>
              <a:t> </a:t>
            </a:r>
            <a:r>
              <a:rPr lang="fr-FR" sz="2000" dirty="0" err="1"/>
              <a:t>pe</a:t>
            </a:r>
            <a:r>
              <a:rPr lang="fr-FR" sz="2000" dirty="0"/>
              <a:t> </a:t>
            </a:r>
            <a:r>
              <a:rPr lang="fr-FR" sz="2000" dirty="0" err="1"/>
              <a:t>toți</a:t>
            </a:r>
            <a:r>
              <a:rPr lang="fr-FR" sz="2000" dirty="0"/>
              <a:t> </a:t>
            </a:r>
            <a:r>
              <a:rPr lang="fr-FR" sz="2000" dirty="0" err="1"/>
              <a:t>să</a:t>
            </a:r>
            <a:r>
              <a:rPr lang="fr-FR" sz="2000" dirty="0"/>
              <a:t> se </a:t>
            </a:r>
            <a:r>
              <a:rPr lang="fr-FR" sz="2000" dirty="0" err="1"/>
              <a:t>miște</a:t>
            </a:r>
            <a:r>
              <a:rPr lang="fr-FR" sz="2000" dirty="0"/>
              <a:t> </a:t>
            </a:r>
            <a:r>
              <a:rPr lang="fr-FR" sz="2000" dirty="0" err="1"/>
              <a:t>în</a:t>
            </a:r>
            <a:r>
              <a:rPr lang="fr-FR" sz="2000" dirty="0"/>
              <a:t> </a:t>
            </a:r>
            <a:r>
              <a:rPr lang="fr-FR" sz="2000" dirty="0" err="1"/>
              <a:t>siguranță</a:t>
            </a:r>
            <a:r>
              <a:rPr lang="fr-FR" sz="2000" dirty="0"/>
              <a:t>.”</a:t>
            </a:r>
            <a:endParaRPr lang="en-US" sz="2000" dirty="0"/>
          </a:p>
          <a:p>
            <a:pPr marL="457200" lvl="0" indent="-228600" algn="l" rtl="0">
              <a:lnSpc>
                <a:spcPct val="90000"/>
              </a:lnSpc>
              <a:spcBef>
                <a:spcPts val="0"/>
              </a:spcBef>
              <a:spcAft>
                <a:spcPts val="0"/>
              </a:spcAft>
              <a:buSzPts val="1800"/>
              <a:buNone/>
            </a:pPr>
            <a:endParaRPr dirty="0"/>
          </a:p>
        </p:txBody>
      </p:sp>
      <p:pic>
        <p:nvPicPr>
          <p:cNvPr id="118" name="Google Shape;118;p13" descr="A group of children raising their hands&#10;&#10;AI-generated content may be incorrect."/>
          <p:cNvPicPr preferRelativeResize="0"/>
          <p:nvPr/>
        </p:nvPicPr>
        <p:blipFill rotWithShape="1">
          <a:blip r:embed="rId3">
            <a:alphaModFix/>
          </a:blip>
          <a:srcRect/>
          <a:stretch/>
        </p:blipFill>
        <p:spPr>
          <a:xfrm>
            <a:off x="6652957" y="2744808"/>
            <a:ext cx="5389514" cy="411319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4"/>
          <p:cNvSpPr txBox="1">
            <a:spLocks noGrp="1"/>
          </p:cNvSpPr>
          <p:nvPr>
            <p:ph type="title"/>
          </p:nvPr>
        </p:nvSpPr>
        <p:spPr>
          <a:xfrm>
            <a:off x="97970" y="81642"/>
            <a:ext cx="11944500" cy="715800"/>
          </a:xfrm>
          <a:prstGeom prst="rect">
            <a:avLst/>
          </a:prstGeom>
          <a:noFill/>
          <a:ln>
            <a:noFill/>
          </a:ln>
        </p:spPr>
        <p:txBody>
          <a:bodyPr spcFirstLastPara="1" wrap="square" lIns="91425" tIns="54000" rIns="54000" bIns="54000" anchor="ctr" anchorCtr="0">
            <a:noAutofit/>
          </a:bodyPr>
          <a:lstStyle/>
          <a:p>
            <a:pPr lvl="0"/>
            <a:r>
              <a:rPr lang="en-US" u="sng" dirty="0" err="1"/>
              <a:t>Unitatea</a:t>
            </a:r>
            <a:r>
              <a:rPr lang="en-US" u="sng" dirty="0"/>
              <a:t> 1.4 – </a:t>
            </a:r>
            <a:r>
              <a:rPr lang="fr-FR" u="sng" dirty="0" err="1"/>
              <a:t>Legătura</a:t>
            </a:r>
            <a:r>
              <a:rPr lang="fr-FR" u="sng" dirty="0"/>
              <a:t> </a:t>
            </a:r>
            <a:r>
              <a:rPr lang="fr-FR" u="sng" dirty="0" err="1"/>
              <a:t>dintre</a:t>
            </a:r>
            <a:r>
              <a:rPr lang="fr-FR" u="sng" dirty="0"/>
              <a:t> SWPBS </a:t>
            </a:r>
            <a:r>
              <a:rPr lang="fr-FR" u="sng" dirty="0" err="1"/>
              <a:t>și</a:t>
            </a:r>
            <a:r>
              <a:rPr lang="fr-FR" u="sng" dirty="0"/>
              <a:t> PERMA</a:t>
            </a:r>
            <a:endParaRPr dirty="0"/>
          </a:p>
        </p:txBody>
      </p:sp>
      <p:sp>
        <p:nvSpPr>
          <p:cNvPr id="124" name="Google Shape;124;p14"/>
          <p:cNvSpPr txBox="1">
            <a:spLocks noGrp="1"/>
          </p:cNvSpPr>
          <p:nvPr>
            <p:ph type="body" idx="1"/>
          </p:nvPr>
        </p:nvSpPr>
        <p:spPr>
          <a:xfrm>
            <a:off x="0" y="922888"/>
            <a:ext cx="11944500" cy="550800"/>
          </a:xfrm>
          <a:prstGeom prst="rect">
            <a:avLst/>
          </a:prstGeom>
          <a:noFill/>
          <a:ln>
            <a:noFill/>
          </a:ln>
        </p:spPr>
        <p:txBody>
          <a:bodyPr spcFirstLastPara="1" wrap="square" lIns="91425" tIns="45700" rIns="91425" bIns="45700" anchor="ctr" anchorCtr="0">
            <a:noAutofit/>
          </a:bodyPr>
          <a:lstStyle/>
          <a:p>
            <a:r>
              <a:rPr lang="it-IT" dirty="0"/>
              <a:t>Sprijin Comportamental la Nivelul Întregii Școli</a:t>
            </a:r>
            <a:r>
              <a:rPr lang="en-US" dirty="0"/>
              <a:t>: </a:t>
            </a:r>
            <a:r>
              <a:rPr lang="en-US" dirty="0" err="1"/>
              <a:t>Elementul</a:t>
            </a:r>
            <a:r>
              <a:rPr lang="en-US" dirty="0"/>
              <a:t> 3: </a:t>
            </a:r>
            <a:r>
              <a:rPr lang="fr-FR" dirty="0" err="1"/>
              <a:t>Corectați</a:t>
            </a:r>
            <a:r>
              <a:rPr lang="fr-FR" dirty="0"/>
              <a:t> </a:t>
            </a:r>
            <a:r>
              <a:rPr lang="fr-FR" dirty="0" err="1"/>
              <a:t>cu</a:t>
            </a:r>
            <a:r>
              <a:rPr lang="fr-FR" dirty="0"/>
              <a:t> </a:t>
            </a:r>
            <a:r>
              <a:rPr lang="fr-FR" dirty="0" err="1"/>
              <a:t>claritate</a:t>
            </a:r>
            <a:endParaRPr dirty="0"/>
          </a:p>
          <a:p>
            <a:pPr marL="0" lvl="0" indent="0" algn="just" rtl="0">
              <a:lnSpc>
                <a:spcPct val="90000"/>
              </a:lnSpc>
              <a:spcBef>
                <a:spcPts val="0"/>
              </a:spcBef>
              <a:spcAft>
                <a:spcPts val="0"/>
              </a:spcAft>
              <a:buClr>
                <a:schemeClr val="accent2"/>
              </a:buClr>
              <a:buSzPts val="2400"/>
              <a:buNone/>
            </a:pPr>
            <a:endParaRPr dirty="0"/>
          </a:p>
        </p:txBody>
      </p:sp>
      <p:sp>
        <p:nvSpPr>
          <p:cNvPr id="125" name="Google Shape;125;p14"/>
          <p:cNvSpPr txBox="1">
            <a:spLocks noGrp="1"/>
          </p:cNvSpPr>
          <p:nvPr>
            <p:ph type="body" idx="2"/>
          </p:nvPr>
        </p:nvSpPr>
        <p:spPr>
          <a:xfrm>
            <a:off x="97971" y="1462685"/>
            <a:ext cx="6131379" cy="5289300"/>
          </a:xfrm>
          <a:prstGeom prst="rect">
            <a:avLst/>
          </a:prstGeom>
          <a:noFill/>
          <a:ln>
            <a:noFill/>
          </a:ln>
        </p:spPr>
        <p:txBody>
          <a:bodyPr spcFirstLastPara="1" wrap="square" lIns="91425" tIns="45700" rIns="91425" bIns="45700" anchor="t" anchorCtr="0">
            <a:noAutofit/>
          </a:bodyPr>
          <a:lstStyle/>
          <a:p>
            <a:pPr marL="263525" lvl="0" indent="0" algn="l" rtl="0">
              <a:lnSpc>
                <a:spcPct val="90000"/>
              </a:lnSpc>
              <a:spcBef>
                <a:spcPts val="1000"/>
              </a:spcBef>
              <a:spcAft>
                <a:spcPts val="0"/>
              </a:spcAft>
              <a:buSzPts val="1800"/>
              <a:buNone/>
            </a:pPr>
            <a:r>
              <a:rPr lang="en-US" sz="2000" dirty="0" err="1"/>
              <a:t>Când</a:t>
            </a:r>
            <a:r>
              <a:rPr lang="en-US" sz="2000" dirty="0"/>
              <a:t> </a:t>
            </a:r>
            <a:r>
              <a:rPr lang="en-US" sz="2000" dirty="0" err="1"/>
              <a:t>comportamentul</a:t>
            </a:r>
            <a:r>
              <a:rPr lang="en-US" sz="2000" dirty="0"/>
              <a:t> nu </a:t>
            </a:r>
            <a:r>
              <a:rPr lang="en-US" sz="2000" dirty="0" err="1"/>
              <a:t>corespunde</a:t>
            </a:r>
            <a:r>
              <a:rPr lang="en-US" sz="2000" dirty="0"/>
              <a:t> </a:t>
            </a:r>
            <a:r>
              <a:rPr lang="en-US" sz="2000" dirty="0" err="1"/>
              <a:t>așteptărilor</a:t>
            </a:r>
            <a:r>
              <a:rPr lang="en-US" sz="2000" dirty="0"/>
              <a:t>: </a:t>
            </a:r>
          </a:p>
          <a:p>
            <a:pPr marL="263525" lvl="0" indent="0" algn="l" rtl="0">
              <a:lnSpc>
                <a:spcPct val="90000"/>
              </a:lnSpc>
              <a:spcBef>
                <a:spcPts val="1000"/>
              </a:spcBef>
              <a:spcAft>
                <a:spcPts val="0"/>
              </a:spcAft>
              <a:buSzPts val="1800"/>
              <a:buNone/>
            </a:pPr>
            <a:r>
              <a:rPr lang="en-US" sz="2000" dirty="0"/>
              <a:t>• </a:t>
            </a:r>
            <a:r>
              <a:rPr lang="en-US" sz="2000" dirty="0" err="1"/>
              <a:t>păstrați-vă</a:t>
            </a:r>
            <a:r>
              <a:rPr lang="en-US" sz="2000" dirty="0"/>
              <a:t> </a:t>
            </a:r>
            <a:r>
              <a:rPr lang="en-US" sz="2000" dirty="0" err="1"/>
              <a:t>calmul</a:t>
            </a:r>
            <a:r>
              <a:rPr lang="en-US" sz="2000" dirty="0"/>
              <a:t> </a:t>
            </a:r>
          </a:p>
          <a:p>
            <a:pPr marL="263525" lvl="0" indent="0" algn="l" rtl="0">
              <a:lnSpc>
                <a:spcPct val="90000"/>
              </a:lnSpc>
              <a:spcBef>
                <a:spcPts val="1000"/>
              </a:spcBef>
              <a:spcAft>
                <a:spcPts val="0"/>
              </a:spcAft>
              <a:buSzPts val="1800"/>
              <a:buNone/>
            </a:pPr>
            <a:r>
              <a:rPr lang="en-US" sz="2000" dirty="0"/>
              <a:t>• </a:t>
            </a:r>
            <a:r>
              <a:rPr lang="en-US" sz="2000" dirty="0" err="1"/>
              <a:t>repetați</a:t>
            </a:r>
            <a:r>
              <a:rPr lang="en-US" sz="2000" dirty="0"/>
              <a:t> </a:t>
            </a:r>
            <a:r>
              <a:rPr lang="en-US" sz="2000" dirty="0" err="1"/>
              <a:t>comportamentul</a:t>
            </a:r>
            <a:r>
              <a:rPr lang="en-US" sz="2000" dirty="0"/>
              <a:t> </a:t>
            </a:r>
            <a:r>
              <a:rPr lang="en-US" sz="2000" dirty="0" err="1"/>
              <a:t>așteptat</a:t>
            </a:r>
            <a:r>
              <a:rPr lang="en-US" sz="2000" dirty="0"/>
              <a:t> </a:t>
            </a:r>
          </a:p>
          <a:p>
            <a:pPr marL="263525" lvl="0" indent="0" algn="l" rtl="0">
              <a:lnSpc>
                <a:spcPct val="90000"/>
              </a:lnSpc>
              <a:spcBef>
                <a:spcPts val="1000"/>
              </a:spcBef>
              <a:spcAft>
                <a:spcPts val="0"/>
              </a:spcAft>
              <a:buSzPts val="1800"/>
              <a:buNone/>
            </a:pPr>
            <a:r>
              <a:rPr lang="en-US" sz="2000" dirty="0"/>
              <a:t>• </a:t>
            </a:r>
            <a:r>
              <a:rPr lang="en-US" sz="2000" dirty="0" err="1"/>
              <a:t>dați</a:t>
            </a:r>
            <a:r>
              <a:rPr lang="en-US" sz="2000" dirty="0"/>
              <a:t> </a:t>
            </a:r>
            <a:r>
              <a:rPr lang="en-US" sz="2000" dirty="0" err="1"/>
              <a:t>șansa</a:t>
            </a:r>
            <a:r>
              <a:rPr lang="en-US" sz="2000" dirty="0"/>
              <a:t> de a </a:t>
            </a:r>
            <a:r>
              <a:rPr lang="en-US" sz="2000" dirty="0" err="1"/>
              <a:t>încerca</a:t>
            </a:r>
            <a:r>
              <a:rPr lang="en-US" sz="2000" dirty="0"/>
              <a:t> din nou</a:t>
            </a:r>
          </a:p>
          <a:p>
            <a:pPr marL="263525" lvl="0" indent="0" algn="l" rtl="0">
              <a:lnSpc>
                <a:spcPct val="90000"/>
              </a:lnSpc>
              <a:spcBef>
                <a:spcPts val="1000"/>
              </a:spcBef>
              <a:spcAft>
                <a:spcPts val="0"/>
              </a:spcAft>
              <a:buSzPts val="1800"/>
              <a:buNone/>
            </a:pPr>
            <a:r>
              <a:rPr lang="en-US" sz="2000" dirty="0" err="1"/>
              <a:t>Exemplu</a:t>
            </a:r>
            <a:r>
              <a:rPr lang="en-US" sz="2000" dirty="0"/>
              <a:t>: </a:t>
            </a:r>
            <a:r>
              <a:rPr lang="en-US" sz="2000" dirty="0" err="1"/>
              <a:t>În</a:t>
            </a:r>
            <a:r>
              <a:rPr lang="en-US" sz="2000" dirty="0"/>
              <a:t> loc de „Nu </a:t>
            </a:r>
            <a:r>
              <a:rPr lang="en-US" sz="2000" dirty="0" err="1"/>
              <a:t>mai</a:t>
            </a:r>
            <a:r>
              <a:rPr lang="en-US" sz="2000" dirty="0"/>
              <a:t> </a:t>
            </a:r>
            <a:r>
              <a:rPr lang="en-US" sz="2000" dirty="0" err="1"/>
              <a:t>vorbi</a:t>
            </a:r>
            <a:r>
              <a:rPr lang="en-US" sz="2000" dirty="0"/>
              <a:t>”, </a:t>
            </a:r>
            <a:r>
              <a:rPr lang="en-US" sz="2000" dirty="0" err="1"/>
              <a:t>spuneți</a:t>
            </a:r>
            <a:r>
              <a:rPr lang="en-US" sz="2000" dirty="0"/>
              <a:t> „</a:t>
            </a:r>
            <a:r>
              <a:rPr lang="en-US" sz="2000" dirty="0" err="1"/>
              <a:t>Te</a:t>
            </a:r>
            <a:r>
              <a:rPr lang="en-US" sz="2000" dirty="0"/>
              <a:t> rog </a:t>
            </a:r>
            <a:r>
              <a:rPr lang="en-US" sz="2000" dirty="0" err="1"/>
              <a:t>să</a:t>
            </a:r>
            <a:r>
              <a:rPr lang="en-US" sz="2000" dirty="0"/>
              <a:t> </a:t>
            </a:r>
            <a:r>
              <a:rPr lang="en-US" sz="2000" dirty="0" err="1"/>
              <a:t>aștepți</a:t>
            </a:r>
            <a:r>
              <a:rPr lang="en-US" sz="2000" dirty="0"/>
              <a:t> </a:t>
            </a:r>
            <a:r>
              <a:rPr lang="en-US" sz="2000" dirty="0" err="1"/>
              <a:t>până</a:t>
            </a:r>
            <a:r>
              <a:rPr lang="en-US" sz="2000" dirty="0"/>
              <a:t> </a:t>
            </a:r>
            <a:r>
              <a:rPr lang="en-US" sz="2000" dirty="0" err="1"/>
              <a:t>când</a:t>
            </a:r>
            <a:r>
              <a:rPr lang="en-US" sz="2000" dirty="0"/>
              <a:t> </a:t>
            </a:r>
            <a:r>
              <a:rPr lang="en-US" sz="2000" dirty="0" err="1"/>
              <a:t>colegul</a:t>
            </a:r>
            <a:r>
              <a:rPr lang="en-US" sz="2000" dirty="0"/>
              <a:t> </a:t>
            </a:r>
            <a:r>
              <a:rPr lang="en-US" sz="2000" dirty="0" err="1"/>
              <a:t>tău</a:t>
            </a:r>
            <a:r>
              <a:rPr lang="en-US" sz="2000" dirty="0"/>
              <a:t> </a:t>
            </a:r>
            <a:r>
              <a:rPr lang="en-US" sz="2000" dirty="0" err="1"/>
              <a:t>termină</a:t>
            </a:r>
            <a:r>
              <a:rPr lang="en-US" sz="2000" dirty="0"/>
              <a:t>”.</a:t>
            </a:r>
          </a:p>
          <a:p>
            <a:pPr marL="263525" lvl="0" indent="0" algn="l" rtl="0">
              <a:lnSpc>
                <a:spcPct val="90000"/>
              </a:lnSpc>
              <a:spcBef>
                <a:spcPts val="1000"/>
              </a:spcBef>
              <a:spcAft>
                <a:spcPts val="0"/>
              </a:spcAft>
              <a:buSzPts val="1800"/>
              <a:buNone/>
            </a:pPr>
            <a:r>
              <a:rPr lang="en-US" sz="2000" dirty="0" err="1"/>
              <a:t>Corectarea</a:t>
            </a:r>
            <a:r>
              <a:rPr lang="en-US" sz="2000" dirty="0"/>
              <a:t> </a:t>
            </a:r>
            <a:r>
              <a:rPr lang="en-US" sz="2000" dirty="0" err="1"/>
              <a:t>menține</a:t>
            </a:r>
            <a:r>
              <a:rPr lang="en-US" sz="2000" dirty="0"/>
              <a:t> </a:t>
            </a:r>
            <a:r>
              <a:rPr lang="en-US" sz="2000" dirty="0" err="1"/>
              <a:t>demnitatea</a:t>
            </a:r>
            <a:r>
              <a:rPr lang="en-US" sz="2000" dirty="0"/>
              <a:t>. </a:t>
            </a:r>
            <a:r>
              <a:rPr lang="en-US" sz="2000" dirty="0" err="1"/>
              <a:t>Redirecționarea</a:t>
            </a:r>
            <a:r>
              <a:rPr lang="en-US" sz="2000" dirty="0"/>
              <a:t> </a:t>
            </a:r>
            <a:r>
              <a:rPr lang="en-US" sz="2000" dirty="0" err="1"/>
              <a:t>clară</a:t>
            </a:r>
            <a:r>
              <a:rPr lang="en-US" sz="2000" dirty="0"/>
              <a:t> </a:t>
            </a:r>
            <a:r>
              <a:rPr lang="en-US" sz="2000" dirty="0" err="1"/>
              <a:t>ajută</a:t>
            </a:r>
            <a:r>
              <a:rPr lang="en-US" sz="2000" dirty="0"/>
              <a:t> </a:t>
            </a:r>
            <a:r>
              <a:rPr lang="en-US" sz="2000" dirty="0" err="1"/>
              <a:t>elevul</a:t>
            </a:r>
            <a:r>
              <a:rPr lang="en-US" sz="2000" dirty="0"/>
              <a:t> </a:t>
            </a:r>
            <a:r>
              <a:rPr lang="en-US" sz="2000" dirty="0" err="1"/>
              <a:t>să</a:t>
            </a:r>
            <a:r>
              <a:rPr lang="en-US" sz="2000" dirty="0"/>
              <a:t> </a:t>
            </a:r>
            <a:r>
              <a:rPr lang="en-US" sz="2000" dirty="0" err="1"/>
              <a:t>învețe</a:t>
            </a:r>
            <a:r>
              <a:rPr lang="en-US" sz="2000" dirty="0"/>
              <a:t>.</a:t>
            </a:r>
          </a:p>
          <a:p>
            <a:pPr marL="457200" lvl="0" indent="-228600" algn="l" rtl="0">
              <a:lnSpc>
                <a:spcPct val="90000"/>
              </a:lnSpc>
              <a:spcBef>
                <a:spcPts val="0"/>
              </a:spcBef>
              <a:spcAft>
                <a:spcPts val="0"/>
              </a:spcAft>
              <a:buSzPts val="1800"/>
              <a:buNone/>
            </a:pPr>
            <a:endParaRPr dirty="0"/>
          </a:p>
        </p:txBody>
      </p:sp>
      <p:pic>
        <p:nvPicPr>
          <p:cNvPr id="126" name="Google Shape;126;p14" descr="A group of children raising their hands&#10;&#10;AI-generated content may be incorrect."/>
          <p:cNvPicPr preferRelativeResize="0"/>
          <p:nvPr/>
        </p:nvPicPr>
        <p:blipFill rotWithShape="1">
          <a:blip r:embed="rId3">
            <a:alphaModFix/>
          </a:blip>
          <a:srcRect/>
          <a:stretch/>
        </p:blipFill>
        <p:spPr>
          <a:xfrm>
            <a:off x="6652957" y="2744808"/>
            <a:ext cx="5389514" cy="4113192"/>
          </a:xfrm>
          <a:prstGeom prst="rect">
            <a:avLst/>
          </a:prstGeom>
          <a:noFill/>
          <a:ln>
            <a:noFill/>
          </a:ln>
        </p:spPr>
      </p:pic>
    </p:spTree>
  </p:cSld>
  <p:clrMapOvr>
    <a:masterClrMapping/>
  </p:clrMapOvr>
</p:sld>
</file>

<file path=ppt/theme/theme1.xml><?xml version="1.0" encoding="utf-8"?>
<a:theme xmlns:a="http://schemas.openxmlformats.org/drawingml/2006/main" name="CARDET Course template - Cover pag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ARDET Course template">
  <a:themeElements>
    <a:clrScheme name="ThrivingSchools">
      <a:dk1>
        <a:srgbClr val="4F4F50"/>
      </a:dk1>
      <a:lt1>
        <a:srgbClr val="F2F2F2"/>
      </a:lt1>
      <a:dk2>
        <a:srgbClr val="4F4F50"/>
      </a:dk2>
      <a:lt2>
        <a:srgbClr val="F2F2F2"/>
      </a:lt2>
      <a:accent1>
        <a:srgbClr val="735AA5"/>
      </a:accent1>
      <a:accent2>
        <a:srgbClr val="F05A22"/>
      </a:accent2>
      <a:accent3>
        <a:srgbClr val="FA7252"/>
      </a:accent3>
      <a:accent4>
        <a:srgbClr val="FBAE17"/>
      </a:accent4>
      <a:accent5>
        <a:srgbClr val="4F4F50"/>
      </a:accent5>
      <a:accent6>
        <a:srgbClr val="4F4F50"/>
      </a:accent6>
      <a:hlink>
        <a:srgbClr val="00E1F2"/>
      </a:hlink>
      <a:folHlink>
        <a:srgbClr val="00ABB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1991</Words>
  <Application>Microsoft Office PowerPoint</Application>
  <PresentationFormat>Widescreen</PresentationFormat>
  <Paragraphs>225</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Open Sans Light</vt:lpstr>
      <vt:lpstr>Open Sans</vt:lpstr>
      <vt:lpstr>CARDET Course template - Cover page</vt:lpstr>
      <vt:lpstr>CARDET Course template</vt:lpstr>
      <vt:lpstr>Școli prospere – o abordare sistemică, la nivelul întregii școli a sănătății mintale și a stării de bine</vt:lpstr>
      <vt:lpstr>PL 3: Formare și consolidarea capacităților (D3.1) </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Unitatea 1.4 – Legătura dintre SWPBS și PERMA</vt:lpstr>
      <vt:lpstr>Privind către Unitatea 1.5: Conținutul și materialele modulelor</vt:lpstr>
      <vt:lpstr>Referințe</vt:lpstr>
      <vt:lpstr> Vă mulțumesc pentru atenție!</vt:lpstr>
      <vt:lpstr>https://thrivingschools.eu/</vt:lpstr>
      <vt:lpstr>Elements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2Fast4u</dc:creator>
  <cp:lastModifiedBy>Georgeta CHIRLESAN (138809)</cp:lastModifiedBy>
  <cp:revision>25</cp:revision>
  <dcterms:created xsi:type="dcterms:W3CDTF">2014-07-11T09:12:14Z</dcterms:created>
  <dcterms:modified xsi:type="dcterms:W3CDTF">2025-11-27T16:22:38Z</dcterms:modified>
</cp:coreProperties>
</file>