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y="6858000" cx="12192000"/>
  <p:notesSz cx="6858000" cy="9144000"/>
  <p:embeddedFontLst>
    <p:embeddedFont>
      <p:font typeface="Open Sans Light"/>
      <p:regular r:id="rId27"/>
      <p:bold r:id="rId28"/>
      <p:italic r:id="rId29"/>
      <p:boldItalic r:id="rId30"/>
    </p:embeddedFont>
    <p:embeddedFont>
      <p:font typeface="Open Sans"/>
      <p:regular r:id="rId31"/>
      <p:bold r:id="rId32"/>
      <p:italic r:id="rId33"/>
      <p:boldItalic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5" roundtripDataSignature="AMtx7mi7YZsN00+qjgf1B1OCt5l87uxHh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499A5D8-350F-4D56-92EC-FCE0BAFC9AD6}">
  <a:tblStyle styleId="{6499A5D8-350F-4D56-92EC-FCE0BAFC9AD6}"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C5F2B386-207A-419E-BF27-3C6B98BC64D3}" styleName="Table_1">
    <a:wholeTbl>
      <a:tcTxStyle b="off" i="off">
        <a:font>
          <a:latin typeface="Arial"/>
          <a:ea typeface="Arial"/>
          <a:cs typeface="Arial"/>
        </a:font>
        <a:schemeClr val="dk1"/>
      </a:tcTxStyle>
      <a:tcStyle>
        <a:tcBdr>
          <a:left>
            <a:ln cap="flat" cmpd="sng" w="12700">
              <a:solidFill>
                <a:schemeClr val="accent1"/>
              </a:solidFill>
              <a:prstDash val="solid"/>
              <a:round/>
              <a:headEnd len="sm" w="sm" type="none"/>
              <a:tailEnd len="sm" w="sm" type="none"/>
            </a:ln>
          </a:left>
          <a:right>
            <a:ln cap="flat" cmpd="sng" w="12700">
              <a:solidFill>
                <a:schemeClr val="accent1"/>
              </a:solidFill>
              <a:prstDash val="solid"/>
              <a:round/>
              <a:headEnd len="sm" w="sm" type="none"/>
              <a:tailEnd len="sm" w="sm" type="none"/>
            </a:ln>
          </a:right>
          <a:top>
            <a:ln cap="flat" cmpd="sng" w="12700">
              <a:solidFill>
                <a:schemeClr val="accent1"/>
              </a:solidFill>
              <a:prstDash val="solid"/>
              <a:round/>
              <a:headEnd len="sm" w="sm" type="none"/>
              <a:tailEnd len="sm" w="sm" type="none"/>
            </a:ln>
          </a:top>
          <a:bottom>
            <a:ln cap="flat" cmpd="sng" w="12700">
              <a:solidFill>
                <a:schemeClr val="accent1"/>
              </a:solidFill>
              <a:prstDash val="solid"/>
              <a:round/>
              <a:headEnd len="sm" w="sm" type="none"/>
              <a:tailEnd len="sm" w="sm" type="none"/>
            </a:ln>
          </a:bottom>
          <a:insideH>
            <a:ln cap="flat" cmpd="sng" w="12700">
              <a:solidFill>
                <a:schemeClr val="accent1"/>
              </a:solidFill>
              <a:prstDash val="solid"/>
              <a:round/>
              <a:headEnd len="sm" w="sm" type="none"/>
              <a:tailEnd len="sm" w="sm" type="none"/>
            </a:ln>
          </a:insideH>
          <a:insideV>
            <a:ln cap="flat" cmpd="sng" w="12700">
              <a:solidFill>
                <a:schemeClr val="accent1"/>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20000"/>
            </a:schemeClr>
          </a:solidFill>
        </a:fill>
      </a:tcStyle>
    </a:band1H>
    <a:band2H>
      <a:tcTxStyle/>
    </a:band2H>
    <a:band1V>
      <a:tcTxStyle/>
      <a:tcStyle>
        <a:fill>
          <a:solidFill>
            <a:schemeClr val="accent1">
              <a:alpha val="20000"/>
            </a:schemeClr>
          </a:solidFill>
        </a:fill>
      </a:tcStyle>
    </a:band1V>
    <a:band2V>
      <a:tcTxStyle/>
    </a:band2V>
    <a:lastCol>
      <a:tcTxStyle b="on" i="off"/>
    </a:lastCol>
    <a:firstCol>
      <a:tcTxStyle b="on" i="off"/>
    </a:firstCol>
    <a:lastRow>
      <a:tcTxStyle b="on" i="off"/>
      <a:tcStyle>
        <a:tcBdr>
          <a:top>
            <a:ln cap="flat" cmpd="sng" w="50800">
              <a:solidFill>
                <a:schemeClr val="accent1"/>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25400">
              <a:solidFill>
                <a:schemeClr val="accent1"/>
              </a:solidFill>
              <a:prstDash val="solid"/>
              <a:round/>
              <a:headEnd len="sm" w="sm" type="none"/>
              <a:tailEnd len="sm" w="sm" type="none"/>
            </a:ln>
          </a:bottom>
        </a:tcBdr>
        <a:fill>
          <a:solidFill>
            <a:srgbClr val="FFFFFF">
              <a:alpha val="0"/>
            </a:srgbClr>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OpenSansLight-bold.fntdata"/><Relationship Id="rId27" Type="http://schemas.openxmlformats.org/officeDocument/2006/relationships/font" Target="fonts/OpenSansLight-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font" Target="fonts/OpenSansLight-italic.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OpenSans-regular.fntdata"/><Relationship Id="rId30" Type="http://schemas.openxmlformats.org/officeDocument/2006/relationships/font" Target="fonts/OpenSansLight-boldItalic.fntdata"/><Relationship Id="rId11" Type="http://schemas.openxmlformats.org/officeDocument/2006/relationships/slide" Target="slides/slide5.xml"/><Relationship Id="rId33" Type="http://schemas.openxmlformats.org/officeDocument/2006/relationships/font" Target="fonts/OpenSans-italic.fntdata"/><Relationship Id="rId10" Type="http://schemas.openxmlformats.org/officeDocument/2006/relationships/slide" Target="slides/slide4.xml"/><Relationship Id="rId32" Type="http://schemas.openxmlformats.org/officeDocument/2006/relationships/font" Target="fonts/OpenSans-bold.fntdata"/><Relationship Id="rId13" Type="http://schemas.openxmlformats.org/officeDocument/2006/relationships/slide" Target="slides/slide7.xml"/><Relationship Id="rId35" Type="http://customschemas.google.com/relationships/presentationmetadata" Target="metadata"/><Relationship Id="rId12" Type="http://schemas.openxmlformats.org/officeDocument/2006/relationships/slide" Target="slides/slide6.xml"/><Relationship Id="rId34" Type="http://schemas.openxmlformats.org/officeDocument/2006/relationships/font" Target="fonts/OpenSans-boldItalic.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0" name="Google Shape;6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6" name="Google Shape;136;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0" name="Google Shape;150;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2" name="Google Shape;162;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0" name="Google Shape;17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8" name="Google Shape;17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8507ec21ab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5" name="Google Shape;185;g38507ec21ab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7f91dc4fb9_0_17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2" name="Google Shape;192;g37f91dc4fb9_0_1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8" name="Google Shape;19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3" name="Google Shape;20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7d7badc4d7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6" name="Google Shape;66;g37d7badc4d7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8" name="Google Shape;20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7f91dc4fb9_0_1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 name="Google Shape;72;g37f91dc4fb9_0_1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3" name="Google Shape;73;g37f91dc4fb9_0_1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7f91dc4fb9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0" name="Google Shape;80;g37f91dc4fb9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7" name="Google Shape;9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5" name="Google Shape;10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3" name="Google Shape;11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1" name="Google Shape;121;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2.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7.pn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Slide">
  <p:cSld name="4_Title Slide">
    <p:spTree>
      <p:nvGrpSpPr>
        <p:cNvPr id="15" name="Shape 15"/>
        <p:cNvGrpSpPr/>
        <p:nvPr/>
      </p:nvGrpSpPr>
      <p:grpSpPr>
        <a:xfrm>
          <a:off x="0" y="0"/>
          <a:ext cx="0" cy="0"/>
          <a:chOff x="0" y="0"/>
          <a:chExt cx="0" cy="0"/>
        </a:xfrm>
      </p:grpSpPr>
      <p:sp>
        <p:nvSpPr>
          <p:cNvPr id="16" name="Google Shape;16;p11"/>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 name="Google Shape;17;p11"/>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8" name="Google Shape;18;p1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1" name="Google Shape;21;p11"/>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22" name="Google Shape;22;p11"/>
          <p:cNvPicPr preferRelativeResize="0"/>
          <p:nvPr/>
        </p:nvPicPr>
        <p:blipFill rotWithShape="1">
          <a:blip r:embed="rId3">
            <a:alphaModFix/>
          </a:blip>
          <a:srcRect b="0" l="0" r="0" t="0"/>
          <a:stretch/>
        </p:blipFill>
        <p:spPr>
          <a:xfrm>
            <a:off x="6467522" y="1099770"/>
            <a:ext cx="5375466" cy="4388049"/>
          </a:xfrm>
          <a:prstGeom prst="rect">
            <a:avLst/>
          </a:prstGeom>
          <a:noFill/>
          <a:ln>
            <a:noFill/>
          </a:ln>
        </p:spPr>
      </p:pic>
      <p:pic>
        <p:nvPicPr>
          <p:cNvPr id="23" name="Google Shape;23;p11"/>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24" name="Google Shape;24;p11"/>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5" name="Shape 25"/>
        <p:cNvGrpSpPr/>
        <p:nvPr/>
      </p:nvGrpSpPr>
      <p:grpSpPr>
        <a:xfrm>
          <a:off x="0" y="0"/>
          <a:ext cx="0" cy="0"/>
          <a:chOff x="0" y="0"/>
          <a:chExt cx="0" cy="0"/>
        </a:xfrm>
      </p:grpSpPr>
      <p:sp>
        <p:nvSpPr>
          <p:cNvPr id="26" name="Google Shape;26;p18"/>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 name="Google Shape;27;p18"/>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FFFFFF"/>
              </a:buClr>
              <a:buSzPts val="2000"/>
              <a:buFont typeface="Calibri"/>
              <a:buNone/>
              <a:defRPr b="1" sz="2000">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8"/>
          <p:cNvSpPr/>
          <p:nvPr/>
        </p:nvSpPr>
        <p:spPr>
          <a:xfrm flipH="1">
            <a:off x="2172708" y="2774849"/>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9" name="Shape 29"/>
        <p:cNvGrpSpPr/>
        <p:nvPr/>
      </p:nvGrpSpPr>
      <p:grpSpPr>
        <a:xfrm>
          <a:off x="0" y="0"/>
          <a:ext cx="0" cy="0"/>
          <a:chOff x="0" y="0"/>
          <a:chExt cx="0" cy="0"/>
        </a:xfrm>
      </p:grpSpPr>
      <p:sp>
        <p:nvSpPr>
          <p:cNvPr id="30" name="Google Shape;30;p19"/>
          <p:cNvSpPr txBox="1"/>
          <p:nvPr/>
        </p:nvSpPr>
        <p:spPr>
          <a:xfrm>
            <a:off x="2172707" y="2960694"/>
            <a:ext cx="7832271" cy="1600197"/>
          </a:xfrm>
          <a:prstGeom prst="rect">
            <a:avLst/>
          </a:prstGeom>
          <a:solidFill>
            <a:srgbClr val="F8E7E3">
              <a:alpha val="40000"/>
            </a:srgbClr>
          </a:solid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accent2"/>
              </a:buClr>
              <a:buSzPts val="2000"/>
              <a:buFont typeface="Open Sans"/>
              <a:buNone/>
            </a:pPr>
            <a:r>
              <a:t/>
            </a:r>
            <a:endParaRPr b="1" i="0" sz="2000" u="none" cap="none" strike="noStrike">
              <a:solidFill>
                <a:schemeClr val="accent2"/>
              </a:solidFill>
              <a:latin typeface="Open Sans"/>
              <a:ea typeface="Open Sans"/>
              <a:cs typeface="Open Sans"/>
              <a:sym typeface="Open Sans"/>
            </a:endParaRPr>
          </a:p>
        </p:txBody>
      </p:sp>
      <p:sp>
        <p:nvSpPr>
          <p:cNvPr id="31" name="Google Shape;31;p19"/>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2"/>
              </a:buClr>
              <a:buSzPts val="2000"/>
              <a:buFont typeface="Calibri"/>
              <a:buNone/>
              <a:defRPr b="1" sz="2000">
                <a:solidFill>
                  <a:schemeClr val="accent2"/>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2" name="Google Shape;32;p19"/>
          <p:cNvPicPr preferRelativeResize="0"/>
          <p:nvPr/>
        </p:nvPicPr>
        <p:blipFill rotWithShape="1">
          <a:blip r:embed="rId2">
            <a:alphaModFix/>
          </a:blip>
          <a:srcRect b="0" l="0" r="0" t="0"/>
          <a:stretch/>
        </p:blipFill>
        <p:spPr>
          <a:xfrm>
            <a:off x="5456010" y="1471139"/>
            <a:ext cx="1060199" cy="1465364"/>
          </a:xfrm>
          <a:prstGeom prst="rect">
            <a:avLst/>
          </a:prstGeom>
          <a:noFill/>
          <a:ln>
            <a:noFill/>
          </a:ln>
        </p:spPr>
      </p:pic>
      <p:sp>
        <p:nvSpPr>
          <p:cNvPr id="33" name="Google Shape;33;p19"/>
          <p:cNvSpPr/>
          <p:nvPr/>
        </p:nvSpPr>
        <p:spPr>
          <a:xfrm flipH="1">
            <a:off x="2172707" y="2913643"/>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rgbClr val="FFFFFF"/>
        </a:solidFill>
      </p:bgPr>
    </p:bg>
    <p:spTree>
      <p:nvGrpSpPr>
        <p:cNvPr id="34" name="Shape 34"/>
        <p:cNvGrpSpPr/>
        <p:nvPr/>
      </p:nvGrpSpPr>
      <p:grpSpPr>
        <a:xfrm>
          <a:off x="0" y="0"/>
          <a:ext cx="0" cy="0"/>
          <a:chOff x="0" y="0"/>
          <a:chExt cx="0" cy="0"/>
        </a:xfrm>
      </p:grpSpPr>
      <p:sp>
        <p:nvSpPr>
          <p:cNvPr id="35" name="Google Shape;35;p12"/>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 name="Google Shape;36;p12"/>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 name="Google Shape;37;p12"/>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9" name="Google Shape;39;p12"/>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40" name="Google Shape;40;p12"/>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41" name="Google Shape;41;p12"/>
          <p:cNvPicPr preferRelativeResize="0"/>
          <p:nvPr/>
        </p:nvPicPr>
        <p:blipFill rotWithShape="1">
          <a:blip r:embed="rId3">
            <a:alphaModFix/>
          </a:blip>
          <a:srcRect b="0" l="0" r="0" t="0"/>
          <a:stretch/>
        </p:blipFill>
        <p:spPr>
          <a:xfrm>
            <a:off x="7557741" y="680458"/>
            <a:ext cx="3408733" cy="4711410"/>
          </a:xfrm>
          <a:prstGeom prst="rect">
            <a:avLst/>
          </a:prstGeom>
          <a:noFill/>
          <a:ln>
            <a:noFill/>
          </a:ln>
        </p:spPr>
      </p:pic>
      <p:pic>
        <p:nvPicPr>
          <p:cNvPr id="42" name="Google Shape;42;p12"/>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43" name="Google Shape;43;p12"/>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Content - 2col">
  <p:cSld name="Title Subtitle Content - 2col">
    <p:spTree>
      <p:nvGrpSpPr>
        <p:cNvPr id="47" name="Shape 47"/>
        <p:cNvGrpSpPr/>
        <p:nvPr/>
      </p:nvGrpSpPr>
      <p:grpSpPr>
        <a:xfrm>
          <a:off x="0" y="0"/>
          <a:ext cx="0" cy="0"/>
          <a:chOff x="0" y="0"/>
          <a:chExt cx="0" cy="0"/>
        </a:xfrm>
      </p:grpSpPr>
      <p:sp>
        <p:nvSpPr>
          <p:cNvPr id="48" name="Google Shape;48;g37f91dc4fb9_0_121"/>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g37f91dc4fb9_0_121"/>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0" name="Google Shape;50;g37f91dc4fb9_0_12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 1col">
  <p:cSld name="Title Text - 1col">
    <p:spTree>
      <p:nvGrpSpPr>
        <p:cNvPr id="51" name="Shape 51"/>
        <p:cNvGrpSpPr/>
        <p:nvPr/>
      </p:nvGrpSpPr>
      <p:grpSpPr>
        <a:xfrm>
          <a:off x="0" y="0"/>
          <a:ext cx="0" cy="0"/>
          <a:chOff x="0" y="0"/>
          <a:chExt cx="0" cy="0"/>
        </a:xfrm>
      </p:grpSpPr>
      <p:sp>
        <p:nvSpPr>
          <p:cNvPr id="52" name="Google Shape;52;g37f91dc4fb9_0_118"/>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g37f91dc4fb9_0_118"/>
          <p:cNvSpPr txBox="1"/>
          <p:nvPr>
            <p:ph idx="1" type="body"/>
          </p:nvPr>
        </p:nvSpPr>
        <p:spPr>
          <a:xfrm>
            <a:off x="97971" y="881743"/>
            <a:ext cx="11944500" cy="58701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 2col">
  <p:cSld name="Title Content - 2col">
    <p:spTree>
      <p:nvGrpSpPr>
        <p:cNvPr id="54" name="Shape 54"/>
        <p:cNvGrpSpPr/>
        <p:nvPr/>
      </p:nvGrpSpPr>
      <p:grpSpPr>
        <a:xfrm>
          <a:off x="0" y="0"/>
          <a:ext cx="0" cy="0"/>
          <a:chOff x="0" y="0"/>
          <a:chExt cx="0" cy="0"/>
        </a:xfrm>
      </p:grpSpPr>
      <p:sp>
        <p:nvSpPr>
          <p:cNvPr id="55" name="Google Shape;55;g37f91dc4fb9_0_13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g37f91dc4fb9_0_130"/>
          <p:cNvSpPr txBox="1"/>
          <p:nvPr>
            <p:ph idx="1" type="body"/>
          </p:nvPr>
        </p:nvSpPr>
        <p:spPr>
          <a:xfrm>
            <a:off x="97971"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7" name="Google Shape;57;g37f91dc4fb9_0_130"/>
          <p:cNvSpPr txBox="1"/>
          <p:nvPr>
            <p:ph idx="2" type="body"/>
          </p:nvPr>
        </p:nvSpPr>
        <p:spPr>
          <a:xfrm>
            <a:off x="6131377"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alpha val="48627"/>
          </a:srgb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4"/>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4"/>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4"/>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alpha val="0"/>
          </a:schemeClr>
        </a:solidFill>
      </p:bgPr>
    </p:bg>
    <p:spTree>
      <p:nvGrpSpPr>
        <p:cNvPr id="44" name="Shape 44"/>
        <p:cNvGrpSpPr/>
        <p:nvPr/>
      </p:nvGrpSpPr>
      <p:grpSpPr>
        <a:xfrm>
          <a:off x="0" y="0"/>
          <a:ext cx="0" cy="0"/>
          <a:chOff x="0" y="0"/>
          <a:chExt cx="0" cy="0"/>
        </a:xfrm>
      </p:grpSpPr>
      <p:sp>
        <p:nvSpPr>
          <p:cNvPr id="45" name="Google Shape;45;g37f91dc4fb9_0_115"/>
          <p:cNvSpPr/>
          <p:nvPr/>
        </p:nvSpPr>
        <p:spPr>
          <a:xfrm>
            <a:off x="0" y="0"/>
            <a:ext cx="12192000" cy="797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Open Sans"/>
              <a:ea typeface="Open Sans"/>
              <a:cs typeface="Open Sans"/>
              <a:sym typeface="Open Sans"/>
            </a:endParaRPr>
          </a:p>
        </p:txBody>
      </p:sp>
      <p:sp>
        <p:nvSpPr>
          <p:cNvPr id="46" name="Google Shape;46;g37f91dc4fb9_0_11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marR="0" rtl="0" algn="l">
              <a:lnSpc>
                <a:spcPct val="90000"/>
              </a:lnSpc>
              <a:spcBef>
                <a:spcPts val="0"/>
              </a:spcBef>
              <a:spcAft>
                <a:spcPts val="0"/>
              </a:spcAft>
              <a:buClr>
                <a:srgbClr val="FFFFFF"/>
              </a:buClr>
              <a:buSzPts val="3800"/>
              <a:buFont typeface="Calibri"/>
              <a:buNone/>
              <a:defRPr b="0" i="0" sz="38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4" r:id="rId1"/>
    <p:sldLayoutId id="2147483655" r:id="rId2"/>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 Id="rId3" Type="http://schemas.openxmlformats.org/officeDocument/2006/relationships/image" Target="../media/image10.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 Id="rId3" Type="http://schemas.openxmlformats.org/officeDocument/2006/relationships/hyperlink" Target="https://doi.org/10.1542/peds.2012-0243" TargetMode="External"/><Relationship Id="rId4" Type="http://schemas.openxmlformats.org/officeDocument/2006/relationships/hyperlink" Target="https://doi.org/10.1177/10983007070090040301" TargetMode="External"/><Relationship Id="rId5" Type="http://schemas.openxmlformats.org/officeDocument/2006/relationships/hyperlink" Target="https://doi.org/10.17161/fec.v42i8.6906" TargetMode="External"/><Relationship Id="rId6" Type="http://schemas.openxmlformats.org/officeDocument/2006/relationships/hyperlink" Target="https://doi.org/10.1177/2332858417711428" TargetMode="External"/><Relationship Id="rId7" Type="http://schemas.openxmlformats.org/officeDocument/2006/relationships/hyperlink" Target="https://doi.org/10.1016/j.jsp.2019.03.001"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Font typeface="Calibri"/>
              <a:buNone/>
            </a:pPr>
            <a:r>
              <a:rPr lang="en-US" sz="2200"/>
              <a:t>Thriving Schools - A Systemic, Whole-School Approach to Mental Health and Well-Being</a:t>
            </a:r>
            <a:endParaRPr sz="2200"/>
          </a:p>
        </p:txBody>
      </p:sp>
      <p:sp>
        <p:nvSpPr>
          <p:cNvPr id="63" name="Google Shape;63;p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fontScale="55000" lnSpcReduction="20000"/>
          </a:bodyPr>
          <a:lstStyle/>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Project duration: 36 months (Mar 2025 - Feb 2028)</a:t>
            </a:r>
            <a:endParaRPr b="0" i="0" sz="1400">
              <a:solidFill>
                <a:srgbClr val="000000"/>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Project No: 101196057</a:t>
            </a:r>
            <a:endParaRPr b="0" i="0" sz="1400">
              <a:solidFill>
                <a:srgbClr val="000000"/>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Call: ERASMUS-EDU-2024-POL-EXP</a:t>
            </a:r>
            <a:endParaRPr b="0" i="0" sz="1400">
              <a:solidFill>
                <a:srgbClr val="000000"/>
              </a:solidFill>
            </a:endParaRPr>
          </a:p>
          <a:p>
            <a:pPr indent="0" lvl="0" marL="0" rtl="0" algn="l">
              <a:lnSpc>
                <a:spcPct val="90000"/>
              </a:lnSpc>
              <a:spcBef>
                <a:spcPts val="0"/>
              </a:spcBef>
              <a:spcAft>
                <a:spcPts val="0"/>
              </a:spcAft>
              <a:buClr>
                <a:schemeClr val="accent1"/>
              </a:buClr>
              <a:buSzPct val="1000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32" name="Google Shape;132;p15"/>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School-Wide Expectations Matrix (Real School Example)</a:t>
            </a:r>
            <a:endParaRPr/>
          </a:p>
          <a:p>
            <a:pPr indent="0" lvl="0" marL="0" rtl="0" algn="just">
              <a:lnSpc>
                <a:spcPct val="90000"/>
              </a:lnSpc>
              <a:spcBef>
                <a:spcPts val="0"/>
              </a:spcBef>
              <a:spcAft>
                <a:spcPts val="0"/>
              </a:spcAft>
              <a:buClr>
                <a:schemeClr val="accent2"/>
              </a:buClr>
              <a:buSzPts val="2400"/>
              <a:buNone/>
            </a:pPr>
            <a:r>
              <a:t/>
            </a:r>
            <a:endParaRPr/>
          </a:p>
        </p:txBody>
      </p:sp>
      <p:graphicFrame>
        <p:nvGraphicFramePr>
          <p:cNvPr id="133" name="Google Shape;133;p15"/>
          <p:cNvGraphicFramePr/>
          <p:nvPr/>
        </p:nvGraphicFramePr>
        <p:xfrm>
          <a:off x="714450" y="1473688"/>
          <a:ext cx="3000000" cy="3000000"/>
        </p:xfrm>
        <a:graphic>
          <a:graphicData uri="http://schemas.openxmlformats.org/drawingml/2006/table">
            <a:tbl>
              <a:tblPr>
                <a:noFill/>
                <a:tableStyleId>{6499A5D8-350F-4D56-92EC-FCE0BAFC9AD6}</a:tableStyleId>
              </a:tblPr>
              <a:tblGrid>
                <a:gridCol w="2628900"/>
                <a:gridCol w="2628900"/>
                <a:gridCol w="2628900"/>
                <a:gridCol w="2628900"/>
              </a:tblGrid>
              <a:tr h="2286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School Area</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Be Respectful</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Be Responsible</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Be Safe</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Classroom</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Listen when someone speaks. Raise your hand before sharing.</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Bring needed materials. Finish your task before moving on.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Keep chair legs on the floor. Keep hands and feet to yourself.</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Corridor / Hallway</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Quiet voice. Let others pass.</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Move directly to your destination.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Walk on the right side. Stay with your group.</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Playground</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Take turns. Include others in games.</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Use equipment properly. Return items to their place.</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Stay within boundaries. Report problems to an adult.</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Cafeteria</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Use polite language. Clean your own space.</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Choose your food quickly. Stay seated until dismissed.</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Walk at all times. Carry tray with two hands.</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Toilets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Give others privacy. Leave the space as you found it.</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Flush and wash hands. Return to class quickly.</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Keep water in the sink. Move slowly on wet floors.</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39" name="Google Shape;139;p16"/>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School-Wide Expectations Matrix (Real School Example)</a:t>
            </a:r>
            <a:endParaRPr/>
          </a:p>
          <a:p>
            <a:pPr indent="0" lvl="0" marL="0" rtl="0" algn="just">
              <a:lnSpc>
                <a:spcPct val="90000"/>
              </a:lnSpc>
              <a:spcBef>
                <a:spcPts val="0"/>
              </a:spcBef>
              <a:spcAft>
                <a:spcPts val="0"/>
              </a:spcAft>
              <a:buClr>
                <a:schemeClr val="accent2"/>
              </a:buClr>
              <a:buSzPts val="2400"/>
              <a:buNone/>
            </a:pPr>
            <a:r>
              <a:t/>
            </a:r>
            <a:endParaRPr/>
          </a:p>
        </p:txBody>
      </p:sp>
      <p:sp>
        <p:nvSpPr>
          <p:cNvPr id="140" name="Google Shape;140;p16"/>
          <p:cNvSpPr txBox="1"/>
          <p:nvPr/>
        </p:nvSpPr>
        <p:spPr>
          <a:xfrm>
            <a:off x="480060" y="1473688"/>
            <a:ext cx="1156241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Why this matrix works in real schools</a:t>
            </a:r>
            <a:endParaRPr/>
          </a:p>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All adults use the </a:t>
            </a:r>
            <a:r>
              <a:rPr b="1" i="0" lang="en-US" sz="1800" u="none" cap="none" strike="noStrike">
                <a:solidFill>
                  <a:srgbClr val="000000"/>
                </a:solidFill>
                <a:latin typeface="Arial"/>
                <a:ea typeface="Arial"/>
                <a:cs typeface="Arial"/>
                <a:sym typeface="Arial"/>
              </a:rPr>
              <a:t>same language</a:t>
            </a:r>
            <a:r>
              <a:rPr b="0" i="0" lang="en-US" sz="1800" u="none" cap="none" strike="noStrike">
                <a:solidFill>
                  <a:srgbClr val="000000"/>
                </a:solidFill>
                <a:latin typeface="Arial"/>
                <a:ea typeface="Arial"/>
                <a:cs typeface="Arial"/>
                <a:sym typeface="Arial"/>
              </a:rPr>
              <a:t> in every space.</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Students learn </a:t>
            </a:r>
            <a:r>
              <a:rPr b="1" i="0" lang="en-US" sz="1800" u="none" cap="none" strike="noStrike">
                <a:solidFill>
                  <a:srgbClr val="000000"/>
                </a:solidFill>
                <a:latin typeface="Arial"/>
                <a:ea typeface="Arial"/>
                <a:cs typeface="Arial"/>
                <a:sym typeface="Arial"/>
              </a:rPr>
              <a:t>exactly what to do</a:t>
            </a:r>
            <a:r>
              <a:rPr b="0" i="0" lang="en-US" sz="1800" u="none" cap="none" strike="noStrike">
                <a:solidFill>
                  <a:srgbClr val="000000"/>
                </a:solidFill>
                <a:latin typeface="Arial"/>
                <a:ea typeface="Arial"/>
                <a:cs typeface="Arial"/>
                <a:sym typeface="Arial"/>
              </a:rPr>
              <a:t>, not vague ideas of behaviour.</a:t>
            </a:r>
            <a:endParaRPr/>
          </a:p>
        </p:txBody>
      </p:sp>
      <p:sp>
        <p:nvSpPr>
          <p:cNvPr id="141" name="Google Shape;141;p16"/>
          <p:cNvSpPr/>
          <p:nvPr/>
        </p:nvSpPr>
        <p:spPr>
          <a:xfrm>
            <a:off x="1211580" y="4437548"/>
            <a:ext cx="4023360" cy="2251710"/>
          </a:xfrm>
          <a:prstGeom prst="rect">
            <a:avLst/>
          </a:prstGeom>
          <a:solidFill>
            <a:schemeClr val="lt1"/>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142" name="Google Shape;142;p16"/>
          <p:cNvSpPr txBox="1"/>
          <p:nvPr/>
        </p:nvSpPr>
        <p:spPr>
          <a:xfrm>
            <a:off x="1554480" y="5009799"/>
            <a:ext cx="3360420"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800" u="none" cap="none" strike="noStrike">
                <a:solidFill>
                  <a:srgbClr val="000000"/>
                </a:solidFill>
                <a:latin typeface="Arial"/>
                <a:ea typeface="Arial"/>
                <a:cs typeface="Arial"/>
                <a:sym typeface="Arial"/>
              </a:rPr>
              <a:t>It reduces:</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confusion</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repeated corrections</a:t>
            </a:r>
            <a:endParaRPr/>
          </a:p>
          <a:p>
            <a:pPr indent="0" lvl="0" marL="0" marR="0" rtl="0" algn="l">
              <a:lnSpc>
                <a:spcPct val="100000"/>
              </a:lnSpc>
              <a:spcBef>
                <a:spcPts val="0"/>
              </a:spcBef>
              <a:spcAft>
                <a:spcPts val="0"/>
              </a:spcAft>
              <a:buNone/>
            </a:pPr>
            <a:r>
              <a:rPr b="0" i="0" lang="en-US" sz="1800" u="none" cap="none" strike="noStrike">
                <a:solidFill>
                  <a:srgbClr val="000000"/>
                </a:solidFill>
                <a:latin typeface="Arial"/>
                <a:ea typeface="Arial"/>
                <a:cs typeface="Arial"/>
                <a:sym typeface="Arial"/>
              </a:rPr>
              <a:t>• conflict and interruptions</a:t>
            </a:r>
            <a:endParaRPr/>
          </a:p>
        </p:txBody>
      </p:sp>
      <p:sp>
        <p:nvSpPr>
          <p:cNvPr id="143" name="Google Shape;143;p16"/>
          <p:cNvSpPr/>
          <p:nvPr/>
        </p:nvSpPr>
        <p:spPr>
          <a:xfrm>
            <a:off x="6457950" y="4437548"/>
            <a:ext cx="5154930" cy="2251710"/>
          </a:xfrm>
          <a:prstGeom prst="rect">
            <a:avLst/>
          </a:prstGeom>
          <a:solidFill>
            <a:schemeClr val="lt1"/>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144" name="Google Shape;144;p16"/>
          <p:cNvSpPr txBox="1"/>
          <p:nvPr/>
        </p:nvSpPr>
        <p:spPr>
          <a:xfrm>
            <a:off x="6595110" y="4467819"/>
            <a:ext cx="5017770" cy="252376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It increases:</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predictability</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safety</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positive interactions between students and adults</a:t>
            </a:r>
            <a:endParaRPr/>
          </a:p>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When behaviour is taught like any learning skill, students feel secure and teachers gain instructional time.</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45" name="Google Shape;145;p16"/>
          <p:cNvGrpSpPr/>
          <p:nvPr/>
        </p:nvGrpSpPr>
        <p:grpSpPr>
          <a:xfrm>
            <a:off x="3601340" y="2533932"/>
            <a:ext cx="4937760" cy="1722219"/>
            <a:chOff x="3657600" y="2857499"/>
            <a:chExt cx="4937760" cy="1722219"/>
          </a:xfrm>
        </p:grpSpPr>
        <p:sp>
          <p:nvSpPr>
            <p:cNvPr id="146" name="Google Shape;146;p16"/>
            <p:cNvSpPr/>
            <p:nvPr/>
          </p:nvSpPr>
          <p:spPr>
            <a:xfrm>
              <a:off x="3657600" y="2857499"/>
              <a:ext cx="4937760" cy="1691819"/>
            </a:xfrm>
            <a:prstGeom prst="rect">
              <a:avLst/>
            </a:prstGeom>
            <a:solidFill>
              <a:schemeClr val="lt1"/>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147" name="Google Shape;147;p16"/>
            <p:cNvSpPr txBox="1"/>
            <p:nvPr/>
          </p:nvSpPr>
          <p:spPr>
            <a:xfrm>
              <a:off x="3800550" y="2886818"/>
              <a:ext cx="4343400" cy="1692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800" u="none" cap="none" strike="noStrike">
                  <a:solidFill>
                    <a:srgbClr val="000000"/>
                  </a:solidFill>
                  <a:latin typeface="Arial"/>
                  <a:ea typeface="Arial"/>
                  <a:cs typeface="Arial"/>
                  <a:sym typeface="Arial"/>
                </a:rPr>
                <a:t>This leads to fewer mistakes because expectations are:</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visible</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concre</a:t>
              </a:r>
              <a:r>
                <a:rPr b="0" i="0" lang="en-US" sz="1800" u="none" cap="none" strike="noStrike">
                  <a:solidFill>
                    <a:srgbClr val="000000"/>
                  </a:solidFill>
                  <a:latin typeface="Arial"/>
                  <a:ea typeface="Arial"/>
                  <a:cs typeface="Arial"/>
                  <a:sym typeface="Arial"/>
                </a:rPr>
                <a:t>t</a:t>
              </a:r>
              <a:r>
                <a:rPr b="0" i="0" lang="en-US" sz="1800" u="none" cap="none" strike="noStrike">
                  <a:solidFill>
                    <a:srgbClr val="000000"/>
                  </a:solidFill>
                  <a:latin typeface="Arial"/>
                  <a:ea typeface="Arial"/>
                  <a:cs typeface="Arial"/>
                  <a:sym typeface="Arial"/>
                </a:rPr>
                <a:t>e</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practiced</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7"/>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53" name="Google Shape;153;p17"/>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Why we link SWPBS with PERMA</a:t>
            </a:r>
            <a:endParaRPr/>
          </a:p>
        </p:txBody>
      </p:sp>
      <p:grpSp>
        <p:nvGrpSpPr>
          <p:cNvPr id="154" name="Google Shape;154;p17"/>
          <p:cNvGrpSpPr/>
          <p:nvPr/>
        </p:nvGrpSpPr>
        <p:grpSpPr>
          <a:xfrm>
            <a:off x="2556820" y="1473442"/>
            <a:ext cx="6768660" cy="3933619"/>
            <a:chOff x="2458849" y="10757"/>
            <a:chExt cx="6768660" cy="3933619"/>
          </a:xfrm>
        </p:grpSpPr>
        <p:sp>
          <p:nvSpPr>
            <p:cNvPr id="155" name="Google Shape;155;p17"/>
            <p:cNvSpPr/>
            <p:nvPr/>
          </p:nvSpPr>
          <p:spPr>
            <a:xfrm>
              <a:off x="2458849" y="10757"/>
              <a:ext cx="3933619" cy="3933619"/>
            </a:xfrm>
            <a:prstGeom prst="ellipse">
              <a:avLst/>
            </a:prstGeom>
            <a:solidFill>
              <a:srgbClr val="7359A5">
                <a:alpha val="4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7"/>
            <p:cNvSpPr txBox="1"/>
            <p:nvPr/>
          </p:nvSpPr>
          <p:spPr>
            <a:xfrm>
              <a:off x="3008138" y="474616"/>
              <a:ext cx="2268032" cy="3005902"/>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2100"/>
                <a:buFont typeface="Arial"/>
                <a:buNone/>
              </a:pPr>
              <a:r>
                <a:rPr b="1" i="0" lang="en-US" sz="2100" u="none" cap="none" strike="noStrike">
                  <a:solidFill>
                    <a:schemeClr val="dk1"/>
                  </a:solidFill>
                  <a:latin typeface="Arial"/>
                  <a:ea typeface="Arial"/>
                  <a:cs typeface="Arial"/>
                  <a:sym typeface="Arial"/>
                </a:rPr>
                <a:t>SWPBS = clear behaviour routines</a:t>
              </a:r>
              <a:br>
                <a:rPr b="0" i="0" lang="en-US" sz="2100" u="none" cap="none" strike="noStrike">
                  <a:solidFill>
                    <a:schemeClr val="dk1"/>
                  </a:solidFill>
                  <a:latin typeface="Arial"/>
                  <a:ea typeface="Arial"/>
                  <a:cs typeface="Arial"/>
                  <a:sym typeface="Arial"/>
                </a:rPr>
              </a:br>
              <a:r>
                <a:rPr b="0" i="0" lang="en-US" sz="2100" u="none" cap="none" strike="noStrike">
                  <a:solidFill>
                    <a:schemeClr val="dk1"/>
                  </a:solidFill>
                  <a:latin typeface="Arial"/>
                  <a:ea typeface="Arial"/>
                  <a:cs typeface="Arial"/>
                  <a:sym typeface="Arial"/>
                </a:rPr>
                <a:t>Students know exactly what behaviour looks like in each school area.</a:t>
              </a:r>
              <a:endParaRPr b="0" i="0" sz="2100" u="none" cap="none" strike="noStrike">
                <a:solidFill>
                  <a:schemeClr val="dk1"/>
                </a:solidFill>
                <a:latin typeface="Arial"/>
                <a:ea typeface="Arial"/>
                <a:cs typeface="Arial"/>
                <a:sym typeface="Arial"/>
              </a:endParaRPr>
            </a:p>
          </p:txBody>
        </p:sp>
        <p:sp>
          <p:nvSpPr>
            <p:cNvPr id="157" name="Google Shape;157;p17"/>
            <p:cNvSpPr/>
            <p:nvPr/>
          </p:nvSpPr>
          <p:spPr>
            <a:xfrm>
              <a:off x="5293890" y="10757"/>
              <a:ext cx="3933619" cy="3933619"/>
            </a:xfrm>
            <a:prstGeom prst="ellipse">
              <a:avLst/>
            </a:prstGeom>
            <a:solidFill>
              <a:srgbClr val="7359A5">
                <a:alpha val="49803"/>
              </a:srgb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7"/>
            <p:cNvSpPr txBox="1"/>
            <p:nvPr/>
          </p:nvSpPr>
          <p:spPr>
            <a:xfrm>
              <a:off x="6410187" y="474616"/>
              <a:ext cx="2268032" cy="3005902"/>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2100"/>
                <a:buFont typeface="Arial"/>
                <a:buNone/>
              </a:pPr>
              <a:r>
                <a:rPr b="1" i="0" lang="en-US" sz="2100" u="none" cap="none" strike="noStrike">
                  <a:solidFill>
                    <a:schemeClr val="dk1"/>
                  </a:solidFill>
                  <a:latin typeface="Arial"/>
                  <a:ea typeface="Arial"/>
                  <a:cs typeface="Arial"/>
                  <a:sym typeface="Arial"/>
                </a:rPr>
                <a:t>PERMA = wellbeing purpose</a:t>
              </a:r>
              <a:br>
                <a:rPr b="0" i="0" lang="en-US" sz="2100" u="none" cap="none" strike="noStrike">
                  <a:solidFill>
                    <a:schemeClr val="dk1"/>
                  </a:solidFill>
                  <a:latin typeface="Arial"/>
                  <a:ea typeface="Arial"/>
                  <a:cs typeface="Arial"/>
                  <a:sym typeface="Arial"/>
                </a:rPr>
              </a:br>
              <a:r>
                <a:rPr b="0" i="0" lang="en-US" sz="2100" u="none" cap="none" strike="noStrike">
                  <a:solidFill>
                    <a:schemeClr val="dk1"/>
                  </a:solidFill>
                  <a:latin typeface="Arial"/>
                  <a:ea typeface="Arial"/>
                  <a:cs typeface="Arial"/>
                  <a:sym typeface="Arial"/>
                </a:rPr>
                <a:t>Students see how positive behaviour supports emotions, engagement, relationships, meaning and achievement.</a:t>
              </a:r>
              <a:endParaRPr b="0" i="0" sz="2100" u="none" cap="none" strike="noStrike">
                <a:solidFill>
                  <a:schemeClr val="dk1"/>
                </a:solidFill>
                <a:latin typeface="Arial"/>
                <a:ea typeface="Arial"/>
                <a:cs typeface="Arial"/>
                <a:sym typeface="Arial"/>
              </a:endParaRPr>
            </a:p>
          </p:txBody>
        </p:sp>
      </p:grpSp>
      <p:sp>
        <p:nvSpPr>
          <p:cNvPr id="159" name="Google Shape;159;p17"/>
          <p:cNvSpPr txBox="1"/>
          <p:nvPr/>
        </p:nvSpPr>
        <p:spPr>
          <a:xfrm>
            <a:off x="97970" y="5722228"/>
            <a:ext cx="1236726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Expectation: </a:t>
            </a:r>
            <a:r>
              <a:rPr b="0" i="1" lang="en-US" sz="1800" u="none" cap="none" strike="noStrike">
                <a:solidFill>
                  <a:srgbClr val="000000"/>
                </a:solidFill>
                <a:latin typeface="Arial"/>
                <a:ea typeface="Arial"/>
                <a:cs typeface="Arial"/>
                <a:sym typeface="Arial"/>
              </a:rPr>
              <a:t>Include others in play</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SWPBS meaning: Students invite someone who is alone to join.</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PERMA link: Supports </a:t>
            </a:r>
            <a:r>
              <a:rPr b="1" i="0" lang="en-US" sz="1800" u="none" cap="none" strike="noStrike">
                <a:solidFill>
                  <a:srgbClr val="000000"/>
                </a:solidFill>
                <a:latin typeface="Arial"/>
                <a:ea typeface="Arial"/>
                <a:cs typeface="Arial"/>
                <a:sym typeface="Arial"/>
              </a:rPr>
              <a:t>Relationships</a:t>
            </a:r>
            <a:r>
              <a:rPr b="0" i="0" lang="en-US" sz="1800" u="none" cap="none" strike="noStrike">
                <a:solidFill>
                  <a:srgbClr val="000000"/>
                </a:solidFill>
                <a:latin typeface="Arial"/>
                <a:ea typeface="Arial"/>
                <a:cs typeface="Arial"/>
                <a:sym typeface="Arial"/>
              </a:rPr>
              <a:t> because students feel belonging and safety during break times.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0"/>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65" name="Google Shape;165;p20"/>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PERMA × Behaviour Matrix </a:t>
            </a:r>
            <a:endParaRPr/>
          </a:p>
        </p:txBody>
      </p:sp>
      <p:sp>
        <p:nvSpPr>
          <p:cNvPr id="166" name="Google Shape;166;p20"/>
          <p:cNvSpPr txBox="1"/>
          <p:nvPr/>
        </p:nvSpPr>
        <p:spPr>
          <a:xfrm>
            <a:off x="499110" y="1535438"/>
            <a:ext cx="10515600" cy="230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800" u="none" cap="none" strike="noStrike">
                <a:solidFill>
                  <a:srgbClr val="000000"/>
                </a:solidFill>
                <a:latin typeface="Arial"/>
                <a:ea typeface="Arial"/>
                <a:cs typeface="Arial"/>
                <a:sym typeface="Arial"/>
              </a:rPr>
              <a:t>Goal</a:t>
            </a:r>
            <a:endParaRPr/>
          </a:p>
          <a:p>
            <a:pPr indent="-285750" lvl="0" marL="285750" marR="0" rtl="0" algn="l">
              <a:lnSpc>
                <a:spcPct val="100000"/>
              </a:lnSpc>
              <a:spcBef>
                <a:spcPts val="0"/>
              </a:spcBef>
              <a:spcAft>
                <a:spcPts val="0"/>
              </a:spcAft>
              <a:buClr>
                <a:srgbClr val="000000"/>
              </a:buClr>
              <a:buSzPts val="1800"/>
              <a:buFont typeface="Arial"/>
              <a:buChar char="•"/>
            </a:pPr>
            <a:r>
              <a:rPr b="0" i="0" lang="en-US" sz="1800" u="none" cap="none" strike="noStrike">
                <a:solidFill>
                  <a:srgbClr val="000000"/>
                </a:solidFill>
                <a:latin typeface="Arial"/>
                <a:ea typeface="Arial"/>
                <a:cs typeface="Arial"/>
                <a:sym typeface="Arial"/>
              </a:rPr>
              <a:t>Connect each school-wide behaviour expectation with one PERMA element, using a routine that students can </a:t>
            </a:r>
            <a:r>
              <a:rPr b="0" i="0" lang="en-US" sz="1800" u="none" cap="none" strike="noStrike">
                <a:solidFill>
                  <a:srgbClr val="000000"/>
                </a:solidFill>
                <a:latin typeface="Arial"/>
                <a:ea typeface="Arial"/>
                <a:cs typeface="Arial"/>
                <a:sym typeface="Arial"/>
                <a:extLst>
                  <a:ext uri="http://customooxmlschemas.google.com/">
                    <go:slidesCustomData xmlns:go="http://customooxmlschemas.google.com/" textRoundtripDataId="3"/>
                  </a:ext>
                </a:extLst>
              </a:rPr>
              <a:t>practi</a:t>
            </a:r>
            <a:r>
              <a:rPr lang="en-US" sz="1800">
                <a:extLst>
                  <a:ext uri="http://customooxmlschemas.google.com/">
                    <go:slidesCustomData xmlns:go="http://customooxmlschemas.google.com/" textRoundtripDataId="4"/>
                  </a:ext>
                </a:extLst>
              </a:rPr>
              <a:t>s</a:t>
            </a:r>
            <a:r>
              <a:rPr b="0" i="0" lang="en-US" sz="1800" u="none" cap="none" strike="noStrike">
                <a:solidFill>
                  <a:srgbClr val="000000"/>
                </a:solidFill>
                <a:latin typeface="Arial"/>
                <a:ea typeface="Arial"/>
                <a:cs typeface="Arial"/>
                <a:sym typeface="Arial"/>
                <a:extLst>
                  <a:ext uri="http://customooxmlschemas.google.com/">
                    <go:slidesCustomData xmlns:go="http://customooxmlschemas.google.com/" textRoundtripDataId="5"/>
                  </a:ext>
                </a:extLst>
              </a:rPr>
              <a:t>e</a:t>
            </a:r>
            <a:r>
              <a:rPr b="0" i="0" lang="en-US" sz="1800" u="none" cap="none" strike="noStrike">
                <a:solidFill>
                  <a:srgbClr val="000000"/>
                </a:solidFill>
                <a:latin typeface="Arial"/>
                <a:ea typeface="Arial"/>
                <a:cs typeface="Arial"/>
                <a:sym typeface="Arial"/>
              </a:rPr>
              <a:t> every day.</a:t>
            </a:r>
            <a:endParaRPr/>
          </a:p>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1800" u="none" cap="none" strike="noStrike">
                <a:solidFill>
                  <a:srgbClr val="000000"/>
                </a:solidFill>
                <a:latin typeface="Arial"/>
                <a:ea typeface="Arial"/>
                <a:cs typeface="Arial"/>
                <a:sym typeface="Arial"/>
              </a:rPr>
              <a:t>Instructions</a:t>
            </a:r>
            <a:endParaRPr b="0" i="0" sz="18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en-US" sz="1800" u="none" cap="none" strike="noStrike">
                <a:solidFill>
                  <a:srgbClr val="000000"/>
                </a:solidFill>
                <a:latin typeface="Arial"/>
                <a:ea typeface="Arial"/>
                <a:cs typeface="Arial"/>
                <a:sym typeface="Arial"/>
              </a:rPr>
              <a:t>Write your school behaviour expectation in each row.</a:t>
            </a:r>
            <a:endParaRPr/>
          </a:p>
          <a:p>
            <a:pPr indent="-285750" lvl="0" marL="285750" marR="0" rtl="0" algn="l">
              <a:lnSpc>
                <a:spcPct val="100000"/>
              </a:lnSpc>
              <a:spcBef>
                <a:spcPts val="0"/>
              </a:spcBef>
              <a:spcAft>
                <a:spcPts val="0"/>
              </a:spcAft>
              <a:buClr>
                <a:srgbClr val="000000"/>
              </a:buClr>
              <a:buSzPts val="1800"/>
              <a:buFont typeface="Arial"/>
              <a:buChar char="•"/>
            </a:pPr>
            <a:r>
              <a:rPr b="0" i="0" lang="en-US" sz="1800" u="none" cap="none" strike="noStrike">
                <a:solidFill>
                  <a:srgbClr val="000000"/>
                </a:solidFill>
                <a:latin typeface="Arial"/>
                <a:ea typeface="Arial"/>
                <a:cs typeface="Arial"/>
                <a:sym typeface="Arial"/>
              </a:rPr>
              <a:t>Choose the PERMA element that fits best.</a:t>
            </a:r>
            <a:endParaRPr/>
          </a:p>
          <a:p>
            <a:pPr indent="-285750" lvl="0" marL="285750" marR="0" rtl="0" algn="l">
              <a:lnSpc>
                <a:spcPct val="100000"/>
              </a:lnSpc>
              <a:spcBef>
                <a:spcPts val="0"/>
              </a:spcBef>
              <a:spcAft>
                <a:spcPts val="0"/>
              </a:spcAft>
              <a:buClr>
                <a:srgbClr val="000000"/>
              </a:buClr>
              <a:buSzPts val="1800"/>
              <a:buFont typeface="Arial"/>
              <a:buChar char="•"/>
            </a:pPr>
            <a:r>
              <a:rPr b="0" i="0" lang="en-US" sz="1800" u="none" cap="none" strike="noStrike">
                <a:solidFill>
                  <a:srgbClr val="000000"/>
                </a:solidFill>
                <a:latin typeface="Arial"/>
                <a:ea typeface="Arial"/>
                <a:cs typeface="Arial"/>
                <a:sym typeface="Arial"/>
              </a:rPr>
              <a:t>Add one simple routine students can </a:t>
            </a:r>
            <a:r>
              <a:rPr b="1" i="0" lang="en-US" sz="1800" u="none" cap="none" strike="noStrike">
                <a:solidFill>
                  <a:srgbClr val="000000"/>
                </a:solidFill>
                <a:latin typeface="Arial"/>
                <a:ea typeface="Arial"/>
                <a:cs typeface="Arial"/>
                <a:sym typeface="Arial"/>
              </a:rPr>
              <a:t>do</a:t>
            </a:r>
            <a:r>
              <a:rPr b="0" i="0" lang="en-US" sz="1800" u="none" cap="none" strike="noStrike">
                <a:solidFill>
                  <a:srgbClr val="000000"/>
                </a:solidFill>
                <a:latin typeface="Arial"/>
                <a:ea typeface="Arial"/>
                <a:cs typeface="Arial"/>
                <a:sym typeface="Arial"/>
              </a:rPr>
              <a:t>, plus the prompt adults use to remind it.</a:t>
            </a:r>
            <a:endParaRPr/>
          </a:p>
        </p:txBody>
      </p:sp>
      <p:graphicFrame>
        <p:nvGraphicFramePr>
          <p:cNvPr id="167" name="Google Shape;167;p20"/>
          <p:cNvGraphicFramePr/>
          <p:nvPr/>
        </p:nvGraphicFramePr>
        <p:xfrm>
          <a:off x="714450" y="4042402"/>
          <a:ext cx="3000000" cy="3000000"/>
        </p:xfrm>
        <a:graphic>
          <a:graphicData uri="http://schemas.openxmlformats.org/drawingml/2006/table">
            <a:tbl>
              <a:tblPr>
                <a:noFill/>
                <a:tableStyleId>{C5F2B386-207A-419E-BF27-3C6B98BC64D3}</a:tableStyleId>
              </a:tblPr>
              <a:tblGrid>
                <a:gridCol w="1752600"/>
                <a:gridCol w="1752600"/>
                <a:gridCol w="1752600"/>
                <a:gridCol w="1752600"/>
                <a:gridCol w="1752600"/>
                <a:gridCol w="1752600"/>
              </a:tblGrid>
              <a:tr h="2286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Behaviour Expectation</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Positive Emotions</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Engagement</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Relationships</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Meaning</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t>Accomplishment</a:t>
                      </a:r>
                      <a:endParaRPr sz="1800" u="none" cap="none" strike="noStrike"/>
                    </a:p>
                  </a:txBody>
                  <a:tcPr marT="45725" marB="45725" marR="91450" marL="91450" anchor="ctr"/>
                </a:tc>
              </a:tr>
              <a:tr h="228600">
                <a:tc>
                  <a:txBody>
                    <a:bodyPr/>
                    <a:lstStyle/>
                    <a:p>
                      <a:pPr indent="0" lvl="0" marL="0" marR="0" rtl="0" algn="l">
                        <a:lnSpc>
                          <a:spcPct val="100000"/>
                        </a:lnSpc>
                        <a:spcBef>
                          <a:spcPts val="0"/>
                        </a:spcBef>
                        <a:spcAft>
                          <a:spcPts val="0"/>
                        </a:spcAft>
                        <a:buClr>
                          <a:srgbClr val="000000"/>
                        </a:buClr>
                        <a:buSzPts val="1800"/>
                        <a:buFont typeface="Arial"/>
                        <a:buNone/>
                      </a:pPr>
                      <a:r>
                        <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r>
              <a:tr h="228600">
                <a:tc>
                  <a:txBody>
                    <a:bodyPr/>
                    <a:lstStyle/>
                    <a:p>
                      <a:pPr indent="0" lvl="0" marL="0" marR="0" rtl="0" algn="l">
                        <a:lnSpc>
                          <a:spcPct val="100000"/>
                        </a:lnSpc>
                        <a:spcBef>
                          <a:spcPts val="0"/>
                        </a:spcBef>
                        <a:spcAft>
                          <a:spcPts val="0"/>
                        </a:spcAft>
                        <a:buClr>
                          <a:srgbClr val="000000"/>
                        </a:buClr>
                        <a:buSzPts val="1800"/>
                        <a:buFont typeface="Arial"/>
                        <a:buNone/>
                      </a:pPr>
                      <a:r>
                        <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r>
              <a:tr h="228600">
                <a:tc>
                  <a:txBody>
                    <a:bodyPr/>
                    <a:lstStyle/>
                    <a:p>
                      <a:pPr indent="0" lvl="0" marL="0" marR="0" rtl="0" algn="l">
                        <a:lnSpc>
                          <a:spcPct val="100000"/>
                        </a:lnSpc>
                        <a:spcBef>
                          <a:spcPts val="0"/>
                        </a:spcBef>
                        <a:spcAft>
                          <a:spcPts val="0"/>
                        </a:spcAft>
                        <a:buClr>
                          <a:srgbClr val="000000"/>
                        </a:buClr>
                        <a:buSzPts val="1800"/>
                        <a:buFont typeface="Arial"/>
                        <a:buNone/>
                      </a:pPr>
                      <a:r>
                        <a:t/>
                      </a:r>
                      <a:endParaRPr sz="18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Routine: Prompt:</a:t>
                      </a:r>
                      <a:endParaRPr/>
                    </a:p>
                  </a:txBody>
                  <a:tcPr marT="45725" marB="45725" marR="91450" marL="91450" anchor="ct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73" name="Google Shape;173;p21"/>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Gallery Walk (5 minutes)</a:t>
            </a:r>
            <a:endParaRPr/>
          </a:p>
          <a:p>
            <a:pPr indent="0" lvl="0" marL="0" rtl="0" algn="just">
              <a:lnSpc>
                <a:spcPct val="90000"/>
              </a:lnSpc>
              <a:spcBef>
                <a:spcPts val="0"/>
              </a:spcBef>
              <a:spcAft>
                <a:spcPts val="0"/>
              </a:spcAft>
              <a:buClr>
                <a:schemeClr val="accent2"/>
              </a:buClr>
              <a:buSzPts val="2400"/>
              <a:buNone/>
            </a:pPr>
            <a:r>
              <a:t/>
            </a:r>
            <a:endParaRPr/>
          </a:p>
        </p:txBody>
      </p:sp>
      <p:sp>
        <p:nvSpPr>
          <p:cNvPr id="174" name="Google Shape;174;p21"/>
          <p:cNvSpPr txBox="1"/>
          <p:nvPr/>
        </p:nvSpPr>
        <p:spPr>
          <a:xfrm>
            <a:off x="342900" y="1599134"/>
            <a:ext cx="6355080" cy="4801314"/>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Place your PERMA × Behaviour Matrix on the wall or upload it to the shared space (if asynchronous).</a:t>
            </a:r>
            <a:endParaRPr/>
          </a:p>
          <a:p>
            <a:pPr indent="-285750" lvl="0" marL="285750" marR="0" rtl="0" algn="l">
              <a:lnSpc>
                <a:spcPct val="100000"/>
              </a:lnSpc>
              <a:spcBef>
                <a:spcPts val="0"/>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Review the matrices created by the other groups (walk around the room or scroll through the shared folder).</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800" u="none" cap="none" strike="noStrike">
                <a:solidFill>
                  <a:srgbClr val="000000"/>
                </a:solidFill>
                <a:latin typeface="Calibri"/>
                <a:ea typeface="Calibri"/>
                <a:cs typeface="Calibri"/>
                <a:sym typeface="Calibri"/>
              </a:rPr>
              <a:t>Look for routines that are:</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specific and observable</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simple enough to apply daily</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written so students can understand them quickly</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800" u="none" cap="none" strike="noStrike">
                <a:solidFill>
                  <a:srgbClr val="000000"/>
                </a:solidFill>
                <a:latin typeface="Calibri"/>
                <a:ea typeface="Calibri"/>
                <a:cs typeface="Calibri"/>
                <a:sym typeface="Calibri"/>
              </a:rPr>
              <a:t>Guiding question</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“If a student read this routine, would they know what to do, without needing extra explanation”</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800" u="none" cap="none" strike="noStrike">
                <a:solidFill>
                  <a:srgbClr val="000000"/>
                </a:solidFill>
                <a:latin typeface="Calibri"/>
                <a:ea typeface="Calibri"/>
                <a:cs typeface="Calibri"/>
                <a:sym typeface="Calibri"/>
              </a:rPr>
              <a:t>Your task during the review</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Note ideas you want to try in your own school.</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Identify practices that are realistic and transferable.</a:t>
            </a:r>
            <a:endParaRPr/>
          </a:p>
        </p:txBody>
      </p:sp>
      <p:pic>
        <p:nvPicPr>
          <p:cNvPr descr="A diagram of a gallery wall&#10;&#10;AI-generated content may be incorrect." id="175" name="Google Shape;175;p21"/>
          <p:cNvPicPr preferRelativeResize="0"/>
          <p:nvPr/>
        </p:nvPicPr>
        <p:blipFill rotWithShape="1">
          <a:blip r:embed="rId3">
            <a:alphaModFix/>
          </a:blip>
          <a:srcRect b="0" l="0" r="0" t="0"/>
          <a:stretch/>
        </p:blipFill>
        <p:spPr>
          <a:xfrm>
            <a:off x="6697980" y="1346878"/>
            <a:ext cx="4781162" cy="505357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81" name="Google Shape;181;p22"/>
          <p:cNvSpPr txBox="1"/>
          <p:nvPr>
            <p:ph idx="1" type="body"/>
          </p:nvPr>
        </p:nvSpPr>
        <p:spPr>
          <a:xfrm>
            <a:off x="0" y="107147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Summary and Reflection (5 minutes)</a:t>
            </a:r>
            <a:endParaRPr/>
          </a:p>
        </p:txBody>
      </p:sp>
      <p:sp>
        <p:nvSpPr>
          <p:cNvPr id="182" name="Google Shape;182;p22"/>
          <p:cNvSpPr txBox="1"/>
          <p:nvPr/>
        </p:nvSpPr>
        <p:spPr>
          <a:xfrm>
            <a:off x="412370" y="1746928"/>
            <a:ext cx="11315700" cy="3632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Today you learned how to:</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Teach behaviour through clear routines</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Use prompts and acknowledgement to guide students</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Link behaviour expectations with PERMA so students understand both what to do and why it matters</a:t>
            </a:r>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800" u="none" cap="none" strike="noStrike">
                <a:solidFill>
                  <a:srgbClr val="000000"/>
                </a:solidFill>
                <a:latin typeface="Calibri"/>
                <a:ea typeface="Calibri"/>
                <a:cs typeface="Calibri"/>
                <a:sym typeface="Calibri"/>
              </a:rPr>
              <a:t>Reflection task</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As a group, choose </a:t>
            </a:r>
            <a:r>
              <a:rPr b="1" i="0" lang="en-US" sz="1800" u="none" cap="none" strike="noStrike">
                <a:solidFill>
                  <a:srgbClr val="000000"/>
                </a:solidFill>
                <a:latin typeface="Calibri"/>
                <a:ea typeface="Calibri"/>
                <a:cs typeface="Calibri"/>
                <a:sym typeface="Calibri"/>
              </a:rPr>
              <a:t>one routine</a:t>
            </a:r>
            <a:r>
              <a:rPr b="0" i="0" lang="en-US" sz="1800" u="none" cap="none" strike="noStrike">
                <a:solidFill>
                  <a:srgbClr val="000000"/>
                </a:solidFill>
                <a:latin typeface="Calibri"/>
                <a:ea typeface="Calibri"/>
                <a:cs typeface="Calibri"/>
                <a:sym typeface="Calibri"/>
              </a:rPr>
              <a:t> from your matrix that you want to improve during the coming week.</a:t>
            </a:r>
            <a:endParaRPr/>
          </a:p>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Write it clearly on your matrix or on a sticky card:</a:t>
            </a:r>
            <a:br>
              <a:rPr b="0" i="0" lang="en-US" sz="1800" u="none" cap="none" strike="noStrike">
                <a:solidFill>
                  <a:srgbClr val="000000"/>
                </a:solidFill>
                <a:latin typeface="Calibri"/>
                <a:ea typeface="Calibri"/>
                <a:cs typeface="Calibri"/>
                <a:sym typeface="Calibri"/>
              </a:rPr>
            </a:br>
            <a:r>
              <a:rPr b="0" i="0" lang="en-US" sz="1800" u="none" cap="none" strike="noStrike">
                <a:solidFill>
                  <a:srgbClr val="000000"/>
                </a:solidFill>
                <a:latin typeface="Calibri"/>
                <a:ea typeface="Calibri"/>
                <a:cs typeface="Calibri"/>
                <a:sym typeface="Calibri"/>
              </a:rPr>
              <a:t>• </a:t>
            </a:r>
            <a:r>
              <a:rPr b="0" i="0" lang="en-US" sz="1800" u="none" cap="none" strike="noStrike">
                <a:solidFill>
                  <a:srgbClr val="000000"/>
                </a:solidFill>
                <a:latin typeface="Calibri"/>
                <a:ea typeface="Calibri"/>
                <a:cs typeface="Calibri"/>
                <a:sym typeface="Calibri"/>
                <a:extLst>
                  <a:ext uri="http://customooxmlschemas.google.com/">
                    <go:slidesCustomData xmlns:go="http://customooxmlschemas.google.com/" textRoundtripDataId="6"/>
                  </a:ext>
                </a:extLst>
              </a:rPr>
              <a:t>What is the routine?</a:t>
            </a:r>
            <a:br>
              <a:rPr b="0" i="0" lang="en-US" sz="1800" u="none" cap="none" strike="noStrike">
                <a:solidFill>
                  <a:srgbClr val="000000"/>
                </a:solidFill>
                <a:latin typeface="Calibri"/>
                <a:ea typeface="Calibri"/>
                <a:cs typeface="Calibri"/>
                <a:sym typeface="Calibri"/>
                <a:extLst>
                  <a:ext uri="http://customooxmlschemas.google.com/">
                    <go:slidesCustomData xmlns:go="http://customooxmlschemas.google.com/" textRoundtripDataId="6"/>
                  </a:ext>
                </a:extLst>
              </a:rPr>
            </a:br>
            <a:r>
              <a:rPr b="0" i="0" lang="en-US" sz="1800" u="none" cap="none" strike="noStrike">
                <a:solidFill>
                  <a:srgbClr val="000000"/>
                </a:solidFill>
                <a:latin typeface="Calibri"/>
                <a:ea typeface="Calibri"/>
                <a:cs typeface="Calibri"/>
                <a:sym typeface="Calibri"/>
                <a:extLst>
                  <a:ext uri="http://customooxmlschemas.google.com/">
                    <go:slidesCustomData xmlns:go="http://customooxmlschemas.google.com/" textRoundtripDataId="6"/>
                  </a:ext>
                </a:extLst>
              </a:rPr>
              <a:t>• Where it will happen?</a:t>
            </a:r>
            <a:br>
              <a:rPr b="0" i="0" lang="en-US" sz="1800" u="none" cap="none" strike="noStrike">
                <a:solidFill>
                  <a:srgbClr val="000000"/>
                </a:solidFill>
                <a:latin typeface="Calibri"/>
                <a:ea typeface="Calibri"/>
                <a:cs typeface="Calibri"/>
                <a:sym typeface="Calibri"/>
                <a:extLst>
                  <a:ext uri="http://customooxmlschemas.google.com/">
                    <go:slidesCustomData xmlns:go="http://customooxmlschemas.google.com/" textRoundtripDataId="6"/>
                  </a:ext>
                </a:extLst>
              </a:rPr>
            </a:br>
            <a:r>
              <a:rPr b="0" i="0" lang="en-US" sz="1800" u="none" cap="none" strike="noStrike">
                <a:solidFill>
                  <a:srgbClr val="000000"/>
                </a:solidFill>
                <a:latin typeface="Calibri"/>
                <a:ea typeface="Calibri"/>
                <a:cs typeface="Calibri"/>
                <a:sym typeface="Calibri"/>
                <a:extLst>
                  <a:ext uri="http://customooxmlschemas.google.com/">
                    <go:slidesCustomData xmlns:go="http://customooxmlschemas.google.com/" textRoundtripDataId="6"/>
                  </a:ext>
                </a:extLst>
              </a:rPr>
              <a:t>• What adults will say to prompt it</a:t>
            </a:r>
            <a:r>
              <a:rPr b="0" i="0" lang="en-US" sz="1800" u="none" cap="none" strike="noStrike">
                <a:solidFill>
                  <a:srgbClr val="000000"/>
                </a:solidFill>
                <a:latin typeface="Calibri"/>
                <a:ea typeface="Calibri"/>
                <a:cs typeface="Calibri"/>
                <a:sym typeface="Calibri"/>
              </a:rPr>
              <a:t>?</a:t>
            </a:r>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g38507ec21ab_0_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2800"/>
              <a:t>Looking Ahead to Unit 1.5: Modules Content and Materials</a:t>
            </a:r>
            <a:endParaRPr sz="2800"/>
          </a:p>
        </p:txBody>
      </p:sp>
      <p:sp>
        <p:nvSpPr>
          <p:cNvPr id="188" name="Google Shape;188;g38507ec21ab_0_6"/>
          <p:cNvSpPr txBox="1"/>
          <p:nvPr>
            <p:ph idx="2" type="body"/>
          </p:nvPr>
        </p:nvSpPr>
        <p:spPr>
          <a:xfrm>
            <a:off x="123750" y="925475"/>
            <a:ext cx="11944500" cy="52893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1000"/>
              </a:spcBef>
              <a:spcAft>
                <a:spcPts val="0"/>
              </a:spcAft>
              <a:buSzPts val="1800"/>
              <a:buFont typeface="Arial"/>
              <a:buChar char="•"/>
            </a:pPr>
            <a:r>
              <a:rPr lang="en-US"/>
              <a:t>In the next unit, you will explore the monthly training modules and the classroom materials that support them.</a:t>
            </a:r>
            <a:endParaRPr/>
          </a:p>
          <a:p>
            <a:pPr indent="-342900" lvl="0" marL="342900" rtl="0" algn="l">
              <a:lnSpc>
                <a:spcPct val="90000"/>
              </a:lnSpc>
              <a:spcBef>
                <a:spcPts val="1000"/>
              </a:spcBef>
              <a:spcAft>
                <a:spcPts val="0"/>
              </a:spcAft>
              <a:buSzPts val="1800"/>
              <a:buFont typeface="Arial"/>
              <a:buChar char="•"/>
            </a:pPr>
            <a:r>
              <a:rPr lang="en-US"/>
              <a:t>You will review the content, assessment tools and activity sheets that teachers will use in their schools.</a:t>
            </a:r>
            <a:endParaRPr/>
          </a:p>
          <a:p>
            <a:pPr indent="-342900" lvl="0" marL="342900" rtl="0" algn="l">
              <a:lnSpc>
                <a:spcPct val="90000"/>
              </a:lnSpc>
              <a:spcBef>
                <a:spcPts val="1000"/>
              </a:spcBef>
              <a:spcAft>
                <a:spcPts val="0"/>
              </a:spcAft>
              <a:buSzPts val="1800"/>
              <a:buFont typeface="Arial"/>
              <a:buChar char="•"/>
            </a:pPr>
            <a:r>
              <a:rPr lang="en-US"/>
              <a:t>You will learn how to guide teachers through the modules with confidence.</a:t>
            </a:r>
            <a:endParaRPr/>
          </a:p>
          <a:p>
            <a:pPr indent="-342900" lvl="0" marL="342900" rtl="0" algn="l">
              <a:lnSpc>
                <a:spcPct val="90000"/>
              </a:lnSpc>
              <a:spcBef>
                <a:spcPts val="1000"/>
              </a:spcBef>
              <a:spcAft>
                <a:spcPts val="0"/>
              </a:spcAft>
              <a:buSzPts val="1800"/>
              <a:buFont typeface="Arial"/>
              <a:buChar char="•"/>
            </a:pPr>
            <a:r>
              <a:rPr lang="en-US"/>
              <a:t>You will also practice delivering one short activity as a micro-teaching exercise.</a:t>
            </a:r>
            <a:endParaRPr/>
          </a:p>
          <a:p>
            <a:pPr indent="-342900" lvl="0" marL="342900" rtl="0" algn="l">
              <a:lnSpc>
                <a:spcPct val="90000"/>
              </a:lnSpc>
              <a:spcBef>
                <a:spcPts val="1000"/>
              </a:spcBef>
              <a:spcAft>
                <a:spcPts val="0"/>
              </a:spcAft>
              <a:buSzPts val="1800"/>
              <a:buFont typeface="Arial"/>
              <a:buChar char="•"/>
            </a:pPr>
            <a:r>
              <a:rPr lang="en-US"/>
              <a:t>You leave the next unit prepared to facilitate a module, not just understand it.</a:t>
            </a:r>
            <a:endParaRPr/>
          </a:p>
          <a:p>
            <a:pPr indent="0" lvl="0" marL="0" rtl="0" algn="l">
              <a:lnSpc>
                <a:spcPct val="90000"/>
              </a:lnSpc>
              <a:spcBef>
                <a:spcPts val="0"/>
              </a:spcBef>
              <a:spcAft>
                <a:spcPts val="0"/>
              </a:spcAft>
              <a:buClr>
                <a:schemeClr val="dk1"/>
              </a:buClr>
              <a:buSzPts val="1800"/>
              <a:buNone/>
            </a:pPr>
            <a:r>
              <a:t/>
            </a:r>
            <a:endParaRPr/>
          </a:p>
        </p:txBody>
      </p:sp>
      <p:pic>
        <p:nvPicPr>
          <p:cNvPr descr="A group of smiley faces&#10;&#10;AI-generated content may be incorrect." id="189" name="Google Shape;189;g38507ec21ab_0_6"/>
          <p:cNvPicPr preferRelativeResize="0"/>
          <p:nvPr/>
        </p:nvPicPr>
        <p:blipFill rotWithShape="1">
          <a:blip r:embed="rId3">
            <a:alphaModFix/>
          </a:blip>
          <a:srcRect b="0" l="0" r="0" t="0"/>
          <a:stretch/>
        </p:blipFill>
        <p:spPr>
          <a:xfrm>
            <a:off x="1735455" y="3703320"/>
            <a:ext cx="8721090" cy="2942409"/>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g37f91dc4fb9_0_17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References</a:t>
            </a:r>
            <a:endParaRPr/>
          </a:p>
        </p:txBody>
      </p:sp>
      <p:sp>
        <p:nvSpPr>
          <p:cNvPr id="195" name="Google Shape;195;g37f91dc4fb9_0_173"/>
          <p:cNvSpPr txBox="1"/>
          <p:nvPr>
            <p:ph idx="2" type="body"/>
          </p:nvPr>
        </p:nvSpPr>
        <p:spPr>
          <a:xfrm>
            <a:off x="97970" y="1016915"/>
            <a:ext cx="11944500" cy="5289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800"/>
              <a:buNone/>
            </a:pPr>
            <a:r>
              <a:rPr lang="en-US"/>
              <a:t>Bradshaw, C., Waasdorp, T., &amp; Leaf, P. (2012). Effects of School-Wide Positive Behavioral Interventions and Supports on Child Behavior Problems. </a:t>
            </a:r>
            <a:r>
              <a:rPr i="1" lang="en-US"/>
              <a:t>Pediatrics</a:t>
            </a:r>
            <a:r>
              <a:rPr lang="en-US"/>
              <a:t>, 130, e1136 - e1145. </a:t>
            </a:r>
            <a:r>
              <a:rPr lang="en-US" u="sng">
                <a:solidFill>
                  <a:schemeClr val="hlink"/>
                </a:solidFill>
                <a:hlinkClick r:id="rId3"/>
              </a:rPr>
              <a:t>https://doi.org/10.1542/peds.2012-0243</a:t>
            </a:r>
            <a:r>
              <a:rPr lang="en-US"/>
              <a:t>.</a:t>
            </a:r>
            <a:endParaRPr/>
          </a:p>
          <a:p>
            <a:pPr indent="0" lvl="0" marL="0" rtl="0" algn="l">
              <a:lnSpc>
                <a:spcPct val="115000"/>
              </a:lnSpc>
              <a:spcBef>
                <a:spcPts val="2400"/>
              </a:spcBef>
              <a:spcAft>
                <a:spcPts val="0"/>
              </a:spcAft>
              <a:buSzPts val="1800"/>
              <a:buNone/>
            </a:pPr>
            <a:r>
              <a:rPr lang="en-US"/>
              <a:t>Cohen, R., Kincaid, D., &amp; Childs, K. (2007). Measuring School-wide Positive Behavior Support Implementation. </a:t>
            </a:r>
            <a:r>
              <a:rPr i="1" lang="en-US"/>
              <a:t>Journal of Positive Behavior Interventions</a:t>
            </a:r>
            <a:r>
              <a:rPr lang="en-US"/>
              <a:t>, 9, 203 - 213. </a:t>
            </a:r>
            <a:r>
              <a:rPr lang="en-US" u="sng">
                <a:solidFill>
                  <a:schemeClr val="hlink"/>
                </a:solidFill>
                <a:hlinkClick r:id="rId4"/>
              </a:rPr>
              <a:t>https://doi.org/10.1177/10983007070090040301</a:t>
            </a:r>
            <a:r>
              <a:rPr lang="en-US"/>
              <a:t>.</a:t>
            </a:r>
            <a:endParaRPr/>
          </a:p>
          <a:p>
            <a:pPr indent="0" lvl="0" marL="0" rtl="0" algn="l">
              <a:lnSpc>
                <a:spcPct val="115000"/>
              </a:lnSpc>
              <a:spcBef>
                <a:spcPts val="2400"/>
              </a:spcBef>
              <a:spcAft>
                <a:spcPts val="0"/>
              </a:spcAft>
              <a:buSzPts val="1800"/>
              <a:buNone/>
            </a:pPr>
            <a:r>
              <a:rPr lang="en-US"/>
              <a:t>Horner, R. H., Sugai, G., &amp; Anderson, C. M. (2010). </a:t>
            </a:r>
            <a:r>
              <a:rPr i="1" lang="en-US"/>
              <a:t>Examining the evidence base for School-Wide Positive Behavior Support</a:t>
            </a:r>
            <a:r>
              <a:rPr lang="en-US"/>
              <a:t>. </a:t>
            </a:r>
            <a:r>
              <a:rPr b="1" lang="en-US"/>
              <a:t>Focus on Exceptional Children, 42</a:t>
            </a:r>
            <a:r>
              <a:rPr lang="en-US"/>
              <a:t>(8), 1–14. DOI:</a:t>
            </a:r>
            <a:r>
              <a:rPr lang="en-US" u="sng">
                <a:solidFill>
                  <a:schemeClr val="hlink"/>
                </a:solidFill>
                <a:hlinkClick r:id="rId5"/>
              </a:rPr>
              <a:t>10.17161/fec.v42i8.6906</a:t>
            </a:r>
            <a:endParaRPr u="sng"/>
          </a:p>
          <a:p>
            <a:pPr indent="0" lvl="0" marL="0" rtl="0" algn="l">
              <a:lnSpc>
                <a:spcPct val="115000"/>
              </a:lnSpc>
              <a:spcBef>
                <a:spcPts val="2400"/>
              </a:spcBef>
              <a:spcAft>
                <a:spcPts val="0"/>
              </a:spcAft>
              <a:buSzPts val="1800"/>
              <a:buNone/>
            </a:pPr>
            <a:r>
              <a:rPr lang="en-US"/>
              <a:t>Lewis, T., McIntosh, K., Simonsen, B., Mitchell, B., &amp; Hatton, H. (2017). Schoolwide Systems of Positive Behavior Support: Implications for Students at Risk and With Emotional/Behavioral Disorders. </a:t>
            </a:r>
            <a:r>
              <a:rPr i="1" lang="en-US"/>
              <a:t>AERA Open</a:t>
            </a:r>
            <a:r>
              <a:rPr lang="en-US"/>
              <a:t>, 3. </a:t>
            </a:r>
            <a:r>
              <a:rPr lang="en-US" u="sng">
                <a:solidFill>
                  <a:schemeClr val="hlink"/>
                </a:solidFill>
                <a:hlinkClick r:id="rId6"/>
              </a:rPr>
              <a:t>https://doi.org/10.1177/2332858417711428</a:t>
            </a:r>
            <a:r>
              <a:rPr lang="en-US"/>
              <a:t>.</a:t>
            </a:r>
            <a:endParaRPr/>
          </a:p>
          <a:p>
            <a:pPr indent="0" lvl="0" marL="0" rtl="0" algn="l">
              <a:lnSpc>
                <a:spcPct val="115000"/>
              </a:lnSpc>
              <a:spcBef>
                <a:spcPts val="2400"/>
              </a:spcBef>
              <a:spcAft>
                <a:spcPts val="0"/>
              </a:spcAft>
              <a:buSzPts val="1800"/>
              <a:buNone/>
            </a:pPr>
            <a:r>
              <a:rPr lang="en-US"/>
              <a:t>Pas, E., Ryoo, J., Musci, R., &amp; Bradshaw, C. (2019). A state-wide quasi-experimental effectiveness study of the scale-up of school-wide Positive Behavioral Interventions and Supports.. </a:t>
            </a:r>
            <a:r>
              <a:rPr i="1" lang="en-US"/>
              <a:t>Journal of school psychology</a:t>
            </a:r>
            <a:r>
              <a:rPr lang="en-US"/>
              <a:t>, 73, 41-55 . </a:t>
            </a:r>
            <a:r>
              <a:rPr lang="en-US" u="sng">
                <a:solidFill>
                  <a:schemeClr val="hlink"/>
                </a:solidFill>
                <a:hlinkClick r:id="rId7"/>
              </a:rPr>
              <a:t>https://doi.org/10.1016/j.jsp.2019.03.001</a:t>
            </a:r>
            <a:r>
              <a:rPr lang="en-US"/>
              <a:t>.</a:t>
            </a:r>
            <a:endParaRPr/>
          </a:p>
          <a:p>
            <a:pPr indent="0" lvl="0" marL="0" rtl="0" algn="l">
              <a:lnSpc>
                <a:spcPct val="115000"/>
              </a:lnSpc>
              <a:spcBef>
                <a:spcPts val="2400"/>
              </a:spcBef>
              <a:spcAft>
                <a:spcPts val="0"/>
              </a:spcAft>
              <a:buSzPts val="1800"/>
              <a:buNone/>
            </a:pPr>
            <a:r>
              <a:rPr lang="en-US"/>
              <a:t>Seligman, M. E. P. (2011). </a:t>
            </a:r>
            <a:r>
              <a:rPr i="1" lang="en-US"/>
              <a:t>Flourish: A visionary new understanding of happiness and well-being</a:t>
            </a:r>
            <a:r>
              <a:rPr lang="en-US"/>
              <a:t>. Free Press.</a:t>
            </a:r>
            <a:endParaRPr/>
          </a:p>
          <a:p>
            <a:pPr indent="0" lvl="0" marL="0" rtl="0" algn="l">
              <a:lnSpc>
                <a:spcPct val="115000"/>
              </a:lnSpc>
              <a:spcBef>
                <a:spcPts val="2400"/>
              </a:spcBef>
              <a:spcAft>
                <a:spcPts val="1200"/>
              </a:spcAft>
              <a:buSzPts val="18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7"/>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000"/>
              <a:buFont typeface="Calibri"/>
              <a:buNone/>
            </a:pPr>
            <a:r>
              <a:rPr lang="en-US"/>
              <a:t>Thank you for your attention!</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8"/>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2"/>
              </a:buClr>
              <a:buSzPts val="2000"/>
              <a:buFont typeface="Calibri"/>
              <a:buNone/>
            </a:pPr>
            <a:r>
              <a:rPr lang="en-US"/>
              <a:t>https://thrivingschools.eu/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g37d7badc4d7_0_0"/>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sz="2500">
                <a:solidFill>
                  <a:srgbClr val="595959"/>
                </a:solidFill>
                <a:latin typeface="Arial"/>
                <a:ea typeface="Arial"/>
                <a:cs typeface="Arial"/>
                <a:sym typeface="Arial"/>
              </a:rPr>
              <a:t>WP 3: Training and capacity building (D3.1)</a:t>
            </a:r>
            <a:endParaRPr sz="2500">
              <a:solidFill>
                <a:srgbClr val="595959"/>
              </a:solidFill>
              <a:latin typeface="Arial"/>
              <a:ea typeface="Arial"/>
              <a:cs typeface="Arial"/>
              <a:sym typeface="Arial"/>
            </a:endParaRPr>
          </a:p>
          <a:p>
            <a:pPr indent="0" lvl="0" marL="0" rtl="0" algn="l">
              <a:lnSpc>
                <a:spcPct val="90000"/>
              </a:lnSpc>
              <a:spcBef>
                <a:spcPts val="0"/>
              </a:spcBef>
              <a:spcAft>
                <a:spcPts val="0"/>
              </a:spcAft>
              <a:buClr>
                <a:schemeClr val="dk1"/>
              </a:buClr>
              <a:buSzPts val="2000"/>
              <a:buFont typeface="Calibri"/>
              <a:buNone/>
            </a:pPr>
            <a:r>
              <a:t/>
            </a:r>
            <a:endParaRPr sz="2200"/>
          </a:p>
        </p:txBody>
      </p:sp>
      <p:sp>
        <p:nvSpPr>
          <p:cNvPr id="69" name="Google Shape;69;g37d7badc4d7_0_0"/>
          <p:cNvSpPr txBox="1"/>
          <p:nvPr>
            <p:ph idx="1" type="subTitle"/>
          </p:nvPr>
        </p:nvSpPr>
        <p:spPr>
          <a:xfrm>
            <a:off x="401324" y="3651830"/>
            <a:ext cx="6893100" cy="1292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1600"/>
              <a:buNone/>
            </a:pPr>
            <a:r>
              <a:rPr b="0" i="0" lang="en-US" sz="3599">
                <a:solidFill>
                  <a:srgbClr val="545454"/>
                </a:solidFill>
              </a:rPr>
              <a:t>Master Trainer Course - Day 1</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9"/>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Elements Slide</a:t>
            </a:r>
            <a:endParaRPr/>
          </a:p>
        </p:txBody>
      </p:sp>
      <p:sp>
        <p:nvSpPr>
          <p:cNvPr id="211" name="Google Shape;211;p9"/>
          <p:cNvSpPr txBox="1"/>
          <p:nvPr>
            <p:ph idx="1" type="body"/>
          </p:nvPr>
        </p:nvSpPr>
        <p:spPr>
          <a:xfrm>
            <a:off x="97971" y="881743"/>
            <a:ext cx="11944350" cy="43387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None/>
            </a:pPr>
            <a:r>
              <a:rPr lang="en-US"/>
              <a:t>Copy paste the elements below into your presentation as required.</a:t>
            </a:r>
            <a:endParaRPr/>
          </a:p>
        </p:txBody>
      </p:sp>
      <p:sp>
        <p:nvSpPr>
          <p:cNvPr id="212" name="Google Shape;212;p9"/>
          <p:cNvSpPr/>
          <p:nvPr/>
        </p:nvSpPr>
        <p:spPr>
          <a:xfrm>
            <a:off x="97970" y="1548882"/>
            <a:ext cx="5976259" cy="1838130"/>
          </a:xfrm>
          <a:prstGeom prst="rect">
            <a:avLst/>
          </a:prstGeom>
          <a:solidFill>
            <a:srgbClr val="F8E7E3">
              <a:alpha val="40000"/>
            </a:srgbClr>
          </a:solidFill>
          <a:ln cap="flat" cmpd="sng" w="12700">
            <a:solidFill>
              <a:srgbClr val="C6BBD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0" i="1" lang="en-US" sz="1600" u="none" cap="none" strike="noStrike">
                <a:solidFill>
                  <a:schemeClr val="accent2"/>
                </a:solidFill>
                <a:latin typeface="Open Sans Light"/>
                <a:ea typeface="Open Sans Light"/>
                <a:cs typeface="Open Sans Light"/>
                <a:sym typeface="Open Sans Light"/>
              </a:rPr>
              <a:t>Quote text/Hightlight text</a:t>
            </a:r>
            <a:endParaRPr b="0" i="0" sz="1400" u="none" cap="none" strike="noStrike">
              <a:solidFill>
                <a:srgbClr val="000000"/>
              </a:solidFill>
              <a:latin typeface="Arial"/>
              <a:ea typeface="Arial"/>
              <a:cs typeface="Arial"/>
              <a:sym typeface="Arial"/>
            </a:endParaRPr>
          </a:p>
        </p:txBody>
      </p:sp>
      <p:sp>
        <p:nvSpPr>
          <p:cNvPr id="213" name="Google Shape;213;p9"/>
          <p:cNvSpPr/>
          <p:nvPr/>
        </p:nvSpPr>
        <p:spPr>
          <a:xfrm>
            <a:off x="97970" y="3778898"/>
            <a:ext cx="2869165" cy="466531"/>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Open Sans Light"/>
                <a:ea typeface="Open Sans Light"/>
                <a:cs typeface="Open Sans Light"/>
                <a:sym typeface="Open Sans Light"/>
              </a:rPr>
              <a:t>Button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g37f91dc4fb9_0_14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100000"/>
              </a:lnSpc>
              <a:spcBef>
                <a:spcPts val="0"/>
              </a:spcBef>
              <a:spcAft>
                <a:spcPts val="0"/>
              </a:spcAft>
              <a:buSzPts val="3800"/>
              <a:buNone/>
            </a:pPr>
            <a:r>
              <a:rPr lang="en-US" u="sng"/>
              <a:t>Unit 1.4 – SWPBS and PERMA Link </a:t>
            </a:r>
            <a:endParaRPr/>
          </a:p>
        </p:txBody>
      </p:sp>
      <p:sp>
        <p:nvSpPr>
          <p:cNvPr id="76" name="Google Shape;76;g37f91dc4fb9_0_140"/>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1000"/>
              </a:spcBef>
              <a:spcAft>
                <a:spcPts val="0"/>
              </a:spcAft>
              <a:buSzPts val="2400"/>
              <a:buNone/>
            </a:pPr>
            <a:r>
              <a:rPr lang="en-US"/>
              <a:t>Introduction</a:t>
            </a:r>
            <a:endParaRPr/>
          </a:p>
        </p:txBody>
      </p:sp>
      <p:sp>
        <p:nvSpPr>
          <p:cNvPr id="77" name="Google Shape;77;g37f91dc4fb9_0_140"/>
          <p:cNvSpPr txBox="1"/>
          <p:nvPr>
            <p:ph idx="2" type="body"/>
          </p:nvPr>
        </p:nvSpPr>
        <p:spPr>
          <a:xfrm>
            <a:off x="-96376" y="1487050"/>
            <a:ext cx="11588400"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b="1" lang="en-US" sz="2000"/>
              <a:t>Description</a:t>
            </a:r>
            <a:endParaRPr/>
          </a:p>
          <a:p>
            <a:pPr indent="-342900" lvl="0" marL="606425" rtl="0" algn="l">
              <a:lnSpc>
                <a:spcPct val="90000"/>
              </a:lnSpc>
              <a:spcBef>
                <a:spcPts val="1000"/>
              </a:spcBef>
              <a:spcAft>
                <a:spcPts val="0"/>
              </a:spcAft>
              <a:buSzPts val="1800"/>
              <a:buFont typeface="Arial"/>
              <a:buChar char="•"/>
            </a:pPr>
            <a:r>
              <a:rPr lang="en-US" sz="2000"/>
              <a:t>In this unit, you learn how school-wide behaviour expectations create consistency across the school.</a:t>
            </a:r>
            <a:endParaRPr/>
          </a:p>
          <a:p>
            <a:pPr indent="-342900" lvl="0" marL="606425" rtl="0" algn="l">
              <a:lnSpc>
                <a:spcPct val="90000"/>
              </a:lnSpc>
              <a:spcBef>
                <a:spcPts val="1000"/>
              </a:spcBef>
              <a:spcAft>
                <a:spcPts val="0"/>
              </a:spcAft>
              <a:buSzPts val="1800"/>
              <a:buFont typeface="Arial"/>
              <a:buChar char="•"/>
            </a:pPr>
            <a:r>
              <a:rPr lang="en-US" sz="2000"/>
              <a:t>We break down SWPBS into clear steps so you can apply it in daily practice.</a:t>
            </a:r>
            <a:endParaRPr/>
          </a:p>
          <a:p>
            <a:pPr indent="-342900" lvl="0" marL="606425" rtl="0" algn="l">
              <a:lnSpc>
                <a:spcPct val="90000"/>
              </a:lnSpc>
              <a:spcBef>
                <a:spcPts val="1000"/>
              </a:spcBef>
              <a:spcAft>
                <a:spcPts val="0"/>
              </a:spcAft>
              <a:buSzPts val="1800"/>
              <a:buFont typeface="Arial"/>
              <a:buChar char="•"/>
            </a:pPr>
            <a:r>
              <a:rPr lang="en-US" sz="2000"/>
              <a:t>You connect behaviour expectations with PERMA so students understand not only </a:t>
            </a:r>
            <a:r>
              <a:rPr b="1" lang="en-US" sz="2000"/>
              <a:t>what</a:t>
            </a:r>
            <a:r>
              <a:rPr lang="en-US" sz="2000"/>
              <a:t> to do but also </a:t>
            </a:r>
            <a:r>
              <a:rPr b="1" lang="en-US" sz="2000"/>
              <a:t>why</a:t>
            </a:r>
            <a:r>
              <a:rPr lang="en-US" sz="2000"/>
              <a:t> it matters for wellbeing.</a:t>
            </a:r>
            <a:endParaRPr/>
          </a:p>
          <a:p>
            <a:pPr indent="-342900" lvl="0" marL="606425" rtl="0" algn="l">
              <a:lnSpc>
                <a:spcPct val="90000"/>
              </a:lnSpc>
              <a:spcBef>
                <a:spcPts val="1000"/>
              </a:spcBef>
              <a:spcAft>
                <a:spcPts val="0"/>
              </a:spcAft>
              <a:buSzPts val="1800"/>
              <a:buFont typeface="Arial"/>
              <a:buChar char="•"/>
            </a:pPr>
            <a:r>
              <a:rPr lang="en-US" sz="2000"/>
              <a:t>You map expectations to different school settings and build a simple matrix that shows how positive behaviour supports wellbeing.</a:t>
            </a:r>
            <a:endParaRPr/>
          </a:p>
          <a:p>
            <a:pPr indent="0" lvl="0" marL="0" rtl="0" algn="l">
              <a:lnSpc>
                <a:spcPct val="90000"/>
              </a:lnSpc>
              <a:spcBef>
                <a:spcPts val="100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g37f91dc4fb9_0_58"/>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83" name="Google Shape;83;g37f91dc4fb9_0_58"/>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2"/>
              </a:buClr>
              <a:buSzPts val="2400"/>
              <a:buNone/>
            </a:pPr>
            <a:r>
              <a:rPr lang="en-US"/>
              <a:t>Learning objectives</a:t>
            </a:r>
            <a:endParaRPr/>
          </a:p>
        </p:txBody>
      </p:sp>
      <p:sp>
        <p:nvSpPr>
          <p:cNvPr id="84" name="Google Shape;84;g37f91dc4fb9_0_58"/>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sz="2000"/>
              <a:t>By the end of this unit, you will be able to:</a:t>
            </a:r>
            <a:endParaRPr/>
          </a:p>
          <a:p>
            <a:pPr indent="-228600" lvl="0" marL="457200" marR="0" rtl="0" algn="l">
              <a:lnSpc>
                <a:spcPct val="90000"/>
              </a:lnSpc>
              <a:spcBef>
                <a:spcPts val="1000"/>
              </a:spcBef>
              <a:spcAft>
                <a:spcPts val="0"/>
              </a:spcAft>
              <a:buClr>
                <a:schemeClr val="dk1"/>
              </a:buClr>
              <a:buSzPts val="1800"/>
              <a:buFont typeface="Arial"/>
              <a:buNone/>
            </a:pPr>
            <a:r>
              <a:rPr lang="en-US" sz="2000"/>
              <a:t>• Describe what school-wide positive behaviour support is and how it works step by step.</a:t>
            </a:r>
            <a:br>
              <a:rPr lang="en-US" sz="2000"/>
            </a:br>
            <a:r>
              <a:rPr lang="en-US" sz="2000"/>
              <a:t>• Identify the three key elements of school-wide behaviour routines: expectations, teaching, and acknowledgement.</a:t>
            </a:r>
            <a:br>
              <a:rPr lang="en-US" sz="2000"/>
            </a:br>
            <a:r>
              <a:rPr lang="en-US" sz="2000"/>
              <a:t>• Link each behaviour expectation to one PERMA element, so students understand how behaviour influences wellbeing.</a:t>
            </a:r>
            <a:br>
              <a:rPr lang="en-US" sz="2000"/>
            </a:br>
            <a:r>
              <a:rPr lang="en-US" sz="2000"/>
              <a:t>• Build a simple matrix that shows what positive behaviour looks like in different areas of your school.</a:t>
            </a:r>
            <a:br>
              <a:rPr lang="en-US" sz="2000"/>
            </a:br>
            <a:r>
              <a:rPr lang="en-US" sz="2000"/>
              <a:t>• Select one improvement your school can start this term based on your current routines.</a:t>
            </a:r>
            <a:endParaRPr/>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2"/>
          <p:cNvSpPr/>
          <p:nvPr/>
        </p:nvSpPr>
        <p:spPr>
          <a:xfrm>
            <a:off x="6327321" y="1280160"/>
            <a:ext cx="5228409" cy="5471825"/>
          </a:xfrm>
          <a:prstGeom prst="roundRect">
            <a:avLst>
              <a:gd fmla="val 16667" name="adj"/>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90" name="Google Shape;90;p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91" name="Google Shape;91;p2"/>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How do we teach behaviour in our school</a:t>
            </a:r>
            <a:endParaRPr/>
          </a:p>
          <a:p>
            <a:pPr indent="0" lvl="0" marL="0" rtl="0" algn="just">
              <a:lnSpc>
                <a:spcPct val="90000"/>
              </a:lnSpc>
              <a:spcBef>
                <a:spcPts val="0"/>
              </a:spcBef>
              <a:spcAft>
                <a:spcPts val="0"/>
              </a:spcAft>
              <a:buClr>
                <a:schemeClr val="accent2"/>
              </a:buClr>
              <a:buSzPts val="2400"/>
              <a:buNone/>
            </a:pPr>
            <a:r>
              <a:t/>
            </a:r>
            <a:endParaRPr/>
          </a:p>
        </p:txBody>
      </p:sp>
      <p:sp>
        <p:nvSpPr>
          <p:cNvPr id="92" name="Google Shape;92;p2"/>
          <p:cNvSpPr txBox="1"/>
          <p:nvPr>
            <p:ph idx="2" type="body"/>
          </p:nvPr>
        </p:nvSpPr>
        <p:spPr>
          <a:xfrm>
            <a:off x="97971" y="1462685"/>
            <a:ext cx="6131379"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000"/>
              <a:t>How are behaviour expectations taught in your school</a:t>
            </a:r>
            <a:endParaRPr sz="2000"/>
          </a:p>
          <a:p>
            <a:pPr indent="-228600" lvl="0" marL="457200" marR="0" rtl="0" algn="l">
              <a:lnSpc>
                <a:spcPct val="90000"/>
              </a:lnSpc>
              <a:spcBef>
                <a:spcPts val="1000"/>
              </a:spcBef>
              <a:spcAft>
                <a:spcPts val="0"/>
              </a:spcAft>
              <a:buClr>
                <a:schemeClr val="dk1"/>
              </a:buClr>
              <a:buSzPts val="1800"/>
              <a:buFont typeface="Arial"/>
              <a:buNone/>
            </a:pPr>
            <a:r>
              <a:rPr lang="en-US" sz="2000"/>
              <a:t>Think of one space (classroom, corridor, playground).</a:t>
            </a:r>
            <a:br>
              <a:rPr lang="en-US" sz="2000"/>
            </a:br>
            <a:r>
              <a:rPr lang="en-US" sz="2000"/>
              <a:t>How do students learn what is expected</a:t>
            </a:r>
            <a:endParaRPr/>
          </a:p>
          <a:p>
            <a:pPr indent="-228600" lvl="0" marL="457200" marR="0" rtl="0" algn="l">
              <a:lnSpc>
                <a:spcPct val="90000"/>
              </a:lnSpc>
              <a:spcBef>
                <a:spcPts val="1000"/>
              </a:spcBef>
              <a:spcAft>
                <a:spcPts val="0"/>
              </a:spcAft>
              <a:buClr>
                <a:schemeClr val="dk1"/>
              </a:buClr>
              <a:buSzPts val="1800"/>
              <a:buFont typeface="Arial"/>
              <a:buNone/>
            </a:pPr>
            <a:r>
              <a:rPr lang="en-US" sz="2000"/>
              <a:t>Share one example:</a:t>
            </a:r>
            <a:br>
              <a:rPr lang="en-US" sz="2000"/>
            </a:br>
            <a:r>
              <a:rPr lang="en-US" sz="2000"/>
              <a:t>• Do you tell them?</a:t>
            </a:r>
            <a:br>
              <a:rPr lang="en-US" sz="2000"/>
            </a:br>
            <a:r>
              <a:rPr lang="en-US" sz="2000"/>
              <a:t>• Do you model it?</a:t>
            </a:r>
            <a:br>
              <a:rPr lang="en-US" sz="2000"/>
            </a:br>
            <a:r>
              <a:rPr lang="en-US" sz="2000"/>
              <a:t>• Do students </a:t>
            </a:r>
            <a:r>
              <a:rPr lang="en-US" sz="2000">
                <a:extLst>
                  <a:ext uri="http://customooxmlschemas.google.com/">
                    <go:slidesCustomData xmlns:go="http://customooxmlschemas.google.com/" textRoundtripDataId="0"/>
                  </a:ext>
                </a:extLst>
              </a:rPr>
              <a:t>practise</a:t>
            </a:r>
            <a:r>
              <a:rPr lang="en-US" sz="2000"/>
              <a:t> it?</a:t>
            </a:r>
            <a:endParaRPr/>
          </a:p>
          <a:p>
            <a:pPr indent="-228600" lvl="0" marL="457200" rtl="0" algn="l">
              <a:lnSpc>
                <a:spcPct val="90000"/>
              </a:lnSpc>
              <a:spcBef>
                <a:spcPts val="0"/>
              </a:spcBef>
              <a:spcAft>
                <a:spcPts val="0"/>
              </a:spcAft>
              <a:buSzPts val="1800"/>
              <a:buNone/>
            </a:pPr>
            <a:r>
              <a:t/>
            </a:r>
            <a:endParaRPr/>
          </a:p>
        </p:txBody>
      </p:sp>
      <p:sp>
        <p:nvSpPr>
          <p:cNvPr id="93" name="Google Shape;93;p2"/>
          <p:cNvSpPr txBox="1"/>
          <p:nvPr/>
        </p:nvSpPr>
        <p:spPr>
          <a:xfrm>
            <a:off x="6640830" y="1462685"/>
            <a:ext cx="4914900" cy="50167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sng" cap="none" strike="noStrike">
                <a:solidFill>
                  <a:schemeClr val="dk1"/>
                </a:solidFill>
                <a:latin typeface="Calibri"/>
                <a:ea typeface="Calibri"/>
                <a:cs typeface="Calibri"/>
                <a:sym typeface="Calibri"/>
              </a:rPr>
              <a:t>Why this question matters</a:t>
            </a:r>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Calibri"/>
                <a:ea typeface="Calibri"/>
                <a:cs typeface="Calibri"/>
                <a:sym typeface="Calibri"/>
              </a:rPr>
              <a:t>Students behave better when:</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 expectations are clear</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 all adults use the same language</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 positive behaviour gets attention</a:t>
            </a:r>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chemeClr val="dk1"/>
                </a:solidFill>
                <a:latin typeface="Calibri"/>
                <a:ea typeface="Calibri"/>
                <a:cs typeface="Calibri"/>
                <a:sym typeface="Calibri"/>
              </a:rPr>
              <a:t>When expectations are not taught, students guess.</a:t>
            </a:r>
            <a:br>
              <a:rPr b="1" i="0" lang="en-US" sz="2000" u="none" cap="none" strike="noStrike">
                <a:solidFill>
                  <a:schemeClr val="dk1"/>
                </a:solidFill>
                <a:latin typeface="Calibri"/>
                <a:ea typeface="Calibri"/>
                <a:cs typeface="Calibri"/>
                <a:sym typeface="Calibri"/>
              </a:rPr>
            </a:br>
            <a:r>
              <a:rPr b="1" i="0" lang="en-US" sz="2000" u="none" cap="none" strike="noStrike">
                <a:solidFill>
                  <a:schemeClr val="dk1"/>
                </a:solidFill>
                <a:latin typeface="Calibri"/>
                <a:ea typeface="Calibri"/>
                <a:cs typeface="Calibri"/>
                <a:sym typeface="Calibri"/>
              </a:rPr>
              <a:t>Guessing leads to mistakes, stress, and conflict.</a:t>
            </a:r>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chemeClr val="dk1"/>
                </a:solidFill>
                <a:latin typeface="Calibri"/>
                <a:ea typeface="Calibri"/>
                <a:cs typeface="Calibri"/>
                <a:sym typeface="Calibri"/>
              </a:rPr>
              <a:t>In this unit, you will learn how to:</a:t>
            </a:r>
            <a:endParaRPr/>
          </a:p>
          <a:p>
            <a:pPr indent="0" lvl="0" marL="0" marR="0" rtl="0" algn="l">
              <a:lnSpc>
                <a:spcPct val="100000"/>
              </a:lnSpc>
              <a:spcBef>
                <a:spcPts val="0"/>
              </a:spcBef>
              <a:spcAft>
                <a:spcPts val="0"/>
              </a:spcAft>
              <a:buClr>
                <a:srgbClr val="000000"/>
              </a:buClr>
              <a:buSzPts val="2000"/>
              <a:buFont typeface="Arial"/>
              <a:buNone/>
            </a:pP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 make expectations visible</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 teach them like any learning skill</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 connect behaviour with wellbeing (PERMA)</a:t>
            </a:r>
            <a:endParaRPr/>
          </a:p>
        </p:txBody>
      </p:sp>
      <p:sp>
        <p:nvSpPr>
          <p:cNvPr id="94" name="Google Shape;94;p2"/>
          <p:cNvSpPr/>
          <p:nvPr/>
        </p:nvSpPr>
        <p:spPr>
          <a:xfrm>
            <a:off x="2171700" y="4491990"/>
            <a:ext cx="2137410" cy="550800"/>
          </a:xfrm>
          <a:prstGeom prst="rightArrow">
            <a:avLst>
              <a:gd fmla="val 50000" name="adj1"/>
              <a:gd fmla="val 50000" name="adj2"/>
            </a:avLst>
          </a:prstGeom>
          <a:solidFill>
            <a:schemeClr val="accent1"/>
          </a:solidFill>
          <a:ln cap="flat" cmpd="sng" w="25400">
            <a:solidFill>
              <a:srgbClr val="30254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00" name="Google Shape;100;p3"/>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School-Wide Behaviour Support: What It Means</a:t>
            </a:r>
            <a:endParaRPr/>
          </a:p>
          <a:p>
            <a:pPr indent="0" lvl="0" marL="0" rtl="0" algn="just">
              <a:lnSpc>
                <a:spcPct val="90000"/>
              </a:lnSpc>
              <a:spcBef>
                <a:spcPts val="0"/>
              </a:spcBef>
              <a:spcAft>
                <a:spcPts val="0"/>
              </a:spcAft>
              <a:buClr>
                <a:schemeClr val="accent2"/>
              </a:buClr>
              <a:buSzPts val="2400"/>
              <a:buNone/>
            </a:pPr>
            <a:r>
              <a:t/>
            </a:r>
            <a:endParaRPr/>
          </a:p>
        </p:txBody>
      </p:sp>
      <p:sp>
        <p:nvSpPr>
          <p:cNvPr id="101" name="Google Shape;101;p3"/>
          <p:cNvSpPr txBox="1"/>
          <p:nvPr>
            <p:ph idx="2" type="body"/>
          </p:nvPr>
        </p:nvSpPr>
        <p:spPr>
          <a:xfrm>
            <a:off x="97971" y="1462685"/>
            <a:ext cx="613137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School-wide behaviour support is a system that teaches behaviour the same way we teach academics.</a:t>
            </a:r>
            <a:br>
              <a:rPr lang="en-US" sz="2000"/>
            </a:br>
            <a:r>
              <a:rPr lang="en-US" sz="2000"/>
              <a:t>It creates clarity and removes guessing.</a:t>
            </a:r>
            <a:endParaRPr/>
          </a:p>
          <a:p>
            <a:pPr indent="0" lvl="0" marL="263525" rtl="0" algn="l">
              <a:lnSpc>
                <a:spcPct val="90000"/>
              </a:lnSpc>
              <a:spcBef>
                <a:spcPts val="1000"/>
              </a:spcBef>
              <a:spcAft>
                <a:spcPts val="0"/>
              </a:spcAft>
              <a:buSzPts val="1800"/>
              <a:buNone/>
            </a:pPr>
            <a:r>
              <a:rPr b="1" lang="en-US" sz="2000"/>
              <a:t>It focuses on three questions:</a:t>
            </a:r>
            <a:br>
              <a:rPr b="1" lang="en-US" sz="2000"/>
            </a:br>
            <a:r>
              <a:rPr lang="en-US" sz="2000"/>
              <a:t>• </a:t>
            </a:r>
            <a:r>
              <a:rPr lang="en-US" sz="2000">
                <a:extLst>
                  <a:ext uri="http://customooxmlschemas.google.com/">
                    <go:slidesCustomData xmlns:go="http://customooxmlschemas.google.com/" textRoundtripDataId="1"/>
                  </a:ext>
                </a:extLst>
              </a:rPr>
              <a:t>What behaviour do we expect?</a:t>
            </a:r>
            <a:br>
              <a:rPr lang="en-US" sz="2000">
                <a:extLst>
                  <a:ext uri="http://customooxmlschemas.google.com/">
                    <go:slidesCustomData xmlns:go="http://customooxmlschemas.google.com/" textRoundtripDataId="1"/>
                  </a:ext>
                </a:extLst>
              </a:rPr>
            </a:br>
            <a:r>
              <a:rPr lang="en-US" sz="2000">
                <a:extLst>
                  <a:ext uri="http://customooxmlschemas.google.com/">
                    <go:slidesCustomData xmlns:go="http://customooxmlschemas.google.com/" textRoundtripDataId="1"/>
                  </a:ext>
                </a:extLst>
              </a:rPr>
              <a:t>• How do we teach it?</a:t>
            </a:r>
            <a:br>
              <a:rPr lang="en-US" sz="2000">
                <a:extLst>
                  <a:ext uri="http://customooxmlschemas.google.com/">
                    <go:slidesCustomData xmlns:go="http://customooxmlschemas.google.com/" textRoundtripDataId="1"/>
                  </a:ext>
                </a:extLst>
              </a:rPr>
            </a:br>
            <a:r>
              <a:rPr lang="en-US" sz="2000">
                <a:extLst>
                  <a:ext uri="http://customooxmlschemas.google.com/">
                    <go:slidesCustomData xmlns:go="http://customooxmlschemas.google.com/" textRoundtripDataId="1"/>
                  </a:ext>
                </a:extLst>
              </a:rPr>
              <a:t>• How do we respond when behaviour happens</a:t>
            </a:r>
            <a:r>
              <a:rPr lang="en-US" sz="2000"/>
              <a:t>?</a:t>
            </a:r>
            <a:endParaRPr/>
          </a:p>
          <a:p>
            <a:pPr indent="0" lvl="0" marL="263525" rtl="0" algn="l">
              <a:lnSpc>
                <a:spcPct val="90000"/>
              </a:lnSpc>
              <a:spcBef>
                <a:spcPts val="1000"/>
              </a:spcBef>
              <a:spcAft>
                <a:spcPts val="0"/>
              </a:spcAft>
              <a:buSzPts val="1800"/>
              <a:buNone/>
            </a:pPr>
            <a:r>
              <a:rPr lang="en-US" sz="2000"/>
              <a:t>When every adult uses the same approach, behaviour improves and students feel safe.</a:t>
            </a:r>
            <a:endParaRPr/>
          </a:p>
          <a:p>
            <a:pPr indent="-228600" lvl="0" marL="457200" rtl="0" algn="l">
              <a:lnSpc>
                <a:spcPct val="90000"/>
              </a:lnSpc>
              <a:spcBef>
                <a:spcPts val="0"/>
              </a:spcBef>
              <a:spcAft>
                <a:spcPts val="0"/>
              </a:spcAft>
              <a:buSzPts val="1800"/>
              <a:buNone/>
            </a:pPr>
            <a:r>
              <a:t/>
            </a:r>
            <a:endParaRPr/>
          </a:p>
        </p:txBody>
      </p:sp>
      <p:pic>
        <p:nvPicPr>
          <p:cNvPr descr="A group of children raising their hands&#10;&#10;AI-generated content may be incorrect." id="102" name="Google Shape;102;p3"/>
          <p:cNvPicPr preferRelativeResize="0"/>
          <p:nvPr/>
        </p:nvPicPr>
        <p:blipFill rotWithShape="1">
          <a:blip r:embed="rId3">
            <a:alphaModFix/>
          </a:blip>
          <a:srcRect b="0" l="0" r="0" t="0"/>
          <a:stretch/>
        </p:blipFill>
        <p:spPr>
          <a:xfrm>
            <a:off x="6652957" y="2744808"/>
            <a:ext cx="5389514" cy="411319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08" name="Google Shape;108;p5"/>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School-Wide Behaviour Support: Element 1: Teach Expectations</a:t>
            </a:r>
            <a:endParaRPr/>
          </a:p>
          <a:p>
            <a:pPr indent="0" lvl="0" marL="0" rtl="0" algn="just">
              <a:lnSpc>
                <a:spcPct val="90000"/>
              </a:lnSpc>
              <a:spcBef>
                <a:spcPts val="0"/>
              </a:spcBef>
              <a:spcAft>
                <a:spcPts val="0"/>
              </a:spcAft>
              <a:buClr>
                <a:schemeClr val="accent2"/>
              </a:buClr>
              <a:buSzPts val="2400"/>
              <a:buNone/>
            </a:pPr>
            <a:r>
              <a:t/>
            </a:r>
            <a:endParaRPr/>
          </a:p>
        </p:txBody>
      </p:sp>
      <p:sp>
        <p:nvSpPr>
          <p:cNvPr id="109" name="Google Shape;109;p5"/>
          <p:cNvSpPr txBox="1"/>
          <p:nvPr>
            <p:ph idx="2" type="body"/>
          </p:nvPr>
        </p:nvSpPr>
        <p:spPr>
          <a:xfrm>
            <a:off x="97971" y="1462685"/>
            <a:ext cx="6131379"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sz="2000"/>
              <a:t>Behaviour is not automatic.</a:t>
            </a:r>
            <a:br>
              <a:rPr lang="en-US" sz="2000"/>
            </a:br>
            <a:r>
              <a:rPr lang="en-US" sz="2000"/>
              <a:t>Students need to learn what behaviour looks like in each school space.</a:t>
            </a:r>
            <a:endParaRPr/>
          </a:p>
          <a:p>
            <a:pPr indent="-228600" lvl="0" marL="457200" marR="0" rtl="0" algn="l">
              <a:lnSpc>
                <a:spcPct val="90000"/>
              </a:lnSpc>
              <a:spcBef>
                <a:spcPts val="1000"/>
              </a:spcBef>
              <a:spcAft>
                <a:spcPts val="0"/>
              </a:spcAft>
              <a:buClr>
                <a:schemeClr val="dk1"/>
              </a:buClr>
              <a:buSzPts val="1800"/>
              <a:buFont typeface="Arial"/>
              <a:buNone/>
            </a:pPr>
            <a:r>
              <a:rPr lang="en-US" sz="2000"/>
              <a:t>Teaching includes:</a:t>
            </a:r>
            <a:br>
              <a:rPr lang="en-US" sz="2000"/>
            </a:br>
            <a:r>
              <a:rPr lang="en-US" sz="2000"/>
              <a:t>• introducing the expectation</a:t>
            </a:r>
            <a:br>
              <a:rPr lang="en-US" sz="2000"/>
            </a:br>
            <a:r>
              <a:rPr lang="en-US" sz="2000"/>
              <a:t>• showing what it looks like</a:t>
            </a:r>
            <a:br>
              <a:rPr lang="en-US" sz="2000"/>
            </a:br>
            <a:r>
              <a:rPr lang="en-US" sz="2000"/>
              <a:t>• giving students a chance to </a:t>
            </a:r>
            <a:r>
              <a:rPr lang="en-US" sz="2000">
                <a:extLst>
                  <a:ext uri="http://customooxmlschemas.google.com/">
                    <go:slidesCustomData xmlns:go="http://customooxmlschemas.google.com/" textRoundtripDataId="2"/>
                  </a:ext>
                </a:extLst>
              </a:rPr>
              <a:t>practise</a:t>
            </a:r>
            <a:endParaRPr/>
          </a:p>
          <a:p>
            <a:pPr indent="-228600" lvl="0" marL="457200" marR="0" rtl="0" algn="l">
              <a:lnSpc>
                <a:spcPct val="90000"/>
              </a:lnSpc>
              <a:spcBef>
                <a:spcPts val="1000"/>
              </a:spcBef>
              <a:spcAft>
                <a:spcPts val="0"/>
              </a:spcAft>
              <a:buClr>
                <a:schemeClr val="dk1"/>
              </a:buClr>
              <a:buSzPts val="1800"/>
              <a:buFont typeface="Arial"/>
              <a:buNone/>
            </a:pPr>
            <a:r>
              <a:rPr lang="en-US" sz="2000"/>
              <a:t>Example from a real school:</a:t>
            </a:r>
            <a:br>
              <a:rPr lang="en-US" sz="2000"/>
            </a:br>
            <a:r>
              <a:rPr lang="en-US" sz="2000"/>
              <a:t>Expectation: Respect</a:t>
            </a:r>
            <a:br>
              <a:rPr lang="en-US" sz="2000"/>
            </a:br>
            <a:r>
              <a:rPr lang="en-US" sz="2000"/>
              <a:t>Classroom routine: Listen to others and wait your turn</a:t>
            </a:r>
            <a:br>
              <a:rPr lang="en-US" sz="2000"/>
            </a:br>
            <a:r>
              <a:rPr lang="en-US" sz="2000"/>
              <a:t>Playground routine: Share space and equipment fairly</a:t>
            </a:r>
            <a:br>
              <a:rPr lang="en-US" sz="2000"/>
            </a:br>
            <a:r>
              <a:rPr lang="en-US" sz="2000"/>
              <a:t>Corridor routine: Keep to the right side when walking</a:t>
            </a:r>
            <a:endParaRPr/>
          </a:p>
          <a:p>
            <a:pPr indent="-228600" lvl="0" marL="457200" rtl="0" algn="l">
              <a:lnSpc>
                <a:spcPct val="90000"/>
              </a:lnSpc>
              <a:spcBef>
                <a:spcPts val="0"/>
              </a:spcBef>
              <a:spcAft>
                <a:spcPts val="0"/>
              </a:spcAft>
              <a:buSzPts val="1800"/>
              <a:buNone/>
            </a:pPr>
            <a:r>
              <a:t/>
            </a:r>
            <a:endParaRPr/>
          </a:p>
        </p:txBody>
      </p:sp>
      <p:pic>
        <p:nvPicPr>
          <p:cNvPr descr="A group of children raising their hands&#10;&#10;AI-generated content may be incorrect." id="110" name="Google Shape;110;p5"/>
          <p:cNvPicPr preferRelativeResize="0"/>
          <p:nvPr/>
        </p:nvPicPr>
        <p:blipFill rotWithShape="1">
          <a:blip r:embed="rId3">
            <a:alphaModFix/>
          </a:blip>
          <a:srcRect b="0" l="0" r="0" t="0"/>
          <a:stretch/>
        </p:blipFill>
        <p:spPr>
          <a:xfrm>
            <a:off x="6652957" y="2744808"/>
            <a:ext cx="5389514" cy="411319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16" name="Google Shape;116;p13"/>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School-Wide Behaviour Support: Element 2: Prompt and Acknowledge</a:t>
            </a:r>
            <a:endParaRPr/>
          </a:p>
          <a:p>
            <a:pPr indent="0" lvl="0" marL="0" rtl="0" algn="just">
              <a:lnSpc>
                <a:spcPct val="90000"/>
              </a:lnSpc>
              <a:spcBef>
                <a:spcPts val="0"/>
              </a:spcBef>
              <a:spcAft>
                <a:spcPts val="0"/>
              </a:spcAft>
              <a:buClr>
                <a:schemeClr val="accent2"/>
              </a:buClr>
              <a:buSzPts val="2400"/>
              <a:buNone/>
            </a:pPr>
            <a:r>
              <a:t/>
            </a:r>
            <a:endParaRPr/>
          </a:p>
        </p:txBody>
      </p:sp>
      <p:sp>
        <p:nvSpPr>
          <p:cNvPr id="117" name="Google Shape;117;p13"/>
          <p:cNvSpPr txBox="1"/>
          <p:nvPr>
            <p:ph idx="2" type="body"/>
          </p:nvPr>
        </p:nvSpPr>
        <p:spPr>
          <a:xfrm>
            <a:off x="97971" y="1462685"/>
            <a:ext cx="6131379"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sz="2000"/>
              <a:t>Adults remind students of the expectation right before the routine begins.</a:t>
            </a:r>
            <a:endParaRPr/>
          </a:p>
          <a:p>
            <a:pPr indent="-228600" lvl="0" marL="457200" marR="0" rtl="0" algn="l">
              <a:lnSpc>
                <a:spcPct val="90000"/>
              </a:lnSpc>
              <a:spcBef>
                <a:spcPts val="1000"/>
              </a:spcBef>
              <a:spcAft>
                <a:spcPts val="0"/>
              </a:spcAft>
              <a:buClr>
                <a:schemeClr val="dk1"/>
              </a:buClr>
              <a:buSzPts val="1800"/>
              <a:buFont typeface="Arial"/>
              <a:buNone/>
            </a:pPr>
            <a:r>
              <a:rPr lang="en-US" sz="2000"/>
              <a:t>Example:</a:t>
            </a:r>
            <a:br>
              <a:rPr lang="en-US" sz="2000"/>
            </a:br>
            <a:r>
              <a:rPr lang="en-US" sz="2000"/>
              <a:t>Before leaving the classroom: “Remember. Calm voice in the corridor.”</a:t>
            </a:r>
            <a:endParaRPr/>
          </a:p>
          <a:p>
            <a:pPr indent="-228600" lvl="0" marL="457200" marR="0" rtl="0" algn="l">
              <a:lnSpc>
                <a:spcPct val="90000"/>
              </a:lnSpc>
              <a:spcBef>
                <a:spcPts val="1000"/>
              </a:spcBef>
              <a:spcAft>
                <a:spcPts val="0"/>
              </a:spcAft>
              <a:buClr>
                <a:schemeClr val="dk1"/>
              </a:buClr>
              <a:buSzPts val="1800"/>
              <a:buFont typeface="Arial"/>
              <a:buNone/>
            </a:pPr>
            <a:r>
              <a:rPr lang="en-US" sz="2000"/>
              <a:t>Acknowledge</a:t>
            </a:r>
            <a:br>
              <a:rPr lang="en-US" sz="2000"/>
            </a:br>
            <a:r>
              <a:rPr lang="en-US" sz="2000"/>
              <a:t>Adults notice and name the behaviour when it happens.</a:t>
            </a:r>
            <a:br>
              <a:rPr lang="en-US" sz="2000"/>
            </a:br>
            <a:r>
              <a:rPr lang="en-US" sz="2000"/>
              <a:t>This builds motivation and reinforces the routine.</a:t>
            </a:r>
            <a:endParaRPr/>
          </a:p>
          <a:p>
            <a:pPr indent="-228600" lvl="0" marL="457200" marR="0" rtl="0" algn="l">
              <a:lnSpc>
                <a:spcPct val="90000"/>
              </a:lnSpc>
              <a:spcBef>
                <a:spcPts val="1000"/>
              </a:spcBef>
              <a:spcAft>
                <a:spcPts val="0"/>
              </a:spcAft>
              <a:buClr>
                <a:schemeClr val="dk1"/>
              </a:buClr>
              <a:buSzPts val="1800"/>
              <a:buFont typeface="Arial"/>
              <a:buNone/>
            </a:pPr>
            <a:r>
              <a:rPr lang="en-US" sz="2000"/>
              <a:t>Example:</a:t>
            </a:r>
            <a:br>
              <a:rPr lang="en-US" sz="2000"/>
            </a:br>
            <a:r>
              <a:rPr lang="en-US" sz="2000"/>
              <a:t>“I saw you hold the door. That helped everyone move safely.”</a:t>
            </a:r>
            <a:endParaRPr/>
          </a:p>
          <a:p>
            <a:pPr indent="-228600" lvl="0" marL="457200" rtl="0" algn="l">
              <a:lnSpc>
                <a:spcPct val="90000"/>
              </a:lnSpc>
              <a:spcBef>
                <a:spcPts val="0"/>
              </a:spcBef>
              <a:spcAft>
                <a:spcPts val="0"/>
              </a:spcAft>
              <a:buSzPts val="1800"/>
              <a:buNone/>
            </a:pPr>
            <a:r>
              <a:t/>
            </a:r>
            <a:endParaRPr/>
          </a:p>
        </p:txBody>
      </p:sp>
      <p:pic>
        <p:nvPicPr>
          <p:cNvPr descr="A group of children raising their hands&#10;&#10;AI-generated content may be incorrect." id="118" name="Google Shape;118;p13"/>
          <p:cNvPicPr preferRelativeResize="0"/>
          <p:nvPr/>
        </p:nvPicPr>
        <p:blipFill rotWithShape="1">
          <a:blip r:embed="rId3">
            <a:alphaModFix/>
          </a:blip>
          <a:srcRect b="0" l="0" r="0" t="0"/>
          <a:stretch/>
        </p:blipFill>
        <p:spPr>
          <a:xfrm>
            <a:off x="6652957" y="2744808"/>
            <a:ext cx="5389514" cy="411319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u="sng"/>
              <a:t>Unit 1.4 – SWPBS and PERMA Link </a:t>
            </a:r>
            <a:endParaRPr/>
          </a:p>
        </p:txBody>
      </p:sp>
      <p:sp>
        <p:nvSpPr>
          <p:cNvPr id="124" name="Google Shape;124;p14"/>
          <p:cNvSpPr txBox="1"/>
          <p:nvPr>
            <p:ph idx="1" type="body"/>
          </p:nvPr>
        </p:nvSpPr>
        <p:spPr>
          <a:xfrm>
            <a:off x="0" y="922888"/>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School-Wide Behaviour Support: Element 3: Correct With Clarity</a:t>
            </a:r>
            <a:endParaRPr/>
          </a:p>
          <a:p>
            <a:pPr indent="0" lvl="0" marL="0" rtl="0" algn="just">
              <a:lnSpc>
                <a:spcPct val="90000"/>
              </a:lnSpc>
              <a:spcBef>
                <a:spcPts val="0"/>
              </a:spcBef>
              <a:spcAft>
                <a:spcPts val="0"/>
              </a:spcAft>
              <a:buClr>
                <a:schemeClr val="accent2"/>
              </a:buClr>
              <a:buSzPts val="2400"/>
              <a:buNone/>
            </a:pPr>
            <a:r>
              <a:t/>
            </a:r>
            <a:endParaRPr/>
          </a:p>
        </p:txBody>
      </p:sp>
      <p:sp>
        <p:nvSpPr>
          <p:cNvPr id="125" name="Google Shape;125;p14"/>
          <p:cNvSpPr txBox="1"/>
          <p:nvPr>
            <p:ph idx="2" type="body"/>
          </p:nvPr>
        </p:nvSpPr>
        <p:spPr>
          <a:xfrm>
            <a:off x="97971" y="1462685"/>
            <a:ext cx="613137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When behaviour does not match the expectation:</a:t>
            </a:r>
            <a:br>
              <a:rPr lang="en-US" sz="2000"/>
            </a:br>
            <a:r>
              <a:rPr lang="en-US" sz="2000"/>
              <a:t>• stay calm</a:t>
            </a:r>
            <a:br>
              <a:rPr lang="en-US" sz="2000"/>
            </a:br>
            <a:r>
              <a:rPr lang="en-US" sz="2000"/>
              <a:t>• restate the expected behaviour</a:t>
            </a:r>
            <a:br>
              <a:rPr lang="en-US" sz="2000"/>
            </a:br>
            <a:r>
              <a:rPr lang="en-US" sz="2000"/>
              <a:t>• give a chance to try again</a:t>
            </a:r>
            <a:endParaRPr/>
          </a:p>
          <a:p>
            <a:pPr indent="0" lvl="0" marL="263525" rtl="0" algn="l">
              <a:lnSpc>
                <a:spcPct val="90000"/>
              </a:lnSpc>
              <a:spcBef>
                <a:spcPts val="1000"/>
              </a:spcBef>
              <a:spcAft>
                <a:spcPts val="0"/>
              </a:spcAft>
              <a:buSzPts val="1800"/>
              <a:buNone/>
            </a:pPr>
            <a:r>
              <a:rPr lang="en-US" sz="2000"/>
              <a:t>Example:</a:t>
            </a:r>
            <a:br>
              <a:rPr lang="en-US" sz="2000"/>
            </a:br>
            <a:r>
              <a:rPr lang="en-US" sz="2000"/>
              <a:t>Instead of “Stop talking”, say “Please wait until your classmate finishes.”</a:t>
            </a:r>
            <a:endParaRPr/>
          </a:p>
          <a:p>
            <a:pPr indent="0" lvl="0" marL="263525" rtl="0" algn="l">
              <a:lnSpc>
                <a:spcPct val="90000"/>
              </a:lnSpc>
              <a:spcBef>
                <a:spcPts val="1000"/>
              </a:spcBef>
              <a:spcAft>
                <a:spcPts val="0"/>
              </a:spcAft>
              <a:buSzPts val="1800"/>
              <a:buNone/>
            </a:pPr>
            <a:r>
              <a:rPr lang="en-US" sz="2000"/>
              <a:t>Correction keeps dignity.</a:t>
            </a:r>
            <a:br>
              <a:rPr lang="en-US" sz="2000"/>
            </a:br>
            <a:r>
              <a:rPr lang="en-US" sz="2000"/>
              <a:t>Clear redirection helps the student learn.</a:t>
            </a:r>
            <a:endParaRPr/>
          </a:p>
          <a:p>
            <a:pPr indent="-228600" lvl="0" marL="457200" rtl="0" algn="l">
              <a:lnSpc>
                <a:spcPct val="90000"/>
              </a:lnSpc>
              <a:spcBef>
                <a:spcPts val="0"/>
              </a:spcBef>
              <a:spcAft>
                <a:spcPts val="0"/>
              </a:spcAft>
              <a:buSzPts val="1800"/>
              <a:buNone/>
            </a:pPr>
            <a:r>
              <a:t/>
            </a:r>
            <a:endParaRPr/>
          </a:p>
        </p:txBody>
      </p:sp>
      <p:pic>
        <p:nvPicPr>
          <p:cNvPr descr="A group of children raising their hands&#10;&#10;AI-generated content may be incorrect." id="126" name="Google Shape;126;p14"/>
          <p:cNvPicPr preferRelativeResize="0"/>
          <p:nvPr/>
        </p:nvPicPr>
        <p:blipFill rotWithShape="1">
          <a:blip r:embed="rId3">
            <a:alphaModFix/>
          </a:blip>
          <a:srcRect b="0" l="0" r="0" t="0"/>
          <a:stretch/>
        </p:blipFill>
        <p:spPr>
          <a:xfrm>
            <a:off x="6652957" y="2744808"/>
            <a:ext cx="5389514" cy="411319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ARDET Course template - Cover pag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ARDET Course templat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2014-07-11T09:12:14Z</dcterms:created>
  <dc:creator>2Fast4u</dc:creator>
</cp:coreProperties>
</file>