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Lst>
  <p:sldSz cy="6858000" cx="12192000"/>
  <p:notesSz cx="6858000" cy="9144000"/>
  <p:embeddedFontLst>
    <p:embeddedFont>
      <p:font typeface="Open Sans"/>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6" roundtripDataSignature="AMtx7mhuvkzzgPJJmtlW3K5pUUiBgUyBW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2D0A605-2164-468D-B093-178A89C3EFE1}">
  <a:tblStyle styleId="{42D0A605-2164-468D-B093-178A89C3EFE1}" styleName="Table_0">
    <a:wholeTbl>
      <a:tcTxStyle b="off" i="off">
        <a:font>
          <a:latin typeface="Arial"/>
          <a:ea typeface="Arial"/>
          <a:cs typeface="Arial"/>
        </a:font>
        <a:schemeClr val="dk1"/>
      </a:tcTxStyle>
      <a:tcStyle>
        <a:tcBdr>
          <a:left>
            <a:ln cap="flat" cmpd="sng" w="12700">
              <a:solidFill>
                <a:schemeClr val="accent4"/>
              </a:solidFill>
              <a:prstDash val="solid"/>
              <a:round/>
              <a:headEnd len="sm" w="sm" type="none"/>
              <a:tailEnd len="sm" w="sm" type="none"/>
            </a:ln>
          </a:left>
          <a:right>
            <a:ln cap="flat" cmpd="sng" w="12700">
              <a:solidFill>
                <a:schemeClr val="accent4"/>
              </a:solidFill>
              <a:prstDash val="solid"/>
              <a:round/>
              <a:headEnd len="sm" w="sm" type="none"/>
              <a:tailEnd len="sm" w="sm" type="none"/>
            </a:ln>
          </a:right>
          <a:top>
            <a:ln cap="flat" cmpd="sng" w="12700">
              <a:solidFill>
                <a:schemeClr val="accent4"/>
              </a:solidFill>
              <a:prstDash val="solid"/>
              <a:round/>
              <a:headEnd len="sm" w="sm" type="none"/>
              <a:tailEnd len="sm" w="sm" type="none"/>
            </a:ln>
          </a:top>
          <a:bottom>
            <a:ln cap="flat" cmpd="sng" w="12700">
              <a:solidFill>
                <a:schemeClr val="accent4"/>
              </a:solidFill>
              <a:prstDash val="solid"/>
              <a:round/>
              <a:headEnd len="sm" w="sm" type="none"/>
              <a:tailEnd len="sm" w="sm" type="none"/>
            </a:ln>
          </a:bottom>
          <a:insideH>
            <a:ln cap="flat" cmpd="sng" w="12700">
              <a:solidFill>
                <a:schemeClr val="accent4"/>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chemeClr val="lt1"/>
          </a:solidFill>
        </a:fill>
      </a:tcStyle>
    </a:wholeTbl>
    <a:band1H>
      <a:tcTxStyle b="off" i="off"/>
      <a:tcStyle>
        <a:fill>
          <a:solidFill>
            <a:srgbClr val="FEF1E7"/>
          </a:solidFill>
        </a:fill>
      </a:tcStyle>
    </a:band1H>
    <a:band2H>
      <a:tcTxStyle b="off" i="off"/>
    </a:band2H>
    <a:band1V>
      <a:tcTxStyle b="off" i="off"/>
      <a:tcStyle>
        <a:fill>
          <a:solidFill>
            <a:srgbClr val="FEF1E7"/>
          </a:solidFill>
        </a:fill>
      </a:tcStyle>
    </a:band1V>
    <a:band2V>
      <a:tcTxStyle b="off" i="off"/>
    </a:band2V>
    <a:lastCol>
      <a:tcTxStyle b="on" i="off"/>
    </a:lastCol>
    <a:firstCol>
      <a:tcTxStyle b="on" i="off"/>
    </a:firstCol>
    <a:lastRow>
      <a:tcTxStyle b="on" i="off"/>
      <a:tcStyle>
        <a:tcBdr>
          <a:top>
            <a:ln cap="flat" cmpd="sng" w="50800">
              <a:solidFill>
                <a:schemeClr val="accent4"/>
              </a:solidFill>
              <a:prstDash val="solid"/>
              <a:round/>
              <a:headEnd len="sm" w="sm" type="none"/>
              <a:tailEnd len="sm" w="sm" type="none"/>
            </a:ln>
          </a:top>
        </a:tcBdr>
        <a:fill>
          <a:solidFill>
            <a:schemeClr val="lt1"/>
          </a:solidFill>
        </a:fill>
      </a:tcStyle>
    </a:lastRow>
    <a:seCell>
      <a:tcTxStyle b="off" i="off"/>
    </a:seCell>
    <a:swCell>
      <a:tcTxStyle b="off" i="off"/>
    </a:swCell>
    <a:firstRow>
      <a:tcTxStyle b="on" i="off">
        <a:font>
          <a:latin typeface="Arial"/>
          <a:ea typeface="Arial"/>
          <a:cs typeface="Arial"/>
        </a:font>
        <a:schemeClr val="lt1"/>
      </a:tcTxStyle>
      <a:tcStyle>
        <a:fill>
          <a:solidFill>
            <a:schemeClr val="accent4"/>
          </a:solidFill>
        </a:fill>
      </a:tcStyle>
    </a:firstRow>
    <a:neCell>
      <a:tcTxStyle b="off" i="off"/>
    </a:neCell>
    <a:nwCell>
      <a:tcTxStyle b="off" i="off"/>
    </a:nwCell>
  </a:tblStyle>
  <a:tblStyle styleId="{E427EA1D-7AD1-4211-8E24-15AEA6C10DB3}" styleName="Table_1">
    <a:wholeTbl>
      <a:tcTxStyle b="off" i="off">
        <a:font>
          <a:latin typeface="Arial"/>
          <a:ea typeface="Arial"/>
          <a:cs typeface="Arial"/>
        </a:font>
        <a:schemeClr val="dk1"/>
      </a:tcTxStyle>
      <a:tcStyle>
        <a:tcBdr>
          <a:left>
            <a:ln cap="flat" cmpd="sng" w="9525">
              <a:solidFill>
                <a:schemeClr val="accent4"/>
              </a:solidFill>
              <a:prstDash val="solid"/>
              <a:round/>
              <a:headEnd len="sm" w="sm" type="none"/>
              <a:tailEnd len="sm" w="sm" type="none"/>
            </a:ln>
          </a:left>
          <a:right>
            <a:ln cap="flat" cmpd="sng" w="9525">
              <a:solidFill>
                <a:schemeClr val="accent4"/>
              </a:solidFill>
              <a:prstDash val="solid"/>
              <a:round/>
              <a:headEnd len="sm" w="sm" type="none"/>
              <a:tailEnd len="sm" w="sm" type="none"/>
            </a:ln>
          </a:right>
          <a:top>
            <a:ln cap="flat" cmpd="sng" w="9525">
              <a:solidFill>
                <a:schemeClr val="accent4"/>
              </a:solidFill>
              <a:prstDash val="solid"/>
              <a:round/>
              <a:headEnd len="sm" w="sm" type="none"/>
              <a:tailEnd len="sm" w="sm" type="none"/>
            </a:ln>
          </a:top>
          <a:bottom>
            <a:ln cap="flat" cmpd="sng" w="9525">
              <a:solidFill>
                <a:schemeClr val="accent4"/>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tcStyle>
        <a:tcBdr>
          <a:top>
            <a:ln cap="flat" cmpd="sng" w="9525">
              <a:solidFill>
                <a:schemeClr val="accent4"/>
              </a:solidFill>
              <a:prstDash val="solid"/>
              <a:round/>
              <a:headEnd len="sm" w="sm" type="none"/>
              <a:tailEnd len="sm" w="sm" type="none"/>
            </a:ln>
          </a:top>
          <a:bottom>
            <a:ln cap="flat" cmpd="sng" w="9525">
              <a:solidFill>
                <a:schemeClr val="accent4"/>
              </a:solidFill>
              <a:prstDash val="solid"/>
              <a:round/>
              <a:headEnd len="sm" w="sm" type="none"/>
              <a:tailEnd len="sm" w="sm" type="none"/>
            </a:ln>
          </a:bottom>
        </a:tcBdr>
      </a:tcStyle>
    </a:band1H>
    <a:band2H>
      <a:tcTxStyle b="off" i="off"/>
    </a:band2H>
    <a:band1V>
      <a:tcTxStyle b="off" i="off"/>
      <a:tcStyle>
        <a:tcBdr>
          <a:left>
            <a:ln cap="flat" cmpd="sng" w="9525">
              <a:solidFill>
                <a:schemeClr val="accent4"/>
              </a:solidFill>
              <a:prstDash val="solid"/>
              <a:round/>
              <a:headEnd len="sm" w="sm" type="none"/>
              <a:tailEnd len="sm" w="sm" type="none"/>
            </a:ln>
          </a:left>
          <a:right>
            <a:ln cap="flat" cmpd="sng" w="9525">
              <a:solidFill>
                <a:schemeClr val="accent4"/>
              </a:solidFill>
              <a:prstDash val="solid"/>
              <a:round/>
              <a:headEnd len="sm" w="sm" type="none"/>
              <a:tailEnd len="sm" w="sm" type="none"/>
            </a:ln>
          </a:right>
        </a:tcBdr>
      </a:tcStyle>
    </a:band1V>
    <a:band2V>
      <a:tcTxStyle b="off" i="off"/>
      <a:tcStyle>
        <a:tcBdr>
          <a:left>
            <a:ln cap="flat" cmpd="sng" w="9525">
              <a:solidFill>
                <a:schemeClr val="accent4"/>
              </a:solidFill>
              <a:prstDash val="solid"/>
              <a:round/>
              <a:headEnd len="sm" w="sm" type="none"/>
              <a:tailEnd len="sm" w="sm" type="none"/>
            </a:ln>
          </a:left>
          <a:right>
            <a:ln cap="flat" cmpd="sng" w="9525">
              <a:solidFill>
                <a:schemeClr val="accent4"/>
              </a:solidFill>
              <a:prstDash val="solid"/>
              <a:round/>
              <a:headEnd len="sm" w="sm" type="none"/>
              <a:tailEnd len="sm" w="sm" type="none"/>
            </a:ln>
          </a:right>
        </a:tcBdr>
      </a:tcStyle>
    </a:band2V>
    <a:lastCol>
      <a:tcTxStyle b="on" i="off"/>
    </a:lastCol>
    <a:firstCol>
      <a:tcTxStyle b="on" i="off"/>
    </a:firstCol>
    <a:lastRow>
      <a:tcTxStyle b="on" i="off"/>
      <a:tcStyle>
        <a:tcBdr>
          <a:top>
            <a:ln cap="flat" cmpd="sng" w="50800">
              <a:solidFill>
                <a:schemeClr val="accent4"/>
              </a:solidFill>
              <a:prstDash val="solid"/>
              <a:round/>
              <a:headEnd len="sm" w="sm" type="none"/>
              <a:tailEnd len="sm" w="sm" type="none"/>
            </a:ln>
          </a:top>
        </a:tcBdr>
      </a:tcStyle>
    </a:lastRow>
    <a:seCell>
      <a:tcTxStyle b="off" i="off"/>
    </a:seCell>
    <a:swCell>
      <a:tcTxStyle b="off" i="off"/>
    </a:swCell>
    <a:firstRow>
      <a:tcTxStyle b="on" i="off">
        <a:font>
          <a:latin typeface="Arial"/>
          <a:ea typeface="Arial"/>
          <a:cs typeface="Arial"/>
        </a:font>
        <a:schemeClr val="lt1"/>
      </a:tcTxStyle>
      <a:tcStyle>
        <a:fill>
          <a:solidFill>
            <a:schemeClr val="accent4"/>
          </a:solidFill>
        </a:fill>
      </a:tcStyle>
    </a:firstRow>
    <a:neCell>
      <a:tcTxStyle b="off" i="off"/>
    </a:neCell>
    <a:nwCell>
      <a:tcTxStyle b="off" i="off"/>
    </a:nwCell>
  </a:tblStyle>
  <a:tblStyle styleId="{5B2551BB-C00A-4BC7-A246-98410F0D16FC}" styleName="Table_2">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OpenSans-bold.fntdata"/><Relationship Id="rId10" Type="http://schemas.openxmlformats.org/officeDocument/2006/relationships/slide" Target="slides/slide4.xml"/><Relationship Id="rId32" Type="http://schemas.openxmlformats.org/officeDocument/2006/relationships/font" Target="fonts/OpenSans-regular.fntdata"/><Relationship Id="rId13" Type="http://schemas.openxmlformats.org/officeDocument/2006/relationships/slide" Target="slides/slide7.xml"/><Relationship Id="rId35" Type="http://schemas.openxmlformats.org/officeDocument/2006/relationships/font" Target="fonts/OpenSans-boldItalic.fntdata"/><Relationship Id="rId12" Type="http://schemas.openxmlformats.org/officeDocument/2006/relationships/slide" Target="slides/slide6.xml"/><Relationship Id="rId34" Type="http://schemas.openxmlformats.org/officeDocument/2006/relationships/font" Target="fonts/OpenSans-italic.fntdata"/><Relationship Id="rId15" Type="http://schemas.openxmlformats.org/officeDocument/2006/relationships/slide" Target="slides/slide9.xml"/><Relationship Id="rId14" Type="http://schemas.openxmlformats.org/officeDocument/2006/relationships/slide" Target="slides/slide8.xml"/><Relationship Id="rId36" Type="http://customschemas.google.com/relationships/presentationmetadata" Target="metadata"/><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2" name="Google Shape;6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8507ec21ab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8" name="Google Shape;138;g38507ec21ab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8507ec21ab_0_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5" name="Google Shape;145;g38507ec21ab_0_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8" name="Google Shape;158;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5" name="Google Shape;17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2" name="Google Shape;202;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9" name="Google Shape;209;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2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8" name="Google Shape;218;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2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t/>
            </a:r>
            <a:endParaRPr sz="1100">
              <a:highlight>
                <a:srgbClr val="FFFFFF"/>
              </a:highlight>
              <a:latin typeface="Arial"/>
              <a:ea typeface="Arial"/>
              <a:cs typeface="Arial"/>
              <a:sym typeface="Arial"/>
            </a:endParaRPr>
          </a:p>
          <a:p>
            <a:pPr indent="0" lvl="0" marL="0" rtl="0" algn="l">
              <a:spcBef>
                <a:spcPts val="0"/>
              </a:spcBef>
              <a:spcAft>
                <a:spcPts val="0"/>
              </a:spcAft>
              <a:buClr>
                <a:schemeClr val="dk1"/>
              </a:buClr>
              <a:buFont typeface="Arial"/>
              <a:buNone/>
            </a:pPr>
            <a:r>
              <a:rPr b="1" lang="en-US" sz="1100">
                <a:highlight>
                  <a:srgbClr val="FFFFFF"/>
                </a:highlight>
                <a:latin typeface="Arial"/>
                <a:ea typeface="Arial"/>
                <a:cs typeface="Arial"/>
                <a:sym typeface="Arial"/>
              </a:rPr>
              <a:t>Exemplu (nu îl copiați)</a:t>
            </a:r>
            <a:br>
              <a:rPr lang="en-US" sz="1100">
                <a:highlight>
                  <a:srgbClr val="FFFFFF"/>
                </a:highlight>
                <a:latin typeface="Arial"/>
                <a:ea typeface="Arial"/>
                <a:cs typeface="Arial"/>
                <a:sym typeface="Arial"/>
              </a:rPr>
            </a:br>
            <a:r>
              <a:rPr lang="en-US" sz="1100">
                <a:highlight>
                  <a:srgbClr val="FFFFFF"/>
                </a:highlight>
                <a:latin typeface="Arial"/>
                <a:ea typeface="Arial"/>
                <a:cs typeface="Arial"/>
                <a:sym typeface="Arial"/>
              </a:rPr>
              <a:t>“În școala noastră, starea de bine înseamnă că fiecare persoană se simte în siguranță, sprijinită și capabilă să învețe sau să predea fără frică sau presiune”.</a:t>
            </a:r>
            <a:endParaRPr sz="1100"/>
          </a:p>
        </p:txBody>
      </p:sp>
      <p:sp>
        <p:nvSpPr>
          <p:cNvPr id="225" name="Google Shape;225;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4" name="Google Shape;234;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1" name="Google Shape;241;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7d7badc4d7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8" name="Google Shape;68;g37d7badc4d7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4" name="Google Shape;254;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37f91dc4fb9_0_16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2" name="Google Shape;262;g37f91dc4fb9_0_16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9" name="Google Shape;26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g37f91dc4fb9_0_17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6" name="Google Shape;276;g37f91dc4fb9_0_17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2" name="Google Shape;28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7" name="Google Shape;28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7f91dc4fb9_0_1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 name="Google Shape;74;g37f91dc4fb9_0_1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5" name="Google Shape;75;g37f91dc4fb9_0_14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2" name="Google Shape;8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7f91dc4fb9_0_5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0" name="Google Shape;100;g37f91dc4fb9_0_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7d7badc4d7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8" name="Google Shape;108;g37d7badc4d7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6" name="Google Shape;11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4" name="Google Shape;12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1" name="Google Shape;131;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6.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7.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Slide">
  <p:cSld name="4_Title Slide">
    <p:spTree>
      <p:nvGrpSpPr>
        <p:cNvPr id="15" name="Shape 15"/>
        <p:cNvGrpSpPr/>
        <p:nvPr/>
      </p:nvGrpSpPr>
      <p:grpSpPr>
        <a:xfrm>
          <a:off x="0" y="0"/>
          <a:ext cx="0" cy="0"/>
          <a:chOff x="0" y="0"/>
          <a:chExt cx="0" cy="0"/>
        </a:xfrm>
      </p:grpSpPr>
      <p:sp>
        <p:nvSpPr>
          <p:cNvPr id="16" name="Google Shape;16;p11"/>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7" name="Google Shape;17;p11"/>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8" name="Google Shape;18;p11"/>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1"/>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11"/>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21" name="Google Shape;21;p11"/>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22" name="Google Shape;22;p11"/>
          <p:cNvPicPr preferRelativeResize="0"/>
          <p:nvPr/>
        </p:nvPicPr>
        <p:blipFill rotWithShape="1">
          <a:blip r:embed="rId3">
            <a:alphaModFix/>
          </a:blip>
          <a:srcRect b="0" l="0" r="0" t="0"/>
          <a:stretch/>
        </p:blipFill>
        <p:spPr>
          <a:xfrm>
            <a:off x="6467522" y="1099770"/>
            <a:ext cx="5375466" cy="4388049"/>
          </a:xfrm>
          <a:prstGeom prst="rect">
            <a:avLst/>
          </a:prstGeom>
          <a:noFill/>
          <a:ln>
            <a:noFill/>
          </a:ln>
        </p:spPr>
      </p:pic>
      <p:pic>
        <p:nvPicPr>
          <p:cNvPr id="23" name="Google Shape;23;p11"/>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24" name="Google Shape;24;p11"/>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Slide">
  <p:cSld name="3_Title Slide">
    <p:spTree>
      <p:nvGrpSpPr>
        <p:cNvPr id="25" name="Shape 25"/>
        <p:cNvGrpSpPr/>
        <p:nvPr/>
      </p:nvGrpSpPr>
      <p:grpSpPr>
        <a:xfrm>
          <a:off x="0" y="0"/>
          <a:ext cx="0" cy="0"/>
          <a:chOff x="0" y="0"/>
          <a:chExt cx="0" cy="0"/>
        </a:xfrm>
      </p:grpSpPr>
      <p:sp>
        <p:nvSpPr>
          <p:cNvPr id="26" name="Google Shape;26;p18"/>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7" name="Google Shape;27;p18"/>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FFFFFF"/>
              </a:buClr>
              <a:buSzPts val="2000"/>
              <a:buFont typeface="Calibri"/>
              <a:buNone/>
              <a:defRPr b="1" sz="2000">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8"/>
          <p:cNvSpPr/>
          <p:nvPr/>
        </p:nvSpPr>
        <p:spPr>
          <a:xfrm flipH="1">
            <a:off x="2172708" y="2774849"/>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Slide">
  <p:cSld name="2_Title Slide">
    <p:spTree>
      <p:nvGrpSpPr>
        <p:cNvPr id="29" name="Shape 29"/>
        <p:cNvGrpSpPr/>
        <p:nvPr/>
      </p:nvGrpSpPr>
      <p:grpSpPr>
        <a:xfrm>
          <a:off x="0" y="0"/>
          <a:ext cx="0" cy="0"/>
          <a:chOff x="0" y="0"/>
          <a:chExt cx="0" cy="0"/>
        </a:xfrm>
      </p:grpSpPr>
      <p:sp>
        <p:nvSpPr>
          <p:cNvPr id="30" name="Google Shape;30;p19"/>
          <p:cNvSpPr txBox="1"/>
          <p:nvPr/>
        </p:nvSpPr>
        <p:spPr>
          <a:xfrm>
            <a:off x="2172707" y="2960694"/>
            <a:ext cx="7832271" cy="1600197"/>
          </a:xfrm>
          <a:prstGeom prst="rect">
            <a:avLst/>
          </a:prstGeom>
          <a:solidFill>
            <a:srgbClr val="F8E7E3">
              <a:alpha val="40000"/>
            </a:srgbClr>
          </a:solidFill>
          <a:ln>
            <a:noFill/>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accent2"/>
              </a:buClr>
              <a:buSzPts val="2000"/>
              <a:buFont typeface="Open Sans"/>
              <a:buNone/>
            </a:pPr>
            <a:r>
              <a:t/>
            </a:r>
            <a:endParaRPr b="1" i="0" sz="2000" u="none" cap="none" strike="noStrike">
              <a:solidFill>
                <a:schemeClr val="accent2"/>
              </a:solidFill>
              <a:latin typeface="Open Sans"/>
              <a:ea typeface="Open Sans"/>
              <a:cs typeface="Open Sans"/>
              <a:sym typeface="Open Sans"/>
            </a:endParaRPr>
          </a:p>
        </p:txBody>
      </p:sp>
      <p:sp>
        <p:nvSpPr>
          <p:cNvPr id="31" name="Google Shape;31;p19"/>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accent2"/>
              </a:buClr>
              <a:buSzPts val="2000"/>
              <a:buFont typeface="Calibri"/>
              <a:buNone/>
              <a:defRPr b="1" sz="2000">
                <a:solidFill>
                  <a:schemeClr val="accent2"/>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32" name="Google Shape;32;p19"/>
          <p:cNvPicPr preferRelativeResize="0"/>
          <p:nvPr/>
        </p:nvPicPr>
        <p:blipFill rotWithShape="1">
          <a:blip r:embed="rId2">
            <a:alphaModFix/>
          </a:blip>
          <a:srcRect b="0" l="0" r="0" t="0"/>
          <a:stretch/>
        </p:blipFill>
        <p:spPr>
          <a:xfrm>
            <a:off x="5456010" y="1471139"/>
            <a:ext cx="1060199" cy="1465364"/>
          </a:xfrm>
          <a:prstGeom prst="rect">
            <a:avLst/>
          </a:prstGeom>
          <a:noFill/>
          <a:ln>
            <a:noFill/>
          </a:ln>
        </p:spPr>
      </p:pic>
      <p:sp>
        <p:nvSpPr>
          <p:cNvPr id="33" name="Google Shape;33;p19"/>
          <p:cNvSpPr/>
          <p:nvPr/>
        </p:nvSpPr>
        <p:spPr>
          <a:xfrm flipH="1">
            <a:off x="2172707" y="2913643"/>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bg>
      <p:bgPr>
        <a:solidFill>
          <a:srgbClr val="FFFFFF"/>
        </a:solidFill>
      </p:bgPr>
    </p:bg>
    <p:spTree>
      <p:nvGrpSpPr>
        <p:cNvPr id="34" name="Shape 34"/>
        <p:cNvGrpSpPr/>
        <p:nvPr/>
      </p:nvGrpSpPr>
      <p:grpSpPr>
        <a:xfrm>
          <a:off x="0" y="0"/>
          <a:ext cx="0" cy="0"/>
          <a:chOff x="0" y="0"/>
          <a:chExt cx="0" cy="0"/>
        </a:xfrm>
      </p:grpSpPr>
      <p:sp>
        <p:nvSpPr>
          <p:cNvPr id="35" name="Google Shape;35;p12"/>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6" name="Google Shape;36;p12"/>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7" name="Google Shape;37;p12"/>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2"/>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9" name="Google Shape;39;p12"/>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40" name="Google Shape;40;p12"/>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41" name="Google Shape;41;p12"/>
          <p:cNvPicPr preferRelativeResize="0"/>
          <p:nvPr/>
        </p:nvPicPr>
        <p:blipFill rotWithShape="1">
          <a:blip r:embed="rId3">
            <a:alphaModFix/>
          </a:blip>
          <a:srcRect b="0" l="0" r="0" t="0"/>
          <a:stretch/>
        </p:blipFill>
        <p:spPr>
          <a:xfrm>
            <a:off x="7557741" y="680458"/>
            <a:ext cx="3408733" cy="4711410"/>
          </a:xfrm>
          <a:prstGeom prst="rect">
            <a:avLst/>
          </a:prstGeom>
          <a:noFill/>
          <a:ln>
            <a:noFill/>
          </a:ln>
        </p:spPr>
      </p:pic>
      <p:pic>
        <p:nvPicPr>
          <p:cNvPr id="42" name="Google Shape;42;p12"/>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43" name="Google Shape;43;p12"/>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Content - 2col">
  <p:cSld name="Title Subtitle Content - 2col">
    <p:spTree>
      <p:nvGrpSpPr>
        <p:cNvPr id="47" name="Shape 47"/>
        <p:cNvGrpSpPr/>
        <p:nvPr/>
      </p:nvGrpSpPr>
      <p:grpSpPr>
        <a:xfrm>
          <a:off x="0" y="0"/>
          <a:ext cx="0" cy="0"/>
          <a:chOff x="0" y="0"/>
          <a:chExt cx="0" cy="0"/>
        </a:xfrm>
      </p:grpSpPr>
      <p:sp>
        <p:nvSpPr>
          <p:cNvPr id="48" name="Google Shape;48;g37f91dc4fb9_0_121"/>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g37f91dc4fb9_0_121"/>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lvl1pPr indent="-228600" lvl="0" marL="457200" marR="0" rtl="0" algn="just">
              <a:lnSpc>
                <a:spcPct val="90000"/>
              </a:lnSpc>
              <a:spcBef>
                <a:spcPts val="1000"/>
              </a:spcBef>
              <a:spcAft>
                <a:spcPts val="0"/>
              </a:spcAft>
              <a:buClr>
                <a:schemeClr val="accent2"/>
              </a:buClr>
              <a:buSzPts val="2400"/>
              <a:buFont typeface="Arial"/>
              <a:buNone/>
              <a:defRPr b="1" i="0" sz="2400" u="none" cap="none" strike="noStrike">
                <a:solidFill>
                  <a:schemeClr val="accent2"/>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0" name="Google Shape;50;g37f91dc4fb9_0_121"/>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Text - 1col">
  <p:cSld name="Title Subtitle Text - 1col">
    <p:spTree>
      <p:nvGrpSpPr>
        <p:cNvPr id="51" name="Shape 51"/>
        <p:cNvGrpSpPr/>
        <p:nvPr/>
      </p:nvGrpSpPr>
      <p:grpSpPr>
        <a:xfrm>
          <a:off x="0" y="0"/>
          <a:ext cx="0" cy="0"/>
          <a:chOff x="0" y="0"/>
          <a:chExt cx="0" cy="0"/>
        </a:xfrm>
      </p:grpSpPr>
      <p:sp>
        <p:nvSpPr>
          <p:cNvPr id="52" name="Google Shape;52;p25"/>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5"/>
          <p:cNvSpPr txBox="1"/>
          <p:nvPr>
            <p:ph idx="1" type="body"/>
          </p:nvPr>
        </p:nvSpPr>
        <p:spPr>
          <a:xfrm>
            <a:off x="97971" y="1462684"/>
            <a:ext cx="5910900" cy="53136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accent4"/>
              </a:buClr>
              <a:buSzPts val="1800"/>
              <a:buFont typeface="Arial"/>
              <a:buNone/>
              <a:defRPr b="0" i="0" sz="1800" u="none" cap="none" strike="noStrike">
                <a:solidFill>
                  <a:schemeClr val="accent4"/>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4" name="Google Shape;54;p25"/>
          <p:cNvSpPr txBox="1"/>
          <p:nvPr>
            <p:ph idx="2" type="body"/>
          </p:nvPr>
        </p:nvSpPr>
        <p:spPr>
          <a:xfrm>
            <a:off x="6131377" y="1462684"/>
            <a:ext cx="5910900" cy="53136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accent4"/>
              </a:buClr>
              <a:buSzPts val="1800"/>
              <a:buFont typeface="Arial"/>
              <a:buNone/>
              <a:defRPr b="0" i="0" sz="1800" u="none" cap="none" strike="noStrike">
                <a:solidFill>
                  <a:schemeClr val="accent4"/>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5" name="Google Shape;55;p25"/>
          <p:cNvSpPr txBox="1"/>
          <p:nvPr>
            <p:ph idx="3"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lvl1pPr indent="-228600" lvl="0" marL="457200" marR="0" rtl="0" algn="just">
              <a:lnSpc>
                <a:spcPct val="90000"/>
              </a:lnSpc>
              <a:spcBef>
                <a:spcPts val="1000"/>
              </a:spcBef>
              <a:spcAft>
                <a:spcPts val="0"/>
              </a:spcAft>
              <a:buClr>
                <a:schemeClr val="accent2"/>
              </a:buClr>
              <a:buSzPts val="2400"/>
              <a:buFont typeface="Arial"/>
              <a:buNone/>
              <a:defRPr b="1" i="0" sz="2400" u="none" cap="none" strike="noStrike">
                <a:solidFill>
                  <a:schemeClr val="accent2"/>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 2col">
  <p:cSld name="Title Content - 2col">
    <p:spTree>
      <p:nvGrpSpPr>
        <p:cNvPr id="56" name="Shape 56"/>
        <p:cNvGrpSpPr/>
        <p:nvPr/>
      </p:nvGrpSpPr>
      <p:grpSpPr>
        <a:xfrm>
          <a:off x="0" y="0"/>
          <a:ext cx="0" cy="0"/>
          <a:chOff x="0" y="0"/>
          <a:chExt cx="0" cy="0"/>
        </a:xfrm>
      </p:grpSpPr>
      <p:sp>
        <p:nvSpPr>
          <p:cNvPr id="57" name="Google Shape;57;g37f91dc4fb9_0_13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g37f91dc4fb9_0_130"/>
          <p:cNvSpPr txBox="1"/>
          <p:nvPr>
            <p:ph idx="1" type="body"/>
          </p:nvPr>
        </p:nvSpPr>
        <p:spPr>
          <a:xfrm>
            <a:off x="97971"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9" name="Google Shape;59;g37f91dc4fb9_0_130"/>
          <p:cNvSpPr txBox="1"/>
          <p:nvPr>
            <p:ph idx="2" type="body"/>
          </p:nvPr>
        </p:nvSpPr>
        <p:spPr>
          <a:xfrm>
            <a:off x="6131377"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slideLayout" Target="../slideLayouts/slideLayout6.xml"/><Relationship Id="rId3" Type="http://schemas.openxmlformats.org/officeDocument/2006/relationships/slideLayout" Target="../slideLayouts/slideLayout7.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alpha val="48235"/>
          </a:srgbClr>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838200" y="365129"/>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0"/>
          <p:cNvSpPr txBox="1"/>
          <p:nvPr>
            <p:ph idx="10" type="dt"/>
          </p:nvPr>
        </p:nvSpPr>
        <p:spPr>
          <a:xfrm>
            <a:off x="838200" y="6356354"/>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0"/>
          <p:cNvSpPr txBox="1"/>
          <p:nvPr>
            <p:ph idx="11" type="ftr"/>
          </p:nvPr>
        </p:nvSpPr>
        <p:spPr>
          <a:xfrm>
            <a:off x="4038600" y="6356354"/>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0"/>
          <p:cNvSpPr txBox="1"/>
          <p:nvPr>
            <p:ph idx="12" type="sldNum"/>
          </p:nvPr>
        </p:nvSpPr>
        <p:spPr>
          <a:xfrm>
            <a:off x="8610600" y="6356354"/>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alpha val="0"/>
          </a:schemeClr>
        </a:solidFill>
      </p:bgPr>
    </p:bg>
    <p:spTree>
      <p:nvGrpSpPr>
        <p:cNvPr id="44" name="Shape 44"/>
        <p:cNvGrpSpPr/>
        <p:nvPr/>
      </p:nvGrpSpPr>
      <p:grpSpPr>
        <a:xfrm>
          <a:off x="0" y="0"/>
          <a:ext cx="0" cy="0"/>
          <a:chOff x="0" y="0"/>
          <a:chExt cx="0" cy="0"/>
        </a:xfrm>
      </p:grpSpPr>
      <p:sp>
        <p:nvSpPr>
          <p:cNvPr id="45" name="Google Shape;45;g37f91dc4fb9_0_115"/>
          <p:cNvSpPr/>
          <p:nvPr/>
        </p:nvSpPr>
        <p:spPr>
          <a:xfrm>
            <a:off x="0" y="0"/>
            <a:ext cx="12192000" cy="797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Open Sans"/>
              <a:ea typeface="Open Sans"/>
              <a:cs typeface="Open Sans"/>
              <a:sym typeface="Open Sans"/>
            </a:endParaRPr>
          </a:p>
        </p:txBody>
      </p:sp>
      <p:sp>
        <p:nvSpPr>
          <p:cNvPr id="46" name="Google Shape;46;g37f91dc4fb9_0_115"/>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marR="0" rtl="0" algn="l">
              <a:lnSpc>
                <a:spcPct val="90000"/>
              </a:lnSpc>
              <a:spcBef>
                <a:spcPts val="0"/>
              </a:spcBef>
              <a:spcAft>
                <a:spcPts val="0"/>
              </a:spcAft>
              <a:buClr>
                <a:srgbClr val="FFFFFF"/>
              </a:buClr>
              <a:buSzPts val="3800"/>
              <a:buFont typeface="Calibri"/>
              <a:buNone/>
              <a:defRPr b="0" i="0" sz="3800" u="none" cap="none" strike="noStrike">
                <a:solidFill>
                  <a:srgbClr val="FFFFFF"/>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4" r:id="rId1"/>
    <p:sldLayoutId id="2147483655" r:id="rId2"/>
    <p:sldLayoutId id="2147483656"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 Id="rId3" Type="http://schemas.openxmlformats.org/officeDocument/2006/relationships/image" Target="../media/image13.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 Id="rId3" Type="http://schemas.openxmlformats.org/officeDocument/2006/relationships/image" Target="../media/image9.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 Id="rId3" Type="http://schemas.openxmlformats.org/officeDocument/2006/relationships/hyperlink" Target="https://doi.org/10.1177/10983007070090040301" TargetMode="External"/><Relationship Id="rId4" Type="http://schemas.openxmlformats.org/officeDocument/2006/relationships/hyperlink" Target="https://doi.org/10.1080/03054980902934563" TargetMode="External"/><Relationship Id="rId5" Type="http://schemas.openxmlformats.org/officeDocument/2006/relationships/hyperlink" Target="https://doi.org/10.1017/edp.2017.16"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image" Target="../media/image8.png"/><Relationship Id="rId4" Type="http://schemas.openxmlformats.org/officeDocument/2006/relationships/image" Target="../media/image10.png"/><Relationship Id="rId5"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1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image" Target="../media/image1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image" Target="../media/image1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000"/>
              <a:buNone/>
            </a:pPr>
            <a:r>
              <a:rPr lang="en-US" sz="2400"/>
              <a:t>Școli prospere – o abordare sistemică, la nivelul întregii școli a sănătății mintale și a stării de bine</a:t>
            </a:r>
            <a:endParaRPr sz="2200"/>
          </a:p>
        </p:txBody>
      </p:sp>
      <p:sp>
        <p:nvSpPr>
          <p:cNvPr id="65" name="Google Shape;65;p1"/>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lnSpcReduction="10000"/>
          </a:bodyPr>
          <a:lstStyle/>
          <a:p>
            <a:pPr indent="0" lvl="0" marL="0" rtl="0" algn="l">
              <a:lnSpc>
                <a:spcPct val="140011"/>
              </a:lnSpc>
              <a:spcBef>
                <a:spcPts val="0"/>
              </a:spcBef>
              <a:spcAft>
                <a:spcPts val="0"/>
              </a:spcAft>
              <a:buClr>
                <a:srgbClr val="000000"/>
              </a:buClr>
              <a:buSzPts val="2000"/>
              <a:buFont typeface="Arial"/>
              <a:buNone/>
            </a:pPr>
            <a:r>
              <a:rPr b="0" i="0" lang="en-US" sz="2000">
                <a:solidFill>
                  <a:srgbClr val="000000"/>
                </a:solidFill>
              </a:rPr>
              <a:t>Durata proiectului: 36 luni (Mar 2025 - Feb 2028)</a:t>
            </a:r>
            <a:endParaRPr/>
          </a:p>
          <a:p>
            <a:pPr indent="0" lvl="0" marL="0" rtl="0" algn="l">
              <a:lnSpc>
                <a:spcPct val="140011"/>
              </a:lnSpc>
              <a:spcBef>
                <a:spcPts val="0"/>
              </a:spcBef>
              <a:spcAft>
                <a:spcPts val="0"/>
              </a:spcAft>
              <a:buClr>
                <a:srgbClr val="000000"/>
              </a:buClr>
              <a:buSzPts val="2000"/>
              <a:buFont typeface="Arial"/>
              <a:buNone/>
            </a:pPr>
            <a:r>
              <a:rPr b="0" i="0" lang="en-US" sz="2000">
                <a:solidFill>
                  <a:srgbClr val="000000"/>
                </a:solidFill>
              </a:rPr>
              <a:t>Nr. proiectului: 101196057</a:t>
            </a:r>
            <a:endParaRPr/>
          </a:p>
          <a:p>
            <a:pPr indent="0" lvl="0" marL="0" rtl="0" algn="l">
              <a:lnSpc>
                <a:spcPct val="140011"/>
              </a:lnSpc>
              <a:spcBef>
                <a:spcPts val="0"/>
              </a:spcBef>
              <a:spcAft>
                <a:spcPts val="0"/>
              </a:spcAft>
              <a:buClr>
                <a:srgbClr val="000000"/>
              </a:buClr>
              <a:buSzPts val="2000"/>
              <a:buFont typeface="Arial"/>
              <a:buNone/>
            </a:pPr>
            <a:r>
              <a:rPr b="0" i="0" lang="en-US" sz="2000">
                <a:solidFill>
                  <a:srgbClr val="000000"/>
                </a:solidFill>
              </a:rPr>
              <a:t>Apelul: ERASMUS-EDU-2024-POL-EXP</a:t>
            </a:r>
            <a:endParaRPr b="0" i="0" sz="1400">
              <a:solidFill>
                <a:srgbClr val="000000"/>
              </a:solidFill>
            </a:endParaRPr>
          </a:p>
          <a:p>
            <a:pPr indent="0" lvl="0" marL="0" rtl="0" algn="l">
              <a:lnSpc>
                <a:spcPct val="90000"/>
              </a:lnSpc>
              <a:spcBef>
                <a:spcPts val="0"/>
              </a:spcBef>
              <a:spcAft>
                <a:spcPts val="0"/>
              </a:spcAft>
              <a:buClr>
                <a:schemeClr val="accent1"/>
              </a:buClr>
              <a:buSzPts val="16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g38507ec21ab_0_0"/>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a:p>
        </p:txBody>
      </p:sp>
      <p:sp>
        <p:nvSpPr>
          <p:cNvPr id="141" name="Google Shape;141;g38507ec21ab_0_0"/>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Întrebări și răspunsuri rapide: Clarificarea abordării la nivelul întregii școli</a:t>
            </a:r>
            <a:endParaRPr/>
          </a:p>
        </p:txBody>
      </p:sp>
      <p:sp>
        <p:nvSpPr>
          <p:cNvPr id="142" name="Google Shape;142;g38507ec21ab_0_0"/>
          <p:cNvSpPr txBox="1"/>
          <p:nvPr>
            <p:ph idx="2" type="body"/>
          </p:nvPr>
        </p:nvSpPr>
        <p:spPr>
          <a:xfrm>
            <a:off x="149522" y="1405475"/>
            <a:ext cx="10552200" cy="5289300"/>
          </a:xfrm>
          <a:prstGeom prst="rect">
            <a:avLst/>
          </a:prstGeom>
          <a:noFill/>
          <a:ln>
            <a:noFill/>
          </a:ln>
        </p:spPr>
        <p:txBody>
          <a:bodyPr anchorCtr="0" anchor="t" bIns="45700" lIns="91425" spcFirstLastPara="1" rIns="91425" wrap="square" tIns="45700">
            <a:noAutofit/>
          </a:bodyPr>
          <a:lstStyle/>
          <a:p>
            <a:pPr indent="-228600" lvl="0" marL="457200" rtl="0" algn="l">
              <a:lnSpc>
                <a:spcPct val="90000"/>
              </a:lnSpc>
              <a:spcBef>
                <a:spcPts val="1000"/>
              </a:spcBef>
              <a:spcAft>
                <a:spcPts val="0"/>
              </a:spcAft>
              <a:buSzPts val="1800"/>
              <a:buNone/>
            </a:pPr>
            <a:r>
              <a:rPr b="1" lang="en-US" sz="2000"/>
              <a:t>Î1.</a:t>
            </a:r>
            <a:r>
              <a:rPr lang="en-US" sz="2000"/>
              <a:t> Dacă starea de bine are loc doar în anumite săli de clasă, este vorba de o abordare la nivelul întregii școli?</a:t>
            </a:r>
            <a:endParaRPr/>
          </a:p>
          <a:p>
            <a:pPr indent="-228600" lvl="0" marL="457200" rtl="0" algn="l">
              <a:lnSpc>
                <a:spcPct val="90000"/>
              </a:lnSpc>
              <a:spcBef>
                <a:spcPts val="1000"/>
              </a:spcBef>
              <a:spcAft>
                <a:spcPts val="0"/>
              </a:spcAft>
              <a:buSzPts val="1800"/>
              <a:buNone/>
            </a:pPr>
            <a:r>
              <a:rPr b="1" lang="en-US" sz="2000"/>
              <a:t>R1. </a:t>
            </a:r>
            <a:r>
              <a:rPr lang="en-US" sz="2000"/>
              <a:t>Nu. Devine o abordare la nivelul întregii școli doar atunci când rutinele sunt consecvente în toate clasele.</a:t>
            </a:r>
            <a:endParaRPr/>
          </a:p>
          <a:p>
            <a:pPr indent="-228600" lvl="0" marL="457200" rtl="0" algn="l">
              <a:lnSpc>
                <a:spcPct val="90000"/>
              </a:lnSpc>
              <a:spcBef>
                <a:spcPts val="1000"/>
              </a:spcBef>
              <a:spcAft>
                <a:spcPts val="0"/>
              </a:spcAft>
              <a:buSzPts val="1800"/>
              <a:buNone/>
            </a:pPr>
            <a:r>
              <a:t/>
            </a:r>
            <a:endParaRPr b="1" sz="2000"/>
          </a:p>
          <a:p>
            <a:pPr indent="-228600" lvl="0" marL="457200" rtl="0" algn="l">
              <a:lnSpc>
                <a:spcPct val="90000"/>
              </a:lnSpc>
              <a:spcBef>
                <a:spcPts val="1000"/>
              </a:spcBef>
              <a:spcAft>
                <a:spcPts val="0"/>
              </a:spcAft>
              <a:buSzPts val="1800"/>
              <a:buNone/>
            </a:pPr>
            <a:r>
              <a:rPr b="1" lang="en-US" sz="2000"/>
              <a:t>Î2. </a:t>
            </a:r>
            <a:r>
              <a:rPr lang="en-US" sz="2000"/>
              <a:t>Dacă conducerea susține bunăstarea, dar personalul nu este implicat? </a:t>
            </a:r>
            <a:endParaRPr/>
          </a:p>
          <a:p>
            <a:pPr indent="-228600" lvl="0" marL="457200" rtl="0" algn="l">
              <a:lnSpc>
                <a:spcPct val="90000"/>
              </a:lnSpc>
              <a:spcBef>
                <a:spcPts val="1000"/>
              </a:spcBef>
              <a:spcAft>
                <a:spcPts val="0"/>
              </a:spcAft>
              <a:buSzPts val="1800"/>
              <a:buNone/>
            </a:pPr>
            <a:r>
              <a:rPr b="1" lang="en-US" sz="2000"/>
              <a:t>R2. </a:t>
            </a:r>
            <a:r>
              <a:rPr lang="en-US" sz="2000"/>
              <a:t>Acțiunile nu vor dura. Oamenii se implică doar acolo unde pot ajuta la procesul de creare.</a:t>
            </a:r>
            <a:endParaRPr/>
          </a:p>
          <a:p>
            <a:pPr indent="-228600" lvl="0" marL="457200" rtl="0" algn="l">
              <a:lnSpc>
                <a:spcPct val="90000"/>
              </a:lnSpc>
              <a:spcBef>
                <a:spcPts val="1000"/>
              </a:spcBef>
              <a:spcAft>
                <a:spcPts val="0"/>
              </a:spcAft>
              <a:buSzPts val="1800"/>
              <a:buNone/>
            </a:pPr>
            <a:r>
              <a:t/>
            </a:r>
            <a:endParaRPr b="1" sz="2000"/>
          </a:p>
          <a:p>
            <a:pPr indent="-228600" lvl="0" marL="457200" rtl="0" algn="l">
              <a:lnSpc>
                <a:spcPct val="90000"/>
              </a:lnSpc>
              <a:spcBef>
                <a:spcPts val="1000"/>
              </a:spcBef>
              <a:spcAft>
                <a:spcPts val="0"/>
              </a:spcAft>
              <a:buSzPts val="1800"/>
              <a:buNone/>
            </a:pPr>
            <a:r>
              <a:rPr b="1" lang="en-US" sz="2000"/>
              <a:t>Î3. </a:t>
            </a:r>
            <a:r>
              <a:rPr lang="en-US" sz="2000"/>
              <a:t>Dacă elevii nu iau parte la decizii? </a:t>
            </a:r>
            <a:endParaRPr/>
          </a:p>
          <a:p>
            <a:pPr indent="-228600" lvl="0" marL="457200" rtl="0" algn="l">
              <a:lnSpc>
                <a:spcPct val="90000"/>
              </a:lnSpc>
              <a:spcBef>
                <a:spcPts val="1000"/>
              </a:spcBef>
              <a:spcAft>
                <a:spcPts val="0"/>
              </a:spcAft>
              <a:buSzPts val="1800"/>
              <a:buNone/>
            </a:pPr>
            <a:r>
              <a:rPr b="1" lang="en-US" sz="2000"/>
              <a:t>R3.</a:t>
            </a:r>
            <a:r>
              <a:rPr lang="en-US" sz="2000"/>
              <a:t> Implicarea scade. Elevii susțin ceea ce pot influența.</a:t>
            </a:r>
            <a:endParaRPr/>
          </a:p>
          <a:p>
            <a:pPr indent="-228600" lvl="0" marL="457200" rtl="0" algn="l">
              <a:lnSpc>
                <a:spcPct val="90000"/>
              </a:lnSpc>
              <a:spcBef>
                <a:spcPts val="1000"/>
              </a:spcBef>
              <a:spcAft>
                <a:spcPts val="0"/>
              </a:spcAft>
              <a:buSzPts val="1800"/>
              <a:buNone/>
            </a:pPr>
            <a:r>
              <a:t/>
            </a:r>
            <a:endParaRPr b="1" sz="2000"/>
          </a:p>
          <a:p>
            <a:pPr indent="-228600" lvl="0" marL="457200" rtl="0" algn="l">
              <a:lnSpc>
                <a:spcPct val="90000"/>
              </a:lnSpc>
              <a:spcBef>
                <a:spcPts val="1000"/>
              </a:spcBef>
              <a:spcAft>
                <a:spcPts val="0"/>
              </a:spcAft>
              <a:buSzPts val="1800"/>
              <a:buNone/>
            </a:pPr>
            <a:r>
              <a:rPr b="1" lang="en-US" sz="2000"/>
              <a:t>Î4. </a:t>
            </a:r>
            <a:r>
              <a:rPr lang="en-US" sz="2000"/>
              <a:t>De unde știm că aplicăm o abordare la nivelul întregii școli? </a:t>
            </a:r>
            <a:endParaRPr/>
          </a:p>
          <a:p>
            <a:pPr indent="-228600" lvl="0" marL="457200" rtl="0" algn="l">
              <a:lnSpc>
                <a:spcPct val="90000"/>
              </a:lnSpc>
              <a:spcBef>
                <a:spcPts val="1000"/>
              </a:spcBef>
              <a:spcAft>
                <a:spcPts val="0"/>
              </a:spcAft>
              <a:buSzPts val="1800"/>
              <a:buNone/>
            </a:pPr>
            <a:r>
              <a:rPr b="1" lang="en-US" sz="2000"/>
              <a:t>R4. </a:t>
            </a:r>
            <a:r>
              <a:rPr lang="en-US" sz="2000"/>
              <a:t>Când conducerea, personalul, elevii și familiile se mișcă în aceeași direcție, iar bunăstarea devine parte a culturii cotidiene.</a:t>
            </a:r>
            <a:endParaRPr/>
          </a:p>
          <a:p>
            <a:pPr indent="0" lvl="0" marL="0" rtl="0" algn="l">
              <a:lnSpc>
                <a:spcPct val="90000"/>
              </a:lnSpc>
              <a:spcBef>
                <a:spcPts val="0"/>
              </a:spcBef>
              <a:spcAft>
                <a:spcPts val="0"/>
              </a:spcAft>
              <a:buSzPts val="18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g38507ec21ab_0_6"/>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a:p>
        </p:txBody>
      </p:sp>
      <p:sp>
        <p:nvSpPr>
          <p:cNvPr id="148" name="Google Shape;148;g38507ec21ab_0_6"/>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Studiu de caz: Școală primară europeană care folosește WSA</a:t>
            </a:r>
            <a:endParaRPr/>
          </a:p>
        </p:txBody>
      </p:sp>
      <p:grpSp>
        <p:nvGrpSpPr>
          <p:cNvPr id="149" name="Google Shape;149;g38507ec21ab_0_6"/>
          <p:cNvGrpSpPr/>
          <p:nvPr/>
        </p:nvGrpSpPr>
        <p:grpSpPr>
          <a:xfrm>
            <a:off x="97971" y="1866785"/>
            <a:ext cx="11944500" cy="4481100"/>
            <a:chOff x="0" y="404100"/>
            <a:chExt cx="11944500" cy="4481100"/>
          </a:xfrm>
        </p:grpSpPr>
        <p:sp>
          <p:nvSpPr>
            <p:cNvPr id="150" name="Google Shape;150;g38507ec21ab_0_6"/>
            <p:cNvSpPr/>
            <p:nvPr/>
          </p:nvSpPr>
          <p:spPr>
            <a:xfrm>
              <a:off x="0" y="404100"/>
              <a:ext cx="11944500" cy="1368900"/>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 name="Google Shape;151;g38507ec21ab_0_6"/>
            <p:cNvSpPr txBox="1"/>
            <p:nvPr/>
          </p:nvSpPr>
          <p:spPr>
            <a:xfrm>
              <a:off x="66824" y="470924"/>
              <a:ext cx="11810852" cy="1235252"/>
            </a:xfrm>
            <a:prstGeom prst="rect">
              <a:avLst/>
            </a:prstGeom>
            <a:noFill/>
            <a:ln>
              <a:noFill/>
            </a:ln>
          </p:spPr>
          <p:txBody>
            <a:bodyPr anchorCtr="0" anchor="ctr" bIns="76200" lIns="76200" spcFirstLastPara="1" rIns="76200" wrap="square" tIns="76200">
              <a:noAutofit/>
            </a:bodyPr>
            <a:lstStyle/>
            <a:p>
              <a:pPr indent="0" lvl="0" marL="0" marR="0" rtl="0" algn="l">
                <a:lnSpc>
                  <a:spcPct val="90000"/>
                </a:lnSpc>
                <a:spcBef>
                  <a:spcPts val="0"/>
                </a:spcBef>
                <a:spcAft>
                  <a:spcPts val="0"/>
                </a:spcAft>
                <a:buNone/>
              </a:pPr>
              <a:r>
                <a:rPr b="1" i="0" lang="en-US" sz="2000" u="none" cap="none" strike="noStrike">
                  <a:solidFill>
                    <a:schemeClr val="dk1"/>
                  </a:solidFill>
                  <a:latin typeface="Arial"/>
                  <a:ea typeface="Arial"/>
                  <a:cs typeface="Arial"/>
                  <a:sym typeface="Arial"/>
                </a:rPr>
                <a:t>Țara:</a:t>
              </a:r>
              <a:r>
                <a:rPr b="0" i="0" lang="en-US" sz="2000" u="none" cap="none" strike="noStrike">
                  <a:solidFill>
                    <a:schemeClr val="dk1"/>
                  </a:solidFill>
                  <a:latin typeface="Arial"/>
                  <a:ea typeface="Arial"/>
                  <a:cs typeface="Arial"/>
                  <a:sym typeface="Arial"/>
                </a:rPr>
                <a:t> Finland</a:t>
              </a:r>
              <a:br>
                <a:rPr b="0" i="0" lang="en-US" sz="2000" u="none" cap="none" strike="noStrike">
                  <a:solidFill>
                    <a:schemeClr val="dk1"/>
                  </a:solidFill>
                  <a:latin typeface="Arial"/>
                  <a:ea typeface="Arial"/>
                  <a:cs typeface="Arial"/>
                  <a:sym typeface="Arial"/>
                </a:rPr>
              </a:br>
              <a:r>
                <a:rPr b="1" i="0" lang="en-US" sz="2000" u="none" cap="none" strike="noStrike">
                  <a:solidFill>
                    <a:schemeClr val="dk1"/>
                  </a:solidFill>
                  <a:latin typeface="Arial"/>
                  <a:ea typeface="Arial"/>
                  <a:cs typeface="Arial"/>
                  <a:sym typeface="Arial"/>
                </a:rPr>
                <a:t>Tipul școlii:</a:t>
              </a:r>
              <a:r>
                <a:rPr b="0" i="0" lang="en-US" sz="2000" u="none" cap="none" strike="noStrike">
                  <a:solidFill>
                    <a:schemeClr val="dk1"/>
                  </a:solidFill>
                  <a:latin typeface="Arial"/>
                  <a:ea typeface="Arial"/>
                  <a:cs typeface="Arial"/>
                  <a:sym typeface="Arial"/>
                </a:rPr>
                <a:t> Școală primară publică (6–12 ani)</a:t>
              </a:r>
              <a:endParaRPr b="0" i="0" sz="2000" u="none" cap="none" strike="noStrike">
                <a:solidFill>
                  <a:schemeClr val="dk1"/>
                </a:solidFill>
                <a:latin typeface="Arial"/>
                <a:ea typeface="Arial"/>
                <a:cs typeface="Arial"/>
                <a:sym typeface="Arial"/>
              </a:endParaRPr>
            </a:p>
          </p:txBody>
        </p:sp>
        <p:sp>
          <p:nvSpPr>
            <p:cNvPr id="152" name="Google Shape;152;g38507ec21ab_0_6"/>
            <p:cNvSpPr/>
            <p:nvPr/>
          </p:nvSpPr>
          <p:spPr>
            <a:xfrm>
              <a:off x="0" y="1960200"/>
              <a:ext cx="11944500" cy="1368900"/>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g38507ec21ab_0_6"/>
            <p:cNvSpPr txBox="1"/>
            <p:nvPr/>
          </p:nvSpPr>
          <p:spPr>
            <a:xfrm>
              <a:off x="66824" y="2027024"/>
              <a:ext cx="11810852" cy="1235252"/>
            </a:xfrm>
            <a:prstGeom prst="rect">
              <a:avLst/>
            </a:prstGeom>
            <a:noFill/>
            <a:ln>
              <a:noFill/>
            </a:ln>
          </p:spPr>
          <p:txBody>
            <a:bodyPr anchorCtr="0" anchor="ctr" bIns="76200" lIns="76200" spcFirstLastPara="1" rIns="76200" wrap="square" tIns="76200">
              <a:noAutofit/>
            </a:bodyPr>
            <a:lstStyle/>
            <a:p>
              <a:pPr indent="0" lvl="0" marL="0" marR="0" rtl="0" algn="l">
                <a:lnSpc>
                  <a:spcPct val="90000"/>
                </a:lnSpc>
                <a:spcBef>
                  <a:spcPts val="0"/>
                </a:spcBef>
                <a:spcAft>
                  <a:spcPts val="0"/>
                </a:spcAft>
                <a:buNone/>
              </a:pPr>
              <a:r>
                <a:rPr b="0" i="0" lang="en-US" sz="2000" u="none" cap="none" strike="noStrike">
                  <a:solidFill>
                    <a:schemeClr val="dk1"/>
                  </a:solidFill>
                  <a:latin typeface="Arial"/>
                  <a:ea typeface="Arial"/>
                  <a:cs typeface="Arial"/>
                  <a:sym typeface="Arial"/>
                </a:rPr>
                <a:t>Școala dorea să îmbunătățească moralul profesorilor și comportamentul elevilor. </a:t>
              </a:r>
              <a:endParaRPr/>
            </a:p>
            <a:p>
              <a:pPr indent="0" lvl="0" marL="0" marR="0" rtl="0" algn="l">
                <a:lnSpc>
                  <a:spcPct val="90000"/>
                </a:lnSpc>
                <a:spcBef>
                  <a:spcPts val="0"/>
                </a:spcBef>
                <a:spcAft>
                  <a:spcPts val="0"/>
                </a:spcAft>
                <a:buNone/>
              </a:pPr>
              <a:r>
                <a:rPr b="0" i="0" lang="en-US" sz="2000" u="none" cap="none" strike="noStrike">
                  <a:solidFill>
                    <a:schemeClr val="dk1"/>
                  </a:solidFill>
                  <a:latin typeface="Arial"/>
                  <a:ea typeface="Arial"/>
                  <a:cs typeface="Arial"/>
                  <a:sym typeface="Arial"/>
                </a:rPr>
                <a:t>Au decis să adopte o abordare a stării de bine la nivelul întregii școli.</a:t>
              </a:r>
              <a:endParaRPr b="0" i="0" sz="2000" u="none" cap="none" strike="noStrike">
                <a:solidFill>
                  <a:schemeClr val="dk1"/>
                </a:solidFill>
                <a:latin typeface="Arial"/>
                <a:ea typeface="Arial"/>
                <a:cs typeface="Arial"/>
                <a:sym typeface="Arial"/>
              </a:endParaRPr>
            </a:p>
          </p:txBody>
        </p:sp>
        <p:sp>
          <p:nvSpPr>
            <p:cNvPr id="154" name="Google Shape;154;g38507ec21ab_0_6"/>
            <p:cNvSpPr/>
            <p:nvPr/>
          </p:nvSpPr>
          <p:spPr>
            <a:xfrm>
              <a:off x="0" y="3516300"/>
              <a:ext cx="11944500" cy="1368900"/>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 name="Google Shape;155;g38507ec21ab_0_6"/>
            <p:cNvSpPr txBox="1"/>
            <p:nvPr/>
          </p:nvSpPr>
          <p:spPr>
            <a:xfrm>
              <a:off x="66824" y="3583124"/>
              <a:ext cx="11810852" cy="1235252"/>
            </a:xfrm>
            <a:prstGeom prst="rect">
              <a:avLst/>
            </a:prstGeom>
            <a:noFill/>
            <a:ln>
              <a:noFill/>
            </a:ln>
          </p:spPr>
          <p:txBody>
            <a:bodyPr anchorCtr="0" anchor="ctr" bIns="76200" lIns="76200" spcFirstLastPara="1" rIns="76200" wrap="square" tIns="76200">
              <a:noAutofit/>
            </a:bodyPr>
            <a:lstStyle/>
            <a:p>
              <a:pPr indent="0" lvl="0" marL="0" marR="0" rtl="0" algn="l">
                <a:lnSpc>
                  <a:spcPct val="90000"/>
                </a:lnSpc>
                <a:spcBef>
                  <a:spcPts val="0"/>
                </a:spcBef>
                <a:spcAft>
                  <a:spcPts val="0"/>
                </a:spcAft>
                <a:buNone/>
              </a:pPr>
              <a:r>
                <a:rPr b="0" i="0" lang="en-US" sz="2000" u="none" cap="none" strike="noStrike">
                  <a:solidFill>
                    <a:schemeClr val="dk1"/>
                  </a:solidFill>
                  <a:latin typeface="Arial"/>
                  <a:ea typeface="Arial"/>
                  <a:cs typeface="Arial"/>
                  <a:sym typeface="Arial"/>
                </a:rPr>
                <a:t>Ce au făcut mai întâi </a:t>
              </a:r>
              <a:endParaRPr/>
            </a:p>
            <a:p>
              <a:pPr indent="0" lvl="0" marL="0" marR="0" rtl="0" algn="l">
                <a:lnSpc>
                  <a:spcPct val="90000"/>
                </a:lnSpc>
                <a:spcBef>
                  <a:spcPts val="0"/>
                </a:spcBef>
                <a:spcAft>
                  <a:spcPts val="0"/>
                </a:spcAft>
                <a:buNone/>
              </a:pPr>
              <a:r>
                <a:rPr b="0" i="0" lang="en-US" sz="2000" u="none" cap="none" strike="noStrike">
                  <a:solidFill>
                    <a:schemeClr val="dk1"/>
                  </a:solidFill>
                  <a:latin typeface="Arial"/>
                  <a:ea typeface="Arial"/>
                  <a:cs typeface="Arial"/>
                  <a:sym typeface="Arial"/>
                </a:rPr>
                <a:t>• Au format o echipă pentru starea de bine, formată dintr-un profesor principal și doi reprezentanți ai elevilor </a:t>
              </a:r>
              <a:endParaRPr/>
            </a:p>
            <a:p>
              <a:pPr indent="0" lvl="0" marL="0" marR="0" rtl="0" algn="l">
                <a:lnSpc>
                  <a:spcPct val="90000"/>
                </a:lnSpc>
                <a:spcBef>
                  <a:spcPts val="0"/>
                </a:spcBef>
                <a:spcAft>
                  <a:spcPts val="0"/>
                </a:spcAft>
                <a:buNone/>
              </a:pPr>
              <a:r>
                <a:rPr b="0" i="0" lang="en-US" sz="2000" u="none" cap="none" strike="noStrike">
                  <a:solidFill>
                    <a:schemeClr val="dk1"/>
                  </a:solidFill>
                  <a:latin typeface="Arial"/>
                  <a:ea typeface="Arial"/>
                  <a:cs typeface="Arial"/>
                  <a:sym typeface="Arial"/>
                </a:rPr>
                <a:t>• Au folosit un scurt sondaj pentru personal pentru a alege o arie prioritară </a:t>
              </a:r>
              <a:endParaRPr/>
            </a:p>
            <a:p>
              <a:pPr indent="0" lvl="0" marL="0" marR="0" rtl="0" algn="l">
                <a:lnSpc>
                  <a:spcPct val="90000"/>
                </a:lnSpc>
                <a:spcBef>
                  <a:spcPts val="0"/>
                </a:spcBef>
                <a:spcAft>
                  <a:spcPts val="0"/>
                </a:spcAft>
                <a:buNone/>
              </a:pPr>
              <a:r>
                <a:rPr b="0" i="0" lang="en-US" sz="2000" u="none" cap="none" strike="noStrike">
                  <a:solidFill>
                    <a:schemeClr val="dk1"/>
                  </a:solidFill>
                  <a:latin typeface="Arial"/>
                  <a:ea typeface="Arial"/>
                  <a:cs typeface="Arial"/>
                  <a:sym typeface="Arial"/>
                </a:rPr>
                <a:t>• Au selectat ‘</a:t>
              </a:r>
              <a:r>
                <a:rPr b="1" i="0" lang="en-US" sz="2000" u="none" cap="none" strike="noStrike">
                  <a:solidFill>
                    <a:schemeClr val="dk1"/>
                  </a:solidFill>
                  <a:latin typeface="Arial"/>
                  <a:ea typeface="Arial"/>
                  <a:cs typeface="Arial"/>
                  <a:sym typeface="Arial"/>
                </a:rPr>
                <a:t>Relații’</a:t>
              </a:r>
              <a:r>
                <a:rPr b="0" i="0" lang="en-US" sz="2000" u="none" cap="none" strike="noStrike">
                  <a:solidFill>
                    <a:schemeClr val="dk1"/>
                  </a:solidFill>
                  <a:latin typeface="Arial"/>
                  <a:ea typeface="Arial"/>
                  <a:cs typeface="Arial"/>
                  <a:sym typeface="Arial"/>
                </a:rPr>
                <a:t> din modelul PERMA ca punct central</a:t>
              </a:r>
              <a:endParaRPr b="0" i="0" sz="2000" u="none" cap="none" strike="noStrike">
                <a:solidFill>
                  <a:schemeClr val="dk1"/>
                </a:solidFill>
                <a:latin typeface="Arial"/>
                <a:ea typeface="Arial"/>
                <a:cs typeface="Arial"/>
                <a:sym typeface="Arial"/>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4"/>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a:p>
        </p:txBody>
      </p:sp>
      <p:sp>
        <p:nvSpPr>
          <p:cNvPr id="161" name="Google Shape;161;p14"/>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Ce a implementat școala</a:t>
            </a:r>
            <a:endParaRPr>
              <a:latin typeface="Calibri"/>
              <a:ea typeface="Calibri"/>
              <a:cs typeface="Calibri"/>
              <a:sym typeface="Calibri"/>
            </a:endParaRPr>
          </a:p>
        </p:txBody>
      </p:sp>
      <p:grpSp>
        <p:nvGrpSpPr>
          <p:cNvPr id="162" name="Google Shape;162;p14"/>
          <p:cNvGrpSpPr/>
          <p:nvPr/>
        </p:nvGrpSpPr>
        <p:grpSpPr>
          <a:xfrm>
            <a:off x="411480" y="1543029"/>
            <a:ext cx="11109960" cy="5074251"/>
            <a:chOff x="0" y="689"/>
            <a:chExt cx="11109960" cy="5074251"/>
          </a:xfrm>
        </p:grpSpPr>
        <p:sp>
          <p:nvSpPr>
            <p:cNvPr id="163" name="Google Shape;163;p14"/>
            <p:cNvSpPr/>
            <p:nvPr/>
          </p:nvSpPr>
          <p:spPr>
            <a:xfrm>
              <a:off x="0" y="689"/>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64" name="Google Shape;164;p14"/>
            <p:cNvSpPr txBox="1"/>
            <p:nvPr/>
          </p:nvSpPr>
          <p:spPr>
            <a:xfrm>
              <a:off x="49100" y="49789"/>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None/>
              </a:pPr>
              <a:r>
                <a:rPr b="0" i="0" lang="en-US" sz="1800" u="none" cap="none" strike="noStrike">
                  <a:solidFill>
                    <a:schemeClr val="dk1"/>
                  </a:solidFill>
                  <a:latin typeface="Calibri"/>
                  <a:ea typeface="Calibri"/>
                  <a:cs typeface="Calibri"/>
                  <a:sym typeface="Calibri"/>
                </a:rPr>
                <a:t>Trei schimbări simple în întreaga școală</a:t>
              </a:r>
              <a:endParaRPr b="0" i="0" sz="1800" u="none" cap="none" strike="noStrike">
                <a:solidFill>
                  <a:schemeClr val="dk1"/>
                </a:solidFill>
                <a:latin typeface="Calibri"/>
                <a:ea typeface="Calibri"/>
                <a:cs typeface="Calibri"/>
                <a:sym typeface="Calibri"/>
              </a:endParaRPr>
            </a:p>
          </p:txBody>
        </p:sp>
        <p:sp>
          <p:nvSpPr>
            <p:cNvPr id="165" name="Google Shape;165;p14"/>
            <p:cNvSpPr/>
            <p:nvPr/>
          </p:nvSpPr>
          <p:spPr>
            <a:xfrm>
              <a:off x="0" y="1017797"/>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66" name="Google Shape;166;p14"/>
            <p:cNvSpPr txBox="1"/>
            <p:nvPr/>
          </p:nvSpPr>
          <p:spPr>
            <a:xfrm>
              <a:off x="49100" y="1066897"/>
              <a:ext cx="11011760" cy="907616"/>
            </a:xfrm>
            <a:prstGeom prst="rect">
              <a:avLst/>
            </a:prstGeom>
            <a:noFill/>
            <a:ln>
              <a:noFill/>
            </a:ln>
          </p:spPr>
          <p:txBody>
            <a:bodyPr anchorCtr="0" anchor="ctr" bIns="68575" lIns="68575" spcFirstLastPara="1" rIns="68575" wrap="square" tIns="68575">
              <a:noAutofit/>
            </a:bodyPr>
            <a:lstStyle/>
            <a:p>
              <a:pPr indent="-342900" lvl="0" marL="342900" marR="0" rtl="0" algn="l">
                <a:lnSpc>
                  <a:spcPct val="90000"/>
                </a:lnSpc>
                <a:spcBef>
                  <a:spcPts val="0"/>
                </a:spcBef>
                <a:spcAft>
                  <a:spcPts val="0"/>
                </a:spcAft>
                <a:buClr>
                  <a:srgbClr val="000000"/>
                </a:buClr>
                <a:buSzPts val="1800"/>
                <a:buFont typeface="Arial"/>
                <a:buAutoNum type="arabicPeriod"/>
              </a:pPr>
              <a:r>
                <a:rPr b="1" i="0" lang="en-US" sz="1800" u="none" cap="none" strike="noStrike">
                  <a:solidFill>
                    <a:schemeClr val="dk1"/>
                  </a:solidFill>
                  <a:latin typeface="Calibri"/>
                  <a:ea typeface="Calibri"/>
                  <a:cs typeface="Calibri"/>
                  <a:sym typeface="Calibri"/>
                </a:rPr>
                <a:t>Rutina de salut de dimineață </a:t>
              </a:r>
              <a:endParaRPr/>
            </a:p>
            <a:p>
              <a:pPr indent="0" lvl="0" marL="0" marR="0" rtl="0" algn="l">
                <a:lnSpc>
                  <a:spcPct val="90000"/>
                </a:lnSpc>
                <a:spcBef>
                  <a:spcPts val="0"/>
                </a:spcBef>
                <a:spcAft>
                  <a:spcPts val="0"/>
                </a:spcAft>
                <a:buNone/>
              </a:pPr>
              <a:r>
                <a:rPr b="0" i="0" lang="en-US" sz="1800" u="none" cap="none" strike="noStrike">
                  <a:solidFill>
                    <a:schemeClr val="dk1"/>
                  </a:solidFill>
                  <a:latin typeface="Calibri"/>
                  <a:ea typeface="Calibri"/>
                  <a:cs typeface="Calibri"/>
                  <a:sym typeface="Calibri"/>
                </a:rPr>
                <a:t>Fiecare profesor i-a întâmpinat pe elevi la ușă. </a:t>
              </a:r>
              <a:endParaRPr/>
            </a:p>
            <a:p>
              <a:pPr indent="0" lvl="0" marL="0" marR="0" rtl="0" algn="l">
                <a:lnSpc>
                  <a:spcPct val="90000"/>
                </a:lnSpc>
                <a:spcBef>
                  <a:spcPts val="0"/>
                </a:spcBef>
                <a:spcAft>
                  <a:spcPts val="0"/>
                </a:spcAft>
                <a:buNone/>
              </a:pPr>
              <a:r>
                <a:rPr b="0" i="0" lang="en-US" sz="1800" u="none" cap="none" strike="noStrike">
                  <a:solidFill>
                    <a:schemeClr val="dk1"/>
                  </a:solidFill>
                  <a:latin typeface="Calibri"/>
                  <a:ea typeface="Calibri"/>
                  <a:cs typeface="Calibri"/>
                  <a:sym typeface="Calibri"/>
                </a:rPr>
                <a:t>Scop: creșterea conexiunii și reducerea stresului de dimineață.</a:t>
              </a:r>
              <a:endParaRPr b="0" i="0" sz="1800" u="none" cap="none" strike="noStrike">
                <a:solidFill>
                  <a:schemeClr val="dk1"/>
                </a:solidFill>
                <a:latin typeface="Calibri"/>
                <a:ea typeface="Calibri"/>
                <a:cs typeface="Calibri"/>
                <a:sym typeface="Calibri"/>
              </a:endParaRPr>
            </a:p>
          </p:txBody>
        </p:sp>
        <p:sp>
          <p:nvSpPr>
            <p:cNvPr id="167" name="Google Shape;167;p14"/>
            <p:cNvSpPr/>
            <p:nvPr/>
          </p:nvSpPr>
          <p:spPr>
            <a:xfrm>
              <a:off x="0" y="2034906"/>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68" name="Google Shape;168;p14"/>
            <p:cNvSpPr txBox="1"/>
            <p:nvPr/>
          </p:nvSpPr>
          <p:spPr>
            <a:xfrm>
              <a:off x="49100" y="2084006"/>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None/>
              </a:pPr>
              <a:r>
                <a:rPr b="1" i="0" lang="en-US" sz="1800" u="none" cap="none" strike="noStrike">
                  <a:solidFill>
                    <a:schemeClr val="dk1"/>
                  </a:solidFill>
                  <a:latin typeface="Calibri"/>
                  <a:ea typeface="Calibri"/>
                  <a:cs typeface="Calibri"/>
                  <a:sym typeface="Calibri"/>
                </a:rPr>
                <a:t>2. Cercul de verificare săptămânală</a:t>
              </a:r>
              <a:endParaRPr b="1" i="0" sz="180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None/>
              </a:pPr>
              <a:r>
                <a:rPr b="0" i="0" lang="en-US" sz="1800" u="none" cap="none" strike="noStrike">
                  <a:solidFill>
                    <a:schemeClr val="dk1"/>
                  </a:solidFill>
                  <a:latin typeface="Calibri"/>
                  <a:ea typeface="Calibri"/>
                  <a:cs typeface="Calibri"/>
                  <a:sym typeface="Calibri"/>
                </a:rPr>
                <a:t>Cinci minute la începutul săptămânii, la fiecare clasă. </a:t>
              </a:r>
              <a:endParaRPr/>
            </a:p>
            <a:p>
              <a:pPr indent="0" lvl="0" marL="0" marR="0" rtl="0" algn="l">
                <a:lnSpc>
                  <a:spcPct val="90000"/>
                </a:lnSpc>
                <a:spcBef>
                  <a:spcPts val="0"/>
                </a:spcBef>
                <a:spcAft>
                  <a:spcPts val="0"/>
                </a:spcAft>
                <a:buNone/>
              </a:pPr>
              <a:r>
                <a:rPr b="0" i="0" lang="en-US" sz="1800" u="none" cap="none" strike="noStrike">
                  <a:solidFill>
                    <a:schemeClr val="dk1"/>
                  </a:solidFill>
                  <a:latin typeface="Calibri"/>
                  <a:ea typeface="Calibri"/>
                  <a:cs typeface="Calibri"/>
                  <a:sym typeface="Calibri"/>
                </a:rPr>
                <a:t>Elevii își împărtășesc sentimentele și nevoile.</a:t>
              </a:r>
              <a:endParaRPr b="0" i="0" sz="1800" u="none" cap="none" strike="noStrike">
                <a:solidFill>
                  <a:schemeClr val="dk1"/>
                </a:solidFill>
                <a:latin typeface="Calibri"/>
                <a:ea typeface="Calibri"/>
                <a:cs typeface="Calibri"/>
                <a:sym typeface="Calibri"/>
              </a:endParaRPr>
            </a:p>
          </p:txBody>
        </p:sp>
        <p:sp>
          <p:nvSpPr>
            <p:cNvPr id="169" name="Google Shape;169;p14"/>
            <p:cNvSpPr/>
            <p:nvPr/>
          </p:nvSpPr>
          <p:spPr>
            <a:xfrm>
              <a:off x="0" y="3052015"/>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70" name="Google Shape;170;p14"/>
            <p:cNvSpPr txBox="1"/>
            <p:nvPr/>
          </p:nvSpPr>
          <p:spPr>
            <a:xfrm>
              <a:off x="49100" y="3101115"/>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None/>
              </a:pPr>
              <a:r>
                <a:rPr b="1" i="0" lang="en-US" sz="1800" u="none" cap="none" strike="noStrike">
                  <a:solidFill>
                    <a:schemeClr val="dk1"/>
                  </a:solidFill>
                  <a:latin typeface="Calibri"/>
                  <a:ea typeface="Calibri"/>
                  <a:cs typeface="Calibri"/>
                  <a:sym typeface="Calibri"/>
                </a:rPr>
                <a:t>3. Comunicarea cu părinții</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Scurtă notă săptămânală trimisă familiilor pentru a împărtăși un moment pozitiv din clasă.</a:t>
              </a:r>
              <a:endParaRPr b="0" i="0" sz="1800" u="none" cap="none" strike="noStrike">
                <a:solidFill>
                  <a:schemeClr val="dk1"/>
                </a:solidFill>
                <a:latin typeface="Calibri"/>
                <a:ea typeface="Calibri"/>
                <a:cs typeface="Calibri"/>
                <a:sym typeface="Calibri"/>
              </a:endParaRPr>
            </a:p>
          </p:txBody>
        </p:sp>
        <p:sp>
          <p:nvSpPr>
            <p:cNvPr id="171" name="Google Shape;171;p14"/>
            <p:cNvSpPr/>
            <p:nvPr/>
          </p:nvSpPr>
          <p:spPr>
            <a:xfrm>
              <a:off x="0" y="4069124"/>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72" name="Google Shape;172;p14"/>
            <p:cNvSpPr txBox="1"/>
            <p:nvPr/>
          </p:nvSpPr>
          <p:spPr>
            <a:xfrm>
              <a:off x="49100" y="4118224"/>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None/>
              </a:pPr>
              <a:r>
                <a:rPr b="0" i="0" lang="en-US" sz="1800" u="none" cap="none" strike="noStrike">
                  <a:solidFill>
                    <a:schemeClr val="dk1"/>
                  </a:solidFill>
                  <a:latin typeface="Calibri"/>
                  <a:ea typeface="Calibri"/>
                  <a:cs typeface="Calibri"/>
                  <a:sym typeface="Calibri"/>
                </a:rPr>
                <a:t>De ce a funcționat </a:t>
              </a:r>
              <a:endParaRPr/>
            </a:p>
            <a:p>
              <a:pPr indent="0" lvl="0" marL="0" marR="0" rtl="0" algn="l">
                <a:lnSpc>
                  <a:spcPct val="90000"/>
                </a:lnSpc>
                <a:spcBef>
                  <a:spcPts val="0"/>
                </a:spcBef>
                <a:spcAft>
                  <a:spcPts val="0"/>
                </a:spcAft>
                <a:buNone/>
              </a:pPr>
              <a:r>
                <a:rPr b="0" i="0" lang="en-US" sz="1800" u="none" cap="none" strike="noStrike">
                  <a:solidFill>
                    <a:schemeClr val="dk1"/>
                  </a:solidFill>
                  <a:latin typeface="Calibri"/>
                  <a:ea typeface="Calibri"/>
                  <a:cs typeface="Calibri"/>
                  <a:sym typeface="Calibri"/>
                </a:rPr>
                <a:t>• Aceeași rutină în fiecare sală de clasă </a:t>
              </a:r>
              <a:endParaRPr/>
            </a:p>
            <a:p>
              <a:pPr indent="0" lvl="0" marL="0" marR="0" rtl="0" algn="l">
                <a:lnSpc>
                  <a:spcPct val="90000"/>
                </a:lnSpc>
                <a:spcBef>
                  <a:spcPts val="0"/>
                </a:spcBef>
                <a:spcAft>
                  <a:spcPts val="0"/>
                </a:spcAft>
                <a:buNone/>
              </a:pPr>
              <a:r>
                <a:rPr b="0" i="0" lang="en-US" sz="1800" u="none" cap="none" strike="noStrike">
                  <a:solidFill>
                    <a:schemeClr val="dk1"/>
                  </a:solidFill>
                  <a:latin typeface="Calibri"/>
                  <a:ea typeface="Calibri"/>
                  <a:cs typeface="Calibri"/>
                  <a:sym typeface="Calibri"/>
                </a:rPr>
                <a:t>• Conducerea a susținut programarea și a protejat timpul </a:t>
              </a:r>
              <a:endParaRPr/>
            </a:p>
            <a:p>
              <a:pPr indent="0" lvl="0" marL="0" marR="0" rtl="0" algn="l">
                <a:lnSpc>
                  <a:spcPct val="90000"/>
                </a:lnSpc>
                <a:spcBef>
                  <a:spcPts val="0"/>
                </a:spcBef>
                <a:spcAft>
                  <a:spcPts val="0"/>
                </a:spcAft>
                <a:buNone/>
              </a:pPr>
              <a:r>
                <a:rPr b="0" i="0" lang="en-US" sz="1800" u="none" cap="none" strike="noStrike">
                  <a:solidFill>
                    <a:schemeClr val="dk1"/>
                  </a:solidFill>
                  <a:latin typeface="Calibri"/>
                  <a:ea typeface="Calibri"/>
                  <a:cs typeface="Calibri"/>
                  <a:sym typeface="Calibri"/>
                </a:rPr>
                <a:t>• Elevii au participat și au oferit feedback</a:t>
              </a:r>
              <a:endParaRPr b="0" i="0" sz="1800" u="none" cap="none" strike="noStrike">
                <a:solidFill>
                  <a:schemeClr val="dk1"/>
                </a:solidFill>
                <a:latin typeface="Calibri"/>
                <a:ea typeface="Calibri"/>
                <a:cs typeface="Calibri"/>
                <a:sym typeface="Calibri"/>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a:p>
        </p:txBody>
      </p:sp>
      <p:sp>
        <p:nvSpPr>
          <p:cNvPr id="178" name="Google Shape;178;p15"/>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Rezultate și reflecție</a:t>
            </a:r>
            <a:endParaRPr/>
          </a:p>
        </p:txBody>
      </p:sp>
      <p:grpSp>
        <p:nvGrpSpPr>
          <p:cNvPr id="179" name="Google Shape;179;p15"/>
          <p:cNvGrpSpPr/>
          <p:nvPr/>
        </p:nvGrpSpPr>
        <p:grpSpPr>
          <a:xfrm>
            <a:off x="2321718" y="1623060"/>
            <a:ext cx="9537872" cy="4983479"/>
            <a:chOff x="1601628" y="0"/>
            <a:chExt cx="9188291" cy="4983479"/>
          </a:xfrm>
        </p:grpSpPr>
        <p:sp>
          <p:nvSpPr>
            <p:cNvPr id="180" name="Google Shape;180;p15"/>
            <p:cNvSpPr/>
            <p:nvPr/>
          </p:nvSpPr>
          <p:spPr>
            <a:xfrm>
              <a:off x="1601628" y="1245869"/>
              <a:ext cx="3737610" cy="3737610"/>
            </a:xfrm>
            <a:prstGeom prst="ellipse">
              <a:avLst/>
            </a:prstGeom>
            <a:solidFill>
              <a:srgbClr val="F9AD16"/>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 name="Google Shape;181;p15"/>
            <p:cNvSpPr/>
            <p:nvPr/>
          </p:nvSpPr>
          <p:spPr>
            <a:xfrm>
              <a:off x="2135795" y="1780036"/>
              <a:ext cx="2669276" cy="2669276"/>
            </a:xfrm>
            <a:prstGeom prst="ellipse">
              <a:avLst/>
            </a:prstGeom>
            <a:solidFill>
              <a:srgbClr val="FA9229"/>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 name="Google Shape;182;p15"/>
            <p:cNvSpPr/>
            <p:nvPr/>
          </p:nvSpPr>
          <p:spPr>
            <a:xfrm>
              <a:off x="2669650" y="2313892"/>
              <a:ext cx="1601565" cy="1601565"/>
            </a:xfrm>
            <a:prstGeom prst="ellipse">
              <a:avLst/>
            </a:prstGeom>
            <a:solidFill>
              <a:srgbClr val="F97E3D"/>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 name="Google Shape;183;p15"/>
            <p:cNvSpPr/>
            <p:nvPr/>
          </p:nvSpPr>
          <p:spPr>
            <a:xfrm>
              <a:off x="3203505" y="2847747"/>
              <a:ext cx="533855" cy="533855"/>
            </a:xfrm>
            <a:prstGeom prst="ellipse">
              <a:avLst/>
            </a:prstGeom>
            <a:solidFill>
              <a:srgbClr val="FA7150"/>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 name="Google Shape;184;p15"/>
            <p:cNvSpPr/>
            <p:nvPr/>
          </p:nvSpPr>
          <p:spPr>
            <a:xfrm>
              <a:off x="5962173" y="0"/>
              <a:ext cx="1868805" cy="89391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 name="Google Shape;185;p15"/>
            <p:cNvSpPr txBox="1"/>
            <p:nvPr/>
          </p:nvSpPr>
          <p:spPr>
            <a:xfrm>
              <a:off x="5962173" y="0"/>
              <a:ext cx="1868805" cy="893911"/>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None/>
              </a:pPr>
              <a:r>
                <a:rPr b="1" i="0" lang="en-US" sz="1800" u="none" cap="none" strike="noStrike">
                  <a:solidFill>
                    <a:srgbClr val="000000"/>
                  </a:solidFill>
                  <a:latin typeface="Arial"/>
                  <a:ea typeface="Arial"/>
                  <a:cs typeface="Arial"/>
                  <a:sym typeface="Arial"/>
                </a:rPr>
                <a:t>După trei luni:</a:t>
              </a:r>
              <a:endParaRPr b="1" i="0" sz="1800" u="none" cap="none" strike="noStrike">
                <a:solidFill>
                  <a:srgbClr val="000000"/>
                </a:solidFill>
                <a:latin typeface="Arial"/>
                <a:ea typeface="Arial"/>
                <a:cs typeface="Arial"/>
                <a:sym typeface="Arial"/>
              </a:endParaRPr>
            </a:p>
          </p:txBody>
        </p:sp>
        <p:cxnSp>
          <p:nvCxnSpPr>
            <p:cNvPr id="186" name="Google Shape;186;p15"/>
            <p:cNvCxnSpPr/>
            <p:nvPr/>
          </p:nvCxnSpPr>
          <p:spPr>
            <a:xfrm>
              <a:off x="5494972" y="446955"/>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87" name="Google Shape;187;p15"/>
            <p:cNvCxnSpPr/>
            <p:nvPr/>
          </p:nvCxnSpPr>
          <p:spPr>
            <a:xfrm rot="5400000">
              <a:off x="3146507" y="741292"/>
              <a:ext cx="2641244" cy="2055685"/>
            </a:xfrm>
            <a:prstGeom prst="straightConnector1">
              <a:avLst/>
            </a:prstGeom>
            <a:solidFill>
              <a:srgbClr val="FA7150"/>
            </a:solidFill>
            <a:ln cap="flat" cmpd="sng" w="25400">
              <a:solidFill>
                <a:srgbClr val="FDC8C1"/>
              </a:solidFill>
              <a:prstDash val="solid"/>
              <a:round/>
              <a:headEnd len="sm" w="sm" type="none"/>
              <a:tailEnd len="sm" w="sm" type="none"/>
            </a:ln>
          </p:spPr>
        </p:cxnSp>
        <p:sp>
          <p:nvSpPr>
            <p:cNvPr id="188" name="Google Shape;188;p15"/>
            <p:cNvSpPr/>
            <p:nvPr/>
          </p:nvSpPr>
          <p:spPr>
            <a:xfrm>
              <a:off x="6070751" y="912031"/>
              <a:ext cx="3251832" cy="89391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 name="Google Shape;189;p15"/>
            <p:cNvSpPr txBox="1"/>
            <p:nvPr/>
          </p:nvSpPr>
          <p:spPr>
            <a:xfrm>
              <a:off x="6070751" y="912031"/>
              <a:ext cx="4286462" cy="868005"/>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None/>
              </a:pPr>
              <a:r>
                <a:rPr b="0" i="0" lang="en-US" sz="1800" u="none" cap="none" strike="noStrike">
                  <a:solidFill>
                    <a:srgbClr val="000000"/>
                  </a:solidFill>
                  <a:latin typeface="Arial"/>
                  <a:ea typeface="Arial"/>
                  <a:cs typeface="Arial"/>
                  <a:sym typeface="Arial"/>
                </a:rPr>
                <a:t>Schimbări pozitive </a:t>
              </a:r>
              <a:endParaRPr/>
            </a:p>
            <a:p>
              <a:pPr indent="0" lvl="0" marL="0" marR="0" rtl="0" algn="l">
                <a:lnSpc>
                  <a:spcPct val="90000"/>
                </a:lnSpc>
                <a:spcBef>
                  <a:spcPts val="0"/>
                </a:spcBef>
                <a:spcAft>
                  <a:spcPts val="0"/>
                </a:spcAft>
                <a:buNone/>
              </a:pPr>
              <a:r>
                <a:rPr b="0" i="0" lang="en-US" sz="1800" u="none" cap="none" strike="noStrike">
                  <a:solidFill>
                    <a:srgbClr val="000000"/>
                  </a:solidFill>
                  <a:latin typeface="Arial"/>
                  <a:ea typeface="Arial"/>
                  <a:cs typeface="Arial"/>
                  <a:sym typeface="Arial"/>
                </a:rPr>
                <a:t>• Mai puține conflicte în clasă </a:t>
              </a:r>
              <a:endParaRPr/>
            </a:p>
            <a:p>
              <a:pPr indent="0" lvl="0" marL="0" marR="0" rtl="0" algn="l">
                <a:lnSpc>
                  <a:spcPct val="90000"/>
                </a:lnSpc>
                <a:spcBef>
                  <a:spcPts val="0"/>
                </a:spcBef>
                <a:spcAft>
                  <a:spcPts val="0"/>
                </a:spcAft>
                <a:buNone/>
              </a:pPr>
              <a:r>
                <a:rPr b="0" i="0" lang="en-US" sz="1800" u="none" cap="none" strike="noStrike">
                  <a:solidFill>
                    <a:srgbClr val="000000"/>
                  </a:solidFill>
                  <a:latin typeface="Arial"/>
                  <a:ea typeface="Arial"/>
                  <a:cs typeface="Arial"/>
                  <a:sym typeface="Arial"/>
                </a:rPr>
                <a:t>• O mai bună cooperare a personalului </a:t>
              </a:r>
              <a:endParaRPr/>
            </a:p>
            <a:p>
              <a:pPr indent="0" lvl="0" marL="0" marR="0" rtl="0" algn="l">
                <a:lnSpc>
                  <a:spcPct val="90000"/>
                </a:lnSpc>
                <a:spcBef>
                  <a:spcPts val="0"/>
                </a:spcBef>
                <a:spcAft>
                  <a:spcPts val="0"/>
                </a:spcAft>
                <a:buNone/>
              </a:pPr>
              <a:r>
                <a:rPr b="0" i="0" lang="en-US" sz="1800" u="none" cap="none" strike="noStrike">
                  <a:solidFill>
                    <a:srgbClr val="000000"/>
                  </a:solidFill>
                  <a:latin typeface="Arial"/>
                  <a:ea typeface="Arial"/>
                  <a:cs typeface="Arial"/>
                  <a:sym typeface="Arial"/>
                </a:rPr>
                <a:t>• Familiile s-au simțit mai informate și implicate</a:t>
              </a:r>
              <a:endParaRPr b="0" i="0" sz="1800" u="none" cap="none" strike="noStrike">
                <a:solidFill>
                  <a:srgbClr val="000000"/>
                </a:solidFill>
                <a:latin typeface="Arial"/>
                <a:ea typeface="Arial"/>
                <a:cs typeface="Arial"/>
                <a:sym typeface="Arial"/>
              </a:endParaRPr>
            </a:p>
          </p:txBody>
        </p:sp>
        <p:cxnSp>
          <p:nvCxnSpPr>
            <p:cNvPr id="190" name="Google Shape;190;p15"/>
            <p:cNvCxnSpPr/>
            <p:nvPr/>
          </p:nvCxnSpPr>
          <p:spPr>
            <a:xfrm>
              <a:off x="5494972" y="1340867"/>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91" name="Google Shape;191;p15"/>
            <p:cNvCxnSpPr/>
            <p:nvPr/>
          </p:nvCxnSpPr>
          <p:spPr>
            <a:xfrm rot="5400000">
              <a:off x="3603741" y="1620565"/>
              <a:ext cx="2169059" cy="1610286"/>
            </a:xfrm>
            <a:prstGeom prst="straightConnector1">
              <a:avLst/>
            </a:prstGeom>
            <a:solidFill>
              <a:srgbClr val="FA7150"/>
            </a:solidFill>
            <a:ln cap="flat" cmpd="sng" w="25400">
              <a:solidFill>
                <a:srgbClr val="FDC8C1"/>
              </a:solidFill>
              <a:prstDash val="solid"/>
              <a:round/>
              <a:headEnd len="sm" w="sm" type="none"/>
              <a:tailEnd len="sm" w="sm" type="none"/>
            </a:ln>
          </p:spPr>
        </p:cxnSp>
        <p:sp>
          <p:nvSpPr>
            <p:cNvPr id="192" name="Google Shape;192;p15"/>
            <p:cNvSpPr/>
            <p:nvPr/>
          </p:nvSpPr>
          <p:spPr>
            <a:xfrm>
              <a:off x="6206488" y="2103115"/>
              <a:ext cx="4583431" cy="89391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15"/>
            <p:cNvSpPr txBox="1"/>
            <p:nvPr/>
          </p:nvSpPr>
          <p:spPr>
            <a:xfrm>
              <a:off x="6206488" y="2103115"/>
              <a:ext cx="4583431" cy="893911"/>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None/>
              </a:pPr>
              <a:r>
                <a:rPr b="0" i="0" lang="en-US" sz="1800" u="none" cap="none" strike="noStrike">
                  <a:solidFill>
                    <a:srgbClr val="000000"/>
                  </a:solidFill>
                  <a:latin typeface="Arial"/>
                  <a:ea typeface="Arial"/>
                  <a:cs typeface="Arial"/>
                  <a:sym typeface="Arial"/>
                </a:rPr>
                <a:t>Date utilizate</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Sondaj privind starea de bine a profesorilor </a:t>
              </a:r>
              <a:endParaRPr/>
            </a:p>
            <a:p>
              <a:pPr indent="0" lvl="0" marL="0" marR="0" rtl="0" algn="l">
                <a:lnSpc>
                  <a:spcPct val="90000"/>
                </a:lnSpc>
                <a:spcBef>
                  <a:spcPts val="0"/>
                </a:spcBef>
                <a:spcAft>
                  <a:spcPts val="0"/>
                </a:spcAft>
                <a:buNone/>
              </a:pPr>
              <a:r>
                <a:rPr b="0" i="0" lang="en-US" sz="1800" u="none" cap="none" strike="noStrike">
                  <a:solidFill>
                    <a:srgbClr val="000000"/>
                  </a:solidFill>
                  <a:latin typeface="Arial"/>
                  <a:ea typeface="Arial"/>
                  <a:cs typeface="Arial"/>
                  <a:sym typeface="Arial"/>
                </a:rPr>
                <a:t>• Fișe de feedback rapid pentru elevi </a:t>
              </a:r>
              <a:endParaRPr/>
            </a:p>
            <a:p>
              <a:pPr indent="0" lvl="0" marL="0" marR="0" rtl="0" algn="l">
                <a:lnSpc>
                  <a:spcPct val="90000"/>
                </a:lnSpc>
                <a:spcBef>
                  <a:spcPts val="0"/>
                </a:spcBef>
                <a:spcAft>
                  <a:spcPts val="0"/>
                </a:spcAft>
                <a:buNone/>
              </a:pPr>
              <a:r>
                <a:rPr b="0" i="0" lang="en-US" sz="1800" u="none" cap="none" strike="noStrike">
                  <a:solidFill>
                    <a:srgbClr val="000000"/>
                  </a:solidFill>
                  <a:latin typeface="Arial"/>
                  <a:ea typeface="Arial"/>
                  <a:cs typeface="Arial"/>
                  <a:sym typeface="Arial"/>
                </a:rPr>
                <a:t>• Înregistrări ale comportamentului în clasă</a:t>
              </a:r>
              <a:endParaRPr b="0" i="0" sz="1800" u="none" cap="none" strike="noStrike">
                <a:solidFill>
                  <a:srgbClr val="000000"/>
                </a:solidFill>
                <a:latin typeface="Arial"/>
                <a:ea typeface="Arial"/>
                <a:cs typeface="Arial"/>
                <a:sym typeface="Arial"/>
              </a:endParaRPr>
            </a:p>
          </p:txBody>
        </p:sp>
        <p:cxnSp>
          <p:nvCxnSpPr>
            <p:cNvPr id="194" name="Google Shape;194;p15"/>
            <p:cNvCxnSpPr/>
            <p:nvPr/>
          </p:nvCxnSpPr>
          <p:spPr>
            <a:xfrm>
              <a:off x="5494972" y="2234779"/>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95" name="Google Shape;195;p15"/>
            <p:cNvCxnSpPr/>
            <p:nvPr/>
          </p:nvCxnSpPr>
          <p:spPr>
            <a:xfrm rot="5400000">
              <a:off x="4046336" y="2440036"/>
              <a:ext cx="1654515" cy="1242755"/>
            </a:xfrm>
            <a:prstGeom prst="straightConnector1">
              <a:avLst/>
            </a:prstGeom>
            <a:solidFill>
              <a:srgbClr val="FA7150"/>
            </a:solidFill>
            <a:ln cap="flat" cmpd="sng" w="25400">
              <a:solidFill>
                <a:srgbClr val="FDC8C1"/>
              </a:solidFill>
              <a:prstDash val="solid"/>
              <a:round/>
              <a:headEnd len="sm" w="sm" type="none"/>
              <a:tailEnd len="sm" w="sm" type="none"/>
            </a:ln>
          </p:spPr>
        </p:cxnSp>
        <p:sp>
          <p:nvSpPr>
            <p:cNvPr id="196" name="Google Shape;196;p15"/>
            <p:cNvSpPr/>
            <p:nvPr/>
          </p:nvSpPr>
          <p:spPr>
            <a:xfrm>
              <a:off x="6163639" y="3200396"/>
              <a:ext cx="4443401" cy="115959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 name="Google Shape;197;p15"/>
            <p:cNvSpPr txBox="1"/>
            <p:nvPr/>
          </p:nvSpPr>
          <p:spPr>
            <a:xfrm>
              <a:off x="6163639" y="3200396"/>
              <a:ext cx="4443401" cy="1159591"/>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None/>
              </a:pPr>
              <a:r>
                <a:rPr b="0" i="0" lang="en-US" sz="1800" u="none" cap="none" strike="noStrike">
                  <a:solidFill>
                    <a:srgbClr val="000000"/>
                  </a:solidFill>
                  <a:latin typeface="Arial"/>
                  <a:ea typeface="Arial"/>
                  <a:cs typeface="Arial"/>
                  <a:sym typeface="Arial"/>
                </a:rPr>
                <a:t>Reflecție </a:t>
              </a:r>
              <a:endParaRPr/>
            </a:p>
            <a:p>
              <a:pPr indent="0" lvl="0" marL="0" marR="0" rtl="0" algn="l">
                <a:lnSpc>
                  <a:spcPct val="90000"/>
                </a:lnSpc>
                <a:spcBef>
                  <a:spcPts val="0"/>
                </a:spcBef>
                <a:spcAft>
                  <a:spcPts val="0"/>
                </a:spcAft>
                <a:buNone/>
              </a:pPr>
              <a:r>
                <a:rPr b="0" i="0" lang="en-US" sz="1800" u="none" cap="none" strike="noStrike">
                  <a:solidFill>
                    <a:srgbClr val="000000"/>
                  </a:solidFill>
                  <a:latin typeface="Arial"/>
                  <a:ea typeface="Arial"/>
                  <a:cs typeface="Arial"/>
                  <a:sym typeface="Arial"/>
                </a:rPr>
                <a:t>Școala a păstrat rutinele pentru că erau simple și funcționale. </a:t>
              </a:r>
              <a:endParaRPr/>
            </a:p>
            <a:p>
              <a:pPr indent="0" lvl="0" marL="0" marR="0" rtl="0" algn="l">
                <a:lnSpc>
                  <a:spcPct val="90000"/>
                </a:lnSpc>
                <a:spcBef>
                  <a:spcPts val="0"/>
                </a:spcBef>
                <a:spcAft>
                  <a:spcPts val="0"/>
                </a:spcAft>
                <a:buNone/>
              </a:pPr>
              <a:r>
                <a:rPr b="0" i="0" lang="en-US" sz="1800" u="none" cap="none" strike="noStrike">
                  <a:solidFill>
                    <a:srgbClr val="000000"/>
                  </a:solidFill>
                  <a:latin typeface="Arial"/>
                  <a:ea typeface="Arial"/>
                  <a:cs typeface="Arial"/>
                  <a:sym typeface="Arial"/>
                </a:rPr>
                <a:t>Au decis să adauge o nouă acțiune PERMA în trimestrul următor.</a:t>
              </a:r>
              <a:endParaRPr b="0" i="0" sz="1800" u="none" cap="none" strike="noStrike">
                <a:solidFill>
                  <a:srgbClr val="000000"/>
                </a:solidFill>
                <a:latin typeface="Arial"/>
                <a:ea typeface="Arial"/>
                <a:cs typeface="Arial"/>
                <a:sym typeface="Arial"/>
              </a:endParaRPr>
            </a:p>
          </p:txBody>
        </p:sp>
        <p:cxnSp>
          <p:nvCxnSpPr>
            <p:cNvPr id="198" name="Google Shape;198;p15"/>
            <p:cNvCxnSpPr/>
            <p:nvPr/>
          </p:nvCxnSpPr>
          <p:spPr>
            <a:xfrm>
              <a:off x="5494972" y="3128691"/>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99" name="Google Shape;199;p15"/>
            <p:cNvCxnSpPr/>
            <p:nvPr/>
          </p:nvCxnSpPr>
          <p:spPr>
            <a:xfrm rot="5400000">
              <a:off x="4489991" y="3262746"/>
              <a:ext cx="1137230" cy="868371"/>
            </a:xfrm>
            <a:prstGeom prst="straightConnector1">
              <a:avLst/>
            </a:prstGeom>
            <a:solidFill>
              <a:srgbClr val="FA7150"/>
            </a:solidFill>
            <a:ln cap="flat" cmpd="sng" w="25400">
              <a:solidFill>
                <a:srgbClr val="FDC8C1"/>
              </a:solidFill>
              <a:prstDash val="solid"/>
              <a:round/>
              <a:headEnd len="sm" w="sm" type="none"/>
              <a:tailEnd len="sm" w="sm" type="none"/>
            </a:ln>
          </p:spPr>
        </p:cxn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16"/>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200"/>
              <a:t>Unit 1.3 – Introduction to Whole School Approaches (WSA)</a:t>
            </a:r>
            <a:endParaRPr sz="3200"/>
          </a:p>
        </p:txBody>
      </p:sp>
      <p:sp>
        <p:nvSpPr>
          <p:cNvPr id="205" name="Google Shape;205;p16"/>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De la exemplu la acțiune</a:t>
            </a:r>
            <a:endParaRPr/>
          </a:p>
        </p:txBody>
      </p:sp>
      <p:sp>
        <p:nvSpPr>
          <p:cNvPr id="206" name="Google Shape;206;p16"/>
          <p:cNvSpPr txBox="1"/>
          <p:nvPr/>
        </p:nvSpPr>
        <p:spPr>
          <a:xfrm>
            <a:off x="251460" y="1736438"/>
            <a:ext cx="10322924" cy="470894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Tocmai ați văzut cum o școală a folosit o Abordare la nivelul întregii școli pentru a îmbunătăți starea de bine.</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Au început cu lucruri mici: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 au ales o arie prioritară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 au aplicat rutine simple în întreaga școală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 au implicat personalul, elevii și familiile</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Au reușit deoarece strategiile lor s-au potrivit nevoilor și resurselor lor reale.</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2000" u="none" cap="none" strike="noStrike">
                <a:solidFill>
                  <a:srgbClr val="000000"/>
                </a:solidFill>
                <a:latin typeface="Calibri"/>
                <a:ea typeface="Calibri"/>
                <a:cs typeface="Calibri"/>
                <a:sym typeface="Calibri"/>
              </a:rPr>
              <a:t>Acum este rândul vostru.</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Veți folosi ceea ce ați învățat în Unitățile 1.1 și 1.2 pentru a alege trei strategii care ar putea funcționa </a:t>
            </a:r>
            <a:r>
              <a:rPr b="0" i="1" lang="en-US" sz="2000" u="none" cap="none" strike="noStrike">
                <a:solidFill>
                  <a:srgbClr val="000000"/>
                </a:solidFill>
                <a:latin typeface="Calibri"/>
                <a:ea typeface="Calibri"/>
                <a:cs typeface="Calibri"/>
                <a:sym typeface="Calibri"/>
              </a:rPr>
              <a:t>în propria școală</a:t>
            </a:r>
            <a:r>
              <a:rPr b="0" i="0" lang="en-US"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Nu teorie. Nu o listă de dorințe.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Alegeri bazate pe nevoile, contextul și capacitatea voastră.</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7"/>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a:p>
        </p:txBody>
      </p:sp>
      <p:sp>
        <p:nvSpPr>
          <p:cNvPr id="212" name="Google Shape;212;p17"/>
          <p:cNvSpPr txBox="1"/>
          <p:nvPr>
            <p:ph idx="1" type="body"/>
          </p:nvPr>
        </p:nvSpPr>
        <p:spPr>
          <a:xfrm>
            <a:off x="-107770" y="968352"/>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Activitate de grup: Selectați-vă strategiile WSA (10 min)</a:t>
            </a:r>
            <a:endParaRPr/>
          </a:p>
        </p:txBody>
      </p:sp>
      <p:sp>
        <p:nvSpPr>
          <p:cNvPr id="213" name="Google Shape;213;p17"/>
          <p:cNvSpPr txBox="1"/>
          <p:nvPr/>
        </p:nvSpPr>
        <p:spPr>
          <a:xfrm>
            <a:off x="240030" y="1690062"/>
            <a:ext cx="5349240" cy="440116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În grupuri mici</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Alegeți trei strategii care ar putea funcționa în școala voastră.</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Gândiți-vă la strategii legate de: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decizii de conducere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rutine ale personalului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vocea elevilor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implicarea familiei</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Pentru fiecare strategie, scrieți: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cum va arăta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cine trebuie să fie implicat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de ce aveți nevoie pentru a o realiza (timp, personal, resurse)</a:t>
            </a:r>
            <a:endParaRPr b="0" i="0" sz="1400" u="none" cap="none" strike="noStrike">
              <a:solidFill>
                <a:srgbClr val="000000"/>
              </a:solidFill>
              <a:latin typeface="Arial"/>
              <a:ea typeface="Arial"/>
              <a:cs typeface="Arial"/>
              <a:sym typeface="Arial"/>
            </a:endParaRPr>
          </a:p>
        </p:txBody>
      </p:sp>
      <p:graphicFrame>
        <p:nvGraphicFramePr>
          <p:cNvPr id="214" name="Google Shape;214;p17"/>
          <p:cNvGraphicFramePr/>
          <p:nvPr/>
        </p:nvGraphicFramePr>
        <p:xfrm>
          <a:off x="5383530" y="1690062"/>
          <a:ext cx="3000000" cy="3000000"/>
        </p:xfrm>
        <a:graphic>
          <a:graphicData uri="http://schemas.openxmlformats.org/drawingml/2006/table">
            <a:tbl>
              <a:tblPr>
                <a:noFill/>
                <a:tableStyleId>{5B2551BB-C00A-4BC7-A246-98410F0D16FC}</a:tableStyleId>
              </a:tblPr>
              <a:tblGrid>
                <a:gridCol w="1990100"/>
                <a:gridCol w="1990100"/>
                <a:gridCol w="1997700"/>
              </a:tblGrid>
              <a:tr h="1109100">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latin typeface="Calibri"/>
                          <a:ea typeface="Calibri"/>
                          <a:cs typeface="Calibri"/>
                          <a:sym typeface="Calibri"/>
                        </a:rPr>
                        <a:t>Strategie</a:t>
                      </a:r>
                      <a:endParaRPr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9BBA4"/>
                    </a:solidFill>
                  </a:tcP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latin typeface="Calibri"/>
                          <a:ea typeface="Calibri"/>
                          <a:cs typeface="Calibri"/>
                          <a:sym typeface="Calibri"/>
                        </a:rPr>
                        <a:t>De ce se potrivește școlii noastre</a:t>
                      </a:r>
                      <a:endParaRPr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9BBA4"/>
                    </a:solidFill>
                  </a:tcP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latin typeface="Calibri"/>
                          <a:ea typeface="Calibri"/>
                          <a:cs typeface="Calibri"/>
                          <a:sym typeface="Calibri"/>
                        </a:rPr>
                        <a:t>Nevoi practice</a:t>
                      </a:r>
                      <a:endParaRPr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9BBA4"/>
                    </a:solidFill>
                  </a:tcPr>
                </a:tc>
              </a:tr>
              <a:tr h="1109100">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109100">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109100">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215" name="Google Shape;215;p17"/>
          <p:cNvSpPr/>
          <p:nvPr/>
        </p:nvSpPr>
        <p:spPr>
          <a:xfrm>
            <a:off x="5383530" y="2788920"/>
            <a:ext cx="5977890" cy="3257550"/>
          </a:xfrm>
          <a:prstGeom prst="rect">
            <a:avLst/>
          </a:prstGeom>
          <a:noFill/>
          <a:ln cap="flat" cmpd="sng" w="25400">
            <a:solidFill>
              <a:srgbClr val="30254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0"/>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a:p>
        </p:txBody>
      </p:sp>
      <p:sp>
        <p:nvSpPr>
          <p:cNvPr id="221" name="Google Shape;221;p20"/>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De la strategie la planificare</a:t>
            </a:r>
            <a:endParaRPr/>
          </a:p>
        </p:txBody>
      </p:sp>
      <p:sp>
        <p:nvSpPr>
          <p:cNvPr id="222" name="Google Shape;222;p20"/>
          <p:cNvSpPr txBox="1"/>
          <p:nvPr/>
        </p:nvSpPr>
        <p:spPr>
          <a:xfrm>
            <a:off x="240030" y="1536174"/>
            <a:ext cx="8823960" cy="501671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Ați identificat acum trei strategii WSA care ar putea funcționa în școala dumneavoastră.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Înainte de a le transforma în acțiuni, faceți un pas înapoi.</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Fiecare plan semnificativ începe cu o viziune clară.</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O viziune: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 oferă direcție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 facilitează alegerile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 menține pe toată lumea concentrată asupra aceluiași obiectiv</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În următoarea activitate, veți scrie o scurtă viziune asupra stării de bine pentru școala dumneavoastră, care reflectă nevoile dumneavoastră din Unitățile 1.1 și 1.2.</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Apoi veți alege </a:t>
            </a:r>
            <a:r>
              <a:rPr b="1" i="0" lang="en-US" sz="2000" u="none" cap="none" strike="noStrike">
                <a:solidFill>
                  <a:srgbClr val="000000"/>
                </a:solidFill>
                <a:latin typeface="Calibri"/>
                <a:ea typeface="Calibri"/>
                <a:cs typeface="Calibri"/>
                <a:sym typeface="Calibri"/>
              </a:rPr>
              <a:t>o strategie </a:t>
            </a:r>
            <a:r>
              <a:rPr b="0" i="0" lang="en-US" sz="2000" u="none" cap="none" strike="noStrike">
                <a:solidFill>
                  <a:srgbClr val="000000"/>
                </a:solidFill>
                <a:latin typeface="Calibri"/>
                <a:ea typeface="Calibri"/>
                <a:cs typeface="Calibri"/>
                <a:sym typeface="Calibri"/>
              </a:rPr>
              <a:t>și o veți transforma într-o acțiune SMART pe care o puteți începe în acest semestru.</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1"/>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a:p>
        </p:txBody>
      </p:sp>
      <p:sp>
        <p:nvSpPr>
          <p:cNvPr id="228" name="Google Shape;228;p21"/>
          <p:cNvSpPr txBox="1"/>
          <p:nvPr>
            <p:ph idx="1" type="body"/>
          </p:nvPr>
        </p:nvSpPr>
        <p:spPr>
          <a:xfrm>
            <a:off x="-84910" y="916195"/>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Definiți viziunea pentru starea de bine a școlii dvs.</a:t>
            </a:r>
            <a:endParaRPr/>
          </a:p>
        </p:txBody>
      </p:sp>
      <p:sp>
        <p:nvSpPr>
          <p:cNvPr id="229" name="Google Shape;229;p21"/>
          <p:cNvSpPr txBox="1"/>
          <p:nvPr/>
        </p:nvSpPr>
        <p:spPr>
          <a:xfrm>
            <a:off x="365067" y="1533506"/>
            <a:ext cx="7472700" cy="4002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Înainte de a planifica acțiunile, clarificăm direcția</a:t>
            </a:r>
            <a:r>
              <a:rPr b="0" i="0" lang="en-US" sz="2000" u="none" cap="none" strike="noStrike">
                <a:solidFill>
                  <a:srgbClr val="000000"/>
                </a:solidFill>
                <a:latin typeface="Arial"/>
                <a:ea typeface="Arial"/>
                <a:cs typeface="Arial"/>
                <a:sym typeface="Arial"/>
              </a:rPr>
              <a:t>.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O viziune asupra stării de bine descrie școala pe care doriți să o creați.</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Sarcina dumneavoastră (perechi, 5 minute)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Scrieți o propoziție care să surprindă cum ar trebui să arate și să se simtă starea de bine în școala dumneavoastră.</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Reguli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O singură propoziție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Clară și memorabilă</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Ar trebui să descrie realitatea cotidiană, nu idealuri abstracte</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400" u="none" cap="none" strike="noStrike">
              <a:solidFill>
                <a:srgbClr val="000000"/>
              </a:solidFill>
              <a:highlight>
                <a:srgbClr val="FFFFFF"/>
              </a:highlight>
              <a:latin typeface="Arial"/>
              <a:ea typeface="Arial"/>
              <a:cs typeface="Arial"/>
              <a:sym typeface="Arial"/>
            </a:endParaRPr>
          </a:p>
        </p:txBody>
      </p:sp>
      <p:sp>
        <p:nvSpPr>
          <p:cNvPr id="230" name="Google Shape;230;p21"/>
          <p:cNvSpPr/>
          <p:nvPr/>
        </p:nvSpPr>
        <p:spPr>
          <a:xfrm>
            <a:off x="7965770" y="1266940"/>
            <a:ext cx="3459480" cy="5016758"/>
          </a:xfrm>
          <a:prstGeom prst="rect">
            <a:avLst/>
          </a:prstGeom>
          <a:solidFill>
            <a:schemeClr val="lt1"/>
          </a:solidFill>
          <a:ln cap="flat" cmpd="sng" w="25400">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231" name="Google Shape;231;p21"/>
          <p:cNvSpPr txBox="1"/>
          <p:nvPr/>
        </p:nvSpPr>
        <p:spPr>
          <a:xfrm>
            <a:off x="8069110" y="1266980"/>
            <a:ext cx="3252800" cy="501671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Prompt</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Terminați această propoziție: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a:t>
            </a:r>
            <a:r>
              <a:rPr b="0" i="1" lang="en-US" sz="2000" u="none" cap="none" strike="noStrike">
                <a:solidFill>
                  <a:srgbClr val="000000"/>
                </a:solidFill>
                <a:latin typeface="Arial"/>
                <a:ea typeface="Arial"/>
                <a:cs typeface="Arial"/>
                <a:sym typeface="Arial"/>
              </a:rPr>
              <a:t>În școala noastră, bunăstarea înseamnă că elevii și personalul experimentează…”</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Folosiți cuvinte care contează pentru dvs., cum ar fi: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siguranță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respect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colaborare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apartenență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mediu de învățare calm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interacțiuni pozitive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2"/>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a:p>
        </p:txBody>
      </p:sp>
      <p:sp>
        <p:nvSpPr>
          <p:cNvPr id="237" name="Google Shape;237;p22"/>
          <p:cNvSpPr txBox="1"/>
          <p:nvPr>
            <p:ph idx="1" type="body"/>
          </p:nvPr>
        </p:nvSpPr>
        <p:spPr>
          <a:xfrm>
            <a:off x="0" y="701433"/>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Testați-vă declarația de viziune</a:t>
            </a:r>
            <a:endParaRPr/>
          </a:p>
        </p:txBody>
      </p:sp>
      <p:sp>
        <p:nvSpPr>
          <p:cNvPr id="238" name="Google Shape;238;p22"/>
          <p:cNvSpPr txBox="1"/>
          <p:nvPr/>
        </p:nvSpPr>
        <p:spPr>
          <a:xfrm>
            <a:off x="332410" y="1308608"/>
            <a:ext cx="11763796" cy="532449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O viziune bună ghidează alegerile și acțiunile.</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Verificați-vă propoziția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Întrebați-vă:</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Este clară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Poate fiecare profesor să o înțeleagă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Poate fi observat acest lucru în rutina zilnică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Reflectă nevoile noastre reale din Unitățile 1.1 și 1.2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Ne-am simți mândri să o susținem</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Dacă este necesar, rafinați-o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Păstrați propoziția scurtă, dar semnificativă.</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Exemple de formulări puternice: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„Fiecare elev se simte în siguranță, sprijinit și pregătit să învețe.”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„Personalul lucrează în echipă și se ajută reciproc să reușească.”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„Familiile și școala comunică cu respect și încredere.”</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Viziunea dumneavoastră ar trebui să se concentreze pe </a:t>
            </a:r>
            <a:r>
              <a:rPr b="0" i="1" lang="en-US" sz="2000" u="none" cap="none" strike="noStrike">
                <a:solidFill>
                  <a:srgbClr val="000000"/>
                </a:solidFill>
                <a:latin typeface="Arial"/>
                <a:ea typeface="Arial"/>
                <a:cs typeface="Arial"/>
                <a:sym typeface="Arial"/>
              </a:rPr>
              <a:t>experiența zilnică</a:t>
            </a:r>
            <a:r>
              <a:rPr b="0" i="0" lang="en-US" sz="2000" u="none" cap="none" strike="noStrike">
                <a:solidFill>
                  <a:srgbClr val="000000"/>
                </a:solidFill>
                <a:latin typeface="Arial"/>
                <a:ea typeface="Arial"/>
                <a:cs typeface="Arial"/>
                <a:sym typeface="Arial"/>
              </a:rPr>
              <a:t>, nu pe teorie.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200"/>
              <a:t>Unit 1.3 – Introduction to Whole School Approaches (WSA)</a:t>
            </a:r>
            <a:endParaRPr sz="3200"/>
          </a:p>
        </p:txBody>
      </p:sp>
      <p:sp>
        <p:nvSpPr>
          <p:cNvPr id="244" name="Google Shape;244;p23"/>
          <p:cNvSpPr txBox="1"/>
          <p:nvPr>
            <p:ph idx="1" type="body"/>
          </p:nvPr>
        </p:nvSpPr>
        <p:spPr>
          <a:xfrm>
            <a:off x="-84910" y="916195"/>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Mini-planificare a acțiunilor (SMART)</a:t>
            </a:r>
            <a:endParaRPr/>
          </a:p>
        </p:txBody>
      </p:sp>
      <p:sp>
        <p:nvSpPr>
          <p:cNvPr id="245" name="Google Shape;245;p23"/>
          <p:cNvSpPr txBox="1"/>
          <p:nvPr/>
        </p:nvSpPr>
        <p:spPr>
          <a:xfrm>
            <a:off x="332410" y="1707025"/>
            <a:ext cx="11710060" cy="101562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Acum aveți o direcție. Pausl următor, alegeți o acțiune care vă va apropia școala de această viziune.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Tabel de planificare</a:t>
            </a:r>
            <a:endParaRPr b="0" i="0" sz="2000" u="none" cap="none" strike="noStrike">
              <a:solidFill>
                <a:srgbClr val="000000"/>
              </a:solidFill>
              <a:latin typeface="Arial"/>
              <a:ea typeface="Arial"/>
              <a:cs typeface="Arial"/>
              <a:sym typeface="Arial"/>
            </a:endParaRPr>
          </a:p>
        </p:txBody>
      </p:sp>
      <p:graphicFrame>
        <p:nvGraphicFramePr>
          <p:cNvPr id="246" name="Google Shape;246;p23"/>
          <p:cNvGraphicFramePr/>
          <p:nvPr/>
        </p:nvGraphicFramePr>
        <p:xfrm>
          <a:off x="492380" y="2962718"/>
          <a:ext cx="3000000" cy="3000000"/>
        </p:xfrm>
        <a:graphic>
          <a:graphicData uri="http://schemas.openxmlformats.org/drawingml/2006/table">
            <a:tbl>
              <a:tblPr>
                <a:noFill/>
                <a:tableStyleId>{42D0A605-2164-468D-B093-178A89C3EFE1}</a:tableStyleId>
              </a:tblPr>
              <a:tblGrid>
                <a:gridCol w="2628900"/>
                <a:gridCol w="2628900"/>
                <a:gridCol w="2628900"/>
                <a:gridCol w="2628900"/>
              </a:tblGrid>
              <a:tr h="17780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Acţiune</a:t>
                      </a:r>
                      <a:endParaRPr b="1"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Proprietar</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Cronologie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Verificare</a:t>
                      </a:r>
                      <a:endParaRPr sz="1400" u="none" cap="none" strike="noStrike"/>
                    </a:p>
                  </a:txBody>
                  <a:tcPr marT="45725" marB="45725" marR="91450" marL="91450" anchor="ctr"/>
                </a:tc>
              </a:tr>
              <a:tr h="17780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Ce vom face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Cine o va conduce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Când începe și se termină</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Cum vom ști că s-a întâmplat</a:t>
                      </a:r>
                      <a:endParaRPr sz="1400" u="none" cap="none" strike="noStrike"/>
                    </a:p>
                  </a:txBody>
                  <a:tcPr marT="45725" marB="45725" marR="91450" marL="91450" anchor="ctr"/>
                </a:tc>
              </a:tr>
            </a:tbl>
          </a:graphicData>
        </a:graphic>
      </p:graphicFrame>
      <p:grpSp>
        <p:nvGrpSpPr>
          <p:cNvPr id="247" name="Google Shape;247;p23"/>
          <p:cNvGrpSpPr/>
          <p:nvPr/>
        </p:nvGrpSpPr>
        <p:grpSpPr>
          <a:xfrm>
            <a:off x="494981" y="4131239"/>
            <a:ext cx="10784717" cy="2439981"/>
            <a:chOff x="2601" y="11115"/>
            <a:chExt cx="10784717" cy="2439981"/>
          </a:xfrm>
        </p:grpSpPr>
        <p:sp>
          <p:nvSpPr>
            <p:cNvPr id="248" name="Google Shape;248;p23"/>
            <p:cNvSpPr/>
            <p:nvPr/>
          </p:nvSpPr>
          <p:spPr>
            <a:xfrm>
              <a:off x="2601" y="11115"/>
              <a:ext cx="4879962" cy="2439981"/>
            </a:xfrm>
            <a:prstGeom prst="rect">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 name="Google Shape;249;p23"/>
            <p:cNvSpPr txBox="1"/>
            <p:nvPr/>
          </p:nvSpPr>
          <p:spPr>
            <a:xfrm>
              <a:off x="2601" y="11115"/>
              <a:ext cx="4879962" cy="2439981"/>
            </a:xfrm>
            <a:prstGeom prst="rect">
              <a:avLst/>
            </a:prstGeom>
            <a:noFill/>
            <a:ln>
              <a:noFill/>
            </a:ln>
          </p:spPr>
          <p:txBody>
            <a:bodyPr anchorCtr="0" anchor="ctr" bIns="13325" lIns="13325" spcFirstLastPara="1" rIns="13325" wrap="square" tIns="13325">
              <a:noAutofit/>
            </a:bodyPr>
            <a:lstStyle/>
            <a:p>
              <a:pPr indent="0" lvl="0" marL="0" marR="0" rtl="0" algn="ctr">
                <a:lnSpc>
                  <a:spcPct val="90000"/>
                </a:lnSpc>
                <a:spcBef>
                  <a:spcPts val="0"/>
                </a:spcBef>
                <a:spcAft>
                  <a:spcPts val="0"/>
                </a:spcAft>
                <a:buNone/>
              </a:pPr>
              <a:r>
                <a:rPr b="1" i="0" lang="en-US" sz="2100" u="none" cap="none" strike="noStrike">
                  <a:solidFill>
                    <a:schemeClr val="lt1"/>
                  </a:solidFill>
                  <a:latin typeface="Calibri"/>
                  <a:ea typeface="Calibri"/>
                  <a:cs typeface="Calibri"/>
                  <a:sym typeface="Calibri"/>
                </a:rPr>
                <a:t>SMART </a:t>
              </a:r>
              <a:r>
                <a:rPr b="0" i="0" lang="en-US" sz="2100" u="none" cap="none" strike="noStrike">
                  <a:solidFill>
                    <a:schemeClr val="lt1"/>
                  </a:solidFill>
                  <a:latin typeface="Calibri"/>
                  <a:ea typeface="Calibri"/>
                  <a:cs typeface="Calibri"/>
                  <a:sym typeface="Calibri"/>
                </a:rPr>
                <a:t>înseamnă </a:t>
              </a:r>
              <a:endParaRPr/>
            </a:p>
            <a:p>
              <a:pPr indent="0" lvl="0" marL="0" marR="0" rtl="0" algn="ctr">
                <a:lnSpc>
                  <a:spcPct val="90000"/>
                </a:lnSpc>
                <a:spcBef>
                  <a:spcPts val="0"/>
                </a:spcBef>
                <a:spcAft>
                  <a:spcPts val="0"/>
                </a:spcAft>
                <a:buNone/>
              </a:pPr>
              <a:r>
                <a:rPr b="0" i="0" lang="en-US" sz="2100" u="none" cap="none" strike="noStrike">
                  <a:solidFill>
                    <a:schemeClr val="lt1"/>
                  </a:solidFill>
                  <a:latin typeface="Calibri"/>
                  <a:ea typeface="Calibri"/>
                  <a:cs typeface="Calibri"/>
                  <a:sym typeface="Calibri"/>
                </a:rPr>
                <a:t>Specific </a:t>
              </a:r>
              <a:endParaRPr/>
            </a:p>
            <a:p>
              <a:pPr indent="0" lvl="0" marL="0" marR="0" rtl="0" algn="ctr">
                <a:lnSpc>
                  <a:spcPct val="90000"/>
                </a:lnSpc>
                <a:spcBef>
                  <a:spcPts val="0"/>
                </a:spcBef>
                <a:spcAft>
                  <a:spcPts val="0"/>
                </a:spcAft>
                <a:buNone/>
              </a:pPr>
              <a:r>
                <a:rPr b="0" i="0" lang="en-US" sz="2100" u="none" cap="none" strike="noStrike">
                  <a:solidFill>
                    <a:schemeClr val="lt1"/>
                  </a:solidFill>
                  <a:latin typeface="Calibri"/>
                  <a:ea typeface="Calibri"/>
                  <a:cs typeface="Calibri"/>
                  <a:sym typeface="Calibri"/>
                </a:rPr>
                <a:t>Măsurabil </a:t>
              </a:r>
              <a:endParaRPr/>
            </a:p>
            <a:p>
              <a:pPr indent="0" lvl="0" marL="0" marR="0" rtl="0" algn="ctr">
                <a:lnSpc>
                  <a:spcPct val="90000"/>
                </a:lnSpc>
                <a:spcBef>
                  <a:spcPts val="0"/>
                </a:spcBef>
                <a:spcAft>
                  <a:spcPts val="0"/>
                </a:spcAft>
                <a:buNone/>
              </a:pPr>
              <a:r>
                <a:rPr b="0" i="0" lang="en-US" sz="2100" u="none" cap="none" strike="noStrike">
                  <a:solidFill>
                    <a:schemeClr val="lt1"/>
                  </a:solidFill>
                  <a:latin typeface="Calibri"/>
                  <a:ea typeface="Calibri"/>
                  <a:cs typeface="Calibri"/>
                  <a:sym typeface="Calibri"/>
                </a:rPr>
                <a:t>Realizabil </a:t>
              </a:r>
              <a:endParaRPr/>
            </a:p>
            <a:p>
              <a:pPr indent="0" lvl="0" marL="0" marR="0" rtl="0" algn="ctr">
                <a:lnSpc>
                  <a:spcPct val="90000"/>
                </a:lnSpc>
                <a:spcBef>
                  <a:spcPts val="0"/>
                </a:spcBef>
                <a:spcAft>
                  <a:spcPts val="0"/>
                </a:spcAft>
                <a:buNone/>
              </a:pPr>
              <a:r>
                <a:rPr b="0" i="0" lang="en-US" sz="2100" u="none" cap="none" strike="noStrike">
                  <a:solidFill>
                    <a:schemeClr val="lt1"/>
                  </a:solidFill>
                  <a:latin typeface="Calibri"/>
                  <a:ea typeface="Calibri"/>
                  <a:cs typeface="Calibri"/>
                  <a:sym typeface="Calibri"/>
                </a:rPr>
                <a:t>Relevant </a:t>
              </a:r>
              <a:endParaRPr/>
            </a:p>
            <a:p>
              <a:pPr indent="0" lvl="0" marL="0" marR="0" rtl="0" algn="ctr">
                <a:lnSpc>
                  <a:spcPct val="90000"/>
                </a:lnSpc>
                <a:spcBef>
                  <a:spcPts val="0"/>
                </a:spcBef>
                <a:spcAft>
                  <a:spcPts val="0"/>
                </a:spcAft>
                <a:buNone/>
              </a:pPr>
              <a:r>
                <a:rPr b="0" i="0" lang="en-US" sz="2100" u="none" cap="none" strike="noStrike">
                  <a:solidFill>
                    <a:schemeClr val="lt1"/>
                  </a:solidFill>
                  <a:latin typeface="Calibri"/>
                  <a:ea typeface="Calibri"/>
                  <a:cs typeface="Calibri"/>
                  <a:sym typeface="Calibri"/>
                </a:rPr>
                <a:t>Delimitat în timp</a:t>
              </a:r>
              <a:endParaRPr b="0" i="0" sz="2100" u="none" cap="none" strike="noStrike">
                <a:solidFill>
                  <a:schemeClr val="lt1"/>
                </a:solidFill>
                <a:latin typeface="Calibri"/>
                <a:ea typeface="Calibri"/>
                <a:cs typeface="Calibri"/>
                <a:sym typeface="Calibri"/>
              </a:endParaRPr>
            </a:p>
          </p:txBody>
        </p:sp>
        <p:sp>
          <p:nvSpPr>
            <p:cNvPr id="250" name="Google Shape;250;p23"/>
            <p:cNvSpPr/>
            <p:nvPr/>
          </p:nvSpPr>
          <p:spPr>
            <a:xfrm>
              <a:off x="5907356" y="11115"/>
              <a:ext cx="4879962" cy="2439981"/>
            </a:xfrm>
            <a:prstGeom prst="rect">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 name="Google Shape;251;p23"/>
            <p:cNvSpPr txBox="1"/>
            <p:nvPr/>
          </p:nvSpPr>
          <p:spPr>
            <a:xfrm>
              <a:off x="5907356" y="11115"/>
              <a:ext cx="4879962" cy="2439981"/>
            </a:xfrm>
            <a:prstGeom prst="rect">
              <a:avLst/>
            </a:prstGeom>
            <a:noFill/>
            <a:ln>
              <a:noFill/>
            </a:ln>
          </p:spPr>
          <p:txBody>
            <a:bodyPr anchorCtr="0" anchor="ctr" bIns="13325" lIns="13325" spcFirstLastPara="1" rIns="13325" wrap="square" tIns="13325">
              <a:noAutofit/>
            </a:bodyPr>
            <a:lstStyle/>
            <a:p>
              <a:pPr indent="0" lvl="0" marL="0" marR="0" rtl="0" algn="ctr">
                <a:lnSpc>
                  <a:spcPct val="90000"/>
                </a:lnSpc>
                <a:spcBef>
                  <a:spcPts val="0"/>
                </a:spcBef>
                <a:spcAft>
                  <a:spcPts val="0"/>
                </a:spcAft>
                <a:buNone/>
              </a:pPr>
              <a:r>
                <a:rPr b="1" i="0" lang="en-US" sz="2100" u="none" cap="none" strike="noStrike">
                  <a:solidFill>
                    <a:schemeClr val="lt1"/>
                  </a:solidFill>
                  <a:latin typeface="Calibri"/>
                  <a:ea typeface="Calibri"/>
                  <a:cs typeface="Calibri"/>
                  <a:sym typeface="Calibri"/>
                </a:rPr>
                <a:t>Exemplu</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Acţiune: Întâlnire lunară pentru profesorii de același nivel pentru schimb de materiale și idei</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Proprietar: Liderul clasei</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Cronologiee: Noiembrie - Aprilie</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Verificare: Cel puțin 4 întâlniri organizate și un produs comun creat</a:t>
              </a:r>
              <a:endParaRPr b="0" i="0" sz="2100" u="none" cap="none" strike="noStrike">
                <a:solidFill>
                  <a:schemeClr val="lt1"/>
                </a:solidFill>
                <a:latin typeface="Calibri"/>
                <a:ea typeface="Calibri"/>
                <a:cs typeface="Calibri"/>
                <a:sym typeface="Calibri"/>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g37d7badc4d7_0_0"/>
          <p:cNvSpPr txBox="1"/>
          <p:nvPr>
            <p:ph type="ctrTitle"/>
          </p:nvPr>
        </p:nvSpPr>
        <p:spPr>
          <a:xfrm>
            <a:off x="374726" y="2184268"/>
            <a:ext cx="6914700" cy="13341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000"/>
              <a:buNone/>
            </a:pPr>
            <a:r>
              <a:rPr lang="en-US" sz="2500">
                <a:solidFill>
                  <a:srgbClr val="595959"/>
                </a:solidFill>
                <a:latin typeface="Arial"/>
                <a:ea typeface="Arial"/>
                <a:cs typeface="Arial"/>
                <a:sym typeface="Arial"/>
              </a:rPr>
              <a:t>PL 3: Formare și consolidarea capacităților (D3.1)</a:t>
            </a:r>
            <a:endParaRPr sz="2500">
              <a:solidFill>
                <a:srgbClr val="595959"/>
              </a:solidFill>
              <a:latin typeface="Arial"/>
              <a:ea typeface="Arial"/>
              <a:cs typeface="Arial"/>
              <a:sym typeface="Arial"/>
            </a:endParaRPr>
          </a:p>
          <a:p>
            <a:pPr indent="0" lvl="0" marL="0" rtl="0" algn="l">
              <a:lnSpc>
                <a:spcPct val="90000"/>
              </a:lnSpc>
              <a:spcBef>
                <a:spcPts val="0"/>
              </a:spcBef>
              <a:spcAft>
                <a:spcPts val="0"/>
              </a:spcAft>
              <a:buClr>
                <a:schemeClr val="dk1"/>
              </a:buClr>
              <a:buSzPts val="2000"/>
              <a:buFont typeface="Calibri"/>
              <a:buNone/>
            </a:pPr>
            <a:r>
              <a:t/>
            </a:r>
            <a:endParaRPr sz="2200"/>
          </a:p>
        </p:txBody>
      </p:sp>
      <p:sp>
        <p:nvSpPr>
          <p:cNvPr id="71" name="Google Shape;71;g37d7badc4d7_0_0"/>
          <p:cNvSpPr txBox="1"/>
          <p:nvPr>
            <p:ph idx="1" type="subTitle"/>
          </p:nvPr>
        </p:nvSpPr>
        <p:spPr>
          <a:xfrm>
            <a:off x="401324" y="3651830"/>
            <a:ext cx="6893100" cy="1292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1600"/>
              <a:buNone/>
            </a:pPr>
            <a:r>
              <a:rPr b="0" i="0" lang="en-US" sz="3599">
                <a:solidFill>
                  <a:srgbClr val="545454"/>
                </a:solidFill>
              </a:rPr>
              <a:t>Curs de Master Trainer - Ziua 1</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24"/>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a:p>
        </p:txBody>
      </p:sp>
      <p:sp>
        <p:nvSpPr>
          <p:cNvPr id="257" name="Google Shape;257;p24"/>
          <p:cNvSpPr txBox="1"/>
          <p:nvPr>
            <p:ph idx="1" type="body"/>
          </p:nvPr>
        </p:nvSpPr>
        <p:spPr>
          <a:xfrm>
            <a:off x="-84910" y="916195"/>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Feedback rapid de la colegi (2 min)</a:t>
            </a:r>
            <a:endParaRPr/>
          </a:p>
        </p:txBody>
      </p:sp>
      <p:sp>
        <p:nvSpPr>
          <p:cNvPr id="258" name="Google Shape;258;p24"/>
          <p:cNvSpPr txBox="1"/>
          <p:nvPr/>
        </p:nvSpPr>
        <p:spPr>
          <a:xfrm>
            <a:off x="332410" y="1707025"/>
            <a:ext cx="11710060" cy="22467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Împărtășiți-vă acțiunea cu un alt grup.</a:t>
            </a:r>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Este realistă? </a:t>
            </a:r>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Este ușor să o începeți în acest semestru? </a:t>
            </a:r>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Putem vedea cum va fi măsurat progresul?</a:t>
            </a:r>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Aduceți o îmbunătățire pe baza feedback-ului.</a:t>
            </a:r>
            <a:endParaRPr/>
          </a:p>
        </p:txBody>
      </p:sp>
      <p:pic>
        <p:nvPicPr>
          <p:cNvPr descr="A drawing of two people talking&#10;&#10;AI-generated content may be incorrect." id="259" name="Google Shape;259;p24"/>
          <p:cNvPicPr preferRelativeResize="0"/>
          <p:nvPr/>
        </p:nvPicPr>
        <p:blipFill rotWithShape="1">
          <a:blip r:embed="rId3">
            <a:alphaModFix/>
          </a:blip>
          <a:srcRect b="0" l="0" r="0" t="0"/>
          <a:stretch/>
        </p:blipFill>
        <p:spPr>
          <a:xfrm>
            <a:off x="6492240" y="2564130"/>
            <a:ext cx="5452110" cy="429387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g37f91dc4fb9_0_161"/>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Concluzie</a:t>
            </a:r>
            <a:endParaRPr/>
          </a:p>
        </p:txBody>
      </p:sp>
      <p:sp>
        <p:nvSpPr>
          <p:cNvPr id="265" name="Google Shape;265;g37f91dc4fb9_0_161"/>
          <p:cNvSpPr txBox="1"/>
          <p:nvPr>
            <p:ph idx="1" type="body"/>
          </p:nvPr>
        </p:nvSpPr>
        <p:spPr>
          <a:xfrm>
            <a:off x="97970" y="980110"/>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SzPts val="2400"/>
              <a:buNone/>
            </a:pPr>
            <a:r>
              <a:rPr lang="en-US"/>
              <a:t>Rezumat și reflecție (5 min)</a:t>
            </a:r>
            <a:endParaRPr/>
          </a:p>
        </p:txBody>
      </p:sp>
      <p:sp>
        <p:nvSpPr>
          <p:cNvPr id="266" name="Google Shape;266;g37f91dc4fb9_0_161"/>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228600" lvl="0" marL="457200" rtl="0" algn="l">
              <a:lnSpc>
                <a:spcPct val="90000"/>
              </a:lnSpc>
              <a:spcBef>
                <a:spcPts val="1000"/>
              </a:spcBef>
              <a:spcAft>
                <a:spcPts val="0"/>
              </a:spcAft>
              <a:buSzPts val="1800"/>
              <a:buNone/>
            </a:pPr>
            <a:r>
              <a:rPr lang="en-US" sz="2000"/>
              <a:t>Am explorat modul în care starea de bine devine parte a întregii culturi școlare.</a:t>
            </a:r>
            <a:endParaRPr/>
          </a:p>
          <a:p>
            <a:pPr indent="-228600" lvl="0" marL="457200" rtl="0" algn="l">
              <a:lnSpc>
                <a:spcPct val="90000"/>
              </a:lnSpc>
              <a:spcBef>
                <a:spcPts val="1000"/>
              </a:spcBef>
              <a:spcAft>
                <a:spcPts val="0"/>
              </a:spcAft>
              <a:buSzPts val="1800"/>
              <a:buNone/>
            </a:pPr>
            <a:r>
              <a:rPr b="1" lang="en-US" sz="2000"/>
              <a:t>Principii cheie </a:t>
            </a:r>
            <a:endParaRPr/>
          </a:p>
          <a:p>
            <a:pPr indent="-228600" lvl="0" marL="457200" rtl="0" algn="l">
              <a:lnSpc>
                <a:spcPct val="90000"/>
              </a:lnSpc>
              <a:spcBef>
                <a:spcPts val="1000"/>
              </a:spcBef>
              <a:spcAft>
                <a:spcPts val="0"/>
              </a:spcAft>
              <a:buSzPts val="1800"/>
              <a:buNone/>
            </a:pPr>
            <a:r>
              <a:rPr lang="en-US" sz="2000"/>
              <a:t>• Angajamentul conducerii </a:t>
            </a:r>
            <a:endParaRPr/>
          </a:p>
          <a:p>
            <a:pPr indent="-228600" lvl="0" marL="457200" rtl="0" algn="l">
              <a:lnSpc>
                <a:spcPct val="90000"/>
              </a:lnSpc>
              <a:spcBef>
                <a:spcPts val="1000"/>
              </a:spcBef>
              <a:spcAft>
                <a:spcPts val="0"/>
              </a:spcAft>
              <a:buSzPts val="1800"/>
              <a:buNone/>
            </a:pPr>
            <a:r>
              <a:rPr lang="en-US" sz="2000"/>
              <a:t>• Implicarea personalului </a:t>
            </a:r>
            <a:endParaRPr/>
          </a:p>
          <a:p>
            <a:pPr indent="-228600" lvl="0" marL="457200" rtl="0" algn="l">
              <a:lnSpc>
                <a:spcPct val="90000"/>
              </a:lnSpc>
              <a:spcBef>
                <a:spcPts val="1000"/>
              </a:spcBef>
              <a:spcAft>
                <a:spcPts val="0"/>
              </a:spcAft>
              <a:buSzPts val="1800"/>
              <a:buNone/>
            </a:pPr>
            <a:r>
              <a:rPr lang="en-US" sz="2000"/>
              <a:t>• Vocea elevilor </a:t>
            </a:r>
            <a:endParaRPr/>
          </a:p>
          <a:p>
            <a:pPr indent="-228600" lvl="0" marL="457200" rtl="0" algn="l">
              <a:lnSpc>
                <a:spcPct val="90000"/>
              </a:lnSpc>
              <a:spcBef>
                <a:spcPts val="1000"/>
              </a:spcBef>
              <a:spcAft>
                <a:spcPts val="0"/>
              </a:spcAft>
              <a:buSzPts val="1800"/>
              <a:buNone/>
            </a:pPr>
            <a:r>
              <a:rPr lang="en-US" sz="2000"/>
              <a:t>• Implicarea familiei</a:t>
            </a:r>
            <a:endParaRPr sz="2000"/>
          </a:p>
          <a:p>
            <a:pPr indent="-228600" lvl="0" marL="457200" rtl="0" algn="l">
              <a:lnSpc>
                <a:spcPct val="90000"/>
              </a:lnSpc>
              <a:spcBef>
                <a:spcPts val="1000"/>
              </a:spcBef>
              <a:spcAft>
                <a:spcPts val="0"/>
              </a:spcAft>
              <a:buSzPts val="1800"/>
              <a:buNone/>
            </a:pPr>
            <a:r>
              <a:rPr lang="en-US" sz="2000"/>
              <a:t>Ați analizat un caz real al unei școli și ați observat că rutinele mici și consecvente pot schimba cultura școlară.</a:t>
            </a:r>
            <a:endParaRPr/>
          </a:p>
          <a:p>
            <a:pPr indent="-228600" lvl="0" marL="457200" rtl="0" algn="l">
              <a:lnSpc>
                <a:spcPct val="90000"/>
              </a:lnSpc>
              <a:spcBef>
                <a:spcPts val="1000"/>
              </a:spcBef>
              <a:spcAft>
                <a:spcPts val="0"/>
              </a:spcAft>
              <a:buSzPts val="1800"/>
              <a:buNone/>
            </a:pPr>
            <a:r>
              <a:rPr b="1" lang="en-US" sz="2000"/>
              <a:t>Sarcina finală </a:t>
            </a:r>
            <a:endParaRPr/>
          </a:p>
          <a:p>
            <a:pPr indent="-228600" lvl="0" marL="457200" rtl="0" algn="l">
              <a:lnSpc>
                <a:spcPct val="90000"/>
              </a:lnSpc>
              <a:spcBef>
                <a:spcPts val="1000"/>
              </a:spcBef>
              <a:spcAft>
                <a:spcPts val="0"/>
              </a:spcAft>
              <a:buSzPts val="1800"/>
              <a:buNone/>
            </a:pPr>
            <a:r>
              <a:rPr lang="en-US" sz="2000"/>
              <a:t>Fiecare grup prezintă acțiunea pe care intenționează să o înceapă în școala lor. </a:t>
            </a:r>
            <a:endParaRPr/>
          </a:p>
          <a:p>
            <a:pPr indent="-228600" lvl="0" marL="457200" rtl="0" algn="l">
              <a:lnSpc>
                <a:spcPct val="90000"/>
              </a:lnSpc>
              <a:spcBef>
                <a:spcPts val="1000"/>
              </a:spcBef>
              <a:spcAft>
                <a:spcPts val="0"/>
              </a:spcAft>
              <a:buSzPts val="1800"/>
              <a:buNone/>
            </a:pPr>
            <a:r>
              <a:rPr lang="en-US" sz="2000"/>
              <a:t>Fiecare participant își notează </a:t>
            </a:r>
            <a:r>
              <a:rPr b="1" lang="en-US" sz="2000"/>
              <a:t>rolul personal </a:t>
            </a:r>
            <a:r>
              <a:rPr lang="en-US" sz="2000"/>
              <a:t>în realizarea acelei acțiuni.</a:t>
            </a:r>
            <a:endParaRPr/>
          </a:p>
          <a:p>
            <a:pPr indent="-228600" lvl="0" marL="457200" rtl="0" algn="l">
              <a:lnSpc>
                <a:spcPct val="90000"/>
              </a:lnSpc>
              <a:spcBef>
                <a:spcPts val="1000"/>
              </a:spcBef>
              <a:spcAft>
                <a:spcPts val="0"/>
              </a:spcAft>
              <a:buSzPts val="1800"/>
              <a:buNone/>
            </a:pPr>
            <a:r>
              <a:t/>
            </a:r>
            <a:endParaRPr sz="2000"/>
          </a:p>
          <a:p>
            <a:pPr indent="-228600" lvl="0" marL="457200" rtl="0" algn="l">
              <a:lnSpc>
                <a:spcPct val="90000"/>
              </a:lnSpc>
              <a:spcBef>
                <a:spcPts val="1000"/>
              </a:spcBef>
              <a:spcAft>
                <a:spcPts val="0"/>
              </a:spcAft>
              <a:buSzPts val="1800"/>
              <a:buNone/>
            </a:pPr>
            <a:r>
              <a:rPr lang="en-US" sz="2000"/>
              <a:t>Când toată lumea își asumă responsabilitatea, starea de bine trece de la intenție la practică zilnică</a:t>
            </a:r>
            <a:r>
              <a:rPr lang="en-US"/>
              <a:t>.</a:t>
            </a:r>
            <a:endParaRPr/>
          </a:p>
          <a:p>
            <a:pPr indent="0" lvl="0" marL="0" rtl="0" algn="l">
              <a:lnSpc>
                <a:spcPct val="115000"/>
              </a:lnSpc>
              <a:spcBef>
                <a:spcPts val="1200"/>
              </a:spcBef>
              <a:spcAft>
                <a:spcPts val="1200"/>
              </a:spcAft>
              <a:buSzPts val="1800"/>
              <a:buNone/>
            </a:pPr>
            <a:r>
              <a:t/>
            </a:r>
            <a:endParaRPr b="1"/>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6"/>
          <p:cNvSpPr txBox="1"/>
          <p:nvPr>
            <p:ph type="title"/>
          </p:nvPr>
        </p:nvSpPr>
        <p:spPr>
          <a:xfrm>
            <a:off x="97970" y="81642"/>
            <a:ext cx="11944351" cy="715879"/>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b="1" lang="en-US" sz="2800"/>
              <a:t>✅ Privind spre Unitatea 1.4: Introducere în SWPBS</a:t>
            </a:r>
            <a:endParaRPr/>
          </a:p>
        </p:txBody>
      </p:sp>
      <p:sp>
        <p:nvSpPr>
          <p:cNvPr id="272" name="Google Shape;272;p6"/>
          <p:cNvSpPr txBox="1"/>
          <p:nvPr/>
        </p:nvSpPr>
        <p:spPr>
          <a:xfrm>
            <a:off x="308610" y="1257300"/>
            <a:ext cx="10024110" cy="2862282"/>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În următoarea unitate, vom trece de la stare de bine la sisteme de comportament.</a:t>
            </a:r>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Veți învăța componentele de Nivel 1 ale Sprijinului pentru Comportament Pozitiv la Nivel de Școală și cum se conectează acestea cu PERMA.</a:t>
            </a:r>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Veți cartografia elementele PERMA cu așteptările și rutinele de comportament din școala dumenavoastră.</a:t>
            </a:r>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Veți identifica punctele forte și lacunele din practicile dumneavoastră actuale de comportament.</a:t>
            </a:r>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Veți construi o matrice PERMA × SWPBS simplă care arată cum pot funcționa împreună starea de bine și comportamentul în viața școlară de zi cu zi.</a:t>
            </a:r>
            <a:endParaRPr/>
          </a:p>
        </p:txBody>
      </p:sp>
      <p:pic>
        <p:nvPicPr>
          <p:cNvPr descr="A group of smiley faces&#10;&#10;AI-generated content may be incorrect." id="273" name="Google Shape;273;p6"/>
          <p:cNvPicPr preferRelativeResize="0"/>
          <p:nvPr/>
        </p:nvPicPr>
        <p:blipFill rotWithShape="1">
          <a:blip r:embed="rId3">
            <a:alphaModFix/>
          </a:blip>
          <a:srcRect b="0" l="0" r="0" t="0"/>
          <a:stretch/>
        </p:blipFill>
        <p:spPr>
          <a:xfrm>
            <a:off x="1735455" y="4555671"/>
            <a:ext cx="8721090" cy="2090058"/>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g37f91dc4fb9_0_17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Referințe</a:t>
            </a:r>
            <a:endParaRPr/>
          </a:p>
        </p:txBody>
      </p:sp>
      <p:sp>
        <p:nvSpPr>
          <p:cNvPr id="279" name="Google Shape;279;g37f91dc4fb9_0_173"/>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lang="en-US"/>
              <a:t>Cohen, R., Kincaid, D., &amp; Childs, K. (2007). Measuring School-wide Positive Behavior Support Implementation. </a:t>
            </a:r>
            <a:r>
              <a:rPr i="1" lang="en-US"/>
              <a:t>Journal of Positive Behavior Interventions</a:t>
            </a:r>
            <a:r>
              <a:rPr lang="en-US"/>
              <a:t>, 9, 203 - 213. </a:t>
            </a:r>
            <a:r>
              <a:rPr lang="en-US" u="sng">
                <a:solidFill>
                  <a:schemeClr val="hlink"/>
                </a:solidFill>
                <a:hlinkClick r:id="rId3"/>
              </a:rPr>
              <a:t>https://doi.org/10.1177/10983007070090040301</a:t>
            </a:r>
            <a:r>
              <a:rPr lang="en-US"/>
              <a:t>.</a:t>
            </a:r>
            <a:endParaRPr/>
          </a:p>
          <a:p>
            <a:pPr indent="-228600" lvl="0" marL="457200" marR="0" rtl="0" algn="l">
              <a:lnSpc>
                <a:spcPct val="90000"/>
              </a:lnSpc>
              <a:spcBef>
                <a:spcPts val="1000"/>
              </a:spcBef>
              <a:spcAft>
                <a:spcPts val="0"/>
              </a:spcAft>
              <a:buClr>
                <a:schemeClr val="dk1"/>
              </a:buClr>
              <a:buSzPts val="1800"/>
              <a:buFont typeface="Arial"/>
              <a:buNone/>
            </a:pPr>
            <a:r>
              <a:rPr lang="en-US"/>
              <a:t>Corcoran, T., &amp; Thomas, M. (2021). School-wide positive behaviour support as evidence-making interventions. </a:t>
            </a:r>
            <a:r>
              <a:rPr i="1" lang="en-US"/>
              <a:t>Research in Education</a:t>
            </a:r>
            <a:r>
              <a:rPr lang="en-US"/>
              <a:t>, 111, 108 - 125. https://doi.org/10.1177/00345237211034884.</a:t>
            </a:r>
            <a:endParaRPr/>
          </a:p>
          <a:p>
            <a:pPr indent="-228600" lvl="0" marL="457200" marR="0" rtl="0" algn="l">
              <a:lnSpc>
                <a:spcPct val="90000"/>
              </a:lnSpc>
              <a:spcBef>
                <a:spcPts val="1000"/>
              </a:spcBef>
              <a:spcAft>
                <a:spcPts val="0"/>
              </a:spcAft>
              <a:buClr>
                <a:schemeClr val="dk1"/>
              </a:buClr>
              <a:buSzPts val="1800"/>
              <a:buFont typeface="Arial"/>
              <a:buNone/>
            </a:pPr>
            <a:r>
              <a:rPr lang="en-US"/>
              <a:t>Kern, M. L., Waters, L., Adler, A., &amp; White, M. (2015). Assessing employee wellbeing in schools using the PERMA framework. </a:t>
            </a:r>
            <a:r>
              <a:rPr i="1" lang="en-US"/>
              <a:t>Journal of Positive Psychology, 10</a:t>
            </a:r>
            <a:r>
              <a:rPr lang="en-US"/>
              <a:t>(3), 262–271. https://doi.org/10.1080/17439760.2014.920405</a:t>
            </a:r>
            <a:endParaRPr/>
          </a:p>
          <a:p>
            <a:pPr indent="-228600" lvl="0" marL="457200" marR="0" rtl="0" algn="l">
              <a:lnSpc>
                <a:spcPct val="90000"/>
              </a:lnSpc>
              <a:spcBef>
                <a:spcPts val="1000"/>
              </a:spcBef>
              <a:spcAft>
                <a:spcPts val="0"/>
              </a:spcAft>
              <a:buClr>
                <a:schemeClr val="dk1"/>
              </a:buClr>
              <a:buSzPts val="1800"/>
              <a:buFont typeface="Arial"/>
              <a:buNone/>
            </a:pPr>
            <a:r>
              <a:rPr lang="en-US"/>
              <a:t>Seligman, M. E. P., Ernst, R. M., Gillham, J., Reivich, K., &amp; Linkins, M. (2009). Positive education: Positive psychology and classroom interventions. </a:t>
            </a:r>
            <a:r>
              <a:rPr i="1" lang="en-US"/>
              <a:t>Oxford Review of Education, 35</a:t>
            </a:r>
            <a:r>
              <a:rPr lang="en-US"/>
              <a:t>(3), 293–311. </a:t>
            </a:r>
            <a:r>
              <a:rPr lang="en-US" u="sng">
                <a:solidFill>
                  <a:schemeClr val="hlink"/>
                </a:solidFill>
                <a:hlinkClick r:id="rId4"/>
              </a:rPr>
              <a:t>https://doi.org/10.1080/03054980902934563</a:t>
            </a:r>
            <a:endParaRPr/>
          </a:p>
          <a:p>
            <a:pPr indent="-228600" lvl="0" marL="457200" marR="0" rtl="0" algn="l">
              <a:lnSpc>
                <a:spcPct val="90000"/>
              </a:lnSpc>
              <a:spcBef>
                <a:spcPts val="1000"/>
              </a:spcBef>
              <a:spcAft>
                <a:spcPts val="0"/>
              </a:spcAft>
              <a:buClr>
                <a:schemeClr val="dk1"/>
              </a:buClr>
              <a:buSzPts val="1800"/>
              <a:buFont typeface="Arial"/>
              <a:buNone/>
            </a:pPr>
            <a:r>
              <a:rPr lang="en-US"/>
              <a:t>Sugai, G., &amp; Horner, R. (2006). A Promising Approach for Expanding and Sustaining School-Wide Positive Behavior Support. </a:t>
            </a:r>
            <a:r>
              <a:rPr i="1" lang="en-US"/>
              <a:t>School Psychology Review</a:t>
            </a:r>
            <a:r>
              <a:rPr lang="en-US"/>
              <a:t>, 35, 245 - 259. https://doi.org/10.1080/02796015.2006.12087989.</a:t>
            </a:r>
            <a:endParaRPr/>
          </a:p>
          <a:p>
            <a:pPr indent="-228600" lvl="0" marL="457200" marR="0" rtl="0" algn="l">
              <a:lnSpc>
                <a:spcPct val="90000"/>
              </a:lnSpc>
              <a:spcBef>
                <a:spcPts val="1000"/>
              </a:spcBef>
              <a:spcAft>
                <a:spcPts val="0"/>
              </a:spcAft>
              <a:buClr>
                <a:schemeClr val="dk1"/>
              </a:buClr>
              <a:buSzPts val="1800"/>
              <a:buFont typeface="Arial"/>
              <a:buNone/>
            </a:pPr>
            <a:r>
              <a:rPr lang="en-US"/>
              <a:t>Waters, L., Sun, J., Rusk, R., Cotton, A., &amp; Arch, A. (2017). Positive education: Visible wellbeing and whole school change. </a:t>
            </a:r>
            <a:r>
              <a:rPr i="1" lang="en-US"/>
              <a:t>The Educational and Developmental Psychologist, 34</a:t>
            </a:r>
            <a:r>
              <a:rPr lang="en-US"/>
              <a:t>(1), 64–68. </a:t>
            </a:r>
            <a:r>
              <a:rPr lang="en-US" u="sng">
                <a:solidFill>
                  <a:schemeClr val="hlink"/>
                </a:solidFill>
                <a:hlinkClick r:id="rId5"/>
              </a:rPr>
              <a:t>https://doi.org/10.1017/edp.2017.16</a:t>
            </a:r>
            <a:endParaRPr/>
          </a:p>
          <a:p>
            <a:pPr indent="-228600" lvl="0" marL="457200" marR="0" rtl="0" algn="l">
              <a:lnSpc>
                <a:spcPct val="90000"/>
              </a:lnSpc>
              <a:spcBef>
                <a:spcPts val="1000"/>
              </a:spcBef>
              <a:spcAft>
                <a:spcPts val="0"/>
              </a:spcAft>
              <a:buClr>
                <a:schemeClr val="dk1"/>
              </a:buClr>
              <a:buSzPts val="1800"/>
              <a:buFont typeface="Arial"/>
              <a:buNone/>
            </a:pPr>
            <a:r>
              <a:rPr lang="en-US"/>
              <a:t>Zhang, Y., Fallon, L., Larson, M., Wright, D., Cook, C., &amp; Lyon, A. (2024). Associations among educators' beliefs, intervention fidelity, and student outcomes in school-wide positive behavior interventions, and supports: A school-level moderated mediation analysis.. </a:t>
            </a:r>
            <a:r>
              <a:rPr i="1" lang="en-US"/>
              <a:t>School psychology</a:t>
            </a:r>
            <a:r>
              <a:rPr lang="en-US"/>
              <a:t>. https://doi.org/10.1037/spq0000615.</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7"/>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2000"/>
              <a:buNone/>
            </a:pPr>
            <a:r>
              <a:rPr lang="en-US"/>
              <a:t>Vă mulțumesc pentru atenție!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8"/>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accent2"/>
              </a:buClr>
              <a:buSzPts val="2000"/>
              <a:buFont typeface="Calibri"/>
              <a:buNone/>
            </a:pPr>
            <a:r>
              <a:rPr lang="en-US"/>
              <a:t>https://thrivingschools.eu/</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g37f91dc4fb9_0_14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SzPts val="3800"/>
              <a:buNone/>
            </a:pPr>
            <a:r>
              <a:rPr lang="en-US" sz="3000"/>
              <a:t>Unitatea 1.3 – Munca întregii școli privind starea de bine (Whole School Work on Wellbeing - WSA)</a:t>
            </a:r>
            <a:endParaRPr sz="3000"/>
          </a:p>
        </p:txBody>
      </p:sp>
      <p:sp>
        <p:nvSpPr>
          <p:cNvPr id="78" name="Google Shape;78;g37f91dc4fb9_0_140"/>
          <p:cNvSpPr txBox="1"/>
          <p:nvPr>
            <p:ph idx="1" type="body"/>
          </p:nvPr>
        </p:nvSpPr>
        <p:spPr>
          <a:xfrm>
            <a:off x="406580" y="111756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1000"/>
              </a:spcBef>
              <a:spcAft>
                <a:spcPts val="0"/>
              </a:spcAft>
              <a:buSzPts val="2400"/>
              <a:buNone/>
            </a:pPr>
            <a:r>
              <a:rPr lang="en-US"/>
              <a:t>Introducere</a:t>
            </a:r>
            <a:endParaRPr/>
          </a:p>
        </p:txBody>
      </p:sp>
      <p:sp>
        <p:nvSpPr>
          <p:cNvPr id="79" name="Google Shape;79;g37f91dc4fb9_0_140"/>
          <p:cNvSpPr txBox="1"/>
          <p:nvPr>
            <p:ph idx="2" type="body"/>
          </p:nvPr>
        </p:nvSpPr>
        <p:spPr>
          <a:xfrm>
            <a:off x="97980" y="1759875"/>
            <a:ext cx="10789500" cy="5289300"/>
          </a:xfrm>
          <a:prstGeom prst="rect">
            <a:avLst/>
          </a:prstGeom>
          <a:noFill/>
          <a:ln>
            <a:noFill/>
          </a:ln>
        </p:spPr>
        <p:txBody>
          <a:bodyPr anchorCtr="0" anchor="t" bIns="45700" lIns="91425" spcFirstLastPara="1" rIns="91425" wrap="square" tIns="45700">
            <a:noAutofit/>
          </a:bodyPr>
          <a:lstStyle/>
          <a:p>
            <a:pPr indent="-285750" lvl="0" marL="549275" rtl="0" algn="l">
              <a:lnSpc>
                <a:spcPct val="90000"/>
              </a:lnSpc>
              <a:spcBef>
                <a:spcPts val="1000"/>
              </a:spcBef>
              <a:spcAft>
                <a:spcPts val="0"/>
              </a:spcAft>
              <a:buSzPts val="1800"/>
              <a:buFont typeface="Arial"/>
              <a:buChar char="•"/>
            </a:pPr>
            <a:r>
              <a:rPr lang="en-US"/>
              <a:t>Această unitate arată cum starea de bine devine parte a culturii școlare.</a:t>
            </a:r>
            <a:endParaRPr/>
          </a:p>
          <a:p>
            <a:pPr indent="-285750" lvl="0" marL="549275" rtl="0" algn="l">
              <a:lnSpc>
                <a:spcPct val="90000"/>
              </a:lnSpc>
              <a:spcBef>
                <a:spcPts val="1000"/>
              </a:spcBef>
              <a:spcAft>
                <a:spcPts val="0"/>
              </a:spcAft>
              <a:buSzPts val="1800"/>
              <a:buFont typeface="Arial"/>
              <a:buChar char="•"/>
            </a:pPr>
            <a:r>
              <a:rPr lang="en-US"/>
              <a:t>Veți învăța ce include o Abordare la Nivelul Întregii Școli și cum funcționează aceasta în rutina zilnică.</a:t>
            </a:r>
            <a:endParaRPr/>
          </a:p>
          <a:p>
            <a:pPr indent="-285750" lvl="0" marL="549275" rtl="0" algn="l">
              <a:lnSpc>
                <a:spcPct val="90000"/>
              </a:lnSpc>
              <a:spcBef>
                <a:spcPts val="1000"/>
              </a:spcBef>
              <a:spcAft>
                <a:spcPts val="0"/>
              </a:spcAft>
              <a:buSzPts val="1800"/>
              <a:buFont typeface="Arial"/>
              <a:buChar char="•"/>
            </a:pPr>
            <a:r>
              <a:rPr lang="en-US"/>
              <a:t>Veți examina rolul conducerii, personalului, elevilor și familiilor.</a:t>
            </a:r>
            <a:endParaRPr/>
          </a:p>
          <a:p>
            <a:pPr indent="-285750" lvl="0" marL="549275" rtl="0" algn="l">
              <a:lnSpc>
                <a:spcPct val="90000"/>
              </a:lnSpc>
              <a:spcBef>
                <a:spcPts val="1000"/>
              </a:spcBef>
              <a:spcAft>
                <a:spcPts val="0"/>
              </a:spcAft>
              <a:buSzPts val="1800"/>
              <a:buFont typeface="Arial"/>
              <a:buChar char="•"/>
            </a:pPr>
            <a:r>
              <a:rPr lang="en-US"/>
              <a:t>Veți analiza un exemplu dintr-o școală reală și veți discuta ce a contribuit la succesul efortului.</a:t>
            </a:r>
            <a:endParaRPr/>
          </a:p>
          <a:p>
            <a:pPr indent="-285750" lvl="0" marL="549275" rtl="0" algn="l">
              <a:lnSpc>
                <a:spcPct val="90000"/>
              </a:lnSpc>
              <a:spcBef>
                <a:spcPts val="1000"/>
              </a:spcBef>
              <a:spcAft>
                <a:spcPts val="0"/>
              </a:spcAft>
              <a:buSzPts val="1800"/>
              <a:buFont typeface="Arial"/>
              <a:buChar char="•"/>
            </a:pPr>
            <a:r>
              <a:rPr lang="en-US"/>
              <a:t>Veți reflecta asupra propriei școli, veți compara cu principiile WSA și veți schița primele idei pentru un plan de stare de bine la nivelul întregii școli.</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2"/>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sz="3200"/>
          </a:p>
        </p:txBody>
      </p:sp>
      <p:sp>
        <p:nvSpPr>
          <p:cNvPr id="85" name="Google Shape;85;p2"/>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SzPts val="2400"/>
              <a:buNone/>
            </a:pPr>
            <a:r>
              <a:rPr lang="en-US"/>
              <a:t>Obiectivele învățării</a:t>
            </a:r>
            <a:endParaRPr/>
          </a:p>
        </p:txBody>
      </p:sp>
      <p:grpSp>
        <p:nvGrpSpPr>
          <p:cNvPr id="86" name="Google Shape;86;p2"/>
          <p:cNvGrpSpPr/>
          <p:nvPr/>
        </p:nvGrpSpPr>
        <p:grpSpPr>
          <a:xfrm>
            <a:off x="491938" y="2171700"/>
            <a:ext cx="11208122" cy="4488844"/>
            <a:chOff x="2354" y="0"/>
            <a:chExt cx="11208122" cy="4488844"/>
          </a:xfrm>
        </p:grpSpPr>
        <p:sp>
          <p:nvSpPr>
            <p:cNvPr id="87" name="Google Shape;87;p2"/>
            <p:cNvSpPr/>
            <p:nvPr/>
          </p:nvSpPr>
          <p:spPr>
            <a:xfrm>
              <a:off x="2354" y="0"/>
              <a:ext cx="3662785" cy="4488844"/>
            </a:xfrm>
            <a:prstGeom prst="roundRect">
              <a:avLst>
                <a:gd fmla="val 10000" name="adj"/>
              </a:avLst>
            </a:prstGeom>
            <a:solidFill>
              <a:srgbClr val="FA7150"/>
            </a:solid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2"/>
            <p:cNvSpPr txBox="1"/>
            <p:nvPr/>
          </p:nvSpPr>
          <p:spPr>
            <a:xfrm>
              <a:off x="2354" y="1795537"/>
              <a:ext cx="3662785" cy="1795537"/>
            </a:xfrm>
            <a:prstGeom prst="rect">
              <a:avLst/>
            </a:prstGeom>
            <a:noFill/>
            <a:ln>
              <a:noFill/>
            </a:ln>
          </p:spPr>
          <p:txBody>
            <a:bodyPr anchorCtr="0" anchor="ctr" bIns="135125" lIns="135125" spcFirstLastPara="1" rIns="135125" wrap="square" tIns="135125">
              <a:noAutofit/>
            </a:bodyPr>
            <a:lstStyle/>
            <a:p>
              <a:pPr indent="0" lvl="0" marL="0" marR="0" rtl="0" algn="ctr">
                <a:lnSpc>
                  <a:spcPct val="90000"/>
                </a:lnSpc>
                <a:spcBef>
                  <a:spcPts val="0"/>
                </a:spcBef>
                <a:spcAft>
                  <a:spcPts val="0"/>
                </a:spcAft>
                <a:buClr>
                  <a:srgbClr val="000000"/>
                </a:buClr>
                <a:buSzPts val="1900"/>
                <a:buFont typeface="Arial"/>
                <a:buNone/>
              </a:pPr>
              <a:r>
                <a:rPr b="0" i="0" lang="en-US" sz="1900" u="none" cap="none" strike="noStrike">
                  <a:solidFill>
                    <a:schemeClr val="lt1"/>
                  </a:solidFill>
                  <a:latin typeface="Arial"/>
                  <a:ea typeface="Arial"/>
                  <a:cs typeface="Arial"/>
                  <a:sym typeface="Arial"/>
                </a:rPr>
                <a:t>• Descrie principiile cheie ale abordării la nivelul întregii școli într-un limbaj clar.</a:t>
              </a:r>
              <a:br>
                <a:rPr b="0" i="0" lang="en-US" sz="1900" u="none" cap="none" strike="noStrike">
                  <a:solidFill>
                    <a:schemeClr val="lt1"/>
                  </a:solidFill>
                  <a:latin typeface="Arial"/>
                  <a:ea typeface="Arial"/>
                  <a:cs typeface="Arial"/>
                  <a:sym typeface="Arial"/>
                </a:rPr>
              </a:br>
              <a:endParaRPr b="0" i="0" sz="1900" u="none" cap="none" strike="noStrike">
                <a:solidFill>
                  <a:schemeClr val="lt1"/>
                </a:solidFill>
                <a:latin typeface="Arial"/>
                <a:ea typeface="Arial"/>
                <a:cs typeface="Arial"/>
                <a:sym typeface="Arial"/>
              </a:endParaRPr>
            </a:p>
          </p:txBody>
        </p:sp>
        <p:sp>
          <p:nvSpPr>
            <p:cNvPr id="89" name="Google Shape;89;p2"/>
            <p:cNvSpPr/>
            <p:nvPr/>
          </p:nvSpPr>
          <p:spPr>
            <a:xfrm>
              <a:off x="1086354" y="269330"/>
              <a:ext cx="1494785" cy="1494785"/>
            </a:xfrm>
            <a:prstGeom prst="ellipse">
              <a:avLst/>
            </a:prstGeom>
            <a:blipFill rotWithShape="1">
              <a:blip r:embed="rId3">
                <a:alphaModFix/>
              </a:blip>
              <a:stretch>
                <a:fillRect b="0" l="0" r="0" t="0"/>
              </a:stretch>
            </a:blip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 name="Google Shape;90;p2"/>
            <p:cNvSpPr/>
            <p:nvPr/>
          </p:nvSpPr>
          <p:spPr>
            <a:xfrm>
              <a:off x="3775022" y="0"/>
              <a:ext cx="3662785" cy="4488844"/>
            </a:xfrm>
            <a:prstGeom prst="roundRect">
              <a:avLst>
                <a:gd fmla="val 10000" name="adj"/>
              </a:avLst>
            </a:prstGeom>
            <a:solidFill>
              <a:srgbClr val="F98733"/>
            </a:solid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 name="Google Shape;91;p2"/>
            <p:cNvSpPr txBox="1"/>
            <p:nvPr/>
          </p:nvSpPr>
          <p:spPr>
            <a:xfrm>
              <a:off x="3775022" y="1795537"/>
              <a:ext cx="3662785" cy="1795537"/>
            </a:xfrm>
            <a:prstGeom prst="rect">
              <a:avLst/>
            </a:prstGeom>
            <a:noFill/>
            <a:ln>
              <a:noFill/>
            </a:ln>
          </p:spPr>
          <p:txBody>
            <a:bodyPr anchorCtr="0" anchor="ctr" bIns="135125" lIns="135125" spcFirstLastPara="1" rIns="135125" wrap="square" tIns="135125">
              <a:noAutofit/>
            </a:bodyPr>
            <a:lstStyle/>
            <a:p>
              <a:pPr indent="0" lvl="0" marL="0" marR="0" rtl="0" algn="ctr">
                <a:lnSpc>
                  <a:spcPct val="90000"/>
                </a:lnSpc>
                <a:spcBef>
                  <a:spcPts val="0"/>
                </a:spcBef>
                <a:spcAft>
                  <a:spcPts val="0"/>
                </a:spcAft>
                <a:buNone/>
              </a:pPr>
              <a:r>
                <a:rPr b="0" i="0" lang="en-US" sz="1900" u="none" cap="none" strike="noStrike">
                  <a:solidFill>
                    <a:schemeClr val="lt1"/>
                  </a:solidFill>
                  <a:latin typeface="Arial"/>
                  <a:ea typeface="Arial"/>
                  <a:cs typeface="Arial"/>
                  <a:sym typeface="Arial"/>
                </a:rPr>
                <a:t>• Identifice un punct forte și o lacună în modul în care școala lor reflectă în prezent PERMA, folosind rezultatele cartografierii din Unitatea 1.1.</a:t>
              </a:r>
              <a:endParaRPr b="0" i="0" sz="1900" u="none" cap="none" strike="noStrike">
                <a:solidFill>
                  <a:schemeClr val="lt1"/>
                </a:solidFill>
                <a:latin typeface="Arial"/>
                <a:ea typeface="Arial"/>
                <a:cs typeface="Arial"/>
                <a:sym typeface="Arial"/>
              </a:endParaRPr>
            </a:p>
          </p:txBody>
        </p:sp>
        <p:sp>
          <p:nvSpPr>
            <p:cNvPr id="92" name="Google Shape;92;p2"/>
            <p:cNvSpPr/>
            <p:nvPr/>
          </p:nvSpPr>
          <p:spPr>
            <a:xfrm>
              <a:off x="4859022" y="269330"/>
              <a:ext cx="1494785" cy="1494785"/>
            </a:xfrm>
            <a:prstGeom prst="ellipse">
              <a:avLst/>
            </a:prstGeom>
            <a:blipFill rotWithShape="1">
              <a:blip r:embed="rId4">
                <a:alphaModFix/>
              </a:blip>
              <a:stretch>
                <a:fillRect b="0" l="0" r="0" t="0"/>
              </a:stretch>
            </a:blip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 name="Google Shape;93;p2"/>
            <p:cNvSpPr/>
            <p:nvPr/>
          </p:nvSpPr>
          <p:spPr>
            <a:xfrm>
              <a:off x="7547691" y="0"/>
              <a:ext cx="3662785" cy="4488844"/>
            </a:xfrm>
            <a:prstGeom prst="roundRect">
              <a:avLst>
                <a:gd fmla="val 10000" name="adj"/>
              </a:avLst>
            </a:prstGeom>
            <a:solidFill>
              <a:srgbClr val="F9AD16"/>
            </a:solid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2"/>
            <p:cNvSpPr txBox="1"/>
            <p:nvPr/>
          </p:nvSpPr>
          <p:spPr>
            <a:xfrm>
              <a:off x="7547691" y="1795537"/>
              <a:ext cx="3662785" cy="1795537"/>
            </a:xfrm>
            <a:prstGeom prst="rect">
              <a:avLst/>
            </a:prstGeom>
            <a:noFill/>
            <a:ln>
              <a:noFill/>
            </a:ln>
          </p:spPr>
          <p:txBody>
            <a:bodyPr anchorCtr="0" anchor="ctr" bIns="135125" lIns="135125" spcFirstLastPara="1" rIns="135125" wrap="square" tIns="135125">
              <a:noAutofit/>
            </a:bodyPr>
            <a:lstStyle/>
            <a:p>
              <a:pPr indent="0" lvl="0" marL="0" marR="0" rtl="0" algn="ctr">
                <a:lnSpc>
                  <a:spcPct val="90000"/>
                </a:lnSpc>
                <a:spcBef>
                  <a:spcPts val="0"/>
                </a:spcBef>
                <a:spcAft>
                  <a:spcPts val="0"/>
                </a:spcAft>
                <a:buNone/>
              </a:pPr>
              <a:r>
                <a:rPr b="0" i="0" lang="en-US" sz="1900" u="none" cap="none" strike="noStrike">
                  <a:solidFill>
                    <a:schemeClr val="lt1"/>
                  </a:solidFill>
                  <a:latin typeface="Arial"/>
                  <a:ea typeface="Arial"/>
                  <a:cs typeface="Arial"/>
                  <a:sym typeface="Arial"/>
                </a:rPr>
                <a:t>• Aplice câte o activitate educațională pentru fiecare element PERMA (clasa, cultura personalului sau rutina întregii școli).</a:t>
              </a:r>
              <a:br>
                <a:rPr b="0" i="0" lang="en-US" sz="1900" u="none" cap="none" strike="noStrike">
                  <a:solidFill>
                    <a:schemeClr val="lt1"/>
                  </a:solidFill>
                  <a:latin typeface="Arial"/>
                  <a:ea typeface="Arial"/>
                  <a:cs typeface="Arial"/>
                  <a:sym typeface="Arial"/>
                </a:rPr>
              </a:br>
              <a:endParaRPr b="0" i="0" sz="1900" u="none" cap="none" strike="noStrike">
                <a:solidFill>
                  <a:schemeClr val="lt1"/>
                </a:solidFill>
                <a:latin typeface="Arial"/>
                <a:ea typeface="Arial"/>
                <a:cs typeface="Arial"/>
                <a:sym typeface="Arial"/>
              </a:endParaRPr>
            </a:p>
          </p:txBody>
        </p:sp>
        <p:sp>
          <p:nvSpPr>
            <p:cNvPr id="95" name="Google Shape;95;p2"/>
            <p:cNvSpPr/>
            <p:nvPr/>
          </p:nvSpPr>
          <p:spPr>
            <a:xfrm>
              <a:off x="8631691" y="269330"/>
              <a:ext cx="1494785" cy="1494785"/>
            </a:xfrm>
            <a:prstGeom prst="ellipse">
              <a:avLst/>
            </a:prstGeom>
            <a:blipFill rotWithShape="1">
              <a:blip r:embed="rId5">
                <a:alphaModFix/>
              </a:blip>
              <a:stretch>
                <a:fillRect b="0" l="0" r="0" t="0"/>
              </a:stretch>
            </a:blip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 name="Google Shape;96;p2"/>
            <p:cNvSpPr/>
            <p:nvPr/>
          </p:nvSpPr>
          <p:spPr>
            <a:xfrm>
              <a:off x="448513" y="3591075"/>
              <a:ext cx="10315804" cy="673326"/>
            </a:xfrm>
            <a:prstGeom prst="leftRightArrow">
              <a:avLst>
                <a:gd fmla="val 50000" name="adj1"/>
                <a:gd fmla="val 50000" name="adj2"/>
              </a:avLst>
            </a:prstGeom>
            <a:solidFill>
              <a:srgbClr val="FDD4CF"/>
            </a:solid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7" name="Google Shape;97;p2"/>
          <p:cNvSpPr txBox="1"/>
          <p:nvPr/>
        </p:nvSpPr>
        <p:spPr>
          <a:xfrm>
            <a:off x="331470" y="1680417"/>
            <a:ext cx="6149340" cy="4000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La sfârșitul acestei unități, participanții vor fi capabili să:</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g37f91dc4fb9_0_58"/>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200"/>
              <a:t>Unitatea 1.3 – Introducere în abordările la nivelul întregii școli (WSA)</a:t>
            </a:r>
            <a:endParaRPr sz="3200"/>
          </a:p>
        </p:txBody>
      </p:sp>
      <p:sp>
        <p:nvSpPr>
          <p:cNvPr id="103" name="Google Shape;103;g37f91dc4fb9_0_58"/>
          <p:cNvSpPr txBox="1"/>
          <p:nvPr>
            <p:ph idx="1" type="body"/>
          </p:nvPr>
        </p:nvSpPr>
        <p:spPr>
          <a:xfrm>
            <a:off x="123750" y="790721"/>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SzPts val="2400"/>
              <a:buNone/>
            </a:pPr>
            <a:r>
              <a:rPr lang="en-US"/>
              <a:t>Verificare: Cât de familiarizat(ă) sunteți cu WSA</a:t>
            </a:r>
            <a:endParaRPr/>
          </a:p>
        </p:txBody>
      </p:sp>
      <p:sp>
        <p:nvSpPr>
          <p:cNvPr id="104" name="Google Shape;104;g37f91dc4fb9_0_58"/>
          <p:cNvSpPr txBox="1"/>
          <p:nvPr>
            <p:ph idx="2" type="body"/>
          </p:nvPr>
        </p:nvSpPr>
        <p:spPr>
          <a:xfrm>
            <a:off x="97974" y="1885600"/>
            <a:ext cx="52566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b="1" lang="en-US" sz="2400"/>
              <a:t>Cât de familiarizat/ă sunteți cu abordarea la nivelul întregii școli în ceea ce privește starea de bine</a:t>
            </a:r>
            <a:endParaRPr/>
          </a:p>
          <a:p>
            <a:pPr indent="-228600" lvl="0" marL="457200" marR="0" rtl="0" algn="l">
              <a:lnSpc>
                <a:spcPct val="90000"/>
              </a:lnSpc>
              <a:spcBef>
                <a:spcPts val="1000"/>
              </a:spcBef>
              <a:spcAft>
                <a:spcPts val="0"/>
              </a:spcAft>
              <a:buClr>
                <a:schemeClr val="dk1"/>
              </a:buClr>
              <a:buSzPts val="1800"/>
              <a:buFont typeface="Arial"/>
              <a:buNone/>
            </a:pPr>
            <a:r>
              <a:rPr lang="en-US" sz="2400"/>
              <a:t>Arătați cu degetele: </a:t>
            </a:r>
            <a:endParaRPr/>
          </a:p>
          <a:p>
            <a:pPr indent="-228600" lvl="0" marL="457200" marR="0" rtl="0" algn="l">
              <a:lnSpc>
                <a:spcPct val="90000"/>
              </a:lnSpc>
              <a:spcBef>
                <a:spcPts val="1000"/>
              </a:spcBef>
              <a:spcAft>
                <a:spcPts val="0"/>
              </a:spcAft>
              <a:buClr>
                <a:schemeClr val="dk1"/>
              </a:buClr>
              <a:buSzPts val="1800"/>
              <a:buFont typeface="Arial"/>
              <a:buNone/>
            </a:pPr>
            <a:r>
              <a:rPr lang="en-US" sz="2400"/>
              <a:t>• 1 = Este nouă pentru mine </a:t>
            </a:r>
            <a:endParaRPr/>
          </a:p>
          <a:p>
            <a:pPr indent="-228600" lvl="0" marL="457200" marR="0" rtl="0" algn="l">
              <a:lnSpc>
                <a:spcPct val="90000"/>
              </a:lnSpc>
              <a:spcBef>
                <a:spcPts val="1000"/>
              </a:spcBef>
              <a:spcAft>
                <a:spcPts val="0"/>
              </a:spcAft>
              <a:buClr>
                <a:schemeClr val="dk1"/>
              </a:buClr>
              <a:buSzPts val="1800"/>
              <a:buFont typeface="Arial"/>
              <a:buNone/>
            </a:pPr>
            <a:r>
              <a:rPr lang="en-US" sz="2400"/>
              <a:t>• 3 = Cunosc ideea, dar nu sunt sigur/ă cum să o aplic </a:t>
            </a:r>
            <a:endParaRPr/>
          </a:p>
          <a:p>
            <a:pPr indent="-228600" lvl="0" marL="457200" marR="0" rtl="0" algn="l">
              <a:lnSpc>
                <a:spcPct val="90000"/>
              </a:lnSpc>
              <a:spcBef>
                <a:spcPts val="1000"/>
              </a:spcBef>
              <a:spcAft>
                <a:spcPts val="0"/>
              </a:spcAft>
              <a:buClr>
                <a:schemeClr val="dk1"/>
              </a:buClr>
              <a:buSzPts val="1800"/>
              <a:buFont typeface="Arial"/>
              <a:buNone/>
            </a:pPr>
            <a:r>
              <a:rPr lang="en-US" sz="2400"/>
              <a:t>• 5 = Lucrez deja cu WSA în școala mea</a:t>
            </a:r>
            <a:endParaRPr sz="2400"/>
          </a:p>
          <a:p>
            <a:pPr indent="-228600" lvl="0" marL="457200" marR="0" rtl="0" algn="l">
              <a:lnSpc>
                <a:spcPct val="90000"/>
              </a:lnSpc>
              <a:spcBef>
                <a:spcPts val="1000"/>
              </a:spcBef>
              <a:spcAft>
                <a:spcPts val="0"/>
              </a:spcAft>
              <a:buClr>
                <a:schemeClr val="dk1"/>
              </a:buClr>
              <a:buSzPts val="1800"/>
              <a:buFont typeface="Arial"/>
              <a:buNone/>
            </a:pPr>
            <a:r>
              <a:t/>
            </a:r>
            <a:endParaRPr i="1" sz="2400"/>
          </a:p>
          <a:p>
            <a:pPr indent="-228600" lvl="0" marL="457200" marR="0" rtl="0" algn="l">
              <a:lnSpc>
                <a:spcPct val="90000"/>
              </a:lnSpc>
              <a:spcBef>
                <a:spcPts val="1000"/>
              </a:spcBef>
              <a:spcAft>
                <a:spcPts val="0"/>
              </a:spcAft>
              <a:buClr>
                <a:schemeClr val="dk1"/>
              </a:buClr>
              <a:buSzPts val="1800"/>
              <a:buFont typeface="Arial"/>
              <a:buNone/>
            </a:pPr>
            <a:r>
              <a:rPr i="1" lang="en-US" sz="2400"/>
              <a:t>Nu există răspunsuri corecte. Acest lucru ne ajută să pornim de acolo de unde vă aflați acum.</a:t>
            </a:r>
            <a:endParaRPr/>
          </a:p>
          <a:p>
            <a:pPr indent="-228600" lvl="0" marL="457200" rtl="0" algn="l">
              <a:lnSpc>
                <a:spcPct val="90000"/>
              </a:lnSpc>
              <a:spcBef>
                <a:spcPts val="0"/>
              </a:spcBef>
              <a:spcAft>
                <a:spcPts val="0"/>
              </a:spcAft>
              <a:buSzPts val="1800"/>
              <a:buNone/>
            </a:pPr>
            <a:r>
              <a:t/>
            </a:r>
            <a:endParaRPr/>
          </a:p>
          <a:p>
            <a:pPr indent="-228600" lvl="0" marL="457200" rtl="0" algn="l">
              <a:lnSpc>
                <a:spcPct val="90000"/>
              </a:lnSpc>
              <a:spcBef>
                <a:spcPts val="0"/>
              </a:spcBef>
              <a:spcAft>
                <a:spcPts val="0"/>
              </a:spcAft>
              <a:buSzPts val="1800"/>
              <a:buNone/>
            </a:pPr>
            <a:r>
              <a:t/>
            </a:r>
            <a:endParaRPr/>
          </a:p>
        </p:txBody>
      </p:sp>
      <p:pic>
        <p:nvPicPr>
          <p:cNvPr id="105" name="Google Shape;105;g37f91dc4fb9_0_58" title="whole-school-approach-community-engagement-blog-only.jpg"/>
          <p:cNvPicPr preferRelativeResize="0"/>
          <p:nvPr/>
        </p:nvPicPr>
        <p:blipFill rotWithShape="1">
          <a:blip r:embed="rId3">
            <a:alphaModFix/>
          </a:blip>
          <a:srcRect b="0" l="0" r="0" t="0"/>
          <a:stretch/>
        </p:blipFill>
        <p:spPr>
          <a:xfrm>
            <a:off x="5584550" y="1244650"/>
            <a:ext cx="6316851" cy="514857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g37d7badc4d7_0_12"/>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Ce înseamnă o abordare la nivelul întregii școli</a:t>
            </a:r>
            <a:endParaRPr/>
          </a:p>
        </p:txBody>
      </p:sp>
      <p:sp>
        <p:nvSpPr>
          <p:cNvPr id="111" name="Google Shape;111;g37d7badc4d7_0_12"/>
          <p:cNvSpPr txBox="1"/>
          <p:nvPr>
            <p:ph idx="2" type="body"/>
          </p:nvPr>
        </p:nvSpPr>
        <p:spPr>
          <a:xfrm>
            <a:off x="97970" y="1487058"/>
            <a:ext cx="7262009"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lang="en-US" sz="2000"/>
              <a:t>O abordare la nivelul intregii scoli este </a:t>
            </a:r>
            <a:r>
              <a:rPr b="1" lang="en-US" sz="2000"/>
              <a:t>o strategie sistemică</a:t>
            </a:r>
            <a:r>
              <a:rPr lang="en-US" sz="2000"/>
              <a:t> care integrează starea de bine în: </a:t>
            </a:r>
            <a:endParaRPr/>
          </a:p>
          <a:p>
            <a:pPr indent="0" lvl="0" marL="263525" rtl="0" algn="l">
              <a:lnSpc>
                <a:spcPct val="90000"/>
              </a:lnSpc>
              <a:spcBef>
                <a:spcPts val="1000"/>
              </a:spcBef>
              <a:spcAft>
                <a:spcPts val="0"/>
              </a:spcAft>
              <a:buSzPts val="1800"/>
              <a:buNone/>
            </a:pPr>
            <a:r>
              <a:rPr lang="en-US" sz="2000"/>
              <a:t>   • curriculum </a:t>
            </a:r>
            <a:endParaRPr/>
          </a:p>
          <a:p>
            <a:pPr indent="0" lvl="0" marL="263525" rtl="0" algn="l">
              <a:lnSpc>
                <a:spcPct val="90000"/>
              </a:lnSpc>
              <a:spcBef>
                <a:spcPts val="1000"/>
              </a:spcBef>
              <a:spcAft>
                <a:spcPts val="0"/>
              </a:spcAft>
              <a:buSzPts val="1800"/>
              <a:buNone/>
            </a:pPr>
            <a:r>
              <a:rPr lang="en-US" sz="2000"/>
              <a:t>   • pedagogie </a:t>
            </a:r>
            <a:endParaRPr/>
          </a:p>
          <a:p>
            <a:pPr indent="0" lvl="0" marL="263525" rtl="0" algn="l">
              <a:lnSpc>
                <a:spcPct val="90000"/>
              </a:lnSpc>
              <a:spcBef>
                <a:spcPts val="1000"/>
              </a:spcBef>
              <a:spcAft>
                <a:spcPts val="0"/>
              </a:spcAft>
              <a:buSzPts val="1800"/>
              <a:buNone/>
            </a:pPr>
            <a:r>
              <a:rPr lang="en-US" sz="2000"/>
              <a:t>   • politici școlare </a:t>
            </a:r>
            <a:endParaRPr/>
          </a:p>
          <a:p>
            <a:pPr indent="0" lvl="0" marL="263525" rtl="0" algn="l">
              <a:lnSpc>
                <a:spcPct val="90000"/>
              </a:lnSpc>
              <a:spcBef>
                <a:spcPts val="1000"/>
              </a:spcBef>
              <a:spcAft>
                <a:spcPts val="0"/>
              </a:spcAft>
              <a:buSzPts val="1800"/>
              <a:buNone/>
            </a:pPr>
            <a:r>
              <a:rPr lang="en-US" sz="2000"/>
              <a:t>   • decizii de conducere </a:t>
            </a:r>
            <a:endParaRPr/>
          </a:p>
          <a:p>
            <a:pPr indent="0" lvl="0" marL="263525" rtl="0" algn="l">
              <a:lnSpc>
                <a:spcPct val="90000"/>
              </a:lnSpc>
              <a:spcBef>
                <a:spcPts val="1000"/>
              </a:spcBef>
              <a:spcAft>
                <a:spcPts val="0"/>
              </a:spcAft>
              <a:buSzPts val="1800"/>
              <a:buNone/>
            </a:pPr>
            <a:r>
              <a:rPr lang="en-US" sz="2000"/>
              <a:t>   • implicarea familiei și a comunității</a:t>
            </a:r>
            <a:endParaRPr sz="2000"/>
          </a:p>
          <a:p>
            <a:pPr indent="0" lvl="0" marL="263525" rtl="0" algn="l">
              <a:lnSpc>
                <a:spcPct val="90000"/>
              </a:lnSpc>
              <a:spcBef>
                <a:spcPts val="1000"/>
              </a:spcBef>
              <a:spcAft>
                <a:spcPts val="0"/>
              </a:spcAft>
              <a:buSzPts val="1800"/>
              <a:buNone/>
            </a:pPr>
            <a:r>
              <a:rPr lang="en-US" sz="2000"/>
              <a:t>Starea de bine nu este un program separat. Face parte din modul în care școala funcționează în fiecare zi.</a:t>
            </a:r>
            <a:endParaRPr/>
          </a:p>
          <a:p>
            <a:pPr indent="0" lvl="0" marL="263525" rtl="0" algn="l">
              <a:lnSpc>
                <a:spcPct val="90000"/>
              </a:lnSpc>
              <a:spcBef>
                <a:spcPts val="1000"/>
              </a:spcBef>
              <a:spcAft>
                <a:spcPts val="0"/>
              </a:spcAft>
              <a:buSzPts val="1800"/>
              <a:buNone/>
            </a:pPr>
            <a:r>
              <a:rPr lang="en-US" sz="2000"/>
              <a:t>Cadrul Școlilor Prospere integrează: </a:t>
            </a:r>
            <a:endParaRPr/>
          </a:p>
          <a:p>
            <a:pPr indent="0" lvl="0" marL="263525" rtl="0" algn="l">
              <a:lnSpc>
                <a:spcPct val="90000"/>
              </a:lnSpc>
              <a:spcBef>
                <a:spcPts val="1000"/>
              </a:spcBef>
              <a:spcAft>
                <a:spcPts val="0"/>
              </a:spcAft>
              <a:buSzPts val="1800"/>
              <a:buNone/>
            </a:pPr>
            <a:r>
              <a:rPr lang="en-US" sz="2000"/>
              <a:t>• PERMA (ce este starea de bine) </a:t>
            </a:r>
            <a:endParaRPr/>
          </a:p>
          <a:p>
            <a:pPr indent="0" lvl="0" marL="263525" rtl="0" algn="l">
              <a:lnSpc>
                <a:spcPct val="90000"/>
              </a:lnSpc>
              <a:spcBef>
                <a:spcPts val="1000"/>
              </a:spcBef>
              <a:spcAft>
                <a:spcPts val="0"/>
              </a:spcAft>
              <a:buSzPts val="1800"/>
              <a:buNone/>
            </a:pPr>
            <a:r>
              <a:rPr lang="en-US" sz="2000"/>
              <a:t>• SEL (abilitățile de care elevii au nevoie pentru stare de bine) </a:t>
            </a:r>
            <a:endParaRPr/>
          </a:p>
          <a:p>
            <a:pPr indent="0" lvl="0" marL="263525" rtl="0" algn="l">
              <a:lnSpc>
                <a:spcPct val="90000"/>
              </a:lnSpc>
              <a:spcBef>
                <a:spcPts val="1000"/>
              </a:spcBef>
              <a:spcAft>
                <a:spcPts val="0"/>
              </a:spcAft>
              <a:buSzPts val="1800"/>
              <a:buNone/>
            </a:pPr>
            <a:r>
              <a:rPr lang="en-US" sz="2000"/>
              <a:t>• SWPBS (structuri și rutine care mențin practicile consecvente)</a:t>
            </a:r>
            <a:endParaRPr/>
          </a:p>
          <a:p>
            <a:pPr indent="0" lvl="0" marL="0" rtl="0" algn="l">
              <a:lnSpc>
                <a:spcPct val="90000"/>
              </a:lnSpc>
              <a:spcBef>
                <a:spcPts val="0"/>
              </a:spcBef>
              <a:spcAft>
                <a:spcPts val="0"/>
              </a:spcAft>
              <a:buClr>
                <a:schemeClr val="dk1"/>
              </a:buClr>
              <a:buSzPts val="1800"/>
              <a:buNone/>
            </a:pPr>
            <a:r>
              <a:t/>
            </a:r>
            <a:endParaRPr/>
          </a:p>
        </p:txBody>
      </p:sp>
      <p:pic>
        <p:nvPicPr>
          <p:cNvPr descr="A group of children in a classroom&#10;&#10;AI-generated content may be incorrect." id="112" name="Google Shape;112;g37d7badc4d7_0_12"/>
          <p:cNvPicPr preferRelativeResize="0"/>
          <p:nvPr/>
        </p:nvPicPr>
        <p:blipFill rotWithShape="1">
          <a:blip r:embed="rId3">
            <a:alphaModFix/>
          </a:blip>
          <a:srcRect b="0" l="0" r="0" t="0"/>
          <a:stretch/>
        </p:blipFill>
        <p:spPr>
          <a:xfrm>
            <a:off x="7359980" y="1544344"/>
            <a:ext cx="4682490" cy="5104456"/>
          </a:xfrm>
          <a:prstGeom prst="rect">
            <a:avLst/>
          </a:prstGeom>
          <a:noFill/>
          <a:ln>
            <a:noFill/>
          </a:ln>
        </p:spPr>
      </p:pic>
      <p:sp>
        <p:nvSpPr>
          <p:cNvPr id="113" name="Google Shape;113;g37d7badc4d7_0_12"/>
          <p:cNvSpPr txBox="1"/>
          <p:nvPr/>
        </p:nvSpPr>
        <p:spPr>
          <a:xfrm>
            <a:off x="97970" y="0"/>
            <a:ext cx="11944500" cy="715800"/>
          </a:xfrm>
          <a:prstGeom prst="rect">
            <a:avLst/>
          </a:prstGeom>
          <a:noFill/>
          <a:ln>
            <a:noFill/>
          </a:ln>
        </p:spPr>
        <p:txBody>
          <a:bodyPr anchorCtr="0" anchor="ctr" bIns="54000" lIns="91425" spcFirstLastPara="1" rIns="54000" wrap="square" tIns="54000">
            <a:noAutofit/>
          </a:bodyPr>
          <a:lstStyle/>
          <a:p>
            <a:pPr indent="0" lvl="0" marL="0" marR="0" rtl="0" algn="l">
              <a:lnSpc>
                <a:spcPct val="90000"/>
              </a:lnSpc>
              <a:spcBef>
                <a:spcPts val="0"/>
              </a:spcBef>
              <a:spcAft>
                <a:spcPts val="0"/>
              </a:spcAft>
              <a:buClr>
                <a:srgbClr val="FFFFFF"/>
              </a:buClr>
              <a:buSzPts val="3800"/>
              <a:buFont typeface="Calibri"/>
              <a:buNone/>
            </a:pPr>
            <a:r>
              <a:rPr b="0" i="0" lang="en-US" sz="3200" u="none" cap="none" strike="noStrike">
                <a:solidFill>
                  <a:srgbClr val="FFFFFF"/>
                </a:solidFill>
                <a:latin typeface="Calibri"/>
                <a:ea typeface="Calibri"/>
                <a:cs typeface="Calibri"/>
                <a:sym typeface="Calibri"/>
              </a:rPr>
              <a:t>Unitatea 1.3 – Introducere în abordările la nivelul întregii școli (WSA)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sz="3200"/>
          </a:p>
        </p:txBody>
      </p:sp>
      <p:sp>
        <p:nvSpPr>
          <p:cNvPr id="119" name="Google Shape;119;p3"/>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De ce funcționează o abordare la nivelul întregii școli</a:t>
            </a:r>
            <a:endParaRPr/>
          </a:p>
        </p:txBody>
      </p:sp>
      <p:sp>
        <p:nvSpPr>
          <p:cNvPr id="120" name="Google Shape;120;p3"/>
          <p:cNvSpPr txBox="1"/>
          <p:nvPr>
            <p:ph idx="2" type="body"/>
          </p:nvPr>
        </p:nvSpPr>
        <p:spPr>
          <a:xfrm>
            <a:off x="97970" y="1405472"/>
            <a:ext cx="7236824" cy="5370886"/>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b="1" lang="en-US" sz="2000"/>
              <a:t>Cercetările arată că școlile îmbunătățesc starea de bine și rezultatele academice atunci când: </a:t>
            </a:r>
            <a:endParaRPr/>
          </a:p>
          <a:p>
            <a:pPr indent="0" lvl="0" marL="263525" rtl="0" algn="l">
              <a:lnSpc>
                <a:spcPct val="90000"/>
              </a:lnSpc>
              <a:spcBef>
                <a:spcPts val="1000"/>
              </a:spcBef>
              <a:spcAft>
                <a:spcPts val="0"/>
              </a:spcAft>
              <a:buSzPts val="1800"/>
              <a:buNone/>
            </a:pPr>
            <a:r>
              <a:rPr lang="en-US" sz="2000"/>
              <a:t>• personalul și elevii se simt sprijiniți </a:t>
            </a:r>
            <a:endParaRPr/>
          </a:p>
          <a:p>
            <a:pPr indent="0" lvl="0" marL="263525" rtl="0" algn="l">
              <a:lnSpc>
                <a:spcPct val="90000"/>
              </a:lnSpc>
              <a:spcBef>
                <a:spcPts val="1000"/>
              </a:spcBef>
              <a:spcAft>
                <a:spcPts val="0"/>
              </a:spcAft>
              <a:buSzPts val="1800"/>
              <a:buNone/>
            </a:pPr>
            <a:r>
              <a:rPr lang="en-US" sz="2000"/>
              <a:t>• rutinele comune reduc perturbările comportamentale </a:t>
            </a:r>
            <a:endParaRPr/>
          </a:p>
          <a:p>
            <a:pPr indent="0" lvl="0" marL="263525" rtl="0" algn="l">
              <a:lnSpc>
                <a:spcPct val="90000"/>
              </a:lnSpc>
              <a:spcBef>
                <a:spcPts val="1000"/>
              </a:spcBef>
              <a:spcAft>
                <a:spcPts val="0"/>
              </a:spcAft>
              <a:buSzPts val="1800"/>
              <a:buNone/>
            </a:pPr>
            <a:r>
              <a:rPr lang="en-US" sz="2000"/>
              <a:t>• starea de bine este inclusă în planificare și analiza datelor</a:t>
            </a:r>
            <a:endParaRPr sz="2000"/>
          </a:p>
          <a:p>
            <a:pPr indent="0" lvl="0" marL="263525" rtl="0" algn="l">
              <a:lnSpc>
                <a:spcPct val="90000"/>
              </a:lnSpc>
              <a:spcBef>
                <a:spcPts val="1000"/>
              </a:spcBef>
              <a:spcAft>
                <a:spcPts val="0"/>
              </a:spcAft>
              <a:buSzPts val="1800"/>
              <a:buNone/>
            </a:pPr>
            <a:r>
              <a:rPr b="1" lang="en-US" sz="2000"/>
              <a:t>Exemple din implementările de Educație Pozitivă la nivelul întregii școli arată: </a:t>
            </a:r>
            <a:endParaRPr/>
          </a:p>
          <a:p>
            <a:pPr indent="0" lvl="0" marL="263525" rtl="0" algn="l">
              <a:lnSpc>
                <a:spcPct val="90000"/>
              </a:lnSpc>
              <a:spcBef>
                <a:spcPts val="1000"/>
              </a:spcBef>
              <a:spcAft>
                <a:spcPts val="0"/>
              </a:spcAft>
              <a:buSzPts val="1800"/>
              <a:buNone/>
            </a:pPr>
            <a:r>
              <a:rPr lang="en-US" sz="2000"/>
              <a:t>• scăderea stresului, a anxietății și a problemelor de comportament </a:t>
            </a:r>
            <a:endParaRPr/>
          </a:p>
          <a:p>
            <a:pPr indent="0" lvl="0" marL="263525" rtl="0" algn="l">
              <a:lnSpc>
                <a:spcPct val="90000"/>
              </a:lnSpc>
              <a:spcBef>
                <a:spcPts val="1000"/>
              </a:spcBef>
              <a:spcAft>
                <a:spcPts val="0"/>
              </a:spcAft>
              <a:buSzPts val="1800"/>
              <a:buNone/>
            </a:pPr>
            <a:r>
              <a:rPr lang="en-US" sz="2000"/>
              <a:t>• creșterea implicării și a realizărilor în învățare</a:t>
            </a:r>
            <a:endParaRPr sz="2000"/>
          </a:p>
          <a:p>
            <a:pPr indent="0" lvl="0" marL="263525" rtl="0" algn="l">
              <a:lnSpc>
                <a:spcPct val="90000"/>
              </a:lnSpc>
              <a:spcBef>
                <a:spcPts val="1000"/>
              </a:spcBef>
              <a:spcAft>
                <a:spcPts val="0"/>
              </a:spcAft>
              <a:buSzPts val="1800"/>
              <a:buNone/>
            </a:pPr>
            <a:r>
              <a:rPr b="1" lang="en-US" sz="2000"/>
              <a:t>Când o școală aplică starea de bine în cadrul culturii și rutinelor: </a:t>
            </a:r>
            <a:endParaRPr/>
          </a:p>
          <a:p>
            <a:pPr indent="0" lvl="0" marL="263525" rtl="0" algn="l">
              <a:lnSpc>
                <a:spcPct val="90000"/>
              </a:lnSpc>
              <a:spcBef>
                <a:spcPts val="1000"/>
              </a:spcBef>
              <a:spcAft>
                <a:spcPts val="0"/>
              </a:spcAft>
              <a:buSzPts val="1800"/>
              <a:buNone/>
            </a:pPr>
            <a:r>
              <a:rPr lang="en-US" sz="2000"/>
              <a:t>• elevii au o satisfacție mai mare față de viață și emoții pozitive </a:t>
            </a:r>
            <a:endParaRPr/>
          </a:p>
          <a:p>
            <a:pPr indent="0" lvl="0" marL="263525" rtl="0" algn="l">
              <a:lnSpc>
                <a:spcPct val="90000"/>
              </a:lnSpc>
              <a:spcBef>
                <a:spcPts val="1000"/>
              </a:spcBef>
              <a:spcAft>
                <a:spcPts val="0"/>
              </a:spcAft>
              <a:buSzPts val="1800"/>
              <a:buNone/>
            </a:pPr>
            <a:r>
              <a:rPr lang="en-US" sz="2000"/>
              <a:t>• profesorii raportează o dezvoltare profesională mai mare și o sănătate fizică mai bună</a:t>
            </a:r>
            <a:endParaRPr/>
          </a:p>
        </p:txBody>
      </p:sp>
      <p:pic>
        <p:nvPicPr>
          <p:cNvPr descr="A group of children in a classroom&#10;&#10;AI-generated content may be incorrect." id="121" name="Google Shape;121;p3"/>
          <p:cNvPicPr preferRelativeResize="0"/>
          <p:nvPr/>
        </p:nvPicPr>
        <p:blipFill rotWithShape="1">
          <a:blip r:embed="rId3">
            <a:alphaModFix/>
          </a:blip>
          <a:srcRect b="0" l="0" r="0" t="0"/>
          <a:stretch/>
        </p:blipFill>
        <p:spPr>
          <a:xfrm>
            <a:off x="7217229" y="1305931"/>
            <a:ext cx="4682490" cy="510445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a:p>
        </p:txBody>
      </p:sp>
      <p:sp>
        <p:nvSpPr>
          <p:cNvPr id="127" name="Google Shape;127;p5"/>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Abordarea la nivelul întregii școli: patru principii de bază</a:t>
            </a:r>
            <a:endParaRPr/>
          </a:p>
        </p:txBody>
      </p:sp>
      <p:graphicFrame>
        <p:nvGraphicFramePr>
          <p:cNvPr id="128" name="Google Shape;128;p5"/>
          <p:cNvGraphicFramePr/>
          <p:nvPr/>
        </p:nvGraphicFramePr>
        <p:xfrm>
          <a:off x="438150" y="1637069"/>
          <a:ext cx="3000000" cy="3000000"/>
        </p:xfrm>
        <a:graphic>
          <a:graphicData uri="http://schemas.openxmlformats.org/drawingml/2006/table">
            <a:tbl>
              <a:tblPr>
                <a:noFill/>
                <a:tableStyleId>{42D0A605-2164-468D-B093-178A89C3EFE1}</a:tableStyleId>
              </a:tblPr>
              <a:tblGrid>
                <a:gridCol w="2867350"/>
                <a:gridCol w="3832850"/>
                <a:gridCol w="3832850"/>
              </a:tblGrid>
              <a:tr h="44102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Principiu</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Ce înseamnă în viața de zi cu zi a școlii</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Exemple de practică bazate pe dovezi</a:t>
                      </a:r>
                      <a:endParaRPr sz="1400" u="none" cap="none" strike="noStrike"/>
                    </a:p>
                  </a:txBody>
                  <a:tcPr marT="45725" marB="45725" marR="91450" marL="91450" anchor="ctr"/>
                </a:tc>
              </a:tr>
              <a:tr h="105847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Angajamentul conducerii</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Liderii protejează timpul dedicat stării de bine și îl includ în planificare și decizii.</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Starea de bine inclusă în obiectivele școlare anuale </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 Date utilizate în ședințele de lucru cu personalul pentru a ghida acțiunile</a:t>
                      </a:r>
                      <a:endParaRPr sz="1400" u="none" cap="none" strike="noStrike"/>
                    </a:p>
                  </a:txBody>
                  <a:tcPr marT="45725" marB="45725" marR="91450" marL="91450" anchor="ctr"/>
                </a:tc>
              </a:tr>
              <a:tr h="7497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Implicarea întregului personal</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Tot personalul folosește un limbaj comun și rutine consecvente care susțin starea de bine.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Rutine de salut la ușă </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 Feedback bazat pe puncte forte</a:t>
                      </a:r>
                      <a:endParaRPr sz="1400" u="none" cap="none" strike="noStrike"/>
                    </a:p>
                  </a:txBody>
                  <a:tcPr marT="45725" marB="45725" marR="91450" marL="91450" anchor="ctr"/>
                </a:tc>
              </a:tr>
              <a:tr h="105847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Vocea și participarea elevilor</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Elevii ajută la proiectarea activităților și au un rol activ în luarea deciziilor care îi afectează.</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Ambasadori ai stării de bine a  elevilor </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 Sisteme de înregistrare a cursurilor</a:t>
                      </a:r>
                      <a:endParaRPr sz="1400" u="none" cap="none" strike="noStrike"/>
                    </a:p>
                  </a:txBody>
                  <a:tcPr marT="45725" marB="45725" marR="91450" marL="91450" anchor="ctr"/>
                </a:tc>
              </a:tr>
              <a:tr h="105847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Legături familiale și comunitare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Familiile cunosc obiectivele școlii privind starea de bine și contribuie atunci când este posibil.</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Sesiuni pentru părinți despre starea de bine</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 Parteneriate comunitare (sport, arte, voluntariat)</a:t>
                      </a:r>
                      <a:endParaRPr sz="1400" u="none" cap="none" strike="noStrike"/>
                    </a:p>
                  </a:txBody>
                  <a:tcPr marT="45725" marB="45725" marR="91450" marL="91450" anchor="ct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Unitatea 1.3 – Introducere în abordările la nivelul întregii școli (WSA)</a:t>
            </a:r>
            <a:endParaRPr/>
          </a:p>
        </p:txBody>
      </p:sp>
      <p:sp>
        <p:nvSpPr>
          <p:cNvPr id="134" name="Google Shape;134;p13"/>
          <p:cNvSpPr txBox="1"/>
          <p:nvPr>
            <p:ph idx="1" type="body"/>
          </p:nvPr>
        </p:nvSpPr>
        <p:spPr>
          <a:xfrm>
            <a:off x="247500" y="1003431"/>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Cum arată WAS în practică</a:t>
            </a:r>
            <a:endParaRPr/>
          </a:p>
        </p:txBody>
      </p:sp>
      <p:graphicFrame>
        <p:nvGraphicFramePr>
          <p:cNvPr id="135" name="Google Shape;135;p13"/>
          <p:cNvGraphicFramePr/>
          <p:nvPr/>
        </p:nvGraphicFramePr>
        <p:xfrm>
          <a:off x="560070" y="1760220"/>
          <a:ext cx="3000000" cy="3000000"/>
        </p:xfrm>
        <a:graphic>
          <a:graphicData uri="http://schemas.openxmlformats.org/drawingml/2006/table">
            <a:tbl>
              <a:tblPr>
                <a:noFill/>
                <a:tableStyleId>{E427EA1D-7AD1-4211-8E24-15AEA6C10DB3}</a:tableStyleId>
              </a:tblPr>
              <a:tblGrid>
                <a:gridCol w="2664150"/>
                <a:gridCol w="2664150"/>
                <a:gridCol w="2664150"/>
                <a:gridCol w="2664150"/>
              </a:tblGrid>
              <a:tr h="712025">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Conducere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Personal</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Elevi</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Familii</a:t>
                      </a:r>
                      <a:endParaRPr sz="1400" u="none" cap="none" strike="noStrike"/>
                    </a:p>
                  </a:txBody>
                  <a:tcPr marT="45725" marB="45725" marR="91450" marL="91450" anchor="ctr"/>
                </a:tc>
              </a:tr>
              <a:tr h="12104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Starea de bine face parte din planul strategic</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Rutine commune și limbaj comun</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Participarea la decizii și acțiuni</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Implicare și comunicare activă</a:t>
                      </a:r>
                      <a:endParaRPr sz="1400" u="none" cap="none" strike="noStrike"/>
                    </a:p>
                  </a:txBody>
                  <a:tcPr marT="45725" marB="45725" marR="91450" marL="91450" anchor="ctr"/>
                </a:tc>
              </a:tr>
              <a:tr h="121045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Timp alocat stării de bine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Practici relaționale zilnice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Sprijin între colegi și mentorat </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Ateliere și mesaje consecvente</a:t>
                      </a:r>
                      <a:endParaRPr sz="1400" u="none" cap="none" strike="noStrike"/>
                    </a:p>
                  </a:txBody>
                  <a:tcPr marT="45725" marB="45725" marR="91450" marL="91450" anchor="ctr"/>
                </a:tc>
              </a:tr>
              <a:tr h="121045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Date utilizate pentru monitorizarea progresului</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Utilizarea consecventă a SEL și SWPBS</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inițiative conduse de elevi</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Familiile înțeleg cum să susțină starea de bine</a:t>
                      </a:r>
                      <a:endParaRPr sz="1400" u="none" cap="none" strike="noStrike"/>
                    </a:p>
                  </a:txBody>
                  <a:tcPr marT="45725" marB="45725" marR="91450" marL="91450" anchor="ct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CARDET Course templat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ARDET Course template - Cover pag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2014-07-11T09:12:14Z</dcterms:created>
  <dc:creator>2Fast4u</dc:creator>
</cp:coreProperties>
</file>