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 id="2147483653"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Lst>
  <p:sldSz cy="6858000" cx="12192000"/>
  <p:notesSz cx="6858000" cy="9144000"/>
  <p:embeddedFontLst>
    <p:embeddedFont>
      <p:font typeface="Open Sans"/>
      <p:regular r:id="rId32"/>
      <p:bold r:id="rId33"/>
      <p:italic r:id="rId34"/>
      <p:boldItalic r:id="rId3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36" roundtripDataSignature="AMtx7miCY6+6TdOczq2EtzXFeqkOesLKr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5B4A97C7-2BFB-4F37-A4C3-CE383739F422}">
  <a:tblStyle styleId="{5B4A97C7-2BFB-4F37-A4C3-CE383739F422}" styleName="Table_0">
    <a:wholeTbl>
      <a:tcTxStyle b="off" i="off">
        <a:font>
          <a:latin typeface="Arial"/>
          <a:ea typeface="Arial"/>
          <a:cs typeface="Arial"/>
        </a:font>
        <a:schemeClr val="dk1"/>
      </a:tcTxStyle>
      <a:tcStyle>
        <a:tcBdr>
          <a:left>
            <a:ln cap="flat" cmpd="sng" w="12700">
              <a:solidFill>
                <a:schemeClr val="accent4"/>
              </a:solidFill>
              <a:prstDash val="solid"/>
              <a:round/>
              <a:headEnd len="sm" w="sm" type="none"/>
              <a:tailEnd len="sm" w="sm" type="none"/>
            </a:ln>
          </a:left>
          <a:right>
            <a:ln cap="flat" cmpd="sng" w="12700">
              <a:solidFill>
                <a:schemeClr val="accent4"/>
              </a:solidFill>
              <a:prstDash val="solid"/>
              <a:round/>
              <a:headEnd len="sm" w="sm" type="none"/>
              <a:tailEnd len="sm" w="sm" type="none"/>
            </a:ln>
          </a:right>
          <a:top>
            <a:ln cap="flat" cmpd="sng" w="12700">
              <a:solidFill>
                <a:schemeClr val="accent4"/>
              </a:solidFill>
              <a:prstDash val="solid"/>
              <a:round/>
              <a:headEnd len="sm" w="sm" type="none"/>
              <a:tailEnd len="sm" w="sm" type="none"/>
            </a:ln>
          </a:top>
          <a:bottom>
            <a:ln cap="flat" cmpd="sng" w="12700">
              <a:solidFill>
                <a:schemeClr val="accent4"/>
              </a:solidFill>
              <a:prstDash val="solid"/>
              <a:round/>
              <a:headEnd len="sm" w="sm" type="none"/>
              <a:tailEnd len="sm" w="sm" type="none"/>
            </a:ln>
          </a:bottom>
          <a:insideH>
            <a:ln cap="flat" cmpd="sng" w="12700">
              <a:solidFill>
                <a:schemeClr val="accent4"/>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chemeClr val="lt1"/>
          </a:solidFill>
        </a:fill>
      </a:tcStyle>
    </a:wholeTbl>
    <a:band1H>
      <a:tcTxStyle b="off" i="off"/>
      <a:tcStyle>
        <a:fill>
          <a:solidFill>
            <a:srgbClr val="FEF1E7"/>
          </a:solidFill>
        </a:fill>
      </a:tcStyle>
    </a:band1H>
    <a:band2H>
      <a:tcTxStyle b="off" i="off"/>
    </a:band2H>
    <a:band1V>
      <a:tcTxStyle b="off" i="off"/>
      <a:tcStyle>
        <a:fill>
          <a:solidFill>
            <a:srgbClr val="FEF1E7"/>
          </a:solidFill>
        </a:fill>
      </a:tcStyle>
    </a:band1V>
    <a:band2V>
      <a:tcTxStyle b="off" i="off"/>
    </a:band2V>
    <a:lastCol>
      <a:tcTxStyle b="on" i="off"/>
    </a:lastCol>
    <a:firstCol>
      <a:tcTxStyle b="on" i="off"/>
    </a:firstCol>
    <a:lastRow>
      <a:tcTxStyle b="on" i="off"/>
      <a:tcStyle>
        <a:tcBdr>
          <a:top>
            <a:ln cap="flat" cmpd="sng" w="50800">
              <a:solidFill>
                <a:schemeClr val="accent4"/>
              </a:solidFill>
              <a:prstDash val="solid"/>
              <a:round/>
              <a:headEnd len="sm" w="sm" type="none"/>
              <a:tailEnd len="sm" w="sm" type="none"/>
            </a:ln>
          </a:top>
        </a:tcBdr>
        <a:fill>
          <a:solidFill>
            <a:schemeClr val="lt1"/>
          </a:solidFill>
        </a:fill>
      </a:tcStyle>
    </a:lastRow>
    <a:seCell>
      <a:tcTxStyle b="off" i="off"/>
    </a:seCell>
    <a:swCell>
      <a:tcTxStyle b="off" i="off"/>
    </a:swCell>
    <a:firstRow>
      <a:tcTxStyle b="on" i="off">
        <a:font>
          <a:latin typeface="Arial"/>
          <a:ea typeface="Arial"/>
          <a:cs typeface="Arial"/>
        </a:font>
        <a:schemeClr val="lt1"/>
      </a:tcTxStyle>
      <a:tcStyle>
        <a:fill>
          <a:solidFill>
            <a:schemeClr val="accent4"/>
          </a:solidFill>
        </a:fill>
      </a:tcStyle>
    </a:firstRow>
    <a:neCell>
      <a:tcTxStyle b="off" i="off"/>
    </a:neCell>
    <a:nwCell>
      <a:tcTxStyle b="off" i="off"/>
    </a:nwCell>
  </a:tblStyle>
  <a:tblStyle styleId="{86DACB71-8587-412C-882F-7E304D0FE930}" styleName="Table_1">
    <a:wholeTbl>
      <a:tcTxStyle b="off" i="off">
        <a:font>
          <a:latin typeface="Arial"/>
          <a:ea typeface="Arial"/>
          <a:cs typeface="Arial"/>
        </a:font>
        <a:schemeClr val="dk1"/>
      </a:tcTxStyle>
      <a:tcStyle>
        <a:tcBdr>
          <a:left>
            <a:ln cap="flat" cmpd="sng" w="9525">
              <a:solidFill>
                <a:schemeClr val="accent4"/>
              </a:solidFill>
              <a:prstDash val="solid"/>
              <a:round/>
              <a:headEnd len="sm" w="sm" type="none"/>
              <a:tailEnd len="sm" w="sm" type="none"/>
            </a:ln>
          </a:left>
          <a:right>
            <a:ln cap="flat" cmpd="sng" w="9525">
              <a:solidFill>
                <a:schemeClr val="accent4"/>
              </a:solidFill>
              <a:prstDash val="solid"/>
              <a:round/>
              <a:headEnd len="sm" w="sm" type="none"/>
              <a:tailEnd len="sm" w="sm" type="none"/>
            </a:ln>
          </a:right>
          <a:top>
            <a:ln cap="flat" cmpd="sng" w="9525">
              <a:solidFill>
                <a:schemeClr val="accent4"/>
              </a:solidFill>
              <a:prstDash val="solid"/>
              <a:round/>
              <a:headEnd len="sm" w="sm" type="none"/>
              <a:tailEnd len="sm" w="sm" type="none"/>
            </a:ln>
          </a:top>
          <a:bottom>
            <a:ln cap="flat" cmpd="sng" w="9525">
              <a:solidFill>
                <a:schemeClr val="accent4"/>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b="off" i="off"/>
      <a:tcStyle>
        <a:tcBdr>
          <a:top>
            <a:ln cap="flat" cmpd="sng" w="9525">
              <a:solidFill>
                <a:schemeClr val="accent4"/>
              </a:solidFill>
              <a:prstDash val="solid"/>
              <a:round/>
              <a:headEnd len="sm" w="sm" type="none"/>
              <a:tailEnd len="sm" w="sm" type="none"/>
            </a:ln>
          </a:top>
          <a:bottom>
            <a:ln cap="flat" cmpd="sng" w="9525">
              <a:solidFill>
                <a:schemeClr val="accent4"/>
              </a:solidFill>
              <a:prstDash val="solid"/>
              <a:round/>
              <a:headEnd len="sm" w="sm" type="none"/>
              <a:tailEnd len="sm" w="sm" type="none"/>
            </a:ln>
          </a:bottom>
        </a:tcBdr>
      </a:tcStyle>
    </a:band1H>
    <a:band2H>
      <a:tcTxStyle b="off" i="off"/>
    </a:band2H>
    <a:band1V>
      <a:tcTxStyle b="off" i="off"/>
      <a:tcStyle>
        <a:tcBdr>
          <a:left>
            <a:ln cap="flat" cmpd="sng" w="9525">
              <a:solidFill>
                <a:schemeClr val="accent4"/>
              </a:solidFill>
              <a:prstDash val="solid"/>
              <a:round/>
              <a:headEnd len="sm" w="sm" type="none"/>
              <a:tailEnd len="sm" w="sm" type="none"/>
            </a:ln>
          </a:left>
          <a:right>
            <a:ln cap="flat" cmpd="sng" w="9525">
              <a:solidFill>
                <a:schemeClr val="accent4"/>
              </a:solidFill>
              <a:prstDash val="solid"/>
              <a:round/>
              <a:headEnd len="sm" w="sm" type="none"/>
              <a:tailEnd len="sm" w="sm" type="none"/>
            </a:ln>
          </a:right>
        </a:tcBdr>
      </a:tcStyle>
    </a:band1V>
    <a:band2V>
      <a:tcTxStyle b="off" i="off"/>
      <a:tcStyle>
        <a:tcBdr>
          <a:left>
            <a:ln cap="flat" cmpd="sng" w="9525">
              <a:solidFill>
                <a:schemeClr val="accent4"/>
              </a:solidFill>
              <a:prstDash val="solid"/>
              <a:round/>
              <a:headEnd len="sm" w="sm" type="none"/>
              <a:tailEnd len="sm" w="sm" type="none"/>
            </a:ln>
          </a:left>
          <a:right>
            <a:ln cap="flat" cmpd="sng" w="9525">
              <a:solidFill>
                <a:schemeClr val="accent4"/>
              </a:solidFill>
              <a:prstDash val="solid"/>
              <a:round/>
              <a:headEnd len="sm" w="sm" type="none"/>
              <a:tailEnd len="sm" w="sm" type="none"/>
            </a:ln>
          </a:right>
        </a:tcBdr>
      </a:tcStyle>
    </a:band2V>
    <a:lastCol>
      <a:tcTxStyle b="on" i="off"/>
    </a:lastCol>
    <a:firstCol>
      <a:tcTxStyle b="on" i="off"/>
    </a:firstCol>
    <a:lastRow>
      <a:tcTxStyle b="on" i="off"/>
      <a:tcStyle>
        <a:tcBdr>
          <a:top>
            <a:ln cap="flat" cmpd="sng" w="50800">
              <a:solidFill>
                <a:schemeClr val="accent4"/>
              </a:solidFill>
              <a:prstDash val="solid"/>
              <a:round/>
              <a:headEnd len="sm" w="sm" type="none"/>
              <a:tailEnd len="sm" w="sm" type="none"/>
            </a:ln>
          </a:top>
        </a:tcBdr>
      </a:tcStyle>
    </a:lastRow>
    <a:seCell>
      <a:tcTxStyle b="off" i="off"/>
    </a:seCell>
    <a:swCell>
      <a:tcTxStyle b="off" i="off"/>
    </a:swCell>
    <a:firstRow>
      <a:tcTxStyle b="on" i="off">
        <a:font>
          <a:latin typeface="Arial"/>
          <a:ea typeface="Arial"/>
          <a:cs typeface="Arial"/>
        </a:font>
        <a:schemeClr val="lt1"/>
      </a:tcTxStyle>
      <a:tcStyle>
        <a:fill>
          <a:solidFill>
            <a:schemeClr val="accent4"/>
          </a:solidFill>
        </a:fill>
      </a:tcStyle>
    </a:firstRow>
    <a:neCell>
      <a:tcTxStyle b="off" i="off"/>
    </a:neCell>
    <a:nwCell>
      <a:tcTxStyle b="off" i="off"/>
    </a:nwCell>
  </a:tblStyle>
  <a:tblStyle styleId="{F300EF45-2F50-4FF5-8A81-48E5C35B6F76}" styleName="Table_2">
    <a:wholeTbl>
      <a:tcTxStyle b="off" i="off">
        <a:font>
          <a:latin typeface="Arial"/>
          <a:ea typeface="Arial"/>
          <a:cs typeface="Arial"/>
        </a:font>
        <a:srgbClr val="000000"/>
      </a:tcTx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font" Target="fonts/OpenSans-bold.fntdata"/><Relationship Id="rId10" Type="http://schemas.openxmlformats.org/officeDocument/2006/relationships/slide" Target="slides/slide4.xml"/><Relationship Id="rId32" Type="http://schemas.openxmlformats.org/officeDocument/2006/relationships/font" Target="fonts/OpenSans-regular.fntdata"/><Relationship Id="rId13" Type="http://schemas.openxmlformats.org/officeDocument/2006/relationships/slide" Target="slides/slide7.xml"/><Relationship Id="rId35" Type="http://schemas.openxmlformats.org/officeDocument/2006/relationships/font" Target="fonts/OpenSans-boldItalic.fntdata"/><Relationship Id="rId12" Type="http://schemas.openxmlformats.org/officeDocument/2006/relationships/slide" Target="slides/slide6.xml"/><Relationship Id="rId34" Type="http://schemas.openxmlformats.org/officeDocument/2006/relationships/font" Target="fonts/OpenSans-italic.fntdata"/><Relationship Id="rId15" Type="http://schemas.openxmlformats.org/officeDocument/2006/relationships/slide" Target="slides/slide9.xml"/><Relationship Id="rId14" Type="http://schemas.openxmlformats.org/officeDocument/2006/relationships/slide" Target="slides/slide8.xml"/><Relationship Id="rId36" Type="http://customschemas.google.com/relationships/presentationmetadata" Target="metadata"/><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2" name="Google Shape;62;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38507ec21ab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8" name="Google Shape;138;g38507ec21ab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38507ec21ab_0_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5" name="Google Shape;145;g38507ec21ab_0_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1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8" name="Google Shape;158;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1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5" name="Google Shape;175;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1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2" name="Google Shape;202;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1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9" name="Google Shape;209;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2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18" name="Google Shape;218;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p2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2000"/>
              <a:buFont typeface="Arial"/>
              <a:buNone/>
            </a:pPr>
            <a:r>
              <a:rPr b="1" lang="en-US" sz="1100">
                <a:highlight>
                  <a:srgbClr val="F2F2F2"/>
                </a:highlight>
                <a:latin typeface="Arial"/>
                <a:ea typeface="Arial"/>
                <a:cs typeface="Arial"/>
                <a:sym typeface="Arial"/>
              </a:rPr>
              <a:t>Example </a:t>
            </a:r>
            <a:r>
              <a:rPr lang="en-US" sz="1100">
                <a:highlight>
                  <a:srgbClr val="F2F2F2"/>
                </a:highlight>
                <a:latin typeface="Arial"/>
                <a:ea typeface="Arial"/>
                <a:cs typeface="Arial"/>
                <a:sym typeface="Arial"/>
              </a:rPr>
              <a:t>“In our school, wellbeing means that every person feels safe, supported and able to learn or teach without fear or pressure.”</a:t>
            </a:r>
            <a:endParaRPr sz="300"/>
          </a:p>
        </p:txBody>
      </p:sp>
      <p:sp>
        <p:nvSpPr>
          <p:cNvPr id="225" name="Google Shape;225;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p2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34" name="Google Shape;234;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p2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41" name="Google Shape;241;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37d7badc4d7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8" name="Google Shape;68;g37d7badc4d7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p2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54" name="Google Shape;254;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0" name="Shape 260"/>
        <p:cNvGrpSpPr/>
        <p:nvPr/>
      </p:nvGrpSpPr>
      <p:grpSpPr>
        <a:xfrm>
          <a:off x="0" y="0"/>
          <a:ext cx="0" cy="0"/>
          <a:chOff x="0" y="0"/>
          <a:chExt cx="0" cy="0"/>
        </a:xfrm>
      </p:grpSpPr>
      <p:sp>
        <p:nvSpPr>
          <p:cNvPr id="261" name="Google Shape;261;g37f91dc4fb9_0_16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62" name="Google Shape;262;g37f91dc4fb9_0_16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7" name="Shape 267"/>
        <p:cNvGrpSpPr/>
        <p:nvPr/>
      </p:nvGrpSpPr>
      <p:grpSpPr>
        <a:xfrm>
          <a:off x="0" y="0"/>
          <a:ext cx="0" cy="0"/>
          <a:chOff x="0" y="0"/>
          <a:chExt cx="0" cy="0"/>
        </a:xfrm>
      </p:grpSpPr>
      <p:sp>
        <p:nvSpPr>
          <p:cNvPr id="268" name="Google Shape;268;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69" name="Google Shape;269;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4" name="Shape 274"/>
        <p:cNvGrpSpPr/>
        <p:nvPr/>
      </p:nvGrpSpPr>
      <p:grpSpPr>
        <a:xfrm>
          <a:off x="0" y="0"/>
          <a:ext cx="0" cy="0"/>
          <a:chOff x="0" y="0"/>
          <a:chExt cx="0" cy="0"/>
        </a:xfrm>
      </p:grpSpPr>
      <p:sp>
        <p:nvSpPr>
          <p:cNvPr id="275" name="Google Shape;275;g37f91dc4fb9_0_17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76" name="Google Shape;276;g37f91dc4fb9_0_17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0" name="Shape 280"/>
        <p:cNvGrpSpPr/>
        <p:nvPr/>
      </p:nvGrpSpPr>
      <p:grpSpPr>
        <a:xfrm>
          <a:off x="0" y="0"/>
          <a:ext cx="0" cy="0"/>
          <a:chOff x="0" y="0"/>
          <a:chExt cx="0" cy="0"/>
        </a:xfrm>
      </p:grpSpPr>
      <p:sp>
        <p:nvSpPr>
          <p:cNvPr id="281" name="Google Shape;281;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82" name="Google Shape;282;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87" name="Google Shape;287;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g37f91dc4fb9_0_14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4" name="Google Shape;74;g37f91dc4fb9_0_14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5" name="Google Shape;75;g37f91dc4fb9_0_14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2" name="Google Shape;82;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37f91dc4fb9_0_5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0" name="Google Shape;100;g37f91dc4fb9_0_5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37d7badc4d7_0_1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8" name="Google Shape;108;g37d7badc4d7_0_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6" name="Google Shape;116;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4" name="Google Shape;124;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1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1" name="Google Shape;131;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8.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Slide">
  <p:cSld name="4_Title Slide">
    <p:spTree>
      <p:nvGrpSpPr>
        <p:cNvPr id="15" name="Shape 15"/>
        <p:cNvGrpSpPr/>
        <p:nvPr/>
      </p:nvGrpSpPr>
      <p:grpSpPr>
        <a:xfrm>
          <a:off x="0" y="0"/>
          <a:ext cx="0" cy="0"/>
          <a:chOff x="0" y="0"/>
          <a:chExt cx="0" cy="0"/>
        </a:xfrm>
      </p:grpSpPr>
      <p:sp>
        <p:nvSpPr>
          <p:cNvPr id="16" name="Google Shape;16;p11"/>
          <p:cNvSpPr/>
          <p:nvPr/>
        </p:nvSpPr>
        <p:spPr>
          <a:xfrm>
            <a:off x="0" y="0"/>
            <a:ext cx="12191999" cy="6019060"/>
          </a:xfrm>
          <a:prstGeom prst="rect">
            <a:avLst/>
          </a:prstGeom>
          <a:solidFill>
            <a:srgbClr val="F8E7E3">
              <a:alpha val="4000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7" name="Google Shape;17;p11"/>
          <p:cNvSpPr/>
          <p:nvPr/>
        </p:nvSpPr>
        <p:spPr>
          <a:xfrm>
            <a:off x="1" y="2184266"/>
            <a:ext cx="310895" cy="1331189"/>
          </a:xfrm>
          <a:prstGeom prst="rect">
            <a:avLst/>
          </a:prstGeom>
          <a:solidFill>
            <a:schemeClr val="accent2"/>
          </a:solidFill>
          <a:ln cap="flat" cmpd="sng" w="12700">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8" name="Google Shape;18;p11"/>
          <p:cNvSpPr txBox="1"/>
          <p:nvPr>
            <p:ph type="ctrTitle"/>
          </p:nvPr>
        </p:nvSpPr>
        <p:spPr>
          <a:xfrm>
            <a:off x="374726" y="2184268"/>
            <a:ext cx="6914821" cy="133406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000"/>
              <a:buFont typeface="Calibri"/>
              <a:buNone/>
              <a:defRPr b="1" sz="2000">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11"/>
          <p:cNvSpPr txBox="1"/>
          <p:nvPr>
            <p:ph idx="1" type="subTitle"/>
          </p:nvPr>
        </p:nvSpPr>
        <p:spPr>
          <a:xfrm>
            <a:off x="401324" y="3651830"/>
            <a:ext cx="6893057" cy="129283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1000"/>
              </a:spcBef>
              <a:spcAft>
                <a:spcPts val="0"/>
              </a:spcAft>
              <a:buClr>
                <a:schemeClr val="accent1"/>
              </a:buClr>
              <a:buSzPts val="1600"/>
              <a:buNone/>
              <a:defRPr b="1" i="1" sz="1600">
                <a:solidFill>
                  <a:schemeClr val="accent1"/>
                </a:solidFill>
                <a:latin typeface="Calibri"/>
                <a:ea typeface="Calibri"/>
                <a:cs typeface="Calibri"/>
                <a:sym typeface="Calibri"/>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0" name="Google Shape;20;p11"/>
          <p:cNvSpPr/>
          <p:nvPr/>
        </p:nvSpPr>
        <p:spPr>
          <a:xfrm flipH="1" rot="-5400000">
            <a:off x="-507419" y="4140073"/>
            <a:ext cx="1331189" cy="316348"/>
          </a:xfrm>
          <a:prstGeom prst="rect">
            <a:avLst/>
          </a:prstGeom>
          <a:solidFill>
            <a:schemeClr val="accent1"/>
          </a:solidFill>
          <a:ln cap="flat" cmpd="sng" w="127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id="21" name="Google Shape;21;p11"/>
          <p:cNvPicPr preferRelativeResize="0"/>
          <p:nvPr/>
        </p:nvPicPr>
        <p:blipFill rotWithShape="1">
          <a:blip r:embed="rId2">
            <a:alphaModFix/>
          </a:blip>
          <a:srcRect b="0" l="0" r="0" t="0"/>
          <a:stretch/>
        </p:blipFill>
        <p:spPr>
          <a:xfrm>
            <a:off x="310896" y="164293"/>
            <a:ext cx="1738194" cy="1738194"/>
          </a:xfrm>
          <a:prstGeom prst="rect">
            <a:avLst/>
          </a:prstGeom>
          <a:noFill/>
          <a:ln>
            <a:noFill/>
          </a:ln>
        </p:spPr>
      </p:pic>
      <p:pic>
        <p:nvPicPr>
          <p:cNvPr id="22" name="Google Shape;22;p11"/>
          <p:cNvPicPr preferRelativeResize="0"/>
          <p:nvPr/>
        </p:nvPicPr>
        <p:blipFill rotWithShape="1">
          <a:blip r:embed="rId3">
            <a:alphaModFix/>
          </a:blip>
          <a:srcRect b="0" l="0" r="0" t="0"/>
          <a:stretch/>
        </p:blipFill>
        <p:spPr>
          <a:xfrm>
            <a:off x="6467522" y="1099770"/>
            <a:ext cx="5375466" cy="4388049"/>
          </a:xfrm>
          <a:prstGeom prst="rect">
            <a:avLst/>
          </a:prstGeom>
          <a:noFill/>
          <a:ln>
            <a:noFill/>
          </a:ln>
        </p:spPr>
      </p:pic>
      <p:pic>
        <p:nvPicPr>
          <p:cNvPr id="23" name="Google Shape;23;p11"/>
          <p:cNvPicPr preferRelativeResize="0"/>
          <p:nvPr/>
        </p:nvPicPr>
        <p:blipFill rotWithShape="1">
          <a:blip r:embed="rId4">
            <a:alphaModFix/>
          </a:blip>
          <a:srcRect b="0" l="0" r="0" t="0"/>
          <a:stretch/>
        </p:blipFill>
        <p:spPr>
          <a:xfrm>
            <a:off x="310897" y="6212262"/>
            <a:ext cx="1886787" cy="401872"/>
          </a:xfrm>
          <a:prstGeom prst="rect">
            <a:avLst/>
          </a:prstGeom>
          <a:noFill/>
          <a:ln>
            <a:noFill/>
          </a:ln>
        </p:spPr>
      </p:pic>
      <p:sp>
        <p:nvSpPr>
          <p:cNvPr id="24" name="Google Shape;24;p11"/>
          <p:cNvSpPr txBox="1"/>
          <p:nvPr/>
        </p:nvSpPr>
        <p:spPr>
          <a:xfrm>
            <a:off x="2385759" y="6214024"/>
            <a:ext cx="9495344"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chemeClr val="dk1"/>
                </a:solidFill>
                <a:latin typeface="Arial"/>
                <a:ea typeface="Arial"/>
                <a:cs typeface="Arial"/>
                <a:sym typeface="Arial"/>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Project Number: 101196057</a:t>
            </a:r>
            <a:endParaRPr b="0" i="0" sz="900" u="none" cap="none" strike="noStrike">
              <a:solidFill>
                <a:schemeClr val="dk1"/>
              </a:solidFill>
              <a:latin typeface="Arial"/>
              <a:ea typeface="Arial"/>
              <a:cs typeface="Arial"/>
              <a:sym typeface="Arial"/>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Slide">
  <p:cSld name="3_Title Slide">
    <p:spTree>
      <p:nvGrpSpPr>
        <p:cNvPr id="25" name="Shape 25"/>
        <p:cNvGrpSpPr/>
        <p:nvPr/>
      </p:nvGrpSpPr>
      <p:grpSpPr>
        <a:xfrm>
          <a:off x="0" y="0"/>
          <a:ext cx="0" cy="0"/>
          <a:chOff x="0" y="0"/>
          <a:chExt cx="0" cy="0"/>
        </a:xfrm>
      </p:grpSpPr>
      <p:sp>
        <p:nvSpPr>
          <p:cNvPr id="26" name="Google Shape;26;p18"/>
          <p:cNvSpPr/>
          <p:nvPr/>
        </p:nvSpPr>
        <p:spPr>
          <a:xfrm>
            <a:off x="0" y="0"/>
            <a:ext cx="12192000" cy="6858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7" name="Google Shape;27;p18"/>
          <p:cNvSpPr txBox="1"/>
          <p:nvPr>
            <p:ph type="ctrTitle"/>
          </p:nvPr>
        </p:nvSpPr>
        <p:spPr>
          <a:xfrm>
            <a:off x="2179865" y="2774849"/>
            <a:ext cx="7832271" cy="1600197"/>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rgbClr val="FFFFFF"/>
              </a:buClr>
              <a:buSzPts val="2000"/>
              <a:buFont typeface="Calibri"/>
              <a:buNone/>
              <a:defRPr b="1" sz="2000">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18"/>
          <p:cNvSpPr/>
          <p:nvPr/>
        </p:nvSpPr>
        <p:spPr>
          <a:xfrm flipH="1">
            <a:off x="2172708" y="2774849"/>
            <a:ext cx="7839428" cy="45719"/>
          </a:xfrm>
          <a:prstGeom prst="rect">
            <a:avLst/>
          </a:prstGeom>
          <a:solidFill>
            <a:schemeClr val="accent3"/>
          </a:solidFill>
          <a:ln cap="flat" cmpd="sng" w="12700">
            <a:solidFill>
              <a:schemeClr val="accent3"/>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Slide">
  <p:cSld name="2_Title Slide">
    <p:spTree>
      <p:nvGrpSpPr>
        <p:cNvPr id="29" name="Shape 29"/>
        <p:cNvGrpSpPr/>
        <p:nvPr/>
      </p:nvGrpSpPr>
      <p:grpSpPr>
        <a:xfrm>
          <a:off x="0" y="0"/>
          <a:ext cx="0" cy="0"/>
          <a:chOff x="0" y="0"/>
          <a:chExt cx="0" cy="0"/>
        </a:xfrm>
      </p:grpSpPr>
      <p:sp>
        <p:nvSpPr>
          <p:cNvPr id="30" name="Google Shape;30;p19"/>
          <p:cNvSpPr txBox="1"/>
          <p:nvPr/>
        </p:nvSpPr>
        <p:spPr>
          <a:xfrm>
            <a:off x="2172707" y="2960694"/>
            <a:ext cx="7832271" cy="1600197"/>
          </a:xfrm>
          <a:prstGeom prst="rect">
            <a:avLst/>
          </a:prstGeom>
          <a:solidFill>
            <a:srgbClr val="F8E7E3">
              <a:alpha val="40000"/>
            </a:srgbClr>
          </a:solidFill>
          <a:ln>
            <a:noFill/>
          </a:ln>
        </p:spPr>
        <p:txBody>
          <a:bodyPr anchorCtr="0" anchor="ctr" bIns="45700" lIns="91425" spcFirstLastPara="1" rIns="91425" wrap="square" tIns="45700">
            <a:normAutofit/>
          </a:bodyPr>
          <a:lstStyle/>
          <a:p>
            <a:pPr indent="0" lvl="0" marL="0" marR="0" rtl="0" algn="ctr">
              <a:lnSpc>
                <a:spcPct val="90000"/>
              </a:lnSpc>
              <a:spcBef>
                <a:spcPts val="0"/>
              </a:spcBef>
              <a:spcAft>
                <a:spcPts val="0"/>
              </a:spcAft>
              <a:buClr>
                <a:schemeClr val="accent2"/>
              </a:buClr>
              <a:buSzPts val="2000"/>
              <a:buFont typeface="Open Sans"/>
              <a:buNone/>
            </a:pPr>
            <a:r>
              <a:t/>
            </a:r>
            <a:endParaRPr b="1" i="0" sz="2000" u="none" cap="none" strike="noStrike">
              <a:solidFill>
                <a:schemeClr val="accent2"/>
              </a:solidFill>
              <a:latin typeface="Open Sans"/>
              <a:ea typeface="Open Sans"/>
              <a:cs typeface="Open Sans"/>
              <a:sym typeface="Open Sans"/>
            </a:endParaRPr>
          </a:p>
        </p:txBody>
      </p:sp>
      <p:sp>
        <p:nvSpPr>
          <p:cNvPr id="31" name="Google Shape;31;p19"/>
          <p:cNvSpPr txBox="1"/>
          <p:nvPr>
            <p:ph type="ctrTitle"/>
          </p:nvPr>
        </p:nvSpPr>
        <p:spPr>
          <a:xfrm>
            <a:off x="2187019" y="2959363"/>
            <a:ext cx="7832271" cy="1600197"/>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chemeClr val="accent2"/>
              </a:buClr>
              <a:buSzPts val="2000"/>
              <a:buFont typeface="Calibri"/>
              <a:buNone/>
              <a:defRPr b="1" sz="2000">
                <a:solidFill>
                  <a:schemeClr val="accent2"/>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pic>
        <p:nvPicPr>
          <p:cNvPr id="32" name="Google Shape;32;p19"/>
          <p:cNvPicPr preferRelativeResize="0"/>
          <p:nvPr/>
        </p:nvPicPr>
        <p:blipFill rotWithShape="1">
          <a:blip r:embed="rId2">
            <a:alphaModFix/>
          </a:blip>
          <a:srcRect b="0" l="0" r="0" t="0"/>
          <a:stretch/>
        </p:blipFill>
        <p:spPr>
          <a:xfrm>
            <a:off x="5456010" y="1471139"/>
            <a:ext cx="1060199" cy="1465364"/>
          </a:xfrm>
          <a:prstGeom prst="rect">
            <a:avLst/>
          </a:prstGeom>
          <a:noFill/>
          <a:ln>
            <a:noFill/>
          </a:ln>
        </p:spPr>
      </p:pic>
      <p:sp>
        <p:nvSpPr>
          <p:cNvPr id="33" name="Google Shape;33;p19"/>
          <p:cNvSpPr/>
          <p:nvPr/>
        </p:nvSpPr>
        <p:spPr>
          <a:xfrm flipH="1">
            <a:off x="2172707" y="2913643"/>
            <a:ext cx="7839428" cy="45719"/>
          </a:xfrm>
          <a:prstGeom prst="rect">
            <a:avLst/>
          </a:prstGeom>
          <a:solidFill>
            <a:schemeClr val="accent3"/>
          </a:solidFill>
          <a:ln cap="flat" cmpd="sng" w="12700">
            <a:solidFill>
              <a:schemeClr val="accent3"/>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Slide">
  <p:cSld name="1_Title Slide">
    <p:bg>
      <p:bgPr>
        <a:solidFill>
          <a:srgbClr val="FFFFFF"/>
        </a:solidFill>
      </p:bgPr>
    </p:bg>
    <p:spTree>
      <p:nvGrpSpPr>
        <p:cNvPr id="34" name="Shape 34"/>
        <p:cNvGrpSpPr/>
        <p:nvPr/>
      </p:nvGrpSpPr>
      <p:grpSpPr>
        <a:xfrm>
          <a:off x="0" y="0"/>
          <a:ext cx="0" cy="0"/>
          <a:chOff x="0" y="0"/>
          <a:chExt cx="0" cy="0"/>
        </a:xfrm>
      </p:grpSpPr>
      <p:sp>
        <p:nvSpPr>
          <p:cNvPr id="35" name="Google Shape;35;p12"/>
          <p:cNvSpPr/>
          <p:nvPr/>
        </p:nvSpPr>
        <p:spPr>
          <a:xfrm>
            <a:off x="0" y="0"/>
            <a:ext cx="12191999" cy="6019060"/>
          </a:xfrm>
          <a:prstGeom prst="rect">
            <a:avLst/>
          </a:prstGeom>
          <a:solidFill>
            <a:srgbClr val="F8E7E3">
              <a:alpha val="4000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6" name="Google Shape;36;p12"/>
          <p:cNvSpPr/>
          <p:nvPr/>
        </p:nvSpPr>
        <p:spPr>
          <a:xfrm>
            <a:off x="1" y="2184266"/>
            <a:ext cx="310895" cy="1331189"/>
          </a:xfrm>
          <a:prstGeom prst="rect">
            <a:avLst/>
          </a:prstGeom>
          <a:solidFill>
            <a:schemeClr val="accent2"/>
          </a:solidFill>
          <a:ln cap="flat" cmpd="sng" w="12700">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7" name="Google Shape;37;p12"/>
          <p:cNvSpPr txBox="1"/>
          <p:nvPr>
            <p:ph type="ctrTitle"/>
          </p:nvPr>
        </p:nvSpPr>
        <p:spPr>
          <a:xfrm>
            <a:off x="374726" y="2184268"/>
            <a:ext cx="6914821" cy="133406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000"/>
              <a:buFont typeface="Calibri"/>
              <a:buNone/>
              <a:defRPr b="1" sz="2000">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2"/>
          <p:cNvSpPr txBox="1"/>
          <p:nvPr>
            <p:ph idx="1" type="subTitle"/>
          </p:nvPr>
        </p:nvSpPr>
        <p:spPr>
          <a:xfrm>
            <a:off x="401324" y="3651830"/>
            <a:ext cx="6893057" cy="129283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1000"/>
              </a:spcBef>
              <a:spcAft>
                <a:spcPts val="0"/>
              </a:spcAft>
              <a:buClr>
                <a:schemeClr val="accent1"/>
              </a:buClr>
              <a:buSzPts val="1600"/>
              <a:buNone/>
              <a:defRPr b="1" i="1" sz="1600">
                <a:solidFill>
                  <a:schemeClr val="accent1"/>
                </a:solidFill>
                <a:latin typeface="Calibri"/>
                <a:ea typeface="Calibri"/>
                <a:cs typeface="Calibri"/>
                <a:sym typeface="Calibri"/>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39" name="Google Shape;39;p12"/>
          <p:cNvSpPr/>
          <p:nvPr/>
        </p:nvSpPr>
        <p:spPr>
          <a:xfrm flipH="1" rot="-5400000">
            <a:off x="-507419" y="4140073"/>
            <a:ext cx="1331189" cy="316348"/>
          </a:xfrm>
          <a:prstGeom prst="rect">
            <a:avLst/>
          </a:prstGeom>
          <a:solidFill>
            <a:schemeClr val="accent1"/>
          </a:solidFill>
          <a:ln cap="flat" cmpd="sng" w="127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id="40" name="Google Shape;40;p12"/>
          <p:cNvPicPr preferRelativeResize="0"/>
          <p:nvPr/>
        </p:nvPicPr>
        <p:blipFill rotWithShape="1">
          <a:blip r:embed="rId2">
            <a:alphaModFix/>
          </a:blip>
          <a:srcRect b="0" l="0" r="0" t="0"/>
          <a:stretch/>
        </p:blipFill>
        <p:spPr>
          <a:xfrm>
            <a:off x="310896" y="164293"/>
            <a:ext cx="1738194" cy="1738194"/>
          </a:xfrm>
          <a:prstGeom prst="rect">
            <a:avLst/>
          </a:prstGeom>
          <a:noFill/>
          <a:ln>
            <a:noFill/>
          </a:ln>
        </p:spPr>
      </p:pic>
      <p:pic>
        <p:nvPicPr>
          <p:cNvPr id="41" name="Google Shape;41;p12"/>
          <p:cNvPicPr preferRelativeResize="0"/>
          <p:nvPr/>
        </p:nvPicPr>
        <p:blipFill rotWithShape="1">
          <a:blip r:embed="rId3">
            <a:alphaModFix/>
          </a:blip>
          <a:srcRect b="0" l="0" r="0" t="0"/>
          <a:stretch/>
        </p:blipFill>
        <p:spPr>
          <a:xfrm>
            <a:off x="7557741" y="680458"/>
            <a:ext cx="3408733" cy="4711410"/>
          </a:xfrm>
          <a:prstGeom prst="rect">
            <a:avLst/>
          </a:prstGeom>
          <a:noFill/>
          <a:ln>
            <a:noFill/>
          </a:ln>
        </p:spPr>
      </p:pic>
      <p:pic>
        <p:nvPicPr>
          <p:cNvPr id="42" name="Google Shape;42;p12"/>
          <p:cNvPicPr preferRelativeResize="0"/>
          <p:nvPr/>
        </p:nvPicPr>
        <p:blipFill rotWithShape="1">
          <a:blip r:embed="rId4">
            <a:alphaModFix/>
          </a:blip>
          <a:srcRect b="0" l="0" r="0" t="0"/>
          <a:stretch/>
        </p:blipFill>
        <p:spPr>
          <a:xfrm>
            <a:off x="310897" y="6212262"/>
            <a:ext cx="1886787" cy="401872"/>
          </a:xfrm>
          <a:prstGeom prst="rect">
            <a:avLst/>
          </a:prstGeom>
          <a:noFill/>
          <a:ln>
            <a:noFill/>
          </a:ln>
        </p:spPr>
      </p:pic>
      <p:sp>
        <p:nvSpPr>
          <p:cNvPr id="43" name="Google Shape;43;p12"/>
          <p:cNvSpPr txBox="1"/>
          <p:nvPr/>
        </p:nvSpPr>
        <p:spPr>
          <a:xfrm>
            <a:off x="2385759" y="6214024"/>
            <a:ext cx="9495344"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chemeClr val="dk1"/>
                </a:solidFill>
                <a:latin typeface="Arial"/>
                <a:ea typeface="Arial"/>
                <a:cs typeface="Arial"/>
                <a:sym typeface="Arial"/>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Project Number: 101196057</a:t>
            </a:r>
            <a:endParaRPr b="0" i="0" sz="900" u="none" cap="none" strike="noStrike">
              <a:solidFill>
                <a:schemeClr val="dk1"/>
              </a:solidFill>
              <a:latin typeface="Arial"/>
              <a:ea typeface="Arial"/>
              <a:cs typeface="Arial"/>
              <a:sym typeface="Arial"/>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ubtitle Content - 2col">
  <p:cSld name="Title Subtitle Content - 2col">
    <p:spTree>
      <p:nvGrpSpPr>
        <p:cNvPr id="47" name="Shape 47"/>
        <p:cNvGrpSpPr/>
        <p:nvPr/>
      </p:nvGrpSpPr>
      <p:grpSpPr>
        <a:xfrm>
          <a:off x="0" y="0"/>
          <a:ext cx="0" cy="0"/>
          <a:chOff x="0" y="0"/>
          <a:chExt cx="0" cy="0"/>
        </a:xfrm>
      </p:grpSpPr>
      <p:sp>
        <p:nvSpPr>
          <p:cNvPr id="48" name="Google Shape;48;g37f91dc4fb9_0_121"/>
          <p:cNvSpPr txBox="1"/>
          <p:nvPr>
            <p:ph type="title"/>
          </p:nvPr>
        </p:nvSpPr>
        <p:spPr>
          <a:xfrm>
            <a:off x="97970" y="81642"/>
            <a:ext cx="11944500" cy="715800"/>
          </a:xfrm>
          <a:prstGeom prst="rect">
            <a:avLst/>
          </a:prstGeom>
          <a:noFill/>
          <a:ln>
            <a:noFill/>
          </a:ln>
        </p:spPr>
        <p:txBody>
          <a:bodyPr anchorCtr="0" anchor="ctr" bIns="54000" lIns="54000" spcFirstLastPara="1" rIns="54000" wrap="square" tIns="54000">
            <a:noAutofit/>
          </a:bodyPr>
          <a:lstStyle>
            <a:lvl1pPr lvl="0" algn="l">
              <a:lnSpc>
                <a:spcPct val="90000"/>
              </a:lnSpc>
              <a:spcBef>
                <a:spcPts val="0"/>
              </a:spcBef>
              <a:spcAft>
                <a:spcPts val="0"/>
              </a:spcAft>
              <a:buClr>
                <a:srgbClr val="FFFFFF"/>
              </a:buClr>
              <a:buSzPts val="3800"/>
              <a:buFont typeface="Calibri"/>
              <a:buNone/>
              <a:defRPr>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g37f91dc4fb9_0_121"/>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lvl1pPr indent="-228600" lvl="0" marL="457200" marR="0" rtl="0" algn="just">
              <a:lnSpc>
                <a:spcPct val="90000"/>
              </a:lnSpc>
              <a:spcBef>
                <a:spcPts val="1000"/>
              </a:spcBef>
              <a:spcAft>
                <a:spcPts val="0"/>
              </a:spcAft>
              <a:buClr>
                <a:schemeClr val="accent2"/>
              </a:buClr>
              <a:buSzPts val="2400"/>
              <a:buFont typeface="Arial"/>
              <a:buNone/>
              <a:defRPr b="1" i="0" sz="2400" u="none" cap="none" strike="noStrike">
                <a:solidFill>
                  <a:schemeClr val="accent2"/>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0" name="Google Shape;50;g37f91dc4fb9_0_121"/>
          <p:cNvSpPr txBox="1"/>
          <p:nvPr>
            <p:ph idx="2" type="body"/>
          </p:nvPr>
        </p:nvSpPr>
        <p:spPr>
          <a:xfrm>
            <a:off x="97971" y="1462685"/>
            <a:ext cx="11944500" cy="52893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1pPr>
            <a:lvl2pPr indent="-368300" lvl="1" marL="9144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2pPr>
            <a:lvl3pPr indent="-368300" lvl="2" marL="13716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3pPr>
            <a:lvl4pPr indent="-368300" lvl="3" marL="18288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4pPr>
            <a:lvl5pPr indent="-368300" lvl="4" marL="22860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ubtitle Text - 1col">
  <p:cSld name="Title Subtitle Text - 1col">
    <p:spTree>
      <p:nvGrpSpPr>
        <p:cNvPr id="51" name="Shape 51"/>
        <p:cNvGrpSpPr/>
        <p:nvPr/>
      </p:nvGrpSpPr>
      <p:grpSpPr>
        <a:xfrm>
          <a:off x="0" y="0"/>
          <a:ext cx="0" cy="0"/>
          <a:chOff x="0" y="0"/>
          <a:chExt cx="0" cy="0"/>
        </a:xfrm>
      </p:grpSpPr>
      <p:sp>
        <p:nvSpPr>
          <p:cNvPr id="52" name="Google Shape;52;p25"/>
          <p:cNvSpPr txBox="1"/>
          <p:nvPr>
            <p:ph type="title"/>
          </p:nvPr>
        </p:nvSpPr>
        <p:spPr>
          <a:xfrm>
            <a:off x="97970" y="81642"/>
            <a:ext cx="11944500" cy="715800"/>
          </a:xfrm>
          <a:prstGeom prst="rect">
            <a:avLst/>
          </a:prstGeom>
          <a:noFill/>
          <a:ln>
            <a:noFill/>
          </a:ln>
        </p:spPr>
        <p:txBody>
          <a:bodyPr anchorCtr="0" anchor="ctr" bIns="54000" lIns="54000" spcFirstLastPara="1" rIns="54000" wrap="square" tIns="54000">
            <a:noAutofit/>
          </a:bodyPr>
          <a:lstStyle>
            <a:lvl1pPr lvl="0" algn="l">
              <a:lnSpc>
                <a:spcPct val="90000"/>
              </a:lnSpc>
              <a:spcBef>
                <a:spcPts val="0"/>
              </a:spcBef>
              <a:spcAft>
                <a:spcPts val="0"/>
              </a:spcAft>
              <a:buClr>
                <a:srgbClr val="FFFFFF"/>
              </a:buClr>
              <a:buSzPts val="38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25"/>
          <p:cNvSpPr txBox="1"/>
          <p:nvPr>
            <p:ph idx="1" type="body"/>
          </p:nvPr>
        </p:nvSpPr>
        <p:spPr>
          <a:xfrm>
            <a:off x="97971" y="1462684"/>
            <a:ext cx="5910900" cy="53136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accent4"/>
              </a:buClr>
              <a:buSzPts val="1800"/>
              <a:buFont typeface="Arial"/>
              <a:buNone/>
              <a:defRPr b="0" i="0" sz="1800" u="none" cap="none" strike="noStrike">
                <a:solidFill>
                  <a:schemeClr val="accent4"/>
                </a:solidFill>
                <a:latin typeface="Calibri"/>
                <a:ea typeface="Calibri"/>
                <a:cs typeface="Calibri"/>
                <a:sym typeface="Calibri"/>
              </a:defRPr>
            </a:lvl1pPr>
            <a:lvl2pPr indent="-368300" lvl="1" marL="9144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2pPr>
            <a:lvl3pPr indent="-368300" lvl="2" marL="13716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3pPr>
            <a:lvl4pPr indent="-368300" lvl="3" marL="18288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4pPr>
            <a:lvl5pPr indent="-368300" lvl="4" marL="22860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4" name="Google Shape;54;p25"/>
          <p:cNvSpPr txBox="1"/>
          <p:nvPr>
            <p:ph idx="2" type="body"/>
          </p:nvPr>
        </p:nvSpPr>
        <p:spPr>
          <a:xfrm>
            <a:off x="6131377" y="1462684"/>
            <a:ext cx="5910900" cy="53136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accent4"/>
              </a:buClr>
              <a:buSzPts val="1800"/>
              <a:buFont typeface="Arial"/>
              <a:buNone/>
              <a:defRPr b="0" i="0" sz="1800" u="none" cap="none" strike="noStrike">
                <a:solidFill>
                  <a:schemeClr val="accent4"/>
                </a:solidFill>
                <a:latin typeface="Calibri"/>
                <a:ea typeface="Calibri"/>
                <a:cs typeface="Calibri"/>
                <a:sym typeface="Calibri"/>
              </a:defRPr>
            </a:lvl1pPr>
            <a:lvl2pPr indent="-368300" lvl="1" marL="9144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2pPr>
            <a:lvl3pPr indent="-368300" lvl="2" marL="13716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3pPr>
            <a:lvl4pPr indent="-368300" lvl="3" marL="18288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4pPr>
            <a:lvl5pPr indent="-368300" lvl="4" marL="22860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5" name="Google Shape;55;p25"/>
          <p:cNvSpPr txBox="1"/>
          <p:nvPr>
            <p:ph idx="3"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lvl1pPr indent="-228600" lvl="0" marL="457200" marR="0" rtl="0" algn="just">
              <a:lnSpc>
                <a:spcPct val="90000"/>
              </a:lnSpc>
              <a:spcBef>
                <a:spcPts val="1000"/>
              </a:spcBef>
              <a:spcAft>
                <a:spcPts val="0"/>
              </a:spcAft>
              <a:buClr>
                <a:schemeClr val="accent2"/>
              </a:buClr>
              <a:buSzPts val="2400"/>
              <a:buFont typeface="Arial"/>
              <a:buNone/>
              <a:defRPr b="1" i="0" sz="2400" u="none" cap="none" strike="noStrike">
                <a:solidFill>
                  <a:schemeClr val="accent2"/>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 2col">
  <p:cSld name="Title Content - 2col">
    <p:spTree>
      <p:nvGrpSpPr>
        <p:cNvPr id="56" name="Shape 56"/>
        <p:cNvGrpSpPr/>
        <p:nvPr/>
      </p:nvGrpSpPr>
      <p:grpSpPr>
        <a:xfrm>
          <a:off x="0" y="0"/>
          <a:ext cx="0" cy="0"/>
          <a:chOff x="0" y="0"/>
          <a:chExt cx="0" cy="0"/>
        </a:xfrm>
      </p:grpSpPr>
      <p:sp>
        <p:nvSpPr>
          <p:cNvPr id="57" name="Google Shape;57;g37f91dc4fb9_0_130"/>
          <p:cNvSpPr txBox="1"/>
          <p:nvPr>
            <p:ph type="title"/>
          </p:nvPr>
        </p:nvSpPr>
        <p:spPr>
          <a:xfrm>
            <a:off x="97970" y="81642"/>
            <a:ext cx="11944500" cy="715800"/>
          </a:xfrm>
          <a:prstGeom prst="rect">
            <a:avLst/>
          </a:prstGeom>
          <a:noFill/>
          <a:ln>
            <a:noFill/>
          </a:ln>
        </p:spPr>
        <p:txBody>
          <a:bodyPr anchorCtr="0" anchor="ctr" bIns="54000" lIns="54000" spcFirstLastPara="1" rIns="54000" wrap="square" tIns="54000">
            <a:noAutofit/>
          </a:bodyPr>
          <a:lstStyle>
            <a:lvl1pPr lvl="0" algn="l">
              <a:lnSpc>
                <a:spcPct val="90000"/>
              </a:lnSpc>
              <a:spcBef>
                <a:spcPts val="0"/>
              </a:spcBef>
              <a:spcAft>
                <a:spcPts val="0"/>
              </a:spcAft>
              <a:buClr>
                <a:srgbClr val="FFFFFF"/>
              </a:buClr>
              <a:buSzPts val="38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g37f91dc4fb9_0_130"/>
          <p:cNvSpPr txBox="1"/>
          <p:nvPr>
            <p:ph idx="1" type="body"/>
          </p:nvPr>
        </p:nvSpPr>
        <p:spPr>
          <a:xfrm>
            <a:off x="97971" y="873580"/>
            <a:ext cx="5910900" cy="59028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1pPr>
            <a:lvl2pPr indent="-368300" lvl="1" marL="9144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2pPr>
            <a:lvl3pPr indent="-368300" lvl="2" marL="13716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3pPr>
            <a:lvl4pPr indent="-368300" lvl="3" marL="18288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4pPr>
            <a:lvl5pPr indent="-368300" lvl="4" marL="22860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9" name="Google Shape;59;g37f91dc4fb9_0_130"/>
          <p:cNvSpPr txBox="1"/>
          <p:nvPr>
            <p:ph idx="2" type="body"/>
          </p:nvPr>
        </p:nvSpPr>
        <p:spPr>
          <a:xfrm>
            <a:off x="6131377" y="873580"/>
            <a:ext cx="5910900" cy="59028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1pPr>
            <a:lvl2pPr indent="-368300" lvl="1" marL="9144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2pPr>
            <a:lvl3pPr indent="-368300" lvl="2" marL="13716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3pPr>
            <a:lvl4pPr indent="-368300" lvl="3" marL="18288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4pPr>
            <a:lvl5pPr indent="-368300" lvl="4" marL="22860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slideLayout" Target="../slideLayouts/slideLayout6.xml"/><Relationship Id="rId3" Type="http://schemas.openxmlformats.org/officeDocument/2006/relationships/slideLayout" Target="../slideLayouts/slideLayout7.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alpha val="48235"/>
          </a:srgbClr>
        </a:solidFill>
      </p:bgPr>
    </p:bg>
    <p:spTree>
      <p:nvGrpSpPr>
        <p:cNvPr id="9" name="Shape 9"/>
        <p:cNvGrpSpPr/>
        <p:nvPr/>
      </p:nvGrpSpPr>
      <p:grpSpPr>
        <a:xfrm>
          <a:off x="0" y="0"/>
          <a:ext cx="0" cy="0"/>
          <a:chOff x="0" y="0"/>
          <a:chExt cx="0" cy="0"/>
        </a:xfrm>
      </p:grpSpPr>
      <p:sp>
        <p:nvSpPr>
          <p:cNvPr id="10" name="Google Shape;10;p10"/>
          <p:cNvSpPr txBox="1"/>
          <p:nvPr>
            <p:ph type="title"/>
          </p:nvPr>
        </p:nvSpPr>
        <p:spPr>
          <a:xfrm>
            <a:off x="838200" y="365129"/>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accent1"/>
              </a:buClr>
              <a:buSzPts val="2800"/>
              <a:buFont typeface="Arial"/>
              <a:buChar char="•"/>
              <a:defRPr b="0" i="0" sz="2800" u="none" cap="none" strike="noStrike">
                <a:solidFill>
                  <a:schemeClr val="accent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0"/>
          <p:cNvSpPr txBox="1"/>
          <p:nvPr>
            <p:ph idx="10" type="dt"/>
          </p:nvPr>
        </p:nvSpPr>
        <p:spPr>
          <a:xfrm>
            <a:off x="838200" y="6356354"/>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959595"/>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3" name="Google Shape;13;p10"/>
          <p:cNvSpPr txBox="1"/>
          <p:nvPr>
            <p:ph idx="11" type="ftr"/>
          </p:nvPr>
        </p:nvSpPr>
        <p:spPr>
          <a:xfrm>
            <a:off x="4038600" y="6356354"/>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959595"/>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4" name="Google Shape;14;p10"/>
          <p:cNvSpPr txBox="1"/>
          <p:nvPr>
            <p:ph idx="12" type="sldNum"/>
          </p:nvPr>
        </p:nvSpPr>
        <p:spPr>
          <a:xfrm>
            <a:off x="8610600" y="6356354"/>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alpha val="0"/>
          </a:schemeClr>
        </a:solidFill>
      </p:bgPr>
    </p:bg>
    <p:spTree>
      <p:nvGrpSpPr>
        <p:cNvPr id="44" name="Shape 44"/>
        <p:cNvGrpSpPr/>
        <p:nvPr/>
      </p:nvGrpSpPr>
      <p:grpSpPr>
        <a:xfrm>
          <a:off x="0" y="0"/>
          <a:ext cx="0" cy="0"/>
          <a:chOff x="0" y="0"/>
          <a:chExt cx="0" cy="0"/>
        </a:xfrm>
      </p:grpSpPr>
      <p:sp>
        <p:nvSpPr>
          <p:cNvPr id="45" name="Google Shape;45;g37f91dc4fb9_0_115"/>
          <p:cNvSpPr/>
          <p:nvPr/>
        </p:nvSpPr>
        <p:spPr>
          <a:xfrm>
            <a:off x="0" y="0"/>
            <a:ext cx="12192000" cy="7974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Open Sans"/>
              <a:ea typeface="Open Sans"/>
              <a:cs typeface="Open Sans"/>
              <a:sym typeface="Open Sans"/>
            </a:endParaRPr>
          </a:p>
        </p:txBody>
      </p:sp>
      <p:sp>
        <p:nvSpPr>
          <p:cNvPr id="46" name="Google Shape;46;g37f91dc4fb9_0_115"/>
          <p:cNvSpPr txBox="1"/>
          <p:nvPr>
            <p:ph type="title"/>
          </p:nvPr>
        </p:nvSpPr>
        <p:spPr>
          <a:xfrm>
            <a:off x="97970" y="81642"/>
            <a:ext cx="11944500" cy="715800"/>
          </a:xfrm>
          <a:prstGeom prst="rect">
            <a:avLst/>
          </a:prstGeom>
          <a:noFill/>
          <a:ln>
            <a:noFill/>
          </a:ln>
        </p:spPr>
        <p:txBody>
          <a:bodyPr anchorCtr="0" anchor="ctr" bIns="54000" lIns="54000" spcFirstLastPara="1" rIns="54000" wrap="square" tIns="54000">
            <a:noAutofit/>
          </a:bodyPr>
          <a:lstStyle>
            <a:lvl1pPr lvl="0" marR="0" rtl="0" algn="l">
              <a:lnSpc>
                <a:spcPct val="90000"/>
              </a:lnSpc>
              <a:spcBef>
                <a:spcPts val="0"/>
              </a:spcBef>
              <a:spcAft>
                <a:spcPts val="0"/>
              </a:spcAft>
              <a:buClr>
                <a:srgbClr val="FFFFFF"/>
              </a:buClr>
              <a:buSzPts val="3800"/>
              <a:buFont typeface="Calibri"/>
              <a:buNone/>
              <a:defRPr b="0" i="0" sz="3800" u="none" cap="none" strike="noStrike">
                <a:solidFill>
                  <a:srgbClr val="FFFFFF"/>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54" r:id="rId1"/>
    <p:sldLayoutId id="2147483655" r:id="rId2"/>
    <p:sldLayoutId id="2147483656"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0.xml"/><Relationship Id="rId3" Type="http://schemas.openxmlformats.org/officeDocument/2006/relationships/image" Target="../media/image14.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2.xml"/><Relationship Id="rId3" Type="http://schemas.openxmlformats.org/officeDocument/2006/relationships/image" Target="../media/image13.jp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3.xml"/><Relationship Id="rId3" Type="http://schemas.openxmlformats.org/officeDocument/2006/relationships/hyperlink" Target="https://doi.org/10.1177/10983007070090040301" TargetMode="External"/><Relationship Id="rId4" Type="http://schemas.openxmlformats.org/officeDocument/2006/relationships/hyperlink" Target="https://doi.org/10.1080/03054980902934563" TargetMode="External"/><Relationship Id="rId5" Type="http://schemas.openxmlformats.org/officeDocument/2006/relationships/hyperlink" Target="https://doi.org/10.1017/edp.2017.16"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 Id="rId3" Type="http://schemas.openxmlformats.org/officeDocument/2006/relationships/image" Target="../media/image10.png"/><Relationship Id="rId4" Type="http://schemas.openxmlformats.org/officeDocument/2006/relationships/image" Target="../media/image9.png"/><Relationship Id="rId5" Type="http://schemas.openxmlformats.org/officeDocument/2006/relationships/image" Target="../media/image1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 Id="rId3" Type="http://schemas.openxmlformats.org/officeDocument/2006/relationships/image" Target="../media/image7.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 Id="rId3" Type="http://schemas.openxmlformats.org/officeDocument/2006/relationships/image" Target="../media/image12.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 Id="rId3" Type="http://schemas.openxmlformats.org/officeDocument/2006/relationships/image" Target="../media/image12.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1"/>
          <p:cNvSpPr txBox="1"/>
          <p:nvPr>
            <p:ph type="ctrTitle"/>
          </p:nvPr>
        </p:nvSpPr>
        <p:spPr>
          <a:xfrm>
            <a:off x="374726" y="2184268"/>
            <a:ext cx="6914821" cy="1334065"/>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2000"/>
              <a:buFont typeface="Calibri"/>
              <a:buNone/>
            </a:pPr>
            <a:r>
              <a:rPr lang="en-US" sz="2200"/>
              <a:t>Thriving Schools - A Systemic, Whole-School Approach to Mental Health and Well-Being</a:t>
            </a:r>
            <a:endParaRPr sz="2200"/>
          </a:p>
        </p:txBody>
      </p:sp>
      <p:sp>
        <p:nvSpPr>
          <p:cNvPr id="65" name="Google Shape;65;p1"/>
          <p:cNvSpPr txBox="1"/>
          <p:nvPr>
            <p:ph idx="1" type="subTitle"/>
          </p:nvPr>
        </p:nvSpPr>
        <p:spPr>
          <a:xfrm>
            <a:off x="401324" y="3651830"/>
            <a:ext cx="6893057" cy="1292830"/>
          </a:xfrm>
          <a:prstGeom prst="rect">
            <a:avLst/>
          </a:prstGeom>
          <a:noFill/>
          <a:ln>
            <a:noFill/>
          </a:ln>
        </p:spPr>
        <p:txBody>
          <a:bodyPr anchorCtr="0" anchor="ctr" bIns="45700" lIns="91425" spcFirstLastPara="1" rIns="91425" wrap="square" tIns="45700">
            <a:normAutofit fontScale="55000" lnSpcReduction="20000"/>
          </a:bodyPr>
          <a:lstStyle/>
          <a:p>
            <a:pPr indent="0" lvl="0" marL="0" rtl="0" algn="l">
              <a:lnSpc>
                <a:spcPct val="140011"/>
              </a:lnSpc>
              <a:spcBef>
                <a:spcPts val="0"/>
              </a:spcBef>
              <a:spcAft>
                <a:spcPts val="0"/>
              </a:spcAft>
              <a:buClr>
                <a:srgbClr val="000000"/>
              </a:buClr>
              <a:buSzPct val="100000"/>
              <a:buFont typeface="Arial"/>
              <a:buNone/>
            </a:pPr>
            <a:r>
              <a:rPr b="0" i="0" lang="en-US" sz="3599">
                <a:solidFill>
                  <a:srgbClr val="545454"/>
                </a:solidFill>
              </a:rPr>
              <a:t>Project duration: 36 months (Mar 2025 - Feb 2028)</a:t>
            </a:r>
            <a:endParaRPr b="0" i="0" sz="1400">
              <a:solidFill>
                <a:srgbClr val="000000"/>
              </a:solidFill>
            </a:endParaRPr>
          </a:p>
          <a:p>
            <a:pPr indent="0" lvl="0" marL="0" rtl="0" algn="l">
              <a:lnSpc>
                <a:spcPct val="140011"/>
              </a:lnSpc>
              <a:spcBef>
                <a:spcPts val="0"/>
              </a:spcBef>
              <a:spcAft>
                <a:spcPts val="0"/>
              </a:spcAft>
              <a:buClr>
                <a:srgbClr val="000000"/>
              </a:buClr>
              <a:buSzPct val="100000"/>
              <a:buFont typeface="Arial"/>
              <a:buNone/>
            </a:pPr>
            <a:r>
              <a:rPr b="0" i="0" lang="en-US" sz="3599">
                <a:solidFill>
                  <a:srgbClr val="545454"/>
                </a:solidFill>
              </a:rPr>
              <a:t>Project No: 101196057</a:t>
            </a:r>
            <a:endParaRPr b="0" i="0" sz="1400">
              <a:solidFill>
                <a:srgbClr val="000000"/>
              </a:solidFill>
            </a:endParaRPr>
          </a:p>
          <a:p>
            <a:pPr indent="0" lvl="0" marL="0" rtl="0" algn="l">
              <a:lnSpc>
                <a:spcPct val="140011"/>
              </a:lnSpc>
              <a:spcBef>
                <a:spcPts val="0"/>
              </a:spcBef>
              <a:spcAft>
                <a:spcPts val="0"/>
              </a:spcAft>
              <a:buClr>
                <a:srgbClr val="000000"/>
              </a:buClr>
              <a:buSzPct val="100000"/>
              <a:buFont typeface="Arial"/>
              <a:buNone/>
            </a:pPr>
            <a:r>
              <a:rPr b="0" i="0" lang="en-US" sz="3599">
                <a:solidFill>
                  <a:srgbClr val="545454"/>
                </a:solidFill>
              </a:rPr>
              <a:t>Call: ERASMUS-EDU-2024-POL-EXP</a:t>
            </a:r>
            <a:endParaRPr b="0" i="0" sz="1400">
              <a:solidFill>
                <a:srgbClr val="000000"/>
              </a:solidFill>
            </a:endParaRPr>
          </a:p>
          <a:p>
            <a:pPr indent="0" lvl="0" marL="0" rtl="0" algn="l">
              <a:lnSpc>
                <a:spcPct val="90000"/>
              </a:lnSpc>
              <a:spcBef>
                <a:spcPts val="0"/>
              </a:spcBef>
              <a:spcAft>
                <a:spcPts val="0"/>
              </a:spcAft>
              <a:buClr>
                <a:schemeClr val="accent1"/>
              </a:buClr>
              <a:buSzPct val="100000"/>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g38507ec21ab_0_0"/>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a:t>Unit 1.3 – Introduction to Whole School Approaches (WSA)</a:t>
            </a:r>
            <a:endParaRPr/>
          </a:p>
        </p:txBody>
      </p:sp>
      <p:sp>
        <p:nvSpPr>
          <p:cNvPr id="141" name="Google Shape;141;g38507ec21ab_0_0"/>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Quick Q&amp;A: Clarifying Whole School Approach</a:t>
            </a:r>
            <a:endParaRPr/>
          </a:p>
        </p:txBody>
      </p:sp>
      <p:sp>
        <p:nvSpPr>
          <p:cNvPr id="142" name="Google Shape;142;g38507ec21ab_0_0"/>
          <p:cNvSpPr txBox="1"/>
          <p:nvPr>
            <p:ph idx="2" type="body"/>
          </p:nvPr>
        </p:nvSpPr>
        <p:spPr>
          <a:xfrm>
            <a:off x="149522" y="1405475"/>
            <a:ext cx="10552200" cy="5289300"/>
          </a:xfrm>
          <a:prstGeom prst="rect">
            <a:avLst/>
          </a:prstGeom>
          <a:noFill/>
          <a:ln>
            <a:noFill/>
          </a:ln>
        </p:spPr>
        <p:txBody>
          <a:bodyPr anchorCtr="0" anchor="t" bIns="45700" lIns="91425" spcFirstLastPara="1" rIns="91425" wrap="square" tIns="45700">
            <a:noAutofit/>
          </a:bodyPr>
          <a:lstStyle/>
          <a:p>
            <a:pPr indent="-228600" lvl="0" marL="457200" marR="0" rtl="0" algn="l">
              <a:lnSpc>
                <a:spcPct val="90000"/>
              </a:lnSpc>
              <a:spcBef>
                <a:spcPts val="1000"/>
              </a:spcBef>
              <a:spcAft>
                <a:spcPts val="0"/>
              </a:spcAft>
              <a:buClr>
                <a:schemeClr val="dk1"/>
              </a:buClr>
              <a:buSzPts val="1800"/>
              <a:buFont typeface="Arial"/>
              <a:buNone/>
            </a:pPr>
            <a:r>
              <a:rPr b="1" lang="en-US" sz="2000"/>
              <a:t>Q1.</a:t>
            </a:r>
            <a:r>
              <a:rPr lang="en-US" sz="2000"/>
              <a:t> If wellbeing happens only in some classrooms, is it a Whole School Approach?</a:t>
            </a:r>
            <a:br>
              <a:rPr lang="en-US" sz="2000"/>
            </a:br>
            <a:r>
              <a:rPr b="1" lang="en-US" sz="2000"/>
              <a:t>A1.</a:t>
            </a:r>
            <a:r>
              <a:rPr lang="en-US" sz="2000"/>
              <a:t> No. It becomes whole school only when routines are consistent across classes.</a:t>
            </a:r>
            <a:endParaRPr/>
          </a:p>
          <a:p>
            <a:pPr indent="-228600" lvl="0" marL="457200" marR="0" rtl="0" algn="l">
              <a:lnSpc>
                <a:spcPct val="90000"/>
              </a:lnSpc>
              <a:spcBef>
                <a:spcPts val="1000"/>
              </a:spcBef>
              <a:spcAft>
                <a:spcPts val="0"/>
              </a:spcAft>
              <a:buClr>
                <a:schemeClr val="dk1"/>
              </a:buClr>
              <a:buSzPts val="1800"/>
              <a:buFont typeface="Arial"/>
              <a:buNone/>
            </a:pPr>
            <a:r>
              <a:rPr b="1" lang="en-US" sz="2000"/>
              <a:t>Q2.</a:t>
            </a:r>
            <a:r>
              <a:rPr lang="en-US" sz="2000"/>
              <a:t> If leadership supports wellbeing but staff are not involved?</a:t>
            </a:r>
            <a:br>
              <a:rPr lang="en-US" sz="2000"/>
            </a:br>
            <a:r>
              <a:rPr b="1" lang="en-US" sz="2000"/>
              <a:t>A2.</a:t>
            </a:r>
            <a:r>
              <a:rPr lang="en-US" sz="2000"/>
              <a:t> Actions will not last. People commit to what they help create.</a:t>
            </a:r>
            <a:endParaRPr/>
          </a:p>
          <a:p>
            <a:pPr indent="-228600" lvl="0" marL="457200" marR="0" rtl="0" algn="l">
              <a:lnSpc>
                <a:spcPct val="90000"/>
              </a:lnSpc>
              <a:spcBef>
                <a:spcPts val="1000"/>
              </a:spcBef>
              <a:spcAft>
                <a:spcPts val="0"/>
              </a:spcAft>
              <a:buClr>
                <a:schemeClr val="dk1"/>
              </a:buClr>
              <a:buSzPts val="1800"/>
              <a:buFont typeface="Arial"/>
              <a:buNone/>
            </a:pPr>
            <a:r>
              <a:rPr b="1" lang="en-US" sz="2000"/>
              <a:t>Q3.</a:t>
            </a:r>
            <a:r>
              <a:rPr lang="en-US" sz="2000"/>
              <a:t> If students are not part of decisions?</a:t>
            </a:r>
            <a:br>
              <a:rPr lang="en-US" sz="2000"/>
            </a:br>
            <a:r>
              <a:rPr b="1" lang="en-US" sz="2000"/>
              <a:t>A3.</a:t>
            </a:r>
            <a:r>
              <a:rPr lang="en-US" sz="2000"/>
              <a:t> Engagement drops. Students support what they can influence.</a:t>
            </a:r>
            <a:endParaRPr/>
          </a:p>
          <a:p>
            <a:pPr indent="-228600" lvl="0" marL="457200" marR="0" rtl="0" algn="l">
              <a:lnSpc>
                <a:spcPct val="90000"/>
              </a:lnSpc>
              <a:spcBef>
                <a:spcPts val="1000"/>
              </a:spcBef>
              <a:spcAft>
                <a:spcPts val="0"/>
              </a:spcAft>
              <a:buClr>
                <a:schemeClr val="dk1"/>
              </a:buClr>
              <a:buSzPts val="1800"/>
              <a:buFont typeface="Arial"/>
              <a:buNone/>
            </a:pPr>
            <a:r>
              <a:rPr b="1" lang="en-US" sz="2000"/>
              <a:t>Q4.</a:t>
            </a:r>
            <a:r>
              <a:rPr lang="en-US" sz="2000"/>
              <a:t> How do we know we are applying a Whole School Approach?</a:t>
            </a:r>
            <a:br>
              <a:rPr lang="en-US" sz="2000"/>
            </a:br>
            <a:r>
              <a:rPr b="1" lang="en-US" sz="2000"/>
              <a:t>A4.</a:t>
            </a:r>
            <a:r>
              <a:rPr lang="en-US" sz="2000"/>
              <a:t> When leadership, staff, students and families move in the same direction and wellbeing becomes part of daily culture.</a:t>
            </a:r>
            <a:endParaRPr/>
          </a:p>
          <a:p>
            <a:pPr indent="0" lvl="0" marL="0" rtl="0" algn="l">
              <a:lnSpc>
                <a:spcPct val="90000"/>
              </a:lnSpc>
              <a:spcBef>
                <a:spcPts val="0"/>
              </a:spcBef>
              <a:spcAft>
                <a:spcPts val="0"/>
              </a:spcAft>
              <a:buSzPts val="1800"/>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g38507ec21ab_0_6"/>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a:t>Unit 1.3 – Introduction to Whole School Approaches (WSA)</a:t>
            </a:r>
            <a:endParaRPr/>
          </a:p>
        </p:txBody>
      </p:sp>
      <p:sp>
        <p:nvSpPr>
          <p:cNvPr id="148" name="Google Shape;148;g38507ec21ab_0_6"/>
          <p:cNvSpPr txBox="1"/>
          <p:nvPr>
            <p:ph idx="1" type="body"/>
          </p:nvPr>
        </p:nvSpPr>
        <p:spPr>
          <a:xfrm>
            <a:off x="-84910" y="991540"/>
            <a:ext cx="11944500" cy="550800"/>
          </a:xfrm>
          <a:prstGeom prst="rect">
            <a:avLst/>
          </a:prstGeom>
          <a:noFill/>
          <a:ln>
            <a:noFill/>
          </a:ln>
        </p:spPr>
        <p:txBody>
          <a:bodyPr anchorCtr="0" anchor="ctr" bIns="45700" lIns="91425" spcFirstLastPara="1" rIns="91425" wrap="square" tIns="45700">
            <a:noAutofit/>
          </a:bodyPr>
          <a:lstStyle/>
          <a:p>
            <a:pPr indent="-228600" lvl="0" marL="457200" rtl="0" algn="just">
              <a:lnSpc>
                <a:spcPct val="90000"/>
              </a:lnSpc>
              <a:spcBef>
                <a:spcPts val="1000"/>
              </a:spcBef>
              <a:spcAft>
                <a:spcPts val="0"/>
              </a:spcAft>
              <a:buSzPts val="2400"/>
              <a:buNone/>
            </a:pPr>
            <a:r>
              <a:rPr lang="en-US"/>
              <a:t>Case Study: European Primary School using WSA</a:t>
            </a:r>
            <a:endParaRPr/>
          </a:p>
        </p:txBody>
      </p:sp>
      <p:grpSp>
        <p:nvGrpSpPr>
          <p:cNvPr id="149" name="Google Shape;149;g38507ec21ab_0_6"/>
          <p:cNvGrpSpPr/>
          <p:nvPr/>
        </p:nvGrpSpPr>
        <p:grpSpPr>
          <a:xfrm>
            <a:off x="97971" y="1866785"/>
            <a:ext cx="11944500" cy="4481100"/>
            <a:chOff x="0" y="404100"/>
            <a:chExt cx="11944500" cy="4481100"/>
          </a:xfrm>
        </p:grpSpPr>
        <p:sp>
          <p:nvSpPr>
            <p:cNvPr id="150" name="Google Shape;150;g38507ec21ab_0_6"/>
            <p:cNvSpPr/>
            <p:nvPr/>
          </p:nvSpPr>
          <p:spPr>
            <a:xfrm>
              <a:off x="0" y="404100"/>
              <a:ext cx="11944500" cy="1368900"/>
            </a:xfrm>
            <a:prstGeom prst="roundRect">
              <a:avLst>
                <a:gd fmla="val 16667" name="adj"/>
              </a:avLst>
            </a:prstGeom>
            <a:solidFill>
              <a:schemeClr val="lt1"/>
            </a:solidFill>
            <a:ln cap="flat" cmpd="sng" w="25400">
              <a:solidFill>
                <a:srgbClr val="67519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1" name="Google Shape;151;g38507ec21ab_0_6"/>
            <p:cNvSpPr txBox="1"/>
            <p:nvPr/>
          </p:nvSpPr>
          <p:spPr>
            <a:xfrm>
              <a:off x="66824" y="470924"/>
              <a:ext cx="11810852" cy="1235252"/>
            </a:xfrm>
            <a:prstGeom prst="rect">
              <a:avLst/>
            </a:prstGeom>
            <a:noFill/>
            <a:ln>
              <a:noFill/>
            </a:ln>
          </p:spPr>
          <p:txBody>
            <a:bodyPr anchorCtr="0" anchor="ctr" bIns="76200" lIns="76200" spcFirstLastPara="1" rIns="76200" wrap="square" tIns="76200">
              <a:noAutofit/>
            </a:bodyPr>
            <a:lstStyle/>
            <a:p>
              <a:pPr indent="0" lvl="0" marL="0" marR="0" rtl="0" algn="l">
                <a:lnSpc>
                  <a:spcPct val="90000"/>
                </a:lnSpc>
                <a:spcBef>
                  <a:spcPts val="0"/>
                </a:spcBef>
                <a:spcAft>
                  <a:spcPts val="0"/>
                </a:spcAft>
                <a:buClr>
                  <a:srgbClr val="000000"/>
                </a:buClr>
                <a:buSzPts val="2000"/>
                <a:buFont typeface="Arial"/>
                <a:buNone/>
              </a:pPr>
              <a:r>
                <a:rPr b="1" i="0" lang="en-US" sz="2000" u="none" cap="none" strike="noStrike">
                  <a:solidFill>
                    <a:schemeClr val="dk1"/>
                  </a:solidFill>
                  <a:latin typeface="Arial"/>
                  <a:ea typeface="Arial"/>
                  <a:cs typeface="Arial"/>
                  <a:sym typeface="Arial"/>
                </a:rPr>
                <a:t>Country:</a:t>
              </a:r>
              <a:r>
                <a:rPr b="0" i="0" lang="en-US" sz="2000" u="none" cap="none" strike="noStrike">
                  <a:solidFill>
                    <a:schemeClr val="dk1"/>
                  </a:solidFill>
                  <a:latin typeface="Arial"/>
                  <a:ea typeface="Arial"/>
                  <a:cs typeface="Arial"/>
                  <a:sym typeface="Arial"/>
                </a:rPr>
                <a:t> Finland</a:t>
              </a:r>
              <a:br>
                <a:rPr b="0" i="0" lang="en-US" sz="2000" u="none" cap="none" strike="noStrike">
                  <a:solidFill>
                    <a:schemeClr val="dk1"/>
                  </a:solidFill>
                  <a:latin typeface="Arial"/>
                  <a:ea typeface="Arial"/>
                  <a:cs typeface="Arial"/>
                  <a:sym typeface="Arial"/>
                </a:rPr>
              </a:br>
              <a:r>
                <a:rPr b="1" i="0" lang="en-US" sz="2000" u="none" cap="none" strike="noStrike">
                  <a:solidFill>
                    <a:schemeClr val="dk1"/>
                  </a:solidFill>
                  <a:latin typeface="Arial"/>
                  <a:ea typeface="Arial"/>
                  <a:cs typeface="Arial"/>
                  <a:sym typeface="Arial"/>
                </a:rPr>
                <a:t>School type:</a:t>
              </a:r>
              <a:r>
                <a:rPr b="0" i="0" lang="en-US" sz="2000" u="none" cap="none" strike="noStrike">
                  <a:solidFill>
                    <a:schemeClr val="dk1"/>
                  </a:solidFill>
                  <a:latin typeface="Arial"/>
                  <a:ea typeface="Arial"/>
                  <a:cs typeface="Arial"/>
                  <a:sym typeface="Arial"/>
                </a:rPr>
                <a:t> Public primary school (ages 6–12)</a:t>
              </a:r>
              <a:endParaRPr b="0" i="0" sz="2000" u="none" cap="none" strike="noStrike">
                <a:solidFill>
                  <a:schemeClr val="dk1"/>
                </a:solidFill>
                <a:latin typeface="Arial"/>
                <a:ea typeface="Arial"/>
                <a:cs typeface="Arial"/>
                <a:sym typeface="Arial"/>
              </a:endParaRPr>
            </a:p>
          </p:txBody>
        </p:sp>
        <p:sp>
          <p:nvSpPr>
            <p:cNvPr id="152" name="Google Shape;152;g38507ec21ab_0_6"/>
            <p:cNvSpPr/>
            <p:nvPr/>
          </p:nvSpPr>
          <p:spPr>
            <a:xfrm>
              <a:off x="0" y="1960200"/>
              <a:ext cx="11944500" cy="1368900"/>
            </a:xfrm>
            <a:prstGeom prst="roundRect">
              <a:avLst>
                <a:gd fmla="val 16667" name="adj"/>
              </a:avLst>
            </a:prstGeom>
            <a:solidFill>
              <a:schemeClr val="lt1"/>
            </a:solidFill>
            <a:ln cap="flat" cmpd="sng" w="25400">
              <a:solidFill>
                <a:srgbClr val="67519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3" name="Google Shape;153;g38507ec21ab_0_6"/>
            <p:cNvSpPr txBox="1"/>
            <p:nvPr/>
          </p:nvSpPr>
          <p:spPr>
            <a:xfrm>
              <a:off x="66824" y="2027024"/>
              <a:ext cx="11810852" cy="1235252"/>
            </a:xfrm>
            <a:prstGeom prst="rect">
              <a:avLst/>
            </a:prstGeom>
            <a:noFill/>
            <a:ln>
              <a:noFill/>
            </a:ln>
          </p:spPr>
          <p:txBody>
            <a:bodyPr anchorCtr="0" anchor="ctr" bIns="76200" lIns="76200" spcFirstLastPara="1" rIns="76200" wrap="square" tIns="76200">
              <a:noAutofit/>
            </a:bodyPr>
            <a:lstStyle/>
            <a:p>
              <a:pPr indent="0" lvl="0" marL="0" marR="0" rtl="0" algn="l">
                <a:lnSpc>
                  <a:spcPct val="90000"/>
                </a:lnSpc>
                <a:spcBef>
                  <a:spcPts val="0"/>
                </a:spcBef>
                <a:spcAft>
                  <a:spcPts val="0"/>
                </a:spcAft>
                <a:buClr>
                  <a:srgbClr val="000000"/>
                </a:buClr>
                <a:buSzPts val="2000"/>
                <a:buFont typeface="Arial"/>
                <a:buNone/>
              </a:pPr>
              <a:r>
                <a:rPr b="0" i="0" lang="en-US" sz="2000" u="none" cap="none" strike="noStrike">
                  <a:solidFill>
                    <a:schemeClr val="dk1"/>
                  </a:solidFill>
                  <a:latin typeface="Arial"/>
                  <a:ea typeface="Arial"/>
                  <a:cs typeface="Arial"/>
                  <a:sym typeface="Arial"/>
                </a:rPr>
                <a:t>The school wanted to improve teacher morale and student behaviour.</a:t>
              </a:r>
              <a:br>
                <a:rPr b="0" i="0" lang="en-US" sz="2000" u="none" cap="none" strike="noStrike">
                  <a:solidFill>
                    <a:schemeClr val="dk1"/>
                  </a:solidFill>
                  <a:latin typeface="Arial"/>
                  <a:ea typeface="Arial"/>
                  <a:cs typeface="Arial"/>
                  <a:sym typeface="Arial"/>
                </a:rPr>
              </a:br>
              <a:r>
                <a:rPr b="0" i="0" lang="en-US" sz="2000" u="none" cap="none" strike="noStrike">
                  <a:solidFill>
                    <a:schemeClr val="dk1"/>
                  </a:solidFill>
                  <a:latin typeface="Arial"/>
                  <a:ea typeface="Arial"/>
                  <a:cs typeface="Arial"/>
                  <a:sym typeface="Arial"/>
                </a:rPr>
                <a:t>They decided to adopt a Whole School Approach to wellbeing.</a:t>
              </a:r>
              <a:endParaRPr b="0" i="0" sz="2000" u="none" cap="none" strike="noStrike">
                <a:solidFill>
                  <a:schemeClr val="dk1"/>
                </a:solidFill>
                <a:latin typeface="Arial"/>
                <a:ea typeface="Arial"/>
                <a:cs typeface="Arial"/>
                <a:sym typeface="Arial"/>
              </a:endParaRPr>
            </a:p>
          </p:txBody>
        </p:sp>
        <p:sp>
          <p:nvSpPr>
            <p:cNvPr id="154" name="Google Shape;154;g38507ec21ab_0_6"/>
            <p:cNvSpPr/>
            <p:nvPr/>
          </p:nvSpPr>
          <p:spPr>
            <a:xfrm>
              <a:off x="0" y="3516300"/>
              <a:ext cx="11944500" cy="1368900"/>
            </a:xfrm>
            <a:prstGeom prst="roundRect">
              <a:avLst>
                <a:gd fmla="val 16667" name="adj"/>
              </a:avLst>
            </a:prstGeom>
            <a:solidFill>
              <a:schemeClr val="lt1"/>
            </a:solidFill>
            <a:ln cap="flat" cmpd="sng" w="25400">
              <a:solidFill>
                <a:srgbClr val="67519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5" name="Google Shape;155;g38507ec21ab_0_6"/>
            <p:cNvSpPr txBox="1"/>
            <p:nvPr/>
          </p:nvSpPr>
          <p:spPr>
            <a:xfrm>
              <a:off x="66824" y="3583124"/>
              <a:ext cx="11810852" cy="1235252"/>
            </a:xfrm>
            <a:prstGeom prst="rect">
              <a:avLst/>
            </a:prstGeom>
            <a:noFill/>
            <a:ln>
              <a:noFill/>
            </a:ln>
          </p:spPr>
          <p:txBody>
            <a:bodyPr anchorCtr="0" anchor="ctr" bIns="76200" lIns="76200" spcFirstLastPara="1" rIns="76200" wrap="square" tIns="76200">
              <a:noAutofit/>
            </a:bodyPr>
            <a:lstStyle/>
            <a:p>
              <a:pPr indent="0" lvl="0" marL="0" marR="0" rtl="0" algn="l">
                <a:lnSpc>
                  <a:spcPct val="90000"/>
                </a:lnSpc>
                <a:spcBef>
                  <a:spcPts val="0"/>
                </a:spcBef>
                <a:spcAft>
                  <a:spcPts val="0"/>
                </a:spcAft>
                <a:buClr>
                  <a:srgbClr val="000000"/>
                </a:buClr>
                <a:buSzPts val="2000"/>
                <a:buFont typeface="Arial"/>
                <a:buNone/>
              </a:pPr>
              <a:r>
                <a:rPr b="0" i="0" lang="en-US" sz="2000" u="none" cap="none" strike="noStrike">
                  <a:solidFill>
                    <a:schemeClr val="dk1"/>
                  </a:solidFill>
                  <a:latin typeface="Arial"/>
                  <a:ea typeface="Arial"/>
                  <a:cs typeface="Arial"/>
                  <a:sym typeface="Arial"/>
                </a:rPr>
                <a:t>What they did first</a:t>
              </a:r>
              <a:br>
                <a:rPr b="0" i="0" lang="en-US" sz="2000" u="none" cap="none" strike="noStrike">
                  <a:solidFill>
                    <a:schemeClr val="dk1"/>
                  </a:solidFill>
                  <a:latin typeface="Arial"/>
                  <a:ea typeface="Arial"/>
                  <a:cs typeface="Arial"/>
                  <a:sym typeface="Arial"/>
                </a:rPr>
              </a:br>
              <a:r>
                <a:rPr b="0" i="0" lang="en-US" sz="2000" u="none" cap="none" strike="noStrike">
                  <a:solidFill>
                    <a:schemeClr val="dk1"/>
                  </a:solidFill>
                  <a:latin typeface="Arial"/>
                  <a:ea typeface="Arial"/>
                  <a:cs typeface="Arial"/>
                  <a:sym typeface="Arial"/>
                </a:rPr>
                <a:t>• Formed a wellbeing team with one lead teacher and two student representatives</a:t>
              </a:r>
              <a:br>
                <a:rPr b="0" i="0" lang="en-US" sz="2000" u="none" cap="none" strike="noStrike">
                  <a:solidFill>
                    <a:schemeClr val="dk1"/>
                  </a:solidFill>
                  <a:latin typeface="Arial"/>
                  <a:ea typeface="Arial"/>
                  <a:cs typeface="Arial"/>
                  <a:sym typeface="Arial"/>
                </a:rPr>
              </a:br>
              <a:r>
                <a:rPr b="0" i="0" lang="en-US" sz="2000" u="none" cap="none" strike="noStrike">
                  <a:solidFill>
                    <a:schemeClr val="dk1"/>
                  </a:solidFill>
                  <a:latin typeface="Arial"/>
                  <a:ea typeface="Arial"/>
                  <a:cs typeface="Arial"/>
                  <a:sym typeface="Arial"/>
                </a:rPr>
                <a:t>• Used a short staff survey to choose one priority area</a:t>
              </a:r>
              <a:br>
                <a:rPr b="0" i="0" lang="en-US" sz="2000" u="none" cap="none" strike="noStrike">
                  <a:solidFill>
                    <a:schemeClr val="dk1"/>
                  </a:solidFill>
                  <a:latin typeface="Arial"/>
                  <a:ea typeface="Arial"/>
                  <a:cs typeface="Arial"/>
                  <a:sym typeface="Arial"/>
                </a:rPr>
              </a:br>
              <a:r>
                <a:rPr b="0" i="0" lang="en-US" sz="2000" u="none" cap="none" strike="noStrike">
                  <a:solidFill>
                    <a:schemeClr val="dk1"/>
                  </a:solidFill>
                  <a:latin typeface="Arial"/>
                  <a:ea typeface="Arial"/>
                  <a:cs typeface="Arial"/>
                  <a:sym typeface="Arial"/>
                </a:rPr>
                <a:t>• Selected </a:t>
              </a:r>
              <a:r>
                <a:rPr b="1" i="0" lang="en-US" sz="2000" u="none" cap="none" strike="noStrike">
                  <a:solidFill>
                    <a:schemeClr val="dk1"/>
                  </a:solidFill>
                  <a:latin typeface="Arial"/>
                  <a:ea typeface="Arial"/>
                  <a:cs typeface="Arial"/>
                  <a:sym typeface="Arial"/>
                </a:rPr>
                <a:t>Relationships</a:t>
              </a:r>
              <a:r>
                <a:rPr b="0" i="0" lang="en-US" sz="2000" u="none" cap="none" strike="noStrike">
                  <a:solidFill>
                    <a:schemeClr val="dk1"/>
                  </a:solidFill>
                  <a:latin typeface="Arial"/>
                  <a:ea typeface="Arial"/>
                  <a:cs typeface="Arial"/>
                  <a:sym typeface="Arial"/>
                </a:rPr>
                <a:t> from the PERMA model as the focus</a:t>
              </a:r>
              <a:endParaRPr b="0" i="0" sz="2000" u="none" cap="none" strike="noStrike">
                <a:solidFill>
                  <a:schemeClr val="dk1"/>
                </a:solidFill>
                <a:latin typeface="Arial"/>
                <a:ea typeface="Arial"/>
                <a:cs typeface="Arial"/>
                <a:sym typeface="Arial"/>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14"/>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a:t>Unit 1.3 – Introduction to Whole School Approaches (WSA)</a:t>
            </a:r>
            <a:endParaRPr/>
          </a:p>
        </p:txBody>
      </p:sp>
      <p:sp>
        <p:nvSpPr>
          <p:cNvPr id="161" name="Google Shape;161;p14"/>
          <p:cNvSpPr txBox="1"/>
          <p:nvPr>
            <p:ph idx="1" type="body"/>
          </p:nvPr>
        </p:nvSpPr>
        <p:spPr>
          <a:xfrm>
            <a:off x="-84910" y="991540"/>
            <a:ext cx="11944500" cy="550800"/>
          </a:xfrm>
          <a:prstGeom prst="rect">
            <a:avLst/>
          </a:prstGeom>
          <a:noFill/>
          <a:ln>
            <a:noFill/>
          </a:ln>
        </p:spPr>
        <p:txBody>
          <a:bodyPr anchorCtr="0" anchor="ctr" bIns="45700" lIns="91425" spcFirstLastPara="1" rIns="91425" wrap="square" tIns="45700">
            <a:noAutofit/>
          </a:bodyPr>
          <a:lstStyle/>
          <a:p>
            <a:pPr indent="-228600" lvl="0" marL="457200" rtl="0" algn="just">
              <a:lnSpc>
                <a:spcPct val="90000"/>
              </a:lnSpc>
              <a:spcBef>
                <a:spcPts val="1000"/>
              </a:spcBef>
              <a:spcAft>
                <a:spcPts val="0"/>
              </a:spcAft>
              <a:buSzPts val="2400"/>
              <a:buNone/>
            </a:pPr>
            <a:r>
              <a:rPr lang="en-US">
                <a:latin typeface="Calibri"/>
                <a:ea typeface="Calibri"/>
                <a:cs typeface="Calibri"/>
                <a:sym typeface="Calibri"/>
              </a:rPr>
              <a:t>What the school implemented</a:t>
            </a:r>
            <a:endParaRPr>
              <a:latin typeface="Calibri"/>
              <a:ea typeface="Calibri"/>
              <a:cs typeface="Calibri"/>
              <a:sym typeface="Calibri"/>
            </a:endParaRPr>
          </a:p>
        </p:txBody>
      </p:sp>
      <p:grpSp>
        <p:nvGrpSpPr>
          <p:cNvPr id="162" name="Google Shape;162;p14"/>
          <p:cNvGrpSpPr/>
          <p:nvPr/>
        </p:nvGrpSpPr>
        <p:grpSpPr>
          <a:xfrm>
            <a:off x="411480" y="1543029"/>
            <a:ext cx="11109960" cy="5074251"/>
            <a:chOff x="0" y="689"/>
            <a:chExt cx="11109960" cy="5074251"/>
          </a:xfrm>
        </p:grpSpPr>
        <p:sp>
          <p:nvSpPr>
            <p:cNvPr id="163" name="Google Shape;163;p14"/>
            <p:cNvSpPr/>
            <p:nvPr/>
          </p:nvSpPr>
          <p:spPr>
            <a:xfrm>
              <a:off x="0" y="689"/>
              <a:ext cx="11109960" cy="1005816"/>
            </a:xfrm>
            <a:prstGeom prst="roundRect">
              <a:avLst>
                <a:gd fmla="val 16667" name="adj"/>
              </a:avLst>
            </a:prstGeom>
            <a:solidFill>
              <a:schemeClr val="lt1"/>
            </a:solidFill>
            <a:ln cap="flat" cmpd="sng" w="25400">
              <a:solidFill>
                <a:srgbClr val="67519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164" name="Google Shape;164;p14"/>
            <p:cNvSpPr txBox="1"/>
            <p:nvPr/>
          </p:nvSpPr>
          <p:spPr>
            <a:xfrm>
              <a:off x="49100" y="49789"/>
              <a:ext cx="11011760" cy="907616"/>
            </a:xfrm>
            <a:prstGeom prst="rect">
              <a:avLst/>
            </a:prstGeom>
            <a:noFill/>
            <a:ln>
              <a:noFill/>
            </a:ln>
          </p:spPr>
          <p:txBody>
            <a:bodyPr anchorCtr="0" anchor="ctr" bIns="68575" lIns="68575" spcFirstLastPara="1" rIns="68575" wrap="square" tIns="68575">
              <a:noAutofit/>
            </a:bodyPr>
            <a:lstStyle/>
            <a:p>
              <a:pPr indent="0" lvl="0" marL="0" marR="0" rtl="0" algn="l">
                <a:lnSpc>
                  <a:spcPct val="90000"/>
                </a:lnSpc>
                <a:spcBef>
                  <a:spcPts val="0"/>
                </a:spcBef>
                <a:spcAft>
                  <a:spcPts val="0"/>
                </a:spcAft>
                <a:buClr>
                  <a:srgbClr val="000000"/>
                </a:buClr>
                <a:buSzPts val="1800"/>
                <a:buFont typeface="Arial"/>
                <a:buNone/>
              </a:pPr>
              <a:r>
                <a:rPr b="0" i="0" lang="en-US" sz="1800" u="none" cap="none" strike="noStrike">
                  <a:solidFill>
                    <a:schemeClr val="dk1"/>
                  </a:solidFill>
                  <a:latin typeface="Calibri"/>
                  <a:ea typeface="Calibri"/>
                  <a:cs typeface="Calibri"/>
                  <a:sym typeface="Calibri"/>
                </a:rPr>
                <a:t>Three simple changes across the whole school</a:t>
              </a:r>
              <a:endParaRPr b="0" i="0" sz="1800" u="none" cap="none" strike="noStrike">
                <a:solidFill>
                  <a:schemeClr val="dk1"/>
                </a:solidFill>
                <a:latin typeface="Calibri"/>
                <a:ea typeface="Calibri"/>
                <a:cs typeface="Calibri"/>
                <a:sym typeface="Calibri"/>
              </a:endParaRPr>
            </a:p>
          </p:txBody>
        </p:sp>
        <p:sp>
          <p:nvSpPr>
            <p:cNvPr id="165" name="Google Shape;165;p14"/>
            <p:cNvSpPr/>
            <p:nvPr/>
          </p:nvSpPr>
          <p:spPr>
            <a:xfrm>
              <a:off x="0" y="1017797"/>
              <a:ext cx="11109960" cy="1005816"/>
            </a:xfrm>
            <a:prstGeom prst="roundRect">
              <a:avLst>
                <a:gd fmla="val 16667" name="adj"/>
              </a:avLst>
            </a:prstGeom>
            <a:solidFill>
              <a:schemeClr val="lt1"/>
            </a:solidFill>
            <a:ln cap="flat" cmpd="sng" w="25400">
              <a:solidFill>
                <a:srgbClr val="67519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166" name="Google Shape;166;p14"/>
            <p:cNvSpPr txBox="1"/>
            <p:nvPr/>
          </p:nvSpPr>
          <p:spPr>
            <a:xfrm>
              <a:off x="49100" y="1066897"/>
              <a:ext cx="11011760" cy="907616"/>
            </a:xfrm>
            <a:prstGeom prst="rect">
              <a:avLst/>
            </a:prstGeom>
            <a:noFill/>
            <a:ln>
              <a:noFill/>
            </a:ln>
          </p:spPr>
          <p:txBody>
            <a:bodyPr anchorCtr="0" anchor="ctr" bIns="68575" lIns="68575" spcFirstLastPara="1" rIns="68575" wrap="square" tIns="68575">
              <a:noAutofit/>
            </a:bodyPr>
            <a:lstStyle/>
            <a:p>
              <a:pPr indent="0" lvl="0" marL="0" marR="0" rtl="0" algn="l">
                <a:lnSpc>
                  <a:spcPct val="90000"/>
                </a:lnSpc>
                <a:spcBef>
                  <a:spcPts val="0"/>
                </a:spcBef>
                <a:spcAft>
                  <a:spcPts val="0"/>
                </a:spcAft>
                <a:buClr>
                  <a:srgbClr val="000000"/>
                </a:buClr>
                <a:buSzPts val="1800"/>
                <a:buFont typeface="Arial"/>
                <a:buNone/>
              </a:pPr>
              <a:r>
                <a:rPr b="1" i="0" lang="en-US" sz="1800" u="none" cap="none" strike="noStrike">
                  <a:solidFill>
                    <a:schemeClr val="dk1"/>
                  </a:solidFill>
                  <a:latin typeface="Calibri"/>
                  <a:ea typeface="Calibri"/>
                  <a:cs typeface="Calibri"/>
                  <a:sym typeface="Calibri"/>
                </a:rPr>
                <a:t>1. Morning greeting routine</a:t>
              </a:r>
              <a:br>
                <a:rPr b="0" i="0" lang="en-US" sz="1800" u="none" cap="none" strike="noStrike">
                  <a:solidFill>
                    <a:schemeClr val="dk1"/>
                  </a:solidFill>
                  <a:latin typeface="Calibri"/>
                  <a:ea typeface="Calibri"/>
                  <a:cs typeface="Calibri"/>
                  <a:sym typeface="Calibri"/>
                </a:rPr>
              </a:br>
              <a:r>
                <a:rPr b="0" i="0" lang="en-US" sz="1800" u="none" cap="none" strike="noStrike">
                  <a:solidFill>
                    <a:schemeClr val="dk1"/>
                  </a:solidFill>
                  <a:latin typeface="Calibri"/>
                  <a:ea typeface="Calibri"/>
                  <a:cs typeface="Calibri"/>
                  <a:sym typeface="Calibri"/>
                </a:rPr>
                <a:t>Every teacher welcomed students at the door.</a:t>
              </a:r>
              <a:br>
                <a:rPr b="0" i="0" lang="en-US" sz="1800" u="none" cap="none" strike="noStrike">
                  <a:solidFill>
                    <a:schemeClr val="dk1"/>
                  </a:solidFill>
                  <a:latin typeface="Calibri"/>
                  <a:ea typeface="Calibri"/>
                  <a:cs typeface="Calibri"/>
                  <a:sym typeface="Calibri"/>
                </a:rPr>
              </a:br>
              <a:r>
                <a:rPr b="0" i="0" lang="en-US" sz="1800" u="none" cap="none" strike="noStrike">
                  <a:solidFill>
                    <a:schemeClr val="dk1"/>
                  </a:solidFill>
                  <a:latin typeface="Calibri"/>
                  <a:ea typeface="Calibri"/>
                  <a:cs typeface="Calibri"/>
                  <a:sym typeface="Calibri"/>
                </a:rPr>
                <a:t>Purpose: increase connection and reduce morning stress.</a:t>
              </a:r>
              <a:endParaRPr b="0" i="0" sz="1800" u="none" cap="none" strike="noStrike">
                <a:solidFill>
                  <a:schemeClr val="dk1"/>
                </a:solidFill>
                <a:latin typeface="Calibri"/>
                <a:ea typeface="Calibri"/>
                <a:cs typeface="Calibri"/>
                <a:sym typeface="Calibri"/>
              </a:endParaRPr>
            </a:p>
          </p:txBody>
        </p:sp>
        <p:sp>
          <p:nvSpPr>
            <p:cNvPr id="167" name="Google Shape;167;p14"/>
            <p:cNvSpPr/>
            <p:nvPr/>
          </p:nvSpPr>
          <p:spPr>
            <a:xfrm>
              <a:off x="0" y="2034906"/>
              <a:ext cx="11109960" cy="1005816"/>
            </a:xfrm>
            <a:prstGeom prst="roundRect">
              <a:avLst>
                <a:gd fmla="val 16667" name="adj"/>
              </a:avLst>
            </a:prstGeom>
            <a:solidFill>
              <a:schemeClr val="lt1"/>
            </a:solidFill>
            <a:ln cap="flat" cmpd="sng" w="25400">
              <a:solidFill>
                <a:srgbClr val="67519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168" name="Google Shape;168;p14"/>
            <p:cNvSpPr txBox="1"/>
            <p:nvPr/>
          </p:nvSpPr>
          <p:spPr>
            <a:xfrm>
              <a:off x="49100" y="2084006"/>
              <a:ext cx="11011760" cy="907616"/>
            </a:xfrm>
            <a:prstGeom prst="rect">
              <a:avLst/>
            </a:prstGeom>
            <a:noFill/>
            <a:ln>
              <a:noFill/>
            </a:ln>
          </p:spPr>
          <p:txBody>
            <a:bodyPr anchorCtr="0" anchor="ctr" bIns="68575" lIns="68575" spcFirstLastPara="1" rIns="68575" wrap="square" tIns="68575">
              <a:noAutofit/>
            </a:bodyPr>
            <a:lstStyle/>
            <a:p>
              <a:pPr indent="0" lvl="0" marL="0" marR="0" rtl="0" algn="l">
                <a:lnSpc>
                  <a:spcPct val="90000"/>
                </a:lnSpc>
                <a:spcBef>
                  <a:spcPts val="0"/>
                </a:spcBef>
                <a:spcAft>
                  <a:spcPts val="0"/>
                </a:spcAft>
                <a:buClr>
                  <a:srgbClr val="000000"/>
                </a:buClr>
                <a:buSzPts val="1800"/>
                <a:buFont typeface="Arial"/>
                <a:buNone/>
              </a:pPr>
              <a:r>
                <a:rPr b="1" i="0" lang="en-US" sz="1800" u="none" cap="none" strike="noStrike">
                  <a:solidFill>
                    <a:schemeClr val="dk1"/>
                  </a:solidFill>
                  <a:latin typeface="Calibri"/>
                  <a:ea typeface="Calibri"/>
                  <a:cs typeface="Calibri"/>
                  <a:sym typeface="Calibri"/>
                </a:rPr>
                <a:t>2. Weekly check-in circle</a:t>
              </a:r>
              <a:br>
                <a:rPr b="0" i="0" lang="en-US" sz="1800" u="none" cap="none" strike="noStrike">
                  <a:solidFill>
                    <a:schemeClr val="dk1"/>
                  </a:solidFill>
                  <a:latin typeface="Calibri"/>
                  <a:ea typeface="Calibri"/>
                  <a:cs typeface="Calibri"/>
                  <a:sym typeface="Calibri"/>
                </a:rPr>
              </a:br>
              <a:r>
                <a:rPr b="0" i="0" lang="en-US" sz="1800" u="none" cap="none" strike="noStrike">
                  <a:solidFill>
                    <a:schemeClr val="dk1"/>
                  </a:solidFill>
                  <a:latin typeface="Calibri"/>
                  <a:ea typeface="Calibri"/>
                  <a:cs typeface="Calibri"/>
                  <a:sym typeface="Calibri"/>
                </a:rPr>
                <a:t>Five minutes at the start of the week in every class.</a:t>
              </a:r>
              <a:br>
                <a:rPr b="0" i="0" lang="en-US" sz="1800" u="none" cap="none" strike="noStrike">
                  <a:solidFill>
                    <a:schemeClr val="dk1"/>
                  </a:solidFill>
                  <a:latin typeface="Calibri"/>
                  <a:ea typeface="Calibri"/>
                  <a:cs typeface="Calibri"/>
                  <a:sym typeface="Calibri"/>
                </a:rPr>
              </a:br>
              <a:r>
                <a:rPr b="0" i="0" lang="en-US" sz="1800" u="none" cap="none" strike="noStrike">
                  <a:solidFill>
                    <a:schemeClr val="dk1"/>
                  </a:solidFill>
                  <a:latin typeface="Calibri"/>
                  <a:ea typeface="Calibri"/>
                  <a:cs typeface="Calibri"/>
                  <a:sym typeface="Calibri"/>
                </a:rPr>
                <a:t>Students share how they feel and what they need.</a:t>
              </a:r>
              <a:endParaRPr b="0" i="0" sz="1800" u="none" cap="none" strike="noStrike">
                <a:solidFill>
                  <a:schemeClr val="dk1"/>
                </a:solidFill>
                <a:latin typeface="Calibri"/>
                <a:ea typeface="Calibri"/>
                <a:cs typeface="Calibri"/>
                <a:sym typeface="Calibri"/>
              </a:endParaRPr>
            </a:p>
          </p:txBody>
        </p:sp>
        <p:sp>
          <p:nvSpPr>
            <p:cNvPr id="169" name="Google Shape;169;p14"/>
            <p:cNvSpPr/>
            <p:nvPr/>
          </p:nvSpPr>
          <p:spPr>
            <a:xfrm>
              <a:off x="0" y="3052015"/>
              <a:ext cx="11109960" cy="1005816"/>
            </a:xfrm>
            <a:prstGeom prst="roundRect">
              <a:avLst>
                <a:gd fmla="val 16667" name="adj"/>
              </a:avLst>
            </a:prstGeom>
            <a:solidFill>
              <a:schemeClr val="lt1"/>
            </a:solidFill>
            <a:ln cap="flat" cmpd="sng" w="25400">
              <a:solidFill>
                <a:srgbClr val="67519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170" name="Google Shape;170;p14"/>
            <p:cNvSpPr txBox="1"/>
            <p:nvPr/>
          </p:nvSpPr>
          <p:spPr>
            <a:xfrm>
              <a:off x="49100" y="3101115"/>
              <a:ext cx="11011760" cy="907616"/>
            </a:xfrm>
            <a:prstGeom prst="rect">
              <a:avLst/>
            </a:prstGeom>
            <a:noFill/>
            <a:ln>
              <a:noFill/>
            </a:ln>
          </p:spPr>
          <p:txBody>
            <a:bodyPr anchorCtr="0" anchor="ctr" bIns="68575" lIns="68575" spcFirstLastPara="1" rIns="68575" wrap="square" tIns="68575">
              <a:noAutofit/>
            </a:bodyPr>
            <a:lstStyle/>
            <a:p>
              <a:pPr indent="0" lvl="0" marL="0" marR="0" rtl="0" algn="l">
                <a:lnSpc>
                  <a:spcPct val="90000"/>
                </a:lnSpc>
                <a:spcBef>
                  <a:spcPts val="0"/>
                </a:spcBef>
                <a:spcAft>
                  <a:spcPts val="0"/>
                </a:spcAft>
                <a:buClr>
                  <a:srgbClr val="000000"/>
                </a:buClr>
                <a:buSzPts val="1800"/>
                <a:buFont typeface="Arial"/>
                <a:buNone/>
              </a:pPr>
              <a:r>
                <a:rPr b="1" i="0" lang="en-US" sz="1800" u="none" cap="none" strike="noStrike">
                  <a:solidFill>
                    <a:schemeClr val="dk1"/>
                  </a:solidFill>
                  <a:latin typeface="Calibri"/>
                  <a:ea typeface="Calibri"/>
                  <a:cs typeface="Calibri"/>
                  <a:sym typeface="Calibri"/>
                </a:rPr>
                <a:t>3. Parent communication</a:t>
              </a:r>
              <a:br>
                <a:rPr b="0" i="0" lang="en-US" sz="1800" u="none" cap="none" strike="noStrike">
                  <a:solidFill>
                    <a:schemeClr val="dk1"/>
                  </a:solidFill>
                  <a:latin typeface="Calibri"/>
                  <a:ea typeface="Calibri"/>
                  <a:cs typeface="Calibri"/>
                  <a:sym typeface="Calibri"/>
                </a:rPr>
              </a:br>
              <a:r>
                <a:rPr b="0" i="0" lang="en-US" sz="1800" u="none" cap="none" strike="noStrike">
                  <a:solidFill>
                    <a:schemeClr val="dk1"/>
                  </a:solidFill>
                  <a:latin typeface="Calibri"/>
                  <a:ea typeface="Calibri"/>
                  <a:cs typeface="Calibri"/>
                  <a:sym typeface="Calibri"/>
                </a:rPr>
                <a:t>Short weekly note sent to families to share one positive classroom moment.</a:t>
              </a:r>
              <a:endParaRPr b="0" i="0" sz="1800" u="none" cap="none" strike="noStrike">
                <a:solidFill>
                  <a:schemeClr val="dk1"/>
                </a:solidFill>
                <a:latin typeface="Calibri"/>
                <a:ea typeface="Calibri"/>
                <a:cs typeface="Calibri"/>
                <a:sym typeface="Calibri"/>
              </a:endParaRPr>
            </a:p>
          </p:txBody>
        </p:sp>
        <p:sp>
          <p:nvSpPr>
            <p:cNvPr id="171" name="Google Shape;171;p14"/>
            <p:cNvSpPr/>
            <p:nvPr/>
          </p:nvSpPr>
          <p:spPr>
            <a:xfrm>
              <a:off x="0" y="4069124"/>
              <a:ext cx="11109960" cy="1005816"/>
            </a:xfrm>
            <a:prstGeom prst="roundRect">
              <a:avLst>
                <a:gd fmla="val 16667" name="adj"/>
              </a:avLst>
            </a:prstGeom>
            <a:solidFill>
              <a:schemeClr val="lt1"/>
            </a:solidFill>
            <a:ln cap="flat" cmpd="sng" w="25400">
              <a:solidFill>
                <a:srgbClr val="67519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172" name="Google Shape;172;p14"/>
            <p:cNvSpPr txBox="1"/>
            <p:nvPr/>
          </p:nvSpPr>
          <p:spPr>
            <a:xfrm>
              <a:off x="49100" y="4118224"/>
              <a:ext cx="11011760" cy="907616"/>
            </a:xfrm>
            <a:prstGeom prst="rect">
              <a:avLst/>
            </a:prstGeom>
            <a:noFill/>
            <a:ln>
              <a:noFill/>
            </a:ln>
          </p:spPr>
          <p:txBody>
            <a:bodyPr anchorCtr="0" anchor="ctr" bIns="68575" lIns="68575" spcFirstLastPara="1" rIns="68575" wrap="square" tIns="68575">
              <a:noAutofit/>
            </a:bodyPr>
            <a:lstStyle/>
            <a:p>
              <a:pPr indent="0" lvl="0" marL="0" marR="0" rtl="0" algn="l">
                <a:lnSpc>
                  <a:spcPct val="90000"/>
                </a:lnSpc>
                <a:spcBef>
                  <a:spcPts val="0"/>
                </a:spcBef>
                <a:spcAft>
                  <a:spcPts val="0"/>
                </a:spcAft>
                <a:buClr>
                  <a:srgbClr val="000000"/>
                </a:buClr>
                <a:buSzPts val="1800"/>
                <a:buFont typeface="Arial"/>
                <a:buNone/>
              </a:pPr>
              <a:r>
                <a:rPr b="0" i="0" lang="en-US" sz="1800" u="none" cap="none" strike="noStrike">
                  <a:solidFill>
                    <a:schemeClr val="dk1"/>
                  </a:solidFill>
                  <a:latin typeface="Calibri"/>
                  <a:ea typeface="Calibri"/>
                  <a:cs typeface="Calibri"/>
                  <a:sym typeface="Calibri"/>
                </a:rPr>
                <a:t>Why it worked</a:t>
              </a:r>
              <a:br>
                <a:rPr b="0" i="0" lang="en-US" sz="1800" u="none" cap="none" strike="noStrike">
                  <a:solidFill>
                    <a:schemeClr val="dk1"/>
                  </a:solidFill>
                  <a:latin typeface="Calibri"/>
                  <a:ea typeface="Calibri"/>
                  <a:cs typeface="Calibri"/>
                  <a:sym typeface="Calibri"/>
                </a:rPr>
              </a:br>
              <a:r>
                <a:rPr b="0" i="0" lang="en-US" sz="1800" u="none" cap="none" strike="noStrike">
                  <a:solidFill>
                    <a:schemeClr val="dk1"/>
                  </a:solidFill>
                  <a:latin typeface="Calibri"/>
                  <a:ea typeface="Calibri"/>
                  <a:cs typeface="Calibri"/>
                  <a:sym typeface="Calibri"/>
                </a:rPr>
                <a:t>• Same routine in every classroom</a:t>
              </a:r>
              <a:br>
                <a:rPr b="0" i="0" lang="en-US" sz="1800" u="none" cap="none" strike="noStrike">
                  <a:solidFill>
                    <a:schemeClr val="dk1"/>
                  </a:solidFill>
                  <a:latin typeface="Calibri"/>
                  <a:ea typeface="Calibri"/>
                  <a:cs typeface="Calibri"/>
                  <a:sym typeface="Calibri"/>
                </a:rPr>
              </a:br>
              <a:r>
                <a:rPr b="0" i="0" lang="en-US" sz="1800" u="none" cap="none" strike="noStrike">
                  <a:solidFill>
                    <a:schemeClr val="dk1"/>
                  </a:solidFill>
                  <a:latin typeface="Calibri"/>
                  <a:ea typeface="Calibri"/>
                  <a:cs typeface="Calibri"/>
                  <a:sym typeface="Calibri"/>
                </a:rPr>
                <a:t>• Leadership supported scheduling and protected time</a:t>
              </a:r>
              <a:br>
                <a:rPr b="0" i="0" lang="en-US" sz="1800" u="none" cap="none" strike="noStrike">
                  <a:solidFill>
                    <a:schemeClr val="dk1"/>
                  </a:solidFill>
                  <a:latin typeface="Calibri"/>
                  <a:ea typeface="Calibri"/>
                  <a:cs typeface="Calibri"/>
                  <a:sym typeface="Calibri"/>
                </a:rPr>
              </a:br>
              <a:r>
                <a:rPr b="0" i="0" lang="en-US" sz="1800" u="none" cap="none" strike="noStrike">
                  <a:solidFill>
                    <a:schemeClr val="dk1"/>
                  </a:solidFill>
                  <a:latin typeface="Calibri"/>
                  <a:ea typeface="Calibri"/>
                  <a:cs typeface="Calibri"/>
                  <a:sym typeface="Calibri"/>
                </a:rPr>
                <a:t>• Students participated and gave feedback</a:t>
              </a:r>
              <a:endParaRPr b="0" i="0" sz="1800" u="none" cap="none" strike="noStrike">
                <a:solidFill>
                  <a:schemeClr val="dk1"/>
                </a:solidFill>
                <a:latin typeface="Calibri"/>
                <a:ea typeface="Calibri"/>
                <a:cs typeface="Calibri"/>
                <a:sym typeface="Calibri"/>
              </a:endParaRPr>
            </a:p>
          </p:txBody>
        </p:sp>
      </p:gr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15"/>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a:t>Unit 1.3 – Introduction to Whole School Approaches (WSA)</a:t>
            </a:r>
            <a:endParaRPr/>
          </a:p>
        </p:txBody>
      </p:sp>
      <p:sp>
        <p:nvSpPr>
          <p:cNvPr id="178" name="Google Shape;178;p15"/>
          <p:cNvSpPr txBox="1"/>
          <p:nvPr>
            <p:ph idx="1" type="body"/>
          </p:nvPr>
        </p:nvSpPr>
        <p:spPr>
          <a:xfrm>
            <a:off x="-84910" y="991540"/>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Results and reflection</a:t>
            </a:r>
            <a:endParaRPr/>
          </a:p>
        </p:txBody>
      </p:sp>
      <p:grpSp>
        <p:nvGrpSpPr>
          <p:cNvPr id="179" name="Google Shape;179;p15"/>
          <p:cNvGrpSpPr/>
          <p:nvPr/>
        </p:nvGrpSpPr>
        <p:grpSpPr>
          <a:xfrm>
            <a:off x="2321718" y="1623060"/>
            <a:ext cx="9188291" cy="4983479"/>
            <a:chOff x="1601628" y="0"/>
            <a:chExt cx="9188291" cy="4983479"/>
          </a:xfrm>
        </p:grpSpPr>
        <p:sp>
          <p:nvSpPr>
            <p:cNvPr id="180" name="Google Shape;180;p15"/>
            <p:cNvSpPr/>
            <p:nvPr/>
          </p:nvSpPr>
          <p:spPr>
            <a:xfrm>
              <a:off x="1601628" y="1245869"/>
              <a:ext cx="3737610" cy="3737610"/>
            </a:xfrm>
            <a:prstGeom prst="ellipse">
              <a:avLst/>
            </a:prstGeom>
            <a:solidFill>
              <a:srgbClr val="F9AD16"/>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1" name="Google Shape;181;p15"/>
            <p:cNvSpPr/>
            <p:nvPr/>
          </p:nvSpPr>
          <p:spPr>
            <a:xfrm>
              <a:off x="2135795" y="1780036"/>
              <a:ext cx="2669276" cy="2669276"/>
            </a:xfrm>
            <a:prstGeom prst="ellipse">
              <a:avLst/>
            </a:prstGeom>
            <a:solidFill>
              <a:srgbClr val="FA9229"/>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2" name="Google Shape;182;p15"/>
            <p:cNvSpPr/>
            <p:nvPr/>
          </p:nvSpPr>
          <p:spPr>
            <a:xfrm>
              <a:off x="2669650" y="2313892"/>
              <a:ext cx="1601565" cy="1601565"/>
            </a:xfrm>
            <a:prstGeom prst="ellipse">
              <a:avLst/>
            </a:prstGeom>
            <a:solidFill>
              <a:srgbClr val="F97E3D"/>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3" name="Google Shape;183;p15"/>
            <p:cNvSpPr/>
            <p:nvPr/>
          </p:nvSpPr>
          <p:spPr>
            <a:xfrm>
              <a:off x="3203505" y="2847747"/>
              <a:ext cx="533855" cy="533855"/>
            </a:xfrm>
            <a:prstGeom prst="ellipse">
              <a:avLst/>
            </a:prstGeom>
            <a:solidFill>
              <a:srgbClr val="FA7150"/>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4" name="Google Shape;184;p15"/>
            <p:cNvSpPr/>
            <p:nvPr/>
          </p:nvSpPr>
          <p:spPr>
            <a:xfrm>
              <a:off x="5962173" y="0"/>
              <a:ext cx="1868805" cy="893911"/>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5" name="Google Shape;185;p15"/>
            <p:cNvSpPr txBox="1"/>
            <p:nvPr/>
          </p:nvSpPr>
          <p:spPr>
            <a:xfrm>
              <a:off x="5962173" y="0"/>
              <a:ext cx="1868805" cy="893911"/>
            </a:xfrm>
            <a:prstGeom prst="rect">
              <a:avLst/>
            </a:prstGeom>
            <a:noFill/>
            <a:ln>
              <a:noFill/>
            </a:ln>
          </p:spPr>
          <p:txBody>
            <a:bodyPr anchorCtr="0" anchor="ctr" bIns="22850" lIns="128000" spcFirstLastPara="1" rIns="22850" wrap="square" tIns="22850">
              <a:noAutofit/>
            </a:bodyPr>
            <a:lstStyle/>
            <a:p>
              <a:pPr indent="0" lvl="0" marL="0" marR="0" rtl="0" algn="l">
                <a:lnSpc>
                  <a:spcPct val="90000"/>
                </a:lnSpc>
                <a:spcBef>
                  <a:spcPts val="0"/>
                </a:spcBef>
                <a:spcAft>
                  <a:spcPts val="0"/>
                </a:spcAft>
                <a:buClr>
                  <a:srgbClr val="000000"/>
                </a:buClr>
                <a:buSzPts val="1800"/>
                <a:buFont typeface="Arial"/>
                <a:buNone/>
              </a:pPr>
              <a:r>
                <a:rPr b="1" i="0" lang="en-US" sz="1800" u="none" cap="none" strike="noStrike">
                  <a:solidFill>
                    <a:srgbClr val="000000"/>
                  </a:solidFill>
                  <a:latin typeface="Arial"/>
                  <a:ea typeface="Arial"/>
                  <a:cs typeface="Arial"/>
                  <a:sym typeface="Arial"/>
                </a:rPr>
                <a:t>After three months:</a:t>
              </a:r>
              <a:endParaRPr b="1" i="0" sz="1800" u="none" cap="none" strike="noStrike">
                <a:solidFill>
                  <a:srgbClr val="000000"/>
                </a:solidFill>
                <a:latin typeface="Arial"/>
                <a:ea typeface="Arial"/>
                <a:cs typeface="Arial"/>
                <a:sym typeface="Arial"/>
              </a:endParaRPr>
            </a:p>
          </p:txBody>
        </p:sp>
        <p:cxnSp>
          <p:nvCxnSpPr>
            <p:cNvPr id="186" name="Google Shape;186;p15"/>
            <p:cNvCxnSpPr/>
            <p:nvPr/>
          </p:nvCxnSpPr>
          <p:spPr>
            <a:xfrm>
              <a:off x="5494972" y="446955"/>
              <a:ext cx="467201" cy="0"/>
            </a:xfrm>
            <a:prstGeom prst="straightConnector1">
              <a:avLst/>
            </a:prstGeom>
            <a:solidFill>
              <a:srgbClr val="FA7150"/>
            </a:solidFill>
            <a:ln cap="flat" cmpd="sng" w="25400">
              <a:solidFill>
                <a:srgbClr val="FDC8C1"/>
              </a:solidFill>
              <a:prstDash val="solid"/>
              <a:round/>
              <a:headEnd len="sm" w="sm" type="none"/>
              <a:tailEnd len="sm" w="sm" type="none"/>
            </a:ln>
          </p:spPr>
        </p:cxnSp>
        <p:cxnSp>
          <p:nvCxnSpPr>
            <p:cNvPr id="187" name="Google Shape;187;p15"/>
            <p:cNvCxnSpPr/>
            <p:nvPr/>
          </p:nvCxnSpPr>
          <p:spPr>
            <a:xfrm rot="5400000">
              <a:off x="3146507" y="741292"/>
              <a:ext cx="2641244" cy="2055685"/>
            </a:xfrm>
            <a:prstGeom prst="straightConnector1">
              <a:avLst/>
            </a:prstGeom>
            <a:solidFill>
              <a:srgbClr val="FA7150"/>
            </a:solidFill>
            <a:ln cap="flat" cmpd="sng" w="25400">
              <a:solidFill>
                <a:srgbClr val="FDC8C1"/>
              </a:solidFill>
              <a:prstDash val="solid"/>
              <a:round/>
              <a:headEnd len="sm" w="sm" type="none"/>
              <a:tailEnd len="sm" w="sm" type="none"/>
            </a:ln>
          </p:spPr>
        </p:cxnSp>
        <p:sp>
          <p:nvSpPr>
            <p:cNvPr id="188" name="Google Shape;188;p15"/>
            <p:cNvSpPr/>
            <p:nvPr/>
          </p:nvSpPr>
          <p:spPr>
            <a:xfrm>
              <a:off x="6070751" y="912031"/>
              <a:ext cx="3251832" cy="893911"/>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9" name="Google Shape;189;p15"/>
            <p:cNvSpPr txBox="1"/>
            <p:nvPr/>
          </p:nvSpPr>
          <p:spPr>
            <a:xfrm>
              <a:off x="6070751" y="912031"/>
              <a:ext cx="3251832" cy="893911"/>
            </a:xfrm>
            <a:prstGeom prst="rect">
              <a:avLst/>
            </a:prstGeom>
            <a:noFill/>
            <a:ln>
              <a:noFill/>
            </a:ln>
          </p:spPr>
          <p:txBody>
            <a:bodyPr anchorCtr="0" anchor="ctr" bIns="22850" lIns="128000" spcFirstLastPara="1" rIns="22850" wrap="square" tIns="22850">
              <a:noAutofit/>
            </a:bodyPr>
            <a:lstStyle/>
            <a:p>
              <a:pPr indent="0" lvl="0" marL="0" marR="0" rtl="0" algn="l">
                <a:lnSpc>
                  <a:spcPct val="90000"/>
                </a:lnSpc>
                <a:spcBef>
                  <a:spcPts val="0"/>
                </a:spcBef>
                <a:spcAft>
                  <a:spcPts val="0"/>
                </a:spcAft>
                <a:buClr>
                  <a:srgbClr val="000000"/>
                </a:buClr>
                <a:buSzPts val="1800"/>
                <a:buFont typeface="Arial"/>
                <a:buNone/>
              </a:pPr>
              <a:r>
                <a:rPr b="0" i="0" lang="en-US" sz="1800" u="none" cap="none" strike="noStrike">
                  <a:solidFill>
                    <a:srgbClr val="000000"/>
                  </a:solidFill>
                  <a:latin typeface="Arial"/>
                  <a:ea typeface="Arial"/>
                  <a:cs typeface="Arial"/>
                  <a:sym typeface="Arial"/>
                </a:rPr>
                <a:t>Positive changes</a:t>
              </a:r>
              <a:br>
                <a:rPr b="0" i="0" lang="en-US" sz="1800" u="none" cap="none" strike="noStrike">
                  <a:solidFill>
                    <a:srgbClr val="000000"/>
                  </a:solidFill>
                  <a:latin typeface="Arial"/>
                  <a:ea typeface="Arial"/>
                  <a:cs typeface="Arial"/>
                  <a:sym typeface="Arial"/>
                </a:rPr>
              </a:br>
              <a:r>
                <a:rPr b="0" i="0" lang="en-US" sz="1800" u="none" cap="none" strike="noStrike">
                  <a:solidFill>
                    <a:srgbClr val="000000"/>
                  </a:solidFill>
                  <a:latin typeface="Arial"/>
                  <a:ea typeface="Arial"/>
                  <a:cs typeface="Arial"/>
                  <a:sym typeface="Arial"/>
                </a:rPr>
                <a:t>• Fewer classroom conflicts</a:t>
              </a:r>
              <a:br>
                <a:rPr b="0" i="0" lang="en-US" sz="1800" u="none" cap="none" strike="noStrike">
                  <a:solidFill>
                    <a:srgbClr val="000000"/>
                  </a:solidFill>
                  <a:latin typeface="Arial"/>
                  <a:ea typeface="Arial"/>
                  <a:cs typeface="Arial"/>
                  <a:sym typeface="Arial"/>
                </a:rPr>
              </a:br>
              <a:r>
                <a:rPr b="0" i="0" lang="en-US" sz="1800" u="none" cap="none" strike="noStrike">
                  <a:solidFill>
                    <a:srgbClr val="000000"/>
                  </a:solidFill>
                  <a:latin typeface="Arial"/>
                  <a:ea typeface="Arial"/>
                  <a:cs typeface="Arial"/>
                  <a:sym typeface="Arial"/>
                </a:rPr>
                <a:t>• Better staff cooperation</a:t>
              </a:r>
              <a:br>
                <a:rPr b="0" i="0" lang="en-US" sz="1800" u="none" cap="none" strike="noStrike">
                  <a:solidFill>
                    <a:srgbClr val="000000"/>
                  </a:solidFill>
                  <a:latin typeface="Arial"/>
                  <a:ea typeface="Arial"/>
                  <a:cs typeface="Arial"/>
                  <a:sym typeface="Arial"/>
                </a:rPr>
              </a:br>
              <a:r>
                <a:rPr b="0" i="0" lang="en-US" sz="1800" u="none" cap="none" strike="noStrike">
                  <a:solidFill>
                    <a:srgbClr val="000000"/>
                  </a:solidFill>
                  <a:latin typeface="Arial"/>
                  <a:ea typeface="Arial"/>
                  <a:cs typeface="Arial"/>
                  <a:sym typeface="Arial"/>
                </a:rPr>
                <a:t>• Families felt more informed and involved</a:t>
              </a:r>
              <a:endParaRPr b="0" i="0" sz="1800" u="none" cap="none" strike="noStrike">
                <a:solidFill>
                  <a:srgbClr val="000000"/>
                </a:solidFill>
                <a:latin typeface="Arial"/>
                <a:ea typeface="Arial"/>
                <a:cs typeface="Arial"/>
                <a:sym typeface="Arial"/>
              </a:endParaRPr>
            </a:p>
          </p:txBody>
        </p:sp>
        <p:cxnSp>
          <p:nvCxnSpPr>
            <p:cNvPr id="190" name="Google Shape;190;p15"/>
            <p:cNvCxnSpPr/>
            <p:nvPr/>
          </p:nvCxnSpPr>
          <p:spPr>
            <a:xfrm>
              <a:off x="5494972" y="1340867"/>
              <a:ext cx="467201" cy="0"/>
            </a:xfrm>
            <a:prstGeom prst="straightConnector1">
              <a:avLst/>
            </a:prstGeom>
            <a:solidFill>
              <a:srgbClr val="FA7150"/>
            </a:solidFill>
            <a:ln cap="flat" cmpd="sng" w="25400">
              <a:solidFill>
                <a:srgbClr val="FDC8C1"/>
              </a:solidFill>
              <a:prstDash val="solid"/>
              <a:round/>
              <a:headEnd len="sm" w="sm" type="none"/>
              <a:tailEnd len="sm" w="sm" type="none"/>
            </a:ln>
          </p:spPr>
        </p:cxnSp>
        <p:cxnSp>
          <p:nvCxnSpPr>
            <p:cNvPr id="191" name="Google Shape;191;p15"/>
            <p:cNvCxnSpPr/>
            <p:nvPr/>
          </p:nvCxnSpPr>
          <p:spPr>
            <a:xfrm rot="5400000">
              <a:off x="3603741" y="1620565"/>
              <a:ext cx="2169059" cy="1610286"/>
            </a:xfrm>
            <a:prstGeom prst="straightConnector1">
              <a:avLst/>
            </a:prstGeom>
            <a:solidFill>
              <a:srgbClr val="FA7150"/>
            </a:solidFill>
            <a:ln cap="flat" cmpd="sng" w="25400">
              <a:solidFill>
                <a:srgbClr val="FDC8C1"/>
              </a:solidFill>
              <a:prstDash val="solid"/>
              <a:round/>
              <a:headEnd len="sm" w="sm" type="none"/>
              <a:tailEnd len="sm" w="sm" type="none"/>
            </a:ln>
          </p:spPr>
        </p:cxnSp>
        <p:sp>
          <p:nvSpPr>
            <p:cNvPr id="192" name="Google Shape;192;p15"/>
            <p:cNvSpPr/>
            <p:nvPr/>
          </p:nvSpPr>
          <p:spPr>
            <a:xfrm>
              <a:off x="6206488" y="2103115"/>
              <a:ext cx="4583431" cy="893911"/>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3" name="Google Shape;193;p15"/>
            <p:cNvSpPr txBox="1"/>
            <p:nvPr/>
          </p:nvSpPr>
          <p:spPr>
            <a:xfrm>
              <a:off x="6206488" y="2103115"/>
              <a:ext cx="4583431" cy="893911"/>
            </a:xfrm>
            <a:prstGeom prst="rect">
              <a:avLst/>
            </a:prstGeom>
            <a:noFill/>
            <a:ln>
              <a:noFill/>
            </a:ln>
          </p:spPr>
          <p:txBody>
            <a:bodyPr anchorCtr="0" anchor="ctr" bIns="22850" lIns="128000" spcFirstLastPara="1" rIns="22850" wrap="square" tIns="22850">
              <a:noAutofit/>
            </a:bodyPr>
            <a:lstStyle/>
            <a:p>
              <a:pPr indent="0" lvl="0" marL="0" marR="0" rtl="0" algn="l">
                <a:lnSpc>
                  <a:spcPct val="90000"/>
                </a:lnSpc>
                <a:spcBef>
                  <a:spcPts val="0"/>
                </a:spcBef>
                <a:spcAft>
                  <a:spcPts val="0"/>
                </a:spcAft>
                <a:buClr>
                  <a:srgbClr val="000000"/>
                </a:buClr>
                <a:buSzPts val="1800"/>
                <a:buFont typeface="Arial"/>
                <a:buNone/>
              </a:pPr>
              <a:r>
                <a:rPr b="0" i="0" lang="en-US" sz="1800" u="none" cap="none" strike="noStrike">
                  <a:solidFill>
                    <a:srgbClr val="000000"/>
                  </a:solidFill>
                  <a:latin typeface="Arial"/>
                  <a:ea typeface="Arial"/>
                  <a:cs typeface="Arial"/>
                  <a:sym typeface="Arial"/>
                </a:rPr>
                <a:t>Data used</a:t>
              </a:r>
              <a:br>
                <a:rPr b="0" i="0" lang="en-US" sz="1800" u="none" cap="none" strike="noStrike">
                  <a:solidFill>
                    <a:srgbClr val="000000"/>
                  </a:solidFill>
                  <a:latin typeface="Arial"/>
                  <a:ea typeface="Arial"/>
                  <a:cs typeface="Arial"/>
                  <a:sym typeface="Arial"/>
                </a:rPr>
              </a:br>
              <a:r>
                <a:rPr b="0" i="0" lang="en-US" sz="1800" u="none" cap="none" strike="noStrike">
                  <a:solidFill>
                    <a:srgbClr val="000000"/>
                  </a:solidFill>
                  <a:latin typeface="Arial"/>
                  <a:ea typeface="Arial"/>
                  <a:cs typeface="Arial"/>
                  <a:sym typeface="Arial"/>
                </a:rPr>
                <a:t>• Teacher wellbeing survey</a:t>
              </a:r>
              <a:br>
                <a:rPr b="0" i="0" lang="en-US" sz="1800" u="none" cap="none" strike="noStrike">
                  <a:solidFill>
                    <a:srgbClr val="000000"/>
                  </a:solidFill>
                  <a:latin typeface="Arial"/>
                  <a:ea typeface="Arial"/>
                  <a:cs typeface="Arial"/>
                  <a:sym typeface="Arial"/>
                </a:rPr>
              </a:br>
              <a:r>
                <a:rPr b="0" i="0" lang="en-US" sz="1800" u="none" cap="none" strike="noStrike">
                  <a:solidFill>
                    <a:srgbClr val="000000"/>
                  </a:solidFill>
                  <a:latin typeface="Arial"/>
                  <a:ea typeface="Arial"/>
                  <a:cs typeface="Arial"/>
                  <a:sym typeface="Arial"/>
                </a:rPr>
                <a:t>• Quick student feedback cards</a:t>
              </a:r>
              <a:br>
                <a:rPr b="0" i="0" lang="en-US" sz="1800" u="none" cap="none" strike="noStrike">
                  <a:solidFill>
                    <a:srgbClr val="000000"/>
                  </a:solidFill>
                  <a:latin typeface="Arial"/>
                  <a:ea typeface="Arial"/>
                  <a:cs typeface="Arial"/>
                  <a:sym typeface="Arial"/>
                </a:rPr>
              </a:br>
              <a:r>
                <a:rPr b="0" i="0" lang="en-US" sz="1800" u="none" cap="none" strike="noStrike">
                  <a:solidFill>
                    <a:srgbClr val="000000"/>
                  </a:solidFill>
                  <a:latin typeface="Arial"/>
                  <a:ea typeface="Arial"/>
                  <a:cs typeface="Arial"/>
                  <a:sym typeface="Arial"/>
                </a:rPr>
                <a:t>• Classroom behaviour records</a:t>
              </a:r>
              <a:endParaRPr b="0" i="0" sz="1800" u="none" cap="none" strike="noStrike">
                <a:solidFill>
                  <a:srgbClr val="000000"/>
                </a:solidFill>
                <a:latin typeface="Arial"/>
                <a:ea typeface="Arial"/>
                <a:cs typeface="Arial"/>
                <a:sym typeface="Arial"/>
              </a:endParaRPr>
            </a:p>
          </p:txBody>
        </p:sp>
        <p:cxnSp>
          <p:nvCxnSpPr>
            <p:cNvPr id="194" name="Google Shape;194;p15"/>
            <p:cNvCxnSpPr/>
            <p:nvPr/>
          </p:nvCxnSpPr>
          <p:spPr>
            <a:xfrm>
              <a:off x="5494972" y="2234779"/>
              <a:ext cx="467201" cy="0"/>
            </a:xfrm>
            <a:prstGeom prst="straightConnector1">
              <a:avLst/>
            </a:prstGeom>
            <a:solidFill>
              <a:srgbClr val="FA7150"/>
            </a:solidFill>
            <a:ln cap="flat" cmpd="sng" w="25400">
              <a:solidFill>
                <a:srgbClr val="FDC8C1"/>
              </a:solidFill>
              <a:prstDash val="solid"/>
              <a:round/>
              <a:headEnd len="sm" w="sm" type="none"/>
              <a:tailEnd len="sm" w="sm" type="none"/>
            </a:ln>
          </p:spPr>
        </p:cxnSp>
        <p:cxnSp>
          <p:nvCxnSpPr>
            <p:cNvPr id="195" name="Google Shape;195;p15"/>
            <p:cNvCxnSpPr/>
            <p:nvPr/>
          </p:nvCxnSpPr>
          <p:spPr>
            <a:xfrm rot="5400000">
              <a:off x="4046336" y="2440036"/>
              <a:ext cx="1654515" cy="1242755"/>
            </a:xfrm>
            <a:prstGeom prst="straightConnector1">
              <a:avLst/>
            </a:prstGeom>
            <a:solidFill>
              <a:srgbClr val="FA7150"/>
            </a:solidFill>
            <a:ln cap="flat" cmpd="sng" w="25400">
              <a:solidFill>
                <a:srgbClr val="FDC8C1"/>
              </a:solidFill>
              <a:prstDash val="solid"/>
              <a:round/>
              <a:headEnd len="sm" w="sm" type="none"/>
              <a:tailEnd len="sm" w="sm" type="none"/>
            </a:ln>
          </p:spPr>
        </p:cxnSp>
        <p:sp>
          <p:nvSpPr>
            <p:cNvPr id="196" name="Google Shape;196;p15"/>
            <p:cNvSpPr/>
            <p:nvPr/>
          </p:nvSpPr>
          <p:spPr>
            <a:xfrm>
              <a:off x="6163639" y="3200396"/>
              <a:ext cx="4443401" cy="1159591"/>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7" name="Google Shape;197;p15"/>
            <p:cNvSpPr txBox="1"/>
            <p:nvPr/>
          </p:nvSpPr>
          <p:spPr>
            <a:xfrm>
              <a:off x="6163639" y="3200396"/>
              <a:ext cx="4443401" cy="1159591"/>
            </a:xfrm>
            <a:prstGeom prst="rect">
              <a:avLst/>
            </a:prstGeom>
            <a:noFill/>
            <a:ln>
              <a:noFill/>
            </a:ln>
          </p:spPr>
          <p:txBody>
            <a:bodyPr anchorCtr="0" anchor="ctr" bIns="22850" lIns="128000" spcFirstLastPara="1" rIns="22850" wrap="square" tIns="22850">
              <a:noAutofit/>
            </a:bodyPr>
            <a:lstStyle/>
            <a:p>
              <a:pPr indent="0" lvl="0" marL="0" marR="0" rtl="0" algn="l">
                <a:lnSpc>
                  <a:spcPct val="90000"/>
                </a:lnSpc>
                <a:spcBef>
                  <a:spcPts val="0"/>
                </a:spcBef>
                <a:spcAft>
                  <a:spcPts val="0"/>
                </a:spcAft>
                <a:buClr>
                  <a:srgbClr val="000000"/>
                </a:buClr>
                <a:buSzPts val="1800"/>
                <a:buFont typeface="Arial"/>
                <a:buNone/>
              </a:pPr>
              <a:r>
                <a:rPr b="0" i="0" lang="en-US" sz="1800" u="none" cap="none" strike="noStrike">
                  <a:solidFill>
                    <a:srgbClr val="000000"/>
                  </a:solidFill>
                  <a:latin typeface="Arial"/>
                  <a:ea typeface="Arial"/>
                  <a:cs typeface="Arial"/>
                  <a:sym typeface="Arial"/>
                </a:rPr>
                <a:t>Reflection</a:t>
              </a:r>
              <a:br>
                <a:rPr b="0" i="0" lang="en-US" sz="1800" u="none" cap="none" strike="noStrike">
                  <a:solidFill>
                    <a:srgbClr val="000000"/>
                  </a:solidFill>
                  <a:latin typeface="Arial"/>
                  <a:ea typeface="Arial"/>
                  <a:cs typeface="Arial"/>
                  <a:sym typeface="Arial"/>
                </a:rPr>
              </a:br>
              <a:r>
                <a:rPr b="0" i="0" lang="en-US" sz="1800" u="none" cap="none" strike="noStrike">
                  <a:solidFill>
                    <a:srgbClr val="000000"/>
                  </a:solidFill>
                  <a:latin typeface="Arial"/>
                  <a:ea typeface="Arial"/>
                  <a:cs typeface="Arial"/>
                  <a:sym typeface="Arial"/>
                </a:rPr>
                <a:t>The school kept the routines because they were simple and worked.</a:t>
              </a:r>
              <a:br>
                <a:rPr b="0" i="0" lang="en-US" sz="1800" u="none" cap="none" strike="noStrike">
                  <a:solidFill>
                    <a:srgbClr val="000000"/>
                  </a:solidFill>
                  <a:latin typeface="Arial"/>
                  <a:ea typeface="Arial"/>
                  <a:cs typeface="Arial"/>
                  <a:sym typeface="Arial"/>
                </a:rPr>
              </a:br>
              <a:r>
                <a:rPr b="0" i="0" lang="en-US" sz="1800" u="none" cap="none" strike="noStrike">
                  <a:solidFill>
                    <a:srgbClr val="000000"/>
                  </a:solidFill>
                  <a:latin typeface="Arial"/>
                  <a:ea typeface="Arial"/>
                  <a:cs typeface="Arial"/>
                  <a:sym typeface="Arial"/>
                </a:rPr>
                <a:t>They decided to add a new PERMA action the next term.</a:t>
              </a:r>
              <a:endParaRPr b="0" i="0" sz="1800" u="none" cap="none" strike="noStrike">
                <a:solidFill>
                  <a:srgbClr val="000000"/>
                </a:solidFill>
                <a:latin typeface="Arial"/>
                <a:ea typeface="Arial"/>
                <a:cs typeface="Arial"/>
                <a:sym typeface="Arial"/>
              </a:endParaRPr>
            </a:p>
          </p:txBody>
        </p:sp>
        <p:cxnSp>
          <p:nvCxnSpPr>
            <p:cNvPr id="198" name="Google Shape;198;p15"/>
            <p:cNvCxnSpPr/>
            <p:nvPr/>
          </p:nvCxnSpPr>
          <p:spPr>
            <a:xfrm>
              <a:off x="5494972" y="3128691"/>
              <a:ext cx="467201" cy="0"/>
            </a:xfrm>
            <a:prstGeom prst="straightConnector1">
              <a:avLst/>
            </a:prstGeom>
            <a:solidFill>
              <a:srgbClr val="FA7150"/>
            </a:solidFill>
            <a:ln cap="flat" cmpd="sng" w="25400">
              <a:solidFill>
                <a:srgbClr val="FDC8C1"/>
              </a:solidFill>
              <a:prstDash val="solid"/>
              <a:round/>
              <a:headEnd len="sm" w="sm" type="none"/>
              <a:tailEnd len="sm" w="sm" type="none"/>
            </a:ln>
          </p:spPr>
        </p:cxnSp>
        <p:cxnSp>
          <p:nvCxnSpPr>
            <p:cNvPr id="199" name="Google Shape;199;p15"/>
            <p:cNvCxnSpPr/>
            <p:nvPr/>
          </p:nvCxnSpPr>
          <p:spPr>
            <a:xfrm rot="5400000">
              <a:off x="4489991" y="3262746"/>
              <a:ext cx="1137230" cy="868371"/>
            </a:xfrm>
            <a:prstGeom prst="straightConnector1">
              <a:avLst/>
            </a:prstGeom>
            <a:solidFill>
              <a:srgbClr val="FA7150"/>
            </a:solidFill>
            <a:ln cap="flat" cmpd="sng" w="25400">
              <a:solidFill>
                <a:srgbClr val="FDC8C1"/>
              </a:solidFill>
              <a:prstDash val="solid"/>
              <a:round/>
              <a:headEnd len="sm" w="sm" type="none"/>
              <a:tailEnd len="sm" w="sm" type="none"/>
            </a:ln>
          </p:spPr>
        </p:cxnSp>
      </p:gr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16"/>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a:t>Unit 1.3 – Introduction to Whole School Approaches (WSA)</a:t>
            </a:r>
            <a:endParaRPr/>
          </a:p>
        </p:txBody>
      </p:sp>
      <p:sp>
        <p:nvSpPr>
          <p:cNvPr id="205" name="Google Shape;205;p16"/>
          <p:cNvSpPr txBox="1"/>
          <p:nvPr>
            <p:ph idx="1" type="body"/>
          </p:nvPr>
        </p:nvSpPr>
        <p:spPr>
          <a:xfrm>
            <a:off x="-84910" y="991540"/>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From Example to Action</a:t>
            </a:r>
            <a:endParaRPr/>
          </a:p>
        </p:txBody>
      </p:sp>
      <p:sp>
        <p:nvSpPr>
          <p:cNvPr id="206" name="Google Shape;206;p16"/>
          <p:cNvSpPr txBox="1"/>
          <p:nvPr/>
        </p:nvSpPr>
        <p:spPr>
          <a:xfrm>
            <a:off x="251460" y="1736438"/>
            <a:ext cx="8823960" cy="440120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Calibri"/>
                <a:ea typeface="Calibri"/>
                <a:cs typeface="Calibri"/>
                <a:sym typeface="Calibri"/>
              </a:rPr>
              <a:t>You just saw how one school used a Whole School Approach to improve wellbeing.</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Calibri"/>
                <a:ea typeface="Calibri"/>
                <a:cs typeface="Calibri"/>
                <a:sym typeface="Calibri"/>
              </a:rPr>
              <a:t>They started small:</a:t>
            </a:r>
            <a:br>
              <a:rPr b="0" i="0" lang="en-US" sz="2000" u="none" cap="none" strike="noStrike">
                <a:solidFill>
                  <a:srgbClr val="000000"/>
                </a:solidFill>
                <a:latin typeface="Calibri"/>
                <a:ea typeface="Calibri"/>
                <a:cs typeface="Calibri"/>
                <a:sym typeface="Calibri"/>
              </a:rPr>
            </a:br>
            <a:r>
              <a:rPr b="0" i="0" lang="en-US" sz="2000" u="none" cap="none" strike="noStrike">
                <a:solidFill>
                  <a:srgbClr val="000000"/>
                </a:solidFill>
                <a:latin typeface="Calibri"/>
                <a:ea typeface="Calibri"/>
                <a:cs typeface="Calibri"/>
                <a:sym typeface="Calibri"/>
              </a:rPr>
              <a:t>• chose one priority area</a:t>
            </a:r>
            <a:br>
              <a:rPr b="0" i="0" lang="en-US" sz="2000" u="none" cap="none" strike="noStrike">
                <a:solidFill>
                  <a:srgbClr val="000000"/>
                </a:solidFill>
                <a:latin typeface="Calibri"/>
                <a:ea typeface="Calibri"/>
                <a:cs typeface="Calibri"/>
                <a:sym typeface="Calibri"/>
              </a:rPr>
            </a:br>
            <a:r>
              <a:rPr b="0" i="0" lang="en-US" sz="2000" u="none" cap="none" strike="noStrike">
                <a:solidFill>
                  <a:srgbClr val="000000"/>
                </a:solidFill>
                <a:latin typeface="Calibri"/>
                <a:ea typeface="Calibri"/>
                <a:cs typeface="Calibri"/>
                <a:sym typeface="Calibri"/>
              </a:rPr>
              <a:t>• applied simple routines across the whole school</a:t>
            </a:r>
            <a:br>
              <a:rPr b="0" i="0" lang="en-US" sz="2000" u="none" cap="none" strike="noStrike">
                <a:solidFill>
                  <a:srgbClr val="000000"/>
                </a:solidFill>
                <a:latin typeface="Calibri"/>
                <a:ea typeface="Calibri"/>
                <a:cs typeface="Calibri"/>
                <a:sym typeface="Calibri"/>
              </a:rPr>
            </a:br>
            <a:r>
              <a:rPr b="0" i="0" lang="en-US" sz="2000" u="none" cap="none" strike="noStrike">
                <a:solidFill>
                  <a:srgbClr val="000000"/>
                </a:solidFill>
                <a:latin typeface="Calibri"/>
                <a:ea typeface="Calibri"/>
                <a:cs typeface="Calibri"/>
                <a:sym typeface="Calibri"/>
              </a:rPr>
              <a:t>• involved staff, students and families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Calibri"/>
                <a:ea typeface="Calibri"/>
                <a:cs typeface="Calibri"/>
                <a:sym typeface="Calibri"/>
              </a:rPr>
              <a:t>They succeeded because their strategies matched their real needs and resources.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b="1" i="0" lang="en-US" sz="2000" u="none" cap="none" strike="noStrike">
                <a:solidFill>
                  <a:srgbClr val="000000"/>
                </a:solidFill>
                <a:latin typeface="Calibri"/>
                <a:ea typeface="Calibri"/>
                <a:cs typeface="Calibri"/>
                <a:sym typeface="Calibri"/>
              </a:rPr>
              <a:t>Now it is your turn.</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Calibri"/>
                <a:ea typeface="Calibri"/>
                <a:cs typeface="Calibri"/>
                <a:sym typeface="Calibri"/>
              </a:rPr>
              <a:t>You will use what you learned in Units 1.1 and 1.2 to choose three strategies that could work in </a:t>
            </a:r>
            <a:r>
              <a:rPr b="0" i="1" lang="en-US" sz="2000" u="none" cap="none" strike="noStrike">
                <a:solidFill>
                  <a:srgbClr val="000000"/>
                </a:solidFill>
                <a:latin typeface="Calibri"/>
                <a:ea typeface="Calibri"/>
                <a:cs typeface="Calibri"/>
                <a:sym typeface="Calibri"/>
              </a:rPr>
              <a:t>your own school</a:t>
            </a:r>
            <a:r>
              <a:rPr b="0" i="0" lang="en-US" sz="2000" u="none" cap="none" strike="noStrike">
                <a:solidFill>
                  <a:srgbClr val="000000"/>
                </a:solidFill>
                <a:latin typeface="Calibri"/>
                <a:ea typeface="Calibri"/>
                <a:cs typeface="Calibri"/>
                <a:sym typeface="Calibri"/>
              </a:rPr>
              <a:t>.</a:t>
            </a:r>
            <a:br>
              <a:rPr b="0" i="0" lang="en-US" sz="2000" u="none" cap="none" strike="noStrike">
                <a:solidFill>
                  <a:srgbClr val="000000"/>
                </a:solidFill>
                <a:latin typeface="Calibri"/>
                <a:ea typeface="Calibri"/>
                <a:cs typeface="Calibri"/>
                <a:sym typeface="Calibri"/>
              </a:rPr>
            </a:br>
            <a:r>
              <a:rPr b="0" i="0" lang="en-US" sz="2000" u="none" cap="none" strike="noStrike">
                <a:solidFill>
                  <a:srgbClr val="000000"/>
                </a:solidFill>
                <a:latin typeface="Calibri"/>
                <a:ea typeface="Calibri"/>
                <a:cs typeface="Calibri"/>
                <a:sym typeface="Calibri"/>
              </a:rPr>
              <a:t>Not theory. Not a wish list.</a:t>
            </a:r>
            <a:br>
              <a:rPr b="0" i="0" lang="en-US" sz="2000" u="none" cap="none" strike="noStrike">
                <a:solidFill>
                  <a:srgbClr val="000000"/>
                </a:solidFill>
                <a:latin typeface="Calibri"/>
                <a:ea typeface="Calibri"/>
                <a:cs typeface="Calibri"/>
                <a:sym typeface="Calibri"/>
              </a:rPr>
            </a:br>
            <a:r>
              <a:rPr b="0" i="0" lang="en-US" sz="2000" u="none" cap="none" strike="noStrike">
                <a:solidFill>
                  <a:srgbClr val="000000"/>
                </a:solidFill>
                <a:latin typeface="Calibri"/>
                <a:ea typeface="Calibri"/>
                <a:cs typeface="Calibri"/>
                <a:sym typeface="Calibri"/>
              </a:rPr>
              <a:t>Choices based on your needs, your context and your capacity.</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p17"/>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a:t>Unit 1.3 – Introduction to Whole School Approaches (WSA)</a:t>
            </a:r>
            <a:endParaRPr/>
          </a:p>
        </p:txBody>
      </p:sp>
      <p:sp>
        <p:nvSpPr>
          <p:cNvPr id="212" name="Google Shape;212;p17"/>
          <p:cNvSpPr txBox="1"/>
          <p:nvPr>
            <p:ph idx="1" type="body"/>
          </p:nvPr>
        </p:nvSpPr>
        <p:spPr>
          <a:xfrm>
            <a:off x="-107770" y="968352"/>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Group Activity: Select Your WSA Strategies (10 min)</a:t>
            </a:r>
            <a:endParaRPr/>
          </a:p>
        </p:txBody>
      </p:sp>
      <p:sp>
        <p:nvSpPr>
          <p:cNvPr id="213" name="Google Shape;213;p17"/>
          <p:cNvSpPr txBox="1"/>
          <p:nvPr/>
        </p:nvSpPr>
        <p:spPr>
          <a:xfrm>
            <a:off x="240030" y="1690062"/>
            <a:ext cx="5349240" cy="409342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1" i="0" lang="en-US" sz="2000" u="none" cap="none" strike="noStrike">
                <a:solidFill>
                  <a:srgbClr val="000000"/>
                </a:solidFill>
                <a:latin typeface="Arial"/>
                <a:ea typeface="Arial"/>
                <a:cs typeface="Arial"/>
                <a:sym typeface="Arial"/>
              </a:rPr>
              <a:t>In small groups</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Choose three strategies that could work in your school.</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Arial"/>
                <a:ea typeface="Arial"/>
                <a:cs typeface="Arial"/>
                <a:sym typeface="Arial"/>
              </a:rPr>
              <a:t>Think of strategies connected to:</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 leadership decisions</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 staff routines</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 student voice</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 family involvement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Arial"/>
                <a:ea typeface="Arial"/>
                <a:cs typeface="Arial"/>
                <a:sym typeface="Arial"/>
              </a:rPr>
              <a:t>For each strategy, write:</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 what it will look like</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 who needs to be involved</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 what you need to make it happen (time, staff, resources)</a:t>
            </a:r>
            <a:endParaRPr b="0" i="0" sz="1400" u="none" cap="none" strike="noStrike">
              <a:solidFill>
                <a:srgbClr val="000000"/>
              </a:solidFill>
              <a:latin typeface="Arial"/>
              <a:ea typeface="Arial"/>
              <a:cs typeface="Arial"/>
              <a:sym typeface="Arial"/>
            </a:endParaRPr>
          </a:p>
        </p:txBody>
      </p:sp>
      <p:graphicFrame>
        <p:nvGraphicFramePr>
          <p:cNvPr id="214" name="Google Shape;214;p17"/>
          <p:cNvGraphicFramePr/>
          <p:nvPr/>
        </p:nvGraphicFramePr>
        <p:xfrm>
          <a:off x="5383530" y="1690062"/>
          <a:ext cx="3000000" cy="3000000"/>
        </p:xfrm>
        <a:graphic>
          <a:graphicData uri="http://schemas.openxmlformats.org/drawingml/2006/table">
            <a:tbl>
              <a:tblPr>
                <a:noFill/>
                <a:tableStyleId>{F300EF45-2F50-4FF5-8A81-48E5C35B6F76}</a:tableStyleId>
              </a:tblPr>
              <a:tblGrid>
                <a:gridCol w="1990100"/>
                <a:gridCol w="1990100"/>
                <a:gridCol w="1997700"/>
              </a:tblGrid>
              <a:tr h="1109100">
                <a:tc>
                  <a:txBody>
                    <a:bodyPr/>
                    <a:lstStyle/>
                    <a:p>
                      <a:pPr indent="0" lvl="0" marL="0" marR="0" rtl="0" algn="l">
                        <a:lnSpc>
                          <a:spcPct val="100000"/>
                        </a:lnSpc>
                        <a:spcBef>
                          <a:spcPts val="0"/>
                        </a:spcBef>
                        <a:spcAft>
                          <a:spcPts val="0"/>
                        </a:spcAft>
                        <a:buClr>
                          <a:srgbClr val="000000"/>
                        </a:buClr>
                        <a:buSzPts val="1800"/>
                        <a:buFont typeface="Arial"/>
                        <a:buNone/>
                      </a:pPr>
                      <a:r>
                        <a:rPr b="1" lang="en-US" sz="1800" u="none" cap="none" strike="noStrike">
                          <a:latin typeface="Calibri"/>
                          <a:ea typeface="Calibri"/>
                          <a:cs typeface="Calibri"/>
                          <a:sym typeface="Calibri"/>
                        </a:rPr>
                        <a:t>Strategy</a:t>
                      </a:r>
                      <a:endParaRPr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9BBA4"/>
                    </a:solidFill>
                  </a:tcPr>
                </a:tc>
                <a:tc>
                  <a:txBody>
                    <a:bodyPr/>
                    <a:lstStyle/>
                    <a:p>
                      <a:pPr indent="0" lvl="0" marL="0" marR="0" rtl="0" algn="l">
                        <a:lnSpc>
                          <a:spcPct val="100000"/>
                        </a:lnSpc>
                        <a:spcBef>
                          <a:spcPts val="0"/>
                        </a:spcBef>
                        <a:spcAft>
                          <a:spcPts val="0"/>
                        </a:spcAft>
                        <a:buClr>
                          <a:srgbClr val="000000"/>
                        </a:buClr>
                        <a:buSzPts val="1800"/>
                        <a:buFont typeface="Arial"/>
                        <a:buNone/>
                      </a:pPr>
                      <a:r>
                        <a:rPr b="1" lang="en-US" sz="1800" u="none" cap="none" strike="noStrike">
                          <a:latin typeface="Calibri"/>
                          <a:ea typeface="Calibri"/>
                          <a:cs typeface="Calibri"/>
                          <a:sym typeface="Calibri"/>
                        </a:rPr>
                        <a:t>Why this fits our school</a:t>
                      </a:r>
                      <a:endParaRPr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9BBA4"/>
                    </a:solidFill>
                  </a:tcPr>
                </a:tc>
                <a:tc>
                  <a:txBody>
                    <a:bodyPr/>
                    <a:lstStyle/>
                    <a:p>
                      <a:pPr indent="0" lvl="0" marL="0" marR="0" rtl="0" algn="l">
                        <a:lnSpc>
                          <a:spcPct val="100000"/>
                        </a:lnSpc>
                        <a:spcBef>
                          <a:spcPts val="0"/>
                        </a:spcBef>
                        <a:spcAft>
                          <a:spcPts val="0"/>
                        </a:spcAft>
                        <a:buClr>
                          <a:srgbClr val="000000"/>
                        </a:buClr>
                        <a:buSzPts val="1800"/>
                        <a:buFont typeface="Arial"/>
                        <a:buNone/>
                      </a:pPr>
                      <a:r>
                        <a:rPr b="1" lang="en-US" sz="1800" u="none" cap="none" strike="noStrike">
                          <a:latin typeface="Calibri"/>
                          <a:ea typeface="Calibri"/>
                          <a:cs typeface="Calibri"/>
                          <a:sym typeface="Calibri"/>
                        </a:rPr>
                        <a:t>Practical needs</a:t>
                      </a:r>
                      <a:endParaRPr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F9BBA4"/>
                    </a:solidFill>
                  </a:tcPr>
                </a:tc>
              </a:tr>
              <a:tr h="1109100">
                <a:tc>
                  <a:txBody>
                    <a:bodyPr/>
                    <a:lstStyle/>
                    <a:p>
                      <a:pPr indent="0" lvl="0" marL="0" marR="0" rtl="0" algn="l">
                        <a:lnSpc>
                          <a:spcPct val="100000"/>
                        </a:lnSpc>
                        <a:spcBef>
                          <a:spcPts val="0"/>
                        </a:spcBef>
                        <a:spcAft>
                          <a:spcPts val="0"/>
                        </a:spcAft>
                        <a:buClr>
                          <a:srgbClr val="000000"/>
                        </a:buClr>
                        <a:buSzPts val="1400"/>
                        <a:buFont typeface="Arial"/>
                        <a:buNone/>
                      </a:pPr>
                      <a:r>
                        <a:t/>
                      </a:r>
                      <a:endParaRPr b="0"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b="0"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b="0"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1109100">
                <a:tc>
                  <a:txBody>
                    <a:bodyPr/>
                    <a:lstStyle/>
                    <a:p>
                      <a:pPr indent="0" lvl="0" marL="0" marR="0" rtl="0" algn="l">
                        <a:lnSpc>
                          <a:spcPct val="100000"/>
                        </a:lnSpc>
                        <a:spcBef>
                          <a:spcPts val="0"/>
                        </a:spcBef>
                        <a:spcAft>
                          <a:spcPts val="0"/>
                        </a:spcAft>
                        <a:buClr>
                          <a:srgbClr val="000000"/>
                        </a:buClr>
                        <a:buSzPts val="1400"/>
                        <a:buFont typeface="Arial"/>
                        <a:buNone/>
                      </a:pPr>
                      <a:r>
                        <a:t/>
                      </a:r>
                      <a:endParaRPr b="0"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b="0"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b="0"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1109100">
                <a:tc>
                  <a:txBody>
                    <a:bodyPr/>
                    <a:lstStyle/>
                    <a:p>
                      <a:pPr indent="0" lvl="0" marL="0" marR="0" rtl="0" algn="l">
                        <a:lnSpc>
                          <a:spcPct val="100000"/>
                        </a:lnSpc>
                        <a:spcBef>
                          <a:spcPts val="0"/>
                        </a:spcBef>
                        <a:spcAft>
                          <a:spcPts val="0"/>
                        </a:spcAft>
                        <a:buClr>
                          <a:srgbClr val="000000"/>
                        </a:buClr>
                        <a:buSzPts val="1400"/>
                        <a:buFont typeface="Arial"/>
                        <a:buNone/>
                      </a:pPr>
                      <a:r>
                        <a:t/>
                      </a:r>
                      <a:endParaRPr b="0"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b="0"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b="0" sz="1400" u="none" cap="none" strike="noStrike"/>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sp>
        <p:nvSpPr>
          <p:cNvPr id="215" name="Google Shape;215;p17"/>
          <p:cNvSpPr/>
          <p:nvPr/>
        </p:nvSpPr>
        <p:spPr>
          <a:xfrm>
            <a:off x="5383530" y="2788920"/>
            <a:ext cx="5977890" cy="3257550"/>
          </a:xfrm>
          <a:prstGeom prst="rect">
            <a:avLst/>
          </a:prstGeom>
          <a:noFill/>
          <a:ln cap="flat" cmpd="sng" w="25400">
            <a:solidFill>
              <a:srgbClr val="30254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20"/>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a:t>Unit 1.3 – Introduction to Whole School Approaches (WSA)</a:t>
            </a:r>
            <a:endParaRPr/>
          </a:p>
        </p:txBody>
      </p:sp>
      <p:sp>
        <p:nvSpPr>
          <p:cNvPr id="221" name="Google Shape;221;p20"/>
          <p:cNvSpPr txBox="1"/>
          <p:nvPr>
            <p:ph idx="1" type="body"/>
          </p:nvPr>
        </p:nvSpPr>
        <p:spPr>
          <a:xfrm>
            <a:off x="-84910" y="991540"/>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From Strategies to Planning</a:t>
            </a:r>
            <a:endParaRPr/>
          </a:p>
        </p:txBody>
      </p:sp>
      <p:sp>
        <p:nvSpPr>
          <p:cNvPr id="222" name="Google Shape;222;p20"/>
          <p:cNvSpPr txBox="1"/>
          <p:nvPr/>
        </p:nvSpPr>
        <p:spPr>
          <a:xfrm>
            <a:off x="240030" y="1536174"/>
            <a:ext cx="8823960" cy="378565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Calibri"/>
                <a:ea typeface="Calibri"/>
                <a:cs typeface="Calibri"/>
                <a:sym typeface="Calibri"/>
              </a:rPr>
              <a:t>You now identified three WSA strategies that could work in your school.</a:t>
            </a:r>
            <a:br>
              <a:rPr b="0" i="0" lang="en-US" sz="2000" u="none" cap="none" strike="noStrike">
                <a:solidFill>
                  <a:srgbClr val="000000"/>
                </a:solidFill>
                <a:latin typeface="Calibri"/>
                <a:ea typeface="Calibri"/>
                <a:cs typeface="Calibri"/>
                <a:sym typeface="Calibri"/>
              </a:rPr>
            </a:br>
            <a:r>
              <a:rPr b="0" i="0" lang="en-US" sz="2000" u="none" cap="none" strike="noStrike">
                <a:solidFill>
                  <a:srgbClr val="000000"/>
                </a:solidFill>
                <a:latin typeface="Calibri"/>
                <a:ea typeface="Calibri"/>
                <a:cs typeface="Calibri"/>
                <a:sym typeface="Calibri"/>
              </a:rPr>
              <a:t>Before turning them into actions, take one step back.</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Calibri"/>
                <a:ea typeface="Calibri"/>
                <a:cs typeface="Calibri"/>
                <a:sym typeface="Calibri"/>
              </a:rPr>
              <a:t>Every meaningful plan starts with a clear vision.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Calibri"/>
                <a:ea typeface="Calibri"/>
                <a:cs typeface="Calibri"/>
                <a:sym typeface="Calibri"/>
              </a:rPr>
              <a:t>A vision:</a:t>
            </a:r>
            <a:br>
              <a:rPr b="0" i="0" lang="en-US" sz="2000" u="none" cap="none" strike="noStrike">
                <a:solidFill>
                  <a:srgbClr val="000000"/>
                </a:solidFill>
                <a:latin typeface="Calibri"/>
                <a:ea typeface="Calibri"/>
                <a:cs typeface="Calibri"/>
                <a:sym typeface="Calibri"/>
              </a:rPr>
            </a:br>
            <a:r>
              <a:rPr b="0" i="0" lang="en-US" sz="2000" u="none" cap="none" strike="noStrike">
                <a:solidFill>
                  <a:srgbClr val="000000"/>
                </a:solidFill>
                <a:latin typeface="Calibri"/>
                <a:ea typeface="Calibri"/>
                <a:cs typeface="Calibri"/>
                <a:sym typeface="Calibri"/>
              </a:rPr>
              <a:t>• gives direction</a:t>
            </a:r>
            <a:br>
              <a:rPr b="0" i="0" lang="en-US" sz="2000" u="none" cap="none" strike="noStrike">
                <a:solidFill>
                  <a:srgbClr val="000000"/>
                </a:solidFill>
                <a:latin typeface="Calibri"/>
                <a:ea typeface="Calibri"/>
                <a:cs typeface="Calibri"/>
                <a:sym typeface="Calibri"/>
              </a:rPr>
            </a:br>
            <a:r>
              <a:rPr b="0" i="0" lang="en-US" sz="2000" u="none" cap="none" strike="noStrike">
                <a:solidFill>
                  <a:srgbClr val="000000"/>
                </a:solidFill>
                <a:latin typeface="Calibri"/>
                <a:ea typeface="Calibri"/>
                <a:cs typeface="Calibri"/>
                <a:sym typeface="Calibri"/>
              </a:rPr>
              <a:t>• makes choices easier</a:t>
            </a:r>
            <a:br>
              <a:rPr b="0" i="0" lang="en-US" sz="2000" u="none" cap="none" strike="noStrike">
                <a:solidFill>
                  <a:srgbClr val="000000"/>
                </a:solidFill>
                <a:latin typeface="Calibri"/>
                <a:ea typeface="Calibri"/>
                <a:cs typeface="Calibri"/>
                <a:sym typeface="Calibri"/>
              </a:rPr>
            </a:br>
            <a:r>
              <a:rPr b="0" i="0" lang="en-US" sz="2000" u="none" cap="none" strike="noStrike">
                <a:solidFill>
                  <a:srgbClr val="000000"/>
                </a:solidFill>
                <a:latin typeface="Calibri"/>
                <a:ea typeface="Calibri"/>
                <a:cs typeface="Calibri"/>
                <a:sym typeface="Calibri"/>
              </a:rPr>
              <a:t>• keeps everyone focused on the same goal</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Calibri"/>
                <a:ea typeface="Calibri"/>
                <a:cs typeface="Calibri"/>
                <a:sym typeface="Calibri"/>
              </a:rPr>
              <a:t>In the next activity, you will write a short wellbeing vision for your school that reflects your needs from Units 1.1 and 1.2.</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Calibri"/>
                <a:ea typeface="Calibri"/>
                <a:cs typeface="Calibri"/>
                <a:sym typeface="Calibri"/>
              </a:rPr>
              <a:t>Then you will choose </a:t>
            </a:r>
            <a:r>
              <a:rPr b="1" i="0" lang="en-US" sz="2000" u="none" cap="none" strike="noStrike">
                <a:solidFill>
                  <a:srgbClr val="000000"/>
                </a:solidFill>
                <a:latin typeface="Calibri"/>
                <a:ea typeface="Calibri"/>
                <a:cs typeface="Calibri"/>
                <a:sym typeface="Calibri"/>
              </a:rPr>
              <a:t>one</a:t>
            </a:r>
            <a:r>
              <a:rPr b="0" i="0" lang="en-US" sz="2000" u="none" cap="none" strike="noStrike">
                <a:solidFill>
                  <a:srgbClr val="000000"/>
                </a:solidFill>
                <a:latin typeface="Calibri"/>
                <a:ea typeface="Calibri"/>
                <a:cs typeface="Calibri"/>
                <a:sym typeface="Calibri"/>
              </a:rPr>
              <a:t> strategy and turn it into a SMART action that you can start this term.</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21"/>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a:t>Unit 1.3 – Introduction to Whole School Approaches (WSA)</a:t>
            </a:r>
            <a:endParaRPr/>
          </a:p>
        </p:txBody>
      </p:sp>
      <p:sp>
        <p:nvSpPr>
          <p:cNvPr id="228" name="Google Shape;228;p21"/>
          <p:cNvSpPr txBox="1"/>
          <p:nvPr>
            <p:ph idx="1" type="body"/>
          </p:nvPr>
        </p:nvSpPr>
        <p:spPr>
          <a:xfrm>
            <a:off x="-84910" y="916195"/>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Define Your School’s Wellbeing Vision</a:t>
            </a:r>
            <a:endParaRPr/>
          </a:p>
        </p:txBody>
      </p:sp>
      <p:sp>
        <p:nvSpPr>
          <p:cNvPr id="229" name="Google Shape;229;p21"/>
          <p:cNvSpPr txBox="1"/>
          <p:nvPr/>
        </p:nvSpPr>
        <p:spPr>
          <a:xfrm>
            <a:off x="332410" y="1707025"/>
            <a:ext cx="6717900" cy="3694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1" i="0" lang="en-US" sz="2000" u="none" cap="none" strike="noStrike">
                <a:solidFill>
                  <a:srgbClr val="000000"/>
                </a:solidFill>
                <a:latin typeface="Arial"/>
                <a:ea typeface="Arial"/>
                <a:cs typeface="Arial"/>
                <a:sym typeface="Arial"/>
              </a:rPr>
              <a:t>Before planning actions, we clarify direction.</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A wellbeing vision describes the school you want to create.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1" i="0" lang="en-US" sz="2000" u="none" cap="none" strike="noStrike">
                <a:solidFill>
                  <a:srgbClr val="000000"/>
                </a:solidFill>
                <a:latin typeface="Arial"/>
                <a:ea typeface="Arial"/>
                <a:cs typeface="Arial"/>
                <a:sym typeface="Arial"/>
              </a:rPr>
              <a:t>Your task (pairs, 5 minutes)</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Write one sentence that captures what wellbeing should </a:t>
            </a:r>
            <a:r>
              <a:rPr b="0" i="1" lang="en-US" sz="2000" u="none" cap="none" strike="noStrike">
                <a:solidFill>
                  <a:srgbClr val="000000"/>
                </a:solidFill>
                <a:latin typeface="Arial"/>
                <a:ea typeface="Arial"/>
                <a:cs typeface="Arial"/>
                <a:sym typeface="Arial"/>
              </a:rPr>
              <a:t>look and feel like</a:t>
            </a:r>
            <a:r>
              <a:rPr b="0" i="0" lang="en-US" sz="2000" u="none" cap="none" strike="noStrike">
                <a:solidFill>
                  <a:srgbClr val="000000"/>
                </a:solidFill>
                <a:latin typeface="Arial"/>
                <a:ea typeface="Arial"/>
                <a:cs typeface="Arial"/>
                <a:sym typeface="Arial"/>
              </a:rPr>
              <a:t> in your school.</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1" i="0" lang="en-US" sz="2000" u="none" cap="none" strike="noStrike">
                <a:solidFill>
                  <a:srgbClr val="000000"/>
                </a:solidFill>
                <a:latin typeface="Arial"/>
                <a:ea typeface="Arial"/>
                <a:cs typeface="Arial"/>
                <a:sym typeface="Arial"/>
              </a:rPr>
              <a:t>Guidelines</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 One sentence only</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 Clear and memorable</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 Should describe daily reality, not abstract ideals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0" i="0" sz="2000" u="none" cap="none" strike="noStrike">
              <a:solidFill>
                <a:srgbClr val="000000"/>
              </a:solidFill>
              <a:highlight>
                <a:srgbClr val="FFFF00"/>
              </a:highlight>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0" i="0" sz="1400" u="none" cap="none" strike="noStrike">
              <a:solidFill>
                <a:srgbClr val="000000"/>
              </a:solidFill>
              <a:highlight>
                <a:schemeClr val="lt1"/>
              </a:highlight>
              <a:latin typeface="Arial"/>
              <a:ea typeface="Arial"/>
              <a:cs typeface="Arial"/>
              <a:sym typeface="Arial"/>
            </a:endParaRPr>
          </a:p>
        </p:txBody>
      </p:sp>
      <p:sp>
        <p:nvSpPr>
          <p:cNvPr id="230" name="Google Shape;230;p21"/>
          <p:cNvSpPr/>
          <p:nvPr/>
        </p:nvSpPr>
        <p:spPr>
          <a:xfrm>
            <a:off x="7965770" y="1266940"/>
            <a:ext cx="3459480" cy="5016758"/>
          </a:xfrm>
          <a:prstGeom prst="rect">
            <a:avLst/>
          </a:prstGeom>
          <a:solidFill>
            <a:schemeClr val="lt1"/>
          </a:solidFill>
          <a:ln cap="flat" cmpd="sng" w="25400">
            <a:solidFill>
              <a:schemeClr val="accent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231" name="Google Shape;231;p21"/>
          <p:cNvSpPr txBox="1"/>
          <p:nvPr/>
        </p:nvSpPr>
        <p:spPr>
          <a:xfrm>
            <a:off x="8172450" y="1585748"/>
            <a:ext cx="3252800" cy="461664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1" i="0" lang="en-US" sz="2000" u="none" cap="none" strike="noStrike">
                <a:solidFill>
                  <a:srgbClr val="000000"/>
                </a:solidFill>
                <a:latin typeface="Arial"/>
                <a:ea typeface="Arial"/>
                <a:cs typeface="Arial"/>
                <a:sym typeface="Arial"/>
              </a:rPr>
              <a:t>Prompt</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Finish this sentence: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1" lang="en-US" sz="2000" u="none" cap="none" strike="noStrike">
                <a:solidFill>
                  <a:srgbClr val="000000"/>
                </a:solidFill>
                <a:latin typeface="Arial"/>
                <a:ea typeface="Arial"/>
                <a:cs typeface="Arial"/>
                <a:sym typeface="Arial"/>
              </a:rPr>
              <a:t>“In our school, wellbeing means that students and staff experience…”</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Arial"/>
                <a:ea typeface="Arial"/>
                <a:cs typeface="Arial"/>
                <a:sym typeface="Arial"/>
              </a:rPr>
              <a:t>Use words that matter to you, such as:</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 safety</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 respect</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 collaboration</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 belonging</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 calm learning environment</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 positive interactions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22"/>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a:t>Unit 1.3 – Introduction to Whole School Approaches (WSA)</a:t>
            </a:r>
            <a:endParaRPr/>
          </a:p>
        </p:txBody>
      </p:sp>
      <p:sp>
        <p:nvSpPr>
          <p:cNvPr id="237" name="Google Shape;237;p22"/>
          <p:cNvSpPr txBox="1"/>
          <p:nvPr>
            <p:ph idx="1" type="body"/>
          </p:nvPr>
        </p:nvSpPr>
        <p:spPr>
          <a:xfrm>
            <a:off x="-84910" y="916195"/>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Test Your Vision Statement</a:t>
            </a:r>
            <a:endParaRPr/>
          </a:p>
        </p:txBody>
      </p:sp>
      <p:sp>
        <p:nvSpPr>
          <p:cNvPr id="238" name="Google Shape;238;p22"/>
          <p:cNvSpPr txBox="1"/>
          <p:nvPr/>
        </p:nvSpPr>
        <p:spPr>
          <a:xfrm>
            <a:off x="332410" y="1707025"/>
            <a:ext cx="11710060" cy="470898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Arial"/>
                <a:ea typeface="Arial"/>
                <a:cs typeface="Arial"/>
                <a:sym typeface="Arial"/>
              </a:rPr>
              <a:t>A good vision guides choices and actions.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1" i="0" lang="en-US" sz="2000" u="none" cap="none" strike="noStrike">
                <a:solidFill>
                  <a:srgbClr val="000000"/>
                </a:solidFill>
                <a:latin typeface="Arial"/>
                <a:ea typeface="Arial"/>
                <a:cs typeface="Arial"/>
                <a:sym typeface="Arial"/>
              </a:rPr>
              <a:t>Check your sentence</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Ask yourselves: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Arial"/>
                <a:ea typeface="Arial"/>
                <a:cs typeface="Arial"/>
                <a:sym typeface="Arial"/>
              </a:rPr>
              <a:t>• Is it clear</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 Can every teacher understand it</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 Can this be seen in daily routines</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 Does it reflect our real needs from Units 1.1 and 1.2</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 Would we feel proud to stand behind it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1" i="0" lang="en-US" sz="2000" u="none" cap="none" strike="noStrike">
                <a:solidFill>
                  <a:srgbClr val="000000"/>
                </a:solidFill>
                <a:latin typeface="Arial"/>
                <a:ea typeface="Arial"/>
                <a:cs typeface="Arial"/>
                <a:sym typeface="Arial"/>
              </a:rPr>
              <a:t>If needed, refine it</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Keep the sentence short but meaningful.</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Arial"/>
                <a:ea typeface="Arial"/>
                <a:cs typeface="Arial"/>
                <a:sym typeface="Arial"/>
              </a:rPr>
              <a:t>Examples of strong wording:</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 “Every student feels safe, supported and ready to learn.”</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 “Staff work as a team and help each other succeed.”</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 “Families and school communicate with respect and trust.”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Arial"/>
                <a:ea typeface="Arial"/>
                <a:cs typeface="Arial"/>
                <a:sym typeface="Arial"/>
              </a:rPr>
              <a:t>Your vision should focus on </a:t>
            </a:r>
            <a:r>
              <a:rPr b="0" i="1" lang="en-US" sz="2000" u="none" cap="none" strike="noStrike">
                <a:solidFill>
                  <a:srgbClr val="000000"/>
                </a:solidFill>
                <a:latin typeface="Arial"/>
                <a:ea typeface="Arial"/>
                <a:cs typeface="Arial"/>
                <a:sym typeface="Arial"/>
              </a:rPr>
              <a:t>daily experience</a:t>
            </a:r>
            <a:r>
              <a:rPr b="0" i="0" lang="en-US" sz="2000" u="none" cap="none" strike="noStrike">
                <a:solidFill>
                  <a:srgbClr val="000000"/>
                </a:solidFill>
                <a:latin typeface="Arial"/>
                <a:ea typeface="Arial"/>
                <a:cs typeface="Arial"/>
                <a:sym typeface="Arial"/>
              </a:rPr>
              <a:t>, not theory.</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23"/>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a:t>Unit 1.3 – Introduction to Whole School Approaches (WSA)</a:t>
            </a:r>
            <a:endParaRPr/>
          </a:p>
        </p:txBody>
      </p:sp>
      <p:sp>
        <p:nvSpPr>
          <p:cNvPr id="244" name="Google Shape;244;p23"/>
          <p:cNvSpPr txBox="1"/>
          <p:nvPr>
            <p:ph idx="1" type="body"/>
          </p:nvPr>
        </p:nvSpPr>
        <p:spPr>
          <a:xfrm>
            <a:off x="-84910" y="916195"/>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Mini Action Planning (SMART)</a:t>
            </a:r>
            <a:endParaRPr/>
          </a:p>
        </p:txBody>
      </p:sp>
      <p:sp>
        <p:nvSpPr>
          <p:cNvPr id="245" name="Google Shape;245;p23"/>
          <p:cNvSpPr txBox="1"/>
          <p:nvPr/>
        </p:nvSpPr>
        <p:spPr>
          <a:xfrm>
            <a:off x="332410" y="1707025"/>
            <a:ext cx="11710060" cy="132343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Calibri"/>
                <a:ea typeface="Calibri"/>
                <a:cs typeface="Calibri"/>
                <a:sym typeface="Calibri"/>
              </a:rPr>
              <a:t>You now have direction.</a:t>
            </a:r>
            <a:br>
              <a:rPr b="0" i="0" lang="en-US" sz="2000" u="none" cap="none" strike="noStrike">
                <a:solidFill>
                  <a:srgbClr val="000000"/>
                </a:solidFill>
                <a:latin typeface="Calibri"/>
                <a:ea typeface="Calibri"/>
                <a:cs typeface="Calibri"/>
                <a:sym typeface="Calibri"/>
              </a:rPr>
            </a:br>
            <a:r>
              <a:rPr b="0" i="0" lang="en-US" sz="2000" u="none" cap="none" strike="noStrike">
                <a:solidFill>
                  <a:srgbClr val="000000"/>
                </a:solidFill>
                <a:latin typeface="Calibri"/>
                <a:ea typeface="Calibri"/>
                <a:cs typeface="Calibri"/>
                <a:sym typeface="Calibri"/>
              </a:rPr>
              <a:t>Next, choose one action that will move your school closer to this vision.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1" i="0" lang="en-US" sz="2000" u="none" cap="none" strike="noStrike">
                <a:solidFill>
                  <a:srgbClr val="000000"/>
                </a:solidFill>
                <a:latin typeface="Arial"/>
                <a:ea typeface="Arial"/>
                <a:cs typeface="Arial"/>
                <a:sym typeface="Arial"/>
              </a:rPr>
              <a:t>Planning table</a:t>
            </a:r>
            <a:endParaRPr b="0" i="0" sz="2000" u="none" cap="none" strike="noStrike">
              <a:solidFill>
                <a:srgbClr val="000000"/>
              </a:solidFill>
              <a:latin typeface="Arial"/>
              <a:ea typeface="Arial"/>
              <a:cs typeface="Arial"/>
              <a:sym typeface="Arial"/>
            </a:endParaRPr>
          </a:p>
        </p:txBody>
      </p:sp>
      <p:graphicFrame>
        <p:nvGraphicFramePr>
          <p:cNvPr id="246" name="Google Shape;246;p23"/>
          <p:cNvGraphicFramePr/>
          <p:nvPr/>
        </p:nvGraphicFramePr>
        <p:xfrm>
          <a:off x="492380" y="2962718"/>
          <a:ext cx="3000000" cy="3000000"/>
        </p:xfrm>
        <a:graphic>
          <a:graphicData uri="http://schemas.openxmlformats.org/drawingml/2006/table">
            <a:tbl>
              <a:tblPr>
                <a:noFill/>
                <a:tableStyleId>{5B4A97C7-2BFB-4F37-A4C3-CE383739F422}</a:tableStyleId>
              </a:tblPr>
              <a:tblGrid>
                <a:gridCol w="2628900"/>
                <a:gridCol w="2628900"/>
                <a:gridCol w="2628900"/>
                <a:gridCol w="2628900"/>
              </a:tblGrid>
              <a:tr h="177800">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Action</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Owner</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Timeline</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Check</a:t>
                      </a:r>
                      <a:endParaRPr sz="1400" u="none" cap="none" strike="noStrike"/>
                    </a:p>
                  </a:txBody>
                  <a:tcPr marT="45725" marB="45725" marR="91450" marL="91450" anchor="ctr"/>
                </a:tc>
              </a:tr>
              <a:tr h="177800">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What we will do</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Who leads it</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When it starts and ends</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How we will know it happened</a:t>
                      </a:r>
                      <a:endParaRPr sz="1400" u="none" cap="none" strike="noStrike"/>
                    </a:p>
                  </a:txBody>
                  <a:tcPr marT="45725" marB="45725" marR="91450" marL="91450" anchor="ctr"/>
                </a:tc>
              </a:tr>
            </a:tbl>
          </a:graphicData>
        </a:graphic>
      </p:graphicFrame>
      <p:grpSp>
        <p:nvGrpSpPr>
          <p:cNvPr id="247" name="Google Shape;247;p23"/>
          <p:cNvGrpSpPr/>
          <p:nvPr/>
        </p:nvGrpSpPr>
        <p:grpSpPr>
          <a:xfrm>
            <a:off x="494981" y="4131239"/>
            <a:ext cx="10784717" cy="2439981"/>
            <a:chOff x="2601" y="11115"/>
            <a:chExt cx="10784717" cy="2439981"/>
          </a:xfrm>
        </p:grpSpPr>
        <p:sp>
          <p:nvSpPr>
            <p:cNvPr id="248" name="Google Shape;248;p23"/>
            <p:cNvSpPr/>
            <p:nvPr/>
          </p:nvSpPr>
          <p:spPr>
            <a:xfrm>
              <a:off x="2601" y="11115"/>
              <a:ext cx="4879962" cy="2439981"/>
            </a:xfrm>
            <a:prstGeom prst="rect">
              <a:avLst/>
            </a:prstGeom>
            <a:solidFill>
              <a:srgbClr val="7359A5"/>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9" name="Google Shape;249;p23"/>
            <p:cNvSpPr txBox="1"/>
            <p:nvPr/>
          </p:nvSpPr>
          <p:spPr>
            <a:xfrm>
              <a:off x="2601" y="11115"/>
              <a:ext cx="4879962" cy="2439981"/>
            </a:xfrm>
            <a:prstGeom prst="rect">
              <a:avLst/>
            </a:prstGeom>
            <a:noFill/>
            <a:ln>
              <a:noFill/>
            </a:ln>
          </p:spPr>
          <p:txBody>
            <a:bodyPr anchorCtr="0" anchor="ctr" bIns="13325" lIns="13325" spcFirstLastPara="1" rIns="13325" wrap="square" tIns="13325">
              <a:noAutofit/>
            </a:bodyPr>
            <a:lstStyle/>
            <a:p>
              <a:pPr indent="0" lvl="0" marL="0" marR="0" rtl="0" algn="ctr">
                <a:lnSpc>
                  <a:spcPct val="90000"/>
                </a:lnSpc>
                <a:spcBef>
                  <a:spcPts val="0"/>
                </a:spcBef>
                <a:spcAft>
                  <a:spcPts val="0"/>
                </a:spcAft>
                <a:buClr>
                  <a:srgbClr val="000000"/>
                </a:buClr>
                <a:buSzPts val="2100"/>
                <a:buFont typeface="Arial"/>
                <a:buNone/>
              </a:pPr>
              <a:r>
                <a:rPr b="1" i="0" lang="en-US" sz="2100" u="none" cap="none" strike="noStrike">
                  <a:solidFill>
                    <a:schemeClr val="lt1"/>
                  </a:solidFill>
                  <a:latin typeface="Calibri"/>
                  <a:ea typeface="Calibri"/>
                  <a:cs typeface="Calibri"/>
                  <a:sym typeface="Calibri"/>
                </a:rPr>
                <a:t>SMART means</a:t>
              </a:r>
              <a:br>
                <a:rPr b="0" i="0" lang="en-US" sz="2100" u="none" cap="none" strike="noStrike">
                  <a:solidFill>
                    <a:schemeClr val="lt1"/>
                  </a:solidFill>
                  <a:latin typeface="Calibri"/>
                  <a:ea typeface="Calibri"/>
                  <a:cs typeface="Calibri"/>
                  <a:sym typeface="Calibri"/>
                </a:rPr>
              </a:br>
              <a:r>
                <a:rPr b="0" i="0" lang="en-US" sz="2100" u="none" cap="none" strike="noStrike">
                  <a:solidFill>
                    <a:schemeClr val="lt1"/>
                  </a:solidFill>
                  <a:latin typeface="Calibri"/>
                  <a:ea typeface="Calibri"/>
                  <a:cs typeface="Calibri"/>
                  <a:sym typeface="Calibri"/>
                </a:rPr>
                <a:t>Specific</a:t>
              </a:r>
              <a:br>
                <a:rPr b="0" i="0" lang="en-US" sz="2100" u="none" cap="none" strike="noStrike">
                  <a:solidFill>
                    <a:schemeClr val="lt1"/>
                  </a:solidFill>
                  <a:latin typeface="Calibri"/>
                  <a:ea typeface="Calibri"/>
                  <a:cs typeface="Calibri"/>
                  <a:sym typeface="Calibri"/>
                </a:rPr>
              </a:br>
              <a:r>
                <a:rPr b="0" i="0" lang="en-US" sz="2100" u="none" cap="none" strike="noStrike">
                  <a:solidFill>
                    <a:schemeClr val="lt1"/>
                  </a:solidFill>
                  <a:latin typeface="Calibri"/>
                  <a:ea typeface="Calibri"/>
                  <a:cs typeface="Calibri"/>
                  <a:sym typeface="Calibri"/>
                </a:rPr>
                <a:t>Measurable</a:t>
              </a:r>
              <a:br>
                <a:rPr b="0" i="0" lang="en-US" sz="2100" u="none" cap="none" strike="noStrike">
                  <a:solidFill>
                    <a:schemeClr val="lt1"/>
                  </a:solidFill>
                  <a:latin typeface="Calibri"/>
                  <a:ea typeface="Calibri"/>
                  <a:cs typeface="Calibri"/>
                  <a:sym typeface="Calibri"/>
                </a:rPr>
              </a:br>
              <a:r>
                <a:rPr b="0" i="0" lang="en-US" sz="2100" u="none" cap="none" strike="noStrike">
                  <a:solidFill>
                    <a:schemeClr val="lt1"/>
                  </a:solidFill>
                  <a:latin typeface="Calibri"/>
                  <a:ea typeface="Calibri"/>
                  <a:cs typeface="Calibri"/>
                  <a:sym typeface="Calibri"/>
                </a:rPr>
                <a:t>Achievable</a:t>
              </a:r>
              <a:br>
                <a:rPr b="0" i="0" lang="en-US" sz="2100" u="none" cap="none" strike="noStrike">
                  <a:solidFill>
                    <a:schemeClr val="lt1"/>
                  </a:solidFill>
                  <a:latin typeface="Calibri"/>
                  <a:ea typeface="Calibri"/>
                  <a:cs typeface="Calibri"/>
                  <a:sym typeface="Calibri"/>
                </a:rPr>
              </a:br>
              <a:r>
                <a:rPr b="0" i="0" lang="en-US" sz="2100" u="none" cap="none" strike="noStrike">
                  <a:solidFill>
                    <a:schemeClr val="lt1"/>
                  </a:solidFill>
                  <a:latin typeface="Calibri"/>
                  <a:ea typeface="Calibri"/>
                  <a:cs typeface="Calibri"/>
                  <a:sym typeface="Calibri"/>
                </a:rPr>
                <a:t>Relevant</a:t>
              </a:r>
              <a:br>
                <a:rPr b="0" i="0" lang="en-US" sz="2100" u="none" cap="none" strike="noStrike">
                  <a:solidFill>
                    <a:schemeClr val="lt1"/>
                  </a:solidFill>
                  <a:latin typeface="Calibri"/>
                  <a:ea typeface="Calibri"/>
                  <a:cs typeface="Calibri"/>
                  <a:sym typeface="Calibri"/>
                </a:rPr>
              </a:br>
              <a:r>
                <a:rPr b="0" i="0" lang="en-US" sz="2100" u="none" cap="none" strike="noStrike">
                  <a:solidFill>
                    <a:schemeClr val="lt1"/>
                  </a:solidFill>
                  <a:latin typeface="Calibri"/>
                  <a:ea typeface="Calibri"/>
                  <a:cs typeface="Calibri"/>
                  <a:sym typeface="Calibri"/>
                </a:rPr>
                <a:t>Time bound</a:t>
              </a:r>
              <a:endParaRPr b="0" i="0" sz="2100" u="none" cap="none" strike="noStrike">
                <a:solidFill>
                  <a:schemeClr val="lt1"/>
                </a:solidFill>
                <a:latin typeface="Calibri"/>
                <a:ea typeface="Calibri"/>
                <a:cs typeface="Calibri"/>
                <a:sym typeface="Calibri"/>
              </a:endParaRPr>
            </a:p>
          </p:txBody>
        </p:sp>
        <p:sp>
          <p:nvSpPr>
            <p:cNvPr id="250" name="Google Shape;250;p23"/>
            <p:cNvSpPr/>
            <p:nvPr/>
          </p:nvSpPr>
          <p:spPr>
            <a:xfrm>
              <a:off x="5907356" y="11115"/>
              <a:ext cx="4879962" cy="2439981"/>
            </a:xfrm>
            <a:prstGeom prst="rect">
              <a:avLst/>
            </a:prstGeom>
            <a:solidFill>
              <a:srgbClr val="7359A5"/>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1" name="Google Shape;251;p23"/>
            <p:cNvSpPr txBox="1"/>
            <p:nvPr/>
          </p:nvSpPr>
          <p:spPr>
            <a:xfrm>
              <a:off x="5907356" y="11115"/>
              <a:ext cx="4879962" cy="2439981"/>
            </a:xfrm>
            <a:prstGeom prst="rect">
              <a:avLst/>
            </a:prstGeom>
            <a:noFill/>
            <a:ln>
              <a:noFill/>
            </a:ln>
          </p:spPr>
          <p:txBody>
            <a:bodyPr anchorCtr="0" anchor="ctr" bIns="13325" lIns="13325" spcFirstLastPara="1" rIns="13325" wrap="square" tIns="13325">
              <a:noAutofit/>
            </a:bodyPr>
            <a:lstStyle/>
            <a:p>
              <a:pPr indent="0" lvl="0" marL="0" marR="0" rtl="0" algn="ctr">
                <a:lnSpc>
                  <a:spcPct val="90000"/>
                </a:lnSpc>
                <a:spcBef>
                  <a:spcPts val="0"/>
                </a:spcBef>
                <a:spcAft>
                  <a:spcPts val="0"/>
                </a:spcAft>
                <a:buClr>
                  <a:srgbClr val="000000"/>
                </a:buClr>
                <a:buSzPts val="2100"/>
                <a:buFont typeface="Arial"/>
                <a:buNone/>
              </a:pPr>
              <a:r>
                <a:rPr b="1" i="0" lang="en-US" sz="2100" u="none" cap="none" strike="noStrike">
                  <a:solidFill>
                    <a:schemeClr val="lt1"/>
                  </a:solidFill>
                  <a:latin typeface="Calibri"/>
                  <a:ea typeface="Calibri"/>
                  <a:cs typeface="Calibri"/>
                  <a:sym typeface="Calibri"/>
                </a:rPr>
                <a:t>Example</a:t>
              </a:r>
              <a:br>
                <a:rPr b="0" i="0" lang="en-US" sz="2100" u="none" cap="none" strike="noStrike">
                  <a:solidFill>
                    <a:schemeClr val="lt1"/>
                  </a:solidFill>
                  <a:latin typeface="Calibri"/>
                  <a:ea typeface="Calibri"/>
                  <a:cs typeface="Calibri"/>
                  <a:sym typeface="Calibri"/>
                </a:rPr>
              </a:br>
              <a:r>
                <a:rPr b="0" i="0" lang="en-US" sz="2100" u="none" cap="none" strike="noStrike">
                  <a:solidFill>
                    <a:schemeClr val="lt1"/>
                  </a:solidFill>
                  <a:latin typeface="Calibri"/>
                  <a:ea typeface="Calibri"/>
                  <a:cs typeface="Calibri"/>
                  <a:sym typeface="Calibri"/>
                </a:rPr>
                <a:t>Action: Monthly meeting for teachers of the same grade to exchange material and ideas</a:t>
              </a:r>
              <a:br>
                <a:rPr b="0" i="0" lang="en-US" sz="2100" u="none" cap="none" strike="noStrike">
                  <a:solidFill>
                    <a:schemeClr val="lt1"/>
                  </a:solidFill>
                  <a:latin typeface="Calibri"/>
                  <a:ea typeface="Calibri"/>
                  <a:cs typeface="Calibri"/>
                  <a:sym typeface="Calibri"/>
                </a:rPr>
              </a:br>
              <a:r>
                <a:rPr b="0" i="0" lang="en-US" sz="2100" u="none" cap="none" strike="noStrike">
                  <a:solidFill>
                    <a:schemeClr val="lt1"/>
                  </a:solidFill>
                  <a:latin typeface="Calibri"/>
                  <a:ea typeface="Calibri"/>
                  <a:cs typeface="Calibri"/>
                  <a:sym typeface="Calibri"/>
                </a:rPr>
                <a:t>Owner: Grade leader</a:t>
              </a:r>
              <a:br>
                <a:rPr b="0" i="0" lang="en-US" sz="2100" u="none" cap="none" strike="noStrike">
                  <a:solidFill>
                    <a:schemeClr val="lt1"/>
                  </a:solidFill>
                  <a:latin typeface="Calibri"/>
                  <a:ea typeface="Calibri"/>
                  <a:cs typeface="Calibri"/>
                  <a:sym typeface="Calibri"/>
                </a:rPr>
              </a:br>
              <a:r>
                <a:rPr b="0" i="0" lang="en-US" sz="2100" u="none" cap="none" strike="noStrike">
                  <a:solidFill>
                    <a:schemeClr val="lt1"/>
                  </a:solidFill>
                  <a:latin typeface="Calibri"/>
                  <a:ea typeface="Calibri"/>
                  <a:cs typeface="Calibri"/>
                  <a:sym typeface="Calibri"/>
                </a:rPr>
                <a:t>Timeline: November to April</a:t>
              </a:r>
              <a:br>
                <a:rPr b="0" i="0" lang="en-US" sz="2100" u="none" cap="none" strike="noStrike">
                  <a:solidFill>
                    <a:schemeClr val="lt1"/>
                  </a:solidFill>
                  <a:latin typeface="Calibri"/>
                  <a:ea typeface="Calibri"/>
                  <a:cs typeface="Calibri"/>
                  <a:sym typeface="Calibri"/>
                </a:rPr>
              </a:br>
              <a:r>
                <a:rPr b="0" i="0" lang="en-US" sz="2100" u="none" cap="none" strike="noStrike">
                  <a:solidFill>
                    <a:schemeClr val="lt1"/>
                  </a:solidFill>
                  <a:latin typeface="Calibri"/>
                  <a:ea typeface="Calibri"/>
                  <a:cs typeface="Calibri"/>
                  <a:sym typeface="Calibri"/>
                </a:rPr>
                <a:t>Check: At least 4 meetings held and one shared product created</a:t>
              </a:r>
              <a:endParaRPr b="0" i="0" sz="2100" u="none" cap="none" strike="noStrike">
                <a:solidFill>
                  <a:schemeClr val="lt1"/>
                </a:solidFill>
                <a:latin typeface="Calibri"/>
                <a:ea typeface="Calibri"/>
                <a:cs typeface="Calibri"/>
                <a:sym typeface="Calibri"/>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sp>
        <p:nvSpPr>
          <p:cNvPr id="70" name="Google Shape;70;g37d7badc4d7_0_0"/>
          <p:cNvSpPr txBox="1"/>
          <p:nvPr>
            <p:ph type="ctrTitle"/>
          </p:nvPr>
        </p:nvSpPr>
        <p:spPr>
          <a:xfrm>
            <a:off x="374726" y="2184268"/>
            <a:ext cx="6914700" cy="13341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SzPts val="2000"/>
              <a:buNone/>
            </a:pPr>
            <a:r>
              <a:rPr lang="en-US" sz="2500">
                <a:solidFill>
                  <a:srgbClr val="595959"/>
                </a:solidFill>
                <a:latin typeface="Arial"/>
                <a:ea typeface="Arial"/>
                <a:cs typeface="Arial"/>
                <a:sym typeface="Arial"/>
              </a:rPr>
              <a:t>WP 3: Training and capacity building (D3.1)</a:t>
            </a:r>
            <a:endParaRPr sz="2500">
              <a:solidFill>
                <a:srgbClr val="595959"/>
              </a:solidFill>
              <a:latin typeface="Arial"/>
              <a:ea typeface="Arial"/>
              <a:cs typeface="Arial"/>
              <a:sym typeface="Arial"/>
            </a:endParaRPr>
          </a:p>
          <a:p>
            <a:pPr indent="0" lvl="0" marL="0" rtl="0" algn="l">
              <a:lnSpc>
                <a:spcPct val="90000"/>
              </a:lnSpc>
              <a:spcBef>
                <a:spcPts val="0"/>
              </a:spcBef>
              <a:spcAft>
                <a:spcPts val="0"/>
              </a:spcAft>
              <a:buClr>
                <a:schemeClr val="dk1"/>
              </a:buClr>
              <a:buSzPts val="2000"/>
              <a:buFont typeface="Calibri"/>
              <a:buNone/>
            </a:pPr>
            <a:r>
              <a:t/>
            </a:r>
            <a:endParaRPr sz="2200"/>
          </a:p>
        </p:txBody>
      </p:sp>
      <p:sp>
        <p:nvSpPr>
          <p:cNvPr id="71" name="Google Shape;71;g37d7badc4d7_0_0"/>
          <p:cNvSpPr txBox="1"/>
          <p:nvPr>
            <p:ph idx="1" type="subTitle"/>
          </p:nvPr>
        </p:nvSpPr>
        <p:spPr>
          <a:xfrm>
            <a:off x="401324" y="3651830"/>
            <a:ext cx="6893100" cy="1292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accent1"/>
              </a:buClr>
              <a:buSzPts val="1600"/>
              <a:buNone/>
            </a:pPr>
            <a:r>
              <a:rPr b="0" i="0" lang="en-US" sz="3599">
                <a:solidFill>
                  <a:srgbClr val="545454"/>
                </a:solidFill>
              </a:rPr>
              <a:t>Master Trainer Course - Day 1</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24"/>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a:t>Unit 1.3 – Introduction to Whole School Approaches (WSA)</a:t>
            </a:r>
            <a:endParaRPr/>
          </a:p>
        </p:txBody>
      </p:sp>
      <p:sp>
        <p:nvSpPr>
          <p:cNvPr id="257" name="Google Shape;257;p24"/>
          <p:cNvSpPr txBox="1"/>
          <p:nvPr>
            <p:ph idx="1" type="body"/>
          </p:nvPr>
        </p:nvSpPr>
        <p:spPr>
          <a:xfrm>
            <a:off x="-84910" y="916195"/>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Quick Peer Feedback (2 min)</a:t>
            </a:r>
            <a:endParaRPr/>
          </a:p>
        </p:txBody>
      </p:sp>
      <p:sp>
        <p:nvSpPr>
          <p:cNvPr id="258" name="Google Shape;258;p24"/>
          <p:cNvSpPr txBox="1"/>
          <p:nvPr/>
        </p:nvSpPr>
        <p:spPr>
          <a:xfrm>
            <a:off x="332410" y="1707025"/>
            <a:ext cx="11710060" cy="163121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Arial"/>
                <a:ea typeface="Arial"/>
                <a:cs typeface="Arial"/>
                <a:sym typeface="Arial"/>
              </a:rPr>
              <a:t>Share your action with another group.</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Arial"/>
                <a:ea typeface="Arial"/>
                <a:cs typeface="Arial"/>
                <a:sym typeface="Arial"/>
              </a:rPr>
              <a:t>• Is it realistic</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 Is it easy to start within this term</a:t>
            </a:r>
            <a:br>
              <a:rPr b="0" i="0" lang="en-US" sz="2000" u="none" cap="none" strike="noStrike">
                <a:solidFill>
                  <a:srgbClr val="000000"/>
                </a:solidFill>
                <a:latin typeface="Arial"/>
                <a:ea typeface="Arial"/>
                <a:cs typeface="Arial"/>
                <a:sym typeface="Arial"/>
              </a:rPr>
            </a:br>
            <a:r>
              <a:rPr b="0" i="0" lang="en-US" sz="2000" u="none" cap="none" strike="noStrike">
                <a:solidFill>
                  <a:srgbClr val="000000"/>
                </a:solidFill>
                <a:latin typeface="Arial"/>
                <a:ea typeface="Arial"/>
                <a:cs typeface="Arial"/>
                <a:sym typeface="Arial"/>
              </a:rPr>
              <a:t>• Can we see how progress will be measured</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Arial"/>
                <a:ea typeface="Arial"/>
                <a:cs typeface="Arial"/>
                <a:sym typeface="Arial"/>
              </a:rPr>
              <a:t>Make one improvement based on the feedback.</a:t>
            </a:r>
            <a:endParaRPr b="0" i="0" sz="1400" u="none" cap="none" strike="noStrike">
              <a:solidFill>
                <a:srgbClr val="000000"/>
              </a:solidFill>
              <a:latin typeface="Arial"/>
              <a:ea typeface="Arial"/>
              <a:cs typeface="Arial"/>
              <a:sym typeface="Arial"/>
            </a:endParaRPr>
          </a:p>
        </p:txBody>
      </p:sp>
      <p:pic>
        <p:nvPicPr>
          <p:cNvPr descr="A drawing of two people talking&#10;&#10;AI-generated content may be incorrect." id="259" name="Google Shape;259;p24"/>
          <p:cNvPicPr preferRelativeResize="0"/>
          <p:nvPr/>
        </p:nvPicPr>
        <p:blipFill rotWithShape="1">
          <a:blip r:embed="rId3">
            <a:alphaModFix/>
          </a:blip>
          <a:srcRect b="0" l="0" r="0" t="0"/>
          <a:stretch/>
        </p:blipFill>
        <p:spPr>
          <a:xfrm>
            <a:off x="6492240" y="2564130"/>
            <a:ext cx="5452110" cy="4293870"/>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3" name="Shape 263"/>
        <p:cNvGrpSpPr/>
        <p:nvPr/>
      </p:nvGrpSpPr>
      <p:grpSpPr>
        <a:xfrm>
          <a:off x="0" y="0"/>
          <a:ext cx="0" cy="0"/>
          <a:chOff x="0" y="0"/>
          <a:chExt cx="0" cy="0"/>
        </a:xfrm>
      </p:grpSpPr>
      <p:sp>
        <p:nvSpPr>
          <p:cNvPr id="264" name="Google Shape;264;g37f91dc4fb9_0_161"/>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Clr>
                <a:srgbClr val="FFFFFF"/>
              </a:buClr>
              <a:buSzPts val="3800"/>
              <a:buFont typeface="Calibri"/>
              <a:buNone/>
            </a:pPr>
            <a:r>
              <a:rPr lang="en-US"/>
              <a:t>Conclusion</a:t>
            </a:r>
            <a:endParaRPr/>
          </a:p>
        </p:txBody>
      </p:sp>
      <p:sp>
        <p:nvSpPr>
          <p:cNvPr id="265" name="Google Shape;265;g37f91dc4fb9_0_161"/>
          <p:cNvSpPr txBox="1"/>
          <p:nvPr>
            <p:ph idx="1" type="body"/>
          </p:nvPr>
        </p:nvSpPr>
        <p:spPr>
          <a:xfrm>
            <a:off x="97970" y="980110"/>
            <a:ext cx="11944500" cy="550800"/>
          </a:xfrm>
          <a:prstGeom prst="rect">
            <a:avLst/>
          </a:prstGeom>
          <a:noFill/>
          <a:ln>
            <a:noFill/>
          </a:ln>
        </p:spPr>
        <p:txBody>
          <a:bodyPr anchorCtr="0" anchor="ctr" bIns="45700" lIns="91425" spcFirstLastPara="1" rIns="91425" wrap="square" tIns="45700">
            <a:noAutofit/>
          </a:bodyPr>
          <a:lstStyle/>
          <a:p>
            <a:pPr indent="0" lvl="0" marL="0" rtl="0" algn="just">
              <a:lnSpc>
                <a:spcPct val="90000"/>
              </a:lnSpc>
              <a:spcBef>
                <a:spcPts val="0"/>
              </a:spcBef>
              <a:spcAft>
                <a:spcPts val="0"/>
              </a:spcAft>
              <a:buSzPts val="2400"/>
              <a:buNone/>
            </a:pPr>
            <a:r>
              <a:rPr lang="en-US"/>
              <a:t>Summary and Reflection (5 min)</a:t>
            </a:r>
            <a:endParaRPr/>
          </a:p>
          <a:p>
            <a:pPr indent="0" lvl="0" marL="0" rtl="0" algn="just">
              <a:lnSpc>
                <a:spcPct val="90000"/>
              </a:lnSpc>
              <a:spcBef>
                <a:spcPts val="0"/>
              </a:spcBef>
              <a:spcAft>
                <a:spcPts val="0"/>
              </a:spcAft>
              <a:buClr>
                <a:schemeClr val="accent2"/>
              </a:buClr>
              <a:buSzPts val="2400"/>
              <a:buNone/>
            </a:pPr>
            <a:r>
              <a:t/>
            </a:r>
            <a:endParaRPr/>
          </a:p>
        </p:txBody>
      </p:sp>
      <p:sp>
        <p:nvSpPr>
          <p:cNvPr id="266" name="Google Shape;266;g37f91dc4fb9_0_161"/>
          <p:cNvSpPr txBox="1"/>
          <p:nvPr>
            <p:ph idx="2" type="body"/>
          </p:nvPr>
        </p:nvSpPr>
        <p:spPr>
          <a:xfrm>
            <a:off x="97971" y="1462685"/>
            <a:ext cx="11944500" cy="5289300"/>
          </a:xfrm>
          <a:prstGeom prst="rect">
            <a:avLst/>
          </a:prstGeom>
          <a:noFill/>
          <a:ln>
            <a:noFill/>
          </a:ln>
        </p:spPr>
        <p:txBody>
          <a:bodyPr anchorCtr="0" anchor="t" bIns="45700" lIns="91425" spcFirstLastPara="1" rIns="91425" wrap="square" tIns="45700">
            <a:noAutofit/>
          </a:bodyPr>
          <a:lstStyle/>
          <a:p>
            <a:pPr indent="-228600" lvl="0" marL="457200" marR="0" rtl="0" algn="l">
              <a:lnSpc>
                <a:spcPct val="90000"/>
              </a:lnSpc>
              <a:spcBef>
                <a:spcPts val="1000"/>
              </a:spcBef>
              <a:spcAft>
                <a:spcPts val="0"/>
              </a:spcAft>
              <a:buClr>
                <a:schemeClr val="dk1"/>
              </a:buClr>
              <a:buSzPts val="1800"/>
              <a:buFont typeface="Arial"/>
              <a:buNone/>
            </a:pPr>
            <a:r>
              <a:rPr lang="en-US" sz="2000"/>
              <a:t>We explored how wellbeing becomes part of the whole school culture.</a:t>
            </a:r>
            <a:endParaRPr/>
          </a:p>
          <a:p>
            <a:pPr indent="-228600" lvl="0" marL="457200" marR="0" rtl="0" algn="l">
              <a:lnSpc>
                <a:spcPct val="90000"/>
              </a:lnSpc>
              <a:spcBef>
                <a:spcPts val="1000"/>
              </a:spcBef>
              <a:spcAft>
                <a:spcPts val="0"/>
              </a:spcAft>
              <a:buClr>
                <a:schemeClr val="dk1"/>
              </a:buClr>
              <a:buSzPts val="1800"/>
              <a:buFont typeface="Arial"/>
              <a:buNone/>
            </a:pPr>
            <a:r>
              <a:rPr b="1" lang="en-US" sz="2000"/>
              <a:t>Key principles</a:t>
            </a:r>
            <a:br>
              <a:rPr lang="en-US" sz="2000"/>
            </a:br>
            <a:r>
              <a:rPr lang="en-US" sz="2000"/>
              <a:t>• Leadership commitment</a:t>
            </a:r>
            <a:br>
              <a:rPr lang="en-US" sz="2000"/>
            </a:br>
            <a:r>
              <a:rPr lang="en-US" sz="2000"/>
              <a:t>• Staff engagement</a:t>
            </a:r>
            <a:br>
              <a:rPr lang="en-US" sz="2000"/>
            </a:br>
            <a:r>
              <a:rPr lang="en-US" sz="2000"/>
              <a:t>• Student voice</a:t>
            </a:r>
            <a:br>
              <a:rPr lang="en-US" sz="2000"/>
            </a:br>
            <a:r>
              <a:rPr lang="en-US" sz="2000"/>
              <a:t>• Family involvement</a:t>
            </a:r>
            <a:endParaRPr/>
          </a:p>
          <a:p>
            <a:pPr indent="-228600" lvl="0" marL="457200" marR="0" rtl="0" algn="l">
              <a:lnSpc>
                <a:spcPct val="90000"/>
              </a:lnSpc>
              <a:spcBef>
                <a:spcPts val="1000"/>
              </a:spcBef>
              <a:spcAft>
                <a:spcPts val="0"/>
              </a:spcAft>
              <a:buClr>
                <a:schemeClr val="dk1"/>
              </a:buClr>
              <a:buSzPts val="1800"/>
              <a:buFont typeface="Arial"/>
              <a:buNone/>
            </a:pPr>
            <a:r>
              <a:rPr lang="en-US" sz="2000"/>
              <a:t>You analysed a real school case and saw that small, consistent routines can change school culture.</a:t>
            </a:r>
            <a:endParaRPr/>
          </a:p>
          <a:p>
            <a:pPr indent="-228600" lvl="0" marL="457200" marR="0" rtl="0" algn="l">
              <a:lnSpc>
                <a:spcPct val="90000"/>
              </a:lnSpc>
              <a:spcBef>
                <a:spcPts val="1000"/>
              </a:spcBef>
              <a:spcAft>
                <a:spcPts val="0"/>
              </a:spcAft>
              <a:buClr>
                <a:schemeClr val="dk1"/>
              </a:buClr>
              <a:buSzPts val="1800"/>
              <a:buFont typeface="Arial"/>
              <a:buNone/>
            </a:pPr>
            <a:r>
              <a:rPr b="1" lang="en-US" sz="2000"/>
              <a:t>Final task</a:t>
            </a:r>
            <a:br>
              <a:rPr lang="en-US" sz="2000"/>
            </a:br>
            <a:r>
              <a:rPr lang="en-US" sz="2000"/>
              <a:t>Each group shares the action they plan to start in their school.</a:t>
            </a:r>
            <a:br>
              <a:rPr lang="en-US" sz="2000"/>
            </a:br>
            <a:r>
              <a:rPr lang="en-US" sz="2000"/>
              <a:t>Each participant notes their </a:t>
            </a:r>
            <a:r>
              <a:rPr b="1" lang="en-US" sz="2000"/>
              <a:t>personal role</a:t>
            </a:r>
            <a:r>
              <a:rPr lang="en-US" sz="2000"/>
              <a:t> in making that action happen.</a:t>
            </a:r>
            <a:endParaRPr/>
          </a:p>
          <a:p>
            <a:pPr indent="-228600" lvl="0" marL="457200" marR="0" rtl="0" algn="l">
              <a:lnSpc>
                <a:spcPct val="90000"/>
              </a:lnSpc>
              <a:spcBef>
                <a:spcPts val="1000"/>
              </a:spcBef>
              <a:spcAft>
                <a:spcPts val="0"/>
              </a:spcAft>
              <a:buClr>
                <a:schemeClr val="dk1"/>
              </a:buClr>
              <a:buSzPts val="1800"/>
              <a:buFont typeface="Arial"/>
              <a:buNone/>
            </a:pPr>
            <a:r>
              <a:rPr lang="en-US" sz="2000"/>
              <a:t>When everyone takes responsibility, wellbeing moves from intention to daily practice</a:t>
            </a:r>
            <a:r>
              <a:rPr lang="en-US"/>
              <a:t>.</a:t>
            </a:r>
            <a:endParaRPr/>
          </a:p>
          <a:p>
            <a:pPr indent="0" lvl="0" marL="0" rtl="0" algn="l">
              <a:lnSpc>
                <a:spcPct val="115000"/>
              </a:lnSpc>
              <a:spcBef>
                <a:spcPts val="1200"/>
              </a:spcBef>
              <a:spcAft>
                <a:spcPts val="1200"/>
              </a:spcAft>
              <a:buSzPts val="1800"/>
              <a:buNone/>
            </a:pPr>
            <a:r>
              <a:t/>
            </a:r>
            <a:endParaRPr b="1"/>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0" name="Shape 270"/>
        <p:cNvGrpSpPr/>
        <p:nvPr/>
      </p:nvGrpSpPr>
      <p:grpSpPr>
        <a:xfrm>
          <a:off x="0" y="0"/>
          <a:ext cx="0" cy="0"/>
          <a:chOff x="0" y="0"/>
          <a:chExt cx="0" cy="0"/>
        </a:xfrm>
      </p:grpSpPr>
      <p:sp>
        <p:nvSpPr>
          <p:cNvPr id="271" name="Google Shape;271;p6"/>
          <p:cNvSpPr txBox="1"/>
          <p:nvPr>
            <p:ph type="title"/>
          </p:nvPr>
        </p:nvSpPr>
        <p:spPr>
          <a:xfrm>
            <a:off x="97970" y="81642"/>
            <a:ext cx="11944351" cy="715879"/>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Clr>
                <a:srgbClr val="FFFFFF"/>
              </a:buClr>
              <a:buSzPts val="3800"/>
              <a:buFont typeface="Calibri"/>
              <a:buNone/>
            </a:pPr>
            <a:r>
              <a:rPr b="1" lang="en-US" sz="2800"/>
              <a:t>✅ Looking Ahead to Unit 1.4: Introduction to SWPBS </a:t>
            </a:r>
            <a:endParaRPr/>
          </a:p>
        </p:txBody>
      </p:sp>
      <p:sp>
        <p:nvSpPr>
          <p:cNvPr id="272" name="Google Shape;272;p6"/>
          <p:cNvSpPr txBox="1"/>
          <p:nvPr/>
        </p:nvSpPr>
        <p:spPr>
          <a:xfrm>
            <a:off x="308610" y="1257300"/>
            <a:ext cx="10024110" cy="2554545"/>
          </a:xfrm>
          <a:prstGeom prst="rect">
            <a:avLst/>
          </a:prstGeom>
          <a:noFill/>
          <a:ln>
            <a:noFill/>
          </a:ln>
        </p:spPr>
        <p:txBody>
          <a:bodyPr anchorCtr="0" anchor="t" bIns="45700" lIns="91425" spcFirstLastPara="1" rIns="91425" wrap="square" tIns="45700">
            <a:spAutoFit/>
          </a:bodyPr>
          <a:lstStyle/>
          <a:p>
            <a:pPr indent="-285750" lvl="0" marL="285750" marR="0" rtl="0" algn="l">
              <a:lnSpc>
                <a:spcPct val="100000"/>
              </a:lnSpc>
              <a:spcBef>
                <a:spcPts val="0"/>
              </a:spcBef>
              <a:spcAft>
                <a:spcPts val="0"/>
              </a:spcAft>
              <a:buClr>
                <a:srgbClr val="000000"/>
              </a:buClr>
              <a:buSzPts val="2000"/>
              <a:buFont typeface="Arial"/>
              <a:buChar char="•"/>
            </a:pPr>
            <a:r>
              <a:rPr b="0" i="0" lang="en-US" sz="2000" u="none" cap="none" strike="noStrike">
                <a:solidFill>
                  <a:srgbClr val="000000"/>
                </a:solidFill>
                <a:latin typeface="Arial"/>
                <a:ea typeface="Arial"/>
                <a:cs typeface="Arial"/>
                <a:sym typeface="Arial"/>
              </a:rPr>
              <a:t>In the next unit, we shift from wellbeing to behaviour systems.</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000000"/>
              </a:buClr>
              <a:buSzPts val="2000"/>
              <a:buFont typeface="Arial"/>
              <a:buChar char="•"/>
            </a:pPr>
            <a:r>
              <a:rPr b="0" i="0" lang="en-US" sz="2000" u="none" cap="none" strike="noStrike">
                <a:solidFill>
                  <a:srgbClr val="000000"/>
                </a:solidFill>
                <a:latin typeface="Arial"/>
                <a:ea typeface="Arial"/>
                <a:cs typeface="Arial"/>
                <a:sym typeface="Arial"/>
              </a:rPr>
              <a:t>You will learn the Tier 1 components of School-Wide Positive Behaviour Support and how they connect with PERMA.</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000000"/>
              </a:buClr>
              <a:buSzPts val="2000"/>
              <a:buFont typeface="Arial"/>
              <a:buChar char="•"/>
            </a:pPr>
            <a:r>
              <a:rPr b="0" i="0" lang="en-US" sz="2000" u="none" cap="none" strike="noStrike">
                <a:solidFill>
                  <a:srgbClr val="000000"/>
                </a:solidFill>
                <a:latin typeface="Arial"/>
                <a:ea typeface="Arial"/>
                <a:cs typeface="Arial"/>
                <a:sym typeface="Arial"/>
              </a:rPr>
              <a:t>You will map PERMA elements onto your school behaviour expectations and routines.</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000000"/>
              </a:buClr>
              <a:buSzPts val="2000"/>
              <a:buFont typeface="Arial"/>
              <a:buChar char="•"/>
            </a:pPr>
            <a:r>
              <a:rPr b="0" i="0" lang="en-US" sz="2000" u="none" cap="none" strike="noStrike">
                <a:solidFill>
                  <a:srgbClr val="000000"/>
                </a:solidFill>
                <a:latin typeface="Arial"/>
                <a:ea typeface="Arial"/>
                <a:cs typeface="Arial"/>
                <a:sym typeface="Arial"/>
              </a:rPr>
              <a:t>You will identify strengths and gaps in your current behaviour practices.</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000000"/>
              </a:buClr>
              <a:buSzPts val="2000"/>
              <a:buFont typeface="Arial"/>
              <a:buChar char="•"/>
            </a:pPr>
            <a:r>
              <a:rPr b="0" i="0" lang="en-US" sz="2000" u="none" cap="none" strike="noStrike">
                <a:solidFill>
                  <a:srgbClr val="000000"/>
                </a:solidFill>
                <a:latin typeface="Arial"/>
                <a:ea typeface="Arial"/>
                <a:cs typeface="Arial"/>
                <a:sym typeface="Arial"/>
              </a:rPr>
              <a:t>You will build a simple PERMA × SWPBS matrix that shows how wellbeing and behaviour can work together in daily school life.</a:t>
            </a:r>
            <a:endParaRPr b="0" i="0" sz="2000" u="none" cap="none" strike="noStrike">
              <a:solidFill>
                <a:srgbClr val="000000"/>
              </a:solidFill>
              <a:latin typeface="Calibri"/>
              <a:ea typeface="Calibri"/>
              <a:cs typeface="Calibri"/>
              <a:sym typeface="Calibri"/>
            </a:endParaRPr>
          </a:p>
        </p:txBody>
      </p:sp>
      <p:pic>
        <p:nvPicPr>
          <p:cNvPr descr="A group of smiley faces&#10;&#10;AI-generated content may be incorrect." id="273" name="Google Shape;273;p6"/>
          <p:cNvPicPr preferRelativeResize="0"/>
          <p:nvPr/>
        </p:nvPicPr>
        <p:blipFill rotWithShape="1">
          <a:blip r:embed="rId3">
            <a:alphaModFix/>
          </a:blip>
          <a:srcRect b="0" l="0" r="0" t="0"/>
          <a:stretch/>
        </p:blipFill>
        <p:spPr>
          <a:xfrm>
            <a:off x="1735455" y="4555671"/>
            <a:ext cx="8721090" cy="2090058"/>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7" name="Shape 277"/>
        <p:cNvGrpSpPr/>
        <p:nvPr/>
      </p:nvGrpSpPr>
      <p:grpSpPr>
        <a:xfrm>
          <a:off x="0" y="0"/>
          <a:ext cx="0" cy="0"/>
          <a:chOff x="0" y="0"/>
          <a:chExt cx="0" cy="0"/>
        </a:xfrm>
      </p:grpSpPr>
      <p:sp>
        <p:nvSpPr>
          <p:cNvPr id="278" name="Google Shape;278;g37f91dc4fb9_0_173"/>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Clr>
                <a:srgbClr val="FFFFFF"/>
              </a:buClr>
              <a:buSzPts val="3800"/>
              <a:buFont typeface="Calibri"/>
              <a:buNone/>
            </a:pPr>
            <a:r>
              <a:rPr lang="en-US"/>
              <a:t>References</a:t>
            </a:r>
            <a:endParaRPr/>
          </a:p>
        </p:txBody>
      </p:sp>
      <p:sp>
        <p:nvSpPr>
          <p:cNvPr id="279" name="Google Shape;279;g37f91dc4fb9_0_173"/>
          <p:cNvSpPr txBox="1"/>
          <p:nvPr>
            <p:ph idx="2" type="body"/>
          </p:nvPr>
        </p:nvSpPr>
        <p:spPr>
          <a:xfrm>
            <a:off x="97971" y="1462685"/>
            <a:ext cx="11944500" cy="5289300"/>
          </a:xfrm>
          <a:prstGeom prst="rect">
            <a:avLst/>
          </a:prstGeom>
          <a:noFill/>
          <a:ln>
            <a:noFill/>
          </a:ln>
        </p:spPr>
        <p:txBody>
          <a:bodyPr anchorCtr="0" anchor="t" bIns="45700" lIns="91425" spcFirstLastPara="1" rIns="91425" wrap="square" tIns="45700">
            <a:noAutofit/>
          </a:bodyPr>
          <a:lstStyle/>
          <a:p>
            <a:pPr indent="-228600" lvl="0" marL="457200" marR="0" rtl="0" algn="l">
              <a:lnSpc>
                <a:spcPct val="90000"/>
              </a:lnSpc>
              <a:spcBef>
                <a:spcPts val="1000"/>
              </a:spcBef>
              <a:spcAft>
                <a:spcPts val="0"/>
              </a:spcAft>
              <a:buClr>
                <a:schemeClr val="dk1"/>
              </a:buClr>
              <a:buSzPts val="1800"/>
              <a:buFont typeface="Arial"/>
              <a:buNone/>
            </a:pPr>
            <a:r>
              <a:rPr lang="en-US"/>
              <a:t>Cohen, R., Kincaid, D., &amp; Childs, K. (2007). Measuring School-wide Positive Behavior Support Implementation. </a:t>
            </a:r>
            <a:r>
              <a:rPr i="1" lang="en-US"/>
              <a:t>Journal of Positive Behavior Interventions</a:t>
            </a:r>
            <a:r>
              <a:rPr lang="en-US"/>
              <a:t>, 9, 203 - 213. </a:t>
            </a:r>
            <a:r>
              <a:rPr lang="en-US" u="sng">
                <a:solidFill>
                  <a:schemeClr val="hlink"/>
                </a:solidFill>
                <a:hlinkClick r:id="rId3"/>
              </a:rPr>
              <a:t>https://doi.org/10.1177/10983007070090040301</a:t>
            </a:r>
            <a:r>
              <a:rPr lang="en-US"/>
              <a:t>.</a:t>
            </a:r>
            <a:endParaRPr/>
          </a:p>
          <a:p>
            <a:pPr indent="-228600" lvl="0" marL="457200" marR="0" rtl="0" algn="l">
              <a:lnSpc>
                <a:spcPct val="90000"/>
              </a:lnSpc>
              <a:spcBef>
                <a:spcPts val="1000"/>
              </a:spcBef>
              <a:spcAft>
                <a:spcPts val="0"/>
              </a:spcAft>
              <a:buClr>
                <a:schemeClr val="dk1"/>
              </a:buClr>
              <a:buSzPts val="1800"/>
              <a:buFont typeface="Arial"/>
              <a:buNone/>
            </a:pPr>
            <a:r>
              <a:rPr lang="en-US"/>
              <a:t>Corcoran, T., &amp; Thomas, M. (2021). School-wide positive behaviour support as evidence-making interventions. </a:t>
            </a:r>
            <a:r>
              <a:rPr i="1" lang="en-US"/>
              <a:t>Research in Education</a:t>
            </a:r>
            <a:r>
              <a:rPr lang="en-US"/>
              <a:t>, 111, 108 - 125. https://doi.org/10.1177/00345237211034884.</a:t>
            </a:r>
            <a:endParaRPr/>
          </a:p>
          <a:p>
            <a:pPr indent="-228600" lvl="0" marL="457200" marR="0" rtl="0" algn="l">
              <a:lnSpc>
                <a:spcPct val="90000"/>
              </a:lnSpc>
              <a:spcBef>
                <a:spcPts val="1000"/>
              </a:spcBef>
              <a:spcAft>
                <a:spcPts val="0"/>
              </a:spcAft>
              <a:buClr>
                <a:schemeClr val="dk1"/>
              </a:buClr>
              <a:buSzPts val="1800"/>
              <a:buFont typeface="Arial"/>
              <a:buNone/>
            </a:pPr>
            <a:r>
              <a:rPr lang="en-US"/>
              <a:t>Kern, M. L., Waters, L., Adler, A., &amp; White, M. (2015). Assessing employee wellbeing in schools using the PERMA framework. </a:t>
            </a:r>
            <a:r>
              <a:rPr i="1" lang="en-US"/>
              <a:t>Journal of Positive Psychology, 10</a:t>
            </a:r>
            <a:r>
              <a:rPr lang="en-US"/>
              <a:t>(3), 262–271. https://doi.org/10.1080/17439760.2014.920405</a:t>
            </a:r>
            <a:endParaRPr/>
          </a:p>
          <a:p>
            <a:pPr indent="-228600" lvl="0" marL="457200" marR="0" rtl="0" algn="l">
              <a:lnSpc>
                <a:spcPct val="90000"/>
              </a:lnSpc>
              <a:spcBef>
                <a:spcPts val="1000"/>
              </a:spcBef>
              <a:spcAft>
                <a:spcPts val="0"/>
              </a:spcAft>
              <a:buClr>
                <a:schemeClr val="dk1"/>
              </a:buClr>
              <a:buSzPts val="1800"/>
              <a:buFont typeface="Arial"/>
              <a:buNone/>
            </a:pPr>
            <a:r>
              <a:rPr lang="en-US"/>
              <a:t>Seligman, M. E. P., Ernst, R. M., Gillham, J., Reivich, K., &amp; Linkins, M. (2009). Positive education: Positive psychology and classroom interventions. </a:t>
            </a:r>
            <a:r>
              <a:rPr i="1" lang="en-US"/>
              <a:t>Oxford Review of Education, 35</a:t>
            </a:r>
            <a:r>
              <a:rPr lang="en-US"/>
              <a:t>(3), 293–311. </a:t>
            </a:r>
            <a:r>
              <a:rPr lang="en-US" u="sng">
                <a:solidFill>
                  <a:schemeClr val="hlink"/>
                </a:solidFill>
                <a:hlinkClick r:id="rId4"/>
              </a:rPr>
              <a:t>https://doi.org/10.1080/03054980902934563</a:t>
            </a:r>
            <a:endParaRPr/>
          </a:p>
          <a:p>
            <a:pPr indent="-228600" lvl="0" marL="457200" marR="0" rtl="0" algn="l">
              <a:lnSpc>
                <a:spcPct val="90000"/>
              </a:lnSpc>
              <a:spcBef>
                <a:spcPts val="1000"/>
              </a:spcBef>
              <a:spcAft>
                <a:spcPts val="0"/>
              </a:spcAft>
              <a:buClr>
                <a:schemeClr val="dk1"/>
              </a:buClr>
              <a:buSzPts val="1800"/>
              <a:buFont typeface="Arial"/>
              <a:buNone/>
            </a:pPr>
            <a:r>
              <a:rPr lang="en-US"/>
              <a:t>Sugai, G., &amp; Horner, R. (2006). A Promising Approach for Expanding and Sustaining School-Wide Positive Behavior Support. </a:t>
            </a:r>
            <a:r>
              <a:rPr i="1" lang="en-US"/>
              <a:t>School Psychology Review</a:t>
            </a:r>
            <a:r>
              <a:rPr lang="en-US"/>
              <a:t>, 35, 245 - 259. https://doi.org/10.1080/02796015.2006.12087989.</a:t>
            </a:r>
            <a:endParaRPr/>
          </a:p>
          <a:p>
            <a:pPr indent="-228600" lvl="0" marL="457200" marR="0" rtl="0" algn="l">
              <a:lnSpc>
                <a:spcPct val="90000"/>
              </a:lnSpc>
              <a:spcBef>
                <a:spcPts val="1000"/>
              </a:spcBef>
              <a:spcAft>
                <a:spcPts val="0"/>
              </a:spcAft>
              <a:buClr>
                <a:schemeClr val="dk1"/>
              </a:buClr>
              <a:buSzPts val="1800"/>
              <a:buFont typeface="Arial"/>
              <a:buNone/>
            </a:pPr>
            <a:r>
              <a:rPr lang="en-US"/>
              <a:t>Waters, L., Sun, J., Rusk, R., Cotton, A., &amp; Arch, A. (2017). Positive education: Visible wellbeing and whole school change. </a:t>
            </a:r>
            <a:r>
              <a:rPr i="1" lang="en-US"/>
              <a:t>The Educational and Developmental Psychologist, 34</a:t>
            </a:r>
            <a:r>
              <a:rPr lang="en-US"/>
              <a:t>(1), 64–68. </a:t>
            </a:r>
            <a:r>
              <a:rPr lang="en-US" u="sng">
                <a:solidFill>
                  <a:schemeClr val="hlink"/>
                </a:solidFill>
                <a:hlinkClick r:id="rId5"/>
              </a:rPr>
              <a:t>https://doi.org/10.1017/edp.2017.16</a:t>
            </a:r>
            <a:endParaRPr/>
          </a:p>
          <a:p>
            <a:pPr indent="-228600" lvl="0" marL="457200" marR="0" rtl="0" algn="l">
              <a:lnSpc>
                <a:spcPct val="90000"/>
              </a:lnSpc>
              <a:spcBef>
                <a:spcPts val="1000"/>
              </a:spcBef>
              <a:spcAft>
                <a:spcPts val="0"/>
              </a:spcAft>
              <a:buClr>
                <a:schemeClr val="dk1"/>
              </a:buClr>
              <a:buSzPts val="1800"/>
              <a:buFont typeface="Arial"/>
              <a:buNone/>
            </a:pPr>
            <a:r>
              <a:rPr lang="en-US"/>
              <a:t>Zhang, Y., Fallon, L., Larson, M., Wright, D., Cook, C., &amp; Lyon, A. (2024). Associations among educators' beliefs, intervention fidelity, and student outcomes in school-wide positive behavior interventions, and supports: A school-level moderated mediation analysis.. </a:t>
            </a:r>
            <a:r>
              <a:rPr i="1" lang="en-US"/>
              <a:t>School psychology</a:t>
            </a:r>
            <a:r>
              <a:rPr lang="en-US"/>
              <a:t>. https://doi.org/10.1037/spq0000615.</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3" name="Shape 283"/>
        <p:cNvGrpSpPr/>
        <p:nvPr/>
      </p:nvGrpSpPr>
      <p:grpSpPr>
        <a:xfrm>
          <a:off x="0" y="0"/>
          <a:ext cx="0" cy="0"/>
          <a:chOff x="0" y="0"/>
          <a:chExt cx="0" cy="0"/>
        </a:xfrm>
      </p:grpSpPr>
      <p:sp>
        <p:nvSpPr>
          <p:cNvPr id="284" name="Google Shape;284;p7"/>
          <p:cNvSpPr txBox="1"/>
          <p:nvPr>
            <p:ph type="ctrTitle"/>
          </p:nvPr>
        </p:nvSpPr>
        <p:spPr>
          <a:xfrm>
            <a:off x="2179865" y="2774849"/>
            <a:ext cx="7832271" cy="1600197"/>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FFFFFF"/>
              </a:buClr>
              <a:buSzPts val="2000"/>
              <a:buFont typeface="Calibri"/>
              <a:buNone/>
            </a:pPr>
            <a:r>
              <a:rPr lang="en-US"/>
              <a:t>Thank you for your attention!</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8"/>
          <p:cNvSpPr txBox="1"/>
          <p:nvPr>
            <p:ph type="ctrTitle"/>
          </p:nvPr>
        </p:nvSpPr>
        <p:spPr>
          <a:xfrm>
            <a:off x="2187019" y="2959363"/>
            <a:ext cx="7832271" cy="1600197"/>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accent2"/>
              </a:buClr>
              <a:buSzPts val="2000"/>
              <a:buFont typeface="Calibri"/>
              <a:buNone/>
            </a:pPr>
            <a:r>
              <a:rPr lang="en-US"/>
              <a:t>https://thrivingschools.eu/</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g37f91dc4fb9_0_140"/>
          <p:cNvSpPr txBox="1"/>
          <p:nvPr>
            <p:ph type="title"/>
          </p:nvPr>
        </p:nvSpPr>
        <p:spPr>
          <a:xfrm>
            <a:off x="97970" y="81642"/>
            <a:ext cx="11944500" cy="715800"/>
          </a:xfrm>
          <a:prstGeom prst="rect">
            <a:avLst/>
          </a:prstGeom>
          <a:noFill/>
          <a:ln>
            <a:noFill/>
          </a:ln>
        </p:spPr>
        <p:txBody>
          <a:bodyPr anchorCtr="0" anchor="ctr" bIns="54000" lIns="54000" spcFirstLastPara="1" rIns="54000" wrap="square" tIns="54000">
            <a:noAutofit/>
          </a:bodyPr>
          <a:lstStyle/>
          <a:p>
            <a:pPr indent="0" lvl="0" marL="0" rtl="0" algn="l">
              <a:lnSpc>
                <a:spcPct val="90000"/>
              </a:lnSpc>
              <a:spcBef>
                <a:spcPts val="0"/>
              </a:spcBef>
              <a:spcAft>
                <a:spcPts val="0"/>
              </a:spcAft>
              <a:buClr>
                <a:srgbClr val="FFFFFF"/>
              </a:buClr>
              <a:buSzPts val="3800"/>
              <a:buFont typeface="Calibri"/>
              <a:buNone/>
            </a:pPr>
            <a:r>
              <a:rPr lang="en-US" sz="3200"/>
              <a:t>Unit 1.3 – Whole School Work on Wellbeing (WSA)</a:t>
            </a:r>
            <a:endParaRPr/>
          </a:p>
        </p:txBody>
      </p:sp>
      <p:sp>
        <p:nvSpPr>
          <p:cNvPr id="78" name="Google Shape;78;g37f91dc4fb9_0_140"/>
          <p:cNvSpPr txBox="1"/>
          <p:nvPr>
            <p:ph idx="1" type="body"/>
          </p:nvPr>
        </p:nvSpPr>
        <p:spPr>
          <a:xfrm>
            <a:off x="406580" y="1117562"/>
            <a:ext cx="11944500" cy="550800"/>
          </a:xfrm>
          <a:prstGeom prst="rect">
            <a:avLst/>
          </a:prstGeom>
          <a:noFill/>
          <a:ln>
            <a:noFill/>
          </a:ln>
        </p:spPr>
        <p:txBody>
          <a:bodyPr anchorCtr="0" anchor="ctr" bIns="45700" lIns="91425" spcFirstLastPara="1" rIns="91425" wrap="square" tIns="45700">
            <a:noAutofit/>
          </a:bodyPr>
          <a:lstStyle/>
          <a:p>
            <a:pPr indent="0" lvl="0" marL="0" rtl="0" algn="just">
              <a:lnSpc>
                <a:spcPct val="90000"/>
              </a:lnSpc>
              <a:spcBef>
                <a:spcPts val="1000"/>
              </a:spcBef>
              <a:spcAft>
                <a:spcPts val="0"/>
              </a:spcAft>
              <a:buSzPts val="2400"/>
              <a:buNone/>
            </a:pPr>
            <a:r>
              <a:rPr lang="en-US"/>
              <a:t>Introduction</a:t>
            </a:r>
            <a:endParaRPr/>
          </a:p>
        </p:txBody>
      </p:sp>
      <p:sp>
        <p:nvSpPr>
          <p:cNvPr id="79" name="Google Shape;79;g37f91dc4fb9_0_140"/>
          <p:cNvSpPr txBox="1"/>
          <p:nvPr>
            <p:ph idx="2" type="body"/>
          </p:nvPr>
        </p:nvSpPr>
        <p:spPr>
          <a:xfrm>
            <a:off x="97980" y="1759875"/>
            <a:ext cx="10789500" cy="5289300"/>
          </a:xfrm>
          <a:prstGeom prst="rect">
            <a:avLst/>
          </a:prstGeom>
          <a:noFill/>
          <a:ln>
            <a:noFill/>
          </a:ln>
        </p:spPr>
        <p:txBody>
          <a:bodyPr anchorCtr="0" anchor="t" bIns="45700" lIns="91425" spcFirstLastPara="1" rIns="91425" wrap="square" tIns="45700">
            <a:noAutofit/>
          </a:bodyPr>
          <a:lstStyle/>
          <a:p>
            <a:pPr indent="-285750" lvl="0" marL="549275" rtl="0" algn="l">
              <a:lnSpc>
                <a:spcPct val="90000"/>
              </a:lnSpc>
              <a:spcBef>
                <a:spcPts val="1000"/>
              </a:spcBef>
              <a:spcAft>
                <a:spcPts val="0"/>
              </a:spcAft>
              <a:buSzPts val="1800"/>
              <a:buFont typeface="Arial"/>
              <a:buChar char="•"/>
            </a:pPr>
            <a:r>
              <a:rPr lang="en-US"/>
              <a:t>This unit shows how wellbeing becomes part of the school culture.</a:t>
            </a:r>
            <a:endParaRPr/>
          </a:p>
          <a:p>
            <a:pPr indent="-285750" lvl="0" marL="549275" rtl="0" algn="l">
              <a:lnSpc>
                <a:spcPct val="90000"/>
              </a:lnSpc>
              <a:spcBef>
                <a:spcPts val="1000"/>
              </a:spcBef>
              <a:spcAft>
                <a:spcPts val="0"/>
              </a:spcAft>
              <a:buSzPts val="1800"/>
              <a:buFont typeface="Arial"/>
              <a:buChar char="•"/>
            </a:pPr>
            <a:r>
              <a:rPr lang="en-US"/>
              <a:t>You learn what a Whole School Approach includes and how it works in daily routines.</a:t>
            </a:r>
            <a:endParaRPr/>
          </a:p>
          <a:p>
            <a:pPr indent="-285750" lvl="0" marL="549275" rtl="0" algn="l">
              <a:lnSpc>
                <a:spcPct val="90000"/>
              </a:lnSpc>
              <a:spcBef>
                <a:spcPts val="1000"/>
              </a:spcBef>
              <a:spcAft>
                <a:spcPts val="0"/>
              </a:spcAft>
              <a:buSzPts val="1800"/>
              <a:buFont typeface="Arial"/>
              <a:buChar char="•"/>
            </a:pPr>
            <a:r>
              <a:rPr lang="en-US"/>
              <a:t>You examine how leadership, staff, students and families all play a role.</a:t>
            </a:r>
            <a:endParaRPr/>
          </a:p>
          <a:p>
            <a:pPr indent="-285750" lvl="0" marL="549275" rtl="0" algn="l">
              <a:lnSpc>
                <a:spcPct val="90000"/>
              </a:lnSpc>
              <a:spcBef>
                <a:spcPts val="1000"/>
              </a:spcBef>
              <a:spcAft>
                <a:spcPts val="0"/>
              </a:spcAft>
              <a:buSzPts val="1800"/>
              <a:buFont typeface="Arial"/>
              <a:buChar char="•"/>
            </a:pPr>
            <a:r>
              <a:rPr lang="en-US"/>
              <a:t>You review an example from a real school and discuss what made the effort successful.</a:t>
            </a:r>
            <a:endParaRPr/>
          </a:p>
          <a:p>
            <a:pPr indent="-285750" lvl="0" marL="549275" rtl="0" algn="l">
              <a:lnSpc>
                <a:spcPct val="90000"/>
              </a:lnSpc>
              <a:spcBef>
                <a:spcPts val="1000"/>
              </a:spcBef>
              <a:spcAft>
                <a:spcPts val="0"/>
              </a:spcAft>
              <a:buSzPts val="1800"/>
              <a:buFont typeface="Arial"/>
              <a:buChar char="•"/>
            </a:pPr>
            <a:r>
              <a:rPr lang="en-US"/>
              <a:t>You reflect on your own school, compare with the WSA principles and outline first ideas for a school-wide wellbeing plan.</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2"/>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Clr>
                <a:srgbClr val="FFFFFF"/>
              </a:buClr>
              <a:buSzPts val="3800"/>
              <a:buFont typeface="Calibri"/>
              <a:buNone/>
            </a:pPr>
            <a:r>
              <a:rPr lang="en-US"/>
              <a:t>Unit 1.3 – Introduction to Whole School Approaches (WSA)</a:t>
            </a:r>
            <a:endParaRPr/>
          </a:p>
        </p:txBody>
      </p:sp>
      <p:sp>
        <p:nvSpPr>
          <p:cNvPr id="85" name="Google Shape;85;p2"/>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0" lvl="0" marL="0" rtl="0" algn="just">
              <a:lnSpc>
                <a:spcPct val="90000"/>
              </a:lnSpc>
              <a:spcBef>
                <a:spcPts val="0"/>
              </a:spcBef>
              <a:spcAft>
                <a:spcPts val="0"/>
              </a:spcAft>
              <a:buClr>
                <a:schemeClr val="accent2"/>
              </a:buClr>
              <a:buSzPts val="2400"/>
              <a:buNone/>
            </a:pPr>
            <a:r>
              <a:rPr lang="en-US"/>
              <a:t>Learning objectives</a:t>
            </a:r>
            <a:endParaRPr/>
          </a:p>
        </p:txBody>
      </p:sp>
      <p:grpSp>
        <p:nvGrpSpPr>
          <p:cNvPr id="86" name="Google Shape;86;p2"/>
          <p:cNvGrpSpPr/>
          <p:nvPr/>
        </p:nvGrpSpPr>
        <p:grpSpPr>
          <a:xfrm>
            <a:off x="491938" y="2171700"/>
            <a:ext cx="11208122" cy="4488844"/>
            <a:chOff x="2354" y="0"/>
            <a:chExt cx="11208122" cy="4488844"/>
          </a:xfrm>
        </p:grpSpPr>
        <p:sp>
          <p:nvSpPr>
            <p:cNvPr id="87" name="Google Shape;87;p2"/>
            <p:cNvSpPr/>
            <p:nvPr/>
          </p:nvSpPr>
          <p:spPr>
            <a:xfrm>
              <a:off x="2354" y="0"/>
              <a:ext cx="3662785" cy="4488844"/>
            </a:xfrm>
            <a:prstGeom prst="roundRect">
              <a:avLst>
                <a:gd fmla="val 10000" name="adj"/>
              </a:avLst>
            </a:prstGeom>
            <a:solidFill>
              <a:srgbClr val="FA7150"/>
            </a:solidFill>
            <a:ln cap="flat" cmpd="sng" w="38100">
              <a:solidFill>
                <a:schemeClr val="lt1"/>
              </a:solidFill>
              <a:prstDash val="solid"/>
              <a:round/>
              <a:headEnd len="sm" w="sm" type="none"/>
              <a:tailEnd len="sm" w="sm" type="none"/>
            </a:ln>
            <a:effectLst>
              <a:outerShdw blurRad="40000" rotWithShape="0" dir="5400000" dist="20000">
                <a:srgbClr val="000000">
                  <a:alpha val="37254"/>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 name="Google Shape;88;p2"/>
            <p:cNvSpPr txBox="1"/>
            <p:nvPr/>
          </p:nvSpPr>
          <p:spPr>
            <a:xfrm>
              <a:off x="2354" y="1795537"/>
              <a:ext cx="3662785" cy="1795537"/>
            </a:xfrm>
            <a:prstGeom prst="rect">
              <a:avLst/>
            </a:prstGeom>
            <a:noFill/>
            <a:ln>
              <a:noFill/>
            </a:ln>
          </p:spPr>
          <p:txBody>
            <a:bodyPr anchorCtr="0" anchor="ctr" bIns="135125" lIns="135125" spcFirstLastPara="1" rIns="135125" wrap="square" tIns="135125">
              <a:noAutofit/>
            </a:bodyPr>
            <a:lstStyle/>
            <a:p>
              <a:pPr indent="0" lvl="0" marL="0" marR="0" rtl="0" algn="ctr">
                <a:lnSpc>
                  <a:spcPct val="90000"/>
                </a:lnSpc>
                <a:spcBef>
                  <a:spcPts val="0"/>
                </a:spcBef>
                <a:spcAft>
                  <a:spcPts val="0"/>
                </a:spcAft>
                <a:buClr>
                  <a:srgbClr val="000000"/>
                </a:buClr>
                <a:buSzPts val="1900"/>
                <a:buFont typeface="Arial"/>
                <a:buNone/>
              </a:pPr>
              <a:r>
                <a:rPr b="0" i="0" lang="en-US" sz="1900" u="none" cap="none" strike="noStrike">
                  <a:solidFill>
                    <a:schemeClr val="lt1"/>
                  </a:solidFill>
                  <a:latin typeface="Arial"/>
                  <a:ea typeface="Arial"/>
                  <a:cs typeface="Arial"/>
                  <a:sym typeface="Arial"/>
                </a:rPr>
                <a:t>• Describe the key Whole School Approach principles in clear language.</a:t>
              </a:r>
              <a:br>
                <a:rPr b="0" i="0" lang="en-US" sz="1900" u="none" cap="none" strike="noStrike">
                  <a:solidFill>
                    <a:schemeClr val="lt1"/>
                  </a:solidFill>
                  <a:latin typeface="Arial"/>
                  <a:ea typeface="Arial"/>
                  <a:cs typeface="Arial"/>
                  <a:sym typeface="Arial"/>
                </a:rPr>
              </a:br>
              <a:endParaRPr b="0" i="0" sz="1900" u="none" cap="none" strike="noStrike">
                <a:solidFill>
                  <a:schemeClr val="lt1"/>
                </a:solidFill>
                <a:latin typeface="Arial"/>
                <a:ea typeface="Arial"/>
                <a:cs typeface="Arial"/>
                <a:sym typeface="Arial"/>
              </a:endParaRPr>
            </a:p>
          </p:txBody>
        </p:sp>
        <p:sp>
          <p:nvSpPr>
            <p:cNvPr id="89" name="Google Shape;89;p2"/>
            <p:cNvSpPr/>
            <p:nvPr/>
          </p:nvSpPr>
          <p:spPr>
            <a:xfrm>
              <a:off x="1086354" y="269330"/>
              <a:ext cx="1494785" cy="1494785"/>
            </a:xfrm>
            <a:prstGeom prst="ellipse">
              <a:avLst/>
            </a:prstGeom>
            <a:blipFill rotWithShape="1">
              <a:blip r:embed="rId3">
                <a:alphaModFix/>
              </a:blip>
              <a:stretch>
                <a:fillRect b="0" l="0" r="0" t="0"/>
              </a:stretch>
            </a:blipFill>
            <a:ln cap="flat" cmpd="sng" w="38100">
              <a:solidFill>
                <a:schemeClr val="lt1"/>
              </a:solidFill>
              <a:prstDash val="solid"/>
              <a:round/>
              <a:headEnd len="sm" w="sm" type="none"/>
              <a:tailEnd len="sm" w="sm" type="none"/>
            </a:ln>
            <a:effectLst>
              <a:outerShdw blurRad="40000" rotWithShape="0" dir="5400000" dist="20000">
                <a:srgbClr val="000000">
                  <a:alpha val="37254"/>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 name="Google Shape;90;p2"/>
            <p:cNvSpPr/>
            <p:nvPr/>
          </p:nvSpPr>
          <p:spPr>
            <a:xfrm>
              <a:off x="3775022" y="0"/>
              <a:ext cx="3662785" cy="4488844"/>
            </a:xfrm>
            <a:prstGeom prst="roundRect">
              <a:avLst>
                <a:gd fmla="val 10000" name="adj"/>
              </a:avLst>
            </a:prstGeom>
            <a:solidFill>
              <a:srgbClr val="F98733"/>
            </a:solidFill>
            <a:ln cap="flat" cmpd="sng" w="38100">
              <a:solidFill>
                <a:schemeClr val="lt1"/>
              </a:solidFill>
              <a:prstDash val="solid"/>
              <a:round/>
              <a:headEnd len="sm" w="sm" type="none"/>
              <a:tailEnd len="sm" w="sm" type="none"/>
            </a:ln>
            <a:effectLst>
              <a:outerShdw blurRad="40000" rotWithShape="0" dir="5400000" dist="20000">
                <a:srgbClr val="000000">
                  <a:alpha val="37254"/>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 name="Google Shape;91;p2"/>
            <p:cNvSpPr txBox="1"/>
            <p:nvPr/>
          </p:nvSpPr>
          <p:spPr>
            <a:xfrm>
              <a:off x="3775022" y="1795537"/>
              <a:ext cx="3662785" cy="1795537"/>
            </a:xfrm>
            <a:prstGeom prst="rect">
              <a:avLst/>
            </a:prstGeom>
            <a:noFill/>
            <a:ln>
              <a:noFill/>
            </a:ln>
          </p:spPr>
          <p:txBody>
            <a:bodyPr anchorCtr="0" anchor="ctr" bIns="135125" lIns="135125" spcFirstLastPara="1" rIns="135125" wrap="square" tIns="135125">
              <a:noAutofit/>
            </a:bodyPr>
            <a:lstStyle/>
            <a:p>
              <a:pPr indent="0" lvl="0" marL="0" marR="0" rtl="0" algn="ctr">
                <a:lnSpc>
                  <a:spcPct val="90000"/>
                </a:lnSpc>
                <a:spcBef>
                  <a:spcPts val="0"/>
                </a:spcBef>
                <a:spcAft>
                  <a:spcPts val="0"/>
                </a:spcAft>
                <a:buClr>
                  <a:srgbClr val="000000"/>
                </a:buClr>
                <a:buSzPts val="1900"/>
                <a:buFont typeface="Arial"/>
                <a:buNone/>
              </a:pPr>
              <a:r>
                <a:rPr b="0" i="0" lang="en-US" sz="1900" u="none" cap="none" strike="noStrike">
                  <a:solidFill>
                    <a:schemeClr val="lt1"/>
                  </a:solidFill>
                  <a:latin typeface="Arial"/>
                  <a:ea typeface="Arial"/>
                  <a:cs typeface="Arial"/>
                  <a:sym typeface="Arial"/>
                </a:rPr>
                <a:t>• Identify one strength and one gap in how their school currently reflects PERMA, using the mapping results from Unit 1.1.</a:t>
              </a:r>
              <a:endParaRPr b="0" i="0" sz="1900" u="none" cap="none" strike="noStrike">
                <a:solidFill>
                  <a:schemeClr val="lt1"/>
                </a:solidFill>
                <a:latin typeface="Arial"/>
                <a:ea typeface="Arial"/>
                <a:cs typeface="Arial"/>
                <a:sym typeface="Arial"/>
              </a:endParaRPr>
            </a:p>
          </p:txBody>
        </p:sp>
        <p:sp>
          <p:nvSpPr>
            <p:cNvPr id="92" name="Google Shape;92;p2"/>
            <p:cNvSpPr/>
            <p:nvPr/>
          </p:nvSpPr>
          <p:spPr>
            <a:xfrm>
              <a:off x="4859022" y="269330"/>
              <a:ext cx="1494785" cy="1494785"/>
            </a:xfrm>
            <a:prstGeom prst="ellipse">
              <a:avLst/>
            </a:prstGeom>
            <a:blipFill rotWithShape="1">
              <a:blip r:embed="rId4">
                <a:alphaModFix/>
              </a:blip>
              <a:stretch>
                <a:fillRect b="0" l="0" r="0" t="0"/>
              </a:stretch>
            </a:blipFill>
            <a:ln cap="flat" cmpd="sng" w="38100">
              <a:solidFill>
                <a:schemeClr val="lt1"/>
              </a:solidFill>
              <a:prstDash val="solid"/>
              <a:round/>
              <a:headEnd len="sm" w="sm" type="none"/>
              <a:tailEnd len="sm" w="sm" type="none"/>
            </a:ln>
            <a:effectLst>
              <a:outerShdw blurRad="40000" rotWithShape="0" dir="5400000" dist="20000">
                <a:srgbClr val="000000">
                  <a:alpha val="37254"/>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 name="Google Shape;93;p2"/>
            <p:cNvSpPr/>
            <p:nvPr/>
          </p:nvSpPr>
          <p:spPr>
            <a:xfrm>
              <a:off x="7547691" y="0"/>
              <a:ext cx="3662785" cy="4488844"/>
            </a:xfrm>
            <a:prstGeom prst="roundRect">
              <a:avLst>
                <a:gd fmla="val 10000" name="adj"/>
              </a:avLst>
            </a:prstGeom>
            <a:solidFill>
              <a:srgbClr val="F9AD16"/>
            </a:solidFill>
            <a:ln cap="flat" cmpd="sng" w="38100">
              <a:solidFill>
                <a:schemeClr val="lt1"/>
              </a:solidFill>
              <a:prstDash val="solid"/>
              <a:round/>
              <a:headEnd len="sm" w="sm" type="none"/>
              <a:tailEnd len="sm" w="sm" type="none"/>
            </a:ln>
            <a:effectLst>
              <a:outerShdw blurRad="40000" rotWithShape="0" dir="5400000" dist="20000">
                <a:srgbClr val="000000">
                  <a:alpha val="37254"/>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 name="Google Shape;94;p2"/>
            <p:cNvSpPr txBox="1"/>
            <p:nvPr/>
          </p:nvSpPr>
          <p:spPr>
            <a:xfrm>
              <a:off x="7547691" y="1795537"/>
              <a:ext cx="3662785" cy="1795537"/>
            </a:xfrm>
            <a:prstGeom prst="rect">
              <a:avLst/>
            </a:prstGeom>
            <a:noFill/>
            <a:ln>
              <a:noFill/>
            </a:ln>
          </p:spPr>
          <p:txBody>
            <a:bodyPr anchorCtr="0" anchor="ctr" bIns="135125" lIns="135125" spcFirstLastPara="1" rIns="135125" wrap="square" tIns="135125">
              <a:noAutofit/>
            </a:bodyPr>
            <a:lstStyle/>
            <a:p>
              <a:pPr indent="0" lvl="0" marL="0" marR="0" rtl="0" algn="ctr">
                <a:lnSpc>
                  <a:spcPct val="90000"/>
                </a:lnSpc>
                <a:spcBef>
                  <a:spcPts val="0"/>
                </a:spcBef>
                <a:spcAft>
                  <a:spcPts val="0"/>
                </a:spcAft>
                <a:buClr>
                  <a:srgbClr val="000000"/>
                </a:buClr>
                <a:buSzPts val="1900"/>
                <a:buFont typeface="Arial"/>
                <a:buNone/>
              </a:pPr>
              <a:r>
                <a:rPr b="0" i="0" lang="en-US" sz="1900" u="none" cap="none" strike="noStrike">
                  <a:solidFill>
                    <a:schemeClr val="lt1"/>
                  </a:solidFill>
                  <a:latin typeface="Arial"/>
                  <a:ea typeface="Arial"/>
                  <a:cs typeface="Arial"/>
                  <a:sym typeface="Arial"/>
                </a:rPr>
                <a:t>• Apply one educational activity for each PERMA element (classroom, staff culture, or whole-school routine).</a:t>
              </a:r>
              <a:br>
                <a:rPr b="0" i="0" lang="en-US" sz="1900" u="none" cap="none" strike="noStrike">
                  <a:solidFill>
                    <a:schemeClr val="lt1"/>
                  </a:solidFill>
                  <a:latin typeface="Arial"/>
                  <a:ea typeface="Arial"/>
                  <a:cs typeface="Arial"/>
                  <a:sym typeface="Arial"/>
                </a:rPr>
              </a:br>
              <a:endParaRPr b="0" i="0" sz="1900" u="none" cap="none" strike="noStrike">
                <a:solidFill>
                  <a:schemeClr val="lt1"/>
                </a:solidFill>
                <a:latin typeface="Arial"/>
                <a:ea typeface="Arial"/>
                <a:cs typeface="Arial"/>
                <a:sym typeface="Arial"/>
              </a:endParaRPr>
            </a:p>
          </p:txBody>
        </p:sp>
        <p:sp>
          <p:nvSpPr>
            <p:cNvPr id="95" name="Google Shape;95;p2"/>
            <p:cNvSpPr/>
            <p:nvPr/>
          </p:nvSpPr>
          <p:spPr>
            <a:xfrm>
              <a:off x="8631691" y="269330"/>
              <a:ext cx="1494785" cy="1494785"/>
            </a:xfrm>
            <a:prstGeom prst="ellipse">
              <a:avLst/>
            </a:prstGeom>
            <a:blipFill rotWithShape="1">
              <a:blip r:embed="rId5">
                <a:alphaModFix/>
              </a:blip>
              <a:stretch>
                <a:fillRect b="0" l="0" r="0" t="0"/>
              </a:stretch>
            </a:blipFill>
            <a:ln cap="flat" cmpd="sng" w="38100">
              <a:solidFill>
                <a:schemeClr val="lt1"/>
              </a:solidFill>
              <a:prstDash val="solid"/>
              <a:round/>
              <a:headEnd len="sm" w="sm" type="none"/>
              <a:tailEnd len="sm" w="sm" type="none"/>
            </a:ln>
            <a:effectLst>
              <a:outerShdw blurRad="40000" rotWithShape="0" dir="5400000" dist="20000">
                <a:srgbClr val="000000">
                  <a:alpha val="37254"/>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 name="Google Shape;96;p2"/>
            <p:cNvSpPr/>
            <p:nvPr/>
          </p:nvSpPr>
          <p:spPr>
            <a:xfrm>
              <a:off x="448513" y="3591075"/>
              <a:ext cx="10315804" cy="673326"/>
            </a:xfrm>
            <a:prstGeom prst="leftRightArrow">
              <a:avLst>
                <a:gd fmla="val 50000" name="adj1"/>
                <a:gd fmla="val 50000" name="adj2"/>
              </a:avLst>
            </a:prstGeom>
            <a:solidFill>
              <a:srgbClr val="FDD4CF"/>
            </a:solidFill>
            <a:ln cap="flat" cmpd="sng" w="38100">
              <a:solidFill>
                <a:schemeClr val="lt1"/>
              </a:solidFill>
              <a:prstDash val="solid"/>
              <a:round/>
              <a:headEnd len="sm" w="sm" type="none"/>
              <a:tailEnd len="sm" w="sm" type="none"/>
            </a:ln>
            <a:effectLst>
              <a:outerShdw blurRad="40000" rotWithShape="0" dir="5400000" dist="20000">
                <a:srgbClr val="000000">
                  <a:alpha val="37254"/>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97" name="Google Shape;97;p2"/>
          <p:cNvSpPr txBox="1"/>
          <p:nvPr/>
        </p:nvSpPr>
        <p:spPr>
          <a:xfrm>
            <a:off x="331470" y="1680417"/>
            <a:ext cx="6149340" cy="40011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latin typeface="Calibri"/>
                <a:ea typeface="Calibri"/>
                <a:cs typeface="Calibri"/>
                <a:sym typeface="Calibri"/>
              </a:rPr>
              <a:t>By the end of this unit, participants will be able to:</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g37f91dc4fb9_0_58"/>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a:t>Unit 1.3 – Introduction to Whole School Approaches (WSA)</a:t>
            </a:r>
            <a:endParaRPr/>
          </a:p>
        </p:txBody>
      </p:sp>
      <p:sp>
        <p:nvSpPr>
          <p:cNvPr id="103" name="Google Shape;103;g37f91dc4fb9_0_58"/>
          <p:cNvSpPr txBox="1"/>
          <p:nvPr>
            <p:ph idx="1" type="body"/>
          </p:nvPr>
        </p:nvSpPr>
        <p:spPr>
          <a:xfrm>
            <a:off x="123750" y="1133376"/>
            <a:ext cx="11944500" cy="550800"/>
          </a:xfrm>
          <a:prstGeom prst="rect">
            <a:avLst/>
          </a:prstGeom>
          <a:noFill/>
          <a:ln>
            <a:noFill/>
          </a:ln>
        </p:spPr>
        <p:txBody>
          <a:bodyPr anchorCtr="0" anchor="ctr" bIns="45700" lIns="91425" spcFirstLastPara="1" rIns="91425" wrap="square" tIns="45700">
            <a:noAutofit/>
          </a:bodyPr>
          <a:lstStyle/>
          <a:p>
            <a:pPr indent="0" lvl="0" marL="0" rtl="0" algn="just">
              <a:lnSpc>
                <a:spcPct val="90000"/>
              </a:lnSpc>
              <a:spcBef>
                <a:spcPts val="0"/>
              </a:spcBef>
              <a:spcAft>
                <a:spcPts val="0"/>
              </a:spcAft>
              <a:buSzPts val="2400"/>
              <a:buNone/>
            </a:pPr>
            <a:r>
              <a:rPr lang="en-US"/>
              <a:t>Check-in: How familiar are you with WSA</a:t>
            </a:r>
            <a:endParaRPr/>
          </a:p>
        </p:txBody>
      </p:sp>
      <p:sp>
        <p:nvSpPr>
          <p:cNvPr id="104" name="Google Shape;104;g37f91dc4fb9_0_58"/>
          <p:cNvSpPr txBox="1"/>
          <p:nvPr>
            <p:ph idx="2" type="body"/>
          </p:nvPr>
        </p:nvSpPr>
        <p:spPr>
          <a:xfrm>
            <a:off x="97974" y="1885600"/>
            <a:ext cx="5256600" cy="5289300"/>
          </a:xfrm>
          <a:prstGeom prst="rect">
            <a:avLst/>
          </a:prstGeom>
          <a:noFill/>
          <a:ln>
            <a:noFill/>
          </a:ln>
        </p:spPr>
        <p:txBody>
          <a:bodyPr anchorCtr="0" anchor="t" bIns="45700" lIns="91425" spcFirstLastPara="1" rIns="91425" wrap="square" tIns="45700">
            <a:noAutofit/>
          </a:bodyPr>
          <a:lstStyle/>
          <a:p>
            <a:pPr indent="-228600" lvl="0" marL="457200" marR="0" rtl="0" algn="l">
              <a:lnSpc>
                <a:spcPct val="90000"/>
              </a:lnSpc>
              <a:spcBef>
                <a:spcPts val="1000"/>
              </a:spcBef>
              <a:spcAft>
                <a:spcPts val="0"/>
              </a:spcAft>
              <a:buClr>
                <a:schemeClr val="dk1"/>
              </a:buClr>
              <a:buSzPts val="1800"/>
              <a:buFont typeface="Arial"/>
              <a:buNone/>
            </a:pPr>
            <a:r>
              <a:rPr b="1" lang="en-US" sz="2400"/>
              <a:t>How familiar are you with the Whole School Approach to wellbeing</a:t>
            </a:r>
            <a:endParaRPr sz="2400"/>
          </a:p>
          <a:p>
            <a:pPr indent="-228600" lvl="0" marL="457200" marR="0" rtl="0" algn="l">
              <a:lnSpc>
                <a:spcPct val="90000"/>
              </a:lnSpc>
              <a:spcBef>
                <a:spcPts val="1000"/>
              </a:spcBef>
              <a:spcAft>
                <a:spcPts val="0"/>
              </a:spcAft>
              <a:buClr>
                <a:schemeClr val="dk1"/>
              </a:buClr>
              <a:buSzPts val="1800"/>
              <a:buFont typeface="Arial"/>
              <a:buNone/>
            </a:pPr>
            <a:r>
              <a:rPr lang="en-US" sz="2400"/>
              <a:t>Show with your fingers:</a:t>
            </a:r>
            <a:br>
              <a:rPr lang="en-US" sz="2400"/>
            </a:br>
            <a:r>
              <a:rPr lang="en-US" sz="2400"/>
              <a:t>• 1 = this is new to me</a:t>
            </a:r>
            <a:br>
              <a:rPr lang="en-US" sz="2400"/>
            </a:br>
            <a:r>
              <a:rPr lang="en-US" sz="2400"/>
              <a:t>• 3 = I know the idea, not sure how to apply it</a:t>
            </a:r>
            <a:br>
              <a:rPr lang="en-US" sz="2400"/>
            </a:br>
            <a:r>
              <a:rPr lang="en-US" sz="2400"/>
              <a:t>• 5 = I already work with WSA in my school</a:t>
            </a:r>
            <a:endParaRPr/>
          </a:p>
          <a:p>
            <a:pPr indent="-228600" lvl="0" marL="457200" marR="0" rtl="0" algn="l">
              <a:lnSpc>
                <a:spcPct val="90000"/>
              </a:lnSpc>
              <a:spcBef>
                <a:spcPts val="1000"/>
              </a:spcBef>
              <a:spcAft>
                <a:spcPts val="0"/>
              </a:spcAft>
              <a:buClr>
                <a:schemeClr val="dk1"/>
              </a:buClr>
              <a:buSzPts val="1800"/>
              <a:buFont typeface="Arial"/>
              <a:buNone/>
            </a:pPr>
            <a:r>
              <a:rPr i="1" lang="en-US" sz="2400"/>
              <a:t>There are no correct answers. This helps us start from where you are.</a:t>
            </a:r>
            <a:endParaRPr sz="2400"/>
          </a:p>
          <a:p>
            <a:pPr indent="-228600" lvl="0" marL="457200" rtl="0" algn="l">
              <a:lnSpc>
                <a:spcPct val="90000"/>
              </a:lnSpc>
              <a:spcBef>
                <a:spcPts val="0"/>
              </a:spcBef>
              <a:spcAft>
                <a:spcPts val="0"/>
              </a:spcAft>
              <a:buSzPts val="1800"/>
              <a:buNone/>
            </a:pPr>
            <a:r>
              <a:t/>
            </a:r>
            <a:endParaRPr/>
          </a:p>
          <a:p>
            <a:pPr indent="-228600" lvl="0" marL="457200" rtl="0" algn="l">
              <a:lnSpc>
                <a:spcPct val="90000"/>
              </a:lnSpc>
              <a:spcBef>
                <a:spcPts val="0"/>
              </a:spcBef>
              <a:spcAft>
                <a:spcPts val="0"/>
              </a:spcAft>
              <a:buSzPts val="1800"/>
              <a:buNone/>
            </a:pPr>
            <a:r>
              <a:t/>
            </a:r>
            <a:endParaRPr/>
          </a:p>
        </p:txBody>
      </p:sp>
      <p:pic>
        <p:nvPicPr>
          <p:cNvPr id="105" name="Google Shape;105;g37f91dc4fb9_0_58" title="whole-school-approach-community-engagement-blog-only.jpg"/>
          <p:cNvPicPr preferRelativeResize="0"/>
          <p:nvPr/>
        </p:nvPicPr>
        <p:blipFill rotWithShape="1">
          <a:blip r:embed="rId3">
            <a:alphaModFix/>
          </a:blip>
          <a:srcRect b="0" l="0" r="0" t="0"/>
          <a:stretch/>
        </p:blipFill>
        <p:spPr>
          <a:xfrm>
            <a:off x="5584550" y="1244650"/>
            <a:ext cx="6316851" cy="5148574"/>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g37d7badc4d7_0_12"/>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a:t>Unit 1.3 – Introduction to Whole School Approaches (WSA)</a:t>
            </a:r>
            <a:endParaRPr/>
          </a:p>
        </p:txBody>
      </p:sp>
      <p:sp>
        <p:nvSpPr>
          <p:cNvPr id="111" name="Google Shape;111;g37d7badc4d7_0_12"/>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What a Whole School Approach Means</a:t>
            </a:r>
            <a:endParaRPr/>
          </a:p>
        </p:txBody>
      </p:sp>
      <p:sp>
        <p:nvSpPr>
          <p:cNvPr id="112" name="Google Shape;112;g37d7badc4d7_0_12"/>
          <p:cNvSpPr txBox="1"/>
          <p:nvPr>
            <p:ph idx="2" type="body"/>
          </p:nvPr>
        </p:nvSpPr>
        <p:spPr>
          <a:xfrm>
            <a:off x="383721" y="1487058"/>
            <a:ext cx="5205549" cy="5289300"/>
          </a:xfrm>
          <a:prstGeom prst="rect">
            <a:avLst/>
          </a:prstGeom>
          <a:noFill/>
          <a:ln>
            <a:noFill/>
          </a:ln>
        </p:spPr>
        <p:txBody>
          <a:bodyPr anchorCtr="0" anchor="t" bIns="45700" lIns="91425" spcFirstLastPara="1" rIns="91425" wrap="square" tIns="45700">
            <a:noAutofit/>
          </a:bodyPr>
          <a:lstStyle/>
          <a:p>
            <a:pPr indent="0" lvl="0" marL="263525" rtl="0" algn="l">
              <a:lnSpc>
                <a:spcPct val="90000"/>
              </a:lnSpc>
              <a:spcBef>
                <a:spcPts val="1000"/>
              </a:spcBef>
              <a:spcAft>
                <a:spcPts val="0"/>
              </a:spcAft>
              <a:buSzPts val="1800"/>
              <a:buNone/>
            </a:pPr>
            <a:r>
              <a:rPr lang="en-US" sz="2000"/>
              <a:t>A Whole School Approach is a </a:t>
            </a:r>
            <a:r>
              <a:rPr b="1" lang="en-US" sz="2000"/>
              <a:t>systemic strategy</a:t>
            </a:r>
            <a:r>
              <a:rPr lang="en-US" sz="2000"/>
              <a:t> that embeds wellbeing into:</a:t>
            </a:r>
            <a:br>
              <a:rPr lang="en-US" sz="2000"/>
            </a:br>
            <a:r>
              <a:rPr lang="en-US" sz="2000"/>
              <a:t>• curriculum</a:t>
            </a:r>
            <a:br>
              <a:rPr lang="en-US" sz="2000"/>
            </a:br>
            <a:r>
              <a:rPr lang="en-US" sz="2000"/>
              <a:t>• pedagogy</a:t>
            </a:r>
            <a:br>
              <a:rPr lang="en-US" sz="2000"/>
            </a:br>
            <a:r>
              <a:rPr lang="en-US" sz="2000"/>
              <a:t>• school policies</a:t>
            </a:r>
            <a:br>
              <a:rPr lang="en-US" sz="2000"/>
            </a:br>
            <a:r>
              <a:rPr lang="en-US" sz="2000"/>
              <a:t>• leadership decisions</a:t>
            </a:r>
            <a:br>
              <a:rPr lang="en-US" sz="2000"/>
            </a:br>
            <a:r>
              <a:rPr lang="en-US" sz="2000"/>
              <a:t>• family and community involvement</a:t>
            </a:r>
            <a:endParaRPr/>
          </a:p>
          <a:p>
            <a:pPr indent="0" lvl="0" marL="263525" rtl="0" algn="l">
              <a:lnSpc>
                <a:spcPct val="90000"/>
              </a:lnSpc>
              <a:spcBef>
                <a:spcPts val="1000"/>
              </a:spcBef>
              <a:spcAft>
                <a:spcPts val="0"/>
              </a:spcAft>
              <a:buSzPts val="1800"/>
              <a:buNone/>
            </a:pPr>
            <a:r>
              <a:rPr lang="en-US" sz="2000"/>
              <a:t>Wellbeing is not a separate program.</a:t>
            </a:r>
            <a:br>
              <a:rPr lang="en-US" sz="2000"/>
            </a:br>
            <a:r>
              <a:rPr lang="en-US" sz="2000"/>
              <a:t>It is part of how the school functions every day.</a:t>
            </a:r>
            <a:endParaRPr/>
          </a:p>
          <a:p>
            <a:pPr indent="0" lvl="0" marL="263525" rtl="0" algn="l">
              <a:lnSpc>
                <a:spcPct val="90000"/>
              </a:lnSpc>
              <a:spcBef>
                <a:spcPts val="1000"/>
              </a:spcBef>
              <a:spcAft>
                <a:spcPts val="0"/>
              </a:spcAft>
              <a:buSzPts val="1800"/>
              <a:buNone/>
            </a:pPr>
            <a:r>
              <a:rPr lang="en-US" sz="2000"/>
              <a:t>The Thriving Schools Framework integrates:</a:t>
            </a:r>
            <a:br>
              <a:rPr lang="en-US" sz="2000"/>
            </a:br>
            <a:r>
              <a:rPr lang="en-US" sz="2000"/>
              <a:t>• PERMA (what wellbeing is)</a:t>
            </a:r>
            <a:br>
              <a:rPr lang="en-US" sz="2000"/>
            </a:br>
            <a:r>
              <a:rPr lang="en-US" sz="2000"/>
              <a:t>• SEL (skills students need for wellbeing)</a:t>
            </a:r>
            <a:br>
              <a:rPr lang="en-US" sz="2000"/>
            </a:br>
            <a:r>
              <a:rPr lang="en-US" sz="2000"/>
              <a:t>• SWPBS (structures and routines that keep practices consistent)</a:t>
            </a:r>
            <a:endParaRPr/>
          </a:p>
          <a:p>
            <a:pPr indent="0" lvl="0" marL="0" rtl="0" algn="l">
              <a:lnSpc>
                <a:spcPct val="90000"/>
              </a:lnSpc>
              <a:spcBef>
                <a:spcPts val="0"/>
              </a:spcBef>
              <a:spcAft>
                <a:spcPts val="0"/>
              </a:spcAft>
              <a:buClr>
                <a:schemeClr val="dk1"/>
              </a:buClr>
              <a:buSzPts val="1800"/>
              <a:buNone/>
            </a:pPr>
            <a:r>
              <a:t/>
            </a:r>
            <a:endParaRPr/>
          </a:p>
        </p:txBody>
      </p:sp>
      <p:pic>
        <p:nvPicPr>
          <p:cNvPr descr="A group of children in a classroom&#10;&#10;AI-generated content may be incorrect." id="113" name="Google Shape;113;g37d7badc4d7_0_12"/>
          <p:cNvPicPr preferRelativeResize="0"/>
          <p:nvPr/>
        </p:nvPicPr>
        <p:blipFill rotWithShape="1">
          <a:blip r:embed="rId3">
            <a:alphaModFix/>
          </a:blip>
          <a:srcRect b="0" l="0" r="0" t="0"/>
          <a:stretch/>
        </p:blipFill>
        <p:spPr>
          <a:xfrm>
            <a:off x="6484620" y="1462685"/>
            <a:ext cx="4682490" cy="5104456"/>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3"/>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a:t>Unit 1.3 – Introduction to Whole School Approaches (WSA)</a:t>
            </a:r>
            <a:endParaRPr/>
          </a:p>
        </p:txBody>
      </p:sp>
      <p:sp>
        <p:nvSpPr>
          <p:cNvPr id="119" name="Google Shape;119;p3"/>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Why a Whole School Approach Works</a:t>
            </a:r>
            <a:endParaRPr/>
          </a:p>
        </p:txBody>
      </p:sp>
      <p:sp>
        <p:nvSpPr>
          <p:cNvPr id="120" name="Google Shape;120;p3"/>
          <p:cNvSpPr txBox="1"/>
          <p:nvPr>
            <p:ph idx="2" type="body"/>
          </p:nvPr>
        </p:nvSpPr>
        <p:spPr>
          <a:xfrm>
            <a:off x="292281" y="1370263"/>
            <a:ext cx="5914209" cy="5289300"/>
          </a:xfrm>
          <a:prstGeom prst="rect">
            <a:avLst/>
          </a:prstGeom>
          <a:noFill/>
          <a:ln>
            <a:noFill/>
          </a:ln>
        </p:spPr>
        <p:txBody>
          <a:bodyPr anchorCtr="0" anchor="t" bIns="45700" lIns="91425" spcFirstLastPara="1" rIns="91425" wrap="square" tIns="45700">
            <a:noAutofit/>
          </a:bodyPr>
          <a:lstStyle/>
          <a:p>
            <a:pPr indent="0" lvl="0" marL="263525" rtl="0" algn="l">
              <a:lnSpc>
                <a:spcPct val="90000"/>
              </a:lnSpc>
              <a:spcBef>
                <a:spcPts val="1000"/>
              </a:spcBef>
              <a:spcAft>
                <a:spcPts val="0"/>
              </a:spcAft>
              <a:buSzPts val="1800"/>
              <a:buNone/>
            </a:pPr>
            <a:r>
              <a:rPr b="1" lang="en-US" sz="2000"/>
              <a:t>Research shows that schools improve wellbeing and academic outcomes when:</a:t>
            </a:r>
            <a:br>
              <a:rPr lang="en-US" sz="2000"/>
            </a:br>
            <a:r>
              <a:rPr lang="en-US" sz="2000"/>
              <a:t>• staff and students feel supported</a:t>
            </a:r>
            <a:br>
              <a:rPr lang="en-US" sz="2000"/>
            </a:br>
            <a:r>
              <a:rPr lang="en-US" sz="2000"/>
              <a:t>• shared routines reduce behavioural disruptions</a:t>
            </a:r>
            <a:br>
              <a:rPr lang="en-US" sz="2000"/>
            </a:br>
            <a:r>
              <a:rPr lang="en-US" sz="2000"/>
              <a:t>• wellbeing is included in planning and data review</a:t>
            </a:r>
            <a:endParaRPr/>
          </a:p>
          <a:p>
            <a:pPr indent="0" lvl="0" marL="263525" rtl="0" algn="l">
              <a:lnSpc>
                <a:spcPct val="90000"/>
              </a:lnSpc>
              <a:spcBef>
                <a:spcPts val="1000"/>
              </a:spcBef>
              <a:spcAft>
                <a:spcPts val="0"/>
              </a:spcAft>
              <a:buSzPts val="1800"/>
              <a:buNone/>
            </a:pPr>
            <a:r>
              <a:rPr b="1" lang="en-US" sz="2000"/>
              <a:t>Examples from Positive Education whole-school rollouts show:</a:t>
            </a:r>
            <a:br>
              <a:rPr lang="en-US" sz="2000"/>
            </a:br>
            <a:r>
              <a:rPr lang="en-US" sz="2000"/>
              <a:t>• decreases in stress, anxiety and behavioural problems</a:t>
            </a:r>
            <a:br>
              <a:rPr lang="en-US" sz="2000"/>
            </a:br>
            <a:r>
              <a:rPr lang="en-US" sz="2000"/>
              <a:t>• increases in learning engagement and achievement</a:t>
            </a:r>
            <a:endParaRPr/>
          </a:p>
          <a:p>
            <a:pPr indent="0" lvl="0" marL="263525" rtl="0" algn="l">
              <a:lnSpc>
                <a:spcPct val="90000"/>
              </a:lnSpc>
              <a:spcBef>
                <a:spcPts val="1000"/>
              </a:spcBef>
              <a:spcAft>
                <a:spcPts val="0"/>
              </a:spcAft>
              <a:buSzPts val="1800"/>
              <a:buNone/>
            </a:pPr>
            <a:r>
              <a:rPr b="1" lang="en-US" sz="2000"/>
              <a:t>When a school applies wellbeing across culture and routines</a:t>
            </a:r>
            <a:r>
              <a:rPr lang="en-US" sz="2000"/>
              <a:t>:</a:t>
            </a:r>
            <a:br>
              <a:rPr lang="en-US" sz="2000"/>
            </a:br>
            <a:r>
              <a:rPr lang="en-US" sz="2000"/>
              <a:t>• students have higher life satisfaction and positive emotions</a:t>
            </a:r>
            <a:br>
              <a:rPr lang="en-US" sz="2000"/>
            </a:br>
            <a:r>
              <a:rPr lang="en-US" sz="2000"/>
              <a:t>• teachers report higher professional thriving and better physical health</a:t>
            </a:r>
            <a:endParaRPr/>
          </a:p>
          <a:p>
            <a:pPr indent="0" lvl="0" marL="0" rtl="0" algn="l">
              <a:lnSpc>
                <a:spcPct val="90000"/>
              </a:lnSpc>
              <a:spcBef>
                <a:spcPts val="0"/>
              </a:spcBef>
              <a:spcAft>
                <a:spcPts val="0"/>
              </a:spcAft>
              <a:buClr>
                <a:schemeClr val="dk1"/>
              </a:buClr>
              <a:buSzPts val="1800"/>
              <a:buNone/>
            </a:pPr>
            <a:r>
              <a:t/>
            </a:r>
            <a:endParaRPr/>
          </a:p>
        </p:txBody>
      </p:sp>
      <p:pic>
        <p:nvPicPr>
          <p:cNvPr descr="A group of children in a classroom&#10;&#10;AI-generated content may be incorrect." id="121" name="Google Shape;121;p3"/>
          <p:cNvPicPr preferRelativeResize="0"/>
          <p:nvPr/>
        </p:nvPicPr>
        <p:blipFill rotWithShape="1">
          <a:blip r:embed="rId3">
            <a:alphaModFix/>
          </a:blip>
          <a:srcRect b="0" l="0" r="0" t="0"/>
          <a:stretch/>
        </p:blipFill>
        <p:spPr>
          <a:xfrm>
            <a:off x="6484620" y="1462685"/>
            <a:ext cx="4682490" cy="5104456"/>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5"/>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a:t>Unit 1.3 – Introduction to Whole School Approaches (WSA)</a:t>
            </a:r>
            <a:endParaRPr/>
          </a:p>
        </p:txBody>
      </p:sp>
      <p:sp>
        <p:nvSpPr>
          <p:cNvPr id="127" name="Google Shape;127;p5"/>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Whole School Approach: Four Core Principles</a:t>
            </a:r>
            <a:endParaRPr/>
          </a:p>
        </p:txBody>
      </p:sp>
      <p:graphicFrame>
        <p:nvGraphicFramePr>
          <p:cNvPr id="128" name="Google Shape;128;p5"/>
          <p:cNvGraphicFramePr/>
          <p:nvPr/>
        </p:nvGraphicFramePr>
        <p:xfrm>
          <a:off x="438150" y="1637069"/>
          <a:ext cx="3000000" cy="3000000"/>
        </p:xfrm>
        <a:graphic>
          <a:graphicData uri="http://schemas.openxmlformats.org/drawingml/2006/table">
            <a:tbl>
              <a:tblPr>
                <a:noFill/>
                <a:tableStyleId>{5B4A97C7-2BFB-4F37-A4C3-CE383739F422}</a:tableStyleId>
              </a:tblPr>
              <a:tblGrid>
                <a:gridCol w="2867350"/>
                <a:gridCol w="3832850"/>
                <a:gridCol w="3832850"/>
              </a:tblGrid>
              <a:tr h="441025">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Principle</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What it means in daily school life</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Evidence-based practice examples</a:t>
                      </a:r>
                      <a:endParaRPr sz="1400" u="none" cap="none" strike="noStrike"/>
                    </a:p>
                  </a:txBody>
                  <a:tcPr marT="45725" marB="45725" marR="91450" marL="91450" anchor="ctr"/>
                </a:tc>
              </a:tr>
              <a:tr h="1058475">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Leadership commitment</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Leaders protect time for wellbeing and make it part of planning and decisions.</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 Wellbeing included in yearly school goals • Data used in staff meetings to guide actions</a:t>
                      </a:r>
                      <a:endParaRPr sz="1400" u="none" cap="none" strike="noStrike"/>
                    </a:p>
                  </a:txBody>
                  <a:tcPr marT="45725" marB="45725" marR="91450" marL="91450" anchor="ctr"/>
                </a:tc>
              </a:tr>
              <a:tr h="749750">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Whole staff engagement</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All staff use a shared language and consistent routines that support wellbeing.</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 Greeting routines at the door • Strength-based feedback</a:t>
                      </a:r>
                      <a:endParaRPr sz="1400" u="none" cap="none" strike="noStrike"/>
                    </a:p>
                  </a:txBody>
                  <a:tcPr marT="45725" marB="45725" marR="91450" marL="91450" anchor="ctr"/>
                </a:tc>
              </a:tr>
              <a:tr h="1058475">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Student voice and participation</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Students help design activities and have an active role in decisions that affect them.</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 Student wellbeing ambassadors • Class check-in systems</a:t>
                      </a:r>
                      <a:endParaRPr sz="1400" u="none" cap="none" strike="noStrike"/>
                    </a:p>
                  </a:txBody>
                  <a:tcPr marT="45725" marB="45725" marR="91450" marL="91450" anchor="ctr"/>
                </a:tc>
              </a:tr>
              <a:tr h="1058475">
                <a:tc>
                  <a:txBody>
                    <a:bodyPr/>
                    <a:lstStyle/>
                    <a:p>
                      <a:pPr indent="0" lvl="0" marL="0" marR="0" rtl="0" algn="l">
                        <a:lnSpc>
                          <a:spcPct val="100000"/>
                        </a:lnSpc>
                        <a:spcBef>
                          <a:spcPts val="0"/>
                        </a:spcBef>
                        <a:spcAft>
                          <a:spcPts val="0"/>
                        </a:spcAft>
                        <a:buClr>
                          <a:srgbClr val="000000"/>
                        </a:buClr>
                        <a:buSzPts val="1400"/>
                        <a:buFont typeface="Arial"/>
                        <a:buNone/>
                      </a:pPr>
                      <a:r>
                        <a:rPr b="1" lang="en-US" sz="1400" u="none" cap="none" strike="noStrike"/>
                        <a:t>Family and community links</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Families know the school’s wellbeing goals and contribute when possible.</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 Parent sessions on wellbeing • Community partnerships (sports, arts, volunteering)</a:t>
                      </a:r>
                      <a:endParaRPr sz="1400" u="none" cap="none" strike="noStrike"/>
                    </a:p>
                  </a:txBody>
                  <a:tcPr marT="45725" marB="45725" marR="91450" marL="91450" anchor="ct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13"/>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a:t>Unit 1.3 – Introduction to Whole School Approaches (WSA)</a:t>
            </a:r>
            <a:endParaRPr/>
          </a:p>
        </p:txBody>
      </p:sp>
      <p:sp>
        <p:nvSpPr>
          <p:cNvPr id="134" name="Google Shape;134;p13"/>
          <p:cNvSpPr txBox="1"/>
          <p:nvPr>
            <p:ph idx="1" type="body"/>
          </p:nvPr>
        </p:nvSpPr>
        <p:spPr>
          <a:xfrm>
            <a:off x="247500" y="1003431"/>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What WSA Looks Like in Practice</a:t>
            </a:r>
            <a:endParaRPr/>
          </a:p>
        </p:txBody>
      </p:sp>
      <p:graphicFrame>
        <p:nvGraphicFramePr>
          <p:cNvPr id="135" name="Google Shape;135;p13"/>
          <p:cNvGraphicFramePr/>
          <p:nvPr/>
        </p:nvGraphicFramePr>
        <p:xfrm>
          <a:off x="560070" y="1760220"/>
          <a:ext cx="3000000" cy="3000000"/>
        </p:xfrm>
        <a:graphic>
          <a:graphicData uri="http://schemas.openxmlformats.org/drawingml/2006/table">
            <a:tbl>
              <a:tblPr>
                <a:noFill/>
                <a:tableStyleId>{86DACB71-8587-412C-882F-7E304D0FE930}</a:tableStyleId>
              </a:tblPr>
              <a:tblGrid>
                <a:gridCol w="2664150"/>
                <a:gridCol w="2664150"/>
                <a:gridCol w="2664150"/>
                <a:gridCol w="2664150"/>
              </a:tblGrid>
              <a:tr h="712025">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Leadership</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Staff</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Students</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Families</a:t>
                      </a:r>
                      <a:endParaRPr sz="1400" u="none" cap="none" strike="noStrike"/>
                    </a:p>
                  </a:txBody>
                  <a:tcPr marT="45725" marB="45725" marR="91450" marL="91450" anchor="ctr"/>
                </a:tc>
              </a:tr>
              <a:tr h="1210450">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Wellbeing is part of strategic plan</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Shared routines and language</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Participation in decisions and actions</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Active engagement and communication</a:t>
                      </a:r>
                      <a:endParaRPr sz="1400" u="none" cap="none" strike="noStrike"/>
                    </a:p>
                  </a:txBody>
                  <a:tcPr marT="45725" marB="45725" marR="91450" marL="91450" anchor="ctr"/>
                </a:tc>
              </a:tr>
              <a:tr h="1210450">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Time allocated for wellbeing</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Daily relational practices</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Peer support and mentoring</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Workshops and consistent messages</a:t>
                      </a:r>
                      <a:endParaRPr sz="1400" u="none" cap="none" strike="noStrike"/>
                    </a:p>
                  </a:txBody>
                  <a:tcPr marT="45725" marB="45725" marR="91450" marL="91450" anchor="ctr"/>
                </a:tc>
              </a:tr>
              <a:tr h="1210450">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Data used to monitor progress</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Consistent use of SEL and SWPBS</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Student-led initiatives</a:t>
                      </a:r>
                      <a:endParaRPr sz="1400" u="none" cap="none" strike="noStrike"/>
                    </a:p>
                  </a:txBody>
                  <a:tcPr marT="45725" marB="45725" marR="91450" marL="91450" anchor="ctr"/>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Families understand how to support wellbeing</a:t>
                      </a:r>
                      <a:endParaRPr sz="1400" u="none" cap="none" strike="noStrike"/>
                    </a:p>
                  </a:txBody>
                  <a:tcPr marT="45725" marB="45725" marR="91450" marL="91450" anchor="ctr"/>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CARDET Course template">
  <a:themeElements>
    <a:clrScheme name="ThrivingSchools">
      <a:dk1>
        <a:srgbClr val="4F4F50"/>
      </a:dk1>
      <a:lt1>
        <a:srgbClr val="F2F2F2"/>
      </a:lt1>
      <a:dk2>
        <a:srgbClr val="4F4F50"/>
      </a:dk2>
      <a:lt2>
        <a:srgbClr val="F2F2F2"/>
      </a:lt2>
      <a:accent1>
        <a:srgbClr val="735AA5"/>
      </a:accent1>
      <a:accent2>
        <a:srgbClr val="F05A22"/>
      </a:accent2>
      <a:accent3>
        <a:srgbClr val="FA7252"/>
      </a:accent3>
      <a:accent4>
        <a:srgbClr val="FBAE17"/>
      </a:accent4>
      <a:accent5>
        <a:srgbClr val="4F4F50"/>
      </a:accent5>
      <a:accent6>
        <a:srgbClr val="4F4F50"/>
      </a:accent6>
      <a:hlink>
        <a:srgbClr val="00E1F2"/>
      </a:hlink>
      <a:folHlink>
        <a:srgbClr val="00ABB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ARDET Course template - Cover page">
  <a:themeElements>
    <a:clrScheme name="ThrivingSchools">
      <a:dk1>
        <a:srgbClr val="4F4F50"/>
      </a:dk1>
      <a:lt1>
        <a:srgbClr val="F2F2F2"/>
      </a:lt1>
      <a:dk2>
        <a:srgbClr val="4F4F50"/>
      </a:dk2>
      <a:lt2>
        <a:srgbClr val="F2F2F2"/>
      </a:lt2>
      <a:accent1>
        <a:srgbClr val="735AA5"/>
      </a:accent1>
      <a:accent2>
        <a:srgbClr val="F05A22"/>
      </a:accent2>
      <a:accent3>
        <a:srgbClr val="FA7252"/>
      </a:accent3>
      <a:accent4>
        <a:srgbClr val="FBAE17"/>
      </a:accent4>
      <a:accent5>
        <a:srgbClr val="4F4F50"/>
      </a:accent5>
      <a:accent6>
        <a:srgbClr val="4F4F50"/>
      </a:accent6>
      <a:hlink>
        <a:srgbClr val="00E1F2"/>
      </a:hlink>
      <a:folHlink>
        <a:srgbClr val="00ABB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2014-07-11T09:12:14Z</dcterms:created>
  <dc:creator>2Fast4u</dc:creator>
</cp:coreProperties>
</file>