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30"/>
  </p:notesMasterIdLst>
  <p:sldIdLst>
    <p:sldId id="256" r:id="rId3"/>
    <p:sldId id="257" r:id="rId4"/>
    <p:sldId id="28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Open Sans" panose="020B0606030504020204" pitchFamily="34" charset="0"/>
      <p:regular r:id="rId31"/>
      <p:bold r:id="rId32"/>
      <p:italic r:id="rId33"/>
      <p:boldItalic r:id="rId34"/>
    </p:embeddedFont>
    <p:embeddedFont>
      <p:font typeface="Open Sans Light" panose="020B03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NQ19lfjl4F5qya6DOQ4GwGNQf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15BE04-759C-4BE5-99CA-EC7DCA9335EE}">
  <a:tblStyle styleId="{CE15BE04-759C-4BE5-99CA-EC7DCA9335EE}"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BE9F0"/>
          </a:solidFill>
        </a:fill>
      </a:tcStyle>
    </a:band1H>
    <a:band2H>
      <a:tcTxStyle/>
      <a:tcStyle>
        <a:tcBdr/>
      </a:tcStyle>
    </a:band2H>
    <a:band1V>
      <a:tcTxStyle/>
      <a:tcStyle>
        <a:tcBdr/>
        <a:fill>
          <a:solidFill>
            <a:srgbClr val="EBE9F0"/>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 styleId="{E31CBD3E-0C04-4501-ADF3-A15B06D596A5}" styleName="Table_1">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3AD4CB0D-AD9A-4BEE-9701-78F814C08FBE}" styleName="Table_2">
    <a:wholeTbl>
      <a:tcTxStyle b="off" i="off">
        <a:font>
          <a:latin typeface="Arial"/>
          <a:ea typeface="Arial"/>
          <a:cs typeface="Arial"/>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wholeTbl>
    <a:band1H>
      <a:tcTxStyle/>
      <a:tcStyle>
        <a:tcBdr/>
        <a:fill>
          <a:solidFill>
            <a:srgbClr val="5B4782"/>
          </a:solidFill>
        </a:fill>
      </a:tcStyle>
    </a:band1H>
    <a:band2H>
      <a:tcTxStyle/>
      <a:tcStyle>
        <a:tcBdr/>
      </a:tcStyle>
    </a:band2H>
    <a:band1V>
      <a:tcTxStyle/>
      <a:tcStyle>
        <a:tcBdr/>
        <a:fill>
          <a:solidFill>
            <a:srgbClr val="5B4782"/>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5B4782"/>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5B4782"/>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4B3B6C"/>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 styleId="{B069486A-4AB1-4497-856D-E6C40246B854}" styleName="Table_3">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BE9F0"/>
          </a:solidFill>
        </a:fill>
      </a:tcStyle>
    </a:wholeTbl>
    <a:band1H>
      <a:tcTxStyle/>
      <a:tcStyle>
        <a:tcBdr/>
        <a:fill>
          <a:solidFill>
            <a:srgbClr val="D4D0E0"/>
          </a:solidFill>
        </a:fill>
      </a:tcStyle>
    </a:band1H>
    <a:band2H>
      <a:tcTxStyle/>
      <a:tcStyle>
        <a:tcBdr/>
      </a:tcStyle>
    </a:band2H>
    <a:band1V>
      <a:tcTxStyle/>
      <a:tcStyle>
        <a:tcBdr/>
        <a:fill>
          <a:solidFill>
            <a:srgbClr val="D4D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BE9F0"/>
          </a:solidFill>
        </a:fill>
      </a:tcStyle>
    </a:lastRow>
    <a:seCell>
      <a:tcTxStyle/>
      <a:tcStyle>
        <a:tcBdr/>
      </a:tcStyle>
    </a:seCell>
    <a:swCell>
      <a:tcTxStyle/>
      <a:tcStyle>
        <a:tcBdr/>
      </a:tcStyle>
    </a:swCell>
    <a:firstRow>
      <a:tcTxStyle b="on" i="off"/>
      <a:tcStyle>
        <a:tcBdr/>
        <a:fill>
          <a:solidFill>
            <a:srgbClr val="EBE9F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d7badc4d7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37d7badc4d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8507ec21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38507ec21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8507ec21a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38507ec21a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7f91dc4fb9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37f91dc4fb9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f91dc4fb9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37f91dc4fb9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g37f91dc4fb9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7f91dc4fb9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37f91dc4fb9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f91dc4fb9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37f91dc4fb9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7d7badc4d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7d7badc4d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7"/>
        <p:cNvGrpSpPr/>
        <p:nvPr/>
      </p:nvGrpSpPr>
      <p:grpSpPr>
        <a:xfrm>
          <a:off x="0" y="0"/>
          <a:ext cx="0" cy="0"/>
          <a:chOff x="0" y="0"/>
          <a:chExt cx="0" cy="0"/>
        </a:xfrm>
      </p:grpSpPr>
      <p:sp>
        <p:nvSpPr>
          <p:cNvPr id="48" name="Google Shape;48;g37f91dc4fb9_0_121"/>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1dc4fb9_0_12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g37f91dc4fb9_0_12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51"/>
        <p:cNvGrpSpPr/>
        <p:nvPr/>
      </p:nvGrpSpPr>
      <p:grpSpPr>
        <a:xfrm>
          <a:off x="0" y="0"/>
          <a:ext cx="0" cy="0"/>
          <a:chOff x="0" y="0"/>
          <a:chExt cx="0" cy="0"/>
        </a:xfrm>
      </p:grpSpPr>
      <p:sp>
        <p:nvSpPr>
          <p:cNvPr id="52" name="Google Shape;52;g37f91dc4fb9_0_118"/>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7f91dc4fb9_0_118"/>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g37f91dc4fb9_0_125"/>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7f91dc4fb9_0_125"/>
          <p:cNvSpPr txBox="1">
            <a:spLocks noGrp="1"/>
          </p:cNvSpPr>
          <p:nvPr>
            <p:ph type="body" idx="1"/>
          </p:nvPr>
        </p:nvSpPr>
        <p:spPr>
          <a:xfrm>
            <a:off x="97971"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g37f91dc4fb9_0_125"/>
          <p:cNvSpPr txBox="1">
            <a:spLocks noGrp="1"/>
          </p:cNvSpPr>
          <p:nvPr>
            <p:ph type="body" idx="2"/>
          </p:nvPr>
        </p:nvSpPr>
        <p:spPr>
          <a:xfrm>
            <a:off x="6131377"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7f91dc4fb9_0_125"/>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1dc4fb9_0_13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1dc4fb9_0_130"/>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1dc4fb9_0_130"/>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627"/>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1dc4fb9_0_115"/>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1dc4fb9_0_115"/>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3389/fpsyg.2020.00427"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doi.org/10.1375/aedp.28.2.75" TargetMode="External"/><Relationship Id="rId5" Type="http://schemas.openxmlformats.org/officeDocument/2006/relationships/hyperlink" Target="https://doi.org/10.1007/978-94-007-2147-0_9" TargetMode="External"/><Relationship Id="rId4" Type="http://schemas.openxmlformats.org/officeDocument/2006/relationships/hyperlink" Target="https://doi.org/10.1111/j.1467-8624.2010.01564.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lvl="0"/>
            <a:r>
              <a:rPr lang="en-US" sz="2400" dirty="0" err="1"/>
              <a:t>Școli</a:t>
            </a:r>
            <a:r>
              <a:rPr lang="en-US" sz="2400" dirty="0"/>
              <a:t> </a:t>
            </a:r>
            <a:r>
              <a:rPr lang="en-US" sz="2400" dirty="0" err="1"/>
              <a:t>prospere</a:t>
            </a:r>
            <a:r>
              <a:rPr lang="en-US" sz="2400" dirty="0"/>
              <a:t> – o </a:t>
            </a:r>
            <a:r>
              <a:rPr lang="en-US" sz="2400" dirty="0" err="1"/>
              <a:t>abordare</a:t>
            </a:r>
            <a:r>
              <a:rPr lang="en-US" sz="2400" dirty="0"/>
              <a:t> </a:t>
            </a:r>
            <a:r>
              <a:rPr lang="en-US" sz="2400" dirty="0" err="1"/>
              <a:t>sistemică</a:t>
            </a:r>
            <a:r>
              <a:rPr lang="en-US" sz="2400" dirty="0"/>
              <a:t>, la </a:t>
            </a:r>
            <a:r>
              <a:rPr lang="en-US" sz="2400" dirty="0" err="1"/>
              <a:t>nivelul</a:t>
            </a:r>
            <a:r>
              <a:rPr lang="en-US" sz="2400" dirty="0"/>
              <a:t> </a:t>
            </a:r>
            <a:r>
              <a:rPr lang="en-US" sz="2400" dirty="0" err="1"/>
              <a:t>întregii</a:t>
            </a:r>
            <a:r>
              <a:rPr lang="en-US" sz="2400" dirty="0"/>
              <a:t> </a:t>
            </a:r>
            <a:r>
              <a:rPr lang="en-US" sz="2400" dirty="0" err="1"/>
              <a:t>școli</a:t>
            </a:r>
            <a:r>
              <a:rPr lang="en-US" sz="2400" dirty="0"/>
              <a:t> a </a:t>
            </a:r>
            <a:r>
              <a:rPr lang="en-US" sz="2400" dirty="0" err="1"/>
              <a:t>sănătății</a:t>
            </a:r>
            <a:r>
              <a:rPr lang="en-US" sz="2400" dirty="0"/>
              <a:t> </a:t>
            </a:r>
            <a:r>
              <a:rPr lang="en-US" sz="2400" dirty="0" err="1"/>
              <a:t>mintale</a:t>
            </a:r>
            <a:r>
              <a:rPr lang="en-US" sz="2400" dirty="0"/>
              <a:t> </a:t>
            </a:r>
            <a:r>
              <a:rPr lang="en-US" sz="2400" dirty="0" err="1"/>
              <a:t>și</a:t>
            </a:r>
            <a:r>
              <a:rPr lang="en-US" sz="2400" dirty="0"/>
              <a:t> a </a:t>
            </a:r>
            <a:r>
              <a:rPr lang="en-US" sz="2400" dirty="0" err="1"/>
              <a:t>stării</a:t>
            </a:r>
            <a:r>
              <a:rPr lang="en-US" sz="2400" dirty="0"/>
              <a:t> de bine</a:t>
            </a:r>
            <a:endParaRPr sz="2200" dirty="0"/>
          </a:p>
        </p:txBody>
      </p:sp>
      <p:sp>
        <p:nvSpPr>
          <p:cNvPr id="68" name="Google Shape;68;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nSpc>
                <a:spcPct val="140011"/>
              </a:lnSpc>
              <a:spcBef>
                <a:spcPts val="0"/>
              </a:spcBef>
              <a:buClr>
                <a:srgbClr val="000000"/>
              </a:buClr>
              <a:buSzPct val="100000"/>
            </a:pPr>
            <a:r>
              <a:rPr lang="en-US" sz="3599" b="0" i="0" dirty="0" err="1">
                <a:solidFill>
                  <a:srgbClr val="545454"/>
                </a:solidFill>
              </a:rPr>
              <a:t>Durata</a:t>
            </a:r>
            <a:r>
              <a:rPr lang="en-US" sz="3599" b="0" i="0" dirty="0">
                <a:solidFill>
                  <a:srgbClr val="545454"/>
                </a:solidFill>
              </a:rPr>
              <a:t> </a:t>
            </a:r>
            <a:r>
              <a:rPr lang="en-US" sz="3599" b="0" i="0" dirty="0" err="1">
                <a:solidFill>
                  <a:srgbClr val="545454"/>
                </a:solidFill>
              </a:rPr>
              <a:t>proiectului</a:t>
            </a:r>
            <a:r>
              <a:rPr lang="en-US" sz="3599" b="0" i="0" dirty="0">
                <a:solidFill>
                  <a:srgbClr val="545454"/>
                </a:solidFill>
              </a:rPr>
              <a:t>: 36 </a:t>
            </a:r>
            <a:r>
              <a:rPr lang="en-US" sz="3599" b="0" i="0" dirty="0" err="1">
                <a:solidFill>
                  <a:srgbClr val="545454"/>
                </a:solidFill>
              </a:rPr>
              <a:t>luni</a:t>
            </a:r>
            <a:r>
              <a:rPr lang="en-US" sz="3599" b="0" i="0" dirty="0">
                <a:solidFill>
                  <a:srgbClr val="545454"/>
                </a:solidFill>
              </a:rPr>
              <a:t> (Mar 2025 - Feb 2028)</a:t>
            </a:r>
            <a:endParaRPr lang="en-US" sz="1400" b="0" i="0" dirty="0">
              <a:solidFill>
                <a:srgbClr val="000000"/>
              </a:solidFill>
            </a:endParaRPr>
          </a:p>
          <a:p>
            <a:pPr marL="0" lvl="0" indent="0">
              <a:lnSpc>
                <a:spcPct val="140011"/>
              </a:lnSpc>
              <a:spcBef>
                <a:spcPts val="0"/>
              </a:spcBef>
              <a:buClr>
                <a:srgbClr val="000000"/>
              </a:buClr>
              <a:buSzPct val="100000"/>
            </a:pPr>
            <a:r>
              <a:rPr lang="en-US" sz="3599" b="0" i="0" dirty="0">
                <a:solidFill>
                  <a:srgbClr val="545454"/>
                </a:solidFill>
              </a:rPr>
              <a:t>Nr. </a:t>
            </a:r>
            <a:r>
              <a:rPr lang="en-US" sz="3599" b="0" i="0" dirty="0" err="1">
                <a:solidFill>
                  <a:srgbClr val="545454"/>
                </a:solidFill>
              </a:rPr>
              <a:t>proiectului</a:t>
            </a:r>
            <a:r>
              <a:rPr lang="en-US" sz="3599" b="0" i="0" dirty="0">
                <a:solidFill>
                  <a:srgbClr val="545454"/>
                </a:solidFill>
              </a:rPr>
              <a:t>: 101196057</a:t>
            </a:r>
            <a:endParaRPr lang="en-US" sz="1400" b="0" i="0" dirty="0">
              <a:solidFill>
                <a:srgbClr val="000000"/>
              </a:solidFill>
            </a:endParaRPr>
          </a:p>
          <a:p>
            <a:pPr marL="0" lvl="0" indent="0">
              <a:lnSpc>
                <a:spcPct val="140011"/>
              </a:lnSpc>
              <a:spcBef>
                <a:spcPts val="0"/>
              </a:spcBef>
              <a:buClr>
                <a:srgbClr val="000000"/>
              </a:buClr>
              <a:buSzPct val="100000"/>
            </a:pPr>
            <a:r>
              <a:rPr lang="en-US" sz="3599" b="0" i="0" dirty="0" err="1">
                <a:solidFill>
                  <a:srgbClr val="545454"/>
                </a:solidFill>
              </a:rPr>
              <a:t>Apelul</a:t>
            </a:r>
            <a:r>
              <a:rPr lang="en-US" sz="3599" b="0" i="0" dirty="0">
                <a:solidFill>
                  <a:srgbClr val="545454"/>
                </a:solidFill>
              </a:rPr>
              <a:t>: ERASMUS-EDU-2024-POL-EXP</a:t>
            </a:r>
            <a:endParaRPr lang="en-US" sz="1400" b="0" i="0" dirty="0">
              <a:solidFill>
                <a:srgbClr val="000000"/>
              </a:solidFill>
            </a:endParaRPr>
          </a:p>
          <a:p>
            <a:pPr marL="0" lvl="0" indent="0" algn="l" rtl="0">
              <a:lnSpc>
                <a:spcPct val="90000"/>
              </a:lnSpc>
              <a:spcBef>
                <a:spcPts val="0"/>
              </a:spcBef>
              <a:spcAft>
                <a:spcPts val="0"/>
              </a:spcAft>
              <a:buClr>
                <a:schemeClr val="accent1"/>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47" name="Google Shape;147;p14"/>
          <p:cNvSpPr txBox="1">
            <a:spLocks noGrp="1"/>
          </p:cNvSpPr>
          <p:nvPr>
            <p:ph type="body" idx="2"/>
          </p:nvPr>
        </p:nvSpPr>
        <p:spPr>
          <a:xfrm>
            <a:off x="97971" y="1462685"/>
            <a:ext cx="5376999" cy="5289300"/>
          </a:xfrm>
          <a:prstGeom prst="rect">
            <a:avLst/>
          </a:prstGeom>
          <a:noFill/>
          <a:ln>
            <a:noFill/>
          </a:ln>
        </p:spPr>
        <p:txBody>
          <a:bodyPr spcFirstLastPara="1" wrap="square" lIns="91425" tIns="45700" rIns="91425" bIns="45700" anchor="t" anchorCtr="0">
            <a:noAutofit/>
          </a:bodyPr>
          <a:lstStyle/>
          <a:p>
            <a:pPr lvl="0"/>
            <a:r>
              <a:rPr lang="en-US" b="1" dirty="0" err="1"/>
              <a:t>Relații</a:t>
            </a:r>
            <a:r>
              <a:rPr lang="en-US" b="1" dirty="0"/>
              <a:t> (R)</a:t>
            </a:r>
          </a:p>
          <a:p>
            <a:pPr lvl="0"/>
            <a:r>
              <a:rPr lang="en-US" b="1" dirty="0"/>
              <a:t>Ce </a:t>
            </a:r>
            <a:r>
              <a:rPr lang="en-US" b="1" dirty="0" err="1"/>
              <a:t>înseamnă</a:t>
            </a:r>
            <a:r>
              <a:rPr lang="en-US" b="1" dirty="0"/>
              <a:t> </a:t>
            </a:r>
            <a:r>
              <a:rPr lang="en-US" b="1" dirty="0" err="1"/>
              <a:t>acest</a:t>
            </a:r>
            <a:r>
              <a:rPr lang="en-US" b="1" dirty="0"/>
              <a:t> </a:t>
            </a:r>
            <a:r>
              <a:rPr lang="en-US" b="1" dirty="0" err="1"/>
              <a:t>lucru</a:t>
            </a:r>
            <a:r>
              <a:rPr lang="en-US" b="1" dirty="0"/>
              <a:t> </a:t>
            </a:r>
            <a:r>
              <a:rPr lang="en-US" b="1" dirty="0" err="1"/>
              <a:t>în</a:t>
            </a:r>
            <a:r>
              <a:rPr lang="en-US" b="1" dirty="0"/>
              <a:t> </a:t>
            </a:r>
            <a:r>
              <a:rPr lang="en-US" b="1" dirty="0" err="1"/>
              <a:t>școli</a:t>
            </a:r>
            <a:r>
              <a:rPr lang="en-US" b="1" dirty="0"/>
              <a:t> </a:t>
            </a:r>
          </a:p>
          <a:p>
            <a:pPr lvl="0"/>
            <a:r>
              <a:rPr lang="en-US" dirty="0"/>
              <a:t>• </a:t>
            </a:r>
            <a:r>
              <a:rPr lang="en-US" dirty="0" err="1"/>
              <a:t>Elevii</a:t>
            </a:r>
            <a:r>
              <a:rPr lang="en-US" dirty="0"/>
              <a:t> </a:t>
            </a:r>
            <a:r>
              <a:rPr lang="en-US" dirty="0" err="1"/>
              <a:t>și</a:t>
            </a:r>
            <a:r>
              <a:rPr lang="en-US" dirty="0"/>
              <a:t> </a:t>
            </a:r>
            <a:r>
              <a:rPr lang="en-US" dirty="0" err="1"/>
              <a:t>personalul</a:t>
            </a:r>
            <a:r>
              <a:rPr lang="en-US" dirty="0"/>
              <a:t> se </a:t>
            </a:r>
            <a:r>
              <a:rPr lang="en-US" dirty="0" err="1"/>
              <a:t>simt</a:t>
            </a:r>
            <a:r>
              <a:rPr lang="en-US" dirty="0"/>
              <a:t> </a:t>
            </a:r>
            <a:r>
              <a:rPr lang="en-US" dirty="0" err="1"/>
              <a:t>acceptați</a:t>
            </a:r>
            <a:r>
              <a:rPr lang="en-US" dirty="0"/>
              <a:t>, </a:t>
            </a:r>
            <a:r>
              <a:rPr lang="en-US" dirty="0" err="1"/>
              <a:t>sprijiniți</a:t>
            </a:r>
            <a:r>
              <a:rPr lang="en-US" dirty="0"/>
              <a:t> </a:t>
            </a:r>
            <a:r>
              <a:rPr lang="en-US" dirty="0" err="1"/>
              <a:t>și</a:t>
            </a:r>
            <a:r>
              <a:rPr lang="en-US" dirty="0"/>
              <a:t> </a:t>
            </a:r>
            <a:r>
              <a:rPr lang="en-US" dirty="0" err="1"/>
              <a:t>văzuți</a:t>
            </a:r>
            <a:r>
              <a:rPr lang="en-US" dirty="0"/>
              <a:t> </a:t>
            </a:r>
          </a:p>
          <a:p>
            <a:pPr lvl="0"/>
            <a:r>
              <a:rPr lang="en-US" dirty="0"/>
              <a:t>• </a:t>
            </a:r>
            <a:r>
              <a:rPr lang="en-US" dirty="0" err="1"/>
              <a:t>Interacțiunile</a:t>
            </a:r>
            <a:r>
              <a:rPr lang="en-US" dirty="0"/>
              <a:t> sunt </a:t>
            </a:r>
            <a:r>
              <a:rPr lang="en-US" dirty="0" err="1"/>
              <a:t>respectuoase</a:t>
            </a:r>
            <a:r>
              <a:rPr lang="en-US" dirty="0"/>
              <a:t> </a:t>
            </a:r>
            <a:r>
              <a:rPr lang="en-US" dirty="0" err="1"/>
              <a:t>și</a:t>
            </a:r>
            <a:r>
              <a:rPr lang="en-US" dirty="0"/>
              <a:t> </a:t>
            </a:r>
            <a:r>
              <a:rPr lang="en-US" dirty="0" err="1"/>
              <a:t>previzibile</a:t>
            </a:r>
            <a:endParaRPr lang="en-US" dirty="0"/>
          </a:p>
          <a:p>
            <a:pPr lvl="0"/>
            <a:r>
              <a:rPr lang="en-US" b="1" dirty="0"/>
              <a:t>Cum </a:t>
            </a:r>
            <a:r>
              <a:rPr lang="en-US" b="1" dirty="0" err="1"/>
              <a:t>arată</a:t>
            </a:r>
            <a:r>
              <a:rPr lang="en-US" b="1" dirty="0"/>
              <a:t> </a:t>
            </a:r>
            <a:r>
              <a:rPr lang="en-US" b="1" dirty="0" err="1"/>
              <a:t>acest</a:t>
            </a:r>
            <a:r>
              <a:rPr lang="en-US" b="1" dirty="0"/>
              <a:t> </a:t>
            </a:r>
            <a:r>
              <a:rPr lang="en-US" b="1" dirty="0" err="1"/>
              <a:t>lucru</a:t>
            </a:r>
            <a:r>
              <a:rPr lang="en-US" b="1" dirty="0"/>
              <a:t> </a:t>
            </a:r>
            <a:r>
              <a:rPr lang="en-US" b="1" dirty="0" err="1"/>
              <a:t>în</a:t>
            </a:r>
            <a:r>
              <a:rPr lang="en-US" b="1" dirty="0"/>
              <a:t> </a:t>
            </a:r>
            <a:r>
              <a:rPr lang="en-US" b="1" dirty="0" err="1"/>
              <a:t>practică</a:t>
            </a:r>
            <a:r>
              <a:rPr lang="en-US" b="1" dirty="0"/>
              <a:t> </a:t>
            </a:r>
          </a:p>
          <a:p>
            <a:pPr lvl="0"/>
            <a:r>
              <a:rPr lang="en-US" dirty="0"/>
              <a:t>• </a:t>
            </a:r>
            <a:r>
              <a:rPr lang="en-US" dirty="0" err="1"/>
              <a:t>Verificări</a:t>
            </a:r>
            <a:r>
              <a:rPr lang="en-US" dirty="0"/>
              <a:t> </a:t>
            </a:r>
            <a:r>
              <a:rPr lang="en-US" dirty="0" err="1"/>
              <a:t>matinale</a:t>
            </a:r>
            <a:r>
              <a:rPr lang="en-US" dirty="0"/>
              <a:t> </a:t>
            </a:r>
            <a:r>
              <a:rPr lang="en-US" dirty="0" err="1"/>
              <a:t>în</a:t>
            </a:r>
            <a:r>
              <a:rPr lang="en-US" dirty="0"/>
              <a:t> </a:t>
            </a:r>
            <a:r>
              <a:rPr lang="en-US" dirty="0" err="1"/>
              <a:t>clasă</a:t>
            </a:r>
            <a:r>
              <a:rPr lang="en-US" dirty="0"/>
              <a:t> </a:t>
            </a:r>
          </a:p>
          <a:p>
            <a:pPr lvl="0"/>
            <a:r>
              <a:rPr lang="en-US" dirty="0"/>
              <a:t>• </a:t>
            </a:r>
            <a:r>
              <a:rPr lang="en-US" dirty="0" err="1"/>
              <a:t>Sistem</a:t>
            </a:r>
            <a:r>
              <a:rPr lang="en-US" dirty="0"/>
              <a:t> de </a:t>
            </a:r>
            <a:r>
              <a:rPr lang="en-US" dirty="0" err="1"/>
              <a:t>perechi</a:t>
            </a:r>
            <a:r>
              <a:rPr lang="en-US" dirty="0"/>
              <a:t> </a:t>
            </a:r>
            <a:r>
              <a:rPr lang="en-US" dirty="0" err="1"/>
              <a:t>sau</a:t>
            </a:r>
            <a:r>
              <a:rPr lang="en-US" dirty="0"/>
              <a:t> </a:t>
            </a:r>
            <a:r>
              <a:rPr lang="en-US" dirty="0" err="1"/>
              <a:t>sprijin</a:t>
            </a:r>
            <a:r>
              <a:rPr lang="en-US" dirty="0"/>
              <a:t> </a:t>
            </a:r>
            <a:r>
              <a:rPr lang="en-US" dirty="0" err="1"/>
              <a:t>reciproc</a:t>
            </a:r>
            <a:r>
              <a:rPr lang="en-US" dirty="0"/>
              <a:t> </a:t>
            </a:r>
          </a:p>
          <a:p>
            <a:pPr lvl="0"/>
            <a:r>
              <a:rPr lang="en-US" dirty="0"/>
              <a:t>• </a:t>
            </a:r>
            <a:r>
              <a:rPr lang="en-US" dirty="0" err="1"/>
              <a:t>Profesorii</a:t>
            </a:r>
            <a:r>
              <a:rPr lang="en-US" dirty="0"/>
              <a:t> </a:t>
            </a:r>
            <a:r>
              <a:rPr lang="en-US" dirty="0" err="1"/>
              <a:t>folosesc</a:t>
            </a:r>
            <a:r>
              <a:rPr lang="en-US" dirty="0"/>
              <a:t> </a:t>
            </a:r>
            <a:r>
              <a:rPr lang="en-US" dirty="0" err="1"/>
              <a:t>nume</a:t>
            </a:r>
            <a:r>
              <a:rPr lang="en-US" dirty="0"/>
              <a:t>, </a:t>
            </a:r>
            <a:r>
              <a:rPr lang="en-US" dirty="0" err="1"/>
              <a:t>invită</a:t>
            </a:r>
            <a:r>
              <a:rPr lang="en-US" dirty="0"/>
              <a:t> la </a:t>
            </a:r>
            <a:r>
              <a:rPr lang="en-US" dirty="0" err="1"/>
              <a:t>opinie</a:t>
            </a:r>
            <a:r>
              <a:rPr lang="en-US" dirty="0"/>
              <a:t> </a:t>
            </a:r>
            <a:r>
              <a:rPr lang="en-US" dirty="0" err="1"/>
              <a:t>și</a:t>
            </a:r>
            <a:r>
              <a:rPr lang="en-US" dirty="0"/>
              <a:t> </a:t>
            </a:r>
            <a:r>
              <a:rPr lang="en-US" dirty="0" err="1"/>
              <a:t>apreciază</a:t>
            </a:r>
            <a:r>
              <a:rPr lang="en-US" dirty="0"/>
              <a:t>  </a:t>
            </a:r>
            <a:r>
              <a:rPr lang="en-US" dirty="0" err="1"/>
              <a:t>efortul</a:t>
            </a:r>
            <a:endParaRPr lang="en-US" dirty="0"/>
          </a:p>
          <a:p>
            <a:pPr lvl="0"/>
            <a:r>
              <a:rPr lang="en-US" b="1" dirty="0" err="1"/>
              <a:t>Rezultat</a:t>
            </a:r>
            <a:r>
              <a:rPr lang="en-US" b="1" dirty="0"/>
              <a:t> </a:t>
            </a:r>
            <a:r>
              <a:rPr lang="en-US" b="1" dirty="0" err="1"/>
              <a:t>în</a:t>
            </a:r>
            <a:r>
              <a:rPr lang="en-US" b="1" dirty="0"/>
              <a:t> </a:t>
            </a:r>
            <a:r>
              <a:rPr lang="en-US" b="1" dirty="0" err="1"/>
              <a:t>viața</a:t>
            </a:r>
            <a:r>
              <a:rPr lang="en-US" b="1" dirty="0"/>
              <a:t> </a:t>
            </a:r>
            <a:r>
              <a:rPr lang="en-US" b="1" dirty="0" err="1"/>
              <a:t>școlară</a:t>
            </a:r>
            <a:r>
              <a:rPr lang="en-US" b="1" dirty="0"/>
              <a:t> </a:t>
            </a:r>
          </a:p>
          <a:p>
            <a:pPr lvl="0"/>
            <a:r>
              <a:rPr lang="en-US" dirty="0"/>
              <a:t>• </a:t>
            </a:r>
            <a:r>
              <a:rPr lang="en-US" dirty="0" err="1"/>
              <a:t>Comportament</a:t>
            </a:r>
            <a:r>
              <a:rPr lang="en-US" dirty="0"/>
              <a:t> </a:t>
            </a:r>
            <a:r>
              <a:rPr lang="en-US" dirty="0" err="1"/>
              <a:t>mai</a:t>
            </a:r>
            <a:r>
              <a:rPr lang="en-US" dirty="0"/>
              <a:t> bun </a:t>
            </a:r>
            <a:r>
              <a:rPr lang="en-US" dirty="0" err="1"/>
              <a:t>și</a:t>
            </a:r>
            <a:r>
              <a:rPr lang="en-US" dirty="0"/>
              <a:t> </a:t>
            </a:r>
            <a:r>
              <a:rPr lang="en-US" dirty="0" err="1"/>
              <a:t>mai</a:t>
            </a:r>
            <a:r>
              <a:rPr lang="en-US" dirty="0"/>
              <a:t> </a:t>
            </a:r>
            <a:r>
              <a:rPr lang="en-US" dirty="0" err="1"/>
              <a:t>puține</a:t>
            </a:r>
            <a:r>
              <a:rPr lang="en-US" dirty="0"/>
              <a:t> </a:t>
            </a:r>
            <a:r>
              <a:rPr lang="en-US" dirty="0" err="1"/>
              <a:t>conflicte</a:t>
            </a:r>
            <a:r>
              <a:rPr lang="en-US" dirty="0"/>
              <a:t> </a:t>
            </a:r>
          </a:p>
          <a:p>
            <a:pPr lvl="0"/>
            <a:r>
              <a:rPr lang="en-US" dirty="0"/>
              <a:t>• O </a:t>
            </a:r>
            <a:r>
              <a:rPr lang="en-US" dirty="0" err="1"/>
              <a:t>mai</a:t>
            </a:r>
            <a:r>
              <a:rPr lang="en-US" dirty="0"/>
              <a:t> mare </a:t>
            </a:r>
            <a:r>
              <a:rPr lang="en-US" dirty="0" err="1"/>
              <a:t>încredere</a:t>
            </a:r>
            <a:r>
              <a:rPr lang="en-US" dirty="0"/>
              <a:t> </a:t>
            </a:r>
            <a:r>
              <a:rPr lang="en-US" dirty="0" err="1"/>
              <a:t>între</a:t>
            </a:r>
            <a:r>
              <a:rPr lang="en-US" dirty="0"/>
              <a:t> </a:t>
            </a:r>
            <a:r>
              <a:rPr lang="en-US" dirty="0" err="1"/>
              <a:t>profesori</a:t>
            </a:r>
            <a:r>
              <a:rPr lang="en-US" dirty="0"/>
              <a:t> </a:t>
            </a:r>
            <a:r>
              <a:rPr lang="en-US" dirty="0" err="1"/>
              <a:t>și</a:t>
            </a:r>
            <a:r>
              <a:rPr lang="en-US" dirty="0"/>
              <a:t> </a:t>
            </a:r>
            <a:r>
              <a:rPr lang="en-US" dirty="0" err="1"/>
              <a:t>elevi</a:t>
            </a:r>
            <a:endParaRPr dirty="0"/>
          </a:p>
        </p:txBody>
      </p:sp>
      <p:pic>
        <p:nvPicPr>
          <p:cNvPr id="148" name="Google Shape;148;p14"/>
          <p:cNvPicPr preferRelativeResize="0"/>
          <p:nvPr/>
        </p:nvPicPr>
        <p:blipFill rotWithShape="1">
          <a:blip r:embed="rId3">
            <a:alphaModFix/>
          </a:blip>
          <a:srcRect/>
          <a:stretch/>
        </p:blipFill>
        <p:spPr>
          <a:xfrm>
            <a:off x="5915843" y="1462685"/>
            <a:ext cx="5376998" cy="51396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54" name="Google Shape;154;p15"/>
          <p:cNvSpPr txBox="1">
            <a:spLocks noGrp="1"/>
          </p:cNvSpPr>
          <p:nvPr>
            <p:ph type="body" idx="2"/>
          </p:nvPr>
        </p:nvSpPr>
        <p:spPr>
          <a:xfrm>
            <a:off x="222068" y="1229449"/>
            <a:ext cx="5376999" cy="5289300"/>
          </a:xfrm>
          <a:prstGeom prst="rect">
            <a:avLst/>
          </a:prstGeom>
          <a:noFill/>
          <a:ln>
            <a:noFill/>
          </a:ln>
        </p:spPr>
        <p:txBody>
          <a:bodyPr spcFirstLastPara="1" wrap="square" lIns="91425" tIns="45700" rIns="91425" bIns="45700" anchor="t" anchorCtr="0">
            <a:noAutofit/>
          </a:bodyPr>
          <a:lstStyle/>
          <a:p>
            <a:r>
              <a:rPr lang="fr-FR" b="1" dirty="0"/>
              <a:t>Sens/</a:t>
            </a:r>
            <a:r>
              <a:rPr lang="fr-FR" b="1" dirty="0" err="1"/>
              <a:t>Însemnătate</a:t>
            </a:r>
            <a:r>
              <a:rPr lang="fr-FR" b="1" dirty="0"/>
              <a:t> (M)</a:t>
            </a:r>
            <a:endParaRPr lang="en-US" b="1" dirty="0"/>
          </a:p>
          <a:p>
            <a:r>
              <a:rPr lang="fr-FR" b="1" dirty="0"/>
              <a:t>Ce </a:t>
            </a:r>
            <a:r>
              <a:rPr lang="fr-FR" b="1" dirty="0" err="1"/>
              <a:t>înseamnă</a:t>
            </a:r>
            <a:r>
              <a:rPr lang="fr-FR" b="1" dirty="0"/>
              <a:t> </a:t>
            </a:r>
            <a:r>
              <a:rPr lang="fr-FR" b="1" dirty="0" err="1"/>
              <a:t>acest</a:t>
            </a:r>
            <a:r>
              <a:rPr lang="fr-FR" b="1" dirty="0"/>
              <a:t> </a:t>
            </a:r>
            <a:r>
              <a:rPr lang="fr-FR" b="1" dirty="0" err="1"/>
              <a:t>lucru</a:t>
            </a:r>
            <a:r>
              <a:rPr lang="fr-FR" b="1" dirty="0"/>
              <a:t> </a:t>
            </a:r>
            <a:r>
              <a:rPr lang="fr-FR" b="1" dirty="0" err="1"/>
              <a:t>în</a:t>
            </a:r>
            <a:r>
              <a:rPr lang="fr-FR" b="1" dirty="0"/>
              <a:t> </a:t>
            </a:r>
            <a:r>
              <a:rPr lang="fr-FR" b="1" dirty="0" err="1"/>
              <a:t>școli</a:t>
            </a:r>
            <a:r>
              <a:rPr lang="fr-FR" b="1" dirty="0"/>
              <a:t> </a:t>
            </a:r>
            <a:endParaRPr lang="en-US" b="1" dirty="0"/>
          </a:p>
          <a:p>
            <a:r>
              <a:rPr lang="fr-FR" dirty="0"/>
              <a:t>• </a:t>
            </a:r>
            <a:r>
              <a:rPr lang="fr-FR" dirty="0" err="1"/>
              <a:t>Elevii</a:t>
            </a:r>
            <a:r>
              <a:rPr lang="fr-FR" dirty="0"/>
              <a:t> </a:t>
            </a:r>
            <a:r>
              <a:rPr lang="fr-FR" dirty="0" err="1"/>
              <a:t>înțeleg</a:t>
            </a:r>
            <a:r>
              <a:rPr lang="fr-FR" dirty="0"/>
              <a:t> </a:t>
            </a:r>
            <a:r>
              <a:rPr lang="fr-FR" dirty="0" err="1"/>
              <a:t>scopul</a:t>
            </a:r>
            <a:r>
              <a:rPr lang="fr-FR" dirty="0"/>
              <a:t> </a:t>
            </a:r>
            <a:r>
              <a:rPr lang="fr-FR" dirty="0" err="1"/>
              <a:t>din</a:t>
            </a:r>
            <a:r>
              <a:rPr lang="fr-FR" dirty="0"/>
              <a:t> </a:t>
            </a:r>
            <a:r>
              <a:rPr lang="fr-FR" dirty="0" err="1"/>
              <a:t>spatele</a:t>
            </a:r>
            <a:r>
              <a:rPr lang="fr-FR" dirty="0"/>
              <a:t> </a:t>
            </a:r>
            <a:r>
              <a:rPr lang="fr-FR" dirty="0" err="1"/>
              <a:t>activității</a:t>
            </a:r>
            <a:r>
              <a:rPr lang="fr-FR" dirty="0"/>
              <a:t> </a:t>
            </a:r>
            <a:endParaRPr lang="en-US" dirty="0"/>
          </a:p>
          <a:p>
            <a:r>
              <a:rPr lang="fr-FR" dirty="0"/>
              <a:t> </a:t>
            </a:r>
            <a:endParaRPr lang="en-US" dirty="0"/>
          </a:p>
          <a:p>
            <a:r>
              <a:rPr lang="fr-FR" dirty="0"/>
              <a:t>• </a:t>
            </a:r>
            <a:r>
              <a:rPr lang="fr-FR" dirty="0" err="1"/>
              <a:t>Profesorii</a:t>
            </a:r>
            <a:r>
              <a:rPr lang="fr-FR" dirty="0"/>
              <a:t> </a:t>
            </a:r>
            <a:r>
              <a:rPr lang="fr-FR" dirty="0" err="1"/>
              <a:t>comunică</a:t>
            </a:r>
            <a:r>
              <a:rPr lang="fr-FR" dirty="0"/>
              <a:t> „de ce”, nu </a:t>
            </a:r>
            <a:r>
              <a:rPr lang="fr-FR" dirty="0" err="1"/>
              <a:t>doar</a:t>
            </a:r>
            <a:r>
              <a:rPr lang="fr-FR" dirty="0"/>
              <a:t> „ce”</a:t>
            </a:r>
            <a:endParaRPr lang="en-US" dirty="0"/>
          </a:p>
          <a:p>
            <a:r>
              <a:rPr lang="fr-FR" dirty="0"/>
              <a:t>Cum </a:t>
            </a:r>
            <a:r>
              <a:rPr lang="fr-FR" dirty="0" err="1"/>
              <a:t>arată</a:t>
            </a:r>
            <a:r>
              <a:rPr lang="fr-FR" dirty="0"/>
              <a:t> </a:t>
            </a:r>
            <a:r>
              <a:rPr lang="fr-FR" dirty="0" err="1"/>
              <a:t>acest</a:t>
            </a:r>
            <a:r>
              <a:rPr lang="fr-FR" dirty="0"/>
              <a:t> </a:t>
            </a:r>
            <a:r>
              <a:rPr lang="fr-FR" dirty="0" err="1"/>
              <a:t>lucru</a:t>
            </a:r>
            <a:r>
              <a:rPr lang="fr-FR" dirty="0"/>
              <a:t> </a:t>
            </a:r>
            <a:r>
              <a:rPr lang="fr-FR" dirty="0" err="1"/>
              <a:t>în</a:t>
            </a:r>
            <a:r>
              <a:rPr lang="fr-FR" dirty="0"/>
              <a:t> </a:t>
            </a:r>
            <a:r>
              <a:rPr lang="fr-FR" dirty="0" err="1"/>
              <a:t>practică</a:t>
            </a:r>
            <a:r>
              <a:rPr lang="fr-FR" dirty="0"/>
              <a:t> </a:t>
            </a:r>
            <a:endParaRPr lang="en-US" dirty="0"/>
          </a:p>
          <a:p>
            <a:r>
              <a:rPr lang="fr-FR" dirty="0"/>
              <a:t>• </a:t>
            </a:r>
            <a:r>
              <a:rPr lang="fr-FR" dirty="0" err="1"/>
              <a:t>Începeți</a:t>
            </a:r>
            <a:r>
              <a:rPr lang="fr-FR" dirty="0"/>
              <a:t> </a:t>
            </a:r>
            <a:r>
              <a:rPr lang="fr-FR" dirty="0" err="1"/>
              <a:t>lecția</a:t>
            </a:r>
            <a:r>
              <a:rPr lang="fr-FR" dirty="0"/>
              <a:t> </a:t>
            </a:r>
            <a:r>
              <a:rPr lang="fr-FR" dirty="0" err="1"/>
              <a:t>cu</a:t>
            </a:r>
            <a:r>
              <a:rPr lang="fr-FR" dirty="0"/>
              <a:t> o </a:t>
            </a:r>
            <a:r>
              <a:rPr lang="fr-FR" dirty="0" err="1"/>
              <a:t>singură</a:t>
            </a:r>
            <a:r>
              <a:rPr lang="fr-FR" dirty="0"/>
              <a:t> </a:t>
            </a:r>
            <a:r>
              <a:rPr lang="fr-FR" dirty="0" err="1"/>
              <a:t>propoziție</a:t>
            </a:r>
            <a:r>
              <a:rPr lang="fr-FR" dirty="0"/>
              <a:t>: „De ce </a:t>
            </a:r>
            <a:r>
              <a:rPr lang="fr-FR" dirty="0" err="1"/>
              <a:t>contează</a:t>
            </a:r>
            <a:r>
              <a:rPr lang="fr-FR" dirty="0"/>
              <a:t> </a:t>
            </a:r>
            <a:r>
              <a:rPr lang="fr-FR" dirty="0" err="1"/>
              <a:t>acest</a:t>
            </a:r>
            <a:r>
              <a:rPr lang="fr-FR" dirty="0"/>
              <a:t> </a:t>
            </a:r>
            <a:r>
              <a:rPr lang="fr-FR" dirty="0" err="1"/>
              <a:t>lucru</a:t>
            </a:r>
            <a:r>
              <a:rPr lang="fr-FR" dirty="0"/>
              <a:t>” </a:t>
            </a:r>
            <a:endParaRPr lang="en-US" dirty="0"/>
          </a:p>
          <a:p>
            <a:r>
              <a:rPr lang="fr-FR" dirty="0"/>
              <a:t>• </a:t>
            </a:r>
            <a:r>
              <a:rPr lang="fr-FR" dirty="0" err="1"/>
              <a:t>Proiecte</a:t>
            </a:r>
            <a:r>
              <a:rPr lang="fr-FR" dirty="0"/>
              <a:t> </a:t>
            </a:r>
            <a:r>
              <a:rPr lang="fr-FR" dirty="0" err="1"/>
              <a:t>școlare</a:t>
            </a:r>
            <a:r>
              <a:rPr lang="fr-FR" dirty="0"/>
              <a:t> </a:t>
            </a:r>
            <a:r>
              <a:rPr lang="fr-FR" dirty="0" err="1"/>
              <a:t>legate</a:t>
            </a:r>
            <a:r>
              <a:rPr lang="fr-FR" dirty="0"/>
              <a:t> de </a:t>
            </a:r>
            <a:r>
              <a:rPr lang="fr-FR" dirty="0" err="1"/>
              <a:t>probleme</a:t>
            </a:r>
            <a:r>
              <a:rPr lang="fr-FR" dirty="0"/>
              <a:t> </a:t>
            </a:r>
            <a:r>
              <a:rPr lang="fr-FR" dirty="0" err="1"/>
              <a:t>reale</a:t>
            </a:r>
            <a:r>
              <a:rPr lang="fr-FR" dirty="0"/>
              <a:t> (</a:t>
            </a:r>
            <a:r>
              <a:rPr lang="fr-FR" dirty="0" err="1"/>
              <a:t>echipa</a:t>
            </a:r>
            <a:r>
              <a:rPr lang="fr-FR" dirty="0"/>
              <a:t> </a:t>
            </a:r>
            <a:r>
              <a:rPr lang="fr-FR" dirty="0" err="1"/>
              <a:t>ecologică</a:t>
            </a:r>
            <a:r>
              <a:rPr lang="fr-FR" dirty="0"/>
              <a:t>, </a:t>
            </a:r>
            <a:r>
              <a:rPr lang="fr-FR" dirty="0" err="1"/>
              <a:t>consiliul</a:t>
            </a:r>
            <a:r>
              <a:rPr lang="fr-FR" dirty="0"/>
              <a:t> </a:t>
            </a:r>
            <a:r>
              <a:rPr lang="fr-FR" dirty="0" err="1"/>
              <a:t>elevilor</a:t>
            </a:r>
            <a:r>
              <a:rPr lang="fr-FR" dirty="0"/>
              <a:t>) </a:t>
            </a:r>
            <a:endParaRPr lang="en-US" dirty="0"/>
          </a:p>
          <a:p>
            <a:r>
              <a:rPr lang="fr-FR" dirty="0"/>
              <a:t>• </a:t>
            </a:r>
            <a:r>
              <a:rPr lang="fr-FR" dirty="0" err="1"/>
              <a:t>Elevii</a:t>
            </a:r>
            <a:r>
              <a:rPr lang="fr-FR" dirty="0"/>
              <a:t> </a:t>
            </a:r>
            <a:r>
              <a:rPr lang="fr-FR" dirty="0" err="1"/>
              <a:t>ajută</a:t>
            </a:r>
            <a:r>
              <a:rPr lang="fr-FR" dirty="0"/>
              <a:t> la </a:t>
            </a:r>
            <a:r>
              <a:rPr lang="fr-FR" dirty="0" err="1"/>
              <a:t>planificarea</a:t>
            </a:r>
            <a:r>
              <a:rPr lang="fr-FR" dirty="0"/>
              <a:t> </a:t>
            </a:r>
            <a:r>
              <a:rPr lang="fr-FR" dirty="0" err="1"/>
              <a:t>sau</a:t>
            </a:r>
            <a:r>
              <a:rPr lang="fr-FR" dirty="0"/>
              <a:t> </a:t>
            </a:r>
            <a:r>
              <a:rPr lang="fr-FR" dirty="0" err="1"/>
              <a:t>prezentarea</a:t>
            </a:r>
            <a:r>
              <a:rPr lang="fr-FR" dirty="0"/>
              <a:t> </a:t>
            </a:r>
            <a:r>
              <a:rPr lang="fr-FR" dirty="0" err="1"/>
              <a:t>rezultatelor</a:t>
            </a:r>
            <a:r>
              <a:rPr lang="fr-FR" dirty="0"/>
              <a:t> </a:t>
            </a:r>
            <a:r>
              <a:rPr lang="fr-FR" dirty="0" err="1"/>
              <a:t>învățării</a:t>
            </a:r>
            <a:endParaRPr lang="en-US" dirty="0"/>
          </a:p>
          <a:p>
            <a:r>
              <a:rPr lang="fr-FR" b="1" dirty="0" err="1"/>
              <a:t>Rezultat</a:t>
            </a:r>
            <a:r>
              <a:rPr lang="fr-FR" b="1" dirty="0"/>
              <a:t> </a:t>
            </a:r>
            <a:r>
              <a:rPr lang="fr-FR" b="1" dirty="0" err="1"/>
              <a:t>în</a:t>
            </a:r>
            <a:r>
              <a:rPr lang="fr-FR" b="1" dirty="0"/>
              <a:t> </a:t>
            </a:r>
            <a:r>
              <a:rPr lang="fr-FR" b="1" dirty="0" err="1"/>
              <a:t>viața</a:t>
            </a:r>
            <a:r>
              <a:rPr lang="fr-FR" b="1" dirty="0"/>
              <a:t> </a:t>
            </a:r>
            <a:r>
              <a:rPr lang="fr-FR" b="1" dirty="0" err="1"/>
              <a:t>școlară</a:t>
            </a:r>
            <a:r>
              <a:rPr lang="fr-FR" b="1" dirty="0"/>
              <a:t> </a:t>
            </a:r>
            <a:endParaRPr lang="en-US" b="1" dirty="0"/>
          </a:p>
          <a:p>
            <a:r>
              <a:rPr lang="fr-FR" dirty="0"/>
              <a:t>• </a:t>
            </a:r>
            <a:r>
              <a:rPr lang="fr-FR" dirty="0" err="1"/>
              <a:t>Motivație</a:t>
            </a:r>
            <a:r>
              <a:rPr lang="fr-FR" dirty="0"/>
              <a:t> </a:t>
            </a:r>
            <a:r>
              <a:rPr lang="fr-FR" dirty="0" err="1"/>
              <a:t>și</a:t>
            </a:r>
            <a:r>
              <a:rPr lang="fr-FR" dirty="0"/>
              <a:t> </a:t>
            </a:r>
            <a:r>
              <a:rPr lang="fr-FR" dirty="0" err="1"/>
              <a:t>angajament</a:t>
            </a:r>
            <a:r>
              <a:rPr lang="fr-FR" dirty="0"/>
              <a:t> mai mari </a:t>
            </a:r>
            <a:endParaRPr lang="en-US" dirty="0"/>
          </a:p>
          <a:p>
            <a:r>
              <a:rPr lang="fr-FR" dirty="0"/>
              <a:t>• </a:t>
            </a:r>
            <a:r>
              <a:rPr lang="fr-FR" dirty="0" err="1"/>
              <a:t>Împotrivire</a:t>
            </a:r>
            <a:r>
              <a:rPr lang="fr-FR" dirty="0"/>
              <a:t> </a:t>
            </a:r>
            <a:r>
              <a:rPr lang="fr-FR" dirty="0" err="1"/>
              <a:t>redusă</a:t>
            </a:r>
            <a:r>
              <a:rPr lang="fr-FR" dirty="0"/>
              <a:t> la </a:t>
            </a:r>
            <a:r>
              <a:rPr lang="fr-FR" dirty="0" err="1"/>
              <a:t>sarcini</a:t>
            </a:r>
            <a:r>
              <a:rPr lang="fr-FR" dirty="0"/>
              <a:t> </a:t>
            </a:r>
            <a:r>
              <a:rPr lang="fr-FR" dirty="0" err="1"/>
              <a:t>dificile</a:t>
            </a:r>
            <a:endParaRPr lang="en-US" dirty="0"/>
          </a:p>
        </p:txBody>
      </p:sp>
      <p:pic>
        <p:nvPicPr>
          <p:cNvPr id="155" name="Google Shape;155;p15" title="973b10d6-1be1-4287-a7c7-d624ae9bbd95.jpg"/>
          <p:cNvPicPr preferRelativeResize="0"/>
          <p:nvPr/>
        </p:nvPicPr>
        <p:blipFill>
          <a:blip r:embed="rId3">
            <a:alphaModFix/>
          </a:blip>
          <a:stretch>
            <a:fillRect/>
          </a:stretch>
        </p:blipFill>
        <p:spPr>
          <a:xfrm>
            <a:off x="6133325" y="996225"/>
            <a:ext cx="5377001" cy="5755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62" name="Google Shape;162;p16"/>
          <p:cNvSpPr txBox="1">
            <a:spLocks noGrp="1"/>
          </p:cNvSpPr>
          <p:nvPr>
            <p:ph type="body" idx="2"/>
          </p:nvPr>
        </p:nvSpPr>
        <p:spPr>
          <a:xfrm>
            <a:off x="97971" y="1462685"/>
            <a:ext cx="5376999" cy="5289300"/>
          </a:xfrm>
          <a:prstGeom prst="rect">
            <a:avLst/>
          </a:prstGeom>
          <a:noFill/>
          <a:ln>
            <a:noFill/>
          </a:ln>
        </p:spPr>
        <p:txBody>
          <a:bodyPr spcFirstLastPara="1" wrap="square" lIns="91425" tIns="45700" rIns="91425" bIns="45700" anchor="t" anchorCtr="0">
            <a:noAutofit/>
          </a:bodyPr>
          <a:lstStyle/>
          <a:p>
            <a:pPr lvl="0"/>
            <a:r>
              <a:rPr lang="en-US" b="1" dirty="0" err="1"/>
              <a:t>Realizare</a:t>
            </a:r>
            <a:r>
              <a:rPr lang="en-US" b="1" dirty="0"/>
              <a:t> (A)</a:t>
            </a:r>
          </a:p>
          <a:p>
            <a:pPr lvl="0"/>
            <a:r>
              <a:rPr lang="en-US" b="1" dirty="0"/>
              <a:t>Ce </a:t>
            </a:r>
            <a:r>
              <a:rPr lang="en-US" b="1" dirty="0" err="1"/>
              <a:t>înseamnă</a:t>
            </a:r>
            <a:r>
              <a:rPr lang="en-US" b="1" dirty="0"/>
              <a:t> </a:t>
            </a:r>
            <a:r>
              <a:rPr lang="en-US" b="1" dirty="0" err="1"/>
              <a:t>acest</a:t>
            </a:r>
            <a:r>
              <a:rPr lang="en-US" b="1" dirty="0"/>
              <a:t> </a:t>
            </a:r>
            <a:r>
              <a:rPr lang="en-US" b="1" dirty="0" err="1"/>
              <a:t>lucru</a:t>
            </a:r>
            <a:r>
              <a:rPr lang="en-US" b="1" dirty="0"/>
              <a:t> </a:t>
            </a:r>
            <a:r>
              <a:rPr lang="en-US" b="1" dirty="0" err="1"/>
              <a:t>în</a:t>
            </a:r>
            <a:r>
              <a:rPr lang="en-US" b="1" dirty="0"/>
              <a:t> </a:t>
            </a:r>
            <a:r>
              <a:rPr lang="en-US" b="1" dirty="0" err="1"/>
              <a:t>școli</a:t>
            </a:r>
            <a:r>
              <a:rPr lang="en-US" b="1" dirty="0"/>
              <a:t> </a:t>
            </a:r>
          </a:p>
          <a:p>
            <a:pPr lvl="0"/>
            <a:r>
              <a:rPr lang="en-US" dirty="0"/>
              <a:t>• </a:t>
            </a:r>
            <a:r>
              <a:rPr lang="en-US" dirty="0" err="1"/>
              <a:t>Elevii</a:t>
            </a:r>
            <a:r>
              <a:rPr lang="en-US" dirty="0"/>
              <a:t> </a:t>
            </a:r>
            <a:r>
              <a:rPr lang="en-US" dirty="0" err="1"/>
              <a:t>și</a:t>
            </a:r>
            <a:r>
              <a:rPr lang="en-US" dirty="0"/>
              <a:t> </a:t>
            </a:r>
            <a:r>
              <a:rPr lang="en-US" dirty="0" err="1"/>
              <a:t>profesorii</a:t>
            </a:r>
            <a:r>
              <a:rPr lang="en-US" dirty="0"/>
              <a:t> </a:t>
            </a:r>
            <a:r>
              <a:rPr lang="en-US" dirty="0" err="1"/>
              <a:t>văd</a:t>
            </a:r>
            <a:r>
              <a:rPr lang="en-US" dirty="0"/>
              <a:t> </a:t>
            </a:r>
            <a:r>
              <a:rPr lang="en-US" dirty="0" err="1"/>
              <a:t>progrese</a:t>
            </a:r>
            <a:r>
              <a:rPr lang="en-US" dirty="0"/>
              <a:t> </a:t>
            </a:r>
            <a:r>
              <a:rPr lang="en-US" dirty="0" err="1"/>
              <a:t>și</a:t>
            </a:r>
            <a:r>
              <a:rPr lang="en-US" dirty="0"/>
              <a:t> </a:t>
            </a:r>
            <a:r>
              <a:rPr lang="en-US" dirty="0" err="1"/>
              <a:t>mici</a:t>
            </a:r>
            <a:r>
              <a:rPr lang="en-US" dirty="0"/>
              <a:t> </a:t>
            </a:r>
            <a:r>
              <a:rPr lang="en-US" dirty="0" err="1"/>
              <a:t>succese</a:t>
            </a:r>
            <a:r>
              <a:rPr lang="en-US" dirty="0"/>
              <a:t> </a:t>
            </a:r>
          </a:p>
          <a:p>
            <a:pPr lvl="0"/>
            <a:r>
              <a:rPr lang="en-US" dirty="0"/>
              <a:t>• Obiectivele sunt concrete </a:t>
            </a:r>
            <a:r>
              <a:rPr lang="en-US" dirty="0" err="1"/>
              <a:t>și</a:t>
            </a:r>
            <a:r>
              <a:rPr lang="en-US" dirty="0"/>
              <a:t> </a:t>
            </a:r>
            <a:r>
              <a:rPr lang="en-US" dirty="0" err="1"/>
              <a:t>vizibile</a:t>
            </a:r>
            <a:endParaRPr lang="en-US" dirty="0"/>
          </a:p>
          <a:p>
            <a:pPr lvl="0"/>
            <a:r>
              <a:rPr lang="en-US" b="1" dirty="0"/>
              <a:t>Cum </a:t>
            </a:r>
            <a:r>
              <a:rPr lang="en-US" b="1" dirty="0" err="1"/>
              <a:t>arată</a:t>
            </a:r>
            <a:r>
              <a:rPr lang="en-US" b="1" dirty="0"/>
              <a:t> </a:t>
            </a:r>
            <a:r>
              <a:rPr lang="en-US" b="1" dirty="0" err="1"/>
              <a:t>acest</a:t>
            </a:r>
            <a:r>
              <a:rPr lang="en-US" b="1" dirty="0"/>
              <a:t> </a:t>
            </a:r>
            <a:r>
              <a:rPr lang="en-US" b="1" dirty="0" err="1"/>
              <a:t>lucru</a:t>
            </a:r>
            <a:r>
              <a:rPr lang="en-US" b="1" dirty="0"/>
              <a:t> </a:t>
            </a:r>
            <a:r>
              <a:rPr lang="en-US" b="1" dirty="0" err="1"/>
              <a:t>în</a:t>
            </a:r>
            <a:r>
              <a:rPr lang="en-US" b="1" dirty="0"/>
              <a:t> </a:t>
            </a:r>
            <a:r>
              <a:rPr lang="en-US" b="1" dirty="0" err="1"/>
              <a:t>practică</a:t>
            </a:r>
            <a:r>
              <a:rPr lang="en-US" b="1" dirty="0"/>
              <a:t> </a:t>
            </a:r>
          </a:p>
          <a:p>
            <a:pPr lvl="0"/>
            <a:r>
              <a:rPr lang="en-US" dirty="0"/>
              <a:t>• </a:t>
            </a:r>
            <a:r>
              <a:rPr lang="en-US" dirty="0" err="1"/>
              <a:t>Fișe</a:t>
            </a:r>
            <a:r>
              <a:rPr lang="en-US" dirty="0"/>
              <a:t> cu </a:t>
            </a:r>
            <a:r>
              <a:rPr lang="en-US" dirty="0" err="1"/>
              <a:t>obiective</a:t>
            </a:r>
            <a:r>
              <a:rPr lang="en-US" dirty="0"/>
              <a:t> </a:t>
            </a:r>
            <a:r>
              <a:rPr lang="en-US" dirty="0" err="1"/>
              <a:t>săptămânale</a:t>
            </a:r>
            <a:r>
              <a:rPr lang="en-US" dirty="0"/>
              <a:t>: „</a:t>
            </a:r>
            <a:r>
              <a:rPr lang="en-US" dirty="0" err="1"/>
              <a:t>Săptămâna</a:t>
            </a:r>
            <a:r>
              <a:rPr lang="en-US" dirty="0"/>
              <a:t> </a:t>
            </a:r>
            <a:r>
              <a:rPr lang="en-US" dirty="0" err="1"/>
              <a:t>aceasta</a:t>
            </a:r>
            <a:r>
              <a:rPr lang="en-US" dirty="0"/>
              <a:t> </a:t>
            </a:r>
            <a:r>
              <a:rPr lang="en-US" dirty="0" err="1"/>
              <a:t>voi</a:t>
            </a:r>
            <a:r>
              <a:rPr lang="en-US" dirty="0"/>
              <a:t>…” </a:t>
            </a:r>
          </a:p>
          <a:p>
            <a:pPr lvl="0"/>
            <a:r>
              <a:rPr lang="en-US" dirty="0"/>
              <a:t>• </a:t>
            </a:r>
            <a:r>
              <a:rPr lang="en-US" dirty="0" err="1"/>
              <a:t>Monitorizare</a:t>
            </a:r>
            <a:r>
              <a:rPr lang="en-US" dirty="0"/>
              <a:t> </a:t>
            </a:r>
            <a:r>
              <a:rPr lang="en-US" dirty="0" err="1"/>
              <a:t>vizibilă</a:t>
            </a:r>
            <a:r>
              <a:rPr lang="en-US" dirty="0"/>
              <a:t> a </a:t>
            </a:r>
            <a:r>
              <a:rPr lang="en-US" dirty="0" err="1"/>
              <a:t>progresului</a:t>
            </a:r>
            <a:r>
              <a:rPr lang="en-US" dirty="0"/>
              <a:t> (</a:t>
            </a:r>
            <a:r>
              <a:rPr lang="en-US" dirty="0" err="1"/>
              <a:t>diagramă</a:t>
            </a:r>
            <a:r>
              <a:rPr lang="en-US" dirty="0"/>
              <a:t> de </a:t>
            </a:r>
            <a:r>
              <a:rPr lang="en-US" dirty="0" err="1"/>
              <a:t>perete</a:t>
            </a:r>
            <a:r>
              <a:rPr lang="en-US" dirty="0"/>
              <a:t> </a:t>
            </a:r>
            <a:r>
              <a:rPr lang="en-US" dirty="0" err="1"/>
              <a:t>sau</a:t>
            </a:r>
            <a:r>
              <a:rPr lang="en-US" dirty="0"/>
              <a:t> </a:t>
            </a:r>
            <a:r>
              <a:rPr lang="en-US" dirty="0" err="1"/>
              <a:t>planificator</a:t>
            </a:r>
            <a:r>
              <a:rPr lang="en-US" dirty="0"/>
              <a:t>) </a:t>
            </a:r>
          </a:p>
          <a:p>
            <a:pPr lvl="0"/>
            <a:r>
              <a:rPr lang="en-US" dirty="0"/>
              <a:t>• </a:t>
            </a:r>
            <a:r>
              <a:rPr lang="en-US" dirty="0" err="1"/>
              <a:t>Ciclu</a:t>
            </a:r>
            <a:r>
              <a:rPr lang="en-US" dirty="0"/>
              <a:t> </a:t>
            </a:r>
            <a:r>
              <a:rPr lang="en-US" dirty="0" err="1"/>
              <a:t>scurt</a:t>
            </a:r>
            <a:r>
              <a:rPr lang="en-US" dirty="0"/>
              <a:t> de feedback: </a:t>
            </a:r>
            <a:r>
              <a:rPr lang="en-US" dirty="0" err="1"/>
              <a:t>ce</a:t>
            </a:r>
            <a:r>
              <a:rPr lang="en-US" dirty="0"/>
              <a:t> s-a </a:t>
            </a:r>
            <a:r>
              <a:rPr lang="en-US" dirty="0" err="1"/>
              <a:t>îmbunătățit</a:t>
            </a:r>
            <a:r>
              <a:rPr lang="en-US" dirty="0"/>
              <a:t> de ultima data</a:t>
            </a:r>
          </a:p>
          <a:p>
            <a:pPr lvl="0"/>
            <a:r>
              <a:rPr lang="en-US" b="1" dirty="0" err="1"/>
              <a:t>Rezultat</a:t>
            </a:r>
            <a:r>
              <a:rPr lang="en-US" b="1" dirty="0"/>
              <a:t> </a:t>
            </a:r>
            <a:r>
              <a:rPr lang="en-US" b="1" dirty="0" err="1"/>
              <a:t>în</a:t>
            </a:r>
            <a:r>
              <a:rPr lang="en-US" b="1" dirty="0"/>
              <a:t> </a:t>
            </a:r>
            <a:r>
              <a:rPr lang="en-US" b="1" dirty="0" err="1"/>
              <a:t>viața</a:t>
            </a:r>
            <a:r>
              <a:rPr lang="en-US" b="1" dirty="0"/>
              <a:t> </a:t>
            </a:r>
            <a:r>
              <a:rPr lang="en-US" b="1" dirty="0" err="1"/>
              <a:t>școlară</a:t>
            </a:r>
            <a:r>
              <a:rPr lang="en-US" b="1" dirty="0"/>
              <a:t> </a:t>
            </a:r>
          </a:p>
          <a:p>
            <a:pPr lvl="0"/>
            <a:r>
              <a:rPr lang="en-US" dirty="0"/>
              <a:t>• </a:t>
            </a:r>
            <a:r>
              <a:rPr lang="en-US" dirty="0" err="1"/>
              <a:t>Elevii</a:t>
            </a:r>
            <a:r>
              <a:rPr lang="en-US" dirty="0"/>
              <a:t> se </a:t>
            </a:r>
            <a:r>
              <a:rPr lang="en-US" dirty="0" err="1"/>
              <a:t>simt</a:t>
            </a:r>
            <a:r>
              <a:rPr lang="en-US" dirty="0"/>
              <a:t> </a:t>
            </a:r>
            <a:r>
              <a:rPr lang="en-US" dirty="0" err="1"/>
              <a:t>capabili</a:t>
            </a:r>
            <a:r>
              <a:rPr lang="en-US" dirty="0"/>
              <a:t> </a:t>
            </a:r>
          </a:p>
          <a:p>
            <a:pPr lvl="0"/>
            <a:r>
              <a:rPr lang="en-US" dirty="0"/>
              <a:t>• </a:t>
            </a:r>
            <a:r>
              <a:rPr lang="en-US" dirty="0" err="1"/>
              <a:t>Profesorii</a:t>
            </a:r>
            <a:r>
              <a:rPr lang="en-US" dirty="0"/>
              <a:t> </a:t>
            </a:r>
            <a:r>
              <a:rPr lang="en-US" dirty="0" err="1"/>
              <a:t>văd</a:t>
            </a:r>
            <a:r>
              <a:rPr lang="en-US" dirty="0"/>
              <a:t> </a:t>
            </a:r>
            <a:r>
              <a:rPr lang="en-US" dirty="0" err="1"/>
              <a:t>impactul</a:t>
            </a:r>
            <a:r>
              <a:rPr lang="en-US" dirty="0"/>
              <a:t> </a:t>
            </a:r>
            <a:r>
              <a:rPr lang="en-US" dirty="0" err="1"/>
              <a:t>instruirii</a:t>
            </a:r>
            <a:r>
              <a:rPr lang="en-US" dirty="0"/>
              <a:t> lor</a:t>
            </a:r>
            <a:endParaRPr dirty="0"/>
          </a:p>
        </p:txBody>
      </p:sp>
      <p:pic>
        <p:nvPicPr>
          <p:cNvPr id="163" name="Google Shape;163;p16"/>
          <p:cNvPicPr preferRelativeResize="0"/>
          <p:nvPr/>
        </p:nvPicPr>
        <p:blipFill rotWithShape="1">
          <a:blip r:embed="rId3">
            <a:alphaModFix/>
          </a:blip>
          <a:srcRect/>
          <a:stretch/>
        </p:blipFill>
        <p:spPr>
          <a:xfrm>
            <a:off x="5672051" y="1886119"/>
            <a:ext cx="5723659" cy="4292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d7badc4d7_0_1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69" name="Google Shape;169;g37d7badc4d7_0_1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a:t>PERMA: </a:t>
            </a:r>
            <a:r>
              <a:rPr lang="it-IT" dirty="0"/>
              <a:t>Cinci elemente care susțin starea de bine în școli</a:t>
            </a:r>
            <a:endParaRPr dirty="0"/>
          </a:p>
        </p:txBody>
      </p:sp>
      <p:sp>
        <p:nvSpPr>
          <p:cNvPr id="170" name="Google Shape;170;g37d7badc4d7_0_12"/>
          <p:cNvSpPr txBox="1"/>
          <p:nvPr/>
        </p:nvSpPr>
        <p:spPr>
          <a:xfrm>
            <a:off x="378080" y="1405472"/>
            <a:ext cx="9223120" cy="646331"/>
          </a:xfrm>
          <a:prstGeom prst="rect">
            <a:avLst/>
          </a:prstGeom>
          <a:noFill/>
          <a:ln>
            <a:noFill/>
          </a:ln>
        </p:spPr>
        <p:txBody>
          <a:bodyPr spcFirstLastPara="1" wrap="square" lIns="91425" tIns="45700" rIns="91425" bIns="45700" anchor="t" anchorCtr="0">
            <a:spAutoFit/>
          </a:bodyPr>
          <a:lstStyle/>
          <a:p>
            <a:pPr marL="285750" lvl="0" indent="-285750">
              <a:buSzPts val="1800"/>
              <a:buFont typeface="Arial"/>
              <a:buChar char="•"/>
            </a:pPr>
            <a:r>
              <a:rPr lang="en-US" sz="1800" b="0" i="0" u="none" strike="noStrike" cap="none" dirty="0">
                <a:solidFill>
                  <a:srgbClr val="000000"/>
                </a:solidFill>
                <a:latin typeface="Arial"/>
                <a:ea typeface="Arial"/>
                <a:cs typeface="Arial"/>
                <a:sym typeface="Arial"/>
              </a:rPr>
              <a:t>PERMA </a:t>
            </a:r>
            <a:r>
              <a:rPr lang="en-US" sz="1800" dirty="0" err="1"/>
              <a:t>descrie</a:t>
            </a:r>
            <a:r>
              <a:rPr lang="en-US" sz="1800" dirty="0"/>
              <a:t> </a:t>
            </a:r>
            <a:r>
              <a:rPr lang="en-US" sz="1800" dirty="0" err="1"/>
              <a:t>cinci</a:t>
            </a:r>
            <a:r>
              <a:rPr lang="en-US" sz="1800" dirty="0"/>
              <a:t> </a:t>
            </a:r>
            <a:r>
              <a:rPr lang="en-US" sz="1800" dirty="0" err="1"/>
              <a:t>elemente</a:t>
            </a:r>
            <a:r>
              <a:rPr lang="en-US" sz="1800" dirty="0"/>
              <a:t> care </a:t>
            </a:r>
            <a:r>
              <a:rPr lang="en-US" sz="1800" dirty="0" err="1"/>
              <a:t>susțin</a:t>
            </a:r>
            <a:r>
              <a:rPr lang="en-US" sz="1800" dirty="0"/>
              <a:t> </a:t>
            </a:r>
            <a:r>
              <a:rPr lang="en-US" sz="1800" dirty="0" err="1"/>
              <a:t>starea</a:t>
            </a:r>
            <a:r>
              <a:rPr lang="en-US" sz="1800" dirty="0"/>
              <a:t> de bine </a:t>
            </a:r>
            <a:r>
              <a:rPr lang="en-US" sz="1800" dirty="0" err="1"/>
              <a:t>într</a:t>
            </a:r>
            <a:r>
              <a:rPr lang="en-US" sz="1800" dirty="0"/>
              <a:t>-un </a:t>
            </a:r>
            <a:r>
              <a:rPr lang="en-US" sz="1800" dirty="0" err="1"/>
              <a:t>mediu</a:t>
            </a:r>
            <a:r>
              <a:rPr lang="en-US" sz="1800" dirty="0"/>
              <a:t> </a:t>
            </a:r>
            <a:r>
              <a:rPr lang="en-US" sz="1800" dirty="0" err="1"/>
              <a:t>școlar</a:t>
            </a:r>
            <a:r>
              <a:rPr lang="en-US" sz="1800" dirty="0"/>
              <a:t>.</a:t>
            </a:r>
          </a:p>
          <a:p>
            <a:pPr marL="285750" lvl="0" indent="-285750">
              <a:buSzPts val="1800"/>
              <a:buFont typeface="Arial"/>
              <a:buChar char="•"/>
            </a:pPr>
            <a:r>
              <a:rPr lang="en-US" sz="1800" dirty="0"/>
              <a:t>Mai </a:t>
            </a:r>
            <a:r>
              <a:rPr lang="en-US" sz="1800" dirty="0" err="1"/>
              <a:t>jos</a:t>
            </a:r>
            <a:r>
              <a:rPr lang="en-US" sz="1800" dirty="0"/>
              <a:t> </a:t>
            </a:r>
            <a:r>
              <a:rPr lang="en-US" sz="1800" dirty="0" err="1"/>
              <a:t>puteți</a:t>
            </a:r>
            <a:r>
              <a:rPr lang="en-US" sz="1800" dirty="0"/>
              <a:t> </a:t>
            </a:r>
            <a:r>
              <a:rPr lang="en-US" sz="1800" dirty="0" err="1"/>
              <a:t>vedea</a:t>
            </a:r>
            <a:r>
              <a:rPr lang="en-US" sz="1800" dirty="0"/>
              <a:t> cum </a:t>
            </a:r>
            <a:r>
              <a:rPr lang="en-US" sz="1800" dirty="0" err="1"/>
              <a:t>arată</a:t>
            </a:r>
            <a:r>
              <a:rPr lang="en-US" sz="1800" dirty="0"/>
              <a:t> </a:t>
            </a:r>
            <a:r>
              <a:rPr lang="en-US" sz="1800" dirty="0" err="1"/>
              <a:t>fiecare</a:t>
            </a:r>
            <a:r>
              <a:rPr lang="en-US" sz="1800" dirty="0"/>
              <a:t> element </a:t>
            </a:r>
            <a:r>
              <a:rPr lang="en-US" sz="1800" dirty="0" err="1"/>
              <a:t>în</a:t>
            </a:r>
            <a:r>
              <a:rPr lang="en-US" sz="1800" dirty="0"/>
              <a:t> </a:t>
            </a:r>
            <a:r>
              <a:rPr lang="en-US" sz="1800" dirty="0" err="1"/>
              <a:t>acțiune</a:t>
            </a:r>
            <a:r>
              <a:rPr lang="en-US" sz="1800" dirty="0"/>
              <a:t> </a:t>
            </a:r>
            <a:r>
              <a:rPr lang="en-US" sz="1800" dirty="0" err="1"/>
              <a:t>reală</a:t>
            </a:r>
            <a:r>
              <a:rPr lang="en-US" sz="1800" dirty="0"/>
              <a:t>.</a:t>
            </a:r>
          </a:p>
        </p:txBody>
      </p:sp>
      <p:graphicFrame>
        <p:nvGraphicFramePr>
          <p:cNvPr id="171" name="Google Shape;171;g37d7badc4d7_0_12"/>
          <p:cNvGraphicFramePr/>
          <p:nvPr>
            <p:extLst>
              <p:ext uri="{D42A27DB-BD31-4B8C-83A1-F6EECF244321}">
                <p14:modId xmlns:p14="http://schemas.microsoft.com/office/powerpoint/2010/main" val="3838385200"/>
              </p:ext>
            </p:extLst>
          </p:nvPr>
        </p:nvGraphicFramePr>
        <p:xfrm>
          <a:off x="503809" y="2319134"/>
          <a:ext cx="11310075" cy="3718620"/>
        </p:xfrm>
        <a:graphic>
          <a:graphicData uri="http://schemas.openxmlformats.org/drawingml/2006/table">
            <a:tbl>
              <a:tblPr>
                <a:gradFill>
                  <a:gsLst>
                    <a:gs pos="0">
                      <a:srgbClr val="BEABEE"/>
                    </a:gs>
                    <a:gs pos="35000">
                      <a:srgbClr val="D0C4F2"/>
                    </a:gs>
                    <a:gs pos="100000">
                      <a:srgbClr val="ECE8FA"/>
                    </a:gs>
                  </a:gsLst>
                  <a:lin ang="16200000" scaled="0"/>
                </a:gradFill>
                <a:tableStyleId>{E31CBD3E-0C04-4501-ADF3-A15B06D596A5}</a:tableStyleId>
              </a:tblPr>
              <a:tblGrid>
                <a:gridCol w="3770025">
                  <a:extLst>
                    <a:ext uri="{9D8B030D-6E8A-4147-A177-3AD203B41FA5}">
                      <a16:colId xmlns:a16="http://schemas.microsoft.com/office/drawing/2014/main" val="20000"/>
                    </a:ext>
                  </a:extLst>
                </a:gridCol>
                <a:gridCol w="3770025">
                  <a:extLst>
                    <a:ext uri="{9D8B030D-6E8A-4147-A177-3AD203B41FA5}">
                      <a16:colId xmlns:a16="http://schemas.microsoft.com/office/drawing/2014/main" val="20001"/>
                    </a:ext>
                  </a:extLst>
                </a:gridCol>
                <a:gridCol w="3770025">
                  <a:extLst>
                    <a:ext uri="{9D8B030D-6E8A-4147-A177-3AD203B41FA5}">
                      <a16:colId xmlns:a16="http://schemas.microsoft.com/office/drawing/2014/main" val="20002"/>
                    </a:ext>
                  </a:extLst>
                </a:gridCol>
              </a:tblGrid>
              <a:tr h="2789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t>Element PERMA</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t>Ce </a:t>
                      </a:r>
                      <a:r>
                        <a:rPr lang="en-US" sz="1600" b="1" u="none" strike="noStrike" cap="none" dirty="0" err="1"/>
                        <a:t>înseamnă</a:t>
                      </a:r>
                      <a:r>
                        <a:rPr lang="en-US" sz="1600" b="1" u="none" strike="noStrike" cap="none" dirty="0"/>
                        <a:t> </a:t>
                      </a:r>
                      <a:r>
                        <a:rPr lang="en-US" sz="1600" b="1" u="none" strike="noStrike" cap="none" dirty="0" err="1"/>
                        <a:t>în</a:t>
                      </a:r>
                      <a:r>
                        <a:rPr lang="en-US" sz="1600" b="1" u="none" strike="noStrike" cap="none" dirty="0"/>
                        <a:t> </a:t>
                      </a:r>
                      <a:r>
                        <a:rPr lang="en-US" sz="1600" b="1" u="none" strike="noStrike" cap="none" dirty="0" err="1"/>
                        <a:t>viața</a:t>
                      </a:r>
                      <a:r>
                        <a:rPr lang="en-US" sz="1600" b="1" u="none" strike="noStrike" cap="none" dirty="0"/>
                        <a:t> </a:t>
                      </a:r>
                      <a:r>
                        <a:rPr lang="en-US" sz="1600" b="1" u="none" strike="noStrike" cap="none" dirty="0" err="1"/>
                        <a:t>școlară</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err="1"/>
                        <a:t>Scurt</a:t>
                      </a:r>
                      <a:r>
                        <a:rPr lang="en-US" sz="1600" b="1" u="none" strike="noStrike" cap="none" dirty="0"/>
                        <a:t> </a:t>
                      </a:r>
                      <a:r>
                        <a:rPr lang="en-US" sz="1600" b="1" u="none" strike="noStrike" cap="none" dirty="0" err="1"/>
                        <a:t>exemplu</a:t>
                      </a:r>
                      <a:r>
                        <a:rPr lang="en-US" sz="1600" b="1" u="none" strike="noStrike" cap="none" dirty="0"/>
                        <a:t> </a:t>
                      </a:r>
                      <a:r>
                        <a:rPr lang="en-US" sz="1600" b="1" u="none" strike="noStrike" cap="none" dirty="0" err="1"/>
                        <a:t>pentru</a:t>
                      </a:r>
                      <a:r>
                        <a:rPr lang="en-US" sz="1600" b="1" u="none" strike="noStrike" cap="none" dirty="0"/>
                        <a:t> </a:t>
                      </a:r>
                      <a:r>
                        <a:rPr lang="en-US" sz="1600" b="1" u="none" strike="noStrike" cap="none" dirty="0" err="1"/>
                        <a:t>în</a:t>
                      </a:r>
                      <a:r>
                        <a:rPr lang="en-US" sz="1600" b="1" u="none" strike="noStrike" cap="none" dirty="0"/>
                        <a:t> </a:t>
                      </a:r>
                      <a:r>
                        <a:rPr lang="en-US" sz="1600" b="1" u="none" strike="noStrike" cap="none" dirty="0" err="1"/>
                        <a:t>clasă</a:t>
                      </a:r>
                      <a:endParaRPr dirty="0"/>
                    </a:p>
                  </a:txBody>
                  <a:tcPr marL="91450" marR="91450" marT="45725" marB="45725" anchor="ctr"/>
                </a:tc>
                <a:extLst>
                  <a:ext uri="{0D108BD9-81ED-4DB2-BD59-A6C34878D82A}">
                    <a16:rowId xmlns:a16="http://schemas.microsoft.com/office/drawing/2014/main" val="10000"/>
                  </a:ext>
                </a:extLst>
              </a:tr>
              <a:tr h="6847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Positive Emotions</a:t>
                      </a: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Elevii</a:t>
                      </a:r>
                      <a:r>
                        <a:rPr lang="en-US" sz="1600" u="none" strike="noStrike" cap="none" dirty="0"/>
                        <a:t> </a:t>
                      </a:r>
                      <a:r>
                        <a:rPr lang="en-US" sz="1600" u="none" strike="noStrike" cap="none" dirty="0" err="1"/>
                        <a:t>și</a:t>
                      </a:r>
                      <a:r>
                        <a:rPr lang="en-US" sz="1600" u="none" strike="noStrike" cap="none" dirty="0"/>
                        <a:t> </a:t>
                      </a:r>
                      <a:r>
                        <a:rPr lang="en-US" sz="1600" u="none" strike="noStrike" cap="none" dirty="0" err="1"/>
                        <a:t>personalul</a:t>
                      </a:r>
                      <a:r>
                        <a:rPr lang="en-US" sz="1600" u="none" strike="noStrike" cap="none" dirty="0"/>
                        <a:t> se </a:t>
                      </a:r>
                      <a:r>
                        <a:rPr lang="en-US" sz="1600" u="none" strike="noStrike" cap="none" dirty="0" err="1"/>
                        <a:t>bucură</a:t>
                      </a:r>
                      <a:r>
                        <a:rPr lang="en-US" sz="1600" u="none" strike="noStrike" cap="none" dirty="0"/>
                        <a:t> de </a:t>
                      </a:r>
                      <a:r>
                        <a:rPr lang="en-US" sz="1600" u="none" strike="noStrike" cap="none" dirty="0" err="1"/>
                        <a:t>momente</a:t>
                      </a:r>
                      <a:r>
                        <a:rPr lang="en-US" sz="1600" u="none" strike="noStrike" cap="none" dirty="0"/>
                        <a:t> de calm, </a:t>
                      </a:r>
                      <a:r>
                        <a:rPr lang="en-US" sz="1600" u="none" strike="noStrike" cap="none" dirty="0" err="1"/>
                        <a:t>încurajare</a:t>
                      </a:r>
                      <a:r>
                        <a:rPr lang="en-US" sz="1600" u="none" strike="noStrike" cap="none" dirty="0"/>
                        <a:t> </a:t>
                      </a:r>
                      <a:r>
                        <a:rPr lang="en-US" sz="1600" u="none" strike="noStrike" cap="none" dirty="0" err="1"/>
                        <a:t>și</a:t>
                      </a:r>
                      <a:r>
                        <a:rPr lang="en-US" sz="1600" u="none" strike="noStrike" cap="none" dirty="0"/>
                        <a:t> </a:t>
                      </a:r>
                      <a:r>
                        <a:rPr lang="en-US" sz="1600" u="none" strike="noStrike" cap="none" dirty="0" err="1"/>
                        <a:t>bucurie</a:t>
                      </a:r>
                      <a:r>
                        <a:rPr lang="en-US" sz="1600" u="none" strike="noStrike" cap="none" dirty="0"/>
                        <a:t> </a:t>
                      </a:r>
                      <a:r>
                        <a:rPr lang="en-US" sz="1600" u="none" strike="noStrike" cap="none" dirty="0" err="1"/>
                        <a:t>în</a:t>
                      </a:r>
                      <a:r>
                        <a:rPr lang="en-US" sz="1600" u="none" strike="noStrike" cap="none" dirty="0"/>
                        <a:t> </a:t>
                      </a:r>
                      <a:r>
                        <a:rPr lang="en-US" sz="1600" u="none" strike="noStrike" cap="none" dirty="0" err="1"/>
                        <a:t>timpul</a:t>
                      </a:r>
                      <a:r>
                        <a:rPr lang="en-US" sz="1600" u="none" strike="noStrike" cap="none" dirty="0"/>
                        <a:t> </a:t>
                      </a:r>
                      <a:r>
                        <a:rPr lang="en-US" sz="1600" u="none" strike="noStrike" cap="none" dirty="0" err="1"/>
                        <a:t>zilei</a:t>
                      </a:r>
                      <a:r>
                        <a:rPr lang="en-US" sz="16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Activitate</a:t>
                      </a:r>
                      <a:r>
                        <a:rPr lang="en-US" sz="1600" u="none" strike="noStrike" cap="none" dirty="0"/>
                        <a:t> de </a:t>
                      </a:r>
                      <a:r>
                        <a:rPr lang="en-US" sz="1600" u="none" strike="noStrike" cap="none" dirty="0" err="1"/>
                        <a:t>sfârșit</a:t>
                      </a:r>
                      <a:r>
                        <a:rPr lang="en-US" sz="1600" u="none" strike="noStrike" cap="none" dirty="0"/>
                        <a:t> de </a:t>
                      </a:r>
                      <a:r>
                        <a:rPr lang="en-US" sz="1600" u="none" strike="noStrike" cap="none" dirty="0" err="1"/>
                        <a:t>lecție</a:t>
                      </a:r>
                      <a:r>
                        <a:rPr lang="en-US" sz="1600" u="none" strike="noStrike" cap="none" dirty="0"/>
                        <a:t>: Trei </a:t>
                      </a:r>
                      <a:r>
                        <a:rPr lang="en-US" sz="1600" u="none" strike="noStrike" cap="none" dirty="0" err="1"/>
                        <a:t>lucruri</a:t>
                      </a:r>
                      <a:r>
                        <a:rPr lang="en-US" sz="1600" u="none" strike="noStrike" cap="none" dirty="0"/>
                        <a:t> </a:t>
                      </a:r>
                      <a:r>
                        <a:rPr lang="en-US" sz="1600" u="none" strike="noStrike" cap="none" dirty="0" err="1"/>
                        <a:t>bune</a:t>
                      </a:r>
                      <a:r>
                        <a:rPr lang="en-US" sz="1600" u="none" strike="noStrike" cap="none" dirty="0"/>
                        <a:t>. </a:t>
                      </a:r>
                      <a:r>
                        <a:rPr lang="en-US" sz="1600" u="none" strike="noStrike" cap="none" dirty="0" err="1"/>
                        <a:t>Fiecare</a:t>
                      </a:r>
                      <a:r>
                        <a:rPr lang="en-US" sz="1600" u="none" strike="noStrike" cap="none" dirty="0"/>
                        <a:t> </a:t>
                      </a:r>
                      <a:r>
                        <a:rPr lang="en-US" sz="1600" u="none" strike="noStrike" cap="none" dirty="0" err="1"/>
                        <a:t>elev</a:t>
                      </a:r>
                      <a:r>
                        <a:rPr lang="en-US" sz="1600" u="none" strike="noStrike" cap="none" dirty="0"/>
                        <a:t> </a:t>
                      </a:r>
                      <a:r>
                        <a:rPr lang="en-US" sz="1600" u="none" strike="noStrike" cap="none" dirty="0" err="1"/>
                        <a:t>scrie</a:t>
                      </a:r>
                      <a:r>
                        <a:rPr lang="en-US" sz="1600" u="none" strike="noStrike" cap="none" dirty="0"/>
                        <a:t> un moment </a:t>
                      </a:r>
                      <a:r>
                        <a:rPr lang="en-US" sz="1600" u="none" strike="noStrike" cap="none" dirty="0" err="1"/>
                        <a:t>pozitiv</a:t>
                      </a:r>
                      <a:r>
                        <a:rPr lang="en-US" sz="1600" u="none" strike="noStrike" cap="none" dirty="0"/>
                        <a:t>.</a:t>
                      </a:r>
                      <a:endParaRPr dirty="0"/>
                    </a:p>
                  </a:txBody>
                  <a:tcPr marL="91450" marR="91450" marT="45725" marB="45725" anchor="ctr"/>
                </a:tc>
                <a:extLst>
                  <a:ext uri="{0D108BD9-81ED-4DB2-BD59-A6C34878D82A}">
                    <a16:rowId xmlns:a16="http://schemas.microsoft.com/office/drawing/2014/main" val="10001"/>
                  </a:ext>
                </a:extLst>
              </a:tr>
              <a:tr h="6847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Engagement</a:t>
                      </a: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Elevii</a:t>
                      </a:r>
                      <a:r>
                        <a:rPr lang="en-US" sz="1600" u="none" strike="noStrike" cap="none" dirty="0"/>
                        <a:t> se </a:t>
                      </a:r>
                      <a:r>
                        <a:rPr lang="en-US" sz="1600" u="none" strike="noStrike" cap="none" dirty="0" err="1"/>
                        <a:t>concentrează</a:t>
                      </a:r>
                      <a:r>
                        <a:rPr lang="en-US" sz="1600" u="none" strike="noStrike" cap="none" dirty="0"/>
                        <a:t> </a:t>
                      </a:r>
                      <a:r>
                        <a:rPr lang="en-US" sz="1600" u="none" strike="noStrike" cap="none" dirty="0" err="1"/>
                        <a:t>și</a:t>
                      </a:r>
                      <a:r>
                        <a:rPr lang="en-US" sz="1600" u="none" strike="noStrike" cap="none" dirty="0"/>
                        <a:t> </a:t>
                      </a:r>
                      <a:r>
                        <a:rPr lang="en-US" sz="1600" u="none" strike="noStrike" cap="none" dirty="0" err="1"/>
                        <a:t>rămân</a:t>
                      </a:r>
                      <a:r>
                        <a:rPr lang="en-US" sz="1600" u="none" strike="noStrike" cap="none" dirty="0"/>
                        <a:t> </a:t>
                      </a:r>
                      <a:r>
                        <a:rPr lang="en-US" sz="1600" u="none" strike="noStrike" cap="none" dirty="0" err="1"/>
                        <a:t>absorbiți</a:t>
                      </a:r>
                      <a:r>
                        <a:rPr lang="en-US" sz="1600" u="none" strike="noStrike" cap="none" dirty="0"/>
                        <a:t> de </a:t>
                      </a:r>
                      <a:r>
                        <a:rPr lang="en-US" sz="1600" u="none" strike="noStrike" cap="none" dirty="0" err="1"/>
                        <a:t>sarcinile</a:t>
                      </a:r>
                      <a:r>
                        <a:rPr lang="en-US" sz="1600" u="none" strike="noStrike" cap="none" dirty="0"/>
                        <a:t> de </a:t>
                      </a:r>
                      <a:r>
                        <a:rPr lang="en-US" sz="1600" u="none" strike="noStrike" cap="none" dirty="0" err="1"/>
                        <a:t>învățare</a:t>
                      </a:r>
                      <a:r>
                        <a:rPr lang="en-US" sz="1600" u="none" strike="noStrike" cap="none" dirty="0"/>
                        <a:t> care </a:t>
                      </a:r>
                      <a:r>
                        <a:rPr lang="en-US" sz="1600" u="none" strike="noStrike" cap="none" dirty="0" err="1"/>
                        <a:t>corespund</a:t>
                      </a:r>
                      <a:r>
                        <a:rPr lang="en-US" sz="1600" u="none" strike="noStrike" cap="none" dirty="0"/>
                        <a:t> </a:t>
                      </a:r>
                      <a:r>
                        <a:rPr lang="en-US" sz="1600" u="none" strike="noStrike" cap="none" dirty="0" err="1"/>
                        <a:t>nivelului</a:t>
                      </a:r>
                      <a:r>
                        <a:rPr lang="en-US" sz="1600" u="none" strike="noStrike" cap="none" dirty="0"/>
                        <a:t> lor de </a:t>
                      </a:r>
                      <a:r>
                        <a:rPr lang="en-US" sz="1600" u="none" strike="noStrike" cap="none" dirty="0" err="1"/>
                        <a:t>abilități</a:t>
                      </a:r>
                      <a:r>
                        <a:rPr lang="en-US" sz="16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pt-BR" sz="1600" u="none" strike="noStrike" cap="none" dirty="0"/>
                        <a:t>Activitate de alegere. Elevii aleg modul de prezentare a cunoștințelor.</a:t>
                      </a:r>
                      <a:endParaRPr dirty="0"/>
                    </a:p>
                  </a:txBody>
                  <a:tcPr marL="91450" marR="91450" marT="45725" marB="45725" anchor="ctr"/>
                </a:tc>
                <a:extLst>
                  <a:ext uri="{0D108BD9-81ED-4DB2-BD59-A6C34878D82A}">
                    <a16:rowId xmlns:a16="http://schemas.microsoft.com/office/drawing/2014/main" val="10002"/>
                  </a:ext>
                </a:extLst>
              </a:tr>
              <a:tr h="4818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Relationships</a:t>
                      </a: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Oamenii</a:t>
                      </a:r>
                      <a:r>
                        <a:rPr lang="en-US" sz="1600" u="none" strike="noStrike" cap="none" dirty="0"/>
                        <a:t> se </a:t>
                      </a:r>
                      <a:r>
                        <a:rPr lang="en-US" sz="1600" u="none" strike="noStrike" cap="none" dirty="0" err="1"/>
                        <a:t>simt</a:t>
                      </a:r>
                      <a:r>
                        <a:rPr lang="en-US" sz="1600" u="none" strike="noStrike" cap="none" dirty="0"/>
                        <a:t> </a:t>
                      </a:r>
                      <a:r>
                        <a:rPr lang="en-US" sz="1600" u="none" strike="noStrike" cap="none" dirty="0" err="1"/>
                        <a:t>văzuți</a:t>
                      </a:r>
                      <a:r>
                        <a:rPr lang="en-US" sz="1600" u="none" strike="noStrike" cap="none" dirty="0"/>
                        <a:t>, </a:t>
                      </a:r>
                      <a:r>
                        <a:rPr lang="en-US" sz="1600" u="none" strike="noStrike" cap="none" dirty="0" err="1"/>
                        <a:t>respectați</a:t>
                      </a:r>
                      <a:r>
                        <a:rPr lang="en-US" sz="1600" u="none" strike="noStrike" cap="none" dirty="0"/>
                        <a:t> </a:t>
                      </a:r>
                      <a:r>
                        <a:rPr lang="en-US" sz="1600" u="none" strike="noStrike" cap="none" dirty="0" err="1"/>
                        <a:t>și</a:t>
                      </a:r>
                      <a:r>
                        <a:rPr lang="en-US" sz="1600" u="none" strike="noStrike" cap="none" dirty="0"/>
                        <a:t> </a:t>
                      </a:r>
                      <a:r>
                        <a:rPr lang="en-US" sz="1600" u="none" strike="noStrike" cap="none" dirty="0" err="1"/>
                        <a:t>sprijiniți</a:t>
                      </a:r>
                      <a:r>
                        <a:rPr lang="en-US" sz="1600" u="none" strike="noStrike" cap="none" dirty="0"/>
                        <a:t>. </a:t>
                      </a:r>
                      <a:r>
                        <a:rPr lang="en-US" sz="1600" u="none" strike="noStrike" cap="none" dirty="0" err="1"/>
                        <a:t>Apartenența</a:t>
                      </a:r>
                      <a:r>
                        <a:rPr lang="en-US" sz="1600" u="none" strike="noStrike" cap="none" dirty="0"/>
                        <a:t> </a:t>
                      </a:r>
                      <a:r>
                        <a:rPr lang="en-US" sz="1600" u="none" strike="noStrike" cap="none" dirty="0" err="1"/>
                        <a:t>este</a:t>
                      </a:r>
                      <a:r>
                        <a:rPr lang="en-US" sz="1600" u="none" strike="noStrike" cap="none" dirty="0"/>
                        <a:t> </a:t>
                      </a:r>
                      <a:r>
                        <a:rPr lang="en-US" sz="1600" u="none" strike="noStrike" cap="none" dirty="0" err="1"/>
                        <a:t>vizibilă</a:t>
                      </a:r>
                      <a:r>
                        <a:rPr lang="en-US" sz="16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dirty="0"/>
                        <a:t>Salutarea elevilor la ușă. Scurtă verificare în întrebare.</a:t>
                      </a:r>
                      <a:endParaRPr dirty="0"/>
                    </a:p>
                  </a:txBody>
                  <a:tcPr marL="91450" marR="91450" marT="45725" marB="45725" anchor="ctr"/>
                </a:tc>
                <a:extLst>
                  <a:ext uri="{0D108BD9-81ED-4DB2-BD59-A6C34878D82A}">
                    <a16:rowId xmlns:a16="http://schemas.microsoft.com/office/drawing/2014/main" val="10003"/>
                  </a:ext>
                </a:extLst>
              </a:tr>
              <a:tr h="4818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Meaning</a:t>
                      </a: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Elevii</a:t>
                      </a:r>
                      <a:r>
                        <a:rPr lang="en-US" sz="1600" u="none" strike="noStrike" cap="none" dirty="0"/>
                        <a:t> </a:t>
                      </a:r>
                      <a:r>
                        <a:rPr lang="en-US" sz="1600" u="none" strike="noStrike" cap="none" dirty="0" err="1"/>
                        <a:t>înțeleg</a:t>
                      </a:r>
                      <a:r>
                        <a:rPr lang="en-US" sz="1600" u="none" strike="noStrike" cap="none" dirty="0"/>
                        <a:t> </a:t>
                      </a:r>
                      <a:r>
                        <a:rPr lang="en-US" sz="1600" u="none" strike="noStrike" cap="none" dirty="0" err="1"/>
                        <a:t>scopul</a:t>
                      </a:r>
                      <a:r>
                        <a:rPr lang="en-US" sz="1600" u="none" strike="noStrike" cap="none" dirty="0"/>
                        <a:t> </a:t>
                      </a:r>
                      <a:r>
                        <a:rPr lang="en-US" sz="1600" u="none" strike="noStrike" cap="none" dirty="0" err="1"/>
                        <a:t>învățării</a:t>
                      </a:r>
                      <a:r>
                        <a:rPr lang="en-US" sz="1600" u="none" strike="noStrike" cap="none" dirty="0"/>
                        <a:t> </a:t>
                      </a:r>
                      <a:r>
                        <a:rPr lang="en-US" sz="1600" u="none" strike="noStrike" cap="none" dirty="0" err="1"/>
                        <a:t>și</a:t>
                      </a:r>
                      <a:r>
                        <a:rPr lang="en-US" sz="1600" u="none" strike="noStrike" cap="none" dirty="0"/>
                        <a:t> </a:t>
                      </a:r>
                      <a:r>
                        <a:rPr lang="en-US" sz="1600" u="none" strike="noStrike" cap="none" dirty="0" err="1"/>
                        <a:t>îl</a:t>
                      </a:r>
                      <a:r>
                        <a:rPr lang="en-US" sz="1600" u="none" strike="noStrike" cap="none" dirty="0"/>
                        <a:t> </a:t>
                      </a:r>
                      <a:r>
                        <a:rPr lang="en-US" sz="1600" u="none" strike="noStrike" cap="none" dirty="0" err="1"/>
                        <a:t>conectează</a:t>
                      </a:r>
                      <a:r>
                        <a:rPr lang="en-US" sz="1600" u="none" strike="noStrike" cap="none" dirty="0"/>
                        <a:t> cu </a:t>
                      </a:r>
                      <a:r>
                        <a:rPr lang="en-US" sz="1600" u="none" strike="noStrike" cap="none" dirty="0" err="1"/>
                        <a:t>viața</a:t>
                      </a:r>
                      <a:r>
                        <a:rPr lang="en-US" sz="1600" u="none" strike="noStrike" cap="none" dirty="0"/>
                        <a:t> </a:t>
                      </a:r>
                      <a:r>
                        <a:rPr lang="en-US" sz="1600" u="none" strike="noStrike" cap="none" dirty="0" err="1"/>
                        <a:t>reală</a:t>
                      </a:r>
                      <a:r>
                        <a:rPr lang="en-US" sz="16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Începeți</a:t>
                      </a:r>
                      <a:r>
                        <a:rPr lang="en-US" sz="1600" u="none" strike="noStrike" cap="none" dirty="0"/>
                        <a:t> </a:t>
                      </a:r>
                      <a:r>
                        <a:rPr lang="en-US" sz="1600" u="none" strike="noStrike" cap="none" dirty="0" err="1"/>
                        <a:t>lecția</a:t>
                      </a:r>
                      <a:r>
                        <a:rPr lang="en-US" sz="1600" u="none" strike="noStrike" cap="none" dirty="0"/>
                        <a:t> cu o </a:t>
                      </a:r>
                      <a:r>
                        <a:rPr lang="en-US" sz="1600" u="none" strike="noStrike" cap="none" dirty="0" err="1"/>
                        <a:t>singură</a:t>
                      </a:r>
                      <a:r>
                        <a:rPr lang="en-US" sz="1600" u="none" strike="noStrike" cap="none" dirty="0"/>
                        <a:t> </a:t>
                      </a:r>
                      <a:r>
                        <a:rPr lang="en-US" sz="1600" u="none" strike="noStrike" cap="none" dirty="0" err="1"/>
                        <a:t>propoziție</a:t>
                      </a:r>
                      <a:r>
                        <a:rPr lang="en-US" sz="1600" u="none" strike="noStrike" cap="none" dirty="0"/>
                        <a:t>: De </a:t>
                      </a:r>
                      <a:r>
                        <a:rPr lang="en-US" sz="1600" u="none" strike="noStrike" cap="none" dirty="0" err="1"/>
                        <a:t>ce</a:t>
                      </a:r>
                      <a:r>
                        <a:rPr lang="en-US" sz="1600" u="none" strike="noStrike" cap="none" dirty="0"/>
                        <a:t> </a:t>
                      </a:r>
                      <a:r>
                        <a:rPr lang="en-US" sz="1600" u="none" strike="noStrike" cap="none" dirty="0" err="1"/>
                        <a:t>contează</a:t>
                      </a:r>
                      <a:r>
                        <a:rPr lang="en-US" sz="1600" u="none" strike="noStrike" cap="none" dirty="0"/>
                        <a:t> </a:t>
                      </a:r>
                      <a:r>
                        <a:rPr lang="en-US" sz="1600" u="none" strike="noStrike" cap="none" dirty="0" err="1"/>
                        <a:t>acest</a:t>
                      </a:r>
                      <a:r>
                        <a:rPr lang="en-US" sz="1600" u="none" strike="noStrike" cap="none" dirty="0"/>
                        <a:t> </a:t>
                      </a:r>
                      <a:r>
                        <a:rPr lang="en-US" sz="1600" u="none" strike="noStrike" cap="none" dirty="0" err="1"/>
                        <a:t>lucru</a:t>
                      </a:r>
                      <a:r>
                        <a:rPr lang="en-US" sz="1600" u="none" strike="noStrike" cap="none" dirty="0"/>
                        <a:t>.</a:t>
                      </a:r>
                      <a:endParaRPr dirty="0"/>
                    </a:p>
                  </a:txBody>
                  <a:tcPr marL="91450" marR="91450" marT="45725" marB="45725" anchor="ctr"/>
                </a:tc>
                <a:extLst>
                  <a:ext uri="{0D108BD9-81ED-4DB2-BD59-A6C34878D82A}">
                    <a16:rowId xmlns:a16="http://schemas.microsoft.com/office/drawing/2014/main" val="10004"/>
                  </a:ext>
                </a:extLst>
              </a:tr>
              <a:tr h="4818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Accomplishment</a:t>
                      </a: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it-IT" sz="1600" u="none" strike="noStrike" cap="none" dirty="0"/>
                        <a:t>Elevii observă progresul și sărbătoresc micile succese.</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err="1"/>
                        <a:t>Fișă</a:t>
                      </a:r>
                      <a:r>
                        <a:rPr lang="en-US" sz="1600" u="none" strike="noStrike" cap="none" dirty="0"/>
                        <a:t> cu </a:t>
                      </a:r>
                      <a:r>
                        <a:rPr lang="en-US" sz="1600" u="none" strike="noStrike" cap="none" dirty="0" err="1"/>
                        <a:t>obiective</a:t>
                      </a:r>
                      <a:r>
                        <a:rPr lang="en-US" sz="1600" u="none" strike="noStrike" cap="none" dirty="0"/>
                        <a:t> </a:t>
                      </a:r>
                      <a:r>
                        <a:rPr lang="en-US" sz="1600" u="none" strike="noStrike" cap="none" dirty="0" err="1"/>
                        <a:t>săptămânale</a:t>
                      </a:r>
                      <a:r>
                        <a:rPr lang="en-US" sz="1600" u="none" strike="noStrike" cap="none" dirty="0"/>
                        <a:t>. O </a:t>
                      </a:r>
                      <a:r>
                        <a:rPr lang="en-US" sz="1600" u="none" strike="noStrike" cap="none" dirty="0" err="1"/>
                        <a:t>scurtă</a:t>
                      </a:r>
                      <a:r>
                        <a:rPr lang="en-US" sz="1600" u="none" strike="noStrike" cap="none" dirty="0"/>
                        <a:t> </a:t>
                      </a:r>
                      <a:r>
                        <a:rPr lang="en-US" sz="1600" u="none" strike="noStrike" cap="none" dirty="0" err="1"/>
                        <a:t>reflecție</a:t>
                      </a:r>
                      <a:r>
                        <a:rPr lang="en-US" sz="1600" u="none" strike="noStrike" cap="none" dirty="0"/>
                        <a:t> la </a:t>
                      </a:r>
                      <a:r>
                        <a:rPr lang="en-US" sz="1600" u="none" strike="noStrike" cap="none" dirty="0" err="1"/>
                        <a:t>sfârșitul</a:t>
                      </a:r>
                      <a:r>
                        <a:rPr lang="en-US" sz="1600" u="none" strike="noStrike" cap="none" dirty="0"/>
                        <a:t> </a:t>
                      </a:r>
                      <a:r>
                        <a:rPr lang="en-US" sz="1600" u="none" strike="noStrike" cap="none" dirty="0" err="1"/>
                        <a:t>săptămânii</a:t>
                      </a:r>
                      <a:r>
                        <a:rPr lang="en-US" sz="1600" u="none" strike="noStrike" cap="none" dirty="0"/>
                        <a:t>.</a:t>
                      </a:r>
                      <a:endParaRPr dirty="0"/>
                    </a:p>
                  </a:txBody>
                  <a:tcPr marL="91450" marR="91450" marT="45725" marB="45725" anchor="ctr"/>
                </a:tc>
                <a:extLst>
                  <a:ext uri="{0D108BD9-81ED-4DB2-BD59-A6C34878D82A}">
                    <a16:rowId xmlns:a16="http://schemas.microsoft.com/office/drawing/2014/main" val="10005"/>
                  </a:ext>
                </a:extLst>
              </a:tr>
            </a:tbl>
          </a:graphicData>
        </a:graphic>
      </p:graphicFrame>
      <p:sp>
        <p:nvSpPr>
          <p:cNvPr id="172" name="Google Shape;172;g37d7badc4d7_0_12"/>
          <p:cNvSpPr txBox="1"/>
          <p:nvPr/>
        </p:nvSpPr>
        <p:spPr>
          <a:xfrm>
            <a:off x="307150" y="6130027"/>
            <a:ext cx="115777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1" u="none" strike="noStrike" cap="none" dirty="0" err="1">
                <a:solidFill>
                  <a:srgbClr val="000000"/>
                </a:solidFill>
                <a:latin typeface="Arial"/>
                <a:ea typeface="Arial"/>
                <a:cs typeface="Arial"/>
                <a:sym typeface="Arial"/>
              </a:rPr>
              <a:t>Puteți</a:t>
            </a:r>
            <a:r>
              <a:rPr lang="en-US" sz="1800" b="0" i="1" u="none" strike="noStrike" cap="none" dirty="0">
                <a:solidFill>
                  <a:srgbClr val="000000"/>
                </a:solidFill>
                <a:latin typeface="Arial"/>
                <a:ea typeface="Arial"/>
                <a:cs typeface="Arial"/>
                <a:sym typeface="Arial"/>
              </a:rPr>
              <a:t> </a:t>
            </a:r>
            <a:r>
              <a:rPr lang="en-US" sz="1800" b="0" i="1" u="none" strike="noStrike" cap="none" dirty="0" err="1">
                <a:solidFill>
                  <a:srgbClr val="000000"/>
                </a:solidFill>
                <a:latin typeface="Arial"/>
                <a:ea typeface="Arial"/>
                <a:cs typeface="Arial"/>
                <a:sym typeface="Arial"/>
              </a:rPr>
              <a:t>sprijini</a:t>
            </a:r>
            <a:r>
              <a:rPr lang="en-US" sz="1800" b="0" i="1" u="none" strike="noStrike" cap="none" dirty="0">
                <a:solidFill>
                  <a:srgbClr val="000000"/>
                </a:solidFill>
                <a:latin typeface="Arial"/>
                <a:ea typeface="Arial"/>
                <a:cs typeface="Arial"/>
                <a:sym typeface="Arial"/>
              </a:rPr>
              <a:t> PERMA </a:t>
            </a:r>
            <a:r>
              <a:rPr lang="en-US" sz="1800" b="0" i="1" u="none" strike="noStrike" cap="none" dirty="0" err="1">
                <a:solidFill>
                  <a:srgbClr val="000000"/>
                </a:solidFill>
                <a:latin typeface="Arial"/>
                <a:ea typeface="Arial"/>
                <a:cs typeface="Arial"/>
                <a:sym typeface="Arial"/>
              </a:rPr>
              <a:t>prin</a:t>
            </a:r>
            <a:r>
              <a:rPr lang="en-US" sz="1800" b="0" i="1" u="none" strike="noStrike" cap="none" dirty="0">
                <a:solidFill>
                  <a:srgbClr val="000000"/>
                </a:solidFill>
                <a:latin typeface="Arial"/>
                <a:ea typeface="Arial"/>
                <a:cs typeface="Arial"/>
                <a:sym typeface="Arial"/>
              </a:rPr>
              <a:t> </a:t>
            </a:r>
            <a:r>
              <a:rPr lang="en-US" sz="1800" b="0" i="1" u="none" strike="noStrike" cap="none" dirty="0" err="1">
                <a:solidFill>
                  <a:srgbClr val="000000"/>
                </a:solidFill>
                <a:latin typeface="Arial"/>
                <a:ea typeface="Arial"/>
                <a:cs typeface="Arial"/>
                <a:sym typeface="Arial"/>
              </a:rPr>
              <a:t>rutine</a:t>
            </a:r>
            <a:r>
              <a:rPr lang="en-US" sz="1800" b="0" i="1" u="none" strike="noStrike" cap="none" dirty="0">
                <a:solidFill>
                  <a:srgbClr val="000000"/>
                </a:solidFill>
                <a:latin typeface="Arial"/>
                <a:ea typeface="Arial"/>
                <a:cs typeface="Arial"/>
                <a:sym typeface="Arial"/>
              </a:rPr>
              <a:t> simple. </a:t>
            </a:r>
            <a:r>
              <a:rPr lang="en-US" sz="1800" b="0" i="1" u="none" strike="noStrike" cap="none" dirty="0" err="1">
                <a:solidFill>
                  <a:srgbClr val="000000"/>
                </a:solidFill>
                <a:latin typeface="Arial"/>
                <a:ea typeface="Arial"/>
                <a:cs typeface="Arial"/>
                <a:sym typeface="Arial"/>
              </a:rPr>
              <a:t>Acțiuni</a:t>
            </a:r>
            <a:r>
              <a:rPr lang="en-US" sz="1800" b="0" i="1" u="none" strike="noStrike" cap="none" dirty="0">
                <a:solidFill>
                  <a:srgbClr val="000000"/>
                </a:solidFill>
                <a:latin typeface="Arial"/>
                <a:ea typeface="Arial"/>
                <a:cs typeface="Arial"/>
                <a:sym typeface="Arial"/>
              </a:rPr>
              <a:t> </a:t>
            </a:r>
            <a:r>
              <a:rPr lang="en-US" sz="1800" b="0" i="1" u="none" strike="noStrike" cap="none" dirty="0" err="1">
                <a:solidFill>
                  <a:srgbClr val="000000"/>
                </a:solidFill>
                <a:latin typeface="Arial"/>
                <a:ea typeface="Arial"/>
                <a:cs typeface="Arial"/>
                <a:sym typeface="Arial"/>
              </a:rPr>
              <a:t>mici</a:t>
            </a:r>
            <a:r>
              <a:rPr lang="en-US" sz="1800" b="0" i="1" u="none" strike="noStrike" cap="none" dirty="0">
                <a:solidFill>
                  <a:srgbClr val="000000"/>
                </a:solidFill>
                <a:latin typeface="Arial"/>
                <a:ea typeface="Arial"/>
                <a:cs typeface="Arial"/>
                <a:sym typeface="Arial"/>
              </a:rPr>
              <a:t>, </a:t>
            </a:r>
            <a:r>
              <a:rPr lang="en-US" sz="1800" b="0" i="1" u="none" strike="noStrike" cap="none" dirty="0" err="1">
                <a:solidFill>
                  <a:srgbClr val="000000"/>
                </a:solidFill>
                <a:latin typeface="Arial"/>
                <a:ea typeface="Arial"/>
                <a:cs typeface="Arial"/>
                <a:sym typeface="Arial"/>
              </a:rPr>
              <a:t>făcute</a:t>
            </a:r>
            <a:r>
              <a:rPr lang="en-US" sz="1800" b="0" i="1" u="none" strike="noStrike" cap="none" dirty="0">
                <a:solidFill>
                  <a:srgbClr val="000000"/>
                </a:solidFill>
                <a:latin typeface="Arial"/>
                <a:ea typeface="Arial"/>
                <a:cs typeface="Arial"/>
                <a:sym typeface="Arial"/>
              </a:rPr>
              <a:t> </a:t>
            </a:r>
            <a:r>
              <a:rPr lang="en-US" sz="1800" b="0" i="1" u="none" strike="noStrike" cap="none" dirty="0" err="1">
                <a:solidFill>
                  <a:srgbClr val="000000"/>
                </a:solidFill>
                <a:latin typeface="Arial"/>
                <a:ea typeface="Arial"/>
                <a:cs typeface="Arial"/>
                <a:sym typeface="Arial"/>
              </a:rPr>
              <a:t>zilnic</a:t>
            </a:r>
            <a:r>
              <a:rPr lang="en-US" sz="1800" b="0" i="1" u="none" strike="noStrike" cap="none" dirty="0">
                <a:solidFill>
                  <a:srgbClr val="000000"/>
                </a:solidFill>
                <a:latin typeface="Arial"/>
                <a:ea typeface="Arial"/>
                <a:cs typeface="Arial"/>
                <a:sym typeface="Arial"/>
              </a:rPr>
              <a:t>, </a:t>
            </a:r>
            <a:r>
              <a:rPr lang="en-US" sz="1800" b="0" i="1" u="none" strike="noStrike" cap="none" dirty="0" err="1">
                <a:solidFill>
                  <a:srgbClr val="000000"/>
                </a:solidFill>
                <a:latin typeface="Arial"/>
                <a:ea typeface="Arial"/>
                <a:cs typeface="Arial"/>
                <a:sym typeface="Arial"/>
              </a:rPr>
              <a:t>schimbă</a:t>
            </a:r>
            <a:r>
              <a:rPr lang="en-US" sz="1800" b="0" i="1" u="none" strike="noStrike" cap="none" dirty="0">
                <a:solidFill>
                  <a:srgbClr val="000000"/>
                </a:solidFill>
                <a:latin typeface="Arial"/>
                <a:ea typeface="Arial"/>
                <a:cs typeface="Arial"/>
                <a:sym typeface="Arial"/>
              </a:rPr>
              <a:t> </a:t>
            </a:r>
            <a:r>
              <a:rPr lang="en-US" sz="1800" b="0" i="1" u="none" strike="noStrike" cap="none" dirty="0" err="1">
                <a:solidFill>
                  <a:srgbClr val="000000"/>
                </a:solidFill>
                <a:latin typeface="Arial"/>
                <a:ea typeface="Arial"/>
                <a:cs typeface="Arial"/>
                <a:sym typeface="Arial"/>
              </a:rPr>
              <a:t>cultura</a:t>
            </a:r>
            <a:r>
              <a:rPr lang="en-US" sz="1800" b="0" i="1" u="none" strike="noStrike" cap="none" dirty="0">
                <a:solidFill>
                  <a:srgbClr val="000000"/>
                </a:solidFill>
                <a:latin typeface="Arial"/>
                <a:ea typeface="Arial"/>
                <a:cs typeface="Arial"/>
                <a:sym typeface="Arial"/>
              </a:rPr>
              <a:t> </a:t>
            </a:r>
            <a:r>
              <a:rPr lang="en-US" sz="1800" b="0" i="1" u="none" strike="noStrike" cap="none" dirty="0" err="1">
                <a:solidFill>
                  <a:srgbClr val="000000"/>
                </a:solidFill>
                <a:latin typeface="Arial"/>
                <a:ea typeface="Arial"/>
                <a:cs typeface="Arial"/>
                <a:sym typeface="Arial"/>
              </a:rPr>
              <a:t>școlii</a:t>
            </a:r>
            <a:r>
              <a:rPr lang="en-US" sz="1800" b="0" i="1" u="none" strike="noStrike" cap="none" dirty="0">
                <a:solidFill>
                  <a:srgbClr val="000000"/>
                </a:solidFill>
                <a:latin typeface="Arial"/>
                <a:ea typeface="Arial"/>
                <a:cs typeface="Arial"/>
                <a:sym typeface="Arial"/>
              </a:rPr>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8507ec21ab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78" name="Google Shape;178;g38507ec21ab_0_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a:t>De la </a:t>
            </a:r>
            <a:r>
              <a:rPr lang="en-US" dirty="0" err="1"/>
              <a:t>înțelegere</a:t>
            </a:r>
            <a:r>
              <a:rPr lang="en-US" dirty="0"/>
              <a:t> la </a:t>
            </a:r>
            <a:r>
              <a:rPr lang="en-US" dirty="0" err="1"/>
              <a:t>acțiune</a:t>
            </a:r>
            <a:endParaRPr dirty="0"/>
          </a:p>
        </p:txBody>
      </p:sp>
      <p:sp>
        <p:nvSpPr>
          <p:cNvPr id="179" name="Google Shape;179;g38507ec21ab_0_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lvl="0"/>
            <a:r>
              <a:rPr lang="en-US" sz="2000" dirty="0" err="1"/>
              <a:t>Acum</a:t>
            </a:r>
            <a:r>
              <a:rPr lang="en-US" sz="2000" dirty="0"/>
              <a:t> </a:t>
            </a:r>
            <a:r>
              <a:rPr lang="en-US" sz="2000" dirty="0" err="1"/>
              <a:t>cunoașteți</a:t>
            </a:r>
            <a:r>
              <a:rPr lang="en-US" sz="2000" dirty="0"/>
              <a:t> </a:t>
            </a:r>
            <a:r>
              <a:rPr lang="en-US" sz="2000" dirty="0" err="1"/>
              <a:t>cele</a:t>
            </a:r>
            <a:r>
              <a:rPr lang="en-US" sz="2000" dirty="0"/>
              <a:t> </a:t>
            </a:r>
            <a:r>
              <a:rPr lang="en-US" sz="2000" dirty="0" err="1"/>
              <a:t>cinci</a:t>
            </a:r>
            <a:r>
              <a:rPr lang="en-US" sz="2000" dirty="0"/>
              <a:t> </a:t>
            </a:r>
            <a:r>
              <a:rPr lang="en-US" sz="2000" dirty="0" err="1"/>
              <a:t>elemente</a:t>
            </a:r>
            <a:r>
              <a:rPr lang="en-US" sz="2000" dirty="0"/>
              <a:t> PERMA </a:t>
            </a:r>
            <a:r>
              <a:rPr lang="en-US" sz="2000" dirty="0" err="1"/>
              <a:t>și</a:t>
            </a:r>
            <a:r>
              <a:rPr lang="en-US" sz="2000" dirty="0"/>
              <a:t> cum se </a:t>
            </a:r>
            <a:r>
              <a:rPr lang="en-US" sz="2000" dirty="0" err="1"/>
              <a:t>manifestă</a:t>
            </a:r>
            <a:r>
              <a:rPr lang="en-US" sz="2000" dirty="0"/>
              <a:t> </a:t>
            </a:r>
            <a:r>
              <a:rPr lang="en-US" sz="2000" dirty="0" err="1"/>
              <a:t>acestea</a:t>
            </a:r>
            <a:r>
              <a:rPr lang="en-US" sz="2000" dirty="0"/>
              <a:t> </a:t>
            </a:r>
            <a:r>
              <a:rPr lang="en-US" sz="2000" dirty="0" err="1"/>
              <a:t>în</a:t>
            </a:r>
            <a:r>
              <a:rPr lang="en-US" sz="2000" dirty="0"/>
              <a:t> </a:t>
            </a:r>
            <a:r>
              <a:rPr lang="en-US" sz="2000" dirty="0" err="1"/>
              <a:t>viața</a:t>
            </a:r>
            <a:r>
              <a:rPr lang="en-US" sz="2000" dirty="0"/>
              <a:t> </a:t>
            </a:r>
            <a:r>
              <a:rPr lang="en-US" sz="2000" dirty="0" err="1"/>
              <a:t>școlară</a:t>
            </a:r>
            <a:r>
              <a:rPr lang="en-US" sz="2000" dirty="0"/>
              <a:t>. </a:t>
            </a:r>
          </a:p>
          <a:p>
            <a:pPr lvl="0"/>
            <a:r>
              <a:rPr lang="en-US" sz="2000" dirty="0" err="1"/>
              <a:t>Înainte</a:t>
            </a:r>
            <a:r>
              <a:rPr lang="en-US" sz="2000" dirty="0"/>
              <a:t> de a </a:t>
            </a:r>
            <a:r>
              <a:rPr lang="en-US" sz="2000" dirty="0" err="1"/>
              <a:t>explora</a:t>
            </a:r>
            <a:r>
              <a:rPr lang="en-US" sz="2000" dirty="0"/>
              <a:t> </a:t>
            </a:r>
            <a:r>
              <a:rPr lang="en-US" sz="2000" dirty="0" err="1"/>
              <a:t>activități</a:t>
            </a:r>
            <a:r>
              <a:rPr lang="en-US" sz="2000" dirty="0"/>
              <a:t> </a:t>
            </a:r>
            <a:r>
              <a:rPr lang="en-US" sz="2000" dirty="0" err="1"/>
              <a:t>specifice</a:t>
            </a:r>
            <a:r>
              <a:rPr lang="en-US" sz="2000" dirty="0"/>
              <a:t>, </a:t>
            </a:r>
            <a:r>
              <a:rPr lang="en-US" sz="2000" dirty="0" err="1"/>
              <a:t>vom</a:t>
            </a:r>
            <a:r>
              <a:rPr lang="en-US" sz="2000" dirty="0"/>
              <a:t> face un pas:</a:t>
            </a:r>
          </a:p>
          <a:p>
            <a:pPr lvl="0"/>
            <a:endParaRPr lang="en-US" sz="2000" b="1" dirty="0"/>
          </a:p>
          <a:p>
            <a:pPr lvl="0"/>
            <a:r>
              <a:rPr lang="en-US" sz="2000" b="1" dirty="0" err="1"/>
              <a:t>Conectați</a:t>
            </a:r>
            <a:r>
              <a:rPr lang="en-US" sz="2000" b="1" dirty="0"/>
              <a:t> PERMA la </a:t>
            </a:r>
            <a:r>
              <a:rPr lang="en-US" sz="2000" b="1" dirty="0" err="1"/>
              <a:t>realitatea</a:t>
            </a:r>
            <a:r>
              <a:rPr lang="en-US" sz="2000" b="1" dirty="0"/>
              <a:t> </a:t>
            </a:r>
            <a:r>
              <a:rPr lang="en-US" sz="2000" b="1" dirty="0" err="1"/>
              <a:t>școlară</a:t>
            </a:r>
            <a:r>
              <a:rPr lang="en-US" sz="2000" b="1" dirty="0"/>
              <a:t>.</a:t>
            </a:r>
          </a:p>
          <a:p>
            <a:pPr lvl="0"/>
            <a:r>
              <a:rPr lang="en-US" sz="2000" dirty="0" err="1"/>
              <a:t>În</a:t>
            </a:r>
            <a:r>
              <a:rPr lang="en-US" sz="2000" dirty="0"/>
              <a:t> </a:t>
            </a:r>
            <a:r>
              <a:rPr lang="en-US" sz="2000" dirty="0" err="1"/>
              <a:t>Unitatea</a:t>
            </a:r>
            <a:r>
              <a:rPr lang="en-US" sz="2000" dirty="0"/>
              <a:t> 1.1 </a:t>
            </a:r>
            <a:r>
              <a:rPr lang="en-US" sz="2000" dirty="0" err="1"/>
              <a:t>ați</a:t>
            </a:r>
            <a:r>
              <a:rPr lang="en-US" sz="2000" dirty="0"/>
              <a:t> </a:t>
            </a:r>
            <a:r>
              <a:rPr lang="en-US" sz="2000" dirty="0" err="1"/>
              <a:t>identificat</a:t>
            </a:r>
            <a:r>
              <a:rPr lang="en-US" sz="2000" dirty="0"/>
              <a:t>: </a:t>
            </a:r>
          </a:p>
          <a:p>
            <a:pPr lvl="0"/>
            <a:r>
              <a:rPr lang="en-US" sz="2000" dirty="0"/>
              <a:t>• </a:t>
            </a:r>
            <a:r>
              <a:rPr lang="en-US" sz="2000" dirty="0" err="1"/>
              <a:t>punctele</a:t>
            </a:r>
            <a:r>
              <a:rPr lang="en-US" sz="2000" dirty="0"/>
              <a:t> forte </a:t>
            </a:r>
            <a:r>
              <a:rPr lang="en-US" sz="2000" dirty="0" err="1"/>
              <a:t>actuale</a:t>
            </a:r>
            <a:r>
              <a:rPr lang="en-US" sz="2000" dirty="0"/>
              <a:t> </a:t>
            </a:r>
            <a:r>
              <a:rPr lang="en-US" sz="2000" dirty="0" err="1"/>
              <a:t>în</a:t>
            </a:r>
            <a:r>
              <a:rPr lang="en-US" sz="2000" dirty="0"/>
              <a:t> </a:t>
            </a:r>
            <a:r>
              <a:rPr lang="en-US" sz="2000" dirty="0" err="1"/>
              <a:t>materie</a:t>
            </a:r>
            <a:r>
              <a:rPr lang="en-US" sz="2000" dirty="0"/>
              <a:t> de </a:t>
            </a:r>
            <a:r>
              <a:rPr lang="en-US" sz="2000" dirty="0" err="1"/>
              <a:t>bunăstare</a:t>
            </a:r>
            <a:r>
              <a:rPr lang="en-US" sz="2000" dirty="0"/>
              <a:t> </a:t>
            </a:r>
          </a:p>
          <a:p>
            <a:pPr lvl="0"/>
            <a:r>
              <a:rPr lang="en-US" sz="2000" dirty="0"/>
              <a:t>• </a:t>
            </a:r>
            <a:r>
              <a:rPr lang="en-US" sz="2000" dirty="0" err="1"/>
              <a:t>provocările</a:t>
            </a:r>
            <a:r>
              <a:rPr lang="en-US" sz="2000" dirty="0"/>
              <a:t> </a:t>
            </a:r>
            <a:r>
              <a:rPr lang="en-US" sz="2000" dirty="0" err="1"/>
              <a:t>sau</a:t>
            </a:r>
            <a:r>
              <a:rPr lang="en-US" sz="2000" dirty="0"/>
              <a:t> </a:t>
            </a:r>
            <a:r>
              <a:rPr lang="en-US" sz="2000" dirty="0" err="1"/>
              <a:t>lacunele</a:t>
            </a:r>
            <a:r>
              <a:rPr lang="en-US" sz="2000" dirty="0"/>
              <a:t> </a:t>
            </a:r>
            <a:r>
              <a:rPr lang="en-US" sz="2000" dirty="0" err="1"/>
              <a:t>actuale</a:t>
            </a:r>
            <a:endParaRPr lang="en-US" sz="2000" dirty="0"/>
          </a:p>
          <a:p>
            <a:pPr lvl="0"/>
            <a:endParaRPr lang="en-US" sz="2000" dirty="0"/>
          </a:p>
          <a:p>
            <a:pPr lvl="0"/>
            <a:r>
              <a:rPr lang="en-US" sz="2000" dirty="0" err="1"/>
              <a:t>Acum</a:t>
            </a:r>
            <a:r>
              <a:rPr lang="en-US" sz="2000" dirty="0"/>
              <a:t> le </a:t>
            </a:r>
            <a:r>
              <a:rPr lang="en-US" sz="2000" dirty="0" err="1"/>
              <a:t>vom</a:t>
            </a:r>
            <a:r>
              <a:rPr lang="en-US" sz="2000" dirty="0"/>
              <a:t> </a:t>
            </a:r>
            <a:r>
              <a:rPr lang="en-US" sz="2000" dirty="0" err="1"/>
              <a:t>folosi</a:t>
            </a:r>
            <a:r>
              <a:rPr lang="en-US" sz="2000" dirty="0"/>
              <a:t> </a:t>
            </a:r>
            <a:r>
              <a:rPr lang="en-US" sz="2000" dirty="0" err="1"/>
              <a:t>și</a:t>
            </a:r>
            <a:r>
              <a:rPr lang="en-US" sz="2000" dirty="0"/>
              <a:t> le </a:t>
            </a:r>
            <a:r>
              <a:rPr lang="en-US" sz="2000" dirty="0" err="1"/>
              <a:t>vom</a:t>
            </a:r>
            <a:r>
              <a:rPr lang="en-US" sz="2000" dirty="0"/>
              <a:t> </a:t>
            </a:r>
            <a:r>
              <a:rPr lang="en-US" sz="2000" dirty="0" err="1"/>
              <a:t>plasa</a:t>
            </a:r>
            <a:r>
              <a:rPr lang="en-US" sz="2000" dirty="0"/>
              <a:t> sub </a:t>
            </a:r>
            <a:r>
              <a:rPr lang="en-US" sz="2000" dirty="0" err="1"/>
              <a:t>elementele</a:t>
            </a:r>
            <a:r>
              <a:rPr lang="en-US" sz="2000" dirty="0"/>
              <a:t> PERMA. </a:t>
            </a:r>
          </a:p>
          <a:p>
            <a:pPr lvl="0"/>
            <a:r>
              <a:rPr lang="en-US" sz="2000" dirty="0" err="1"/>
              <a:t>Acest</a:t>
            </a:r>
            <a:r>
              <a:rPr lang="en-US" sz="2000" dirty="0"/>
              <a:t> </a:t>
            </a:r>
            <a:r>
              <a:rPr lang="en-US" sz="2000" dirty="0" err="1"/>
              <a:t>lucru</a:t>
            </a:r>
            <a:r>
              <a:rPr lang="en-US" sz="2000" dirty="0"/>
              <a:t> ne </a:t>
            </a:r>
            <a:r>
              <a:rPr lang="en-US" sz="2000" dirty="0" err="1"/>
              <a:t>ajută</a:t>
            </a:r>
            <a:r>
              <a:rPr lang="en-US" sz="2000" dirty="0"/>
              <a:t> </a:t>
            </a:r>
            <a:r>
              <a:rPr lang="en-US" sz="2000" dirty="0" err="1"/>
              <a:t>să</a:t>
            </a:r>
            <a:r>
              <a:rPr lang="en-US" sz="2000" dirty="0"/>
              <a:t> </a:t>
            </a:r>
            <a:r>
              <a:rPr lang="en-US" sz="2000" dirty="0" err="1"/>
              <a:t>vedem</a:t>
            </a:r>
            <a:r>
              <a:rPr lang="en-US" sz="2000" dirty="0"/>
              <a:t> </a:t>
            </a:r>
            <a:r>
              <a:rPr lang="en-US" sz="2000" dirty="0" err="1"/>
              <a:t>ce</a:t>
            </a:r>
            <a:r>
              <a:rPr lang="en-US" sz="2000" dirty="0"/>
              <a:t> </a:t>
            </a:r>
            <a:r>
              <a:rPr lang="en-US" sz="2000" dirty="0" err="1"/>
              <a:t>parte</a:t>
            </a:r>
            <a:r>
              <a:rPr lang="en-US" sz="2000" dirty="0"/>
              <a:t> a </a:t>
            </a:r>
            <a:r>
              <a:rPr lang="en-US" sz="2000" dirty="0" err="1"/>
              <a:t>bunăstării</a:t>
            </a:r>
            <a:r>
              <a:rPr lang="en-US" sz="2000" dirty="0"/>
              <a:t> are </a:t>
            </a:r>
            <a:r>
              <a:rPr lang="en-US" sz="2000" dirty="0" err="1"/>
              <a:t>nevoie</a:t>
            </a:r>
            <a:r>
              <a:rPr lang="en-US" sz="2000" dirty="0"/>
              <a:t> de </a:t>
            </a:r>
            <a:r>
              <a:rPr lang="en-US" sz="2000" dirty="0" err="1"/>
              <a:t>cea</a:t>
            </a:r>
            <a:r>
              <a:rPr lang="en-US" sz="2000" dirty="0"/>
              <a:t> </a:t>
            </a:r>
            <a:r>
              <a:rPr lang="en-US" sz="2000" dirty="0" err="1"/>
              <a:t>mai</a:t>
            </a:r>
            <a:r>
              <a:rPr lang="en-US" sz="2000" dirty="0"/>
              <a:t> mare </a:t>
            </a:r>
            <a:r>
              <a:rPr lang="en-US" sz="2000" dirty="0" err="1"/>
              <a:t>atenție</a:t>
            </a:r>
            <a:r>
              <a:rPr lang="en-US" sz="2000" dirty="0"/>
              <a:t> </a:t>
            </a:r>
            <a:r>
              <a:rPr lang="en-US" sz="2000" dirty="0" err="1"/>
              <a:t>în</a:t>
            </a:r>
            <a:r>
              <a:rPr lang="en-US" sz="2000" dirty="0"/>
              <a:t> </a:t>
            </a:r>
            <a:r>
              <a:rPr lang="en-US" sz="2000" dirty="0" err="1"/>
              <a:t>școala</a:t>
            </a:r>
            <a:r>
              <a:rPr lang="en-US" sz="2000" dirty="0"/>
              <a:t> </a:t>
            </a:r>
            <a:r>
              <a:rPr lang="en-US" sz="2000" dirty="0" err="1"/>
              <a:t>dumneavoastră</a:t>
            </a:r>
            <a:r>
              <a:rPr lang="en-US" sz="2000" dirty="0"/>
              <a:t>.</a:t>
            </a:r>
          </a:p>
          <a:p>
            <a:pPr lvl="0"/>
            <a:endParaRPr lang="en-US" sz="2000" dirty="0"/>
          </a:p>
          <a:p>
            <a:pPr lvl="0"/>
            <a:r>
              <a:rPr lang="en-US" sz="2000" dirty="0" err="1"/>
              <a:t>Când</a:t>
            </a:r>
            <a:r>
              <a:rPr lang="en-US" sz="2000" dirty="0"/>
              <a:t> </a:t>
            </a:r>
            <a:r>
              <a:rPr lang="en-US" sz="2000" dirty="0" err="1"/>
              <a:t>știm</a:t>
            </a:r>
            <a:r>
              <a:rPr lang="en-US" sz="2000" dirty="0"/>
              <a:t> </a:t>
            </a:r>
            <a:r>
              <a:rPr lang="en-US" sz="2000" i="1" dirty="0" err="1"/>
              <a:t>unde</a:t>
            </a:r>
            <a:r>
              <a:rPr lang="en-US" sz="2000" dirty="0"/>
              <a:t> </a:t>
            </a:r>
            <a:r>
              <a:rPr lang="en-US" sz="2000" dirty="0" err="1"/>
              <a:t>este</a:t>
            </a:r>
            <a:r>
              <a:rPr lang="en-US" sz="2000" dirty="0"/>
              <a:t> </a:t>
            </a:r>
            <a:r>
              <a:rPr lang="en-US" sz="2000" dirty="0" err="1"/>
              <a:t>nevoia</a:t>
            </a:r>
            <a:r>
              <a:rPr lang="en-US" sz="2000" dirty="0"/>
              <a:t>, </a:t>
            </a:r>
            <a:r>
              <a:rPr lang="en-US" sz="2000" dirty="0" err="1"/>
              <a:t>putem</a:t>
            </a:r>
            <a:r>
              <a:rPr lang="en-US" sz="2000" dirty="0"/>
              <a:t> </a:t>
            </a:r>
            <a:r>
              <a:rPr lang="en-US" sz="2000" dirty="0" err="1"/>
              <a:t>alege</a:t>
            </a:r>
            <a:r>
              <a:rPr lang="en-US" sz="2000" dirty="0"/>
              <a:t> </a:t>
            </a:r>
            <a:r>
              <a:rPr lang="en-US" sz="2000" i="1" dirty="0" err="1"/>
              <a:t>ce</a:t>
            </a:r>
            <a:r>
              <a:rPr lang="en-US" sz="2000" dirty="0"/>
              <a:t> </a:t>
            </a:r>
            <a:r>
              <a:rPr lang="en-US" sz="2000" dirty="0" err="1"/>
              <a:t>activitate</a:t>
            </a:r>
            <a:r>
              <a:rPr lang="en-US" sz="2000" dirty="0"/>
              <a:t> </a:t>
            </a:r>
            <a:r>
              <a:rPr lang="en-US" sz="2000" dirty="0" err="1"/>
              <a:t>să</a:t>
            </a:r>
            <a:r>
              <a:rPr lang="en-US" sz="2000" dirty="0"/>
              <a:t> </a:t>
            </a:r>
            <a:r>
              <a:rPr lang="en-US" sz="2000" dirty="0" err="1"/>
              <a:t>aplicăm</a:t>
            </a:r>
            <a:r>
              <a:rPr lang="en-US" sz="2000" dirty="0"/>
              <a:t>.</a:t>
            </a:r>
            <a:endParaRPr sz="2000" dirty="0"/>
          </a:p>
          <a:p>
            <a:pPr marL="457200" marR="0" lvl="0" indent="-228600" algn="l" rtl="0">
              <a:lnSpc>
                <a:spcPct val="90000"/>
              </a:lnSpc>
              <a:spcBef>
                <a:spcPts val="1000"/>
              </a:spcBef>
              <a:spcAft>
                <a:spcPts val="0"/>
              </a:spcAft>
              <a:buClr>
                <a:schemeClr val="dk1"/>
              </a:buClr>
              <a:buSzPts val="1800"/>
              <a:buFont typeface="Arial"/>
              <a:buNone/>
            </a:pPr>
            <a:endParaRPr sz="2000" dirty="0"/>
          </a:p>
          <a:p>
            <a:pPr marL="0" lvl="0" indent="0" algn="l" rtl="0">
              <a:lnSpc>
                <a:spcPct val="90000"/>
              </a:lnSpc>
              <a:spcBef>
                <a:spcPts val="0"/>
              </a:spcBef>
              <a:spcAft>
                <a:spcPts val="0"/>
              </a:spcAft>
              <a:buClr>
                <a:schemeClr val="dk1"/>
              </a:buClr>
              <a:buSzPts val="1800"/>
              <a:buNone/>
            </a:pP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85" name="Google Shape;185;p1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err="1"/>
              <a:t>Cartografiere</a:t>
            </a:r>
            <a:r>
              <a:rPr lang="en-US" dirty="0"/>
              <a:t> PERMA (10 min)</a:t>
            </a:r>
            <a:endParaRPr dirty="0"/>
          </a:p>
        </p:txBody>
      </p:sp>
      <p:sp>
        <p:nvSpPr>
          <p:cNvPr id="186" name="Google Shape;186;p17"/>
          <p:cNvSpPr txBox="1">
            <a:spLocks noGrp="1"/>
          </p:cNvSpPr>
          <p:nvPr>
            <p:ph type="body" idx="2"/>
          </p:nvPr>
        </p:nvSpPr>
        <p:spPr>
          <a:xfrm>
            <a:off x="0" y="1350554"/>
            <a:ext cx="11944500" cy="5289300"/>
          </a:xfrm>
          <a:prstGeom prst="rect">
            <a:avLst/>
          </a:prstGeom>
          <a:noFill/>
          <a:ln>
            <a:noFill/>
          </a:ln>
        </p:spPr>
        <p:txBody>
          <a:bodyPr spcFirstLastPara="1" wrap="square" lIns="91425" tIns="45700" rIns="91425" bIns="45700" anchor="t" anchorCtr="0">
            <a:noAutofit/>
          </a:bodyPr>
          <a:lstStyle/>
          <a:p>
            <a:pPr marL="265113" lvl="0" indent="0"/>
            <a:r>
              <a:rPr lang="en-US" b="1" dirty="0" err="1"/>
              <a:t>Sarcină</a:t>
            </a:r>
            <a:br>
              <a:rPr lang="en-US" dirty="0"/>
            </a:br>
            <a:r>
              <a:rPr lang="en-US" dirty="0" err="1"/>
              <a:t>Lucrați</a:t>
            </a:r>
            <a:r>
              <a:rPr lang="en-US" dirty="0"/>
              <a:t> cu </a:t>
            </a:r>
            <a:r>
              <a:rPr lang="en-US" dirty="0" err="1"/>
              <a:t>grupul</a:t>
            </a:r>
            <a:r>
              <a:rPr lang="en-US" dirty="0"/>
              <a:t> </a:t>
            </a:r>
            <a:r>
              <a:rPr lang="en-US" dirty="0" err="1"/>
              <a:t>vostru</a:t>
            </a:r>
            <a:r>
              <a:rPr lang="en-US" dirty="0"/>
              <a:t> </a:t>
            </a:r>
            <a:r>
              <a:rPr lang="en-US" dirty="0" err="1"/>
              <a:t>și</a:t>
            </a:r>
            <a:r>
              <a:rPr lang="en-US" dirty="0"/>
              <a:t> </a:t>
            </a:r>
            <a:r>
              <a:rPr lang="en-US" dirty="0" err="1"/>
              <a:t>clasificați</a:t>
            </a:r>
            <a:r>
              <a:rPr lang="en-US" dirty="0"/>
              <a:t> </a:t>
            </a:r>
            <a:r>
              <a:rPr lang="en-US" dirty="0" err="1"/>
              <a:t>punctele</a:t>
            </a:r>
            <a:r>
              <a:rPr lang="en-US" dirty="0"/>
              <a:t> forte </a:t>
            </a:r>
            <a:r>
              <a:rPr lang="en-US" dirty="0" err="1"/>
              <a:t>și</a:t>
            </a:r>
            <a:r>
              <a:rPr lang="en-US" dirty="0"/>
              <a:t> </a:t>
            </a:r>
            <a:r>
              <a:rPr lang="en-US" dirty="0" err="1"/>
              <a:t>provocările</a:t>
            </a:r>
            <a:r>
              <a:rPr lang="en-US" dirty="0"/>
              <a:t> din </a:t>
            </a:r>
            <a:r>
              <a:rPr lang="en-US" dirty="0" err="1"/>
              <a:t>Unitatea</a:t>
            </a:r>
            <a:r>
              <a:rPr lang="en-US" dirty="0"/>
              <a:t> 1.1 </a:t>
            </a:r>
            <a:r>
              <a:rPr lang="en-US" dirty="0" err="1"/>
              <a:t>în</a:t>
            </a:r>
            <a:r>
              <a:rPr lang="en-US" dirty="0"/>
              <a:t> </a:t>
            </a:r>
            <a:r>
              <a:rPr lang="en-US" dirty="0" err="1"/>
              <a:t>cadrul</a:t>
            </a:r>
            <a:r>
              <a:rPr lang="en-US" dirty="0"/>
              <a:t> </a:t>
            </a:r>
            <a:r>
              <a:rPr lang="en-US" dirty="0" err="1"/>
              <a:t>elementelor</a:t>
            </a:r>
            <a:r>
              <a:rPr lang="en-US" dirty="0"/>
              <a:t> PERMA:</a:t>
            </a:r>
            <a:endParaRPr dirty="0"/>
          </a:p>
        </p:txBody>
      </p:sp>
      <p:graphicFrame>
        <p:nvGraphicFramePr>
          <p:cNvPr id="187" name="Google Shape;187;p17"/>
          <p:cNvGraphicFramePr/>
          <p:nvPr>
            <p:extLst>
              <p:ext uri="{D42A27DB-BD31-4B8C-83A1-F6EECF244321}">
                <p14:modId xmlns:p14="http://schemas.microsoft.com/office/powerpoint/2010/main" val="1470449159"/>
              </p:ext>
            </p:extLst>
          </p:nvPr>
        </p:nvGraphicFramePr>
        <p:xfrm>
          <a:off x="415290" y="2142028"/>
          <a:ext cx="10515625" cy="493675"/>
        </p:xfrm>
        <a:graphic>
          <a:graphicData uri="http://schemas.openxmlformats.org/drawingml/2006/table">
            <a:tbl>
              <a:tblPr>
                <a:noFill/>
                <a:tableStyleId>{3AD4CB0D-AD9A-4BEE-9701-78F814C08FBE}</a:tableStyleId>
              </a:tblPr>
              <a:tblGrid>
                <a:gridCol w="2103125">
                  <a:extLst>
                    <a:ext uri="{9D8B030D-6E8A-4147-A177-3AD203B41FA5}">
                      <a16:colId xmlns:a16="http://schemas.microsoft.com/office/drawing/2014/main" val="20000"/>
                    </a:ext>
                  </a:extLst>
                </a:gridCol>
                <a:gridCol w="2103125">
                  <a:extLst>
                    <a:ext uri="{9D8B030D-6E8A-4147-A177-3AD203B41FA5}">
                      <a16:colId xmlns:a16="http://schemas.microsoft.com/office/drawing/2014/main" val="20001"/>
                    </a:ext>
                  </a:extLst>
                </a:gridCol>
                <a:gridCol w="2103125">
                  <a:extLst>
                    <a:ext uri="{9D8B030D-6E8A-4147-A177-3AD203B41FA5}">
                      <a16:colId xmlns:a16="http://schemas.microsoft.com/office/drawing/2014/main" val="20002"/>
                    </a:ext>
                  </a:extLst>
                </a:gridCol>
                <a:gridCol w="2103125">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4936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Emoții </a:t>
                      </a:r>
                      <a:r>
                        <a:rPr lang="en-US" sz="1400" u="none" strike="noStrike" cap="none" dirty="0" err="1"/>
                        <a:t>pozitive</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Implicare</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Relații</a:t>
                      </a:r>
                      <a:endParaRPr dirty="0"/>
                    </a:p>
                  </a:txBody>
                  <a:tcPr marL="91450" marR="91450" marT="45725" marB="45725" anchor="ctr"/>
                </a:tc>
                <a:tc>
                  <a:txBody>
                    <a:bodyPr/>
                    <a:lstStyle/>
                    <a:p>
                      <a:r>
                        <a:rPr lang="en-US" sz="1400" b="0" i="0" u="none" strike="noStrike" cap="none" dirty="0">
                          <a:solidFill>
                            <a:schemeClr val="lt1"/>
                          </a:solidFill>
                          <a:effectLst/>
                          <a:latin typeface="Arial"/>
                          <a:ea typeface="Arial"/>
                          <a:cs typeface="Arial"/>
                          <a:sym typeface="Arial"/>
                        </a:rPr>
                        <a:t>Sens/</a:t>
                      </a:r>
                      <a:r>
                        <a:rPr lang="en-US" sz="1400" b="0" i="0" u="none" strike="noStrike" cap="none" dirty="0" err="1">
                          <a:solidFill>
                            <a:schemeClr val="lt1"/>
                          </a:solidFill>
                          <a:effectLst/>
                          <a:latin typeface="Arial"/>
                          <a:ea typeface="Arial"/>
                          <a:cs typeface="Arial"/>
                          <a:sym typeface="Arial"/>
                        </a:rPr>
                        <a:t>Însemnătate</a:t>
                      </a:r>
                      <a:endParaRPr lang="en-US" sz="1400" b="0" i="0" u="none" strike="noStrike" cap="none" dirty="0">
                        <a:solidFill>
                          <a:schemeClr val="lt1"/>
                        </a:solidFill>
                        <a:effectLst/>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Realizare</a:t>
                      </a:r>
                      <a:endParaRPr dirty="0"/>
                    </a:p>
                  </a:txBody>
                  <a:tcPr marL="91450" marR="91450" marT="45725" marB="45725" anchor="ctr"/>
                </a:tc>
                <a:extLst>
                  <a:ext uri="{0D108BD9-81ED-4DB2-BD59-A6C34878D82A}">
                    <a16:rowId xmlns:a16="http://schemas.microsoft.com/office/drawing/2014/main" val="10000"/>
                  </a:ext>
                </a:extLst>
              </a:tr>
            </a:tbl>
          </a:graphicData>
        </a:graphic>
      </p:graphicFrame>
      <p:sp>
        <p:nvSpPr>
          <p:cNvPr id="188" name="Google Shape;188;p17"/>
          <p:cNvSpPr txBox="1"/>
          <p:nvPr/>
        </p:nvSpPr>
        <p:spPr>
          <a:xfrm>
            <a:off x="415290" y="2750058"/>
            <a:ext cx="11423784"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dirty="0" err="1">
                <a:latin typeface="Calibri"/>
                <a:ea typeface="Calibri"/>
                <a:cs typeface="Calibri"/>
                <a:sym typeface="Calibri"/>
              </a:rPr>
              <a:t>Pași</a:t>
            </a:r>
            <a:endParaRPr sz="1800" b="0" i="0" u="none" strike="noStrike" cap="none" dirty="0">
              <a:solidFill>
                <a:srgbClr val="000000"/>
              </a:solidFill>
              <a:latin typeface="Calibri"/>
              <a:ea typeface="Calibri"/>
              <a:cs typeface="Calibri"/>
              <a:sym typeface="Calibri"/>
            </a:endParaRPr>
          </a:p>
          <a:p>
            <a:pPr lvl="0" indent="-114300">
              <a:buSzPts val="1800"/>
              <a:buFont typeface="Arial"/>
              <a:buAutoNum type="arabicPeriod"/>
            </a:pPr>
            <a:r>
              <a:rPr lang="en-US" sz="1800" dirty="0" err="1">
                <a:latin typeface="Calibri"/>
                <a:ea typeface="Calibri"/>
                <a:cs typeface="Calibri"/>
                <a:sym typeface="Calibri"/>
              </a:rPr>
              <a:t>Plasați</a:t>
            </a:r>
            <a:r>
              <a:rPr lang="en-US" sz="1800" dirty="0">
                <a:latin typeface="Calibri"/>
                <a:ea typeface="Calibri"/>
                <a:cs typeface="Calibri"/>
                <a:sym typeface="Calibri"/>
              </a:rPr>
              <a:t> </a:t>
            </a:r>
            <a:r>
              <a:rPr lang="en-US" sz="1800" dirty="0" err="1">
                <a:latin typeface="Calibri"/>
                <a:ea typeface="Calibri"/>
                <a:cs typeface="Calibri"/>
                <a:sym typeface="Calibri"/>
              </a:rPr>
              <a:t>fiecare</a:t>
            </a:r>
            <a:r>
              <a:rPr lang="en-US" sz="1800" dirty="0">
                <a:latin typeface="Calibri"/>
                <a:ea typeface="Calibri"/>
                <a:cs typeface="Calibri"/>
                <a:sym typeface="Calibri"/>
              </a:rPr>
              <a:t> </a:t>
            </a:r>
            <a:r>
              <a:rPr lang="en-US" sz="1800" dirty="0" err="1">
                <a:latin typeface="Calibri"/>
                <a:ea typeface="Calibri"/>
                <a:cs typeface="Calibri"/>
                <a:sym typeface="Calibri"/>
              </a:rPr>
              <a:t>punct</a:t>
            </a:r>
            <a:r>
              <a:rPr lang="en-US" sz="1800" dirty="0">
                <a:latin typeface="Calibri"/>
                <a:ea typeface="Calibri"/>
                <a:cs typeface="Calibri"/>
                <a:sym typeface="Calibri"/>
              </a:rPr>
              <a:t> forte </a:t>
            </a:r>
            <a:r>
              <a:rPr lang="en-US" sz="1800" dirty="0" err="1">
                <a:latin typeface="Calibri"/>
                <a:ea typeface="Calibri"/>
                <a:cs typeface="Calibri"/>
                <a:sym typeface="Calibri"/>
              </a:rPr>
              <a:t>sau</a:t>
            </a:r>
            <a:r>
              <a:rPr lang="en-US" sz="1800" dirty="0">
                <a:latin typeface="Calibri"/>
                <a:ea typeface="Calibri"/>
                <a:cs typeface="Calibri"/>
                <a:sym typeface="Calibri"/>
              </a:rPr>
              <a:t> </a:t>
            </a:r>
            <a:r>
              <a:rPr lang="en-US" sz="1800" dirty="0" err="1">
                <a:latin typeface="Calibri"/>
                <a:ea typeface="Calibri"/>
                <a:cs typeface="Calibri"/>
                <a:sym typeface="Calibri"/>
              </a:rPr>
              <a:t>provocare</a:t>
            </a:r>
            <a:r>
              <a:rPr lang="en-US" sz="1800" dirty="0">
                <a:latin typeface="Calibri"/>
                <a:ea typeface="Calibri"/>
                <a:cs typeface="Calibri"/>
                <a:sym typeface="Calibri"/>
              </a:rPr>
              <a:t> </a:t>
            </a:r>
            <a:r>
              <a:rPr lang="en-US" sz="1800" dirty="0" err="1">
                <a:latin typeface="Calibri"/>
                <a:ea typeface="Calibri"/>
                <a:cs typeface="Calibri"/>
                <a:sym typeface="Calibri"/>
              </a:rPr>
              <a:t>în</a:t>
            </a:r>
            <a:r>
              <a:rPr lang="en-US" sz="1800" dirty="0">
                <a:latin typeface="Calibri"/>
                <a:ea typeface="Calibri"/>
                <a:cs typeface="Calibri"/>
                <a:sym typeface="Calibri"/>
              </a:rPr>
              <a:t> </a:t>
            </a:r>
            <a:r>
              <a:rPr lang="en-US" sz="1800" dirty="0" err="1">
                <a:latin typeface="Calibri"/>
                <a:ea typeface="Calibri"/>
                <a:cs typeface="Calibri"/>
                <a:sym typeface="Calibri"/>
              </a:rPr>
              <a:t>coloana</a:t>
            </a:r>
            <a:r>
              <a:rPr lang="en-US" sz="1800" dirty="0">
                <a:latin typeface="Calibri"/>
                <a:ea typeface="Calibri"/>
                <a:cs typeface="Calibri"/>
                <a:sym typeface="Calibri"/>
              </a:rPr>
              <a:t> </a:t>
            </a:r>
            <a:r>
              <a:rPr lang="en-US" sz="1800" dirty="0" err="1">
                <a:latin typeface="Calibri"/>
                <a:ea typeface="Calibri"/>
                <a:cs typeface="Calibri"/>
                <a:sym typeface="Calibri"/>
              </a:rPr>
              <a:t>corespunzătoare</a:t>
            </a:r>
            <a:r>
              <a:rPr lang="en-US" sz="1800" dirty="0">
                <a:latin typeface="Calibri"/>
                <a:ea typeface="Calibri"/>
                <a:cs typeface="Calibri"/>
                <a:sym typeface="Calibri"/>
              </a:rPr>
              <a:t>.</a:t>
            </a:r>
          </a:p>
          <a:p>
            <a:pPr lvl="0" indent="-114300">
              <a:buSzPts val="1800"/>
              <a:buFont typeface="Arial"/>
              <a:buAutoNum type="arabicPeriod"/>
            </a:pPr>
            <a:r>
              <a:rPr lang="en-US" sz="1800" dirty="0" err="1">
                <a:latin typeface="Calibri"/>
                <a:ea typeface="Calibri"/>
                <a:cs typeface="Calibri"/>
                <a:sym typeface="Calibri"/>
              </a:rPr>
              <a:t>Uitați-vă</a:t>
            </a:r>
            <a:r>
              <a:rPr lang="en-US" sz="1800" dirty="0">
                <a:latin typeface="Calibri"/>
                <a:ea typeface="Calibri"/>
                <a:cs typeface="Calibri"/>
                <a:sym typeface="Calibri"/>
              </a:rPr>
              <a:t> la </a:t>
            </a:r>
            <a:r>
              <a:rPr lang="en-US" sz="1800" dirty="0" err="1">
                <a:latin typeface="Calibri"/>
                <a:ea typeface="Calibri"/>
                <a:cs typeface="Calibri"/>
                <a:sym typeface="Calibri"/>
              </a:rPr>
              <a:t>coloana</a:t>
            </a:r>
            <a:r>
              <a:rPr lang="en-US" sz="1800" dirty="0">
                <a:latin typeface="Calibri"/>
                <a:ea typeface="Calibri"/>
                <a:cs typeface="Calibri"/>
                <a:sym typeface="Calibri"/>
              </a:rPr>
              <a:t> cu cel </a:t>
            </a:r>
            <a:r>
              <a:rPr lang="en-US" sz="1800" dirty="0" err="1">
                <a:latin typeface="Calibri"/>
                <a:ea typeface="Calibri"/>
                <a:cs typeface="Calibri"/>
                <a:sym typeface="Calibri"/>
              </a:rPr>
              <a:t>mai</a:t>
            </a:r>
            <a:r>
              <a:rPr lang="en-US" sz="1800" dirty="0">
                <a:latin typeface="Calibri"/>
                <a:ea typeface="Calibri"/>
                <a:cs typeface="Calibri"/>
                <a:sym typeface="Calibri"/>
              </a:rPr>
              <a:t> mare </a:t>
            </a:r>
            <a:r>
              <a:rPr lang="en-US" sz="1800" dirty="0" err="1">
                <a:latin typeface="Calibri"/>
                <a:ea typeface="Calibri"/>
                <a:cs typeface="Calibri"/>
                <a:sym typeface="Calibri"/>
              </a:rPr>
              <a:t>număr</a:t>
            </a:r>
            <a:r>
              <a:rPr lang="en-US" sz="1800" dirty="0">
                <a:latin typeface="Calibri"/>
                <a:ea typeface="Calibri"/>
                <a:cs typeface="Calibri"/>
                <a:sym typeface="Calibri"/>
              </a:rPr>
              <a:t> de </a:t>
            </a:r>
            <a:r>
              <a:rPr lang="en-US" sz="1800" dirty="0" err="1">
                <a:latin typeface="Calibri"/>
                <a:ea typeface="Calibri"/>
                <a:cs typeface="Calibri"/>
                <a:sym typeface="Calibri"/>
              </a:rPr>
              <a:t>provocări</a:t>
            </a:r>
            <a:r>
              <a:rPr lang="en-US" sz="1800" dirty="0">
                <a:latin typeface="Calibri"/>
                <a:ea typeface="Calibri"/>
                <a:cs typeface="Calibri"/>
                <a:sym typeface="Calibri"/>
              </a:rPr>
              <a:t>. </a:t>
            </a:r>
          </a:p>
          <a:p>
            <a:pPr lvl="0">
              <a:buSzPts val="1800"/>
            </a:pPr>
            <a:r>
              <a:rPr lang="en-US" sz="1800" dirty="0" err="1">
                <a:latin typeface="Calibri"/>
                <a:ea typeface="Calibri"/>
                <a:cs typeface="Calibri"/>
                <a:sym typeface="Calibri"/>
              </a:rPr>
              <a:t>Aceasta</a:t>
            </a:r>
            <a:r>
              <a:rPr lang="en-US" sz="1800" dirty="0">
                <a:latin typeface="Calibri"/>
                <a:ea typeface="Calibri"/>
                <a:cs typeface="Calibri"/>
                <a:sym typeface="Calibri"/>
              </a:rPr>
              <a:t> </a:t>
            </a:r>
            <a:r>
              <a:rPr lang="en-US" sz="1800" dirty="0" err="1">
                <a:latin typeface="Calibri"/>
                <a:ea typeface="Calibri"/>
                <a:cs typeface="Calibri"/>
                <a:sym typeface="Calibri"/>
              </a:rPr>
              <a:t>arată</a:t>
            </a:r>
            <a:r>
              <a:rPr lang="en-US" sz="1800" dirty="0">
                <a:latin typeface="Calibri"/>
                <a:ea typeface="Calibri"/>
                <a:cs typeface="Calibri"/>
                <a:sym typeface="Calibri"/>
              </a:rPr>
              <a:t> </a:t>
            </a:r>
            <a:r>
              <a:rPr lang="en-US" sz="1800" dirty="0" err="1">
                <a:latin typeface="Calibri"/>
                <a:ea typeface="Calibri"/>
                <a:cs typeface="Calibri"/>
                <a:sym typeface="Calibri"/>
              </a:rPr>
              <a:t>domeniul</a:t>
            </a:r>
            <a:r>
              <a:rPr lang="en-US" sz="1800" dirty="0">
                <a:latin typeface="Calibri"/>
                <a:ea typeface="Calibri"/>
                <a:cs typeface="Calibri"/>
                <a:sym typeface="Calibri"/>
              </a:rPr>
              <a:t> care </a:t>
            </a:r>
            <a:r>
              <a:rPr lang="en-US" sz="1800" dirty="0" err="1">
                <a:latin typeface="Calibri"/>
                <a:ea typeface="Calibri"/>
                <a:cs typeface="Calibri"/>
                <a:sym typeface="Calibri"/>
              </a:rPr>
              <a:t>necesită</a:t>
            </a:r>
            <a:r>
              <a:rPr lang="en-US" sz="1800" dirty="0">
                <a:latin typeface="Calibri"/>
                <a:ea typeface="Calibri"/>
                <a:cs typeface="Calibri"/>
                <a:sym typeface="Calibri"/>
              </a:rPr>
              <a:t> </a:t>
            </a:r>
            <a:r>
              <a:rPr lang="en-US" sz="1800" dirty="0" err="1">
                <a:latin typeface="Calibri"/>
                <a:ea typeface="Calibri"/>
                <a:cs typeface="Calibri"/>
                <a:sym typeface="Calibri"/>
              </a:rPr>
              <a:t>prioritate</a:t>
            </a:r>
            <a:r>
              <a:rPr lang="en-US" sz="1800" dirty="0">
                <a:latin typeface="Calibri"/>
                <a:ea typeface="Calibri"/>
                <a:cs typeface="Calibri"/>
                <a:sym typeface="Calibri"/>
              </a:rPr>
              <a:t>.</a:t>
            </a:r>
          </a:p>
          <a:p>
            <a:pPr lvl="0" indent="-114300">
              <a:buSzPts val="1800"/>
              <a:buFont typeface="Arial"/>
              <a:buAutoNum type="arabicPeriod"/>
            </a:pPr>
            <a:r>
              <a:rPr lang="en-US" sz="1800" dirty="0" err="1">
                <a:latin typeface="Calibri"/>
                <a:ea typeface="Calibri"/>
                <a:cs typeface="Calibri"/>
                <a:sym typeface="Calibri"/>
              </a:rPr>
              <a:t>Încercuiți</a:t>
            </a:r>
            <a:r>
              <a:rPr lang="en-US" sz="1800" dirty="0">
                <a:latin typeface="Calibri"/>
                <a:ea typeface="Calibri"/>
                <a:cs typeface="Calibri"/>
                <a:sym typeface="Calibri"/>
              </a:rPr>
              <a:t> </a:t>
            </a:r>
            <a:r>
              <a:rPr lang="en-US" sz="1800" dirty="0" err="1">
                <a:latin typeface="Calibri"/>
                <a:ea typeface="Calibri"/>
                <a:cs typeface="Calibri"/>
                <a:sym typeface="Calibri"/>
              </a:rPr>
              <a:t>sau</a:t>
            </a:r>
            <a:r>
              <a:rPr lang="en-US" sz="1800" dirty="0">
                <a:latin typeface="Calibri"/>
                <a:ea typeface="Calibri"/>
                <a:cs typeface="Calibri"/>
                <a:sym typeface="Calibri"/>
              </a:rPr>
              <a:t> </a:t>
            </a:r>
            <a:r>
              <a:rPr lang="en-US" sz="1800" dirty="0" err="1">
                <a:latin typeface="Calibri"/>
                <a:ea typeface="Calibri"/>
                <a:cs typeface="Calibri"/>
                <a:sym typeface="Calibri"/>
              </a:rPr>
              <a:t>evidențiați</a:t>
            </a:r>
            <a:r>
              <a:rPr lang="en-US" sz="1800" dirty="0">
                <a:latin typeface="Calibri"/>
                <a:ea typeface="Calibri"/>
                <a:cs typeface="Calibri"/>
                <a:sym typeface="Calibri"/>
              </a:rPr>
              <a:t> </a:t>
            </a:r>
            <a:r>
              <a:rPr lang="en-US" sz="1800" dirty="0" err="1">
                <a:latin typeface="Calibri"/>
                <a:ea typeface="Calibri"/>
                <a:cs typeface="Calibri"/>
                <a:sym typeface="Calibri"/>
              </a:rPr>
              <a:t>elementul</a:t>
            </a:r>
            <a:r>
              <a:rPr lang="en-US" sz="1800" dirty="0">
                <a:latin typeface="Calibri"/>
                <a:ea typeface="Calibri"/>
                <a:cs typeface="Calibri"/>
                <a:sym typeface="Calibri"/>
              </a:rPr>
              <a:t> </a:t>
            </a:r>
            <a:r>
              <a:rPr lang="en-US" sz="1800" dirty="0" err="1">
                <a:latin typeface="Calibri"/>
                <a:ea typeface="Calibri"/>
                <a:cs typeface="Calibri"/>
                <a:sym typeface="Calibri"/>
              </a:rPr>
              <a:t>respectiv</a:t>
            </a:r>
            <a:r>
              <a:rPr lang="en-US" sz="1800" dirty="0">
                <a:latin typeface="Calibri"/>
                <a:ea typeface="Calibri"/>
                <a:cs typeface="Calibri"/>
                <a:sym typeface="Calibri"/>
              </a:rPr>
              <a:t>.</a:t>
            </a:r>
          </a:p>
          <a:p>
            <a:pPr lvl="0" indent="-114300">
              <a:buSzPts val="1800"/>
              <a:buFont typeface="Arial"/>
              <a:buAutoNum type="arabicPeriod"/>
            </a:pPr>
            <a:r>
              <a:rPr lang="en-US" sz="1800" b="1" dirty="0">
                <a:latin typeface="Calibri"/>
                <a:ea typeface="Calibri"/>
                <a:cs typeface="Calibri"/>
                <a:sym typeface="Calibri"/>
              </a:rPr>
              <a:t>Scop</a:t>
            </a:r>
            <a:br>
              <a:rPr lang="en-US" sz="1800" b="0" i="0" u="none" strike="noStrike" cap="none" dirty="0">
                <a:solidFill>
                  <a:srgbClr val="000000"/>
                </a:solidFill>
                <a:latin typeface="Calibri"/>
                <a:ea typeface="Calibri"/>
                <a:cs typeface="Calibri"/>
                <a:sym typeface="Calibri"/>
              </a:rPr>
            </a:br>
            <a:r>
              <a:rPr lang="en-US" sz="1800" dirty="0" err="1">
                <a:latin typeface="Calibri"/>
                <a:ea typeface="Calibri"/>
                <a:cs typeface="Calibri"/>
                <a:sym typeface="Calibri"/>
              </a:rPr>
              <a:t>Fiecare</a:t>
            </a:r>
            <a:r>
              <a:rPr lang="en-US" sz="1800" dirty="0">
                <a:latin typeface="Calibri"/>
                <a:ea typeface="Calibri"/>
                <a:cs typeface="Calibri"/>
                <a:sym typeface="Calibri"/>
              </a:rPr>
              <a:t> </a:t>
            </a:r>
            <a:r>
              <a:rPr lang="en-US" sz="1800" dirty="0" err="1">
                <a:latin typeface="Calibri"/>
                <a:ea typeface="Calibri"/>
                <a:cs typeface="Calibri"/>
                <a:sym typeface="Calibri"/>
              </a:rPr>
              <a:t>școală</a:t>
            </a:r>
            <a:r>
              <a:rPr lang="en-US" sz="1800" dirty="0">
                <a:latin typeface="Calibri"/>
                <a:ea typeface="Calibri"/>
                <a:cs typeface="Calibri"/>
                <a:sym typeface="Calibri"/>
              </a:rPr>
              <a:t> </a:t>
            </a:r>
            <a:r>
              <a:rPr lang="en-US" sz="1800" dirty="0" err="1">
                <a:latin typeface="Calibri"/>
                <a:ea typeface="Calibri"/>
                <a:cs typeface="Calibri"/>
                <a:sym typeface="Calibri"/>
              </a:rPr>
              <a:t>identifică</a:t>
            </a:r>
            <a:r>
              <a:rPr lang="en-US" sz="1800" dirty="0">
                <a:latin typeface="Calibri"/>
                <a:ea typeface="Calibri"/>
                <a:cs typeface="Calibri"/>
                <a:sym typeface="Calibri"/>
              </a:rPr>
              <a:t> </a:t>
            </a:r>
            <a:r>
              <a:rPr lang="en-US" sz="1800" b="1" dirty="0">
                <a:latin typeface="Calibri"/>
                <a:ea typeface="Calibri"/>
                <a:cs typeface="Calibri"/>
                <a:sym typeface="Calibri"/>
              </a:rPr>
              <a:t>un element PERMA </a:t>
            </a:r>
            <a:r>
              <a:rPr lang="en-US" sz="1800" dirty="0">
                <a:latin typeface="Calibri"/>
                <a:ea typeface="Calibri"/>
                <a:cs typeface="Calibri"/>
                <a:sym typeface="Calibri"/>
              </a:rPr>
              <a:t>care </a:t>
            </a:r>
            <a:r>
              <a:rPr lang="en-US" sz="1800" dirty="0" err="1">
                <a:latin typeface="Calibri"/>
                <a:ea typeface="Calibri"/>
                <a:cs typeface="Calibri"/>
                <a:sym typeface="Calibri"/>
              </a:rPr>
              <a:t>necesită</a:t>
            </a:r>
            <a:r>
              <a:rPr lang="en-US" sz="1800" dirty="0">
                <a:latin typeface="Calibri"/>
                <a:ea typeface="Calibri"/>
                <a:cs typeface="Calibri"/>
                <a:sym typeface="Calibri"/>
              </a:rPr>
              <a:t> </a:t>
            </a:r>
            <a:r>
              <a:rPr lang="en-US" sz="1800" dirty="0" err="1">
                <a:latin typeface="Calibri"/>
                <a:ea typeface="Calibri"/>
                <a:cs typeface="Calibri"/>
                <a:sym typeface="Calibri"/>
              </a:rPr>
              <a:t>îmbunătățiri</a:t>
            </a:r>
            <a:r>
              <a:rPr lang="en-US" sz="1800" dirty="0">
                <a:latin typeface="Calibri"/>
                <a:ea typeface="Calibri"/>
                <a:cs typeface="Calibri"/>
                <a:sym typeface="Calibri"/>
              </a:rPr>
              <a:t>.</a:t>
            </a:r>
            <a:endParaRPr dirty="0"/>
          </a:p>
        </p:txBody>
      </p:sp>
      <p:sp>
        <p:nvSpPr>
          <p:cNvPr id="189" name="Google Shape;189;p17"/>
          <p:cNvSpPr txBox="1"/>
          <p:nvPr/>
        </p:nvSpPr>
        <p:spPr>
          <a:xfrm>
            <a:off x="415290" y="4885528"/>
            <a:ext cx="11056207" cy="1754286"/>
          </a:xfrm>
          <a:prstGeom prst="rect">
            <a:avLst/>
          </a:prstGeom>
          <a:noFill/>
          <a:ln>
            <a:noFill/>
          </a:ln>
        </p:spPr>
        <p:txBody>
          <a:bodyPr spcFirstLastPara="1" wrap="square" lIns="91425" tIns="45700" rIns="91425" bIns="45700" anchor="t" anchorCtr="0">
            <a:spAutoFit/>
          </a:bodyPr>
          <a:lstStyle/>
          <a:p>
            <a:pPr lvl="0">
              <a:buSzPts val="1800"/>
            </a:pPr>
            <a:r>
              <a:rPr lang="en-US" sz="1800" b="1" dirty="0" err="1">
                <a:latin typeface="Calibri"/>
                <a:ea typeface="Calibri"/>
                <a:cs typeface="Calibri"/>
                <a:sym typeface="Calibri"/>
              </a:rPr>
              <a:t>Tranziția</a:t>
            </a:r>
            <a:r>
              <a:rPr lang="en-US" sz="1800" b="1" dirty="0">
                <a:latin typeface="Calibri"/>
                <a:ea typeface="Calibri"/>
                <a:cs typeface="Calibri"/>
                <a:sym typeface="Calibri"/>
              </a:rPr>
              <a:t> </a:t>
            </a:r>
            <a:r>
              <a:rPr lang="en-US" sz="1800" b="1" dirty="0" err="1">
                <a:latin typeface="Calibri"/>
                <a:ea typeface="Calibri"/>
                <a:cs typeface="Calibri"/>
                <a:sym typeface="Calibri"/>
              </a:rPr>
              <a:t>către</a:t>
            </a:r>
            <a:r>
              <a:rPr lang="en-US" sz="1800" b="1" dirty="0">
                <a:latin typeface="Calibri"/>
                <a:ea typeface="Calibri"/>
                <a:cs typeface="Calibri"/>
                <a:sym typeface="Calibri"/>
              </a:rPr>
              <a:t> </a:t>
            </a:r>
            <a:r>
              <a:rPr lang="en-US" sz="1800" b="1" dirty="0" err="1">
                <a:latin typeface="Calibri"/>
                <a:ea typeface="Calibri"/>
                <a:cs typeface="Calibri"/>
                <a:sym typeface="Calibri"/>
              </a:rPr>
              <a:t>demonstrație</a:t>
            </a:r>
            <a:endParaRPr lang="en-US" sz="1800" b="1" dirty="0">
              <a:latin typeface="Calibri"/>
              <a:ea typeface="Calibri"/>
              <a:cs typeface="Calibri"/>
              <a:sym typeface="Calibri"/>
            </a:endParaRPr>
          </a:p>
          <a:p>
            <a:pPr lvl="0">
              <a:buSzPts val="1800"/>
            </a:pPr>
            <a:r>
              <a:rPr lang="en-US" sz="1800" dirty="0" err="1">
                <a:latin typeface="Calibri"/>
                <a:ea typeface="Calibri"/>
                <a:cs typeface="Calibri"/>
                <a:sym typeface="Calibri"/>
              </a:rPr>
              <a:t>Acum</a:t>
            </a:r>
            <a:r>
              <a:rPr lang="en-US" sz="1800" dirty="0">
                <a:latin typeface="Calibri"/>
                <a:ea typeface="Calibri"/>
                <a:cs typeface="Calibri"/>
                <a:sym typeface="Calibri"/>
              </a:rPr>
              <a:t> </a:t>
            </a:r>
            <a:r>
              <a:rPr lang="en-US" sz="1800" dirty="0" err="1">
                <a:latin typeface="Calibri"/>
                <a:ea typeface="Calibri"/>
                <a:cs typeface="Calibri"/>
                <a:sym typeface="Calibri"/>
              </a:rPr>
              <a:t>că</a:t>
            </a:r>
            <a:r>
              <a:rPr lang="en-US" sz="1800" dirty="0">
                <a:latin typeface="Calibri"/>
                <a:ea typeface="Calibri"/>
                <a:cs typeface="Calibri"/>
                <a:sym typeface="Calibri"/>
              </a:rPr>
              <a:t> </a:t>
            </a:r>
            <a:r>
              <a:rPr lang="en-US" sz="1800" dirty="0" err="1">
                <a:latin typeface="Calibri"/>
                <a:ea typeface="Calibri"/>
                <a:cs typeface="Calibri"/>
                <a:sym typeface="Calibri"/>
              </a:rPr>
              <a:t>ați</a:t>
            </a:r>
            <a:r>
              <a:rPr lang="en-US" sz="1800" dirty="0">
                <a:latin typeface="Calibri"/>
                <a:ea typeface="Calibri"/>
                <a:cs typeface="Calibri"/>
                <a:sym typeface="Calibri"/>
              </a:rPr>
              <a:t> </a:t>
            </a:r>
            <a:r>
              <a:rPr lang="en-US" sz="1800" dirty="0" err="1">
                <a:latin typeface="Calibri"/>
                <a:ea typeface="Calibri"/>
                <a:cs typeface="Calibri"/>
                <a:sym typeface="Calibri"/>
              </a:rPr>
              <a:t>identificat</a:t>
            </a:r>
            <a:r>
              <a:rPr lang="en-US" sz="1800" dirty="0">
                <a:latin typeface="Calibri"/>
                <a:ea typeface="Calibri"/>
                <a:cs typeface="Calibri"/>
                <a:sym typeface="Calibri"/>
              </a:rPr>
              <a:t> </a:t>
            </a:r>
            <a:r>
              <a:rPr lang="en-US" sz="1800" dirty="0" err="1">
                <a:latin typeface="Calibri"/>
                <a:ea typeface="Calibri"/>
                <a:cs typeface="Calibri"/>
                <a:sym typeface="Calibri"/>
              </a:rPr>
              <a:t>ce</a:t>
            </a:r>
            <a:r>
              <a:rPr lang="en-US" sz="1800" dirty="0">
                <a:latin typeface="Calibri"/>
                <a:ea typeface="Calibri"/>
                <a:cs typeface="Calibri"/>
                <a:sym typeface="Calibri"/>
              </a:rPr>
              <a:t> element PERMA are </a:t>
            </a:r>
            <a:r>
              <a:rPr lang="en-US" sz="1800" dirty="0" err="1">
                <a:latin typeface="Calibri"/>
                <a:ea typeface="Calibri"/>
                <a:cs typeface="Calibri"/>
                <a:sym typeface="Calibri"/>
              </a:rPr>
              <a:t>nevoie</a:t>
            </a:r>
            <a:r>
              <a:rPr lang="en-US" sz="1800" dirty="0">
                <a:latin typeface="Calibri"/>
                <a:ea typeface="Calibri"/>
                <a:cs typeface="Calibri"/>
                <a:sym typeface="Calibri"/>
              </a:rPr>
              <a:t> de </a:t>
            </a:r>
            <a:r>
              <a:rPr lang="en-US" sz="1800" dirty="0" err="1">
                <a:latin typeface="Calibri"/>
                <a:ea typeface="Calibri"/>
                <a:cs typeface="Calibri"/>
                <a:sym typeface="Calibri"/>
              </a:rPr>
              <a:t>sprijin</a:t>
            </a:r>
            <a:r>
              <a:rPr lang="en-US" sz="1800" dirty="0">
                <a:latin typeface="Calibri"/>
                <a:ea typeface="Calibri"/>
                <a:cs typeface="Calibri"/>
                <a:sym typeface="Calibri"/>
              </a:rPr>
              <a:t>:</a:t>
            </a:r>
          </a:p>
          <a:p>
            <a:pPr lvl="0">
              <a:buSzPts val="1800"/>
            </a:pPr>
            <a:r>
              <a:rPr lang="en-US" sz="1800" dirty="0">
                <a:latin typeface="Calibri"/>
                <a:ea typeface="Calibri"/>
                <a:cs typeface="Calibri"/>
                <a:sym typeface="Calibri"/>
              </a:rPr>
              <a:t>• </a:t>
            </a:r>
            <a:r>
              <a:rPr lang="en-US" sz="1800" dirty="0" err="1">
                <a:latin typeface="Calibri"/>
                <a:ea typeface="Calibri"/>
                <a:cs typeface="Calibri"/>
                <a:sym typeface="Calibri"/>
              </a:rPr>
              <a:t>Veți</a:t>
            </a:r>
            <a:r>
              <a:rPr lang="en-US" sz="1800" dirty="0">
                <a:latin typeface="Calibri"/>
                <a:ea typeface="Calibri"/>
                <a:cs typeface="Calibri"/>
                <a:sym typeface="Calibri"/>
              </a:rPr>
              <a:t> </a:t>
            </a:r>
            <a:r>
              <a:rPr lang="en-US" sz="1800" dirty="0" err="1">
                <a:latin typeface="Calibri"/>
                <a:ea typeface="Calibri"/>
                <a:cs typeface="Calibri"/>
                <a:sym typeface="Calibri"/>
              </a:rPr>
              <a:t>participa</a:t>
            </a:r>
            <a:r>
              <a:rPr lang="en-US" sz="1800" dirty="0">
                <a:latin typeface="Calibri"/>
                <a:ea typeface="Calibri"/>
                <a:cs typeface="Calibri"/>
                <a:sym typeface="Calibri"/>
              </a:rPr>
              <a:t> la o </a:t>
            </a:r>
            <a:r>
              <a:rPr lang="en-US" sz="1800" dirty="0" err="1">
                <a:latin typeface="Calibri"/>
                <a:ea typeface="Calibri"/>
                <a:cs typeface="Calibri"/>
                <a:sym typeface="Calibri"/>
              </a:rPr>
              <a:t>scurtă</a:t>
            </a:r>
            <a:r>
              <a:rPr lang="en-US" sz="1800" dirty="0">
                <a:latin typeface="Calibri"/>
                <a:ea typeface="Calibri"/>
                <a:cs typeface="Calibri"/>
                <a:sym typeface="Calibri"/>
              </a:rPr>
              <a:t> </a:t>
            </a:r>
            <a:r>
              <a:rPr lang="en-US" sz="1800" dirty="0" err="1">
                <a:latin typeface="Calibri"/>
                <a:ea typeface="Calibri"/>
                <a:cs typeface="Calibri"/>
                <a:sym typeface="Calibri"/>
              </a:rPr>
              <a:t>activitate</a:t>
            </a:r>
            <a:r>
              <a:rPr lang="en-US" sz="1800" dirty="0">
                <a:latin typeface="Calibri"/>
                <a:ea typeface="Calibri"/>
                <a:cs typeface="Calibri"/>
                <a:sym typeface="Calibri"/>
              </a:rPr>
              <a:t> de stare de bine </a:t>
            </a:r>
          </a:p>
          <a:p>
            <a:pPr lvl="0">
              <a:buSzPts val="1800"/>
            </a:pPr>
            <a:r>
              <a:rPr lang="en-US" sz="1800" dirty="0">
                <a:latin typeface="Calibri"/>
                <a:ea typeface="Calibri"/>
                <a:cs typeface="Calibri"/>
                <a:sym typeface="Calibri"/>
              </a:rPr>
              <a:t>• </a:t>
            </a:r>
            <a:r>
              <a:rPr lang="en-US" sz="1800" dirty="0" err="1">
                <a:latin typeface="Calibri"/>
                <a:ea typeface="Calibri"/>
                <a:cs typeface="Calibri"/>
                <a:sym typeface="Calibri"/>
              </a:rPr>
              <a:t>Veți</a:t>
            </a:r>
            <a:r>
              <a:rPr lang="en-US" sz="1800" dirty="0">
                <a:latin typeface="Calibri"/>
                <a:ea typeface="Calibri"/>
                <a:cs typeface="Calibri"/>
                <a:sym typeface="Calibri"/>
              </a:rPr>
              <a:t> </a:t>
            </a:r>
            <a:r>
              <a:rPr lang="en-US" sz="1800" dirty="0" err="1">
                <a:latin typeface="Calibri"/>
                <a:ea typeface="Calibri"/>
                <a:cs typeface="Calibri"/>
                <a:sym typeface="Calibri"/>
              </a:rPr>
              <a:t>vedea</a:t>
            </a:r>
            <a:r>
              <a:rPr lang="en-US" sz="1800" dirty="0">
                <a:latin typeface="Calibri"/>
                <a:ea typeface="Calibri"/>
                <a:cs typeface="Calibri"/>
                <a:sym typeface="Calibri"/>
              </a:rPr>
              <a:t> cum </a:t>
            </a:r>
            <a:r>
              <a:rPr lang="en-US" sz="1800" dirty="0" err="1">
                <a:latin typeface="Calibri"/>
                <a:ea typeface="Calibri"/>
                <a:cs typeface="Calibri"/>
                <a:sym typeface="Calibri"/>
              </a:rPr>
              <a:t>rutinele</a:t>
            </a:r>
            <a:r>
              <a:rPr lang="en-US" sz="1800" dirty="0">
                <a:latin typeface="Calibri"/>
                <a:ea typeface="Calibri"/>
                <a:cs typeface="Calibri"/>
                <a:sym typeface="Calibri"/>
              </a:rPr>
              <a:t> simple pot </a:t>
            </a:r>
            <a:r>
              <a:rPr lang="en-US" sz="1800" dirty="0" err="1">
                <a:latin typeface="Calibri"/>
                <a:ea typeface="Calibri"/>
                <a:cs typeface="Calibri"/>
                <a:sym typeface="Calibri"/>
              </a:rPr>
              <a:t>schimba</a:t>
            </a:r>
            <a:r>
              <a:rPr lang="en-US" sz="1800" dirty="0">
                <a:latin typeface="Calibri"/>
                <a:ea typeface="Calibri"/>
                <a:cs typeface="Calibri"/>
                <a:sym typeface="Calibri"/>
              </a:rPr>
              <a:t> </a:t>
            </a:r>
            <a:r>
              <a:rPr lang="en-US" sz="1800" dirty="0" err="1">
                <a:latin typeface="Calibri"/>
                <a:ea typeface="Calibri"/>
                <a:cs typeface="Calibri"/>
                <a:sym typeface="Calibri"/>
              </a:rPr>
              <a:t>climatul</a:t>
            </a:r>
            <a:r>
              <a:rPr lang="en-US" sz="1800" dirty="0">
                <a:latin typeface="Calibri"/>
                <a:ea typeface="Calibri"/>
                <a:cs typeface="Calibri"/>
                <a:sym typeface="Calibri"/>
              </a:rPr>
              <a:t> </a:t>
            </a:r>
          </a:p>
          <a:p>
            <a:pPr lvl="0">
              <a:buSzPts val="1800"/>
            </a:pPr>
            <a:r>
              <a:rPr lang="en-US" sz="1800" dirty="0">
                <a:latin typeface="Calibri"/>
                <a:ea typeface="Calibri"/>
                <a:cs typeface="Calibri"/>
                <a:sym typeface="Calibri"/>
              </a:rPr>
              <a:t>• </a:t>
            </a:r>
            <a:r>
              <a:rPr lang="en-US" sz="1800" dirty="0" err="1">
                <a:latin typeface="Calibri"/>
                <a:ea typeface="Calibri"/>
                <a:cs typeface="Calibri"/>
                <a:sym typeface="Calibri"/>
              </a:rPr>
              <a:t>Puteți</a:t>
            </a:r>
            <a:r>
              <a:rPr lang="en-US" sz="1800" dirty="0">
                <a:latin typeface="Calibri"/>
                <a:ea typeface="Calibri"/>
                <a:cs typeface="Calibri"/>
                <a:sym typeface="Calibri"/>
              </a:rPr>
              <a:t> decide </a:t>
            </a:r>
            <a:r>
              <a:rPr lang="en-US" sz="1800" dirty="0" err="1">
                <a:latin typeface="Calibri"/>
                <a:ea typeface="Calibri"/>
                <a:cs typeface="Calibri"/>
                <a:sym typeface="Calibri"/>
              </a:rPr>
              <a:t>să</a:t>
            </a:r>
            <a:r>
              <a:rPr lang="en-US" sz="1800" dirty="0">
                <a:latin typeface="Calibri"/>
                <a:ea typeface="Calibri"/>
                <a:cs typeface="Calibri"/>
                <a:sym typeface="Calibri"/>
              </a:rPr>
              <a:t> </a:t>
            </a:r>
            <a:r>
              <a:rPr lang="en-US" sz="1800" dirty="0" err="1">
                <a:latin typeface="Calibri"/>
                <a:ea typeface="Calibri"/>
                <a:cs typeface="Calibri"/>
                <a:sym typeface="Calibri"/>
              </a:rPr>
              <a:t>aplicați</a:t>
            </a:r>
            <a:r>
              <a:rPr lang="en-US" sz="1800" dirty="0">
                <a:latin typeface="Calibri"/>
                <a:ea typeface="Calibri"/>
                <a:cs typeface="Calibri"/>
                <a:sym typeface="Calibri"/>
              </a:rPr>
              <a:t> </a:t>
            </a:r>
            <a:r>
              <a:rPr lang="en-US" sz="1800" dirty="0" err="1">
                <a:latin typeface="Calibri"/>
                <a:ea typeface="Calibri"/>
                <a:cs typeface="Calibri"/>
                <a:sym typeface="Calibri"/>
              </a:rPr>
              <a:t>acest</a:t>
            </a:r>
            <a:r>
              <a:rPr lang="en-US" sz="1800" dirty="0">
                <a:latin typeface="Calibri"/>
                <a:ea typeface="Calibri"/>
                <a:cs typeface="Calibri"/>
                <a:sym typeface="Calibri"/>
              </a:rPr>
              <a:t> </a:t>
            </a:r>
            <a:r>
              <a:rPr lang="en-US" sz="1800" dirty="0" err="1">
                <a:latin typeface="Calibri"/>
                <a:ea typeface="Calibri"/>
                <a:cs typeface="Calibri"/>
                <a:sym typeface="Calibri"/>
              </a:rPr>
              <a:t>lucru</a:t>
            </a:r>
            <a:r>
              <a:rPr lang="en-US" sz="1800" dirty="0">
                <a:latin typeface="Calibri"/>
                <a:ea typeface="Calibri"/>
                <a:cs typeface="Calibri"/>
                <a:sym typeface="Calibri"/>
              </a:rPr>
              <a:t> </a:t>
            </a:r>
            <a:r>
              <a:rPr lang="en-US" sz="1800" dirty="0" err="1">
                <a:latin typeface="Calibri"/>
                <a:ea typeface="Calibri"/>
                <a:cs typeface="Calibri"/>
                <a:sym typeface="Calibri"/>
              </a:rPr>
              <a:t>în</a:t>
            </a:r>
            <a:r>
              <a:rPr lang="en-US" sz="1800" dirty="0">
                <a:latin typeface="Calibri"/>
                <a:ea typeface="Calibri"/>
                <a:cs typeface="Calibri"/>
                <a:sym typeface="Calibri"/>
              </a:rPr>
              <a:t> </a:t>
            </a:r>
            <a:r>
              <a:rPr lang="en-US" sz="1800" dirty="0" err="1">
                <a:latin typeface="Calibri"/>
                <a:ea typeface="Calibri"/>
                <a:cs typeface="Calibri"/>
                <a:sym typeface="Calibri"/>
              </a:rPr>
              <a:t>școala</a:t>
            </a:r>
            <a:r>
              <a:rPr lang="en-US" sz="1800" dirty="0">
                <a:latin typeface="Calibri"/>
                <a:ea typeface="Calibri"/>
                <a:cs typeface="Calibri"/>
                <a:sym typeface="Calibri"/>
              </a:rPr>
              <a:t> </a:t>
            </a:r>
            <a:r>
              <a:rPr lang="en-US" sz="1800" dirty="0" err="1">
                <a:latin typeface="Calibri"/>
                <a:ea typeface="Calibri"/>
                <a:cs typeface="Calibri"/>
                <a:sym typeface="Calibri"/>
              </a:rPr>
              <a:t>dumneavoastră</a:t>
            </a:r>
            <a:endParaRPr lang="en-US" sz="1800" dirty="0">
              <a:latin typeface="Calibri"/>
              <a:ea typeface="Calibri"/>
              <a:cs typeface="Calibri"/>
              <a:sym typeface="Calibri"/>
            </a:endParaRPr>
          </a:p>
          <a:p>
            <a:pPr lvl="0">
              <a:buSzPts val="1800"/>
            </a:pPr>
            <a:r>
              <a:rPr lang="en-US" sz="1800" dirty="0" err="1">
                <a:latin typeface="Calibri"/>
                <a:ea typeface="Calibri"/>
                <a:cs typeface="Calibri"/>
                <a:sym typeface="Calibri"/>
              </a:rPr>
              <a:t>Trecem</a:t>
            </a:r>
            <a:r>
              <a:rPr lang="en-US" sz="1800" dirty="0">
                <a:latin typeface="Calibri"/>
                <a:ea typeface="Calibri"/>
                <a:cs typeface="Calibri"/>
                <a:sym typeface="Calibri"/>
              </a:rPr>
              <a:t> de la </a:t>
            </a:r>
            <a:r>
              <a:rPr lang="en-US" sz="1800" i="1" dirty="0" err="1">
                <a:latin typeface="Calibri"/>
                <a:ea typeface="Calibri"/>
                <a:cs typeface="Calibri"/>
                <a:sym typeface="Calibri"/>
              </a:rPr>
              <a:t>diagnosticarea</a:t>
            </a:r>
            <a:r>
              <a:rPr lang="en-US" sz="1800" i="1" dirty="0">
                <a:latin typeface="Calibri"/>
                <a:ea typeface="Calibri"/>
                <a:cs typeface="Calibri"/>
                <a:sym typeface="Calibri"/>
              </a:rPr>
              <a:t> </a:t>
            </a:r>
            <a:r>
              <a:rPr lang="en-US" sz="1800" i="1" dirty="0" err="1">
                <a:latin typeface="Calibri"/>
                <a:ea typeface="Calibri"/>
                <a:cs typeface="Calibri"/>
                <a:sym typeface="Calibri"/>
              </a:rPr>
              <a:t>nevoii</a:t>
            </a:r>
            <a:r>
              <a:rPr lang="en-US" sz="1800" i="1" dirty="0">
                <a:latin typeface="Calibri"/>
                <a:ea typeface="Calibri"/>
                <a:cs typeface="Calibri"/>
                <a:sym typeface="Calibri"/>
              </a:rPr>
              <a:t> </a:t>
            </a:r>
            <a:r>
              <a:rPr lang="en-US" sz="1800" dirty="0">
                <a:latin typeface="Calibri"/>
                <a:ea typeface="Calibri"/>
                <a:cs typeface="Calibri"/>
                <a:sym typeface="Calibri"/>
              </a:rPr>
              <a:t>la </a:t>
            </a:r>
            <a:r>
              <a:rPr lang="en-US" sz="1800" i="1" dirty="0" err="1">
                <a:latin typeface="Calibri"/>
                <a:ea typeface="Calibri"/>
                <a:cs typeface="Calibri"/>
                <a:sym typeface="Calibri"/>
              </a:rPr>
              <a:t>testarea</a:t>
            </a:r>
            <a:r>
              <a:rPr lang="en-US" sz="1800" i="1" dirty="0">
                <a:latin typeface="Calibri"/>
                <a:ea typeface="Calibri"/>
                <a:cs typeface="Calibri"/>
                <a:sym typeface="Calibri"/>
              </a:rPr>
              <a:t> </a:t>
            </a:r>
            <a:r>
              <a:rPr lang="en-US" sz="1800" i="1" dirty="0" err="1">
                <a:latin typeface="Calibri"/>
                <a:ea typeface="Calibri"/>
                <a:cs typeface="Calibri"/>
                <a:sym typeface="Calibri"/>
              </a:rPr>
              <a:t>unei</a:t>
            </a:r>
            <a:r>
              <a:rPr lang="en-US" sz="1800" i="1" dirty="0">
                <a:latin typeface="Calibri"/>
                <a:ea typeface="Calibri"/>
                <a:cs typeface="Calibri"/>
                <a:sym typeface="Calibri"/>
              </a:rPr>
              <a:t> </a:t>
            </a:r>
            <a:r>
              <a:rPr lang="en-US" sz="1800" i="1" dirty="0" err="1">
                <a:latin typeface="Calibri"/>
                <a:ea typeface="Calibri"/>
                <a:cs typeface="Calibri"/>
                <a:sym typeface="Calibri"/>
              </a:rPr>
              <a:t>soluții</a:t>
            </a:r>
            <a:r>
              <a:rPr lang="en-US" sz="1800" dirty="0">
                <a:latin typeface="Calibri"/>
                <a:ea typeface="Calibri"/>
                <a:cs typeface="Calibri"/>
                <a:sym typeface="Calibri"/>
              </a:rPr>
              <a:t>.</a:t>
            </a:r>
            <a:endParaRPr sz="18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95" name="Google Shape;195;p2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err="1"/>
              <a:t>Demonstrație</a:t>
            </a:r>
            <a:r>
              <a:rPr lang="en-US" dirty="0"/>
              <a:t> de </a:t>
            </a:r>
            <a:r>
              <a:rPr lang="en-US" dirty="0" err="1"/>
              <a:t>activitate</a:t>
            </a:r>
            <a:r>
              <a:rPr lang="en-US" dirty="0"/>
              <a:t>: „Trei </a:t>
            </a:r>
            <a:r>
              <a:rPr lang="en-US" dirty="0" err="1"/>
              <a:t>lucruri</a:t>
            </a:r>
            <a:r>
              <a:rPr lang="en-US" dirty="0"/>
              <a:t> </a:t>
            </a:r>
            <a:r>
              <a:rPr lang="en-US" dirty="0" err="1"/>
              <a:t>bune</a:t>
            </a:r>
            <a:r>
              <a:rPr lang="en-US" dirty="0"/>
              <a:t>” (15 min)</a:t>
            </a:r>
            <a:endParaRPr dirty="0"/>
          </a:p>
        </p:txBody>
      </p:sp>
      <p:sp>
        <p:nvSpPr>
          <p:cNvPr id="196" name="Google Shape;196;p20"/>
          <p:cNvSpPr txBox="1">
            <a:spLocks noGrp="1"/>
          </p:cNvSpPr>
          <p:nvPr>
            <p:ph type="body" idx="2"/>
          </p:nvPr>
        </p:nvSpPr>
        <p:spPr>
          <a:xfrm>
            <a:off x="303711" y="1568700"/>
            <a:ext cx="6234249" cy="5054169"/>
          </a:xfrm>
          <a:prstGeom prst="rect">
            <a:avLst/>
          </a:prstGeom>
          <a:noFill/>
          <a:ln>
            <a:noFill/>
          </a:ln>
        </p:spPr>
        <p:txBody>
          <a:bodyPr spcFirstLastPara="1" wrap="square" lIns="91425" tIns="45700" rIns="91425" bIns="45700" anchor="t" anchorCtr="0">
            <a:noAutofit/>
          </a:bodyPr>
          <a:lstStyle/>
          <a:p>
            <a:r>
              <a:rPr lang="fr-FR" dirty="0" err="1"/>
              <a:t>Veți</a:t>
            </a:r>
            <a:r>
              <a:rPr lang="fr-FR" dirty="0"/>
              <a:t> </a:t>
            </a:r>
            <a:r>
              <a:rPr lang="fr-FR" dirty="0" err="1"/>
              <a:t>încerca</a:t>
            </a:r>
            <a:r>
              <a:rPr lang="fr-FR" dirty="0"/>
              <a:t> o </a:t>
            </a:r>
            <a:r>
              <a:rPr lang="fr-FR" dirty="0" err="1"/>
              <a:t>activitate</a:t>
            </a:r>
            <a:r>
              <a:rPr lang="fr-FR" dirty="0"/>
              <a:t> care </a:t>
            </a:r>
            <a:r>
              <a:rPr lang="fr-FR" dirty="0" err="1"/>
              <a:t>consolidează</a:t>
            </a:r>
            <a:r>
              <a:rPr lang="fr-FR" dirty="0"/>
              <a:t> </a:t>
            </a:r>
            <a:r>
              <a:rPr lang="fr-FR" dirty="0" err="1"/>
              <a:t>elementul</a:t>
            </a:r>
            <a:r>
              <a:rPr lang="fr-FR" dirty="0"/>
              <a:t> </a:t>
            </a:r>
            <a:r>
              <a:rPr lang="fr-FR" b="1" dirty="0" err="1"/>
              <a:t>Emoții</a:t>
            </a:r>
            <a:r>
              <a:rPr lang="fr-FR" b="1" dirty="0"/>
              <a:t> </a:t>
            </a:r>
            <a:r>
              <a:rPr lang="fr-FR" b="1" dirty="0" err="1"/>
              <a:t>Pozitive</a:t>
            </a:r>
            <a:r>
              <a:rPr lang="fr-FR" b="1" dirty="0"/>
              <a:t> </a:t>
            </a:r>
            <a:r>
              <a:rPr lang="fr-FR" dirty="0"/>
              <a:t>al </a:t>
            </a:r>
            <a:r>
              <a:rPr lang="fr-FR" b="1" dirty="0"/>
              <a:t>PERMA</a:t>
            </a:r>
            <a:r>
              <a:rPr lang="fr-FR" dirty="0"/>
              <a:t>.</a:t>
            </a:r>
            <a:endParaRPr lang="en-US" dirty="0"/>
          </a:p>
          <a:p>
            <a:r>
              <a:rPr lang="fr-FR" dirty="0"/>
              <a:t> </a:t>
            </a:r>
            <a:endParaRPr lang="en-US" dirty="0"/>
          </a:p>
          <a:p>
            <a:r>
              <a:rPr lang="fr-FR" b="1" dirty="0" err="1"/>
              <a:t>Instrucțiuni</a:t>
            </a:r>
            <a:r>
              <a:rPr lang="fr-FR" b="1" dirty="0"/>
              <a:t> </a:t>
            </a:r>
          </a:p>
          <a:p>
            <a:r>
              <a:rPr lang="fr-FR" dirty="0"/>
              <a:t>• </a:t>
            </a:r>
            <a:r>
              <a:rPr lang="fr-FR" dirty="0" err="1"/>
              <a:t>Luați</a:t>
            </a:r>
            <a:r>
              <a:rPr lang="fr-FR" dirty="0"/>
              <a:t> o </a:t>
            </a:r>
            <a:r>
              <a:rPr lang="fr-FR" dirty="0" err="1"/>
              <a:t>foaie</a:t>
            </a:r>
            <a:r>
              <a:rPr lang="fr-FR" dirty="0"/>
              <a:t> de </a:t>
            </a:r>
            <a:r>
              <a:rPr lang="fr-FR" dirty="0" err="1"/>
              <a:t>hârtie</a:t>
            </a:r>
            <a:r>
              <a:rPr lang="fr-FR" dirty="0"/>
              <a:t> </a:t>
            </a:r>
            <a:r>
              <a:rPr lang="fr-FR" dirty="0" err="1"/>
              <a:t>sau</a:t>
            </a:r>
            <a:r>
              <a:rPr lang="fr-FR" dirty="0"/>
              <a:t> un post-it </a:t>
            </a:r>
          </a:p>
          <a:p>
            <a:r>
              <a:rPr lang="fr-FR" dirty="0"/>
              <a:t>• </a:t>
            </a:r>
            <a:r>
              <a:rPr lang="fr-FR" dirty="0" err="1"/>
              <a:t>Scrieți</a:t>
            </a:r>
            <a:r>
              <a:rPr lang="fr-FR" dirty="0"/>
              <a:t> </a:t>
            </a:r>
            <a:r>
              <a:rPr lang="fr-FR" dirty="0" err="1"/>
              <a:t>trei</a:t>
            </a:r>
            <a:r>
              <a:rPr lang="fr-FR" dirty="0"/>
              <a:t> </a:t>
            </a:r>
            <a:r>
              <a:rPr lang="fr-FR" dirty="0" err="1"/>
              <a:t>lucruri</a:t>
            </a:r>
            <a:r>
              <a:rPr lang="fr-FR" dirty="0"/>
              <a:t> </a:t>
            </a:r>
            <a:r>
              <a:rPr lang="fr-FR" dirty="0" err="1"/>
              <a:t>bune</a:t>
            </a:r>
            <a:r>
              <a:rPr lang="fr-FR" dirty="0"/>
              <a:t> care s-au </a:t>
            </a:r>
            <a:r>
              <a:rPr lang="fr-FR" dirty="0" err="1"/>
              <a:t>întâmplat</a:t>
            </a:r>
            <a:r>
              <a:rPr lang="fr-FR" dirty="0"/>
              <a:t> </a:t>
            </a:r>
            <a:r>
              <a:rPr lang="fr-FR" dirty="0" err="1"/>
              <a:t>astăzi</a:t>
            </a:r>
            <a:r>
              <a:rPr lang="fr-FR" dirty="0"/>
              <a:t> </a:t>
            </a:r>
          </a:p>
          <a:p>
            <a:r>
              <a:rPr lang="fr-FR" dirty="0"/>
              <a:t>• </a:t>
            </a:r>
            <a:r>
              <a:rPr lang="fr-FR" dirty="0" err="1"/>
              <a:t>Sub</a:t>
            </a:r>
            <a:r>
              <a:rPr lang="fr-FR" dirty="0"/>
              <a:t> </a:t>
            </a:r>
            <a:r>
              <a:rPr lang="fr-FR" dirty="0" err="1"/>
              <a:t>fiecare</a:t>
            </a:r>
            <a:r>
              <a:rPr lang="fr-FR" dirty="0"/>
              <a:t>, </a:t>
            </a:r>
            <a:r>
              <a:rPr lang="fr-FR" dirty="0" err="1"/>
              <a:t>scrieți</a:t>
            </a:r>
            <a:r>
              <a:rPr lang="fr-FR" dirty="0"/>
              <a:t>: „Ce a </a:t>
            </a:r>
            <a:r>
              <a:rPr lang="fr-FR" dirty="0" err="1"/>
              <a:t>contribuit</a:t>
            </a:r>
            <a:r>
              <a:rPr lang="fr-FR" dirty="0"/>
              <a:t> la </a:t>
            </a:r>
            <a:r>
              <a:rPr lang="fr-FR" dirty="0" err="1"/>
              <a:t>acest</a:t>
            </a:r>
            <a:r>
              <a:rPr lang="fr-FR" dirty="0"/>
              <a:t> </a:t>
            </a:r>
            <a:r>
              <a:rPr lang="fr-FR" dirty="0" err="1"/>
              <a:t>lucru</a:t>
            </a:r>
            <a:r>
              <a:rPr lang="fr-FR" dirty="0"/>
              <a:t>”</a:t>
            </a:r>
            <a:endParaRPr lang="en-US" dirty="0"/>
          </a:p>
          <a:p>
            <a:r>
              <a:rPr lang="fr-FR" b="1" dirty="0" err="1"/>
              <a:t>Împărtășiți</a:t>
            </a:r>
            <a:r>
              <a:rPr lang="fr-FR" b="1" dirty="0"/>
              <a:t> </a:t>
            </a:r>
            <a:r>
              <a:rPr lang="fr-FR" b="1" dirty="0" err="1"/>
              <a:t>în</a:t>
            </a:r>
            <a:r>
              <a:rPr lang="fr-FR" b="1" dirty="0"/>
              <a:t> </a:t>
            </a:r>
            <a:r>
              <a:rPr lang="fr-FR" b="1" dirty="0" err="1"/>
              <a:t>perechi</a:t>
            </a:r>
            <a:r>
              <a:rPr lang="fr-FR" b="1" dirty="0"/>
              <a:t> </a:t>
            </a:r>
          </a:p>
          <a:p>
            <a:r>
              <a:rPr lang="fr-FR" dirty="0" err="1"/>
              <a:t>Faceți</a:t>
            </a:r>
            <a:r>
              <a:rPr lang="fr-FR" dirty="0"/>
              <a:t> </a:t>
            </a:r>
            <a:r>
              <a:rPr lang="fr-FR" dirty="0" err="1"/>
              <a:t>schimb</a:t>
            </a:r>
            <a:r>
              <a:rPr lang="fr-FR" dirty="0"/>
              <a:t> </a:t>
            </a:r>
            <a:r>
              <a:rPr lang="fr-FR" dirty="0" err="1"/>
              <a:t>cu</a:t>
            </a:r>
            <a:r>
              <a:rPr lang="fr-FR" dirty="0"/>
              <a:t> </a:t>
            </a:r>
            <a:r>
              <a:rPr lang="fr-FR" dirty="0" err="1"/>
              <a:t>unul</a:t>
            </a:r>
            <a:r>
              <a:rPr lang="fr-FR" dirty="0"/>
              <a:t> </a:t>
            </a:r>
            <a:r>
              <a:rPr lang="fr-FR" dirty="0" err="1"/>
              <a:t>dintre</a:t>
            </a:r>
            <a:r>
              <a:rPr lang="fr-FR" dirty="0"/>
              <a:t> </a:t>
            </a:r>
            <a:r>
              <a:rPr lang="fr-FR" dirty="0" err="1"/>
              <a:t>lucrurile</a:t>
            </a:r>
            <a:r>
              <a:rPr lang="fr-FR" dirty="0"/>
              <a:t> </a:t>
            </a:r>
            <a:r>
              <a:rPr lang="fr-FR" dirty="0" err="1"/>
              <a:t>bune</a:t>
            </a:r>
            <a:r>
              <a:rPr lang="fr-FR" dirty="0"/>
              <a:t> ale </a:t>
            </a:r>
            <a:r>
              <a:rPr lang="fr-FR" dirty="0" err="1"/>
              <a:t>dvs</a:t>
            </a:r>
            <a:r>
              <a:rPr lang="fr-FR" dirty="0"/>
              <a:t>., </a:t>
            </a:r>
            <a:r>
              <a:rPr lang="fr-FR" dirty="0" err="1"/>
              <a:t>cu</a:t>
            </a:r>
            <a:r>
              <a:rPr lang="fr-FR" dirty="0"/>
              <a:t> </a:t>
            </a:r>
            <a:r>
              <a:rPr lang="fr-FR" dirty="0" err="1"/>
              <a:t>cineva</a:t>
            </a:r>
            <a:r>
              <a:rPr lang="fr-FR" dirty="0"/>
              <a:t> de </a:t>
            </a:r>
            <a:r>
              <a:rPr lang="fr-FR" dirty="0" err="1"/>
              <a:t>lângă</a:t>
            </a:r>
            <a:r>
              <a:rPr lang="fr-FR" dirty="0"/>
              <a:t> </a:t>
            </a:r>
            <a:r>
              <a:rPr lang="fr-FR" dirty="0" err="1"/>
              <a:t>dvs</a:t>
            </a:r>
            <a:r>
              <a:rPr lang="fr-FR" dirty="0"/>
              <a:t>.</a:t>
            </a:r>
            <a:endParaRPr lang="en-US" dirty="0"/>
          </a:p>
          <a:p>
            <a:r>
              <a:rPr lang="fr-FR" dirty="0"/>
              <a:t> </a:t>
            </a:r>
            <a:endParaRPr lang="en-US" dirty="0"/>
          </a:p>
          <a:p>
            <a:r>
              <a:rPr lang="fr-FR" b="1" dirty="0" err="1"/>
              <a:t>Concluzie</a:t>
            </a:r>
            <a:r>
              <a:rPr lang="fr-FR" b="1" dirty="0"/>
              <a:t> </a:t>
            </a:r>
          </a:p>
          <a:p>
            <a:r>
              <a:rPr lang="fr-FR" dirty="0" err="1"/>
              <a:t>Emoțiile</a:t>
            </a:r>
            <a:r>
              <a:rPr lang="fr-FR" dirty="0"/>
              <a:t> </a:t>
            </a:r>
            <a:r>
              <a:rPr lang="fr-FR" dirty="0" err="1"/>
              <a:t>pozitive</a:t>
            </a:r>
            <a:r>
              <a:rPr lang="fr-FR" dirty="0"/>
              <a:t> nu </a:t>
            </a:r>
            <a:r>
              <a:rPr lang="fr-FR" dirty="0" err="1"/>
              <a:t>sunt</a:t>
            </a:r>
            <a:r>
              <a:rPr lang="fr-FR" dirty="0"/>
              <a:t> </a:t>
            </a:r>
            <a:r>
              <a:rPr lang="fr-FR" dirty="0" err="1"/>
              <a:t>întâmplătoare</a:t>
            </a:r>
            <a:r>
              <a:rPr lang="fr-FR" dirty="0"/>
              <a:t>. </a:t>
            </a:r>
            <a:r>
              <a:rPr lang="fr-FR" dirty="0" err="1"/>
              <a:t>Micile</a:t>
            </a:r>
            <a:r>
              <a:rPr lang="fr-FR" dirty="0"/>
              <a:t> rutine le pot </a:t>
            </a:r>
            <a:r>
              <a:rPr lang="fr-FR" dirty="0" err="1"/>
              <a:t>crea</a:t>
            </a:r>
            <a:r>
              <a:rPr lang="fr-FR" dirty="0"/>
              <a:t>.</a:t>
            </a:r>
            <a:endParaRPr lang="en-US" dirty="0"/>
          </a:p>
          <a:p>
            <a:pPr marL="457200" marR="0" lvl="0" indent="-228600" algn="l" rtl="0">
              <a:lnSpc>
                <a:spcPct val="90000"/>
              </a:lnSpc>
              <a:spcBef>
                <a:spcPts val="1000"/>
              </a:spcBef>
              <a:spcAft>
                <a:spcPts val="0"/>
              </a:spcAft>
              <a:buClr>
                <a:schemeClr val="dk1"/>
              </a:buClr>
              <a:buSzPts val="1800"/>
              <a:buFont typeface="Arial"/>
              <a:buNone/>
            </a:pPr>
            <a:endParaRPr sz="2000" dirty="0"/>
          </a:p>
          <a:p>
            <a:pPr marL="457200" marR="0" lvl="0" indent="-228600" algn="l" rtl="0">
              <a:lnSpc>
                <a:spcPct val="90000"/>
              </a:lnSpc>
              <a:spcBef>
                <a:spcPts val="1000"/>
              </a:spcBef>
              <a:spcAft>
                <a:spcPts val="0"/>
              </a:spcAft>
              <a:buClr>
                <a:schemeClr val="dk1"/>
              </a:buClr>
              <a:buSzPts val="1800"/>
              <a:buFont typeface="Arial"/>
              <a:buNone/>
            </a:pPr>
            <a:endParaRPr sz="2000" dirty="0"/>
          </a:p>
          <a:p>
            <a:pPr marL="0" lvl="0" indent="0" algn="l" rtl="0">
              <a:lnSpc>
                <a:spcPct val="90000"/>
              </a:lnSpc>
              <a:spcBef>
                <a:spcPts val="0"/>
              </a:spcBef>
              <a:spcAft>
                <a:spcPts val="0"/>
              </a:spcAft>
              <a:buClr>
                <a:schemeClr val="dk1"/>
              </a:buClr>
              <a:buSzPts val="1800"/>
              <a:buNone/>
            </a:pPr>
            <a:endParaRPr sz="2000" dirty="0"/>
          </a:p>
        </p:txBody>
      </p:sp>
      <p:pic>
        <p:nvPicPr>
          <p:cNvPr id="197" name="Google Shape;197;p20" descr="Three Good Things! | Melrose Area Public Schools"/>
          <p:cNvPicPr preferRelativeResize="0"/>
          <p:nvPr/>
        </p:nvPicPr>
        <p:blipFill rotWithShape="1">
          <a:blip r:embed="rId3">
            <a:alphaModFix/>
          </a:blip>
          <a:srcRect/>
          <a:stretch/>
        </p:blipFill>
        <p:spPr>
          <a:xfrm>
            <a:off x="7093333" y="1508405"/>
            <a:ext cx="4418265" cy="47872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203" name="Google Shape;203;p2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fr-FR" dirty="0" err="1"/>
              <a:t>Adaptați</a:t>
            </a:r>
            <a:r>
              <a:rPr lang="fr-FR" dirty="0"/>
              <a:t> </a:t>
            </a:r>
            <a:r>
              <a:rPr lang="fr-FR" dirty="0" err="1"/>
              <a:t>activitatea</a:t>
            </a:r>
            <a:r>
              <a:rPr lang="fr-FR" dirty="0"/>
              <a:t> la </a:t>
            </a:r>
            <a:r>
              <a:rPr lang="fr-FR" dirty="0" err="1"/>
              <a:t>contextul</a:t>
            </a:r>
            <a:r>
              <a:rPr lang="fr-FR" dirty="0"/>
              <a:t> </a:t>
            </a:r>
            <a:r>
              <a:rPr lang="fr-FR" dirty="0" err="1"/>
              <a:t>dumneavoastră</a:t>
            </a:r>
            <a:endParaRPr dirty="0"/>
          </a:p>
        </p:txBody>
      </p:sp>
      <p:sp>
        <p:nvSpPr>
          <p:cNvPr id="204" name="Google Shape;204;p21"/>
          <p:cNvSpPr txBox="1">
            <a:spLocks noGrp="1"/>
          </p:cNvSpPr>
          <p:nvPr>
            <p:ph type="body" idx="2"/>
          </p:nvPr>
        </p:nvSpPr>
        <p:spPr>
          <a:xfrm>
            <a:off x="123750" y="1487058"/>
            <a:ext cx="11944500"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endParaRPr sz="2000"/>
          </a:p>
          <a:p>
            <a:pPr marL="457200" marR="0" lvl="0" indent="-228600" algn="l" rtl="0">
              <a:lnSpc>
                <a:spcPct val="90000"/>
              </a:lnSpc>
              <a:spcBef>
                <a:spcPts val="1000"/>
              </a:spcBef>
              <a:spcAft>
                <a:spcPts val="0"/>
              </a:spcAft>
              <a:buClr>
                <a:schemeClr val="dk1"/>
              </a:buClr>
              <a:buSzPts val="1800"/>
              <a:buFont typeface="Arial"/>
              <a:buNone/>
            </a:pPr>
            <a:endParaRPr sz="2000"/>
          </a:p>
          <a:p>
            <a:pPr marL="0" lvl="0" indent="0" algn="l" rtl="0">
              <a:lnSpc>
                <a:spcPct val="90000"/>
              </a:lnSpc>
              <a:spcBef>
                <a:spcPts val="0"/>
              </a:spcBef>
              <a:spcAft>
                <a:spcPts val="0"/>
              </a:spcAft>
              <a:buClr>
                <a:schemeClr val="dk1"/>
              </a:buClr>
              <a:buSzPts val="1800"/>
              <a:buNone/>
            </a:pPr>
            <a:endParaRPr sz="2000"/>
          </a:p>
        </p:txBody>
      </p:sp>
      <p:graphicFrame>
        <p:nvGraphicFramePr>
          <p:cNvPr id="205" name="Google Shape;205;p21"/>
          <p:cNvGraphicFramePr/>
          <p:nvPr>
            <p:extLst>
              <p:ext uri="{D42A27DB-BD31-4B8C-83A1-F6EECF244321}">
                <p14:modId xmlns:p14="http://schemas.microsoft.com/office/powerpoint/2010/main" val="1935881633"/>
              </p:ext>
            </p:extLst>
          </p:nvPr>
        </p:nvGraphicFramePr>
        <p:xfrm>
          <a:off x="415290" y="1890554"/>
          <a:ext cx="10515625" cy="2521425"/>
        </p:xfrm>
        <a:graphic>
          <a:graphicData uri="http://schemas.openxmlformats.org/drawingml/2006/table">
            <a:tbl>
              <a:tblPr>
                <a:noFill/>
                <a:tableStyleId>{3AD4CB0D-AD9A-4BEE-9701-78F814C08FBE}</a:tableStyleId>
              </a:tblPr>
              <a:tblGrid>
                <a:gridCol w="2103125">
                  <a:extLst>
                    <a:ext uri="{9D8B030D-6E8A-4147-A177-3AD203B41FA5}">
                      <a16:colId xmlns:a16="http://schemas.microsoft.com/office/drawing/2014/main" val="20000"/>
                    </a:ext>
                  </a:extLst>
                </a:gridCol>
                <a:gridCol w="2103125">
                  <a:extLst>
                    <a:ext uri="{9D8B030D-6E8A-4147-A177-3AD203B41FA5}">
                      <a16:colId xmlns:a16="http://schemas.microsoft.com/office/drawing/2014/main" val="20001"/>
                    </a:ext>
                  </a:extLst>
                </a:gridCol>
                <a:gridCol w="2103125">
                  <a:extLst>
                    <a:ext uri="{9D8B030D-6E8A-4147-A177-3AD203B41FA5}">
                      <a16:colId xmlns:a16="http://schemas.microsoft.com/office/drawing/2014/main" val="20002"/>
                    </a:ext>
                  </a:extLst>
                </a:gridCol>
                <a:gridCol w="2103125">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10454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Unde</a:t>
                      </a:r>
                      <a:r>
                        <a:rPr lang="en-US" sz="1400" u="none" strike="noStrike" cap="none" dirty="0"/>
                        <a:t> </a:t>
                      </a:r>
                      <a:r>
                        <a:rPr lang="en-US" sz="1400" u="none" strike="noStrike" cap="none" dirty="0" err="1"/>
                        <a:t>îl</a:t>
                      </a:r>
                      <a:r>
                        <a:rPr lang="en-US" sz="1400" u="none" strike="noStrike" cap="none" dirty="0"/>
                        <a:t> </a:t>
                      </a:r>
                      <a:r>
                        <a:rPr lang="en-US" sz="1400" u="none" strike="noStrike" cap="none" dirty="0" err="1"/>
                        <a:t>vom</a:t>
                      </a:r>
                      <a:r>
                        <a:rPr lang="en-US" sz="1400" u="none" strike="noStrike" cap="none" dirty="0"/>
                        <a:t> </a:t>
                      </a:r>
                      <a:r>
                        <a:rPr lang="en-US" sz="1400" u="none" strike="noStrike" cap="none" dirty="0" err="1"/>
                        <a:t>aplica</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Cine </a:t>
                      </a:r>
                      <a:r>
                        <a:rPr lang="en-US" sz="1400" u="none" strike="noStrike" cap="none" dirty="0" err="1"/>
                        <a:t>este</a:t>
                      </a:r>
                      <a:r>
                        <a:rPr lang="en-US" sz="1400" u="none" strike="noStrike" cap="none" dirty="0"/>
                        <a:t> </a:t>
                      </a:r>
                      <a:r>
                        <a:rPr lang="en-US" sz="1400" u="none" strike="noStrike" cap="none" dirty="0" err="1"/>
                        <a:t>implicat</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dirty="0" err="1"/>
                        <a:t>Când</a:t>
                      </a:r>
                      <a:r>
                        <a:rPr lang="fr-FR" sz="1400" u="none" strike="noStrike" cap="none" dirty="0"/>
                        <a:t> </a:t>
                      </a:r>
                      <a:r>
                        <a:rPr lang="fr-FR" sz="1400" u="none" strike="noStrike" cap="none" dirty="0" err="1"/>
                        <a:t>și</a:t>
                      </a:r>
                      <a:r>
                        <a:rPr lang="fr-FR" sz="1400" u="none" strike="noStrike" cap="none" dirty="0"/>
                        <a:t> </a:t>
                      </a:r>
                      <a:r>
                        <a:rPr lang="fr-FR" sz="1400" u="none" strike="noStrike" cap="none" dirty="0" err="1"/>
                        <a:t>cât</a:t>
                      </a:r>
                      <a:r>
                        <a:rPr lang="fr-FR" sz="1400" u="none" strike="noStrike" cap="none" dirty="0"/>
                        <a:t> de des?</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dirty="0"/>
                        <a:t>Ce </a:t>
                      </a:r>
                      <a:r>
                        <a:rPr lang="fr-FR" sz="1400" u="none" strike="noStrike" cap="none" dirty="0" err="1"/>
                        <a:t>vom</a:t>
                      </a:r>
                      <a:r>
                        <a:rPr lang="fr-FR" sz="1400" u="none" strike="noStrike" cap="none" dirty="0"/>
                        <a:t> face mai exact?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Materiale</a:t>
                      </a:r>
                      <a:r>
                        <a:rPr lang="en-US" sz="1400" u="none" strike="noStrike" cap="none" dirty="0"/>
                        <a:t> </a:t>
                      </a:r>
                      <a:r>
                        <a:rPr lang="en-US" sz="1400" u="none" strike="noStrike" cap="none" dirty="0" err="1"/>
                        <a:t>necesare</a:t>
                      </a:r>
                      <a:endParaRPr dirty="0"/>
                    </a:p>
                  </a:txBody>
                  <a:tcPr marL="91450" marR="91450" marT="45725" marB="45725" anchor="ctr"/>
                </a:tc>
                <a:extLst>
                  <a:ext uri="{0D108BD9-81ED-4DB2-BD59-A6C34878D82A}">
                    <a16:rowId xmlns:a16="http://schemas.microsoft.com/office/drawing/2014/main" val="10000"/>
                  </a:ext>
                </a:extLst>
              </a:tr>
              <a:tr h="1475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Sală</a:t>
                      </a:r>
                      <a:r>
                        <a:rPr lang="en-US" sz="1400" u="none" strike="noStrike" cap="none" dirty="0"/>
                        <a:t> de </a:t>
                      </a:r>
                      <a:r>
                        <a:rPr lang="en-US" sz="1400" u="none" strike="noStrike" cap="none" dirty="0" err="1"/>
                        <a:t>clasă</a:t>
                      </a:r>
                      <a:r>
                        <a:rPr lang="en-US" sz="1400" u="none" strike="noStrike" cap="none" dirty="0"/>
                        <a:t> / Personal / </a:t>
                      </a:r>
                      <a:r>
                        <a:rPr lang="en-US" sz="1400" u="none" strike="noStrike" cap="none" dirty="0" err="1"/>
                        <a:t>Altele</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Elevi</a:t>
                      </a:r>
                      <a:r>
                        <a:rPr lang="en-US" sz="1400" u="none" strike="noStrike" cap="none" dirty="0"/>
                        <a:t> / </a:t>
                      </a:r>
                      <a:r>
                        <a:rPr lang="en-US" sz="1400" u="none" strike="noStrike" cap="none" dirty="0" err="1"/>
                        <a:t>Profesori</a:t>
                      </a:r>
                      <a:r>
                        <a:rPr lang="en-US" sz="1400" u="none" strike="noStrike" cap="none" dirty="0"/>
                        <a:t> / </a:t>
                      </a:r>
                      <a:r>
                        <a:rPr lang="en-US" sz="1400" u="none" strike="noStrike" cap="none" dirty="0" err="1"/>
                        <a:t>Întreaga</a:t>
                      </a:r>
                      <a:r>
                        <a:rPr lang="en-US" sz="1400" u="none" strike="noStrike" cap="none" dirty="0"/>
                        <a:t> </a:t>
                      </a:r>
                      <a:r>
                        <a:rPr lang="en-US" sz="1400" u="none" strike="noStrike" cap="none" dirty="0" err="1"/>
                        <a:t>școală</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Zilnic</a:t>
                      </a:r>
                      <a:r>
                        <a:rPr lang="en-US" sz="1400" u="none" strike="noStrike" cap="none" dirty="0"/>
                        <a:t> / </a:t>
                      </a:r>
                      <a:r>
                        <a:rPr lang="en-US" sz="1400" u="none" strike="noStrike" cap="none" dirty="0" err="1"/>
                        <a:t>Săptămânal</a:t>
                      </a:r>
                      <a:r>
                        <a:rPr lang="en-US" sz="1400" u="none" strike="noStrike" cap="none" dirty="0"/>
                        <a:t> / </a:t>
                      </a:r>
                      <a:r>
                        <a:rPr lang="en-US" sz="1400" u="none" strike="noStrike" cap="none" dirty="0" err="1"/>
                        <a:t>Sfârșit</a:t>
                      </a:r>
                      <a:r>
                        <a:rPr lang="en-US" sz="1400" u="none" strike="noStrike" cap="none" dirty="0"/>
                        <a:t> de </a:t>
                      </a:r>
                      <a:r>
                        <a:rPr lang="en-US" sz="1400" u="none" strike="noStrike" cap="none" dirty="0" err="1"/>
                        <a:t>lecție</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Scurtă</a:t>
                      </a:r>
                      <a:r>
                        <a:rPr lang="en-US" sz="1400" u="none" strike="noStrike" cap="none" dirty="0"/>
                        <a:t> </a:t>
                      </a:r>
                      <a:r>
                        <a:rPr lang="en-US" sz="1400" u="none" strike="noStrike" cap="none" dirty="0" err="1"/>
                        <a:t>descriere</a:t>
                      </a:r>
                      <a:r>
                        <a:rPr lang="en-US" sz="1400" u="none" strike="noStrike" cap="none" dirty="0"/>
                        <a:t> a </a:t>
                      </a:r>
                      <a:r>
                        <a:rPr lang="en-US" sz="1400" u="none" strike="noStrike" cap="none" dirty="0" err="1"/>
                        <a:t>rutinei</a:t>
                      </a:r>
                      <a:r>
                        <a:rPr lang="en-US" sz="1400" u="none" strike="noStrike" cap="none" dirty="0"/>
                        <a:t> (</a:t>
                      </a:r>
                      <a:r>
                        <a:rPr lang="en-US" sz="1400" u="none" strike="noStrike" cap="none" dirty="0" err="1"/>
                        <a:t>pași</a:t>
                      </a:r>
                      <a:r>
                        <a:rPr lang="en-US" sz="1400" u="none" strike="noStrike" cap="none" dirty="0"/>
                        <a:t> </a:t>
                      </a:r>
                      <a:r>
                        <a:rPr lang="en-US" sz="1400" u="none" strike="noStrike" cap="none" dirty="0" err="1"/>
                        <a:t>în</a:t>
                      </a:r>
                      <a:r>
                        <a:rPr lang="en-US" sz="1400" u="none" strike="noStrike" cap="none" dirty="0"/>
                        <a:t> 1-2 </a:t>
                      </a:r>
                      <a:r>
                        <a:rPr lang="en-US" sz="1400" u="none" strike="noStrike" cap="none" dirty="0" err="1"/>
                        <a:t>rânduri</a:t>
                      </a:r>
                      <a:r>
                        <a:rPr lang="en-US" sz="1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Post-its, paper, timer, board</a:t>
                      </a:r>
                      <a:endParaRPr dirty="0"/>
                    </a:p>
                  </a:txBody>
                  <a:tcPr marL="91450" marR="91450" marT="45725" marB="45725" anchor="ctr"/>
                </a:tc>
                <a:extLst>
                  <a:ext uri="{0D108BD9-81ED-4DB2-BD59-A6C34878D82A}">
                    <a16:rowId xmlns:a16="http://schemas.microsoft.com/office/drawing/2014/main" val="10001"/>
                  </a:ext>
                </a:extLst>
              </a:tr>
            </a:tbl>
          </a:graphicData>
        </a:graphic>
      </p:graphicFrame>
      <p:sp>
        <p:nvSpPr>
          <p:cNvPr id="206" name="Google Shape;206;p21"/>
          <p:cNvSpPr txBox="1"/>
          <p:nvPr/>
        </p:nvSpPr>
        <p:spPr>
          <a:xfrm>
            <a:off x="514350" y="4994004"/>
            <a:ext cx="9635490" cy="400110"/>
          </a:xfrm>
          <a:prstGeom prst="rect">
            <a:avLst/>
          </a:prstGeom>
          <a:noFill/>
          <a:ln>
            <a:noFill/>
          </a:ln>
        </p:spPr>
        <p:txBody>
          <a:bodyPr spcFirstLastPara="1" wrap="square" lIns="91425" tIns="45700" rIns="91425" bIns="45700" anchor="t" anchorCtr="0">
            <a:spAutoFit/>
          </a:bodyPr>
          <a:lstStyle/>
          <a:p>
            <a:pPr lvl="0">
              <a:buSzPts val="2000"/>
            </a:pPr>
            <a:r>
              <a:rPr lang="en-US" sz="2000" dirty="0" err="1">
                <a:latin typeface="Calibri"/>
                <a:ea typeface="Calibri"/>
                <a:cs typeface="Calibri"/>
                <a:sym typeface="Calibri"/>
              </a:rPr>
              <a:t>Lucrați</a:t>
            </a:r>
            <a:r>
              <a:rPr lang="en-US" sz="2000" dirty="0">
                <a:latin typeface="Calibri"/>
                <a:ea typeface="Calibri"/>
                <a:cs typeface="Calibri"/>
                <a:sym typeface="Calibri"/>
              </a:rPr>
              <a:t> </a:t>
            </a:r>
            <a:r>
              <a:rPr lang="en-US" sz="2000" dirty="0" err="1">
                <a:latin typeface="Calibri"/>
                <a:ea typeface="Calibri"/>
                <a:cs typeface="Calibri"/>
                <a:sym typeface="Calibri"/>
              </a:rPr>
              <a:t>în</a:t>
            </a:r>
            <a:r>
              <a:rPr lang="en-US" sz="2000" dirty="0">
                <a:latin typeface="Calibri"/>
                <a:ea typeface="Calibri"/>
                <a:cs typeface="Calibri"/>
                <a:sym typeface="Calibri"/>
              </a:rPr>
              <a:t> </a:t>
            </a:r>
            <a:r>
              <a:rPr lang="en-US" sz="2000" dirty="0" err="1">
                <a:latin typeface="Calibri"/>
                <a:ea typeface="Calibri"/>
                <a:cs typeface="Calibri"/>
                <a:sym typeface="Calibri"/>
              </a:rPr>
              <a:t>perechi</a:t>
            </a:r>
            <a:r>
              <a:rPr lang="en-US" sz="2000" dirty="0">
                <a:latin typeface="Calibri"/>
                <a:ea typeface="Calibri"/>
                <a:cs typeface="Calibri"/>
                <a:sym typeface="Calibri"/>
              </a:rPr>
              <a:t>. </a:t>
            </a:r>
            <a:r>
              <a:rPr lang="en-US" sz="2000" dirty="0" err="1">
                <a:latin typeface="Calibri"/>
                <a:ea typeface="Calibri"/>
                <a:cs typeface="Calibri"/>
                <a:sym typeface="Calibri"/>
              </a:rPr>
              <a:t>Completați</a:t>
            </a:r>
            <a:r>
              <a:rPr lang="en-US" sz="2000" dirty="0">
                <a:latin typeface="Calibri"/>
                <a:ea typeface="Calibri"/>
                <a:cs typeface="Calibri"/>
                <a:sym typeface="Calibri"/>
              </a:rPr>
              <a:t> </a:t>
            </a:r>
            <a:r>
              <a:rPr lang="en-US" sz="2000" dirty="0" err="1">
                <a:latin typeface="Calibri"/>
                <a:ea typeface="Calibri"/>
                <a:cs typeface="Calibri"/>
                <a:sym typeface="Calibri"/>
              </a:rPr>
              <a:t>fiecare</a:t>
            </a:r>
            <a:r>
              <a:rPr lang="en-US" sz="2000" dirty="0">
                <a:latin typeface="Calibri"/>
                <a:ea typeface="Calibri"/>
                <a:cs typeface="Calibri"/>
                <a:sym typeface="Calibri"/>
              </a:rPr>
              <a:t> </a:t>
            </a:r>
            <a:r>
              <a:rPr lang="en-US" sz="2000" dirty="0" err="1">
                <a:latin typeface="Calibri"/>
                <a:ea typeface="Calibri"/>
                <a:cs typeface="Calibri"/>
                <a:sym typeface="Calibri"/>
              </a:rPr>
              <a:t>coloană</a:t>
            </a:r>
            <a:r>
              <a:rPr lang="en-US" sz="2000" dirty="0">
                <a:latin typeface="Calibri"/>
                <a:ea typeface="Calibri"/>
                <a:cs typeface="Calibri"/>
                <a:sym typeface="Calibri"/>
              </a:rPr>
              <a:t>. </a:t>
            </a:r>
            <a:r>
              <a:rPr lang="en-US" sz="2000" dirty="0" err="1">
                <a:latin typeface="Calibri"/>
                <a:ea typeface="Calibri"/>
                <a:cs typeface="Calibri"/>
                <a:sym typeface="Calibri"/>
              </a:rPr>
              <a:t>Mențineți</a:t>
            </a:r>
            <a:r>
              <a:rPr lang="en-US" sz="2000" dirty="0">
                <a:latin typeface="Calibri"/>
                <a:ea typeface="Calibri"/>
                <a:cs typeface="Calibri"/>
                <a:sym typeface="Calibri"/>
              </a:rPr>
              <a:t> </a:t>
            </a:r>
            <a:r>
              <a:rPr lang="en-US" sz="2000" dirty="0" err="1">
                <a:latin typeface="Calibri"/>
                <a:ea typeface="Calibri"/>
                <a:cs typeface="Calibri"/>
                <a:sym typeface="Calibri"/>
              </a:rPr>
              <a:t>planul</a:t>
            </a:r>
            <a:r>
              <a:rPr lang="en-US" sz="2000" dirty="0">
                <a:latin typeface="Calibri"/>
                <a:ea typeface="Calibri"/>
                <a:cs typeface="Calibri"/>
                <a:sym typeface="Calibri"/>
              </a:rPr>
              <a:t> specific </a:t>
            </a:r>
            <a:r>
              <a:rPr lang="en-US" sz="2000" dirty="0" err="1">
                <a:latin typeface="Calibri"/>
                <a:ea typeface="Calibri"/>
                <a:cs typeface="Calibri"/>
                <a:sym typeface="Calibri"/>
              </a:rPr>
              <a:t>și</a:t>
            </a:r>
            <a:r>
              <a:rPr lang="en-US" sz="2000" dirty="0">
                <a:latin typeface="Calibri"/>
                <a:ea typeface="Calibri"/>
                <a:cs typeface="Calibri"/>
                <a:sym typeface="Calibri"/>
              </a:rPr>
              <a:t> realist.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8507ec21ab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212" name="Google Shape;212;g38507ec21ab_0_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r>
              <a:rPr lang="en-US" dirty="0" err="1"/>
              <a:t>Introducere</a:t>
            </a:r>
            <a:r>
              <a:rPr lang="en-US" dirty="0"/>
              <a:t> </a:t>
            </a:r>
            <a:r>
              <a:rPr lang="en-US" dirty="0" err="1"/>
              <a:t>în</a:t>
            </a:r>
            <a:r>
              <a:rPr lang="en-US" dirty="0"/>
              <a:t> PERMA Evidence Walk</a:t>
            </a:r>
          </a:p>
        </p:txBody>
      </p:sp>
      <p:sp>
        <p:nvSpPr>
          <p:cNvPr id="213" name="Google Shape;213;g38507ec21ab_0_6"/>
          <p:cNvSpPr txBox="1">
            <a:spLocks noGrp="1"/>
          </p:cNvSpPr>
          <p:nvPr>
            <p:ph type="body" idx="2"/>
          </p:nvPr>
        </p:nvSpPr>
        <p:spPr>
          <a:xfrm>
            <a:off x="97970" y="1568700"/>
            <a:ext cx="9457509" cy="4812506"/>
          </a:xfrm>
          <a:prstGeom prst="rect">
            <a:avLst/>
          </a:prstGeom>
          <a:noFill/>
          <a:ln>
            <a:noFill/>
          </a:ln>
        </p:spPr>
        <p:txBody>
          <a:bodyPr spcFirstLastPara="1" wrap="square" lIns="91425" tIns="45700" rIns="91425" bIns="45700" anchor="t" anchorCtr="0">
            <a:noAutofit/>
          </a:bodyPr>
          <a:lstStyle/>
          <a:p>
            <a:pPr marL="263525" lvl="0" indent="0"/>
            <a:r>
              <a:rPr lang="en-US" sz="2000" dirty="0" err="1"/>
              <a:t>Ați</a:t>
            </a:r>
            <a:r>
              <a:rPr lang="en-US" sz="2000" dirty="0"/>
              <a:t> </a:t>
            </a:r>
            <a:r>
              <a:rPr lang="en-US" sz="2000" dirty="0" err="1"/>
              <a:t>identificat</a:t>
            </a:r>
            <a:r>
              <a:rPr lang="en-US" sz="2000" dirty="0"/>
              <a:t> </a:t>
            </a:r>
            <a:r>
              <a:rPr lang="en-US" sz="2000" dirty="0" err="1"/>
              <a:t>deja</a:t>
            </a:r>
            <a:r>
              <a:rPr lang="en-US" sz="2000" dirty="0"/>
              <a:t> </a:t>
            </a:r>
            <a:r>
              <a:rPr lang="en-US" sz="2000" dirty="0" err="1"/>
              <a:t>punctele</a:t>
            </a:r>
            <a:r>
              <a:rPr lang="en-US" sz="2000" dirty="0"/>
              <a:t> forte </a:t>
            </a:r>
            <a:r>
              <a:rPr lang="en-US" sz="2000" dirty="0" err="1"/>
              <a:t>și</a:t>
            </a:r>
            <a:r>
              <a:rPr lang="en-US" sz="2000" dirty="0"/>
              <a:t> </a:t>
            </a:r>
            <a:r>
              <a:rPr lang="en-US" sz="2000" dirty="0" err="1"/>
              <a:t>provocările</a:t>
            </a:r>
            <a:r>
              <a:rPr lang="en-US" sz="2000" dirty="0"/>
              <a:t> din </a:t>
            </a:r>
            <a:r>
              <a:rPr lang="en-US" sz="2000" dirty="0" err="1"/>
              <a:t>școala</a:t>
            </a:r>
            <a:r>
              <a:rPr lang="en-US" sz="2000" dirty="0"/>
              <a:t> </a:t>
            </a:r>
            <a:r>
              <a:rPr lang="en-US" sz="2000" dirty="0" err="1"/>
              <a:t>dumneavoastră</a:t>
            </a:r>
            <a:r>
              <a:rPr lang="en-US" sz="2000" dirty="0"/>
              <a:t> </a:t>
            </a:r>
            <a:r>
              <a:rPr lang="en-US" sz="2000" dirty="0" err="1"/>
              <a:t>în</a:t>
            </a:r>
            <a:r>
              <a:rPr lang="en-US" sz="2000" dirty="0"/>
              <a:t> </a:t>
            </a:r>
            <a:r>
              <a:rPr lang="en-US" sz="2000" dirty="0" err="1"/>
              <a:t>timpul</a:t>
            </a:r>
            <a:r>
              <a:rPr lang="en-US" sz="2000" dirty="0"/>
              <a:t> </a:t>
            </a:r>
            <a:r>
              <a:rPr lang="en-US" sz="2000" dirty="0" err="1"/>
              <a:t>Unității</a:t>
            </a:r>
            <a:r>
              <a:rPr lang="en-US" sz="2000" dirty="0"/>
              <a:t> 1.1. </a:t>
            </a:r>
          </a:p>
          <a:p>
            <a:pPr marL="263525" lvl="0" indent="0"/>
            <a:r>
              <a:rPr lang="en-US" sz="2000" dirty="0" err="1"/>
              <a:t>În</a:t>
            </a:r>
            <a:r>
              <a:rPr lang="en-US" sz="2000" dirty="0"/>
              <a:t> loc </a:t>
            </a:r>
            <a:r>
              <a:rPr lang="en-US" sz="2000" dirty="0" err="1"/>
              <a:t>să</a:t>
            </a:r>
            <a:r>
              <a:rPr lang="en-US" sz="2000" dirty="0"/>
              <a:t> </a:t>
            </a:r>
            <a:r>
              <a:rPr lang="en-US" sz="2000" dirty="0" err="1"/>
              <a:t>adăugăm</a:t>
            </a:r>
            <a:r>
              <a:rPr lang="en-US" sz="2000" dirty="0"/>
              <a:t> </a:t>
            </a:r>
            <a:r>
              <a:rPr lang="en-US" sz="2000" dirty="0" err="1"/>
              <a:t>idei</a:t>
            </a:r>
            <a:r>
              <a:rPr lang="en-US" sz="2000" dirty="0"/>
              <a:t> </a:t>
            </a:r>
            <a:r>
              <a:rPr lang="en-US" sz="2000" dirty="0" err="1"/>
              <a:t>noi</a:t>
            </a:r>
            <a:r>
              <a:rPr lang="en-US" sz="2000" dirty="0"/>
              <a:t>, </a:t>
            </a:r>
            <a:r>
              <a:rPr lang="en-US" sz="2000" b="1" dirty="0" err="1"/>
              <a:t>vom</a:t>
            </a:r>
            <a:r>
              <a:rPr lang="en-US" sz="2000" b="1" dirty="0"/>
              <a:t> </a:t>
            </a:r>
            <a:r>
              <a:rPr lang="en-US" sz="2000" b="1" dirty="0" err="1"/>
              <a:t>folosi</a:t>
            </a:r>
            <a:r>
              <a:rPr lang="en-US" sz="2000" b="1" dirty="0"/>
              <a:t> </a:t>
            </a:r>
            <a:r>
              <a:rPr lang="en-US" sz="2000" b="1" dirty="0" err="1"/>
              <a:t>acum</a:t>
            </a:r>
            <a:r>
              <a:rPr lang="en-US" sz="2000" b="1" dirty="0"/>
              <a:t> </a:t>
            </a:r>
            <a:r>
              <a:rPr lang="en-US" sz="2000" b="1" dirty="0" err="1"/>
              <a:t>ceea</a:t>
            </a:r>
            <a:r>
              <a:rPr lang="en-US" sz="2000" b="1" dirty="0"/>
              <a:t> </a:t>
            </a:r>
            <a:r>
              <a:rPr lang="en-US" sz="2000" b="1" dirty="0" err="1"/>
              <a:t>ce</a:t>
            </a:r>
            <a:r>
              <a:rPr lang="en-US" sz="2000" b="1" dirty="0"/>
              <a:t> </a:t>
            </a:r>
            <a:r>
              <a:rPr lang="en-US" sz="2000" b="1" dirty="0" err="1"/>
              <a:t>aveți</a:t>
            </a:r>
            <a:r>
              <a:rPr lang="en-US" sz="2000" b="1" dirty="0"/>
              <a:t> </a:t>
            </a:r>
            <a:r>
              <a:rPr lang="en-US" sz="2000" b="1" dirty="0" err="1"/>
              <a:t>deja</a:t>
            </a:r>
            <a:r>
              <a:rPr lang="en-US" sz="2000" b="1" dirty="0"/>
              <a:t> </a:t>
            </a:r>
            <a:r>
              <a:rPr lang="en-US" sz="2000" dirty="0" err="1"/>
              <a:t>și</a:t>
            </a:r>
            <a:r>
              <a:rPr lang="en-US" sz="2000" dirty="0"/>
              <a:t> </a:t>
            </a:r>
            <a:r>
              <a:rPr lang="en-US" sz="2000" dirty="0" err="1"/>
              <a:t>vom</a:t>
            </a:r>
            <a:r>
              <a:rPr lang="en-US" sz="2000" dirty="0"/>
              <a:t> </a:t>
            </a:r>
            <a:r>
              <a:rPr lang="en-US" sz="2000" dirty="0" err="1"/>
              <a:t>vedea</a:t>
            </a:r>
            <a:r>
              <a:rPr lang="en-US" sz="2000" dirty="0"/>
              <a:t> cum se </a:t>
            </a:r>
            <a:r>
              <a:rPr lang="en-US" sz="2000" dirty="0" err="1"/>
              <a:t>conectează</a:t>
            </a:r>
            <a:r>
              <a:rPr lang="en-US" sz="2000" dirty="0"/>
              <a:t> </a:t>
            </a:r>
            <a:r>
              <a:rPr lang="en-US" sz="2000" dirty="0" err="1"/>
              <a:t>acestea</a:t>
            </a:r>
            <a:r>
              <a:rPr lang="en-US" sz="2000" dirty="0"/>
              <a:t> la PERMA.</a:t>
            </a:r>
          </a:p>
          <a:p>
            <a:pPr marL="263525" lvl="0" indent="0"/>
            <a:r>
              <a:rPr lang="en-US" sz="2000" dirty="0" err="1"/>
              <a:t>Această</a:t>
            </a:r>
            <a:r>
              <a:rPr lang="en-US" sz="2000" dirty="0"/>
              <a:t> </a:t>
            </a:r>
            <a:r>
              <a:rPr lang="en-US" sz="2000" dirty="0" err="1"/>
              <a:t>activitate</a:t>
            </a:r>
            <a:r>
              <a:rPr lang="en-US" sz="2000" dirty="0"/>
              <a:t> </a:t>
            </a:r>
            <a:r>
              <a:rPr lang="en-US" sz="2000" dirty="0" err="1"/>
              <a:t>vă</a:t>
            </a:r>
            <a:r>
              <a:rPr lang="en-US" sz="2000" dirty="0"/>
              <a:t> </a:t>
            </a:r>
            <a:r>
              <a:rPr lang="en-US" sz="2000" dirty="0" err="1"/>
              <a:t>va</a:t>
            </a:r>
            <a:r>
              <a:rPr lang="en-US" sz="2000" dirty="0"/>
              <a:t> </a:t>
            </a:r>
            <a:r>
              <a:rPr lang="en-US" sz="2000" dirty="0" err="1"/>
              <a:t>ajuta</a:t>
            </a:r>
            <a:r>
              <a:rPr lang="en-US" sz="2000" dirty="0"/>
              <a:t> </a:t>
            </a:r>
            <a:r>
              <a:rPr lang="en-US" sz="2000" dirty="0" err="1"/>
              <a:t>să</a:t>
            </a:r>
            <a:r>
              <a:rPr lang="en-US" sz="2000" dirty="0"/>
              <a:t>: </a:t>
            </a:r>
          </a:p>
          <a:p>
            <a:pPr marL="263525" lvl="0" indent="0"/>
            <a:r>
              <a:rPr lang="en-US" sz="2000" dirty="0"/>
              <a:t>• </a:t>
            </a:r>
            <a:r>
              <a:rPr lang="en-US" sz="2000" dirty="0" err="1"/>
              <a:t>Vizualizați</a:t>
            </a:r>
            <a:r>
              <a:rPr lang="en-US" sz="2000" dirty="0"/>
              <a:t> </a:t>
            </a:r>
            <a:r>
              <a:rPr lang="en-US" sz="2000" dirty="0" err="1"/>
              <a:t>ce</a:t>
            </a:r>
            <a:r>
              <a:rPr lang="en-US" sz="2000" dirty="0"/>
              <a:t> </a:t>
            </a:r>
            <a:r>
              <a:rPr lang="en-US" sz="2000" dirty="0" err="1"/>
              <a:t>funcționează</a:t>
            </a:r>
            <a:r>
              <a:rPr lang="en-US" sz="2000" dirty="0"/>
              <a:t> </a:t>
            </a:r>
            <a:r>
              <a:rPr lang="en-US" sz="2000" dirty="0" err="1"/>
              <a:t>în</a:t>
            </a:r>
            <a:r>
              <a:rPr lang="en-US" sz="2000" dirty="0"/>
              <a:t> </a:t>
            </a:r>
            <a:r>
              <a:rPr lang="en-US" sz="2000" dirty="0" err="1"/>
              <a:t>școala</a:t>
            </a:r>
            <a:r>
              <a:rPr lang="en-US" sz="2000" dirty="0"/>
              <a:t> </a:t>
            </a:r>
            <a:r>
              <a:rPr lang="en-US" sz="2000" dirty="0" err="1"/>
              <a:t>dumneavoastră</a:t>
            </a:r>
            <a:r>
              <a:rPr lang="en-US" sz="2000" dirty="0"/>
              <a:t> </a:t>
            </a:r>
          </a:p>
          <a:p>
            <a:pPr marL="263525" lvl="0" indent="0"/>
            <a:r>
              <a:rPr lang="en-US" sz="2000" dirty="0"/>
              <a:t>• </a:t>
            </a:r>
            <a:r>
              <a:rPr lang="en-US" sz="2000" dirty="0" err="1"/>
              <a:t>Observați</a:t>
            </a:r>
            <a:r>
              <a:rPr lang="en-US" sz="2000" dirty="0"/>
              <a:t> </a:t>
            </a:r>
            <a:r>
              <a:rPr lang="en-US" sz="2000" dirty="0" err="1"/>
              <a:t>tipare</a:t>
            </a:r>
            <a:r>
              <a:rPr lang="en-US" sz="2000" dirty="0"/>
              <a:t> </a:t>
            </a:r>
            <a:r>
              <a:rPr lang="en-US" sz="2000" dirty="0" err="1"/>
              <a:t>în</a:t>
            </a:r>
            <a:r>
              <a:rPr lang="en-US" sz="2000" dirty="0"/>
              <a:t> </a:t>
            </a:r>
            <a:r>
              <a:rPr lang="en-US" sz="2000" dirty="0" err="1"/>
              <a:t>elementele</a:t>
            </a:r>
            <a:r>
              <a:rPr lang="en-US" sz="2000" dirty="0"/>
              <a:t> PERMA </a:t>
            </a:r>
          </a:p>
          <a:p>
            <a:pPr marL="263525" lvl="0" indent="0"/>
            <a:r>
              <a:rPr lang="en-US" sz="2000" dirty="0"/>
              <a:t>• </a:t>
            </a:r>
            <a:r>
              <a:rPr lang="en-US" sz="2000" dirty="0" err="1"/>
              <a:t>Decideți</a:t>
            </a:r>
            <a:r>
              <a:rPr lang="en-US" sz="2000" dirty="0"/>
              <a:t> care element </a:t>
            </a:r>
            <a:r>
              <a:rPr lang="en-US" sz="2000" dirty="0" err="1"/>
              <a:t>necesită</a:t>
            </a:r>
            <a:r>
              <a:rPr lang="en-US" sz="2000" dirty="0"/>
              <a:t> </a:t>
            </a:r>
            <a:r>
              <a:rPr lang="en-US" sz="2000" dirty="0" err="1"/>
              <a:t>atenție</a:t>
            </a:r>
            <a:r>
              <a:rPr lang="en-US" sz="2000" dirty="0"/>
              <a:t> </a:t>
            </a:r>
            <a:r>
              <a:rPr lang="en-US" sz="2000" dirty="0" err="1"/>
              <a:t>mai</a:t>
            </a:r>
            <a:r>
              <a:rPr lang="en-US" sz="2000" dirty="0"/>
              <a:t> </a:t>
            </a:r>
            <a:r>
              <a:rPr lang="en-US" sz="2000" dirty="0" err="1"/>
              <a:t>întâi</a:t>
            </a:r>
            <a:endParaRPr lang="en-US" sz="2000" dirty="0"/>
          </a:p>
          <a:p>
            <a:pPr marL="263525" lvl="0" indent="0"/>
            <a:r>
              <a:rPr lang="en-US" sz="2000" dirty="0" err="1"/>
              <a:t>Veți</a:t>
            </a:r>
            <a:r>
              <a:rPr lang="en-US" sz="2000" dirty="0"/>
              <a:t> merge </a:t>
            </a:r>
            <a:r>
              <a:rPr lang="en-US" sz="2000" dirty="0" err="1"/>
              <a:t>prin</a:t>
            </a:r>
            <a:r>
              <a:rPr lang="en-US" sz="2000" dirty="0"/>
              <a:t> </a:t>
            </a:r>
            <a:r>
              <a:rPr lang="en-US" sz="2000" dirty="0" err="1"/>
              <a:t>sală</a:t>
            </a:r>
            <a:r>
              <a:rPr lang="en-US" sz="2000" dirty="0"/>
              <a:t>, </a:t>
            </a:r>
            <a:r>
              <a:rPr lang="en-US" sz="2000" dirty="0" err="1"/>
              <a:t>vă</a:t>
            </a:r>
            <a:r>
              <a:rPr lang="en-US" sz="2000" dirty="0"/>
              <a:t> </a:t>
            </a:r>
            <a:r>
              <a:rPr lang="en-US" sz="2000" dirty="0" err="1"/>
              <a:t>veți</a:t>
            </a:r>
            <a:r>
              <a:rPr lang="en-US" sz="2000" dirty="0"/>
              <a:t> </a:t>
            </a:r>
            <a:r>
              <a:rPr lang="en-US" sz="2000" dirty="0" err="1"/>
              <a:t>așeza</a:t>
            </a:r>
            <a:r>
              <a:rPr lang="en-US" sz="2000" dirty="0"/>
              <a:t> </a:t>
            </a:r>
            <a:r>
              <a:rPr lang="en-US" sz="2000" dirty="0" err="1"/>
              <a:t>notițele</a:t>
            </a:r>
            <a:r>
              <a:rPr lang="en-US" sz="2000" dirty="0"/>
              <a:t> pe </a:t>
            </a:r>
            <a:r>
              <a:rPr lang="en-US" sz="2000" dirty="0" err="1"/>
              <a:t>posterele</a:t>
            </a:r>
            <a:r>
              <a:rPr lang="en-US" sz="2000" dirty="0"/>
              <a:t> PERMA </a:t>
            </a:r>
            <a:r>
              <a:rPr lang="en-US" sz="2000" dirty="0" err="1"/>
              <a:t>și</a:t>
            </a:r>
            <a:r>
              <a:rPr lang="en-US" sz="2000" dirty="0"/>
              <a:t> </a:t>
            </a:r>
            <a:r>
              <a:rPr lang="en-US" sz="2000" dirty="0" err="1"/>
              <a:t>veți</a:t>
            </a:r>
            <a:r>
              <a:rPr lang="en-US" sz="2000" dirty="0"/>
              <a:t> </a:t>
            </a:r>
            <a:r>
              <a:rPr lang="en-US" sz="2000" dirty="0" err="1"/>
              <a:t>observa</a:t>
            </a:r>
            <a:r>
              <a:rPr lang="en-US" sz="2000" dirty="0"/>
              <a:t> </a:t>
            </a:r>
            <a:r>
              <a:rPr lang="en-US" sz="2000" dirty="0" err="1"/>
              <a:t>unde</a:t>
            </a:r>
            <a:r>
              <a:rPr lang="en-US" sz="2000" dirty="0"/>
              <a:t> apar </a:t>
            </a:r>
            <a:r>
              <a:rPr lang="en-US" sz="2000" dirty="0" err="1"/>
              <a:t>punctele</a:t>
            </a:r>
            <a:r>
              <a:rPr lang="en-US" sz="2000" dirty="0"/>
              <a:t> forte </a:t>
            </a:r>
            <a:r>
              <a:rPr lang="en-US" sz="2000" dirty="0" err="1"/>
              <a:t>și</a:t>
            </a:r>
            <a:r>
              <a:rPr lang="en-US" sz="2000" dirty="0"/>
              <a:t> </a:t>
            </a:r>
            <a:r>
              <a:rPr lang="en-US" sz="2000" dirty="0" err="1"/>
              <a:t>lacunele</a:t>
            </a:r>
            <a:r>
              <a:rPr lang="en-US" sz="2000" dirty="0"/>
              <a:t>.</a:t>
            </a:r>
          </a:p>
          <a:p>
            <a:pPr marL="263525" lvl="0" indent="0"/>
            <a:r>
              <a:rPr lang="en-US" sz="2000" dirty="0" err="1"/>
              <a:t>Scopul</a:t>
            </a:r>
            <a:r>
              <a:rPr lang="en-US" sz="2000" dirty="0"/>
              <a:t> </a:t>
            </a:r>
            <a:r>
              <a:rPr lang="en-US" sz="2000" dirty="0" err="1"/>
              <a:t>este</a:t>
            </a:r>
            <a:r>
              <a:rPr lang="en-US" sz="2000" dirty="0"/>
              <a:t> </a:t>
            </a:r>
            <a:r>
              <a:rPr lang="en-US" sz="2000" dirty="0" err="1"/>
              <a:t>claritatea</a:t>
            </a:r>
            <a:r>
              <a:rPr lang="en-US" sz="2000" dirty="0"/>
              <a:t>: </a:t>
            </a:r>
            <a:r>
              <a:rPr lang="en-US" sz="2000" i="1" dirty="0" err="1"/>
              <a:t>ce</a:t>
            </a:r>
            <a:r>
              <a:rPr lang="en-US" sz="2000" i="1" dirty="0"/>
              <a:t> </a:t>
            </a:r>
            <a:r>
              <a:rPr lang="en-US" sz="2000" i="1" dirty="0" err="1"/>
              <a:t>parte</a:t>
            </a:r>
            <a:r>
              <a:rPr lang="en-US" sz="2000" i="1" dirty="0"/>
              <a:t> a </a:t>
            </a:r>
            <a:r>
              <a:rPr lang="en-US" sz="2000" i="1" dirty="0" err="1"/>
              <a:t>stării</a:t>
            </a:r>
            <a:r>
              <a:rPr lang="en-US" sz="2000" i="1" dirty="0"/>
              <a:t> de bine </a:t>
            </a:r>
            <a:r>
              <a:rPr lang="en-US" sz="2000" i="1" dirty="0" err="1"/>
              <a:t>necesită</a:t>
            </a:r>
            <a:r>
              <a:rPr lang="en-US" sz="2000" i="1" dirty="0"/>
              <a:t> </a:t>
            </a:r>
            <a:r>
              <a:rPr lang="en-US" sz="2000" i="1" dirty="0" err="1"/>
              <a:t>acțiune</a:t>
            </a:r>
            <a:r>
              <a:rPr lang="en-US" sz="2000" i="1" dirty="0"/>
              <a:t> </a:t>
            </a:r>
            <a:r>
              <a:rPr lang="en-US" sz="2000" i="1" dirty="0" err="1"/>
              <a:t>chiar</a:t>
            </a:r>
            <a:r>
              <a:rPr lang="en-US" sz="2000" i="1" dirty="0"/>
              <a:t> </a:t>
            </a:r>
            <a:r>
              <a:rPr lang="en-US" sz="2000" i="1" dirty="0" err="1"/>
              <a:t>acum</a:t>
            </a:r>
            <a:r>
              <a:rPr lang="en-US" sz="2000" i="1" dirty="0"/>
              <a:t>.</a:t>
            </a:r>
            <a:endParaRPr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219" name="Google Shape;219;p2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a:t>PERMA Evidence Walk (20 min)</a:t>
            </a:r>
            <a:endParaRPr/>
          </a:p>
        </p:txBody>
      </p:sp>
      <p:sp>
        <p:nvSpPr>
          <p:cNvPr id="220" name="Google Shape;220;p22"/>
          <p:cNvSpPr txBox="1">
            <a:spLocks noGrp="1"/>
          </p:cNvSpPr>
          <p:nvPr>
            <p:ph type="body" idx="2"/>
          </p:nvPr>
        </p:nvSpPr>
        <p:spPr>
          <a:xfrm>
            <a:off x="97970" y="1568700"/>
            <a:ext cx="11709220" cy="5289300"/>
          </a:xfrm>
          <a:prstGeom prst="rect">
            <a:avLst/>
          </a:prstGeom>
          <a:noFill/>
          <a:ln>
            <a:noFill/>
          </a:ln>
        </p:spPr>
        <p:txBody>
          <a:bodyPr spcFirstLastPara="1" wrap="square" lIns="91425" tIns="45700" rIns="91425" bIns="45700" anchor="t" anchorCtr="0">
            <a:noAutofit/>
          </a:bodyPr>
          <a:lstStyle/>
          <a:p>
            <a:r>
              <a:rPr lang="en-US" dirty="0" err="1"/>
              <a:t>Acum</a:t>
            </a:r>
            <a:r>
              <a:rPr lang="en-US" dirty="0"/>
              <a:t> </a:t>
            </a:r>
            <a:r>
              <a:rPr lang="en-US" dirty="0" err="1"/>
              <a:t>veți</a:t>
            </a:r>
            <a:r>
              <a:rPr lang="en-US" dirty="0"/>
              <a:t> </a:t>
            </a:r>
            <a:r>
              <a:rPr lang="en-US" dirty="0" err="1"/>
              <a:t>analiza</a:t>
            </a:r>
            <a:r>
              <a:rPr lang="en-US" dirty="0"/>
              <a:t> </a:t>
            </a:r>
            <a:r>
              <a:rPr lang="en-US" dirty="0" err="1"/>
              <a:t>realitatea</a:t>
            </a:r>
            <a:r>
              <a:rPr lang="en-US" dirty="0"/>
              <a:t> </a:t>
            </a:r>
            <a:r>
              <a:rPr lang="en-US" dirty="0" err="1"/>
              <a:t>școlară</a:t>
            </a:r>
            <a:r>
              <a:rPr lang="en-US" dirty="0"/>
              <a:t> </a:t>
            </a:r>
            <a:r>
              <a:rPr lang="en-US" dirty="0" err="1"/>
              <a:t>prin</a:t>
            </a:r>
            <a:r>
              <a:rPr lang="en-US" dirty="0"/>
              <a:t> </a:t>
            </a:r>
            <a:r>
              <a:rPr lang="en-US" dirty="0" err="1"/>
              <a:t>intermediul</a:t>
            </a:r>
            <a:r>
              <a:rPr lang="en-US" dirty="0"/>
              <a:t> PERMA </a:t>
            </a:r>
            <a:r>
              <a:rPr lang="en-US" dirty="0" err="1"/>
              <a:t>folosind</a:t>
            </a:r>
            <a:r>
              <a:rPr lang="en-US" dirty="0"/>
              <a:t> </a:t>
            </a:r>
            <a:r>
              <a:rPr lang="en-US" dirty="0" err="1"/>
              <a:t>mișcarea</a:t>
            </a:r>
            <a:r>
              <a:rPr lang="en-US" dirty="0"/>
              <a:t> </a:t>
            </a:r>
            <a:r>
              <a:rPr lang="en-US" dirty="0" err="1"/>
              <a:t>și</a:t>
            </a:r>
            <a:r>
              <a:rPr lang="en-US" dirty="0"/>
              <a:t> </a:t>
            </a:r>
            <a:r>
              <a:rPr lang="en-US" dirty="0" err="1"/>
              <a:t>etichetarea</a:t>
            </a:r>
            <a:r>
              <a:rPr lang="en-US" dirty="0"/>
              <a:t>, </a:t>
            </a:r>
            <a:r>
              <a:rPr lang="en-US" dirty="0" err="1"/>
              <a:t>în</a:t>
            </a:r>
            <a:r>
              <a:rPr lang="en-US" dirty="0"/>
              <a:t> loc de </a:t>
            </a:r>
            <a:r>
              <a:rPr lang="en-US" dirty="0" err="1"/>
              <a:t>tabele</a:t>
            </a:r>
            <a:r>
              <a:rPr lang="en-US" dirty="0"/>
              <a:t>.</a:t>
            </a:r>
          </a:p>
          <a:p>
            <a:r>
              <a:rPr lang="en-US" dirty="0"/>
              <a:t> </a:t>
            </a:r>
          </a:p>
          <a:p>
            <a:r>
              <a:rPr lang="en-US" b="1" dirty="0" err="1"/>
              <a:t>Instrucțiuni</a:t>
            </a:r>
            <a:r>
              <a:rPr lang="en-US" b="1" dirty="0"/>
              <a:t> (</a:t>
            </a:r>
            <a:r>
              <a:rPr lang="en-US" b="1" dirty="0" err="1"/>
              <a:t>Grupuri</a:t>
            </a:r>
            <a:r>
              <a:rPr lang="en-US" b="1" dirty="0"/>
              <a:t>):</a:t>
            </a:r>
          </a:p>
          <a:p>
            <a:r>
              <a:rPr lang="en-US" dirty="0" err="1"/>
              <a:t>În</a:t>
            </a:r>
            <a:r>
              <a:rPr lang="en-US" dirty="0"/>
              <a:t> </a:t>
            </a:r>
            <a:r>
              <a:rPr lang="en-US" dirty="0" err="1"/>
              <a:t>jurul</a:t>
            </a:r>
            <a:r>
              <a:rPr lang="en-US" dirty="0"/>
              <a:t> </a:t>
            </a:r>
            <a:r>
              <a:rPr lang="en-US" dirty="0" err="1"/>
              <a:t>sălii</a:t>
            </a:r>
            <a:r>
              <a:rPr lang="en-US" dirty="0"/>
              <a:t>, </a:t>
            </a:r>
            <a:r>
              <a:rPr lang="en-US" dirty="0" err="1"/>
              <a:t>veți</a:t>
            </a:r>
            <a:r>
              <a:rPr lang="en-US" dirty="0"/>
              <a:t> </a:t>
            </a:r>
            <a:r>
              <a:rPr lang="en-US" dirty="0" err="1"/>
              <a:t>vedea</a:t>
            </a:r>
            <a:r>
              <a:rPr lang="en-US" dirty="0"/>
              <a:t> </a:t>
            </a:r>
            <a:r>
              <a:rPr lang="en-US" b="1" dirty="0" err="1"/>
              <a:t>cinci</a:t>
            </a:r>
            <a:r>
              <a:rPr lang="en-US" b="1" dirty="0"/>
              <a:t> </a:t>
            </a:r>
            <a:r>
              <a:rPr lang="en-US" b="1" dirty="0" err="1"/>
              <a:t>postere</a:t>
            </a:r>
            <a:r>
              <a:rPr lang="en-US" b="1" dirty="0"/>
              <a:t> </a:t>
            </a:r>
            <a:r>
              <a:rPr lang="en-US" dirty="0"/>
              <a:t>pe </a:t>
            </a:r>
            <a:r>
              <a:rPr lang="en-US" dirty="0" err="1"/>
              <a:t>perete</a:t>
            </a:r>
            <a:r>
              <a:rPr lang="en-US" dirty="0"/>
              <a:t>. </a:t>
            </a:r>
            <a:r>
              <a:rPr lang="en-US" dirty="0" err="1"/>
              <a:t>Fiecare</a:t>
            </a:r>
            <a:r>
              <a:rPr lang="en-US" dirty="0"/>
              <a:t> poster </a:t>
            </a:r>
            <a:r>
              <a:rPr lang="en-US" dirty="0" err="1"/>
              <a:t>reprezintă</a:t>
            </a:r>
            <a:r>
              <a:rPr lang="en-US" dirty="0"/>
              <a:t> un element PERMA.</a:t>
            </a:r>
          </a:p>
          <a:p>
            <a:endParaRPr lang="en-US" dirty="0"/>
          </a:p>
          <a:p>
            <a:r>
              <a:rPr lang="en-US" dirty="0" err="1"/>
              <a:t>Luați-vă</a:t>
            </a:r>
            <a:r>
              <a:rPr lang="en-US" dirty="0"/>
              <a:t> </a:t>
            </a:r>
            <a:r>
              <a:rPr lang="en-US" dirty="0" err="1"/>
              <a:t>post-it</a:t>
            </a:r>
            <a:r>
              <a:rPr lang="en-US" dirty="0"/>
              <a:t>-urile din </a:t>
            </a:r>
            <a:r>
              <a:rPr lang="en-US" dirty="0" err="1"/>
              <a:t>Unitatea</a:t>
            </a:r>
            <a:r>
              <a:rPr lang="en-US" dirty="0"/>
              <a:t> 1.1 (</a:t>
            </a:r>
            <a:r>
              <a:rPr lang="en-US" dirty="0" err="1"/>
              <a:t>puncte</a:t>
            </a:r>
            <a:r>
              <a:rPr lang="en-US" dirty="0"/>
              <a:t> forte </a:t>
            </a:r>
            <a:r>
              <a:rPr lang="en-US" dirty="0" err="1"/>
              <a:t>și</a:t>
            </a:r>
            <a:r>
              <a:rPr lang="en-US" dirty="0"/>
              <a:t> </a:t>
            </a:r>
            <a:r>
              <a:rPr lang="en-US" dirty="0" err="1"/>
              <a:t>provocări</a:t>
            </a:r>
            <a:r>
              <a:rPr lang="en-US" dirty="0"/>
              <a:t>). </a:t>
            </a:r>
          </a:p>
          <a:p>
            <a:r>
              <a:rPr lang="en-US" dirty="0"/>
              <a:t>Nu </a:t>
            </a:r>
            <a:r>
              <a:rPr lang="en-US" dirty="0" err="1"/>
              <a:t>generați</a:t>
            </a:r>
            <a:r>
              <a:rPr lang="en-US" dirty="0"/>
              <a:t> </a:t>
            </a:r>
            <a:r>
              <a:rPr lang="en-US" dirty="0" err="1"/>
              <a:t>conținut</a:t>
            </a:r>
            <a:r>
              <a:rPr lang="en-US" dirty="0"/>
              <a:t> nou.</a:t>
            </a:r>
          </a:p>
          <a:p>
            <a:r>
              <a:rPr lang="en-US" dirty="0" err="1"/>
              <a:t>Mergeți</a:t>
            </a:r>
            <a:r>
              <a:rPr lang="en-US" dirty="0"/>
              <a:t> </a:t>
            </a:r>
            <a:r>
              <a:rPr lang="en-US" dirty="0" err="1"/>
              <a:t>în</a:t>
            </a:r>
            <a:r>
              <a:rPr lang="en-US" dirty="0"/>
              <a:t> </a:t>
            </a:r>
            <a:r>
              <a:rPr lang="en-US" dirty="0" err="1"/>
              <a:t>jurul</a:t>
            </a:r>
            <a:r>
              <a:rPr lang="en-US" dirty="0"/>
              <a:t> </a:t>
            </a:r>
            <a:r>
              <a:rPr lang="en-US" dirty="0" err="1"/>
              <a:t>posterelor</a:t>
            </a:r>
            <a:r>
              <a:rPr lang="en-US" dirty="0"/>
              <a:t> </a:t>
            </a:r>
            <a:r>
              <a:rPr lang="en-US" dirty="0" err="1"/>
              <a:t>și</a:t>
            </a:r>
            <a:r>
              <a:rPr lang="en-US" dirty="0"/>
              <a:t> </a:t>
            </a:r>
            <a:r>
              <a:rPr lang="en-US" b="1" dirty="0" err="1"/>
              <a:t>lipiți</a:t>
            </a:r>
            <a:r>
              <a:rPr lang="en-US" b="1" dirty="0"/>
              <a:t> </a:t>
            </a:r>
            <a:r>
              <a:rPr lang="en-US" b="1" dirty="0" err="1"/>
              <a:t>fiecare</a:t>
            </a:r>
            <a:r>
              <a:rPr lang="en-US" b="1" dirty="0"/>
              <a:t> </a:t>
            </a:r>
            <a:r>
              <a:rPr lang="en-US" b="1" dirty="0" err="1"/>
              <a:t>post-it</a:t>
            </a:r>
            <a:r>
              <a:rPr lang="en-US" dirty="0"/>
              <a:t> sub </a:t>
            </a:r>
            <a:r>
              <a:rPr lang="en-US" dirty="0" err="1"/>
              <a:t>elementul</a:t>
            </a:r>
            <a:r>
              <a:rPr lang="en-US" dirty="0"/>
              <a:t> PERMA </a:t>
            </a:r>
            <a:r>
              <a:rPr lang="en-US" dirty="0" err="1"/>
              <a:t>căruia</a:t>
            </a:r>
            <a:r>
              <a:rPr lang="en-US" dirty="0"/>
              <a:t> </a:t>
            </a:r>
            <a:r>
              <a:rPr lang="en-US" dirty="0" err="1"/>
              <a:t>îi</a:t>
            </a:r>
            <a:r>
              <a:rPr lang="en-US" dirty="0"/>
              <a:t> </a:t>
            </a:r>
            <a:r>
              <a:rPr lang="en-US" dirty="0" err="1"/>
              <a:t>aparține</a:t>
            </a:r>
            <a:r>
              <a:rPr lang="en-US" dirty="0"/>
              <a:t>.</a:t>
            </a:r>
          </a:p>
          <a:p>
            <a:r>
              <a:rPr lang="en-US" dirty="0"/>
              <a:t> </a:t>
            </a:r>
          </a:p>
          <a:p>
            <a:r>
              <a:rPr lang="en-US" dirty="0"/>
              <a:t>• Post-it </a:t>
            </a:r>
            <a:r>
              <a:rPr lang="en-US" dirty="0" err="1"/>
              <a:t>verde</a:t>
            </a:r>
            <a:r>
              <a:rPr lang="en-US" dirty="0"/>
              <a:t> = </a:t>
            </a:r>
            <a:r>
              <a:rPr lang="en-US" dirty="0" err="1"/>
              <a:t>practică</a:t>
            </a:r>
            <a:r>
              <a:rPr lang="en-US" dirty="0"/>
              <a:t> </a:t>
            </a:r>
            <a:r>
              <a:rPr lang="en-US" dirty="0" err="1"/>
              <a:t>actuală</a:t>
            </a:r>
            <a:r>
              <a:rPr lang="en-US" dirty="0"/>
              <a:t> care </a:t>
            </a:r>
            <a:r>
              <a:rPr lang="en-US" dirty="0" err="1"/>
              <a:t>funcționează</a:t>
            </a:r>
            <a:r>
              <a:rPr lang="en-US" dirty="0"/>
              <a:t> </a:t>
            </a:r>
          </a:p>
          <a:p>
            <a:r>
              <a:rPr lang="en-US" dirty="0"/>
              <a:t>• Post-it </a:t>
            </a:r>
            <a:r>
              <a:rPr lang="en-US" dirty="0" err="1"/>
              <a:t>roz</a:t>
            </a:r>
            <a:r>
              <a:rPr lang="en-US" dirty="0"/>
              <a:t> = </a:t>
            </a:r>
            <a:r>
              <a:rPr lang="en-US" dirty="0" err="1"/>
              <a:t>provocare</a:t>
            </a:r>
            <a:r>
              <a:rPr lang="en-US" dirty="0"/>
              <a:t> </a:t>
            </a:r>
            <a:r>
              <a:rPr lang="en-US" dirty="0" err="1"/>
              <a:t>sau</a:t>
            </a:r>
            <a:r>
              <a:rPr lang="en-US" dirty="0"/>
              <a:t> </a:t>
            </a:r>
            <a:r>
              <a:rPr lang="en-US" dirty="0" err="1"/>
              <a:t>lacună</a:t>
            </a:r>
            <a:endParaRPr lang="en-US" dirty="0"/>
          </a:p>
          <a:p>
            <a:r>
              <a:rPr lang="en-US" b="1" dirty="0"/>
              <a:t>Scop: </a:t>
            </a:r>
          </a:p>
          <a:p>
            <a:r>
              <a:rPr lang="en-US" dirty="0" err="1"/>
              <a:t>Crearea</a:t>
            </a:r>
            <a:r>
              <a:rPr lang="en-US" dirty="0"/>
              <a:t> </a:t>
            </a:r>
            <a:r>
              <a:rPr lang="en-US" dirty="0" err="1"/>
              <a:t>unei</a:t>
            </a:r>
            <a:r>
              <a:rPr lang="en-US" dirty="0"/>
              <a:t> </a:t>
            </a:r>
            <a:r>
              <a:rPr lang="en-US" dirty="0" err="1"/>
              <a:t>imagini</a:t>
            </a:r>
            <a:r>
              <a:rPr lang="en-US" dirty="0"/>
              <a:t> </a:t>
            </a:r>
            <a:r>
              <a:rPr lang="en-US" dirty="0" err="1"/>
              <a:t>vizuale</a:t>
            </a:r>
            <a:r>
              <a:rPr lang="en-US" dirty="0"/>
              <a:t> a </a:t>
            </a:r>
            <a:r>
              <a:rPr lang="en-US" dirty="0" err="1"/>
              <a:t>stadiului</a:t>
            </a:r>
            <a:r>
              <a:rPr lang="en-US" dirty="0"/>
              <a:t> </a:t>
            </a:r>
            <a:r>
              <a:rPr lang="en-US" dirty="0" err="1"/>
              <a:t>în</a:t>
            </a:r>
            <a:r>
              <a:rPr lang="en-US" dirty="0"/>
              <a:t> care PERMA </a:t>
            </a:r>
            <a:r>
              <a:rPr lang="en-US" dirty="0" err="1"/>
              <a:t>există</a:t>
            </a:r>
            <a:r>
              <a:rPr lang="en-US" dirty="0"/>
              <a:t> </a:t>
            </a:r>
            <a:r>
              <a:rPr lang="en-US" dirty="0" err="1"/>
              <a:t>deja</a:t>
            </a:r>
            <a:r>
              <a:rPr lang="en-US" dirty="0"/>
              <a:t> </a:t>
            </a:r>
            <a:r>
              <a:rPr lang="en-US" dirty="0" err="1"/>
              <a:t>în</a:t>
            </a:r>
            <a:r>
              <a:rPr lang="en-US" dirty="0"/>
              <a:t> </a:t>
            </a:r>
            <a:r>
              <a:rPr lang="en-US" dirty="0" err="1"/>
              <a:t>școala</a:t>
            </a:r>
            <a:r>
              <a:rPr lang="en-US" dirty="0"/>
              <a:t> </a:t>
            </a:r>
            <a:r>
              <a:rPr lang="en-US" dirty="0" err="1"/>
              <a:t>dumneavoastră</a:t>
            </a:r>
            <a:r>
              <a:rPr lang="en-US" dirty="0"/>
              <a:t> </a:t>
            </a:r>
            <a:r>
              <a:rPr lang="en-US" dirty="0" err="1"/>
              <a:t>și</a:t>
            </a:r>
            <a:r>
              <a:rPr lang="en-US" dirty="0"/>
              <a:t> a </a:t>
            </a:r>
            <a:r>
              <a:rPr lang="en-US" dirty="0" err="1"/>
              <a:t>zonei</a:t>
            </a:r>
            <a:r>
              <a:rPr lang="en-US" dirty="0"/>
              <a:t> </a:t>
            </a:r>
            <a:r>
              <a:rPr lang="en-US" dirty="0" err="1"/>
              <a:t>în</a:t>
            </a:r>
            <a:r>
              <a:rPr lang="en-US" dirty="0"/>
              <a:t> care se </a:t>
            </a:r>
            <a:r>
              <a:rPr lang="en-US" dirty="0" err="1"/>
              <a:t>acumulează</a:t>
            </a:r>
            <a:r>
              <a:rPr lang="en-US" dirty="0"/>
              <a:t> lacune.</a:t>
            </a:r>
          </a:p>
          <a:p>
            <a:pPr marL="0" lvl="0" indent="0" algn="l" rtl="0">
              <a:lnSpc>
                <a:spcPct val="90000"/>
              </a:lnSpc>
              <a:spcBef>
                <a:spcPts val="0"/>
              </a:spcBef>
              <a:spcAft>
                <a:spcPts val="0"/>
              </a:spcAft>
              <a:buClr>
                <a:schemeClr val="dk1"/>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lvl="0"/>
            <a:r>
              <a:rPr lang="en-US" sz="2500" dirty="0">
                <a:solidFill>
                  <a:srgbClr val="595959"/>
                </a:solidFill>
                <a:latin typeface="Arial"/>
                <a:ea typeface="Arial"/>
                <a:cs typeface="Arial"/>
                <a:sym typeface="Arial"/>
              </a:rPr>
              <a:t>PL 3: </a:t>
            </a:r>
            <a:r>
              <a:rPr lang="it-IT" sz="2500" dirty="0">
                <a:solidFill>
                  <a:srgbClr val="595959"/>
                </a:solidFill>
                <a:latin typeface="Arial"/>
                <a:ea typeface="Arial"/>
                <a:cs typeface="Arial"/>
                <a:sym typeface="Arial"/>
              </a:rPr>
              <a:t>Formare și consolidarea capacităților </a:t>
            </a:r>
            <a:r>
              <a:rPr lang="en-US" sz="2500" dirty="0">
                <a:solidFill>
                  <a:srgbClr val="595959"/>
                </a:solidFill>
                <a:latin typeface="Arial"/>
                <a:ea typeface="Arial"/>
                <a:cs typeface="Arial"/>
                <a:sym typeface="Arial"/>
              </a:rPr>
              <a:t>(D3.1)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74" name="Google Shape;74;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sz="3599" b="0" i="0" dirty="0">
                <a:solidFill>
                  <a:srgbClr val="545454"/>
                </a:solidFill>
              </a:rPr>
              <a:t>Curs de Master Trainer - </a:t>
            </a:r>
            <a:r>
              <a:rPr lang="en-US" sz="3599" b="0" i="0" dirty="0" err="1">
                <a:solidFill>
                  <a:srgbClr val="545454"/>
                </a:solidFill>
              </a:rPr>
              <a:t>Ziua</a:t>
            </a:r>
            <a:r>
              <a:rPr lang="en-US" sz="3599" b="0" i="0" dirty="0">
                <a:solidFill>
                  <a:srgbClr val="545454"/>
                </a:solidFill>
              </a:rPr>
              <a:t> 1</a:t>
            </a: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226" name="Google Shape;226;p2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a:t>Analiza </a:t>
            </a:r>
            <a:r>
              <a:rPr lang="en-US" dirty="0" err="1"/>
              <a:t>tiparelor</a:t>
            </a:r>
            <a:r>
              <a:rPr lang="en-US" dirty="0"/>
              <a:t>: Ce </a:t>
            </a:r>
            <a:r>
              <a:rPr lang="en-US" dirty="0" err="1"/>
              <a:t>vedem</a:t>
            </a:r>
            <a:endParaRPr dirty="0"/>
          </a:p>
        </p:txBody>
      </p:sp>
      <p:sp>
        <p:nvSpPr>
          <p:cNvPr id="227" name="Google Shape;227;p23"/>
          <p:cNvSpPr txBox="1">
            <a:spLocks noGrp="1"/>
          </p:cNvSpPr>
          <p:nvPr>
            <p:ph type="body" idx="2"/>
          </p:nvPr>
        </p:nvSpPr>
        <p:spPr>
          <a:xfrm>
            <a:off x="97970" y="1568700"/>
            <a:ext cx="11709220" cy="5289300"/>
          </a:xfrm>
          <a:prstGeom prst="rect">
            <a:avLst/>
          </a:prstGeom>
          <a:noFill/>
          <a:ln>
            <a:noFill/>
          </a:ln>
        </p:spPr>
        <p:txBody>
          <a:bodyPr spcFirstLastPara="1" wrap="square" lIns="91425" tIns="45700" rIns="91425" bIns="45700" anchor="t" anchorCtr="0">
            <a:noAutofit/>
          </a:bodyPr>
          <a:lstStyle/>
          <a:p>
            <a:pPr lvl="0"/>
            <a:r>
              <a:rPr lang="en-US" sz="2400" dirty="0" err="1"/>
              <a:t>Stați</a:t>
            </a:r>
            <a:r>
              <a:rPr lang="en-US" sz="2400" dirty="0"/>
              <a:t> </a:t>
            </a:r>
            <a:r>
              <a:rPr lang="en-US" sz="2400" dirty="0" err="1"/>
              <a:t>în</a:t>
            </a:r>
            <a:r>
              <a:rPr lang="en-US" sz="2400" dirty="0"/>
              <a:t> </a:t>
            </a:r>
            <a:r>
              <a:rPr lang="en-US" sz="2400" dirty="0" err="1"/>
              <a:t>fața</a:t>
            </a:r>
            <a:r>
              <a:rPr lang="en-US" sz="2400" dirty="0"/>
              <a:t> </a:t>
            </a:r>
            <a:r>
              <a:rPr lang="en-US" sz="2400" dirty="0" err="1"/>
              <a:t>posterelor</a:t>
            </a:r>
            <a:r>
              <a:rPr lang="en-US" sz="2400" dirty="0"/>
              <a:t> </a:t>
            </a:r>
            <a:r>
              <a:rPr lang="en-US" sz="2400" dirty="0" err="1"/>
              <a:t>și</a:t>
            </a:r>
            <a:r>
              <a:rPr lang="en-US" sz="2400" dirty="0"/>
              <a:t> </a:t>
            </a:r>
            <a:r>
              <a:rPr lang="en-US" sz="2400" dirty="0" err="1"/>
              <a:t>discutați</a:t>
            </a:r>
            <a:r>
              <a:rPr lang="en-US" sz="2400" dirty="0"/>
              <a:t> </a:t>
            </a:r>
            <a:r>
              <a:rPr lang="en-US" sz="2400" dirty="0" err="1"/>
              <a:t>împreună</a:t>
            </a:r>
            <a:r>
              <a:rPr lang="en-US" sz="2400" dirty="0"/>
              <a:t>.</a:t>
            </a:r>
          </a:p>
          <a:p>
            <a:pPr lvl="0"/>
            <a:r>
              <a:rPr lang="en-US" sz="2400" b="1" dirty="0" err="1"/>
              <a:t>Întrebări</a:t>
            </a:r>
            <a:r>
              <a:rPr lang="en-US" sz="2400" b="1" dirty="0"/>
              <a:t> </a:t>
            </a:r>
            <a:r>
              <a:rPr lang="en-US" sz="2400" b="1" dirty="0" err="1"/>
              <a:t>directoare</a:t>
            </a:r>
            <a:r>
              <a:rPr lang="en-US" sz="2400" b="1" dirty="0"/>
              <a:t> </a:t>
            </a:r>
          </a:p>
          <a:p>
            <a:pPr lvl="0"/>
            <a:r>
              <a:rPr lang="en-US" sz="2400" dirty="0"/>
              <a:t>• Care poster PERMA are </a:t>
            </a:r>
            <a:r>
              <a:rPr lang="en-US" sz="2400" dirty="0" err="1"/>
              <a:t>cele</a:t>
            </a:r>
            <a:r>
              <a:rPr lang="en-US" sz="2400" dirty="0"/>
              <a:t> </a:t>
            </a:r>
            <a:r>
              <a:rPr lang="en-US" sz="2400" dirty="0" err="1"/>
              <a:t>mai</a:t>
            </a:r>
            <a:r>
              <a:rPr lang="en-US" sz="2400" dirty="0"/>
              <a:t> </a:t>
            </a:r>
            <a:r>
              <a:rPr lang="en-US" sz="2400" dirty="0" err="1"/>
              <a:t>multe</a:t>
            </a:r>
            <a:r>
              <a:rPr lang="en-US" sz="2400" dirty="0"/>
              <a:t> </a:t>
            </a:r>
            <a:r>
              <a:rPr lang="en-US" sz="2400" dirty="0" err="1"/>
              <a:t>etichete</a:t>
            </a:r>
            <a:r>
              <a:rPr lang="en-US" sz="2400" dirty="0"/>
              <a:t> </a:t>
            </a:r>
            <a:r>
              <a:rPr lang="en-US" sz="2400" dirty="0" err="1"/>
              <a:t>verzi</a:t>
            </a:r>
            <a:r>
              <a:rPr lang="en-US" sz="2400" dirty="0"/>
              <a:t> (</a:t>
            </a:r>
            <a:r>
              <a:rPr lang="en-US" sz="2400" dirty="0" err="1"/>
              <a:t>puncte</a:t>
            </a:r>
            <a:r>
              <a:rPr lang="en-US" sz="2400" dirty="0"/>
              <a:t> forte) </a:t>
            </a:r>
          </a:p>
          <a:p>
            <a:pPr lvl="0"/>
            <a:r>
              <a:rPr lang="en-US" sz="2400" dirty="0"/>
              <a:t>• Care poster PERMA are </a:t>
            </a:r>
            <a:r>
              <a:rPr lang="en-US" sz="2400" dirty="0" err="1"/>
              <a:t>cele</a:t>
            </a:r>
            <a:r>
              <a:rPr lang="en-US" sz="2400" dirty="0"/>
              <a:t> </a:t>
            </a:r>
            <a:r>
              <a:rPr lang="en-US" sz="2400" dirty="0" err="1"/>
              <a:t>mai</a:t>
            </a:r>
            <a:r>
              <a:rPr lang="en-US" sz="2400" dirty="0"/>
              <a:t> </a:t>
            </a:r>
            <a:r>
              <a:rPr lang="en-US" sz="2400" dirty="0" err="1"/>
              <a:t>multe</a:t>
            </a:r>
            <a:r>
              <a:rPr lang="en-US" sz="2400" dirty="0"/>
              <a:t> </a:t>
            </a:r>
            <a:r>
              <a:rPr lang="en-US" sz="2400" dirty="0" err="1"/>
              <a:t>etichete</a:t>
            </a:r>
            <a:r>
              <a:rPr lang="en-US" sz="2400" dirty="0"/>
              <a:t> </a:t>
            </a:r>
            <a:r>
              <a:rPr lang="en-US" sz="2400" dirty="0" err="1"/>
              <a:t>roz</a:t>
            </a:r>
            <a:r>
              <a:rPr lang="en-US" sz="2400" dirty="0"/>
              <a:t> (</a:t>
            </a:r>
            <a:r>
              <a:rPr lang="en-US" sz="2400" dirty="0" err="1"/>
              <a:t>provocări</a:t>
            </a:r>
            <a:r>
              <a:rPr lang="en-US" sz="2400" dirty="0"/>
              <a:t>) </a:t>
            </a:r>
          </a:p>
          <a:p>
            <a:pPr lvl="0"/>
            <a:r>
              <a:rPr lang="en-US" sz="2400" dirty="0"/>
              <a:t>• </a:t>
            </a:r>
            <a:r>
              <a:rPr lang="en-US" sz="2400" dirty="0" err="1"/>
              <a:t>Unde</a:t>
            </a:r>
            <a:r>
              <a:rPr lang="en-US" sz="2400" dirty="0"/>
              <a:t> </a:t>
            </a:r>
            <a:r>
              <a:rPr lang="en-US" sz="2400" dirty="0" err="1"/>
              <a:t>este</a:t>
            </a:r>
            <a:r>
              <a:rPr lang="en-US" sz="2400" dirty="0"/>
              <a:t> </a:t>
            </a:r>
            <a:r>
              <a:rPr lang="en-US" sz="2400" dirty="0" err="1"/>
              <a:t>cea</a:t>
            </a:r>
            <a:r>
              <a:rPr lang="en-US" sz="2400" dirty="0"/>
              <a:t> </a:t>
            </a:r>
            <a:r>
              <a:rPr lang="en-US" sz="2400" dirty="0" err="1"/>
              <a:t>mai</a:t>
            </a:r>
            <a:r>
              <a:rPr lang="en-US" sz="2400" dirty="0"/>
              <a:t> mare </a:t>
            </a:r>
            <a:r>
              <a:rPr lang="en-US" sz="2400" dirty="0" err="1"/>
              <a:t>diferență</a:t>
            </a:r>
            <a:r>
              <a:rPr lang="en-US" sz="2400" dirty="0"/>
              <a:t> </a:t>
            </a:r>
            <a:r>
              <a:rPr lang="en-US" sz="2400" dirty="0" err="1"/>
              <a:t>între</a:t>
            </a:r>
            <a:r>
              <a:rPr lang="en-US" sz="2400" dirty="0"/>
              <a:t> practica </a:t>
            </a:r>
            <a:r>
              <a:rPr lang="en-US" sz="2400" dirty="0" err="1"/>
              <a:t>actuală</a:t>
            </a:r>
            <a:r>
              <a:rPr lang="en-US" sz="2400" dirty="0"/>
              <a:t> </a:t>
            </a:r>
            <a:r>
              <a:rPr lang="en-US" sz="2400" dirty="0" err="1"/>
              <a:t>și</a:t>
            </a:r>
            <a:r>
              <a:rPr lang="en-US" sz="2400" dirty="0"/>
              <a:t> </a:t>
            </a:r>
            <a:r>
              <a:rPr lang="en-US" sz="2400" dirty="0" err="1"/>
              <a:t>cea</a:t>
            </a:r>
            <a:r>
              <a:rPr lang="en-US" sz="2400" dirty="0"/>
              <a:t> </a:t>
            </a:r>
            <a:r>
              <a:rPr lang="en-US" sz="2400" dirty="0" err="1"/>
              <a:t>dorită</a:t>
            </a:r>
            <a:endParaRPr lang="en-US" sz="2400" dirty="0"/>
          </a:p>
          <a:p>
            <a:pPr lvl="0"/>
            <a:endParaRPr lang="en-US" sz="2400" b="1" dirty="0"/>
          </a:p>
          <a:p>
            <a:pPr lvl="0"/>
            <a:r>
              <a:rPr lang="en-US" sz="2400" b="1" dirty="0"/>
              <a:t>Sarcina </a:t>
            </a:r>
            <a:r>
              <a:rPr lang="en-US" sz="2400" b="1" dirty="0" err="1"/>
              <a:t>dumneavoastră</a:t>
            </a:r>
            <a:r>
              <a:rPr lang="en-US" sz="2400" b="1" dirty="0"/>
              <a:t> </a:t>
            </a:r>
          </a:p>
          <a:p>
            <a:pPr lvl="0"/>
            <a:r>
              <a:rPr lang="en-US" sz="2400" dirty="0" err="1"/>
              <a:t>Scrieți</a:t>
            </a:r>
            <a:r>
              <a:rPr lang="en-US" sz="2400" dirty="0"/>
              <a:t> o </a:t>
            </a:r>
            <a:r>
              <a:rPr lang="en-US" sz="2400" dirty="0" err="1"/>
              <a:t>propoziție</a:t>
            </a:r>
            <a:r>
              <a:rPr lang="en-US" sz="2400" dirty="0"/>
              <a:t>:</a:t>
            </a:r>
          </a:p>
          <a:p>
            <a:pPr lvl="0"/>
            <a:r>
              <a:rPr lang="en-US" sz="2400" b="1" dirty="0"/>
              <a:t>„</a:t>
            </a:r>
            <a:r>
              <a:rPr lang="en-US" sz="2400" b="1" dirty="0" err="1"/>
              <a:t>Elementul</a:t>
            </a:r>
            <a:r>
              <a:rPr lang="en-US" sz="2400" b="1" dirty="0"/>
              <a:t> </a:t>
            </a:r>
            <a:r>
              <a:rPr lang="en-US" sz="2400" b="1" dirty="0" err="1"/>
              <a:t>nostru</a:t>
            </a:r>
            <a:r>
              <a:rPr lang="en-US" sz="2400" b="1" dirty="0"/>
              <a:t> </a:t>
            </a:r>
            <a:r>
              <a:rPr lang="en-US" sz="2400" b="1" dirty="0" err="1"/>
              <a:t>prioritar</a:t>
            </a:r>
            <a:r>
              <a:rPr lang="en-US" sz="2400" b="1" dirty="0"/>
              <a:t> PERMA </a:t>
            </a:r>
            <a:r>
              <a:rPr lang="en-US" sz="2400" b="1" dirty="0" err="1"/>
              <a:t>este</a:t>
            </a:r>
            <a:r>
              <a:rPr lang="en-US" sz="2400" b="1" dirty="0"/>
              <a:t> ______ </a:t>
            </a:r>
            <a:r>
              <a:rPr lang="en-US" sz="2400" b="1" dirty="0" err="1"/>
              <a:t>deoarece</a:t>
            </a:r>
            <a:r>
              <a:rPr lang="en-US" sz="2400" b="1" dirty="0"/>
              <a:t> ______.”</a:t>
            </a:r>
          </a:p>
          <a:p>
            <a:pPr lvl="0"/>
            <a:endParaRPr lang="en-US" sz="2400" dirty="0"/>
          </a:p>
          <a:p>
            <a:pPr lvl="0"/>
            <a:r>
              <a:rPr lang="en-US" sz="2400" dirty="0" err="1"/>
              <a:t>Această</a:t>
            </a:r>
            <a:r>
              <a:rPr lang="en-US" sz="2400" dirty="0"/>
              <a:t> </a:t>
            </a:r>
            <a:r>
              <a:rPr lang="en-US" sz="2400" dirty="0" err="1"/>
              <a:t>prioritate</a:t>
            </a:r>
            <a:r>
              <a:rPr lang="en-US" sz="2400" dirty="0"/>
              <a:t> </a:t>
            </a:r>
            <a:r>
              <a:rPr lang="en-US" sz="2400" dirty="0" err="1"/>
              <a:t>vă</a:t>
            </a:r>
            <a:r>
              <a:rPr lang="en-US" sz="2400" dirty="0"/>
              <a:t> </a:t>
            </a:r>
            <a:r>
              <a:rPr lang="en-US" sz="2400" dirty="0" err="1"/>
              <a:t>va</a:t>
            </a:r>
            <a:r>
              <a:rPr lang="en-US" sz="2400" dirty="0"/>
              <a:t> </a:t>
            </a:r>
            <a:r>
              <a:rPr lang="en-US" sz="2400" dirty="0" err="1"/>
              <a:t>ghida</a:t>
            </a:r>
            <a:r>
              <a:rPr lang="en-US" sz="2400" dirty="0"/>
              <a:t> </a:t>
            </a:r>
            <a:r>
              <a:rPr lang="en-US" sz="2400" dirty="0" err="1"/>
              <a:t>planul</a:t>
            </a:r>
            <a:r>
              <a:rPr lang="en-US" sz="2400" dirty="0"/>
              <a:t> de </a:t>
            </a:r>
            <a:r>
              <a:rPr lang="en-US" sz="2400" dirty="0" err="1"/>
              <a:t>acțiune</a:t>
            </a:r>
            <a:r>
              <a:rPr lang="en-US" sz="2400" dirty="0"/>
              <a:t> </a:t>
            </a:r>
            <a:r>
              <a:rPr lang="en-US" sz="2400" dirty="0" err="1"/>
              <a:t>în</a:t>
            </a:r>
            <a:r>
              <a:rPr lang="en-US" sz="2400" dirty="0"/>
              <a:t> </a:t>
            </a:r>
            <a:r>
              <a:rPr lang="en-US" sz="2400" dirty="0" err="1"/>
              <a:t>următoarea</a:t>
            </a:r>
            <a:r>
              <a:rPr lang="en-US" sz="2400" dirty="0"/>
              <a:t> </a:t>
            </a:r>
            <a:r>
              <a:rPr lang="en-US" sz="2400" dirty="0" err="1"/>
              <a:t>unitate</a:t>
            </a:r>
            <a:r>
              <a:rPr lang="en-US" sz="2400" dirty="0"/>
              <a:t>..</a:t>
            </a:r>
            <a:endParaRPr dirty="0"/>
          </a:p>
          <a:p>
            <a:pPr marL="0" lvl="0" indent="0" algn="l" rtl="0">
              <a:lnSpc>
                <a:spcPct val="90000"/>
              </a:lnSpc>
              <a:spcBef>
                <a:spcPts val="0"/>
              </a:spcBef>
              <a:spcAft>
                <a:spcPts val="0"/>
              </a:spcAft>
              <a:buClr>
                <a:schemeClr val="dk1"/>
              </a:buClr>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233" name="Google Shape;233;p2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2"/>
              </a:buClr>
              <a:buSzPts val="2400"/>
              <a:buFont typeface="Arial"/>
              <a:buNone/>
            </a:pPr>
            <a:r>
              <a:rPr lang="en-US" dirty="0" err="1"/>
              <a:t>Rezumat</a:t>
            </a:r>
            <a:r>
              <a:rPr lang="en-US" dirty="0"/>
              <a:t> </a:t>
            </a:r>
            <a:r>
              <a:rPr lang="en-US" dirty="0" err="1"/>
              <a:t>și</a:t>
            </a:r>
            <a:r>
              <a:rPr lang="en-US" dirty="0"/>
              <a:t> </a:t>
            </a:r>
            <a:r>
              <a:rPr lang="en-US" dirty="0" err="1"/>
              <a:t>reflecție</a:t>
            </a:r>
            <a:r>
              <a:rPr lang="en-US" dirty="0"/>
              <a:t> (5 min)</a:t>
            </a:r>
            <a:endParaRPr dirty="0"/>
          </a:p>
        </p:txBody>
      </p:sp>
      <p:sp>
        <p:nvSpPr>
          <p:cNvPr id="234" name="Google Shape;234;p24"/>
          <p:cNvSpPr txBox="1">
            <a:spLocks noGrp="1"/>
          </p:cNvSpPr>
          <p:nvPr>
            <p:ph type="body" idx="2"/>
          </p:nvPr>
        </p:nvSpPr>
        <p:spPr>
          <a:xfrm>
            <a:off x="97970" y="1568700"/>
            <a:ext cx="11709220" cy="5289300"/>
          </a:xfrm>
          <a:prstGeom prst="rect">
            <a:avLst/>
          </a:prstGeom>
          <a:noFill/>
          <a:ln>
            <a:noFill/>
          </a:ln>
        </p:spPr>
        <p:txBody>
          <a:bodyPr spcFirstLastPara="1" wrap="square" lIns="91425" tIns="45700" rIns="91425" bIns="45700" anchor="t" anchorCtr="0">
            <a:noAutofit/>
          </a:bodyPr>
          <a:lstStyle/>
          <a:p>
            <a:r>
              <a:rPr lang="fr-FR" sz="2000" dirty="0" err="1"/>
              <a:t>Ați</a:t>
            </a:r>
            <a:r>
              <a:rPr lang="fr-FR" sz="2000" dirty="0"/>
              <a:t> </a:t>
            </a:r>
            <a:r>
              <a:rPr lang="fr-FR" sz="2000" dirty="0" err="1"/>
              <a:t>explorat</a:t>
            </a:r>
            <a:r>
              <a:rPr lang="fr-FR" sz="2000" dirty="0"/>
              <a:t> </a:t>
            </a:r>
            <a:r>
              <a:rPr lang="fr-FR" sz="2000" dirty="0" err="1"/>
              <a:t>modul</a:t>
            </a:r>
            <a:r>
              <a:rPr lang="fr-FR" sz="2000" dirty="0"/>
              <a:t> </a:t>
            </a:r>
            <a:r>
              <a:rPr lang="fr-FR" sz="2000" dirty="0" err="1"/>
              <a:t>în</a:t>
            </a:r>
            <a:r>
              <a:rPr lang="fr-FR" sz="2000" dirty="0"/>
              <a:t> care </a:t>
            </a:r>
            <a:r>
              <a:rPr lang="fr-FR" sz="2000" dirty="0" err="1"/>
              <a:t>cele</a:t>
            </a:r>
            <a:r>
              <a:rPr lang="fr-FR" sz="2000" dirty="0"/>
              <a:t> </a:t>
            </a:r>
            <a:r>
              <a:rPr lang="fr-FR" sz="2000" dirty="0" err="1"/>
              <a:t>cinci</a:t>
            </a:r>
            <a:r>
              <a:rPr lang="fr-FR" sz="2000" dirty="0"/>
              <a:t> </a:t>
            </a:r>
            <a:r>
              <a:rPr lang="fr-FR" sz="2000" dirty="0" err="1"/>
              <a:t>elemente</a:t>
            </a:r>
            <a:r>
              <a:rPr lang="fr-FR" sz="2000" dirty="0"/>
              <a:t> PERMA se </a:t>
            </a:r>
            <a:r>
              <a:rPr lang="fr-FR" sz="2000" dirty="0" err="1"/>
              <a:t>conectează</a:t>
            </a:r>
            <a:r>
              <a:rPr lang="fr-FR" sz="2000" dirty="0"/>
              <a:t> la </a:t>
            </a:r>
            <a:r>
              <a:rPr lang="fr-FR" sz="2000" dirty="0" err="1"/>
              <a:t>viața</a:t>
            </a:r>
            <a:r>
              <a:rPr lang="fr-FR" sz="2000" dirty="0"/>
              <a:t> </a:t>
            </a:r>
            <a:r>
              <a:rPr lang="fr-FR" sz="2000" dirty="0" err="1"/>
              <a:t>școlară</a:t>
            </a:r>
            <a:r>
              <a:rPr lang="fr-FR" sz="2000" dirty="0"/>
              <a:t> </a:t>
            </a:r>
            <a:r>
              <a:rPr lang="fr-FR" sz="2000" dirty="0" err="1"/>
              <a:t>reală</a:t>
            </a:r>
            <a:r>
              <a:rPr lang="fr-FR" sz="2000" dirty="0"/>
              <a:t>. </a:t>
            </a:r>
          </a:p>
          <a:p>
            <a:r>
              <a:rPr lang="fr-FR" sz="2000" dirty="0"/>
              <a:t>De </a:t>
            </a:r>
            <a:r>
              <a:rPr lang="fr-FR" sz="2000" dirty="0" err="1"/>
              <a:t>asemenea</a:t>
            </a:r>
            <a:r>
              <a:rPr lang="fr-FR" sz="2000" dirty="0"/>
              <a:t>, </a:t>
            </a:r>
            <a:r>
              <a:rPr lang="fr-FR" sz="2000" dirty="0" err="1"/>
              <a:t>ați</a:t>
            </a:r>
            <a:r>
              <a:rPr lang="fr-FR" sz="2000" dirty="0"/>
              <a:t> </a:t>
            </a:r>
            <a:r>
              <a:rPr lang="fr-FR" sz="2000" dirty="0" err="1"/>
              <a:t>identificat</a:t>
            </a:r>
            <a:r>
              <a:rPr lang="fr-FR" sz="2000" dirty="0"/>
              <a:t> </a:t>
            </a:r>
            <a:r>
              <a:rPr lang="fr-FR" sz="2000" dirty="0" err="1"/>
              <a:t>elementul</a:t>
            </a:r>
            <a:r>
              <a:rPr lang="fr-FR" sz="2000" dirty="0"/>
              <a:t> </a:t>
            </a:r>
            <a:r>
              <a:rPr lang="fr-FR" sz="2000" dirty="0" err="1"/>
              <a:t>pe</a:t>
            </a:r>
            <a:r>
              <a:rPr lang="fr-FR" sz="2000" dirty="0"/>
              <a:t> care </a:t>
            </a:r>
            <a:r>
              <a:rPr lang="fr-FR" sz="2000" dirty="0" err="1"/>
              <a:t>școala</a:t>
            </a:r>
            <a:r>
              <a:rPr lang="fr-FR" sz="2000" dirty="0"/>
              <a:t> </a:t>
            </a:r>
            <a:r>
              <a:rPr lang="fr-FR" sz="2000" dirty="0" err="1"/>
              <a:t>dumneavoastră</a:t>
            </a:r>
            <a:r>
              <a:rPr lang="fr-FR" sz="2000" dirty="0"/>
              <a:t> </a:t>
            </a:r>
            <a:r>
              <a:rPr lang="fr-FR" sz="2000" dirty="0" err="1"/>
              <a:t>trebuie</a:t>
            </a:r>
            <a:r>
              <a:rPr lang="fr-FR" sz="2000" dirty="0"/>
              <a:t> </a:t>
            </a:r>
            <a:r>
              <a:rPr lang="fr-FR" sz="2000" dirty="0" err="1"/>
              <a:t>să</a:t>
            </a:r>
            <a:r>
              <a:rPr lang="fr-FR" sz="2000" dirty="0"/>
              <a:t> </a:t>
            </a:r>
            <a:r>
              <a:rPr lang="fr-FR" sz="2000" dirty="0" err="1"/>
              <a:t>îl</a:t>
            </a:r>
            <a:r>
              <a:rPr lang="fr-FR" sz="2000" dirty="0"/>
              <a:t> </a:t>
            </a:r>
            <a:r>
              <a:rPr lang="fr-FR" sz="2000" dirty="0" err="1"/>
              <a:t>consolideze</a:t>
            </a:r>
            <a:r>
              <a:rPr lang="fr-FR" sz="2000" dirty="0"/>
              <a:t>.</a:t>
            </a:r>
            <a:endParaRPr lang="en-US" sz="2000" dirty="0"/>
          </a:p>
          <a:p>
            <a:r>
              <a:rPr lang="fr-FR" sz="2000" dirty="0"/>
              <a:t> </a:t>
            </a:r>
            <a:r>
              <a:rPr lang="fr-FR" sz="2000" b="1" dirty="0" err="1"/>
              <a:t>Acum</a:t>
            </a:r>
            <a:r>
              <a:rPr lang="fr-FR" sz="2000" b="1" dirty="0"/>
              <a:t> </a:t>
            </a:r>
            <a:r>
              <a:rPr lang="fr-FR" sz="2000" b="1" dirty="0" err="1"/>
              <a:t>faceți</a:t>
            </a:r>
            <a:r>
              <a:rPr lang="fr-FR" sz="2000" b="1" dirty="0"/>
              <a:t> un </a:t>
            </a:r>
            <a:r>
              <a:rPr lang="fr-FR" sz="2000" b="1" dirty="0" err="1"/>
              <a:t>ultim</a:t>
            </a:r>
            <a:r>
              <a:rPr lang="fr-FR" sz="2000" b="1" dirty="0"/>
              <a:t> pas </a:t>
            </a:r>
            <a:r>
              <a:rPr lang="fr-FR" sz="2000" b="1" dirty="0" err="1"/>
              <a:t>înainte</a:t>
            </a:r>
            <a:r>
              <a:rPr lang="fr-FR" sz="2000" b="1" dirty="0"/>
              <a:t> de a termina </a:t>
            </a:r>
            <a:r>
              <a:rPr lang="fr-FR" sz="2000" b="1" dirty="0" err="1"/>
              <a:t>această</a:t>
            </a:r>
            <a:r>
              <a:rPr lang="fr-FR" sz="2000" b="1" dirty="0"/>
              <a:t> </a:t>
            </a:r>
            <a:r>
              <a:rPr lang="fr-FR" sz="2000" b="1" dirty="0" err="1"/>
              <a:t>unitate</a:t>
            </a:r>
            <a:r>
              <a:rPr lang="fr-FR" sz="2000" b="1" dirty="0"/>
              <a:t>.</a:t>
            </a:r>
            <a:endParaRPr lang="en-US" sz="2000" b="1" dirty="0"/>
          </a:p>
          <a:p>
            <a:r>
              <a:rPr lang="fr-FR" sz="2000" b="1" dirty="0"/>
              <a:t> </a:t>
            </a:r>
            <a:r>
              <a:rPr lang="fr-FR" sz="2000" b="1" dirty="0" err="1"/>
              <a:t>Sarcină</a:t>
            </a:r>
            <a:r>
              <a:rPr lang="fr-FR" sz="2000" b="1" dirty="0"/>
              <a:t> (</a:t>
            </a:r>
            <a:r>
              <a:rPr lang="fr-FR" sz="2000" b="1" dirty="0" err="1"/>
              <a:t>individuală</a:t>
            </a:r>
            <a:r>
              <a:rPr lang="fr-FR" sz="2000" b="1" dirty="0"/>
              <a:t> </a:t>
            </a:r>
            <a:r>
              <a:rPr lang="fr-FR" sz="2000" b="1" dirty="0" err="1"/>
              <a:t>sau</a:t>
            </a:r>
            <a:r>
              <a:rPr lang="fr-FR" sz="2000" b="1" dirty="0"/>
              <a:t> </a:t>
            </a:r>
            <a:r>
              <a:rPr lang="fr-FR" sz="2000" b="1" dirty="0" err="1"/>
              <a:t>în</a:t>
            </a:r>
            <a:r>
              <a:rPr lang="fr-FR" sz="2000" b="1" dirty="0"/>
              <a:t> </a:t>
            </a:r>
            <a:r>
              <a:rPr lang="fr-FR" sz="2000" b="1" dirty="0" err="1"/>
              <a:t>perechi</a:t>
            </a:r>
            <a:r>
              <a:rPr lang="fr-FR" sz="2000" b="1" dirty="0"/>
              <a:t>):</a:t>
            </a:r>
            <a:endParaRPr lang="en-US" sz="2000" b="1" dirty="0"/>
          </a:p>
          <a:p>
            <a:r>
              <a:rPr lang="fr-FR" sz="2000" dirty="0"/>
              <a:t> </a:t>
            </a:r>
            <a:r>
              <a:rPr lang="fr-FR" sz="2000" dirty="0" err="1"/>
              <a:t>Alegeți</a:t>
            </a:r>
            <a:r>
              <a:rPr lang="fr-FR" sz="2000" dirty="0"/>
              <a:t> </a:t>
            </a:r>
            <a:r>
              <a:rPr lang="fr-FR" sz="2000" dirty="0" err="1"/>
              <a:t>elementul</a:t>
            </a:r>
            <a:r>
              <a:rPr lang="fr-FR" sz="2000" dirty="0"/>
              <a:t> PERMA </a:t>
            </a:r>
            <a:r>
              <a:rPr lang="fr-FR" sz="2000" dirty="0" err="1"/>
              <a:t>pe</a:t>
            </a:r>
            <a:r>
              <a:rPr lang="fr-FR" sz="2000" dirty="0"/>
              <a:t> care </a:t>
            </a:r>
            <a:r>
              <a:rPr lang="fr-FR" sz="2000" dirty="0" err="1"/>
              <a:t>doriți</a:t>
            </a:r>
            <a:r>
              <a:rPr lang="fr-FR" sz="2000" dirty="0"/>
              <a:t> </a:t>
            </a:r>
            <a:r>
              <a:rPr lang="fr-FR" sz="2000" dirty="0" err="1"/>
              <a:t>să</a:t>
            </a:r>
            <a:r>
              <a:rPr lang="fr-FR" sz="2000" dirty="0"/>
              <a:t> </a:t>
            </a:r>
            <a:r>
              <a:rPr lang="fr-FR" sz="2000" dirty="0" err="1"/>
              <a:t>vă</a:t>
            </a:r>
            <a:r>
              <a:rPr lang="fr-FR" sz="2000" dirty="0"/>
              <a:t> </a:t>
            </a:r>
            <a:r>
              <a:rPr lang="fr-FR" sz="2000" dirty="0" err="1"/>
              <a:t>concentrați</a:t>
            </a:r>
            <a:r>
              <a:rPr lang="fr-FR" sz="2000" dirty="0"/>
              <a:t> </a:t>
            </a:r>
            <a:r>
              <a:rPr lang="fr-FR" sz="2000" dirty="0" err="1"/>
              <a:t>în</a:t>
            </a:r>
            <a:r>
              <a:rPr lang="fr-FR" sz="2000" dirty="0"/>
              <a:t> </a:t>
            </a:r>
            <a:r>
              <a:rPr lang="fr-FR" sz="2000" dirty="0" err="1"/>
              <a:t>școala</a:t>
            </a:r>
            <a:r>
              <a:rPr lang="fr-FR" sz="2000" dirty="0"/>
              <a:t> </a:t>
            </a:r>
            <a:r>
              <a:rPr lang="fr-FR" sz="2000" dirty="0" err="1"/>
              <a:t>dumneavoastră</a:t>
            </a:r>
            <a:r>
              <a:rPr lang="fr-FR" sz="2000" dirty="0"/>
              <a:t>.</a:t>
            </a:r>
            <a:endParaRPr lang="en-US" sz="2000" dirty="0"/>
          </a:p>
          <a:p>
            <a:r>
              <a:rPr lang="fr-FR" sz="2000" dirty="0"/>
              <a:t> </a:t>
            </a:r>
            <a:r>
              <a:rPr lang="fr-FR" sz="2000" dirty="0" err="1"/>
              <a:t>Gândiți-vă</a:t>
            </a:r>
            <a:r>
              <a:rPr lang="fr-FR" sz="2000" dirty="0"/>
              <a:t> la o </a:t>
            </a:r>
            <a:r>
              <a:rPr lang="fr-FR" sz="2000" dirty="0" err="1"/>
              <a:t>mică</a:t>
            </a:r>
            <a:r>
              <a:rPr lang="fr-FR" sz="2000" dirty="0"/>
              <a:t> </a:t>
            </a:r>
            <a:r>
              <a:rPr lang="fr-FR" sz="2000" dirty="0" err="1"/>
              <a:t>rutină</a:t>
            </a:r>
            <a:r>
              <a:rPr lang="fr-FR" sz="2000" dirty="0"/>
              <a:t> </a:t>
            </a:r>
            <a:r>
              <a:rPr lang="fr-FR" sz="2000" dirty="0" err="1"/>
              <a:t>sau</a:t>
            </a:r>
            <a:r>
              <a:rPr lang="fr-FR" sz="2000" dirty="0"/>
              <a:t> </a:t>
            </a:r>
            <a:r>
              <a:rPr lang="fr-FR" sz="2000" dirty="0" err="1"/>
              <a:t>practică</a:t>
            </a:r>
            <a:r>
              <a:rPr lang="fr-FR" sz="2000" dirty="0"/>
              <a:t> </a:t>
            </a:r>
            <a:r>
              <a:rPr lang="fr-FR" sz="2000" dirty="0" err="1"/>
              <a:t>pe</a:t>
            </a:r>
            <a:r>
              <a:rPr lang="fr-FR" sz="2000" dirty="0"/>
              <a:t> care </a:t>
            </a:r>
            <a:r>
              <a:rPr lang="fr-FR" sz="2000" dirty="0" err="1"/>
              <a:t>ați</a:t>
            </a:r>
            <a:r>
              <a:rPr lang="fr-FR" sz="2000" dirty="0"/>
              <a:t> </a:t>
            </a:r>
            <a:r>
              <a:rPr lang="fr-FR" sz="2000" dirty="0" err="1"/>
              <a:t>putea</a:t>
            </a:r>
            <a:r>
              <a:rPr lang="fr-FR" sz="2000" dirty="0"/>
              <a:t>-o </a:t>
            </a:r>
            <a:r>
              <a:rPr lang="fr-FR" sz="2000" dirty="0" err="1"/>
              <a:t>începe</a:t>
            </a:r>
            <a:r>
              <a:rPr lang="fr-FR" sz="2000" dirty="0"/>
              <a:t> </a:t>
            </a:r>
            <a:r>
              <a:rPr lang="fr-FR" sz="2000" dirty="0" err="1"/>
              <a:t>în</a:t>
            </a:r>
            <a:r>
              <a:rPr lang="fr-FR" sz="2000" dirty="0"/>
              <a:t> </a:t>
            </a:r>
            <a:r>
              <a:rPr lang="fr-FR" sz="2000" dirty="0" err="1"/>
              <a:t>următoarea</a:t>
            </a:r>
            <a:r>
              <a:rPr lang="fr-FR" sz="2000" dirty="0"/>
              <a:t> </a:t>
            </a:r>
            <a:r>
              <a:rPr lang="fr-FR" sz="2000" dirty="0" err="1"/>
              <a:t>lună</a:t>
            </a:r>
            <a:r>
              <a:rPr lang="fr-FR" sz="2000" dirty="0"/>
              <a:t>. </a:t>
            </a:r>
          </a:p>
          <a:p>
            <a:r>
              <a:rPr lang="fr-FR" sz="2000" dirty="0" err="1"/>
              <a:t>Păstrați</a:t>
            </a:r>
            <a:r>
              <a:rPr lang="fr-FR" sz="2000" dirty="0"/>
              <a:t>-o </a:t>
            </a:r>
            <a:r>
              <a:rPr lang="fr-FR" sz="2000" dirty="0" err="1"/>
              <a:t>simplă</a:t>
            </a:r>
            <a:r>
              <a:rPr lang="fr-FR" sz="2000" dirty="0"/>
              <a:t> - </a:t>
            </a:r>
            <a:r>
              <a:rPr lang="fr-FR" sz="2000" dirty="0" err="1"/>
              <a:t>ceva</a:t>
            </a:r>
            <a:r>
              <a:rPr lang="fr-FR" sz="2000" dirty="0"/>
              <a:t> </a:t>
            </a:r>
            <a:r>
              <a:rPr lang="fr-FR" sz="2000" dirty="0" err="1"/>
              <a:t>realist</a:t>
            </a:r>
            <a:r>
              <a:rPr lang="fr-FR" sz="2000" dirty="0"/>
              <a:t> </a:t>
            </a:r>
            <a:r>
              <a:rPr lang="fr-FR" sz="2000" dirty="0" err="1"/>
              <a:t>pentru</a:t>
            </a:r>
            <a:r>
              <a:rPr lang="fr-FR" sz="2000" dirty="0"/>
              <a:t> </a:t>
            </a:r>
            <a:r>
              <a:rPr lang="fr-FR" sz="2000" dirty="0" err="1"/>
              <a:t>contextul</a:t>
            </a:r>
            <a:r>
              <a:rPr lang="fr-FR" sz="2000" dirty="0"/>
              <a:t> </a:t>
            </a:r>
            <a:r>
              <a:rPr lang="fr-FR" sz="2000" dirty="0" err="1"/>
              <a:t>dumneavoastră</a:t>
            </a:r>
            <a:r>
              <a:rPr lang="fr-FR" sz="2000" dirty="0"/>
              <a:t>.</a:t>
            </a:r>
            <a:endParaRPr lang="en-US" sz="2000" dirty="0"/>
          </a:p>
          <a:p>
            <a:r>
              <a:rPr lang="fr-FR" sz="2000" dirty="0"/>
              <a:t> </a:t>
            </a:r>
            <a:r>
              <a:rPr lang="fr-FR" sz="2000" dirty="0" err="1"/>
              <a:t>Scrieți</a:t>
            </a:r>
            <a:r>
              <a:rPr lang="fr-FR" sz="2000" dirty="0"/>
              <a:t>-o </a:t>
            </a:r>
            <a:r>
              <a:rPr lang="fr-FR" sz="2000" dirty="0" err="1"/>
              <a:t>pe</a:t>
            </a:r>
            <a:r>
              <a:rPr lang="fr-FR" sz="2000" dirty="0"/>
              <a:t> un </a:t>
            </a:r>
            <a:r>
              <a:rPr lang="fr-FR" sz="2000" dirty="0" err="1"/>
              <a:t>bilețel</a:t>
            </a:r>
            <a:r>
              <a:rPr lang="fr-FR" sz="2000" dirty="0"/>
              <a:t> </a:t>
            </a:r>
            <a:r>
              <a:rPr lang="fr-FR" sz="2000" dirty="0" err="1"/>
              <a:t>autoadeziv</a:t>
            </a:r>
            <a:r>
              <a:rPr lang="fr-FR" sz="2000" dirty="0"/>
              <a:t>: </a:t>
            </a:r>
          </a:p>
          <a:p>
            <a:r>
              <a:rPr lang="fr-FR" sz="2000" dirty="0"/>
              <a:t>• </a:t>
            </a:r>
            <a:r>
              <a:rPr lang="fr-FR" sz="2000" dirty="0" err="1"/>
              <a:t>Elementul</a:t>
            </a:r>
            <a:r>
              <a:rPr lang="fr-FR" sz="2000" dirty="0"/>
              <a:t> PERMA </a:t>
            </a:r>
          </a:p>
          <a:p>
            <a:r>
              <a:rPr lang="fr-FR" sz="2000" dirty="0"/>
              <a:t>• </a:t>
            </a:r>
            <a:r>
              <a:rPr lang="fr-FR" sz="2000" dirty="0" err="1"/>
              <a:t>Activitatea</a:t>
            </a:r>
            <a:r>
              <a:rPr lang="fr-FR" sz="2000" dirty="0"/>
              <a:t> </a:t>
            </a:r>
            <a:r>
              <a:rPr lang="fr-FR" sz="2000" dirty="0" err="1"/>
              <a:t>pe</a:t>
            </a:r>
            <a:r>
              <a:rPr lang="fr-FR" sz="2000" dirty="0"/>
              <a:t> care </a:t>
            </a:r>
            <a:r>
              <a:rPr lang="fr-FR" sz="2000" dirty="0" err="1"/>
              <a:t>doriți</a:t>
            </a:r>
            <a:r>
              <a:rPr lang="fr-FR" sz="2000" dirty="0"/>
              <a:t> </a:t>
            </a:r>
            <a:r>
              <a:rPr lang="fr-FR" sz="2000" dirty="0" err="1"/>
              <a:t>să</a:t>
            </a:r>
            <a:r>
              <a:rPr lang="fr-FR" sz="2000" dirty="0"/>
              <a:t> o </a:t>
            </a:r>
            <a:r>
              <a:rPr lang="fr-FR" sz="2000" dirty="0" err="1"/>
              <a:t>încercați</a:t>
            </a:r>
            <a:r>
              <a:rPr lang="fr-FR" sz="2000" dirty="0"/>
              <a:t> </a:t>
            </a:r>
          </a:p>
          <a:p>
            <a:r>
              <a:rPr lang="fr-FR" sz="2000" dirty="0"/>
              <a:t>• Un </a:t>
            </a:r>
            <a:r>
              <a:rPr lang="fr-FR" sz="2000" dirty="0" err="1"/>
              <a:t>scurt</a:t>
            </a:r>
            <a:r>
              <a:rPr lang="fr-FR" sz="2000" dirty="0"/>
              <a:t> </a:t>
            </a:r>
            <a:r>
              <a:rPr lang="fr-FR" sz="2000" dirty="0" err="1"/>
              <a:t>motiv</a:t>
            </a:r>
            <a:r>
              <a:rPr lang="fr-FR" sz="2000" dirty="0"/>
              <a:t> </a:t>
            </a:r>
            <a:r>
              <a:rPr lang="fr-FR" sz="2000" dirty="0" err="1"/>
              <a:t>pentru</a:t>
            </a:r>
            <a:r>
              <a:rPr lang="fr-FR" sz="2000" dirty="0"/>
              <a:t> care este </a:t>
            </a:r>
            <a:r>
              <a:rPr lang="fr-FR" sz="2000" dirty="0" err="1"/>
              <a:t>importantă</a:t>
            </a:r>
            <a:r>
              <a:rPr lang="fr-FR" sz="2000" dirty="0"/>
              <a:t> </a:t>
            </a:r>
            <a:r>
              <a:rPr lang="fr-FR" sz="2000" dirty="0" err="1"/>
              <a:t>pentru</a:t>
            </a:r>
            <a:r>
              <a:rPr lang="fr-FR" sz="2000" dirty="0"/>
              <a:t> </a:t>
            </a:r>
            <a:r>
              <a:rPr lang="fr-FR" sz="2000" dirty="0" err="1"/>
              <a:t>școala</a:t>
            </a:r>
            <a:r>
              <a:rPr lang="fr-FR" sz="2000" dirty="0"/>
              <a:t> </a:t>
            </a:r>
            <a:r>
              <a:rPr lang="fr-FR" sz="2000" dirty="0" err="1"/>
              <a:t>dumneavoastră</a:t>
            </a:r>
            <a:endParaRPr lang="en-US" sz="2000" dirty="0"/>
          </a:p>
          <a:p>
            <a:r>
              <a:rPr lang="fr-FR" sz="2000" dirty="0" err="1"/>
              <a:t>Lipiți</a:t>
            </a:r>
            <a:r>
              <a:rPr lang="fr-FR" sz="2000" dirty="0"/>
              <a:t> </a:t>
            </a:r>
            <a:r>
              <a:rPr lang="fr-FR" sz="2000" dirty="0" err="1"/>
              <a:t>bilețelul</a:t>
            </a:r>
            <a:r>
              <a:rPr lang="fr-FR" sz="2000" dirty="0"/>
              <a:t> </a:t>
            </a:r>
            <a:r>
              <a:rPr lang="fr-FR" sz="2000" dirty="0" err="1"/>
              <a:t>autoadeziv</a:t>
            </a:r>
            <a:r>
              <a:rPr lang="fr-FR" sz="2000" dirty="0"/>
              <a:t> </a:t>
            </a:r>
            <a:r>
              <a:rPr lang="fr-FR" sz="2000" dirty="0" err="1"/>
              <a:t>pe</a:t>
            </a:r>
            <a:r>
              <a:rPr lang="fr-FR" sz="2000" dirty="0"/>
              <a:t> tabla </a:t>
            </a:r>
            <a:r>
              <a:rPr lang="fr-FR" sz="2000" dirty="0" err="1"/>
              <a:t>comună</a:t>
            </a:r>
            <a:r>
              <a:rPr lang="fr-FR" sz="2000" dirty="0"/>
              <a:t>.</a:t>
            </a:r>
            <a:endParaRPr lang="en-US" sz="2000" dirty="0"/>
          </a:p>
          <a:p>
            <a:r>
              <a:rPr lang="fr-FR" sz="2000" dirty="0" err="1"/>
              <a:t>Terminați</a:t>
            </a:r>
            <a:r>
              <a:rPr lang="fr-FR" sz="2000" dirty="0"/>
              <a:t> </a:t>
            </a:r>
            <a:r>
              <a:rPr lang="fr-FR" sz="2000" dirty="0" err="1"/>
              <a:t>această</a:t>
            </a:r>
            <a:r>
              <a:rPr lang="fr-FR" sz="2000" dirty="0"/>
              <a:t> </a:t>
            </a:r>
            <a:r>
              <a:rPr lang="fr-FR" sz="2000" dirty="0" err="1"/>
              <a:t>unitate</a:t>
            </a:r>
            <a:r>
              <a:rPr lang="fr-FR" sz="2000" dirty="0"/>
              <a:t> </a:t>
            </a:r>
            <a:r>
              <a:rPr lang="fr-FR" sz="2000" dirty="0" err="1"/>
              <a:t>cu</a:t>
            </a:r>
            <a:r>
              <a:rPr lang="fr-FR" sz="2000" dirty="0"/>
              <a:t> o </a:t>
            </a:r>
            <a:r>
              <a:rPr lang="fr-FR" sz="2000" dirty="0" err="1"/>
              <a:t>acțiune</a:t>
            </a:r>
            <a:r>
              <a:rPr lang="fr-FR" sz="2000" dirty="0"/>
              <a:t> </a:t>
            </a:r>
            <a:r>
              <a:rPr lang="fr-FR" sz="2000" dirty="0" err="1"/>
              <a:t>clară</a:t>
            </a:r>
            <a:r>
              <a:rPr lang="fr-FR" sz="2000" dirty="0"/>
              <a:t> care se </a:t>
            </a:r>
            <a:r>
              <a:rPr lang="fr-FR" sz="2000" dirty="0" err="1"/>
              <a:t>potrivește</a:t>
            </a:r>
            <a:r>
              <a:rPr lang="fr-FR" sz="2000" dirty="0"/>
              <a:t> </a:t>
            </a:r>
            <a:r>
              <a:rPr lang="fr-FR" sz="2000" dirty="0" err="1"/>
              <a:t>nevoilor</a:t>
            </a:r>
            <a:r>
              <a:rPr lang="fr-FR" sz="2000" dirty="0"/>
              <a:t> </a:t>
            </a:r>
            <a:r>
              <a:rPr lang="fr-FR" sz="2000" dirty="0" err="1"/>
              <a:t>și</a:t>
            </a:r>
            <a:r>
              <a:rPr lang="fr-FR" sz="2000" dirty="0"/>
              <a:t> </a:t>
            </a:r>
            <a:r>
              <a:rPr lang="fr-FR" sz="2000" dirty="0" err="1"/>
              <a:t>capacității</a:t>
            </a:r>
            <a:r>
              <a:rPr lang="fr-FR" sz="2000" dirty="0"/>
              <a:t> </a:t>
            </a:r>
            <a:r>
              <a:rPr lang="fr-FR" sz="2000" dirty="0" err="1"/>
              <a:t>școlii</a:t>
            </a:r>
            <a:r>
              <a:rPr lang="fr-FR" sz="2000" dirty="0"/>
              <a:t> </a:t>
            </a:r>
            <a:r>
              <a:rPr lang="fr-FR" sz="2000" dirty="0" err="1"/>
              <a:t>dumneavoastră</a:t>
            </a:r>
            <a:r>
              <a:rPr lang="fr-FR" sz="2000" dirty="0"/>
              <a:t>.</a:t>
            </a:r>
            <a:endParaRPr lang="en-US" sz="2000" dirty="0"/>
          </a:p>
          <a:p>
            <a:pPr marL="0" lvl="0" indent="0" algn="l" rtl="0">
              <a:lnSpc>
                <a:spcPct val="90000"/>
              </a:lnSpc>
              <a:spcBef>
                <a:spcPts val="0"/>
              </a:spcBef>
              <a:spcAft>
                <a:spcPts val="0"/>
              </a:spcAft>
              <a:buClr>
                <a:schemeClr val="dk1"/>
              </a:buClr>
              <a:buSzPts val="18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240" name="Google Shape;240;p2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lvl="0"/>
            <a:r>
              <a:rPr lang="en-US" dirty="0" err="1"/>
              <a:t>Rezumat</a:t>
            </a:r>
            <a:r>
              <a:rPr lang="en-US" dirty="0"/>
              <a:t> </a:t>
            </a:r>
            <a:r>
              <a:rPr lang="en-US" dirty="0" err="1"/>
              <a:t>și</a:t>
            </a:r>
            <a:r>
              <a:rPr lang="en-US" dirty="0"/>
              <a:t> </a:t>
            </a:r>
            <a:r>
              <a:rPr lang="en-US" dirty="0" err="1"/>
              <a:t>reflecție</a:t>
            </a:r>
            <a:r>
              <a:rPr lang="en-US" dirty="0"/>
              <a:t> (5 min)</a:t>
            </a:r>
            <a:endParaRPr dirty="0"/>
          </a:p>
        </p:txBody>
      </p:sp>
      <p:sp>
        <p:nvSpPr>
          <p:cNvPr id="241" name="Google Shape;241;p25"/>
          <p:cNvSpPr txBox="1">
            <a:spLocks noGrp="1"/>
          </p:cNvSpPr>
          <p:nvPr>
            <p:ph type="body" idx="2"/>
          </p:nvPr>
        </p:nvSpPr>
        <p:spPr>
          <a:xfrm>
            <a:off x="97970" y="1528354"/>
            <a:ext cx="11709220" cy="5329646"/>
          </a:xfrm>
          <a:prstGeom prst="rect">
            <a:avLst/>
          </a:prstGeom>
          <a:noFill/>
          <a:ln>
            <a:noFill/>
          </a:ln>
        </p:spPr>
        <p:txBody>
          <a:bodyPr spcFirstLastPara="1" wrap="square" lIns="91425" tIns="45700" rIns="91425" bIns="45700" anchor="t" anchorCtr="0">
            <a:noAutofit/>
          </a:bodyPr>
          <a:lstStyle/>
          <a:p>
            <a:pPr lvl="0"/>
            <a:r>
              <a:rPr lang="en-US" sz="2000" b="1" dirty="0" err="1"/>
              <a:t>Panou</a:t>
            </a:r>
            <a:r>
              <a:rPr lang="en-US" sz="2000" b="1" dirty="0"/>
              <a:t> de </a:t>
            </a:r>
            <a:r>
              <a:rPr lang="en-US" sz="2000" b="1" dirty="0" err="1"/>
              <a:t>Acțiune</a:t>
            </a:r>
            <a:r>
              <a:rPr lang="en-US" sz="2000" b="1" dirty="0"/>
              <a:t> PERMA</a:t>
            </a:r>
          </a:p>
          <a:p>
            <a:pPr lvl="0"/>
            <a:r>
              <a:rPr lang="en-US" sz="2000" b="1" dirty="0" err="1"/>
              <a:t>Puneți</a:t>
            </a:r>
            <a:r>
              <a:rPr lang="en-US" sz="2000" b="1" dirty="0"/>
              <a:t> </a:t>
            </a:r>
            <a:r>
              <a:rPr lang="en-US" sz="2000" b="1" dirty="0" err="1"/>
              <a:t>bilețelul</a:t>
            </a:r>
            <a:r>
              <a:rPr lang="en-US" sz="2000" b="1" dirty="0"/>
              <a:t> </a:t>
            </a:r>
            <a:r>
              <a:rPr lang="en-US" sz="2000" b="1" dirty="0" err="1"/>
              <a:t>autoadeziv</a:t>
            </a:r>
            <a:r>
              <a:rPr lang="en-US" sz="2000" b="1" dirty="0"/>
              <a:t> sub </a:t>
            </a:r>
            <a:r>
              <a:rPr lang="en-US" sz="2000" b="1" dirty="0" err="1"/>
              <a:t>elementul</a:t>
            </a:r>
            <a:r>
              <a:rPr lang="en-US" sz="2000" b="1" dirty="0"/>
              <a:t> PERMA ales. </a:t>
            </a:r>
          </a:p>
          <a:p>
            <a:pPr lvl="0"/>
            <a:r>
              <a:rPr lang="en-US" sz="2000" b="1" dirty="0" err="1"/>
              <a:t>Scrieți</a:t>
            </a:r>
            <a:r>
              <a:rPr lang="en-US" sz="2000" b="1" dirty="0"/>
              <a:t>: </a:t>
            </a:r>
          </a:p>
          <a:p>
            <a:pPr lvl="0"/>
            <a:r>
              <a:rPr lang="en-US" sz="2000" dirty="0"/>
              <a:t>	• </a:t>
            </a:r>
            <a:r>
              <a:rPr lang="en-US" sz="2000" dirty="0" err="1"/>
              <a:t>activitatea</a:t>
            </a:r>
            <a:r>
              <a:rPr lang="en-US" sz="2000" dirty="0"/>
              <a:t> pe care o </a:t>
            </a:r>
            <a:r>
              <a:rPr lang="en-US" sz="2000" dirty="0" err="1"/>
              <a:t>veți</a:t>
            </a:r>
            <a:r>
              <a:rPr lang="en-US" sz="2000" dirty="0"/>
              <a:t> </a:t>
            </a:r>
            <a:r>
              <a:rPr lang="en-US" sz="2000" dirty="0" err="1"/>
              <a:t>începe</a:t>
            </a:r>
            <a:r>
              <a:rPr lang="en-US" sz="2000" dirty="0"/>
              <a:t> </a:t>
            </a:r>
          </a:p>
          <a:p>
            <a:pPr lvl="0"/>
            <a:r>
              <a:rPr lang="en-US" sz="2000" dirty="0"/>
              <a:t>	• </a:t>
            </a:r>
            <a:r>
              <a:rPr lang="en-US" sz="2000" dirty="0" err="1"/>
              <a:t>când</a:t>
            </a:r>
            <a:r>
              <a:rPr lang="en-US" sz="2000" dirty="0"/>
              <a:t> </a:t>
            </a:r>
            <a:r>
              <a:rPr lang="en-US" sz="2000" dirty="0" err="1"/>
              <a:t>veți</a:t>
            </a:r>
            <a:r>
              <a:rPr lang="en-US" sz="2000" dirty="0"/>
              <a:t> </a:t>
            </a:r>
            <a:r>
              <a:rPr lang="en-US" sz="2000" dirty="0" err="1"/>
              <a:t>începe</a:t>
            </a:r>
            <a:endParaRPr lang="en-US" sz="2000" dirty="0"/>
          </a:p>
          <a:p>
            <a:pPr marL="0" lvl="0" indent="0" algn="l" rtl="0">
              <a:lnSpc>
                <a:spcPct val="90000"/>
              </a:lnSpc>
              <a:spcBef>
                <a:spcPts val="0"/>
              </a:spcBef>
              <a:spcAft>
                <a:spcPts val="0"/>
              </a:spcAft>
              <a:buClr>
                <a:schemeClr val="dk1"/>
              </a:buClr>
              <a:buSzPts val="1800"/>
              <a:buNone/>
            </a:pPr>
            <a:endParaRPr dirty="0"/>
          </a:p>
        </p:txBody>
      </p:sp>
      <p:graphicFrame>
        <p:nvGraphicFramePr>
          <p:cNvPr id="242" name="Google Shape;242;p25"/>
          <p:cNvGraphicFramePr/>
          <p:nvPr>
            <p:extLst>
              <p:ext uri="{D42A27DB-BD31-4B8C-83A1-F6EECF244321}">
                <p14:modId xmlns:p14="http://schemas.microsoft.com/office/powerpoint/2010/main" val="1943754898"/>
              </p:ext>
            </p:extLst>
          </p:nvPr>
        </p:nvGraphicFramePr>
        <p:xfrm>
          <a:off x="769095" y="3559142"/>
          <a:ext cx="10653750" cy="609620"/>
        </p:xfrm>
        <a:graphic>
          <a:graphicData uri="http://schemas.openxmlformats.org/drawingml/2006/table">
            <a:tbl>
              <a:tblPr>
                <a:noFill/>
                <a:tableStyleId>{E31CBD3E-0C04-4501-ADF3-A15B06D596A5}</a:tableStyleId>
              </a:tblPr>
              <a:tblGrid>
                <a:gridCol w="2130750">
                  <a:extLst>
                    <a:ext uri="{9D8B030D-6E8A-4147-A177-3AD203B41FA5}">
                      <a16:colId xmlns:a16="http://schemas.microsoft.com/office/drawing/2014/main" val="20000"/>
                    </a:ext>
                  </a:extLst>
                </a:gridCol>
                <a:gridCol w="2130750">
                  <a:extLst>
                    <a:ext uri="{9D8B030D-6E8A-4147-A177-3AD203B41FA5}">
                      <a16:colId xmlns:a16="http://schemas.microsoft.com/office/drawing/2014/main" val="20001"/>
                    </a:ext>
                  </a:extLst>
                </a:gridCol>
                <a:gridCol w="2130750">
                  <a:extLst>
                    <a:ext uri="{9D8B030D-6E8A-4147-A177-3AD203B41FA5}">
                      <a16:colId xmlns:a16="http://schemas.microsoft.com/office/drawing/2014/main" val="20002"/>
                    </a:ext>
                  </a:extLst>
                </a:gridCol>
                <a:gridCol w="2130750">
                  <a:extLst>
                    <a:ext uri="{9D8B030D-6E8A-4147-A177-3AD203B41FA5}">
                      <a16:colId xmlns:a16="http://schemas.microsoft.com/office/drawing/2014/main" val="20003"/>
                    </a:ext>
                  </a:extLst>
                </a:gridCol>
                <a:gridCol w="2130750">
                  <a:extLst>
                    <a:ext uri="{9D8B030D-6E8A-4147-A177-3AD203B41FA5}">
                      <a16:colId xmlns:a16="http://schemas.microsoft.com/office/drawing/2014/main" val="20004"/>
                    </a:ext>
                  </a:extLst>
                </a:gridCol>
              </a:tblGrid>
              <a:tr h="23270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Emoții </a:t>
                      </a:r>
                      <a:r>
                        <a:rPr lang="en-US" sz="1400" b="1" u="none" strike="noStrike" cap="none" dirty="0" err="1"/>
                        <a:t>pozitive</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t>Implicare</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t>Relații</a:t>
                      </a:r>
                      <a:endParaRPr sz="1400" u="none" strike="noStrike" cap="none" dirty="0"/>
                    </a:p>
                  </a:txBody>
                  <a:tcPr marL="91450" marR="91450" marT="45725" marB="45725" anchor="ctr"/>
                </a:tc>
                <a:tc>
                  <a:txBody>
                    <a:bodyPr/>
                    <a:lstStyle/>
                    <a:p>
                      <a:r>
                        <a:rPr lang="fr-FR" sz="1400" b="0" i="0" u="none" strike="noStrike" cap="none" dirty="0">
                          <a:solidFill>
                            <a:schemeClr val="dk1"/>
                          </a:solidFill>
                          <a:effectLst/>
                          <a:latin typeface="Arial"/>
                          <a:ea typeface="Arial"/>
                          <a:cs typeface="Arial"/>
                          <a:sym typeface="Arial"/>
                        </a:rPr>
                        <a:t>Sens/</a:t>
                      </a:r>
                      <a:r>
                        <a:rPr lang="fr-FR" sz="1400" b="0" i="0" u="none" strike="noStrike" cap="none" dirty="0" err="1">
                          <a:solidFill>
                            <a:schemeClr val="dk1"/>
                          </a:solidFill>
                          <a:effectLst/>
                          <a:latin typeface="Arial"/>
                          <a:ea typeface="Arial"/>
                          <a:cs typeface="Arial"/>
                          <a:sym typeface="Arial"/>
                        </a:rPr>
                        <a:t>Însemnătate</a:t>
                      </a:r>
                      <a:endParaRPr lang="en-US" sz="1400" b="0" i="0" u="none" strike="noStrike" cap="none" dirty="0">
                        <a:solidFill>
                          <a:schemeClr val="dk1"/>
                        </a:solidFill>
                        <a:effectLst/>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err="1"/>
                        <a:t>Realizare</a:t>
                      </a:r>
                      <a:endParaRPr sz="1400" u="none" strike="noStrike" cap="none" dirty="0"/>
                    </a:p>
                  </a:txBody>
                  <a:tcPr marL="91450" marR="91450" marT="45725" marB="45725" anchor="ctr"/>
                </a:tc>
                <a:extLst>
                  <a:ext uri="{0D108BD9-81ED-4DB2-BD59-A6C34878D82A}">
                    <a16:rowId xmlns:a16="http://schemas.microsoft.com/office/drawing/2014/main" val="10000"/>
                  </a:ext>
                </a:extLst>
              </a:tr>
              <a:tr h="177800">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t>(</a:t>
                      </a:r>
                      <a:r>
                        <a:rPr lang="en-US" sz="1400" b="0" i="0" u="none" strike="noStrike" cap="none" dirty="0" err="1">
                          <a:solidFill>
                            <a:schemeClr val="dk1"/>
                          </a:solidFill>
                          <a:effectLst/>
                          <a:latin typeface="Arial"/>
                          <a:ea typeface="Arial"/>
                          <a:cs typeface="Arial"/>
                          <a:sym typeface="Arial"/>
                        </a:rPr>
                        <a:t>bilețele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adezvive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aici</a:t>
                      </a:r>
                      <a:r>
                        <a:rPr lang="en-US" sz="1400" u="none" strike="noStrike" cap="none" dirty="0"/>
                        <a:t>)</a:t>
                      </a:r>
                      <a:endParaRPr dirty="0"/>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t>(</a:t>
                      </a:r>
                      <a:r>
                        <a:rPr lang="en-US" sz="1400" b="0" i="0" u="none" strike="noStrike" cap="none" dirty="0" err="1">
                          <a:solidFill>
                            <a:schemeClr val="dk1"/>
                          </a:solidFill>
                          <a:effectLst/>
                          <a:latin typeface="Arial"/>
                          <a:ea typeface="Arial"/>
                          <a:cs typeface="Arial"/>
                          <a:sym typeface="Arial"/>
                        </a:rPr>
                        <a:t>bilețele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adezvive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aici</a:t>
                      </a:r>
                      <a:r>
                        <a:rPr lang="en-US" sz="1400" u="none" strike="noStrike" cap="none" dirty="0"/>
                        <a:t>)</a:t>
                      </a:r>
                      <a:endParaRPr lang="en-US" dirty="0"/>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t>(</a:t>
                      </a:r>
                      <a:r>
                        <a:rPr lang="en-US" sz="1400" b="0" i="0" u="none" strike="noStrike" cap="none" dirty="0" err="1">
                          <a:solidFill>
                            <a:schemeClr val="dk1"/>
                          </a:solidFill>
                          <a:effectLst/>
                          <a:latin typeface="Arial"/>
                          <a:ea typeface="Arial"/>
                          <a:cs typeface="Arial"/>
                          <a:sym typeface="Arial"/>
                        </a:rPr>
                        <a:t>bilețele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adezvive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aici</a:t>
                      </a:r>
                      <a:r>
                        <a:rPr lang="en-US" sz="1400" u="none" strike="noStrike" cap="none" dirty="0"/>
                        <a:t>)</a:t>
                      </a:r>
                      <a:endParaRPr lang="en-US" dirty="0"/>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t>(</a:t>
                      </a:r>
                      <a:r>
                        <a:rPr lang="en-US" sz="1400" b="0" i="0" u="none" strike="noStrike" cap="none" dirty="0" err="1">
                          <a:solidFill>
                            <a:schemeClr val="dk1"/>
                          </a:solidFill>
                          <a:effectLst/>
                          <a:latin typeface="Arial"/>
                          <a:ea typeface="Arial"/>
                          <a:cs typeface="Arial"/>
                          <a:sym typeface="Arial"/>
                        </a:rPr>
                        <a:t>bilețele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adezvive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aici</a:t>
                      </a:r>
                      <a:r>
                        <a:rPr lang="en-US" sz="1400" u="none" strike="noStrike" cap="none" dirty="0"/>
                        <a:t>)</a:t>
                      </a:r>
                      <a:endParaRPr lang="en-US" dirty="0"/>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t>(</a:t>
                      </a:r>
                      <a:r>
                        <a:rPr lang="en-US" sz="1400" b="0" i="0" u="none" strike="noStrike" cap="none" dirty="0" err="1">
                          <a:solidFill>
                            <a:schemeClr val="dk1"/>
                          </a:solidFill>
                          <a:effectLst/>
                          <a:latin typeface="Arial"/>
                          <a:ea typeface="Arial"/>
                          <a:cs typeface="Arial"/>
                          <a:sym typeface="Arial"/>
                        </a:rPr>
                        <a:t>bilețele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adezvive</a:t>
                      </a:r>
                      <a:r>
                        <a:rPr lang="en-US" sz="1400" b="0" i="0" u="none" strike="noStrike" cap="none" dirty="0">
                          <a:solidFill>
                            <a:schemeClr val="dk1"/>
                          </a:solidFill>
                          <a:effectLst/>
                          <a:latin typeface="Arial"/>
                          <a:ea typeface="Arial"/>
                          <a:cs typeface="Arial"/>
                          <a:sym typeface="Arial"/>
                        </a:rPr>
                        <a:t> </a:t>
                      </a:r>
                      <a:r>
                        <a:rPr lang="en-US" sz="1400" b="0" i="0" u="none" strike="noStrike" cap="none" dirty="0" err="1">
                          <a:solidFill>
                            <a:schemeClr val="dk1"/>
                          </a:solidFill>
                          <a:effectLst/>
                          <a:latin typeface="Arial"/>
                          <a:ea typeface="Arial"/>
                          <a:cs typeface="Arial"/>
                          <a:sym typeface="Arial"/>
                        </a:rPr>
                        <a:t>aici</a:t>
                      </a:r>
                      <a:r>
                        <a:rPr lang="en-US" sz="1400" u="none" strike="noStrike" cap="none" dirty="0"/>
                        <a:t>)</a:t>
                      </a:r>
                      <a:endParaRPr lang="en-US" dirty="0"/>
                    </a:p>
                  </a:txBody>
                  <a:tcPr marL="91450" marR="91450" marT="45725" marB="45725" anchor="ctr"/>
                </a:tc>
                <a:extLst>
                  <a:ext uri="{0D108BD9-81ED-4DB2-BD59-A6C34878D82A}">
                    <a16:rowId xmlns:a16="http://schemas.microsoft.com/office/drawing/2014/main" val="10001"/>
                  </a:ext>
                </a:extLst>
              </a:tr>
            </a:tbl>
          </a:graphicData>
        </a:graphic>
      </p:graphicFrame>
      <p:graphicFrame>
        <p:nvGraphicFramePr>
          <p:cNvPr id="243" name="Google Shape;243;p25"/>
          <p:cNvGraphicFramePr/>
          <p:nvPr/>
        </p:nvGraphicFramePr>
        <p:xfrm>
          <a:off x="811530" y="4331970"/>
          <a:ext cx="10572750" cy="2194550"/>
        </p:xfrm>
        <a:graphic>
          <a:graphicData uri="http://schemas.openxmlformats.org/drawingml/2006/table">
            <a:tbl>
              <a:tblPr>
                <a:noFill/>
                <a:tableStyleId>{B069486A-4AB1-4497-856D-E6C40246B854}</a:tableStyleId>
              </a:tblPr>
              <a:tblGrid>
                <a:gridCol w="10572750">
                  <a:extLst>
                    <a:ext uri="{9D8B030D-6E8A-4147-A177-3AD203B41FA5}">
                      <a16:colId xmlns:a16="http://schemas.microsoft.com/office/drawing/2014/main" val="20000"/>
                    </a:ext>
                  </a:extLst>
                </a:gridCol>
              </a:tblGrid>
              <a:tr h="21945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r>
              <a:rPr lang="en-US" sz="3000" dirty="0" err="1"/>
              <a:t>Privind</a:t>
            </a:r>
            <a:r>
              <a:rPr lang="en-US" sz="3000" dirty="0"/>
              <a:t> </a:t>
            </a:r>
            <a:r>
              <a:rPr lang="en-US" sz="3000" dirty="0" err="1"/>
              <a:t>către</a:t>
            </a:r>
            <a:r>
              <a:rPr lang="en-US" sz="3000" dirty="0"/>
              <a:t> </a:t>
            </a:r>
            <a:r>
              <a:rPr lang="en-US" sz="3000" dirty="0" err="1"/>
              <a:t>Unitatea</a:t>
            </a:r>
            <a:r>
              <a:rPr lang="en-US" sz="3000" dirty="0"/>
              <a:t> 1.3: </a:t>
            </a:r>
            <a:r>
              <a:rPr lang="en-US" sz="3000" dirty="0" err="1"/>
              <a:t>Introducere</a:t>
            </a:r>
            <a:r>
              <a:rPr lang="en-US" sz="3000" dirty="0"/>
              <a:t> </a:t>
            </a:r>
            <a:r>
              <a:rPr lang="en-US" sz="3000" dirty="0" err="1"/>
              <a:t>în</a:t>
            </a:r>
            <a:r>
              <a:rPr lang="en-US" sz="3000" dirty="0"/>
              <a:t> </a:t>
            </a:r>
            <a:r>
              <a:rPr lang="en-US" sz="3000" dirty="0" err="1"/>
              <a:t>Abordările</a:t>
            </a:r>
            <a:r>
              <a:rPr lang="en-US" sz="3000" dirty="0"/>
              <a:t> la </a:t>
            </a:r>
            <a:r>
              <a:rPr lang="en-US" sz="3000" dirty="0" err="1"/>
              <a:t>Nivelul</a:t>
            </a:r>
            <a:r>
              <a:rPr lang="en-US" sz="3000" dirty="0"/>
              <a:t> </a:t>
            </a:r>
            <a:r>
              <a:rPr lang="en-US" sz="3000" dirty="0" err="1"/>
              <a:t>Întregii</a:t>
            </a:r>
            <a:r>
              <a:rPr lang="en-US" sz="3000" dirty="0"/>
              <a:t> </a:t>
            </a:r>
            <a:r>
              <a:rPr lang="en-US" sz="3000" dirty="0" err="1"/>
              <a:t>Școli</a:t>
            </a:r>
            <a:r>
              <a:rPr lang="en-US" sz="3000" dirty="0"/>
              <a:t> (Whole School Approaches - WSA)</a:t>
            </a:r>
          </a:p>
        </p:txBody>
      </p:sp>
      <p:sp>
        <p:nvSpPr>
          <p:cNvPr id="249" name="Google Shape;249;p6"/>
          <p:cNvSpPr txBox="1"/>
          <p:nvPr/>
        </p:nvSpPr>
        <p:spPr>
          <a:xfrm>
            <a:off x="308610" y="1257300"/>
            <a:ext cx="10801350" cy="3170058"/>
          </a:xfrm>
          <a:prstGeom prst="rect">
            <a:avLst/>
          </a:prstGeom>
          <a:noFill/>
          <a:ln>
            <a:noFill/>
          </a:ln>
        </p:spPr>
        <p:txBody>
          <a:bodyPr spcFirstLastPara="1" wrap="square" lIns="91425" tIns="45700" rIns="91425" bIns="45700" anchor="t" anchorCtr="0">
            <a:spAutoFit/>
          </a:bodyPr>
          <a:lstStyle/>
          <a:p>
            <a:pPr marL="285750" lvl="0" indent="-285750">
              <a:buSzPts val="2000"/>
              <a:buFont typeface="Arial"/>
              <a:buChar char="•"/>
            </a:pPr>
            <a:r>
              <a:rPr lang="en-US" sz="2000" dirty="0" err="1">
                <a:latin typeface="Calibri"/>
                <a:ea typeface="Calibri"/>
                <a:cs typeface="Calibri"/>
                <a:sym typeface="Calibri"/>
              </a:rPr>
              <a:t>În</a:t>
            </a:r>
            <a:r>
              <a:rPr lang="en-US" sz="2000" dirty="0">
                <a:latin typeface="Calibri"/>
                <a:ea typeface="Calibri"/>
                <a:cs typeface="Calibri"/>
                <a:sym typeface="Calibri"/>
              </a:rPr>
              <a:t> </a:t>
            </a:r>
            <a:r>
              <a:rPr lang="en-US" sz="2000" dirty="0" err="1">
                <a:latin typeface="Calibri"/>
                <a:ea typeface="Calibri"/>
                <a:cs typeface="Calibri"/>
                <a:sym typeface="Calibri"/>
              </a:rPr>
              <a:t>următoarea</a:t>
            </a:r>
            <a:r>
              <a:rPr lang="en-US" sz="2000" dirty="0">
                <a:latin typeface="Calibri"/>
                <a:ea typeface="Calibri"/>
                <a:cs typeface="Calibri"/>
                <a:sym typeface="Calibri"/>
              </a:rPr>
              <a:t> </a:t>
            </a:r>
            <a:r>
              <a:rPr lang="en-US" sz="2000" dirty="0" err="1">
                <a:latin typeface="Calibri"/>
                <a:ea typeface="Calibri"/>
                <a:cs typeface="Calibri"/>
                <a:sym typeface="Calibri"/>
              </a:rPr>
              <a:t>unitate</a:t>
            </a:r>
            <a:r>
              <a:rPr lang="en-US" sz="2000" dirty="0">
                <a:latin typeface="Calibri"/>
                <a:ea typeface="Calibri"/>
                <a:cs typeface="Calibri"/>
                <a:sym typeface="Calibri"/>
              </a:rPr>
              <a:t>, </a:t>
            </a:r>
            <a:r>
              <a:rPr lang="en-US" sz="2000" dirty="0" err="1">
                <a:latin typeface="Calibri"/>
                <a:ea typeface="Calibri"/>
                <a:cs typeface="Calibri"/>
                <a:sym typeface="Calibri"/>
              </a:rPr>
              <a:t>vom</a:t>
            </a:r>
            <a:r>
              <a:rPr lang="en-US" sz="2000" dirty="0">
                <a:latin typeface="Calibri"/>
                <a:ea typeface="Calibri"/>
                <a:cs typeface="Calibri"/>
                <a:sym typeface="Calibri"/>
              </a:rPr>
              <a:t> </a:t>
            </a:r>
            <a:r>
              <a:rPr lang="en-US" sz="2000" dirty="0" err="1">
                <a:latin typeface="Calibri"/>
                <a:ea typeface="Calibri"/>
                <a:cs typeface="Calibri"/>
                <a:sym typeface="Calibri"/>
              </a:rPr>
              <a:t>trece</a:t>
            </a:r>
            <a:r>
              <a:rPr lang="en-US" sz="2000" dirty="0">
                <a:latin typeface="Calibri"/>
                <a:ea typeface="Calibri"/>
                <a:cs typeface="Calibri"/>
                <a:sym typeface="Calibri"/>
              </a:rPr>
              <a:t> de la </a:t>
            </a:r>
            <a:r>
              <a:rPr lang="en-US" sz="2000" dirty="0" err="1">
                <a:latin typeface="Calibri"/>
                <a:ea typeface="Calibri"/>
                <a:cs typeface="Calibri"/>
                <a:sym typeface="Calibri"/>
              </a:rPr>
              <a:t>practici</a:t>
            </a:r>
            <a:r>
              <a:rPr lang="en-US" sz="2000" dirty="0">
                <a:latin typeface="Calibri"/>
                <a:ea typeface="Calibri"/>
                <a:cs typeface="Calibri"/>
                <a:sym typeface="Calibri"/>
              </a:rPr>
              <a:t> </a:t>
            </a:r>
            <a:r>
              <a:rPr lang="en-US" sz="2000" dirty="0" err="1">
                <a:latin typeface="Calibri"/>
                <a:ea typeface="Calibri"/>
                <a:cs typeface="Calibri"/>
                <a:sym typeface="Calibri"/>
              </a:rPr>
              <a:t>individuale</a:t>
            </a:r>
            <a:r>
              <a:rPr lang="en-US" sz="2000" dirty="0">
                <a:latin typeface="Calibri"/>
                <a:ea typeface="Calibri"/>
                <a:cs typeface="Calibri"/>
                <a:sym typeface="Calibri"/>
              </a:rPr>
              <a:t> la </a:t>
            </a:r>
            <a:r>
              <a:rPr lang="en-US" sz="2000" dirty="0" err="1">
                <a:latin typeface="Calibri"/>
                <a:ea typeface="Calibri"/>
                <a:cs typeface="Calibri"/>
                <a:sym typeface="Calibri"/>
              </a:rPr>
              <a:t>schimbarea</a:t>
            </a:r>
            <a:r>
              <a:rPr lang="en-US" sz="2000" dirty="0">
                <a:latin typeface="Calibri"/>
                <a:ea typeface="Calibri"/>
                <a:cs typeface="Calibri"/>
                <a:sym typeface="Calibri"/>
              </a:rPr>
              <a:t> la </a:t>
            </a:r>
            <a:r>
              <a:rPr lang="en-US" sz="2000" dirty="0" err="1">
                <a:latin typeface="Calibri"/>
                <a:ea typeface="Calibri"/>
                <a:cs typeface="Calibri"/>
                <a:sym typeface="Calibri"/>
              </a:rPr>
              <a:t>nivelul</a:t>
            </a:r>
            <a:r>
              <a:rPr lang="en-US" sz="2000" dirty="0">
                <a:latin typeface="Calibri"/>
                <a:ea typeface="Calibri"/>
                <a:cs typeface="Calibri"/>
                <a:sym typeface="Calibri"/>
              </a:rPr>
              <a:t> </a:t>
            </a:r>
            <a:r>
              <a:rPr lang="en-US" sz="2000" dirty="0" err="1">
                <a:latin typeface="Calibri"/>
                <a:ea typeface="Calibri"/>
                <a:cs typeface="Calibri"/>
                <a:sym typeface="Calibri"/>
              </a:rPr>
              <a:t>întregii</a:t>
            </a:r>
            <a:r>
              <a:rPr lang="en-US" sz="2000" dirty="0">
                <a:latin typeface="Calibri"/>
                <a:ea typeface="Calibri"/>
                <a:cs typeface="Calibri"/>
                <a:sym typeface="Calibri"/>
              </a:rPr>
              <a:t> </a:t>
            </a:r>
            <a:r>
              <a:rPr lang="en-US" sz="2000" dirty="0" err="1">
                <a:latin typeface="Calibri"/>
                <a:ea typeface="Calibri"/>
                <a:cs typeface="Calibri"/>
                <a:sym typeface="Calibri"/>
              </a:rPr>
              <a:t>școli</a:t>
            </a:r>
            <a:r>
              <a:rPr lang="en-US" sz="2000" dirty="0">
                <a:latin typeface="Calibri"/>
                <a:ea typeface="Calibri"/>
                <a:cs typeface="Calibri"/>
                <a:sym typeface="Calibri"/>
              </a:rPr>
              <a:t>.</a:t>
            </a:r>
          </a:p>
          <a:p>
            <a:pPr marL="285750" lvl="0" indent="-285750">
              <a:buSzPts val="2000"/>
              <a:buFont typeface="Arial"/>
              <a:buChar char="•"/>
            </a:pPr>
            <a:r>
              <a:rPr lang="en-US" sz="2000" dirty="0" err="1">
                <a:latin typeface="Calibri"/>
                <a:ea typeface="Calibri"/>
                <a:cs typeface="Calibri"/>
                <a:sym typeface="Calibri"/>
              </a:rPr>
              <a:t>Veți</a:t>
            </a:r>
            <a:r>
              <a:rPr lang="en-US" sz="2000" dirty="0">
                <a:latin typeface="Calibri"/>
                <a:ea typeface="Calibri"/>
                <a:cs typeface="Calibri"/>
                <a:sym typeface="Calibri"/>
              </a:rPr>
              <a:t> </a:t>
            </a:r>
            <a:r>
              <a:rPr lang="en-US" sz="2000" dirty="0" err="1">
                <a:latin typeface="Calibri"/>
                <a:ea typeface="Calibri"/>
                <a:cs typeface="Calibri"/>
                <a:sym typeface="Calibri"/>
              </a:rPr>
              <a:t>explora</a:t>
            </a:r>
            <a:r>
              <a:rPr lang="en-US" sz="2000" dirty="0">
                <a:latin typeface="Calibri"/>
                <a:ea typeface="Calibri"/>
                <a:cs typeface="Calibri"/>
                <a:sym typeface="Calibri"/>
              </a:rPr>
              <a:t> </a:t>
            </a:r>
            <a:r>
              <a:rPr lang="en-US" sz="2000" dirty="0" err="1">
                <a:latin typeface="Calibri"/>
                <a:ea typeface="Calibri"/>
                <a:cs typeface="Calibri"/>
                <a:sym typeface="Calibri"/>
              </a:rPr>
              <a:t>ce</a:t>
            </a:r>
            <a:r>
              <a:rPr lang="en-US" sz="2000" dirty="0">
                <a:latin typeface="Calibri"/>
                <a:ea typeface="Calibri"/>
                <a:cs typeface="Calibri"/>
                <a:sym typeface="Calibri"/>
              </a:rPr>
              <a:t> </a:t>
            </a:r>
            <a:r>
              <a:rPr lang="en-US" sz="2000" dirty="0" err="1">
                <a:latin typeface="Calibri"/>
                <a:ea typeface="Calibri"/>
                <a:cs typeface="Calibri"/>
                <a:sym typeface="Calibri"/>
              </a:rPr>
              <a:t>este</a:t>
            </a:r>
            <a:r>
              <a:rPr lang="en-US" sz="2000" dirty="0">
                <a:latin typeface="Calibri"/>
                <a:ea typeface="Calibri"/>
                <a:cs typeface="Calibri"/>
                <a:sym typeface="Calibri"/>
              </a:rPr>
              <a:t> o </a:t>
            </a:r>
            <a:r>
              <a:rPr lang="en-US" sz="2000" dirty="0" err="1">
                <a:latin typeface="Calibri"/>
                <a:ea typeface="Calibri"/>
                <a:cs typeface="Calibri"/>
                <a:sym typeface="Calibri"/>
              </a:rPr>
              <a:t>Abordare</a:t>
            </a:r>
            <a:r>
              <a:rPr lang="en-US" sz="2000" dirty="0">
                <a:latin typeface="Calibri"/>
                <a:ea typeface="Calibri"/>
                <a:cs typeface="Calibri"/>
                <a:sym typeface="Calibri"/>
              </a:rPr>
              <a:t> la </a:t>
            </a:r>
            <a:r>
              <a:rPr lang="en-US" sz="2000" dirty="0" err="1">
                <a:latin typeface="Calibri"/>
                <a:ea typeface="Calibri"/>
                <a:cs typeface="Calibri"/>
                <a:sym typeface="Calibri"/>
              </a:rPr>
              <a:t>Nivelul</a:t>
            </a:r>
            <a:r>
              <a:rPr lang="en-US" sz="2000" dirty="0">
                <a:latin typeface="Calibri"/>
                <a:ea typeface="Calibri"/>
                <a:cs typeface="Calibri"/>
                <a:sym typeface="Calibri"/>
              </a:rPr>
              <a:t> </a:t>
            </a:r>
            <a:r>
              <a:rPr lang="en-US" sz="2000" dirty="0" err="1">
                <a:latin typeface="Calibri"/>
                <a:ea typeface="Calibri"/>
                <a:cs typeface="Calibri"/>
                <a:sym typeface="Calibri"/>
              </a:rPr>
              <a:t>Întregii</a:t>
            </a:r>
            <a:r>
              <a:rPr lang="en-US" sz="2000" dirty="0">
                <a:latin typeface="Calibri"/>
                <a:ea typeface="Calibri"/>
                <a:cs typeface="Calibri"/>
                <a:sym typeface="Calibri"/>
              </a:rPr>
              <a:t> </a:t>
            </a:r>
            <a:r>
              <a:rPr lang="en-US" sz="2000" dirty="0" err="1">
                <a:latin typeface="Calibri"/>
                <a:ea typeface="Calibri"/>
                <a:cs typeface="Calibri"/>
                <a:sym typeface="Calibri"/>
              </a:rPr>
              <a:t>Școli</a:t>
            </a:r>
            <a:r>
              <a:rPr lang="en-US" sz="2000" dirty="0">
                <a:latin typeface="Calibri"/>
                <a:ea typeface="Calibri"/>
                <a:cs typeface="Calibri"/>
                <a:sym typeface="Calibri"/>
              </a:rPr>
              <a:t> </a:t>
            </a:r>
            <a:r>
              <a:rPr lang="en-US" sz="2000" dirty="0" err="1">
                <a:latin typeface="Calibri"/>
                <a:ea typeface="Calibri"/>
                <a:cs typeface="Calibri"/>
                <a:sym typeface="Calibri"/>
              </a:rPr>
              <a:t>și</a:t>
            </a:r>
            <a:r>
              <a:rPr lang="en-US" sz="2000" dirty="0">
                <a:latin typeface="Calibri"/>
                <a:ea typeface="Calibri"/>
                <a:cs typeface="Calibri"/>
                <a:sym typeface="Calibri"/>
              </a:rPr>
              <a:t> cum </a:t>
            </a:r>
            <a:r>
              <a:rPr lang="en-US" sz="2000" dirty="0" err="1">
                <a:latin typeface="Calibri"/>
                <a:ea typeface="Calibri"/>
                <a:cs typeface="Calibri"/>
                <a:sym typeface="Calibri"/>
              </a:rPr>
              <a:t>modelează</a:t>
            </a:r>
            <a:r>
              <a:rPr lang="en-US" sz="2000" dirty="0">
                <a:latin typeface="Calibri"/>
                <a:ea typeface="Calibri"/>
                <a:cs typeface="Calibri"/>
                <a:sym typeface="Calibri"/>
              </a:rPr>
              <a:t> </a:t>
            </a:r>
            <a:r>
              <a:rPr lang="en-US" sz="2000" dirty="0" err="1">
                <a:latin typeface="Calibri"/>
                <a:ea typeface="Calibri"/>
                <a:cs typeface="Calibri"/>
                <a:sym typeface="Calibri"/>
              </a:rPr>
              <a:t>cultura</a:t>
            </a:r>
            <a:r>
              <a:rPr lang="en-US" sz="2000" dirty="0">
                <a:latin typeface="Calibri"/>
                <a:ea typeface="Calibri"/>
                <a:cs typeface="Calibri"/>
                <a:sym typeface="Calibri"/>
              </a:rPr>
              <a:t> </a:t>
            </a:r>
            <a:r>
              <a:rPr lang="en-US" sz="2000" dirty="0" err="1">
                <a:latin typeface="Calibri"/>
                <a:ea typeface="Calibri"/>
                <a:cs typeface="Calibri"/>
                <a:sym typeface="Calibri"/>
              </a:rPr>
              <a:t>și</a:t>
            </a:r>
            <a:r>
              <a:rPr lang="en-US" sz="2000" dirty="0">
                <a:latin typeface="Calibri"/>
                <a:ea typeface="Calibri"/>
                <a:cs typeface="Calibri"/>
                <a:sym typeface="Calibri"/>
              </a:rPr>
              <a:t> </a:t>
            </a:r>
            <a:r>
              <a:rPr lang="en-US" sz="2000" dirty="0" err="1">
                <a:latin typeface="Calibri"/>
                <a:ea typeface="Calibri"/>
                <a:cs typeface="Calibri"/>
                <a:sym typeface="Calibri"/>
              </a:rPr>
              <a:t>rutinele</a:t>
            </a:r>
            <a:r>
              <a:rPr lang="en-US" sz="2000" dirty="0">
                <a:latin typeface="Calibri"/>
                <a:ea typeface="Calibri"/>
                <a:cs typeface="Calibri"/>
                <a:sym typeface="Calibri"/>
              </a:rPr>
              <a:t>.</a:t>
            </a:r>
          </a:p>
          <a:p>
            <a:pPr marL="285750" lvl="0" indent="-285750">
              <a:buSzPts val="2000"/>
              <a:buFont typeface="Arial"/>
              <a:buChar char="•"/>
            </a:pPr>
            <a:r>
              <a:rPr lang="en-US" sz="2000" dirty="0" err="1">
                <a:latin typeface="Calibri"/>
                <a:ea typeface="Calibri"/>
                <a:cs typeface="Calibri"/>
                <a:sym typeface="Calibri"/>
              </a:rPr>
              <a:t>Veți</a:t>
            </a:r>
            <a:r>
              <a:rPr lang="en-US" sz="2000" dirty="0">
                <a:latin typeface="Calibri"/>
                <a:ea typeface="Calibri"/>
                <a:cs typeface="Calibri"/>
                <a:sym typeface="Calibri"/>
              </a:rPr>
              <a:t> </a:t>
            </a:r>
            <a:r>
              <a:rPr lang="en-US" sz="2000" dirty="0" err="1">
                <a:latin typeface="Calibri"/>
                <a:ea typeface="Calibri"/>
                <a:cs typeface="Calibri"/>
                <a:sym typeface="Calibri"/>
              </a:rPr>
              <a:t>învăța</a:t>
            </a:r>
            <a:r>
              <a:rPr lang="en-US" sz="2000" dirty="0">
                <a:latin typeface="Calibri"/>
                <a:ea typeface="Calibri"/>
                <a:cs typeface="Calibri"/>
                <a:sym typeface="Calibri"/>
              </a:rPr>
              <a:t> cum </a:t>
            </a:r>
            <a:r>
              <a:rPr lang="en-US" sz="2000" dirty="0" err="1">
                <a:latin typeface="Calibri"/>
                <a:ea typeface="Calibri"/>
                <a:cs typeface="Calibri"/>
                <a:sym typeface="Calibri"/>
              </a:rPr>
              <a:t>să</a:t>
            </a:r>
            <a:r>
              <a:rPr lang="en-US" sz="2000" dirty="0">
                <a:latin typeface="Calibri"/>
                <a:ea typeface="Calibri"/>
                <a:cs typeface="Calibri"/>
                <a:sym typeface="Calibri"/>
              </a:rPr>
              <a:t> </a:t>
            </a:r>
            <a:r>
              <a:rPr lang="en-US" sz="2000" dirty="0" err="1">
                <a:latin typeface="Calibri"/>
                <a:ea typeface="Calibri"/>
                <a:cs typeface="Calibri"/>
                <a:sym typeface="Calibri"/>
              </a:rPr>
              <a:t>aplicați</a:t>
            </a:r>
            <a:r>
              <a:rPr lang="en-US" sz="2000" dirty="0">
                <a:latin typeface="Calibri"/>
                <a:ea typeface="Calibri"/>
                <a:cs typeface="Calibri"/>
                <a:sym typeface="Calibri"/>
              </a:rPr>
              <a:t> </a:t>
            </a:r>
            <a:r>
              <a:rPr lang="en-US" sz="2000" dirty="0" err="1">
                <a:latin typeface="Calibri"/>
                <a:ea typeface="Calibri"/>
                <a:cs typeface="Calibri"/>
                <a:sym typeface="Calibri"/>
              </a:rPr>
              <a:t>trei</a:t>
            </a:r>
            <a:r>
              <a:rPr lang="en-US" sz="2000" dirty="0">
                <a:latin typeface="Calibri"/>
                <a:ea typeface="Calibri"/>
                <a:cs typeface="Calibri"/>
                <a:sym typeface="Calibri"/>
              </a:rPr>
              <a:t> </a:t>
            </a:r>
            <a:r>
              <a:rPr lang="en-US" sz="2000" dirty="0" err="1">
                <a:latin typeface="Calibri"/>
                <a:ea typeface="Calibri"/>
                <a:cs typeface="Calibri"/>
                <a:sym typeface="Calibri"/>
              </a:rPr>
              <a:t>strategii</a:t>
            </a:r>
            <a:r>
              <a:rPr lang="en-US" sz="2000" dirty="0">
                <a:latin typeface="Calibri"/>
                <a:ea typeface="Calibri"/>
                <a:cs typeface="Calibri"/>
                <a:sym typeface="Calibri"/>
              </a:rPr>
              <a:t> la </a:t>
            </a:r>
            <a:r>
              <a:rPr lang="en-US" sz="2000" dirty="0" err="1">
                <a:latin typeface="Calibri"/>
                <a:ea typeface="Calibri"/>
                <a:cs typeface="Calibri"/>
                <a:sym typeface="Calibri"/>
              </a:rPr>
              <a:t>nivelul</a:t>
            </a:r>
            <a:r>
              <a:rPr lang="en-US" sz="2000" dirty="0">
                <a:latin typeface="Calibri"/>
                <a:ea typeface="Calibri"/>
                <a:cs typeface="Calibri"/>
                <a:sym typeface="Calibri"/>
              </a:rPr>
              <a:t> </a:t>
            </a:r>
            <a:r>
              <a:rPr lang="en-US" sz="2000" dirty="0" err="1">
                <a:latin typeface="Calibri"/>
                <a:ea typeface="Calibri"/>
                <a:cs typeface="Calibri"/>
                <a:sym typeface="Calibri"/>
              </a:rPr>
              <a:t>întregii</a:t>
            </a:r>
            <a:r>
              <a:rPr lang="en-US" sz="2000" dirty="0">
                <a:latin typeface="Calibri"/>
                <a:ea typeface="Calibri"/>
                <a:cs typeface="Calibri"/>
                <a:sym typeface="Calibri"/>
              </a:rPr>
              <a:t> </a:t>
            </a:r>
            <a:r>
              <a:rPr lang="en-US" sz="2000" dirty="0" err="1">
                <a:latin typeface="Calibri"/>
                <a:ea typeface="Calibri"/>
                <a:cs typeface="Calibri"/>
                <a:sym typeface="Calibri"/>
              </a:rPr>
              <a:t>școli</a:t>
            </a:r>
            <a:r>
              <a:rPr lang="en-US" sz="2000" dirty="0">
                <a:latin typeface="Calibri"/>
                <a:ea typeface="Calibri"/>
                <a:cs typeface="Calibri"/>
                <a:sym typeface="Calibri"/>
              </a:rPr>
              <a:t> care </a:t>
            </a:r>
            <a:r>
              <a:rPr lang="en-US" sz="2000" dirty="0" err="1">
                <a:latin typeface="Calibri"/>
                <a:ea typeface="Calibri"/>
                <a:cs typeface="Calibri"/>
                <a:sym typeface="Calibri"/>
              </a:rPr>
              <a:t>susțin</a:t>
            </a:r>
            <a:r>
              <a:rPr lang="en-US" sz="2000" dirty="0">
                <a:latin typeface="Calibri"/>
                <a:ea typeface="Calibri"/>
                <a:cs typeface="Calibri"/>
                <a:sym typeface="Calibri"/>
              </a:rPr>
              <a:t> </a:t>
            </a:r>
            <a:r>
              <a:rPr lang="en-US" sz="2000" dirty="0" err="1">
                <a:latin typeface="Calibri"/>
                <a:ea typeface="Calibri"/>
                <a:cs typeface="Calibri"/>
                <a:sym typeface="Calibri"/>
              </a:rPr>
              <a:t>starea</a:t>
            </a:r>
            <a:r>
              <a:rPr lang="en-US" sz="2000" dirty="0">
                <a:latin typeface="Calibri"/>
                <a:ea typeface="Calibri"/>
                <a:cs typeface="Calibri"/>
                <a:sym typeface="Calibri"/>
              </a:rPr>
              <a:t> de bine </a:t>
            </a:r>
            <a:r>
              <a:rPr lang="en-US" sz="2000" dirty="0" err="1">
                <a:latin typeface="Calibri"/>
                <a:ea typeface="Calibri"/>
                <a:cs typeface="Calibri"/>
                <a:sym typeface="Calibri"/>
              </a:rPr>
              <a:t>în</a:t>
            </a:r>
            <a:r>
              <a:rPr lang="en-US" sz="2000" dirty="0">
                <a:latin typeface="Calibri"/>
                <a:ea typeface="Calibri"/>
                <a:cs typeface="Calibri"/>
                <a:sym typeface="Calibri"/>
              </a:rPr>
              <a:t> practica </a:t>
            </a:r>
            <a:r>
              <a:rPr lang="en-US" sz="2000" dirty="0" err="1">
                <a:latin typeface="Calibri"/>
                <a:ea typeface="Calibri"/>
                <a:cs typeface="Calibri"/>
                <a:sym typeface="Calibri"/>
              </a:rPr>
              <a:t>zilnică</a:t>
            </a:r>
            <a:r>
              <a:rPr lang="en-US" sz="2000" dirty="0">
                <a:latin typeface="Calibri"/>
                <a:ea typeface="Calibri"/>
                <a:cs typeface="Calibri"/>
                <a:sym typeface="Calibri"/>
              </a:rPr>
              <a:t>.</a:t>
            </a:r>
          </a:p>
          <a:p>
            <a:pPr marL="285750" lvl="0" indent="-285750">
              <a:buSzPts val="2000"/>
              <a:buFont typeface="Arial"/>
              <a:buChar char="•"/>
            </a:pPr>
            <a:r>
              <a:rPr lang="en-US" sz="2000" dirty="0" err="1">
                <a:latin typeface="Calibri"/>
                <a:ea typeface="Calibri"/>
                <a:cs typeface="Calibri"/>
                <a:sym typeface="Calibri"/>
              </a:rPr>
              <a:t>Veți</a:t>
            </a:r>
            <a:r>
              <a:rPr lang="en-US" sz="2000" dirty="0">
                <a:latin typeface="Calibri"/>
                <a:ea typeface="Calibri"/>
                <a:cs typeface="Calibri"/>
                <a:sym typeface="Calibri"/>
              </a:rPr>
              <a:t> </a:t>
            </a:r>
            <a:r>
              <a:rPr lang="en-US" sz="2000" dirty="0" err="1">
                <a:latin typeface="Calibri"/>
                <a:ea typeface="Calibri"/>
                <a:cs typeface="Calibri"/>
                <a:sym typeface="Calibri"/>
              </a:rPr>
              <a:t>compara</a:t>
            </a:r>
            <a:r>
              <a:rPr lang="en-US" sz="2000" dirty="0">
                <a:latin typeface="Calibri"/>
                <a:ea typeface="Calibri"/>
                <a:cs typeface="Calibri"/>
                <a:sym typeface="Calibri"/>
              </a:rPr>
              <a:t> </a:t>
            </a:r>
            <a:r>
              <a:rPr lang="en-US" sz="2000" dirty="0" err="1">
                <a:latin typeface="Calibri"/>
                <a:ea typeface="Calibri"/>
                <a:cs typeface="Calibri"/>
                <a:sym typeface="Calibri"/>
              </a:rPr>
              <a:t>aceste</a:t>
            </a:r>
            <a:r>
              <a:rPr lang="en-US" sz="2000" dirty="0">
                <a:latin typeface="Calibri"/>
                <a:ea typeface="Calibri"/>
                <a:cs typeface="Calibri"/>
                <a:sym typeface="Calibri"/>
              </a:rPr>
              <a:t> </a:t>
            </a:r>
            <a:r>
              <a:rPr lang="en-US" sz="2000" dirty="0" err="1">
                <a:latin typeface="Calibri"/>
                <a:ea typeface="Calibri"/>
                <a:cs typeface="Calibri"/>
                <a:sym typeface="Calibri"/>
              </a:rPr>
              <a:t>strategii</a:t>
            </a:r>
            <a:r>
              <a:rPr lang="en-US" sz="2000" dirty="0">
                <a:latin typeface="Calibri"/>
                <a:ea typeface="Calibri"/>
                <a:cs typeface="Calibri"/>
                <a:sym typeface="Calibri"/>
              </a:rPr>
              <a:t> cu </a:t>
            </a:r>
            <a:r>
              <a:rPr lang="en-US" sz="2000" dirty="0" err="1">
                <a:latin typeface="Calibri"/>
                <a:ea typeface="Calibri"/>
                <a:cs typeface="Calibri"/>
                <a:sym typeface="Calibri"/>
              </a:rPr>
              <a:t>realitatea</a:t>
            </a:r>
            <a:r>
              <a:rPr lang="en-US" sz="2000" dirty="0">
                <a:latin typeface="Calibri"/>
                <a:ea typeface="Calibri"/>
                <a:cs typeface="Calibri"/>
                <a:sym typeface="Calibri"/>
              </a:rPr>
              <a:t> </a:t>
            </a:r>
            <a:r>
              <a:rPr lang="en-US" sz="2000" dirty="0" err="1">
                <a:latin typeface="Calibri"/>
                <a:ea typeface="Calibri"/>
                <a:cs typeface="Calibri"/>
                <a:sym typeface="Calibri"/>
              </a:rPr>
              <a:t>școlară</a:t>
            </a:r>
            <a:r>
              <a:rPr lang="en-US" sz="2000" dirty="0">
                <a:latin typeface="Calibri"/>
                <a:ea typeface="Calibri"/>
                <a:cs typeface="Calibri"/>
                <a:sym typeface="Calibri"/>
              </a:rPr>
              <a:t> </a:t>
            </a:r>
            <a:r>
              <a:rPr lang="en-US" sz="2000" dirty="0" err="1">
                <a:latin typeface="Calibri"/>
                <a:ea typeface="Calibri"/>
                <a:cs typeface="Calibri"/>
                <a:sym typeface="Calibri"/>
              </a:rPr>
              <a:t>actuală</a:t>
            </a:r>
            <a:r>
              <a:rPr lang="en-US" sz="2000" dirty="0">
                <a:latin typeface="Calibri"/>
                <a:ea typeface="Calibri"/>
                <a:cs typeface="Calibri"/>
                <a:sym typeface="Calibri"/>
              </a:rPr>
              <a:t> </a:t>
            </a:r>
            <a:r>
              <a:rPr lang="en-US" sz="2000" dirty="0" err="1">
                <a:latin typeface="Calibri"/>
                <a:ea typeface="Calibri"/>
                <a:cs typeface="Calibri"/>
                <a:sym typeface="Calibri"/>
              </a:rPr>
              <a:t>și</a:t>
            </a:r>
            <a:r>
              <a:rPr lang="en-US" sz="2000" dirty="0">
                <a:latin typeface="Calibri"/>
                <a:ea typeface="Calibri"/>
                <a:cs typeface="Calibri"/>
                <a:sym typeface="Calibri"/>
              </a:rPr>
              <a:t> </a:t>
            </a:r>
            <a:r>
              <a:rPr lang="en-US" sz="2000" dirty="0" err="1">
                <a:latin typeface="Calibri"/>
                <a:ea typeface="Calibri"/>
                <a:cs typeface="Calibri"/>
                <a:sym typeface="Calibri"/>
              </a:rPr>
              <a:t>veți</a:t>
            </a:r>
            <a:r>
              <a:rPr lang="en-US" sz="2000" dirty="0">
                <a:latin typeface="Calibri"/>
                <a:ea typeface="Calibri"/>
                <a:cs typeface="Calibri"/>
                <a:sym typeface="Calibri"/>
              </a:rPr>
              <a:t> </a:t>
            </a:r>
            <a:r>
              <a:rPr lang="en-US" sz="2000" dirty="0" err="1">
                <a:latin typeface="Calibri"/>
                <a:ea typeface="Calibri"/>
                <a:cs typeface="Calibri"/>
                <a:sym typeface="Calibri"/>
              </a:rPr>
              <a:t>verifica</a:t>
            </a:r>
            <a:r>
              <a:rPr lang="en-US" sz="2000" dirty="0">
                <a:latin typeface="Calibri"/>
                <a:ea typeface="Calibri"/>
                <a:cs typeface="Calibri"/>
                <a:sym typeface="Calibri"/>
              </a:rPr>
              <a:t> </a:t>
            </a:r>
            <a:r>
              <a:rPr lang="en-US" sz="2000" dirty="0" err="1">
                <a:latin typeface="Calibri"/>
                <a:ea typeface="Calibri"/>
                <a:cs typeface="Calibri"/>
                <a:sym typeface="Calibri"/>
              </a:rPr>
              <a:t>dacă</a:t>
            </a:r>
            <a:r>
              <a:rPr lang="en-US" sz="2000" dirty="0">
                <a:latin typeface="Calibri"/>
                <a:ea typeface="Calibri"/>
                <a:cs typeface="Calibri"/>
                <a:sym typeface="Calibri"/>
              </a:rPr>
              <a:t> se </a:t>
            </a:r>
            <a:r>
              <a:rPr lang="en-US" sz="2000" dirty="0" err="1">
                <a:latin typeface="Calibri"/>
                <a:ea typeface="Calibri"/>
                <a:cs typeface="Calibri"/>
                <a:sym typeface="Calibri"/>
              </a:rPr>
              <a:t>aliniază</a:t>
            </a:r>
            <a:r>
              <a:rPr lang="en-US" sz="2000" dirty="0">
                <a:latin typeface="Calibri"/>
                <a:ea typeface="Calibri"/>
                <a:cs typeface="Calibri"/>
                <a:sym typeface="Calibri"/>
              </a:rPr>
              <a:t> cu </a:t>
            </a:r>
            <a:r>
              <a:rPr lang="en-US" sz="2000" dirty="0" err="1">
                <a:latin typeface="Calibri"/>
                <a:ea typeface="Calibri"/>
                <a:cs typeface="Calibri"/>
                <a:sym typeface="Calibri"/>
              </a:rPr>
              <a:t>etosul</a:t>
            </a:r>
            <a:r>
              <a:rPr lang="en-US" sz="2000" dirty="0">
                <a:latin typeface="Calibri"/>
                <a:ea typeface="Calibri"/>
                <a:cs typeface="Calibri"/>
                <a:sym typeface="Calibri"/>
              </a:rPr>
              <a:t> </a:t>
            </a:r>
            <a:r>
              <a:rPr lang="en-US" sz="2000" dirty="0" err="1">
                <a:latin typeface="Calibri"/>
                <a:ea typeface="Calibri"/>
                <a:cs typeface="Calibri"/>
                <a:sym typeface="Calibri"/>
              </a:rPr>
              <a:t>școlii</a:t>
            </a:r>
            <a:r>
              <a:rPr lang="en-US" sz="2000" dirty="0">
                <a:latin typeface="Calibri"/>
                <a:ea typeface="Calibri"/>
                <a:cs typeface="Calibri"/>
                <a:sym typeface="Calibri"/>
              </a:rPr>
              <a:t> </a:t>
            </a:r>
            <a:r>
              <a:rPr lang="en-US" sz="2000" dirty="0" err="1">
                <a:latin typeface="Calibri"/>
                <a:ea typeface="Calibri"/>
                <a:cs typeface="Calibri"/>
                <a:sym typeface="Calibri"/>
              </a:rPr>
              <a:t>dumneavoastră</a:t>
            </a:r>
            <a:r>
              <a:rPr lang="en-US" sz="2000" dirty="0">
                <a:latin typeface="Calibri"/>
                <a:ea typeface="Calibri"/>
                <a:cs typeface="Calibri"/>
                <a:sym typeface="Calibri"/>
              </a:rPr>
              <a:t>.</a:t>
            </a:r>
          </a:p>
          <a:p>
            <a:pPr marL="285750" lvl="0" indent="-285750">
              <a:buSzPts val="2000"/>
              <a:buFont typeface="Arial"/>
              <a:buChar char="•"/>
            </a:pPr>
            <a:r>
              <a:rPr lang="en-US" sz="2000" dirty="0">
                <a:latin typeface="Calibri"/>
                <a:ea typeface="Calibri"/>
                <a:cs typeface="Calibri"/>
                <a:sym typeface="Calibri"/>
              </a:rPr>
              <a:t>De </a:t>
            </a:r>
            <a:r>
              <a:rPr lang="en-US" sz="2000" dirty="0" err="1">
                <a:latin typeface="Calibri"/>
                <a:ea typeface="Calibri"/>
                <a:cs typeface="Calibri"/>
                <a:sym typeface="Calibri"/>
              </a:rPr>
              <a:t>asemenea</a:t>
            </a:r>
            <a:r>
              <a:rPr lang="en-US" sz="2000" dirty="0">
                <a:latin typeface="Calibri"/>
                <a:ea typeface="Calibri"/>
                <a:cs typeface="Calibri"/>
                <a:sym typeface="Calibri"/>
              </a:rPr>
              <a:t>, </a:t>
            </a:r>
            <a:r>
              <a:rPr lang="en-US" sz="2000" dirty="0" err="1">
                <a:latin typeface="Calibri"/>
                <a:ea typeface="Calibri"/>
                <a:cs typeface="Calibri"/>
                <a:sym typeface="Calibri"/>
              </a:rPr>
              <a:t>veți</a:t>
            </a:r>
            <a:r>
              <a:rPr lang="en-US" sz="2000" dirty="0">
                <a:latin typeface="Calibri"/>
                <a:ea typeface="Calibri"/>
                <a:cs typeface="Calibri"/>
                <a:sym typeface="Calibri"/>
              </a:rPr>
              <a:t> </a:t>
            </a:r>
            <a:r>
              <a:rPr lang="en-US" sz="2000" dirty="0" err="1">
                <a:latin typeface="Calibri"/>
                <a:ea typeface="Calibri"/>
                <a:cs typeface="Calibri"/>
                <a:sym typeface="Calibri"/>
              </a:rPr>
              <a:t>examina</a:t>
            </a:r>
            <a:r>
              <a:rPr lang="en-US" sz="2000" dirty="0">
                <a:latin typeface="Calibri"/>
                <a:ea typeface="Calibri"/>
                <a:cs typeface="Calibri"/>
                <a:sym typeface="Calibri"/>
              </a:rPr>
              <a:t> un </a:t>
            </a:r>
            <a:r>
              <a:rPr lang="en-US" sz="2000" dirty="0" err="1">
                <a:latin typeface="Calibri"/>
                <a:ea typeface="Calibri"/>
                <a:cs typeface="Calibri"/>
                <a:sym typeface="Calibri"/>
              </a:rPr>
              <a:t>caz</a:t>
            </a:r>
            <a:r>
              <a:rPr lang="en-US" sz="2000" dirty="0">
                <a:latin typeface="Calibri"/>
                <a:ea typeface="Calibri"/>
                <a:cs typeface="Calibri"/>
                <a:sym typeface="Calibri"/>
              </a:rPr>
              <a:t> real al </a:t>
            </a:r>
            <a:r>
              <a:rPr lang="en-US" sz="2000" dirty="0" err="1">
                <a:latin typeface="Calibri"/>
                <a:ea typeface="Calibri"/>
                <a:cs typeface="Calibri"/>
                <a:sym typeface="Calibri"/>
              </a:rPr>
              <a:t>unei</a:t>
            </a:r>
            <a:r>
              <a:rPr lang="en-US" sz="2000" dirty="0">
                <a:latin typeface="Calibri"/>
                <a:ea typeface="Calibri"/>
                <a:cs typeface="Calibri"/>
                <a:sym typeface="Calibri"/>
              </a:rPr>
              <a:t> </a:t>
            </a:r>
            <a:r>
              <a:rPr lang="en-US" sz="2000" dirty="0" err="1">
                <a:latin typeface="Calibri"/>
                <a:ea typeface="Calibri"/>
                <a:cs typeface="Calibri"/>
                <a:sym typeface="Calibri"/>
              </a:rPr>
              <a:t>școli</a:t>
            </a:r>
            <a:r>
              <a:rPr lang="en-US" sz="2000" dirty="0">
                <a:latin typeface="Calibri"/>
                <a:ea typeface="Calibri"/>
                <a:cs typeface="Calibri"/>
                <a:sym typeface="Calibri"/>
              </a:rPr>
              <a:t> care a </a:t>
            </a:r>
            <a:r>
              <a:rPr lang="en-US" sz="2000" dirty="0" err="1">
                <a:latin typeface="Calibri"/>
                <a:ea typeface="Calibri"/>
                <a:cs typeface="Calibri"/>
                <a:sym typeface="Calibri"/>
              </a:rPr>
              <a:t>aplicat</a:t>
            </a:r>
            <a:r>
              <a:rPr lang="en-US" sz="2000" dirty="0">
                <a:latin typeface="Calibri"/>
                <a:ea typeface="Calibri"/>
                <a:cs typeface="Calibri"/>
                <a:sym typeface="Calibri"/>
              </a:rPr>
              <a:t> o </a:t>
            </a:r>
            <a:r>
              <a:rPr lang="en-US" sz="2000" dirty="0" err="1">
                <a:latin typeface="Calibri"/>
                <a:ea typeface="Calibri"/>
                <a:cs typeface="Calibri"/>
                <a:sym typeface="Calibri"/>
              </a:rPr>
              <a:t>inițiativă</a:t>
            </a:r>
            <a:r>
              <a:rPr lang="en-US" sz="2000" dirty="0">
                <a:latin typeface="Calibri"/>
                <a:ea typeface="Calibri"/>
                <a:cs typeface="Calibri"/>
                <a:sym typeface="Calibri"/>
              </a:rPr>
              <a:t> de stare de bine </a:t>
            </a:r>
            <a:r>
              <a:rPr lang="en-US" sz="2000" dirty="0" err="1">
                <a:latin typeface="Calibri"/>
                <a:ea typeface="Calibri"/>
                <a:cs typeface="Calibri"/>
                <a:sym typeface="Calibri"/>
              </a:rPr>
              <a:t>în</a:t>
            </a:r>
            <a:r>
              <a:rPr lang="en-US" sz="2000" dirty="0">
                <a:latin typeface="Calibri"/>
                <a:ea typeface="Calibri"/>
                <a:cs typeface="Calibri"/>
                <a:sym typeface="Calibri"/>
              </a:rPr>
              <a:t> </a:t>
            </a:r>
            <a:r>
              <a:rPr lang="en-US" sz="2000" dirty="0" err="1">
                <a:latin typeface="Calibri"/>
                <a:ea typeface="Calibri"/>
                <a:cs typeface="Calibri"/>
                <a:sym typeface="Calibri"/>
              </a:rPr>
              <a:t>rândul</a:t>
            </a:r>
            <a:r>
              <a:rPr lang="en-US" sz="2000" dirty="0">
                <a:latin typeface="Calibri"/>
                <a:ea typeface="Calibri"/>
                <a:cs typeface="Calibri"/>
                <a:sym typeface="Calibri"/>
              </a:rPr>
              <a:t> </a:t>
            </a:r>
            <a:r>
              <a:rPr lang="en-US" sz="2000" dirty="0" err="1">
                <a:latin typeface="Calibri"/>
                <a:ea typeface="Calibri"/>
                <a:cs typeface="Calibri"/>
                <a:sym typeface="Calibri"/>
              </a:rPr>
              <a:t>personalului</a:t>
            </a:r>
            <a:r>
              <a:rPr lang="en-US" sz="2000" dirty="0">
                <a:latin typeface="Calibri"/>
                <a:ea typeface="Calibri"/>
                <a:cs typeface="Calibri"/>
                <a:sym typeface="Calibri"/>
              </a:rPr>
              <a:t>, </a:t>
            </a:r>
            <a:r>
              <a:rPr lang="en-US" sz="2000" dirty="0" err="1">
                <a:latin typeface="Calibri"/>
                <a:ea typeface="Calibri"/>
                <a:cs typeface="Calibri"/>
                <a:sym typeface="Calibri"/>
              </a:rPr>
              <a:t>elevilor</a:t>
            </a:r>
            <a:r>
              <a:rPr lang="en-US" sz="2000" dirty="0">
                <a:latin typeface="Calibri"/>
                <a:ea typeface="Calibri"/>
                <a:cs typeface="Calibri"/>
                <a:sym typeface="Calibri"/>
              </a:rPr>
              <a:t> </a:t>
            </a:r>
            <a:r>
              <a:rPr lang="en-US" sz="2000" dirty="0" err="1">
                <a:latin typeface="Calibri"/>
                <a:ea typeface="Calibri"/>
                <a:cs typeface="Calibri"/>
                <a:sym typeface="Calibri"/>
              </a:rPr>
              <a:t>și</a:t>
            </a:r>
            <a:r>
              <a:rPr lang="en-US" sz="2000" dirty="0">
                <a:latin typeface="Calibri"/>
                <a:ea typeface="Calibri"/>
                <a:cs typeface="Calibri"/>
                <a:sym typeface="Calibri"/>
              </a:rPr>
              <a:t> </a:t>
            </a:r>
            <a:r>
              <a:rPr lang="en-US" sz="2000" dirty="0" err="1">
                <a:latin typeface="Calibri"/>
                <a:ea typeface="Calibri"/>
                <a:cs typeface="Calibri"/>
                <a:sym typeface="Calibri"/>
              </a:rPr>
              <a:t>familiilor</a:t>
            </a:r>
            <a:r>
              <a:rPr lang="en-US" sz="2000" dirty="0">
                <a:latin typeface="Calibri"/>
                <a:ea typeface="Calibri"/>
                <a:cs typeface="Calibri"/>
                <a:sym typeface="Calibri"/>
              </a:rPr>
              <a:t>.</a:t>
            </a:r>
          </a:p>
          <a:p>
            <a:pPr marL="285750" lvl="0" indent="-285750">
              <a:buSzPts val="2000"/>
              <a:buFont typeface="Arial"/>
              <a:buChar char="•"/>
            </a:pPr>
            <a:r>
              <a:rPr lang="en-US" sz="2000" dirty="0" err="1">
                <a:latin typeface="Calibri"/>
                <a:ea typeface="Calibri"/>
                <a:cs typeface="Calibri"/>
                <a:sym typeface="Calibri"/>
              </a:rPr>
              <a:t>Veți</a:t>
            </a:r>
            <a:r>
              <a:rPr lang="en-US" sz="2000" dirty="0">
                <a:latin typeface="Calibri"/>
                <a:ea typeface="Calibri"/>
                <a:cs typeface="Calibri"/>
                <a:sym typeface="Calibri"/>
              </a:rPr>
              <a:t> </a:t>
            </a:r>
            <a:r>
              <a:rPr lang="en-US" sz="2000" dirty="0" err="1">
                <a:latin typeface="Calibri"/>
                <a:ea typeface="Calibri"/>
                <a:cs typeface="Calibri"/>
                <a:sym typeface="Calibri"/>
              </a:rPr>
              <a:t>încheia</a:t>
            </a:r>
            <a:r>
              <a:rPr lang="en-US" sz="2000" dirty="0">
                <a:latin typeface="Calibri"/>
                <a:ea typeface="Calibri"/>
                <a:cs typeface="Calibri"/>
                <a:sym typeface="Calibri"/>
              </a:rPr>
              <a:t> </a:t>
            </a:r>
            <a:r>
              <a:rPr lang="en-US" sz="2000" dirty="0" err="1">
                <a:latin typeface="Calibri"/>
                <a:ea typeface="Calibri"/>
                <a:cs typeface="Calibri"/>
                <a:sym typeface="Calibri"/>
              </a:rPr>
              <a:t>următoarea</a:t>
            </a:r>
            <a:r>
              <a:rPr lang="en-US" sz="2000" dirty="0">
                <a:latin typeface="Calibri"/>
                <a:ea typeface="Calibri"/>
                <a:cs typeface="Calibri"/>
                <a:sym typeface="Calibri"/>
              </a:rPr>
              <a:t> </a:t>
            </a:r>
            <a:r>
              <a:rPr lang="en-US" sz="2000" dirty="0" err="1">
                <a:latin typeface="Calibri"/>
                <a:ea typeface="Calibri"/>
                <a:cs typeface="Calibri"/>
                <a:sym typeface="Calibri"/>
              </a:rPr>
              <a:t>unitate</a:t>
            </a:r>
            <a:r>
              <a:rPr lang="en-US" sz="2000" dirty="0">
                <a:latin typeface="Calibri"/>
                <a:ea typeface="Calibri"/>
                <a:cs typeface="Calibri"/>
                <a:sym typeface="Calibri"/>
              </a:rPr>
              <a:t> cu o </a:t>
            </a:r>
            <a:r>
              <a:rPr lang="en-US" sz="2000" dirty="0" err="1">
                <a:latin typeface="Calibri"/>
                <a:ea typeface="Calibri"/>
                <a:cs typeface="Calibri"/>
                <a:sym typeface="Calibri"/>
              </a:rPr>
              <a:t>direcție</a:t>
            </a:r>
            <a:r>
              <a:rPr lang="en-US" sz="2000" dirty="0">
                <a:latin typeface="Calibri"/>
                <a:ea typeface="Calibri"/>
                <a:cs typeface="Calibri"/>
                <a:sym typeface="Calibri"/>
              </a:rPr>
              <a:t> </a:t>
            </a:r>
            <a:r>
              <a:rPr lang="en-US" sz="2000" dirty="0" err="1">
                <a:latin typeface="Calibri"/>
                <a:ea typeface="Calibri"/>
                <a:cs typeface="Calibri"/>
                <a:sym typeface="Calibri"/>
              </a:rPr>
              <a:t>clară</a:t>
            </a:r>
            <a:r>
              <a:rPr lang="en-US" sz="2000" dirty="0">
                <a:latin typeface="Calibri"/>
                <a:ea typeface="Calibri"/>
                <a:cs typeface="Calibri"/>
                <a:sym typeface="Calibri"/>
              </a:rPr>
              <a:t> </a:t>
            </a:r>
            <a:r>
              <a:rPr lang="en-US" sz="2000" dirty="0" err="1">
                <a:latin typeface="Calibri"/>
                <a:ea typeface="Calibri"/>
                <a:cs typeface="Calibri"/>
                <a:sym typeface="Calibri"/>
              </a:rPr>
              <a:t>despre</a:t>
            </a:r>
            <a:r>
              <a:rPr lang="en-US" sz="2000" dirty="0">
                <a:latin typeface="Calibri"/>
                <a:ea typeface="Calibri"/>
                <a:cs typeface="Calibri"/>
                <a:sym typeface="Calibri"/>
              </a:rPr>
              <a:t> cum </a:t>
            </a:r>
            <a:r>
              <a:rPr lang="en-US" sz="2000" dirty="0" err="1">
                <a:latin typeface="Calibri"/>
                <a:ea typeface="Calibri"/>
                <a:cs typeface="Calibri"/>
                <a:sym typeface="Calibri"/>
              </a:rPr>
              <a:t>starea</a:t>
            </a:r>
            <a:r>
              <a:rPr lang="en-US" sz="2000" dirty="0">
                <a:latin typeface="Calibri"/>
                <a:ea typeface="Calibri"/>
                <a:cs typeface="Calibri"/>
                <a:sym typeface="Calibri"/>
              </a:rPr>
              <a:t> de bine </a:t>
            </a:r>
            <a:r>
              <a:rPr lang="en-US" sz="2000" dirty="0" err="1">
                <a:latin typeface="Calibri"/>
                <a:ea typeface="Calibri"/>
                <a:cs typeface="Calibri"/>
                <a:sym typeface="Calibri"/>
              </a:rPr>
              <a:t>devine</a:t>
            </a:r>
            <a:r>
              <a:rPr lang="en-US" sz="2000" dirty="0">
                <a:latin typeface="Calibri"/>
                <a:ea typeface="Calibri"/>
                <a:cs typeface="Calibri"/>
                <a:sym typeface="Calibri"/>
              </a:rPr>
              <a:t> </a:t>
            </a:r>
            <a:r>
              <a:rPr lang="en-US" sz="2000" dirty="0" err="1">
                <a:latin typeface="Calibri"/>
                <a:ea typeface="Calibri"/>
                <a:cs typeface="Calibri"/>
                <a:sym typeface="Calibri"/>
              </a:rPr>
              <a:t>parte</a:t>
            </a:r>
            <a:r>
              <a:rPr lang="en-US" sz="2000" dirty="0">
                <a:latin typeface="Calibri"/>
                <a:ea typeface="Calibri"/>
                <a:cs typeface="Calibri"/>
                <a:sym typeface="Calibri"/>
              </a:rPr>
              <a:t> a </a:t>
            </a:r>
            <a:r>
              <a:rPr lang="en-US" sz="2000" dirty="0" err="1">
                <a:latin typeface="Calibri"/>
                <a:ea typeface="Calibri"/>
                <a:cs typeface="Calibri"/>
                <a:sym typeface="Calibri"/>
              </a:rPr>
              <a:t>modului</a:t>
            </a:r>
            <a:r>
              <a:rPr lang="en-US" sz="2000" dirty="0">
                <a:latin typeface="Calibri"/>
                <a:ea typeface="Calibri"/>
                <a:cs typeface="Calibri"/>
                <a:sym typeface="Calibri"/>
              </a:rPr>
              <a:t> </a:t>
            </a:r>
            <a:r>
              <a:rPr lang="en-US" sz="2000" dirty="0" err="1">
                <a:latin typeface="Calibri"/>
                <a:ea typeface="Calibri"/>
                <a:cs typeface="Calibri"/>
                <a:sym typeface="Calibri"/>
              </a:rPr>
              <a:t>în</a:t>
            </a:r>
            <a:r>
              <a:rPr lang="en-US" sz="2000" dirty="0">
                <a:latin typeface="Calibri"/>
                <a:ea typeface="Calibri"/>
                <a:cs typeface="Calibri"/>
                <a:sym typeface="Calibri"/>
              </a:rPr>
              <a:t> care </a:t>
            </a:r>
            <a:r>
              <a:rPr lang="en-US" sz="2000" dirty="0" err="1">
                <a:latin typeface="Calibri"/>
                <a:ea typeface="Calibri"/>
                <a:cs typeface="Calibri"/>
                <a:sym typeface="Calibri"/>
              </a:rPr>
              <a:t>școala</a:t>
            </a:r>
            <a:r>
              <a:rPr lang="en-US" sz="2000" dirty="0">
                <a:latin typeface="Calibri"/>
                <a:ea typeface="Calibri"/>
                <a:cs typeface="Calibri"/>
                <a:sym typeface="Calibri"/>
              </a:rPr>
              <a:t> </a:t>
            </a:r>
            <a:r>
              <a:rPr lang="en-US" sz="2000" dirty="0" err="1">
                <a:latin typeface="Calibri"/>
                <a:ea typeface="Calibri"/>
                <a:cs typeface="Calibri"/>
                <a:sym typeface="Calibri"/>
              </a:rPr>
              <a:t>dumneavoastră</a:t>
            </a:r>
            <a:r>
              <a:rPr lang="en-US" sz="2000" dirty="0">
                <a:latin typeface="Calibri"/>
                <a:ea typeface="Calibri"/>
                <a:cs typeface="Calibri"/>
                <a:sym typeface="Calibri"/>
              </a:rPr>
              <a:t> </a:t>
            </a:r>
            <a:r>
              <a:rPr lang="en-US" sz="2000" dirty="0" err="1">
                <a:latin typeface="Calibri"/>
                <a:ea typeface="Calibri"/>
                <a:cs typeface="Calibri"/>
                <a:sym typeface="Calibri"/>
              </a:rPr>
              <a:t>funcționează</a:t>
            </a:r>
            <a:r>
              <a:rPr lang="en-US" sz="2000" dirty="0">
                <a:latin typeface="Calibri"/>
                <a:ea typeface="Calibri"/>
                <a:cs typeface="Calibri"/>
                <a:sym typeface="Calibri"/>
              </a:rPr>
              <a:t> </a:t>
            </a:r>
            <a:r>
              <a:rPr lang="en-US" sz="2000" dirty="0" err="1">
                <a:latin typeface="Calibri"/>
                <a:ea typeface="Calibri"/>
                <a:cs typeface="Calibri"/>
                <a:sym typeface="Calibri"/>
              </a:rPr>
              <a:t>în</a:t>
            </a:r>
            <a:r>
              <a:rPr lang="en-US" sz="2000" dirty="0">
                <a:latin typeface="Calibri"/>
                <a:ea typeface="Calibri"/>
                <a:cs typeface="Calibri"/>
                <a:sym typeface="Calibri"/>
              </a:rPr>
              <a:t> </a:t>
            </a:r>
            <a:r>
              <a:rPr lang="en-US" sz="2000" dirty="0" err="1">
                <a:latin typeface="Calibri"/>
                <a:ea typeface="Calibri"/>
                <a:cs typeface="Calibri"/>
                <a:sym typeface="Calibri"/>
              </a:rPr>
              <a:t>fiecare</a:t>
            </a:r>
            <a:r>
              <a:rPr lang="en-US" sz="2000" dirty="0">
                <a:latin typeface="Calibri"/>
                <a:ea typeface="Calibri"/>
                <a:cs typeface="Calibri"/>
                <a:sym typeface="Calibri"/>
              </a:rPr>
              <a:t> zi.</a:t>
            </a:r>
            <a:endParaRPr dirty="0"/>
          </a:p>
        </p:txBody>
      </p:sp>
      <p:pic>
        <p:nvPicPr>
          <p:cNvPr id="250" name="Google Shape;250;p6" descr="A group of smiley faces&#10;&#10;AI-generated content may be incorrect."/>
          <p:cNvPicPr preferRelativeResize="0"/>
          <p:nvPr/>
        </p:nvPicPr>
        <p:blipFill rotWithShape="1">
          <a:blip r:embed="rId3">
            <a:alphaModFix/>
          </a:blip>
          <a:srcRect/>
          <a:stretch/>
        </p:blipFill>
        <p:spPr>
          <a:xfrm>
            <a:off x="1735455" y="4555671"/>
            <a:ext cx="8721090" cy="20900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7f91dc4fb9_0_1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r>
              <a:rPr lang="en-US" dirty="0" err="1"/>
              <a:t>Referințe</a:t>
            </a:r>
            <a:endParaRPr lang="en-US" dirty="0"/>
          </a:p>
        </p:txBody>
      </p:sp>
      <p:sp>
        <p:nvSpPr>
          <p:cNvPr id="256" name="Google Shape;256;g37f91dc4fb9_0_173"/>
          <p:cNvSpPr txBox="1">
            <a:spLocks noGrp="1"/>
          </p:cNvSpPr>
          <p:nvPr>
            <p:ph type="body" idx="2"/>
          </p:nvPr>
        </p:nvSpPr>
        <p:spPr>
          <a:xfrm>
            <a:off x="97970" y="1108355"/>
            <a:ext cx="11944500"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a:t>Duan, W., Chen, Z., &amp; Ho, S. M. Y. (2020). Editorial: Positive education: Theory, practice, and evidence. </a:t>
            </a:r>
            <a:r>
              <a:rPr lang="en-US" i="1"/>
              <a:t>Frontiers in Psychology, 11</a:t>
            </a:r>
            <a:r>
              <a:rPr lang="en-US"/>
              <a:t>, 427. </a:t>
            </a:r>
            <a:r>
              <a:rPr lang="en-US" u="sng">
                <a:solidFill>
                  <a:schemeClr val="hlink"/>
                </a:solidFill>
                <a:hlinkClick r:id="rId3"/>
              </a:rPr>
              <a:t>https://doi.org/10.3389/fpsyg.2020.00427</a:t>
            </a:r>
            <a:r>
              <a:rPr lang="en-US"/>
              <a:t> </a:t>
            </a:r>
            <a:endParaRPr/>
          </a:p>
          <a:p>
            <a:pPr marL="457200" marR="0" lvl="0" indent="-228600" algn="l" rtl="0">
              <a:lnSpc>
                <a:spcPct val="90000"/>
              </a:lnSpc>
              <a:spcBef>
                <a:spcPts val="1000"/>
              </a:spcBef>
              <a:spcAft>
                <a:spcPts val="0"/>
              </a:spcAft>
              <a:buClr>
                <a:schemeClr val="dk1"/>
              </a:buClr>
              <a:buSzPts val="1800"/>
              <a:buFont typeface="Arial"/>
              <a:buNone/>
            </a:pPr>
            <a:r>
              <a:rPr lang="en-US"/>
              <a:t>Durlak, J. A., Weissberg, R. P., et al. (2011). The impact of enhancing students’ social and emotional learning: A meta-analysis of school-based interventions. </a:t>
            </a:r>
            <a:r>
              <a:rPr lang="en-US" i="1"/>
              <a:t>Child Development, 82</a:t>
            </a:r>
            <a:r>
              <a:rPr lang="en-US"/>
              <a:t>(1), 405–432. </a:t>
            </a:r>
            <a:r>
              <a:rPr lang="en-US" u="sng">
                <a:solidFill>
                  <a:schemeClr val="hlink"/>
                </a:solidFill>
                <a:hlinkClick r:id="rId4"/>
              </a:rPr>
              <a:t>https://doi.org/10.1111/j.1467-8624.2010.01564.x</a:t>
            </a:r>
            <a:endParaRPr/>
          </a:p>
          <a:p>
            <a:pPr marL="457200" marR="0" lvl="0" indent="-228600" algn="l" rtl="0">
              <a:lnSpc>
                <a:spcPct val="90000"/>
              </a:lnSpc>
              <a:spcBef>
                <a:spcPts val="1000"/>
              </a:spcBef>
              <a:spcAft>
                <a:spcPts val="0"/>
              </a:spcAft>
              <a:buClr>
                <a:schemeClr val="dk1"/>
              </a:buClr>
              <a:buSzPts val="1800"/>
              <a:buFont typeface="Arial"/>
              <a:buNone/>
            </a:pPr>
            <a:r>
              <a:rPr lang="en-US"/>
              <a:t>OECD. (2020). </a:t>
            </a:r>
            <a:r>
              <a:rPr lang="en-US" i="1"/>
              <a:t>Supporting students’ well-being in schools</a:t>
            </a:r>
            <a:r>
              <a:rPr lang="en-US"/>
              <a:t>. Organisation for Economic Co-operation and Development.</a:t>
            </a:r>
            <a:endParaRPr/>
          </a:p>
          <a:p>
            <a:pPr marL="457200" marR="0" lvl="0" indent="-228600" algn="l" rtl="0">
              <a:lnSpc>
                <a:spcPct val="90000"/>
              </a:lnSpc>
              <a:spcBef>
                <a:spcPts val="1000"/>
              </a:spcBef>
              <a:spcAft>
                <a:spcPts val="0"/>
              </a:spcAft>
              <a:buClr>
                <a:schemeClr val="dk1"/>
              </a:buClr>
              <a:buSzPts val="1800"/>
              <a:buFont typeface="Arial"/>
              <a:buNone/>
            </a:pPr>
            <a:r>
              <a:rPr lang="en-US"/>
              <a:t>Roffey, S. (2012). Developing positive relationships in schools. </a:t>
            </a:r>
            <a:r>
              <a:rPr lang="en-US" i="1"/>
              <a:t>Child Indicators Research, 5</a:t>
            </a:r>
            <a:r>
              <a:rPr lang="en-US"/>
              <a:t>(3), 483–501. DOI:</a:t>
            </a:r>
            <a:r>
              <a:rPr lang="en-US" u="sng">
                <a:solidFill>
                  <a:schemeClr val="hlink"/>
                </a:solidFill>
                <a:hlinkClick r:id="rId5"/>
              </a:rPr>
              <a:t>10.1007/978-94-007-2147-0_9</a:t>
            </a:r>
            <a:endParaRPr/>
          </a:p>
          <a:p>
            <a:pPr marL="457200" marR="0" lvl="0" indent="-228600" algn="l" rtl="0">
              <a:lnSpc>
                <a:spcPct val="90000"/>
              </a:lnSpc>
              <a:spcBef>
                <a:spcPts val="1000"/>
              </a:spcBef>
              <a:spcAft>
                <a:spcPts val="0"/>
              </a:spcAft>
              <a:buClr>
                <a:schemeClr val="dk1"/>
              </a:buClr>
              <a:buSzPts val="1800"/>
              <a:buFont typeface="Arial"/>
              <a:buNone/>
            </a:pPr>
            <a:r>
              <a:rPr lang="en-US"/>
              <a:t>Seligman, M. E. P. (2011). </a:t>
            </a:r>
            <a:r>
              <a:rPr lang="en-US" i="1"/>
              <a:t>Flourish: A visionary new understanding of happiness and well-being</a:t>
            </a:r>
            <a:r>
              <a:rPr lang="en-US"/>
              <a:t>. Free Press.</a:t>
            </a:r>
            <a:endParaRPr/>
          </a:p>
          <a:p>
            <a:pPr marL="457200" marR="0" lvl="0" indent="-228600" algn="l" rtl="0">
              <a:lnSpc>
                <a:spcPct val="90000"/>
              </a:lnSpc>
              <a:spcBef>
                <a:spcPts val="1000"/>
              </a:spcBef>
              <a:spcAft>
                <a:spcPts val="0"/>
              </a:spcAft>
              <a:buClr>
                <a:schemeClr val="dk1"/>
              </a:buClr>
              <a:buSzPts val="1800"/>
              <a:buFont typeface="Arial"/>
              <a:buNone/>
            </a:pPr>
            <a:r>
              <a:rPr lang="en-US"/>
              <a:t>UNESCO. (2023). </a:t>
            </a:r>
            <a:r>
              <a:rPr lang="en-US" i="1"/>
              <a:t>Whole-school approach to preventing school violence and promoting well-being</a:t>
            </a:r>
            <a:r>
              <a:rPr lang="en-US"/>
              <a:t>. United Nations Educational, Scientific and Cultural Organization.</a:t>
            </a:r>
            <a:endParaRPr/>
          </a:p>
          <a:p>
            <a:pPr marL="457200" marR="0" lvl="0" indent="-228600" algn="l" rtl="0">
              <a:lnSpc>
                <a:spcPct val="90000"/>
              </a:lnSpc>
              <a:spcBef>
                <a:spcPts val="1000"/>
              </a:spcBef>
              <a:spcAft>
                <a:spcPts val="0"/>
              </a:spcAft>
              <a:buClr>
                <a:schemeClr val="dk1"/>
              </a:buClr>
              <a:buSzPts val="1800"/>
              <a:buFont typeface="Arial"/>
              <a:buNone/>
            </a:pPr>
            <a:r>
              <a:rPr lang="en-US"/>
              <a:t>Waters, L. (2011). A review of school-based positive psychology interventions. </a:t>
            </a:r>
            <a:r>
              <a:rPr lang="en-US" i="1"/>
              <a:t>Pastoral Care in Education, 29</a:t>
            </a:r>
            <a:r>
              <a:rPr lang="en-US"/>
              <a:t>(2), 117–133. </a:t>
            </a:r>
            <a:r>
              <a:rPr lang="en-US" u="sng">
                <a:solidFill>
                  <a:schemeClr val="hlink"/>
                </a:solidFill>
                <a:hlinkClick r:id="rId6"/>
              </a:rPr>
              <a:t>https://doi.org/10.1375/aedp.28.2.75</a:t>
            </a:r>
            <a:endParaRPr/>
          </a:p>
          <a:p>
            <a:pPr marL="457200" marR="0" lvl="0" indent="-228600" algn="l" rtl="0">
              <a:lnSpc>
                <a:spcPct val="90000"/>
              </a:lnSpc>
              <a:spcBef>
                <a:spcPts val="1000"/>
              </a:spcBef>
              <a:spcAft>
                <a:spcPts val="0"/>
              </a:spcAft>
              <a:buClr>
                <a:schemeClr val="dk1"/>
              </a:buClr>
              <a:buSzPts val="1800"/>
              <a:buFont typeface="Arial"/>
              <a:buNone/>
            </a:pPr>
            <a:r>
              <a:rPr lang="en-US"/>
              <a:t>World Health Organization. (2021). </a:t>
            </a:r>
            <a:r>
              <a:rPr lang="en-US" i="1"/>
              <a:t>WHO guideline on school health services</a:t>
            </a:r>
            <a:r>
              <a:rPr lang="en-US"/>
              <a:t>. World Health Organization.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r>
              <a:rPr lang="en-US" dirty="0" err="1"/>
              <a:t>Vă</a:t>
            </a:r>
            <a:r>
              <a:rPr lang="en-US" dirty="0"/>
              <a:t> </a:t>
            </a:r>
            <a:r>
              <a:rPr lang="en-US" dirty="0" err="1"/>
              <a:t>mulțumesc</a:t>
            </a:r>
            <a:r>
              <a:rPr lang="en-US" dirty="0"/>
              <a:t> </a:t>
            </a:r>
            <a:r>
              <a:rPr lang="en-US" dirty="0" err="1"/>
              <a:t>pentru</a:t>
            </a:r>
            <a:r>
              <a:rPr lang="en-US" dirty="0"/>
              <a:t> </a:t>
            </a:r>
            <a:r>
              <a:rPr lang="en-US" dirty="0" err="1"/>
              <a:t>atenție</a:t>
            </a:r>
            <a:r>
              <a:rPr lang="en-US" dirty="0"/>
              <a:t>!</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a:t>Elements Slide</a:t>
            </a:r>
            <a:endParaRPr/>
          </a:p>
        </p:txBody>
      </p:sp>
      <p:sp>
        <p:nvSpPr>
          <p:cNvPr id="272" name="Google Shape;272;p9"/>
          <p:cNvSpPr txBox="1">
            <a:spLocks noGrp="1"/>
          </p:cNvSpPr>
          <p:nvPr>
            <p:ph type="body" idx="1"/>
          </p:nvPr>
        </p:nvSpPr>
        <p:spPr>
          <a:xfrm>
            <a:off x="97971" y="881743"/>
            <a:ext cx="11944350" cy="4338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a:t>Copy paste the elements below into your presentation as required.</a:t>
            </a:r>
            <a:endParaRPr/>
          </a:p>
        </p:txBody>
      </p:sp>
      <p:sp>
        <p:nvSpPr>
          <p:cNvPr id="273" name="Google Shape;273;p9"/>
          <p:cNvSpPr/>
          <p:nvPr/>
        </p:nvSpPr>
        <p:spPr>
          <a:xfrm>
            <a:off x="97970" y="1548882"/>
            <a:ext cx="5976259" cy="1838130"/>
          </a:xfrm>
          <a:prstGeom prst="rect">
            <a:avLst/>
          </a:prstGeom>
          <a:solidFill>
            <a:srgbClr val="F8E7E3">
              <a:alpha val="40000"/>
            </a:srgbClr>
          </a:solidFill>
          <a:ln w="12700" cap="flat" cmpd="sng">
            <a:solidFill>
              <a:srgbClr val="C6BB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1" u="none" strike="noStrike" cap="none">
                <a:solidFill>
                  <a:schemeClr val="accent2"/>
                </a:solidFill>
                <a:latin typeface="Open Sans Light"/>
                <a:ea typeface="Open Sans Light"/>
                <a:cs typeface="Open Sans Light"/>
                <a:sym typeface="Open Sans Light"/>
              </a:rPr>
              <a:t>Quote text/Hightlight text</a:t>
            </a:r>
            <a:endParaRPr sz="1400" b="0" i="0" u="none" strike="noStrike" cap="none">
              <a:solidFill>
                <a:srgbClr val="000000"/>
              </a:solidFill>
              <a:latin typeface="Arial"/>
              <a:ea typeface="Arial"/>
              <a:cs typeface="Arial"/>
              <a:sym typeface="Arial"/>
            </a:endParaRPr>
          </a:p>
        </p:txBody>
      </p:sp>
      <p:sp>
        <p:nvSpPr>
          <p:cNvPr id="274" name="Google Shape;274;p9"/>
          <p:cNvSpPr/>
          <p:nvPr/>
        </p:nvSpPr>
        <p:spPr>
          <a:xfrm>
            <a:off x="97970" y="3778898"/>
            <a:ext cx="2869165" cy="4665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Open Sans Light"/>
                <a:ea typeface="Open Sans Light"/>
                <a:cs typeface="Open Sans Light"/>
                <a:sym typeface="Open Sans Light"/>
              </a:rPr>
              <a:t>Button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7f91dc4fb9_0_14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lvl="0">
              <a:lnSpc>
                <a:spcPct val="100000"/>
              </a:lnSpc>
            </a:pPr>
            <a:r>
              <a:rPr lang="en-US" sz="3000" dirty="0" err="1">
                <a:solidFill>
                  <a:schemeClr val="lt1"/>
                </a:solidFill>
              </a:rPr>
              <a:t>Fundamentele</a:t>
            </a:r>
            <a:r>
              <a:rPr lang="en-US" sz="3000" dirty="0">
                <a:solidFill>
                  <a:schemeClr val="lt1"/>
                </a:solidFill>
              </a:rPr>
              <a:t> </a:t>
            </a:r>
            <a:r>
              <a:rPr lang="en-US" sz="3000" dirty="0" err="1">
                <a:solidFill>
                  <a:schemeClr val="lt1"/>
                </a:solidFill>
              </a:rPr>
              <a:t>stării</a:t>
            </a:r>
            <a:r>
              <a:rPr lang="en-US" sz="3000" dirty="0">
                <a:solidFill>
                  <a:schemeClr val="lt1"/>
                </a:solidFill>
              </a:rPr>
              <a:t> de bine </a:t>
            </a:r>
            <a:r>
              <a:rPr lang="en-US" sz="3000" dirty="0" err="1">
                <a:solidFill>
                  <a:schemeClr val="lt1"/>
                </a:solidFill>
              </a:rPr>
              <a:t>holistice</a:t>
            </a:r>
            <a:r>
              <a:rPr lang="en-US" sz="3000" dirty="0">
                <a:solidFill>
                  <a:schemeClr val="lt1"/>
                </a:solidFill>
              </a:rPr>
              <a:t> </a:t>
            </a:r>
            <a:r>
              <a:rPr lang="en-US" sz="3000" dirty="0" err="1">
                <a:solidFill>
                  <a:schemeClr val="lt1"/>
                </a:solidFill>
              </a:rPr>
              <a:t>și</a:t>
            </a:r>
            <a:r>
              <a:rPr lang="en-US" sz="3000" dirty="0">
                <a:solidFill>
                  <a:schemeClr val="lt1"/>
                </a:solidFill>
              </a:rPr>
              <a:t> ale </a:t>
            </a:r>
            <a:r>
              <a:rPr lang="en-US" sz="3000" dirty="0" err="1">
                <a:solidFill>
                  <a:schemeClr val="lt1"/>
                </a:solidFill>
              </a:rPr>
              <a:t>Psihologiei</a:t>
            </a:r>
            <a:r>
              <a:rPr lang="en-US" sz="3000" dirty="0">
                <a:solidFill>
                  <a:schemeClr val="lt1"/>
                </a:solidFill>
              </a:rPr>
              <a:t> </a:t>
            </a:r>
            <a:r>
              <a:rPr lang="en-US" sz="3000" dirty="0" err="1">
                <a:solidFill>
                  <a:schemeClr val="lt1"/>
                </a:solidFill>
              </a:rPr>
              <a:t>Pozitive</a:t>
            </a:r>
            <a:endParaRPr dirty="0"/>
          </a:p>
        </p:txBody>
      </p:sp>
      <p:sp>
        <p:nvSpPr>
          <p:cNvPr id="76" name="Google Shape;76;g37f91dc4fb9_0_14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1000"/>
              </a:spcBef>
              <a:spcAft>
                <a:spcPts val="0"/>
              </a:spcAft>
              <a:buSzPts val="2400"/>
              <a:buNone/>
            </a:pPr>
            <a:r>
              <a:rPr lang="en-US" dirty="0" err="1"/>
              <a:t>Introducere</a:t>
            </a:r>
            <a:endParaRPr dirty="0"/>
          </a:p>
        </p:txBody>
      </p:sp>
      <p:sp>
        <p:nvSpPr>
          <p:cNvPr id="77" name="Google Shape;77;g37f91dc4fb9_0_14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263525" lvl="0" indent="-34925"/>
            <a:r>
              <a:rPr lang="en-US" sz="2000" dirty="0" err="1"/>
              <a:t>Ziua</a:t>
            </a:r>
            <a:r>
              <a:rPr lang="en-US" sz="2000" dirty="0"/>
              <a:t> 1: </a:t>
            </a:r>
            <a:r>
              <a:rPr lang="en-US" sz="2000" dirty="0" err="1"/>
              <a:t>Prezentare</a:t>
            </a:r>
            <a:r>
              <a:rPr lang="en-US" sz="2000" dirty="0"/>
              <a:t> </a:t>
            </a:r>
            <a:r>
              <a:rPr lang="en-US" sz="2000" dirty="0" err="1"/>
              <a:t>generală</a:t>
            </a:r>
            <a:endParaRPr sz="2000" dirty="0"/>
          </a:p>
          <a:p>
            <a:pPr marL="263525" lvl="0" indent="-34925"/>
            <a:r>
              <a:rPr lang="en-US" sz="2000" dirty="0" err="1"/>
              <a:t>Obiectivul</a:t>
            </a:r>
            <a:r>
              <a:rPr lang="en-US" sz="2000" dirty="0"/>
              <a:t> principal </a:t>
            </a:r>
            <a:r>
              <a:rPr lang="en-US" sz="2000" dirty="0" err="1"/>
              <a:t>este</a:t>
            </a:r>
            <a:r>
              <a:rPr lang="en-US" sz="2000" dirty="0"/>
              <a:t> de a </a:t>
            </a:r>
            <a:r>
              <a:rPr lang="en-US" sz="2000" dirty="0" err="1"/>
              <a:t>ajuta</a:t>
            </a:r>
            <a:r>
              <a:rPr lang="en-US" sz="2000" dirty="0"/>
              <a:t> </a:t>
            </a:r>
            <a:r>
              <a:rPr lang="en-US" sz="2000" dirty="0" err="1"/>
              <a:t>profesorii</a:t>
            </a:r>
            <a:r>
              <a:rPr lang="en-US" sz="2000" dirty="0"/>
              <a:t> </a:t>
            </a:r>
            <a:r>
              <a:rPr lang="en-US" sz="2000" dirty="0" err="1"/>
              <a:t>să</a:t>
            </a:r>
            <a:r>
              <a:rPr lang="en-US" sz="2000" dirty="0"/>
              <a:t> </a:t>
            </a:r>
            <a:r>
              <a:rPr lang="en-US" sz="2000" dirty="0" err="1"/>
              <a:t>construiască</a:t>
            </a:r>
            <a:r>
              <a:rPr lang="en-US" sz="2000" dirty="0"/>
              <a:t> o </a:t>
            </a:r>
            <a:r>
              <a:rPr lang="en-US" sz="2000" dirty="0" err="1"/>
              <a:t>înțelegere</a:t>
            </a:r>
            <a:r>
              <a:rPr lang="en-US" sz="2000" dirty="0"/>
              <a:t> </a:t>
            </a:r>
            <a:r>
              <a:rPr lang="en-US" sz="2000" dirty="0" err="1"/>
              <a:t>comună</a:t>
            </a:r>
            <a:r>
              <a:rPr lang="en-US" sz="2000" dirty="0"/>
              <a:t> </a:t>
            </a:r>
            <a:r>
              <a:rPr lang="en-US" sz="2000" dirty="0" err="1"/>
              <a:t>și</a:t>
            </a:r>
            <a:r>
              <a:rPr lang="en-US" sz="2000" dirty="0"/>
              <a:t> </a:t>
            </a:r>
            <a:r>
              <a:rPr lang="en-US" sz="2000" dirty="0" err="1"/>
              <a:t>practică</a:t>
            </a:r>
            <a:r>
              <a:rPr lang="en-US" sz="2000" dirty="0"/>
              <a:t> a </a:t>
            </a:r>
            <a:r>
              <a:rPr lang="en-US" sz="2000" dirty="0" err="1"/>
              <a:t>stării</a:t>
            </a:r>
            <a:r>
              <a:rPr lang="en-US" sz="2000" dirty="0"/>
              <a:t> de bine </a:t>
            </a:r>
            <a:r>
              <a:rPr lang="en-US" sz="2000" dirty="0" err="1"/>
              <a:t>în</a:t>
            </a:r>
            <a:r>
              <a:rPr lang="en-US" sz="2000" dirty="0"/>
              <a:t> </a:t>
            </a:r>
            <a:r>
              <a:rPr lang="en-US" sz="2000" dirty="0" err="1"/>
              <a:t>școli</a:t>
            </a:r>
            <a:r>
              <a:rPr lang="en-US" sz="2000" dirty="0"/>
              <a:t>. </a:t>
            </a:r>
            <a:r>
              <a:rPr lang="en-US" sz="2000" dirty="0" err="1"/>
              <a:t>Aceștia</a:t>
            </a:r>
            <a:r>
              <a:rPr lang="en-US" sz="2000" dirty="0"/>
              <a:t> </a:t>
            </a:r>
            <a:r>
              <a:rPr lang="en-US" sz="2000" dirty="0" err="1"/>
              <a:t>definesc</a:t>
            </a:r>
            <a:r>
              <a:rPr lang="en-US" sz="2000" dirty="0"/>
              <a:t> </a:t>
            </a:r>
            <a:r>
              <a:rPr lang="en-US" sz="2000" dirty="0" err="1"/>
              <a:t>ce</a:t>
            </a:r>
            <a:r>
              <a:rPr lang="en-US" sz="2000" dirty="0"/>
              <a:t> </a:t>
            </a:r>
            <a:r>
              <a:rPr lang="en-US" sz="2000" dirty="0" err="1"/>
              <a:t>înseamnă</a:t>
            </a:r>
            <a:r>
              <a:rPr lang="en-US" sz="2000" dirty="0"/>
              <a:t> </a:t>
            </a:r>
            <a:r>
              <a:rPr lang="en-US" sz="2000" dirty="0" err="1"/>
              <a:t>starea</a:t>
            </a:r>
            <a:r>
              <a:rPr lang="en-US" sz="2000" dirty="0"/>
              <a:t> de bine, </a:t>
            </a:r>
            <a:r>
              <a:rPr lang="en-US" sz="2000" dirty="0" err="1"/>
              <a:t>examinează</a:t>
            </a:r>
            <a:r>
              <a:rPr lang="en-US" sz="2000" dirty="0"/>
              <a:t> cum se </a:t>
            </a:r>
            <a:r>
              <a:rPr lang="en-US" sz="2000" dirty="0" err="1"/>
              <a:t>manifestă</a:t>
            </a:r>
            <a:r>
              <a:rPr lang="en-US" sz="2000" dirty="0"/>
              <a:t> </a:t>
            </a:r>
            <a:r>
              <a:rPr lang="en-US" sz="2000" dirty="0" err="1"/>
              <a:t>aceasta</a:t>
            </a:r>
            <a:r>
              <a:rPr lang="en-US" sz="2000" dirty="0"/>
              <a:t> </a:t>
            </a:r>
            <a:r>
              <a:rPr lang="en-US" sz="2000" dirty="0" err="1"/>
              <a:t>în</a:t>
            </a:r>
            <a:r>
              <a:rPr lang="en-US" sz="2000" dirty="0"/>
              <a:t> </a:t>
            </a:r>
            <a:r>
              <a:rPr lang="en-US" sz="2000" dirty="0" err="1"/>
              <a:t>viața</a:t>
            </a:r>
            <a:r>
              <a:rPr lang="en-US" sz="2000" dirty="0"/>
              <a:t> </a:t>
            </a:r>
            <a:r>
              <a:rPr lang="en-US" sz="2000" dirty="0" err="1"/>
              <a:t>școlară</a:t>
            </a:r>
            <a:r>
              <a:rPr lang="en-US" sz="2000" dirty="0"/>
              <a:t> de zi cu zi </a:t>
            </a:r>
            <a:r>
              <a:rPr lang="en-US" sz="2000" dirty="0" err="1"/>
              <a:t>și</a:t>
            </a:r>
            <a:r>
              <a:rPr lang="en-US" sz="2000" dirty="0"/>
              <a:t> </a:t>
            </a:r>
            <a:r>
              <a:rPr lang="en-US" sz="2000" dirty="0" err="1"/>
              <a:t>identifică</a:t>
            </a:r>
            <a:r>
              <a:rPr lang="en-US" sz="2000" dirty="0"/>
              <a:t> </a:t>
            </a:r>
            <a:r>
              <a:rPr lang="en-US" sz="2000" dirty="0" err="1"/>
              <a:t>ce</a:t>
            </a:r>
            <a:r>
              <a:rPr lang="en-US" sz="2000" dirty="0"/>
              <a:t> </a:t>
            </a:r>
            <a:r>
              <a:rPr lang="en-US" sz="2000" dirty="0" err="1"/>
              <a:t>funcționează</a:t>
            </a:r>
            <a:r>
              <a:rPr lang="en-US" sz="2000" dirty="0"/>
              <a:t> </a:t>
            </a:r>
            <a:r>
              <a:rPr lang="en-US" sz="2000" dirty="0" err="1"/>
              <a:t>în</a:t>
            </a:r>
            <a:r>
              <a:rPr lang="en-US" sz="2000" dirty="0"/>
              <a:t> </a:t>
            </a:r>
            <a:r>
              <a:rPr lang="en-US" sz="2000" dirty="0" err="1"/>
              <a:t>prezent</a:t>
            </a:r>
            <a:r>
              <a:rPr lang="en-US" sz="2000" dirty="0"/>
              <a:t> </a:t>
            </a:r>
            <a:r>
              <a:rPr lang="en-US" sz="2000" dirty="0" err="1"/>
              <a:t>și</a:t>
            </a:r>
            <a:r>
              <a:rPr lang="en-US" sz="2000" dirty="0"/>
              <a:t> </a:t>
            </a:r>
            <a:r>
              <a:rPr lang="en-US" sz="2000" dirty="0" err="1"/>
              <a:t>ce</a:t>
            </a:r>
            <a:r>
              <a:rPr lang="en-US" sz="2000" dirty="0"/>
              <a:t> </a:t>
            </a:r>
            <a:r>
              <a:rPr lang="en-US" sz="2000" dirty="0" err="1"/>
              <a:t>necesită</a:t>
            </a:r>
            <a:r>
              <a:rPr lang="en-US" sz="2000" dirty="0"/>
              <a:t> </a:t>
            </a:r>
            <a:r>
              <a:rPr lang="en-US" sz="2000" dirty="0" err="1"/>
              <a:t>îmbunătățiri</a:t>
            </a:r>
            <a:r>
              <a:rPr lang="en-US" sz="2000" dirty="0"/>
              <a:t>.</a:t>
            </a:r>
            <a:endParaRPr dirty="0"/>
          </a:p>
          <a:p>
            <a:pPr marL="263525" lvl="0" indent="-34925"/>
            <a:r>
              <a:rPr lang="en-US" sz="2000" b="1" dirty="0" err="1"/>
              <a:t>Defalcarea</a:t>
            </a:r>
            <a:r>
              <a:rPr lang="en-US" sz="2000" b="1" dirty="0"/>
              <a:t> </a:t>
            </a:r>
            <a:r>
              <a:rPr lang="en-US" sz="2000" b="1" dirty="0" err="1"/>
              <a:t>unităților</a:t>
            </a:r>
            <a:r>
              <a:rPr lang="en-US" sz="2000" b="1" dirty="0"/>
              <a:t>:</a:t>
            </a:r>
            <a:endParaRPr dirty="0"/>
          </a:p>
          <a:p>
            <a:pPr marL="571500" lvl="0" indent="-342900">
              <a:buFont typeface="Arial"/>
              <a:buChar char="•"/>
            </a:pPr>
            <a:r>
              <a:rPr lang="en-US" sz="2000" b="1" dirty="0" err="1"/>
              <a:t>Unitatea</a:t>
            </a:r>
            <a:r>
              <a:rPr lang="en-US" sz="2000" b="1" dirty="0"/>
              <a:t> 1.1 (</a:t>
            </a:r>
            <a:r>
              <a:rPr lang="en-US" sz="2000" b="1" dirty="0" err="1"/>
              <a:t>Definește</a:t>
            </a:r>
            <a:r>
              <a:rPr lang="en-US" sz="2000" b="1" dirty="0"/>
              <a:t>):</a:t>
            </a:r>
            <a:r>
              <a:rPr lang="en-US" sz="2000" dirty="0"/>
              <a:t> </a:t>
            </a:r>
            <a:r>
              <a:rPr lang="en-US" sz="2000" dirty="0" err="1"/>
              <a:t>Construiți</a:t>
            </a:r>
            <a:r>
              <a:rPr lang="en-US" sz="2000" dirty="0"/>
              <a:t> o </a:t>
            </a:r>
            <a:r>
              <a:rPr lang="en-US" sz="2000" dirty="0" err="1"/>
              <a:t>înțelegere</a:t>
            </a:r>
            <a:r>
              <a:rPr lang="en-US" sz="2000" dirty="0"/>
              <a:t> </a:t>
            </a:r>
            <a:r>
              <a:rPr lang="en-US" sz="2000" dirty="0" err="1"/>
              <a:t>comună</a:t>
            </a:r>
            <a:r>
              <a:rPr lang="en-US" sz="2000" dirty="0"/>
              <a:t> a </a:t>
            </a:r>
            <a:r>
              <a:rPr lang="en-US" sz="2000" dirty="0" err="1"/>
              <a:t>stării</a:t>
            </a:r>
            <a:r>
              <a:rPr lang="en-US" sz="2000" dirty="0"/>
              <a:t> de bine </a:t>
            </a:r>
            <a:r>
              <a:rPr lang="en-US" sz="2000" dirty="0" err="1"/>
              <a:t>școlare</a:t>
            </a:r>
            <a:r>
              <a:rPr lang="en-US" sz="2000" dirty="0"/>
              <a:t>. </a:t>
            </a:r>
            <a:r>
              <a:rPr lang="en-US" sz="2000" dirty="0" err="1"/>
              <a:t>Participanții</a:t>
            </a:r>
            <a:r>
              <a:rPr lang="en-US" sz="2000" dirty="0"/>
              <a:t> </a:t>
            </a:r>
            <a:r>
              <a:rPr lang="en-US" sz="2000" dirty="0" err="1"/>
              <a:t>definesc</a:t>
            </a:r>
            <a:r>
              <a:rPr lang="en-US" sz="2000" dirty="0"/>
              <a:t> </a:t>
            </a:r>
            <a:r>
              <a:rPr lang="en-US" sz="2000" dirty="0" err="1"/>
              <a:t>starea</a:t>
            </a:r>
            <a:r>
              <a:rPr lang="en-US" sz="2000" dirty="0"/>
              <a:t> de bine, </a:t>
            </a:r>
            <a:r>
              <a:rPr lang="en-US" sz="2000" dirty="0" err="1"/>
              <a:t>identifică</a:t>
            </a:r>
            <a:r>
              <a:rPr lang="en-US" sz="2000" dirty="0"/>
              <a:t> </a:t>
            </a:r>
            <a:r>
              <a:rPr lang="en-US" sz="2000" dirty="0" err="1"/>
              <a:t>provocările</a:t>
            </a:r>
            <a:r>
              <a:rPr lang="en-US" sz="2000" dirty="0"/>
              <a:t> din </a:t>
            </a:r>
            <a:r>
              <a:rPr lang="en-US" sz="2000" dirty="0" err="1"/>
              <a:t>școala</a:t>
            </a:r>
            <a:r>
              <a:rPr lang="en-US" sz="2000" dirty="0"/>
              <a:t> lor </a:t>
            </a:r>
            <a:r>
              <a:rPr lang="en-US" sz="2000" dirty="0" err="1"/>
              <a:t>și</a:t>
            </a:r>
            <a:r>
              <a:rPr lang="en-US" sz="2000" dirty="0"/>
              <a:t> </a:t>
            </a:r>
            <a:r>
              <a:rPr lang="en-US" sz="2000" dirty="0" err="1"/>
              <a:t>notează</a:t>
            </a:r>
            <a:r>
              <a:rPr lang="en-US" sz="2000" dirty="0"/>
              <a:t> </a:t>
            </a:r>
            <a:r>
              <a:rPr lang="en-US" sz="2000" dirty="0" err="1"/>
              <a:t>punctele</a:t>
            </a:r>
            <a:r>
              <a:rPr lang="en-US" sz="2000" dirty="0"/>
              <a:t> forte </a:t>
            </a:r>
            <a:r>
              <a:rPr lang="en-US" sz="2000" dirty="0" err="1"/>
              <a:t>și</a:t>
            </a:r>
            <a:r>
              <a:rPr lang="en-US" sz="2000" dirty="0"/>
              <a:t> </a:t>
            </a:r>
            <a:r>
              <a:rPr lang="en-US" sz="2000" dirty="0" err="1"/>
              <a:t>lacunele</a:t>
            </a:r>
            <a:r>
              <a:rPr lang="en-US" sz="2000" dirty="0"/>
              <a:t> </a:t>
            </a:r>
            <a:r>
              <a:rPr lang="en-US" sz="2000" dirty="0" err="1"/>
              <a:t>actuale</a:t>
            </a:r>
            <a:r>
              <a:rPr lang="en-US" sz="2000" dirty="0"/>
              <a:t>.</a:t>
            </a:r>
          </a:p>
          <a:p>
            <a:pPr marL="571500" lvl="0" indent="-342900">
              <a:buFont typeface="Arial"/>
              <a:buChar char="•"/>
            </a:pPr>
            <a:r>
              <a:rPr lang="en-US" sz="2000" b="1" dirty="0" err="1"/>
              <a:t>Unitatea</a:t>
            </a:r>
            <a:r>
              <a:rPr lang="en-US" sz="2000" b="1" dirty="0"/>
              <a:t> 1.2 (</a:t>
            </a:r>
            <a:r>
              <a:rPr lang="en-US" sz="2000" b="1" dirty="0" err="1"/>
              <a:t>Explorează</a:t>
            </a:r>
            <a:r>
              <a:rPr lang="en-US" sz="2000" b="1" dirty="0"/>
              <a:t>):</a:t>
            </a:r>
            <a:r>
              <a:rPr lang="en-US" sz="2000" dirty="0"/>
              <a:t> </a:t>
            </a:r>
            <a:r>
              <a:rPr lang="en-US" sz="2000" dirty="0" err="1"/>
              <a:t>Învațați</a:t>
            </a:r>
            <a:r>
              <a:rPr lang="en-US" sz="2000" dirty="0"/>
              <a:t> </a:t>
            </a:r>
            <a:r>
              <a:rPr lang="en-US" sz="2000" dirty="0" err="1"/>
              <a:t>elementele</a:t>
            </a:r>
            <a:r>
              <a:rPr lang="en-US" sz="2000" dirty="0"/>
              <a:t> de </a:t>
            </a:r>
            <a:r>
              <a:rPr lang="en-US" sz="2000" dirty="0" err="1"/>
              <a:t>bază</a:t>
            </a:r>
            <a:r>
              <a:rPr lang="en-US" sz="2000" dirty="0"/>
              <a:t> ale </a:t>
            </a:r>
            <a:r>
              <a:rPr lang="en-US" sz="2000" dirty="0" err="1"/>
              <a:t>Psihologiei</a:t>
            </a:r>
            <a:r>
              <a:rPr lang="en-US" sz="2000" dirty="0"/>
              <a:t> </a:t>
            </a:r>
            <a:r>
              <a:rPr lang="en-US" sz="2000" dirty="0" err="1"/>
              <a:t>Pozitive</a:t>
            </a:r>
            <a:r>
              <a:rPr lang="en-US" sz="2000" dirty="0"/>
              <a:t> cu PERMA. </a:t>
            </a:r>
            <a:r>
              <a:rPr lang="en-US" sz="2000" dirty="0" err="1"/>
              <a:t>Participanții</a:t>
            </a:r>
            <a:r>
              <a:rPr lang="en-US" sz="2000" dirty="0"/>
              <a:t> </a:t>
            </a:r>
            <a:r>
              <a:rPr lang="en-US" sz="2000" dirty="0" err="1"/>
              <a:t>conectează</a:t>
            </a:r>
            <a:r>
              <a:rPr lang="en-US" sz="2000" dirty="0"/>
              <a:t> PERMA la </a:t>
            </a:r>
            <a:r>
              <a:rPr lang="en-US" sz="2000" dirty="0" err="1"/>
              <a:t>rutine</a:t>
            </a:r>
            <a:r>
              <a:rPr lang="en-US" sz="2000" dirty="0"/>
              <a:t> </a:t>
            </a:r>
            <a:r>
              <a:rPr lang="en-US" sz="2000" dirty="0" err="1"/>
              <a:t>reale</a:t>
            </a:r>
            <a:r>
              <a:rPr lang="en-US" sz="2000" dirty="0"/>
              <a:t> </a:t>
            </a:r>
            <a:r>
              <a:rPr lang="en-US" sz="2000" dirty="0" err="1"/>
              <a:t>și</a:t>
            </a:r>
            <a:r>
              <a:rPr lang="en-US" sz="2000" dirty="0"/>
              <a:t> </a:t>
            </a:r>
            <a:r>
              <a:rPr lang="en-US" sz="2000" dirty="0" err="1"/>
              <a:t>văd</a:t>
            </a:r>
            <a:r>
              <a:rPr lang="en-US" sz="2000" dirty="0"/>
              <a:t> cum </a:t>
            </a:r>
            <a:r>
              <a:rPr lang="en-US" sz="2000" dirty="0" err="1"/>
              <a:t>micile</a:t>
            </a:r>
            <a:r>
              <a:rPr lang="en-US" sz="2000" dirty="0"/>
              <a:t> </a:t>
            </a:r>
            <a:r>
              <a:rPr lang="en-US" sz="2000" dirty="0" err="1"/>
              <a:t>acțiuni</a:t>
            </a:r>
            <a:r>
              <a:rPr lang="en-US" sz="2000" dirty="0"/>
              <a:t> </a:t>
            </a:r>
            <a:r>
              <a:rPr lang="en-US" sz="2000" dirty="0" err="1"/>
              <a:t>zilnice</a:t>
            </a:r>
            <a:r>
              <a:rPr lang="en-US" sz="2000" dirty="0"/>
              <a:t> </a:t>
            </a:r>
            <a:r>
              <a:rPr lang="en-US" sz="2000" dirty="0" err="1"/>
              <a:t>susțin</a:t>
            </a:r>
            <a:r>
              <a:rPr lang="en-US" sz="2000" dirty="0"/>
              <a:t> </a:t>
            </a:r>
            <a:r>
              <a:rPr lang="en-US" sz="2000" dirty="0" err="1"/>
              <a:t>funcționarea</a:t>
            </a:r>
            <a:r>
              <a:rPr lang="en-US" sz="2000" dirty="0"/>
              <a:t> </a:t>
            </a:r>
            <a:r>
              <a:rPr lang="en-US" sz="2000" dirty="0" err="1"/>
              <a:t>emoțională</a:t>
            </a:r>
            <a:r>
              <a:rPr lang="en-US" sz="2000" dirty="0"/>
              <a:t>, </a:t>
            </a:r>
            <a:r>
              <a:rPr lang="en-US" sz="2000" dirty="0" err="1"/>
              <a:t>socială</a:t>
            </a:r>
            <a:r>
              <a:rPr lang="en-US" sz="2000" dirty="0"/>
              <a:t> </a:t>
            </a:r>
            <a:r>
              <a:rPr lang="en-US" sz="2000" dirty="0" err="1"/>
              <a:t>și</a:t>
            </a:r>
            <a:r>
              <a:rPr lang="en-US" sz="2000" dirty="0"/>
              <a:t> </a:t>
            </a:r>
            <a:r>
              <a:rPr lang="en-US" sz="2000" dirty="0" err="1"/>
              <a:t>academică</a:t>
            </a:r>
            <a:r>
              <a:rPr lang="en-US" sz="2000" dirty="0"/>
              <a:t>.</a:t>
            </a:r>
          </a:p>
          <a:p>
            <a:pPr marL="571500" lvl="0" indent="-342900">
              <a:buFont typeface="Arial"/>
              <a:buChar char="•"/>
            </a:pPr>
            <a:r>
              <a:rPr lang="en-US" sz="2000" b="1" dirty="0" err="1"/>
              <a:t>Unitatea</a:t>
            </a:r>
            <a:r>
              <a:rPr lang="en-US" sz="2000" b="1" dirty="0"/>
              <a:t> 1.3 (</a:t>
            </a:r>
            <a:r>
              <a:rPr lang="en-US" sz="2000" b="1" dirty="0" err="1"/>
              <a:t>Aplică</a:t>
            </a:r>
            <a:r>
              <a:rPr lang="en-US" sz="2000" b="1" dirty="0"/>
              <a:t>):</a:t>
            </a:r>
            <a:r>
              <a:rPr lang="en-US" sz="2000" dirty="0"/>
              <a:t> </a:t>
            </a:r>
            <a:r>
              <a:rPr lang="en-US" sz="2000" dirty="0" err="1"/>
              <a:t>Identificați</a:t>
            </a:r>
            <a:r>
              <a:rPr lang="en-US" sz="2000" dirty="0"/>
              <a:t> </a:t>
            </a:r>
            <a:r>
              <a:rPr lang="en-US" sz="2000" dirty="0" err="1"/>
              <a:t>soluții</a:t>
            </a:r>
            <a:r>
              <a:rPr lang="en-US" sz="2000" dirty="0"/>
              <a:t> </a:t>
            </a:r>
            <a:r>
              <a:rPr lang="en-US" sz="2000" dirty="0" err="1"/>
              <a:t>rapide</a:t>
            </a:r>
            <a:r>
              <a:rPr lang="en-US" sz="2000" dirty="0"/>
              <a:t> care </a:t>
            </a:r>
            <a:r>
              <a:rPr lang="en-US" sz="2000" dirty="0" err="1"/>
              <a:t>îmbunătățesc</a:t>
            </a:r>
            <a:r>
              <a:rPr lang="en-US" sz="2000" dirty="0"/>
              <a:t> </a:t>
            </a:r>
            <a:r>
              <a:rPr lang="en-US" sz="2000" dirty="0" err="1"/>
              <a:t>starea</a:t>
            </a:r>
            <a:r>
              <a:rPr lang="en-US" sz="2000" dirty="0"/>
              <a:t> de bine </a:t>
            </a:r>
            <a:r>
              <a:rPr lang="en-US" sz="2000" dirty="0" err="1"/>
              <a:t>în</a:t>
            </a:r>
            <a:r>
              <a:rPr lang="en-US" sz="2000" dirty="0"/>
              <a:t> </a:t>
            </a:r>
            <a:r>
              <a:rPr lang="en-US" sz="2000" dirty="0" err="1"/>
              <a:t>sălile</a:t>
            </a:r>
            <a:r>
              <a:rPr lang="en-US" sz="2000" dirty="0"/>
              <a:t> de </a:t>
            </a:r>
            <a:r>
              <a:rPr lang="en-US" sz="2000" dirty="0" err="1"/>
              <a:t>clasă</a:t>
            </a:r>
            <a:r>
              <a:rPr lang="en-US" sz="2000" dirty="0"/>
              <a:t> </a:t>
            </a:r>
            <a:r>
              <a:rPr lang="en-US" sz="2000" dirty="0" err="1"/>
              <a:t>și</a:t>
            </a:r>
            <a:r>
              <a:rPr lang="en-US" sz="2000" dirty="0"/>
              <a:t> </a:t>
            </a:r>
            <a:r>
              <a:rPr lang="en-US" sz="2000" dirty="0" err="1"/>
              <a:t>cultura</a:t>
            </a:r>
            <a:r>
              <a:rPr lang="en-US" sz="2000" dirty="0"/>
              <a:t> </a:t>
            </a:r>
            <a:r>
              <a:rPr lang="en-US" sz="2000" dirty="0" err="1"/>
              <a:t>personalului</a:t>
            </a:r>
            <a:r>
              <a:rPr lang="en-US" sz="2000" dirty="0"/>
              <a:t>. </a:t>
            </a:r>
            <a:r>
              <a:rPr lang="en-US" sz="2000" dirty="0" err="1"/>
              <a:t>Participanții</a:t>
            </a:r>
            <a:r>
              <a:rPr lang="en-US" sz="2000" dirty="0"/>
              <a:t> </a:t>
            </a:r>
            <a:r>
              <a:rPr lang="en-US" sz="2000" dirty="0" err="1"/>
              <a:t>aleg</a:t>
            </a:r>
            <a:r>
              <a:rPr lang="en-US" sz="2000" dirty="0"/>
              <a:t> o </a:t>
            </a:r>
            <a:r>
              <a:rPr lang="en-US" sz="2000" dirty="0" err="1"/>
              <a:t>acțiune</a:t>
            </a:r>
            <a:r>
              <a:rPr lang="en-US" sz="2000" dirty="0"/>
              <a:t> pe care o pot </a:t>
            </a:r>
            <a:r>
              <a:rPr lang="en-US" sz="2000" dirty="0" err="1"/>
              <a:t>începe</a:t>
            </a:r>
            <a:r>
              <a:rPr lang="en-US" sz="2000" dirty="0"/>
              <a:t> </a:t>
            </a:r>
            <a:r>
              <a:rPr lang="en-US" sz="2000" dirty="0" err="1"/>
              <a:t>săptămâna</a:t>
            </a:r>
            <a:r>
              <a:rPr lang="en-US" sz="2000" dirty="0"/>
              <a:t> </a:t>
            </a:r>
            <a:r>
              <a:rPr lang="en-US" sz="2000" dirty="0" err="1"/>
              <a:t>viitoare</a:t>
            </a:r>
            <a:r>
              <a:rPr lang="en-US" sz="2000" dirty="0"/>
              <a:t> </a:t>
            </a:r>
            <a:r>
              <a:rPr lang="en-US" sz="2000" dirty="0" err="1"/>
              <a:t>și</a:t>
            </a:r>
            <a:r>
              <a:rPr lang="en-US" sz="2000" dirty="0"/>
              <a:t> </a:t>
            </a:r>
            <a:r>
              <a:rPr lang="en-US" sz="2000" dirty="0" err="1"/>
              <a:t>convin</a:t>
            </a:r>
            <a:r>
              <a:rPr lang="en-US" sz="2000" dirty="0"/>
              <a:t> </a:t>
            </a:r>
            <a:r>
              <a:rPr lang="en-US" sz="2000" dirty="0" err="1"/>
              <a:t>asupra</a:t>
            </a:r>
            <a:r>
              <a:rPr lang="en-US" sz="2000" dirty="0"/>
              <a:t> cine </a:t>
            </a:r>
            <a:r>
              <a:rPr lang="en-US" sz="2000" dirty="0" err="1"/>
              <a:t>ce</a:t>
            </a:r>
            <a:r>
              <a:rPr lang="en-US" sz="2000" dirty="0"/>
              <a:t> </a:t>
            </a:r>
            <a:r>
              <a:rPr lang="en-US" sz="2000" dirty="0" err="1"/>
              <a:t>va</a:t>
            </a:r>
            <a:r>
              <a:rPr lang="en-US" sz="2000" dirty="0"/>
              <a:t> face.</a:t>
            </a:r>
            <a:endParaRPr sz="2400" dirty="0"/>
          </a:p>
          <a:p>
            <a:pPr marL="0" lvl="0" indent="0" algn="l" rtl="0">
              <a:lnSpc>
                <a:spcPct val="90000"/>
              </a:lnSpc>
              <a:spcBef>
                <a:spcPts val="1000"/>
              </a:spcBef>
              <a:spcAft>
                <a:spcPts val="0"/>
              </a:spcAft>
              <a:buSzPts val="1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88" name="Google Shape;88;p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Obiectivele </a:t>
            </a:r>
            <a:r>
              <a:rPr lang="en-US" dirty="0" err="1"/>
              <a:t>învățării</a:t>
            </a:r>
            <a:endParaRPr lang="en-US" dirty="0"/>
          </a:p>
        </p:txBody>
      </p:sp>
      <p:grpSp>
        <p:nvGrpSpPr>
          <p:cNvPr id="89" name="Google Shape;89;p3"/>
          <p:cNvGrpSpPr/>
          <p:nvPr/>
        </p:nvGrpSpPr>
        <p:grpSpPr>
          <a:xfrm>
            <a:off x="491938" y="2171700"/>
            <a:ext cx="11208122" cy="4488844"/>
            <a:chOff x="2354" y="0"/>
            <a:chExt cx="11208122" cy="4488844"/>
          </a:xfrm>
        </p:grpSpPr>
        <p:sp>
          <p:nvSpPr>
            <p:cNvPr id="90" name="Google Shape;90;p3"/>
            <p:cNvSpPr/>
            <p:nvPr/>
          </p:nvSpPr>
          <p:spPr>
            <a:xfrm>
              <a:off x="2354" y="0"/>
              <a:ext cx="3662785" cy="4488844"/>
            </a:xfrm>
            <a:prstGeom prst="roundRect">
              <a:avLst>
                <a:gd name="adj" fmla="val 10000"/>
              </a:avLst>
            </a:prstGeom>
            <a:solidFill>
              <a:srgbClr val="FA715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txBox="1"/>
            <p:nvPr/>
          </p:nvSpPr>
          <p:spPr>
            <a:xfrm>
              <a:off x="2354" y="1795537"/>
              <a:ext cx="3662785" cy="1795537"/>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 </a:t>
              </a:r>
              <a:r>
                <a:rPr lang="it-IT" sz="2400" b="0" i="0" u="none" strike="noStrike" cap="none" dirty="0">
                  <a:solidFill>
                    <a:schemeClr val="lt1"/>
                  </a:solidFill>
                  <a:latin typeface="Arial"/>
                  <a:ea typeface="Arial"/>
                  <a:cs typeface="Arial"/>
                  <a:sym typeface="Arial"/>
                </a:rPr>
                <a:t>Numească și explice cele cinci elemente ale modelului PERMA</a:t>
              </a:r>
              <a:r>
                <a:rPr lang="en-US" sz="2400" b="0" i="0" u="none" strike="noStrike" cap="none" dirty="0">
                  <a:solidFill>
                    <a:schemeClr val="lt1"/>
                  </a:solidFill>
                  <a:latin typeface="Arial"/>
                  <a:ea typeface="Arial"/>
                  <a:cs typeface="Arial"/>
                  <a:sym typeface="Arial"/>
                </a:rPr>
                <a:t>.</a:t>
              </a:r>
              <a:br>
                <a:rPr lang="en-US" sz="2400" b="0" i="0" u="none" strike="noStrike" cap="none" dirty="0">
                  <a:solidFill>
                    <a:schemeClr val="lt1"/>
                  </a:solidFill>
                  <a:latin typeface="Arial"/>
                  <a:ea typeface="Arial"/>
                  <a:cs typeface="Arial"/>
                  <a:sym typeface="Arial"/>
                </a:rPr>
              </a:br>
              <a:endParaRPr sz="2400" b="0" i="0" u="none" strike="noStrike" cap="none" dirty="0">
                <a:solidFill>
                  <a:schemeClr val="lt1"/>
                </a:solidFill>
                <a:latin typeface="Arial"/>
                <a:ea typeface="Arial"/>
                <a:cs typeface="Arial"/>
                <a:sym typeface="Arial"/>
              </a:endParaRPr>
            </a:p>
          </p:txBody>
        </p:sp>
        <p:sp>
          <p:nvSpPr>
            <p:cNvPr id="92" name="Google Shape;92;p3"/>
            <p:cNvSpPr/>
            <p:nvPr/>
          </p:nvSpPr>
          <p:spPr>
            <a:xfrm>
              <a:off x="1086354" y="269330"/>
              <a:ext cx="1494785" cy="1494785"/>
            </a:xfrm>
            <a:prstGeom prst="ellipse">
              <a:avLst/>
            </a:prstGeom>
            <a:blipFill rotWithShape="1">
              <a:blip r:embed="rId3">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775022" y="0"/>
              <a:ext cx="3662785" cy="4488844"/>
            </a:xfrm>
            <a:prstGeom prst="roundRect">
              <a:avLst>
                <a:gd name="adj" fmla="val 10000"/>
              </a:avLst>
            </a:prstGeom>
            <a:solidFill>
              <a:srgbClr val="F9873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txBox="1"/>
            <p:nvPr/>
          </p:nvSpPr>
          <p:spPr>
            <a:xfrm>
              <a:off x="3775022" y="1795537"/>
              <a:ext cx="3662785" cy="1795537"/>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Selecteze</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trei</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strategii</a:t>
              </a:r>
              <a:r>
                <a:rPr lang="en-US" sz="2400" b="0" i="0" u="none" strike="noStrike" cap="none" dirty="0">
                  <a:solidFill>
                    <a:schemeClr val="lt1"/>
                  </a:solidFill>
                  <a:latin typeface="Arial"/>
                  <a:ea typeface="Arial"/>
                  <a:cs typeface="Arial"/>
                  <a:sym typeface="Arial"/>
                </a:rPr>
                <a:t> care se </a:t>
              </a:r>
              <a:r>
                <a:rPr lang="en-US" sz="2400" b="0" i="0" u="none" strike="noStrike" cap="none" dirty="0" err="1">
                  <a:solidFill>
                    <a:schemeClr val="lt1"/>
                  </a:solidFill>
                  <a:latin typeface="Arial"/>
                  <a:ea typeface="Arial"/>
                  <a:cs typeface="Arial"/>
                  <a:sym typeface="Arial"/>
                </a:rPr>
                <a:t>potrivesc</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contextului</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și</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nevoilor</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școlii</a:t>
              </a:r>
              <a:r>
                <a:rPr lang="en-US" sz="2400" b="0" i="0" u="none" strike="noStrike" cap="none" dirty="0">
                  <a:solidFill>
                    <a:schemeClr val="lt1"/>
                  </a:solidFill>
                  <a:latin typeface="Arial"/>
                  <a:ea typeface="Arial"/>
                  <a:cs typeface="Arial"/>
                  <a:sym typeface="Arial"/>
                </a:rPr>
                <a:t> lor.</a:t>
              </a:r>
              <a:br>
                <a:rPr lang="en-US" sz="2400" b="0" i="0" u="none" strike="noStrike" cap="none" dirty="0">
                  <a:solidFill>
                    <a:schemeClr val="lt1"/>
                  </a:solidFill>
                  <a:latin typeface="Arial"/>
                  <a:ea typeface="Arial"/>
                  <a:cs typeface="Arial"/>
                  <a:sym typeface="Arial"/>
                </a:rPr>
              </a:br>
              <a:endParaRPr sz="2400" b="0" i="0" u="none" strike="noStrike" cap="none" dirty="0">
                <a:solidFill>
                  <a:schemeClr val="lt1"/>
                </a:solidFill>
                <a:latin typeface="Arial"/>
                <a:ea typeface="Arial"/>
                <a:cs typeface="Arial"/>
                <a:sym typeface="Arial"/>
              </a:endParaRPr>
            </a:p>
          </p:txBody>
        </p:sp>
        <p:sp>
          <p:nvSpPr>
            <p:cNvPr id="95" name="Google Shape;95;p3"/>
            <p:cNvSpPr/>
            <p:nvPr/>
          </p:nvSpPr>
          <p:spPr>
            <a:xfrm>
              <a:off x="4859022" y="269330"/>
              <a:ext cx="1494785" cy="1494785"/>
            </a:xfrm>
            <a:prstGeom prst="ellipse">
              <a:avLst/>
            </a:prstGeom>
            <a:blipFill rotWithShape="1">
              <a:blip r:embed="rId4">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547691" y="0"/>
              <a:ext cx="3662785" cy="4488844"/>
            </a:xfrm>
            <a:prstGeom prst="roundRect">
              <a:avLst>
                <a:gd name="adj" fmla="val 10000"/>
              </a:avLst>
            </a:prstGeom>
            <a:solidFill>
              <a:srgbClr val="F9AD1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txBox="1"/>
            <p:nvPr/>
          </p:nvSpPr>
          <p:spPr>
            <a:xfrm>
              <a:off x="7547691" y="1795537"/>
              <a:ext cx="3662785" cy="1795537"/>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Elaboreze</a:t>
              </a:r>
              <a:r>
                <a:rPr lang="en-US" sz="2400" b="0" i="0" u="none" strike="noStrike" cap="none" dirty="0">
                  <a:solidFill>
                    <a:schemeClr val="lt1"/>
                  </a:solidFill>
                  <a:latin typeface="Arial"/>
                  <a:ea typeface="Arial"/>
                  <a:cs typeface="Arial"/>
                  <a:sym typeface="Arial"/>
                </a:rPr>
                <a:t> o </a:t>
              </a:r>
              <a:r>
                <a:rPr lang="en-US" sz="2400" b="0" i="0" u="none" strike="noStrike" cap="none" dirty="0" err="1">
                  <a:solidFill>
                    <a:schemeClr val="lt1"/>
                  </a:solidFill>
                  <a:latin typeface="Arial"/>
                  <a:ea typeface="Arial"/>
                  <a:cs typeface="Arial"/>
                  <a:sym typeface="Arial"/>
                </a:rPr>
                <a:t>mică</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acțiune</a:t>
              </a:r>
              <a:r>
                <a:rPr lang="en-US" sz="2400" b="0" i="0" u="none" strike="noStrike" cap="none" dirty="0">
                  <a:solidFill>
                    <a:schemeClr val="lt1"/>
                  </a:solidFill>
                  <a:latin typeface="Arial"/>
                  <a:ea typeface="Arial"/>
                  <a:cs typeface="Arial"/>
                  <a:sym typeface="Arial"/>
                </a:rPr>
                <a:t>, care </a:t>
              </a:r>
              <a:r>
                <a:rPr lang="en-US" sz="2400" b="0" i="0" u="none" strike="noStrike" cap="none" dirty="0" err="1">
                  <a:solidFill>
                    <a:schemeClr val="lt1"/>
                  </a:solidFill>
                  <a:latin typeface="Arial"/>
                  <a:ea typeface="Arial"/>
                  <a:cs typeface="Arial"/>
                  <a:sym typeface="Arial"/>
                </a:rPr>
                <a:t>să</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includă</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cronologia</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și</a:t>
              </a:r>
              <a:r>
                <a:rPr lang="en-US" sz="2400" b="0" i="0" u="none" strike="noStrike" cap="none" dirty="0">
                  <a:solidFill>
                    <a:schemeClr val="lt1"/>
                  </a:solidFill>
                  <a:latin typeface="Arial"/>
                  <a:ea typeface="Arial"/>
                  <a:cs typeface="Arial"/>
                  <a:sym typeface="Arial"/>
                </a:rPr>
                <a:t> o </a:t>
              </a:r>
              <a:r>
                <a:rPr lang="en-US" sz="2400" b="0" i="0" u="none" strike="noStrike" cap="none" dirty="0" err="1">
                  <a:solidFill>
                    <a:schemeClr val="lt1"/>
                  </a:solidFill>
                  <a:latin typeface="Arial"/>
                  <a:ea typeface="Arial"/>
                  <a:cs typeface="Arial"/>
                  <a:sym typeface="Arial"/>
                </a:rPr>
                <a:t>persoană</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responsabilă</a:t>
              </a:r>
              <a:r>
                <a:rPr lang="en-US" sz="2400" b="0" i="0" u="none" strike="noStrike" cap="none" dirty="0">
                  <a:solidFill>
                    <a:schemeClr val="lt1"/>
                  </a:solidFill>
                  <a:latin typeface="Arial"/>
                  <a:ea typeface="Arial"/>
                  <a:cs typeface="Arial"/>
                  <a:sym typeface="Arial"/>
                </a:rPr>
                <a:t>.</a:t>
              </a:r>
              <a:endParaRPr sz="2400" b="0" i="0" u="none" strike="noStrike" cap="none" dirty="0">
                <a:solidFill>
                  <a:schemeClr val="lt1"/>
                </a:solidFill>
                <a:latin typeface="Arial"/>
                <a:ea typeface="Arial"/>
                <a:cs typeface="Arial"/>
                <a:sym typeface="Arial"/>
              </a:endParaRPr>
            </a:p>
          </p:txBody>
        </p:sp>
        <p:sp>
          <p:nvSpPr>
            <p:cNvPr id="98" name="Google Shape;98;p3"/>
            <p:cNvSpPr/>
            <p:nvPr/>
          </p:nvSpPr>
          <p:spPr>
            <a:xfrm>
              <a:off x="8631691" y="269330"/>
              <a:ext cx="1494785" cy="1494785"/>
            </a:xfrm>
            <a:prstGeom prst="ellipse">
              <a:avLst/>
            </a:prstGeom>
            <a:blipFill rotWithShape="1">
              <a:blip r:embed="rId5">
                <a:alphaModFix/>
              </a:blip>
              <a:stretch>
                <a:fillRect/>
              </a:stretch>
            </a:blip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8513" y="3591075"/>
              <a:ext cx="10315804" cy="673326"/>
            </a:xfrm>
            <a:prstGeom prst="leftRightArrow">
              <a:avLst>
                <a:gd name="adj1" fmla="val 50000"/>
                <a:gd name="adj2" fmla="val 50000"/>
              </a:avLst>
            </a:prstGeom>
            <a:solidFill>
              <a:srgbClr val="FDD4C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p:nvPr/>
        </p:nvSpPr>
        <p:spPr>
          <a:xfrm>
            <a:off x="409847" y="1674802"/>
            <a:ext cx="6149340" cy="400110"/>
          </a:xfrm>
          <a:prstGeom prst="rect">
            <a:avLst/>
          </a:prstGeom>
          <a:noFill/>
          <a:ln>
            <a:noFill/>
          </a:ln>
        </p:spPr>
        <p:txBody>
          <a:bodyPr spcFirstLastPara="1" wrap="square" lIns="91425" tIns="45700" rIns="91425" bIns="45700" anchor="t" anchorCtr="0">
            <a:spAutoFit/>
          </a:bodyPr>
          <a:lstStyle/>
          <a:p>
            <a:pPr lvl="0"/>
            <a:r>
              <a:rPr lang="en-US" sz="2000" dirty="0">
                <a:latin typeface="Calibri"/>
                <a:ea typeface="Calibri"/>
                <a:cs typeface="Calibri"/>
                <a:sym typeface="Calibri"/>
              </a:rPr>
              <a:t>La </a:t>
            </a:r>
            <a:r>
              <a:rPr lang="en-US" sz="2000" dirty="0" err="1">
                <a:latin typeface="Calibri"/>
                <a:ea typeface="Calibri"/>
                <a:cs typeface="Calibri"/>
                <a:sym typeface="Calibri"/>
              </a:rPr>
              <a:t>sfârșitul</a:t>
            </a:r>
            <a:r>
              <a:rPr lang="en-US" sz="2000" dirty="0">
                <a:latin typeface="Calibri"/>
                <a:ea typeface="Calibri"/>
                <a:cs typeface="Calibri"/>
                <a:sym typeface="Calibri"/>
              </a:rPr>
              <a:t> </a:t>
            </a:r>
            <a:r>
              <a:rPr lang="en-US" sz="2000" dirty="0" err="1">
                <a:latin typeface="Calibri"/>
                <a:ea typeface="Calibri"/>
                <a:cs typeface="Calibri"/>
                <a:sym typeface="Calibri"/>
              </a:rPr>
              <a:t>acestei</a:t>
            </a:r>
            <a:r>
              <a:rPr lang="en-US" sz="2000" dirty="0">
                <a:latin typeface="Calibri"/>
                <a:ea typeface="Calibri"/>
                <a:cs typeface="Calibri"/>
                <a:sym typeface="Calibri"/>
              </a:rPr>
              <a:t> </a:t>
            </a:r>
            <a:r>
              <a:rPr lang="en-US" sz="2000" dirty="0" err="1">
                <a:latin typeface="Calibri"/>
                <a:ea typeface="Calibri"/>
                <a:cs typeface="Calibri"/>
                <a:sym typeface="Calibri"/>
              </a:rPr>
              <a:t>unități</a:t>
            </a:r>
            <a:r>
              <a:rPr lang="en-US" sz="2000" dirty="0">
                <a:latin typeface="Calibri"/>
                <a:ea typeface="Calibri"/>
                <a:cs typeface="Calibri"/>
                <a:sym typeface="Calibri"/>
              </a:rPr>
              <a:t>, </a:t>
            </a:r>
            <a:r>
              <a:rPr lang="en-US" sz="2000" dirty="0" err="1">
                <a:latin typeface="Calibri"/>
                <a:ea typeface="Calibri"/>
                <a:cs typeface="Calibri"/>
                <a:sym typeface="Calibri"/>
              </a:rPr>
              <a:t>participanții</a:t>
            </a:r>
            <a:r>
              <a:rPr lang="en-US" sz="2000" dirty="0">
                <a:latin typeface="Calibri"/>
                <a:ea typeface="Calibri"/>
                <a:cs typeface="Calibri"/>
                <a:sym typeface="Calibri"/>
              </a:rPr>
              <a:t> </a:t>
            </a:r>
            <a:r>
              <a:rPr lang="en-US" sz="2000" dirty="0" err="1">
                <a:latin typeface="Calibri"/>
                <a:ea typeface="Calibri"/>
                <a:cs typeface="Calibri"/>
                <a:sym typeface="Calibri"/>
              </a:rPr>
              <a:t>vor</a:t>
            </a:r>
            <a:r>
              <a:rPr lang="en-US" sz="2000" dirty="0">
                <a:latin typeface="Calibri"/>
                <a:ea typeface="Calibri"/>
                <a:cs typeface="Calibri"/>
                <a:sym typeface="Calibri"/>
              </a:rPr>
              <a:t> fi </a:t>
            </a:r>
            <a:r>
              <a:rPr lang="en-US" sz="2000" dirty="0" err="1">
                <a:latin typeface="Calibri"/>
                <a:ea typeface="Calibri"/>
                <a:cs typeface="Calibri"/>
                <a:sym typeface="Calibri"/>
              </a:rPr>
              <a:t>capabili</a:t>
            </a:r>
            <a:r>
              <a:rPr lang="en-US" sz="2000" dirty="0">
                <a:latin typeface="Calibri"/>
                <a:ea typeface="Calibri"/>
                <a:cs typeface="Calibri"/>
                <a:sym typeface="Calibri"/>
              </a:rPr>
              <a:t> </a:t>
            </a:r>
            <a:r>
              <a:rPr lang="en-US" sz="2000" dirty="0" err="1">
                <a:latin typeface="Calibri"/>
                <a:ea typeface="Calibri"/>
                <a:cs typeface="Calibri"/>
                <a:sym typeface="Calibri"/>
              </a:rPr>
              <a:t>să</a:t>
            </a:r>
            <a:r>
              <a:rPr lang="en-US" sz="2000" dirty="0">
                <a:latin typeface="Calibri"/>
                <a:ea typeface="Calibri"/>
                <a:cs typeface="Calibri"/>
                <a:sym typeface="Calibri"/>
              </a:rPr>
              <a:t>:</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37f91dc4fb9_0_5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06" name="Google Shape;106;g37f91dc4fb9_0_58"/>
          <p:cNvSpPr txBox="1">
            <a:spLocks noGrp="1"/>
          </p:cNvSpPr>
          <p:nvPr>
            <p:ph type="body" idx="2"/>
          </p:nvPr>
        </p:nvSpPr>
        <p:spPr>
          <a:xfrm>
            <a:off x="0" y="1050797"/>
            <a:ext cx="6234249" cy="5630853"/>
          </a:xfrm>
          <a:prstGeom prst="rect">
            <a:avLst/>
          </a:prstGeom>
          <a:noFill/>
          <a:ln>
            <a:noFill/>
          </a:ln>
        </p:spPr>
        <p:txBody>
          <a:bodyPr spcFirstLastPara="1" wrap="square" lIns="91425" tIns="45700" rIns="91425" bIns="45700" anchor="t" anchorCtr="0">
            <a:noAutofit/>
          </a:bodyPr>
          <a:lstStyle/>
          <a:p>
            <a:pPr marL="182563" lvl="0" indent="0" algn="l" rtl="0">
              <a:lnSpc>
                <a:spcPct val="90000"/>
              </a:lnSpc>
              <a:spcBef>
                <a:spcPts val="1000"/>
              </a:spcBef>
              <a:spcAft>
                <a:spcPts val="0"/>
              </a:spcAft>
              <a:buSzPts val="1800"/>
              <a:buNone/>
            </a:pPr>
            <a:r>
              <a:rPr lang="en-US" sz="2000" b="1" dirty="0" err="1"/>
              <a:t>Gândiți-vă</a:t>
            </a:r>
            <a:r>
              <a:rPr lang="en-US" sz="2000" b="1" dirty="0"/>
              <a:t> la o zi de </a:t>
            </a:r>
            <a:r>
              <a:rPr lang="en-US" sz="2000" b="1" dirty="0" err="1"/>
              <a:t>școală</a:t>
            </a:r>
            <a:r>
              <a:rPr lang="en-US" sz="2000" b="1" dirty="0"/>
              <a:t> </a:t>
            </a:r>
            <a:r>
              <a:rPr lang="en-US" sz="2000" b="1" dirty="0" err="1"/>
              <a:t>reală</a:t>
            </a:r>
            <a:r>
              <a:rPr lang="en-US" sz="2000" b="1" dirty="0"/>
              <a:t>, care a </a:t>
            </a:r>
            <a:r>
              <a:rPr lang="en-US" sz="2000" b="1" dirty="0" err="1"/>
              <a:t>fost</a:t>
            </a:r>
            <a:r>
              <a:rPr lang="en-US" sz="2000" b="1" dirty="0"/>
              <a:t> un </a:t>
            </a:r>
            <a:r>
              <a:rPr lang="en-US" sz="2000" b="1" dirty="0" err="1"/>
              <a:t>succes</a:t>
            </a:r>
            <a:r>
              <a:rPr lang="en-US" sz="2000" dirty="0"/>
              <a:t>. Nu </a:t>
            </a:r>
            <a:r>
              <a:rPr lang="en-US" sz="2000" dirty="0" err="1"/>
              <a:t>doar</a:t>
            </a:r>
            <a:r>
              <a:rPr lang="en-US" sz="2000" dirty="0"/>
              <a:t> </a:t>
            </a:r>
            <a:r>
              <a:rPr lang="en-US" sz="2000" dirty="0" err="1"/>
              <a:t>teorie</a:t>
            </a:r>
            <a:r>
              <a:rPr lang="en-US" sz="2000" dirty="0"/>
              <a:t>. O zi </a:t>
            </a:r>
            <a:r>
              <a:rPr lang="en-US" sz="2000" dirty="0" err="1"/>
              <a:t>în</a:t>
            </a:r>
            <a:r>
              <a:rPr lang="en-US" sz="2000" dirty="0"/>
              <a:t> care </a:t>
            </a:r>
            <a:r>
              <a:rPr lang="en-US" sz="2000" dirty="0" err="1"/>
              <a:t>ați</a:t>
            </a:r>
            <a:r>
              <a:rPr lang="en-US" sz="2000" dirty="0"/>
              <a:t> </a:t>
            </a:r>
            <a:r>
              <a:rPr lang="en-US" sz="2000" dirty="0" err="1"/>
              <a:t>plecat</a:t>
            </a:r>
            <a:r>
              <a:rPr lang="en-US" sz="2000" dirty="0"/>
              <a:t> </a:t>
            </a:r>
            <a:r>
              <a:rPr lang="en-US" sz="2000" dirty="0" err="1"/>
              <a:t>acasă</a:t>
            </a:r>
            <a:r>
              <a:rPr lang="en-US" sz="2000" dirty="0"/>
              <a:t> </a:t>
            </a:r>
            <a:r>
              <a:rPr lang="en-US" sz="2000" dirty="0" err="1"/>
              <a:t>simțindu-vă</a:t>
            </a:r>
            <a:r>
              <a:rPr lang="en-US" sz="2000" dirty="0"/>
              <a:t> </a:t>
            </a:r>
            <a:r>
              <a:rPr lang="en-US" sz="2000" dirty="0" err="1"/>
              <a:t>satisfăcut</a:t>
            </a:r>
            <a:r>
              <a:rPr lang="en-US" sz="2000" dirty="0"/>
              <a:t> </a:t>
            </a:r>
            <a:r>
              <a:rPr lang="en-US" sz="2000" dirty="0" err="1"/>
              <a:t>și</a:t>
            </a:r>
            <a:r>
              <a:rPr lang="en-US" sz="2000" dirty="0"/>
              <a:t> </a:t>
            </a:r>
            <a:r>
              <a:rPr lang="en-US" sz="2000" dirty="0" err="1"/>
              <a:t>mândru</a:t>
            </a:r>
            <a:r>
              <a:rPr lang="en-US" sz="2000" dirty="0"/>
              <a:t>.</a:t>
            </a:r>
          </a:p>
          <a:p>
            <a:pPr marL="182563" lvl="0" indent="0" algn="l" rtl="0">
              <a:lnSpc>
                <a:spcPct val="90000"/>
              </a:lnSpc>
              <a:spcBef>
                <a:spcPts val="1000"/>
              </a:spcBef>
              <a:spcAft>
                <a:spcPts val="0"/>
              </a:spcAft>
              <a:buSzPts val="1800"/>
              <a:buNone/>
            </a:pPr>
            <a:endParaRPr lang="en-US" sz="2000" dirty="0"/>
          </a:p>
          <a:p>
            <a:pPr marL="182563" lvl="0" indent="0" algn="l" rtl="0">
              <a:lnSpc>
                <a:spcPct val="90000"/>
              </a:lnSpc>
              <a:spcBef>
                <a:spcPts val="1000"/>
              </a:spcBef>
              <a:spcAft>
                <a:spcPts val="0"/>
              </a:spcAft>
              <a:buSzPts val="1800"/>
              <a:buNone/>
            </a:pPr>
            <a:r>
              <a:rPr lang="en-US" sz="2000" b="1" dirty="0"/>
              <a:t>Ce a </a:t>
            </a:r>
            <a:r>
              <a:rPr lang="en-US" sz="2000" b="1" dirty="0" err="1"/>
              <a:t>făcut</a:t>
            </a:r>
            <a:r>
              <a:rPr lang="en-US" sz="2000" b="1" dirty="0"/>
              <a:t> ca </a:t>
            </a:r>
            <a:r>
              <a:rPr lang="en-US" sz="2000" b="1" dirty="0" err="1"/>
              <a:t>acea</a:t>
            </a:r>
            <a:r>
              <a:rPr lang="en-US" sz="2000" b="1" dirty="0"/>
              <a:t> zi </a:t>
            </a:r>
            <a:r>
              <a:rPr lang="en-US" sz="2000" b="1" dirty="0" err="1"/>
              <a:t>să</a:t>
            </a:r>
            <a:r>
              <a:rPr lang="en-US" sz="2000" b="1" dirty="0"/>
              <a:t> fie </a:t>
            </a:r>
            <a:r>
              <a:rPr lang="en-US" sz="2000" b="1" dirty="0" err="1"/>
              <a:t>bună</a:t>
            </a:r>
            <a:r>
              <a:rPr lang="en-US" sz="2000" b="1" dirty="0"/>
              <a:t>? </a:t>
            </a:r>
          </a:p>
          <a:p>
            <a:pPr marL="182563" lvl="0" indent="0" algn="l" rtl="0">
              <a:lnSpc>
                <a:spcPct val="90000"/>
              </a:lnSpc>
              <a:spcBef>
                <a:spcPts val="1000"/>
              </a:spcBef>
              <a:spcAft>
                <a:spcPts val="0"/>
              </a:spcAft>
              <a:buSzPts val="1800"/>
              <a:buNone/>
            </a:pPr>
            <a:r>
              <a:rPr lang="en-US" sz="2000" dirty="0"/>
              <a:t>• V-</a:t>
            </a:r>
            <a:r>
              <a:rPr lang="en-US" sz="2000" dirty="0" err="1"/>
              <a:t>ați</a:t>
            </a:r>
            <a:r>
              <a:rPr lang="en-US" sz="2000" dirty="0"/>
              <a:t> </a:t>
            </a:r>
            <a:r>
              <a:rPr lang="en-US" sz="2000" dirty="0" err="1"/>
              <a:t>simțit</a:t>
            </a:r>
            <a:r>
              <a:rPr lang="en-US" sz="2000" dirty="0"/>
              <a:t> calm </a:t>
            </a:r>
            <a:r>
              <a:rPr lang="en-US" sz="2000" dirty="0" err="1"/>
              <a:t>și</a:t>
            </a:r>
            <a:r>
              <a:rPr lang="en-US" sz="2000" dirty="0"/>
              <a:t> </a:t>
            </a:r>
            <a:r>
              <a:rPr lang="en-US" sz="2000" dirty="0" err="1"/>
              <a:t>concentrat</a:t>
            </a:r>
            <a:r>
              <a:rPr lang="en-US" sz="2000" dirty="0"/>
              <a:t> </a:t>
            </a:r>
          </a:p>
          <a:p>
            <a:pPr marL="182563" lvl="0" indent="0" algn="l" rtl="0">
              <a:lnSpc>
                <a:spcPct val="90000"/>
              </a:lnSpc>
              <a:spcBef>
                <a:spcPts val="1000"/>
              </a:spcBef>
              <a:spcAft>
                <a:spcPts val="0"/>
              </a:spcAft>
              <a:buSzPts val="1800"/>
              <a:buNone/>
            </a:pPr>
            <a:r>
              <a:rPr lang="en-US" sz="2000" dirty="0"/>
              <a:t>• </a:t>
            </a:r>
            <a:r>
              <a:rPr lang="en-US" sz="2000" dirty="0" err="1"/>
              <a:t>Elevii</a:t>
            </a:r>
            <a:r>
              <a:rPr lang="en-US" sz="2000" dirty="0"/>
              <a:t> au </a:t>
            </a:r>
            <a:r>
              <a:rPr lang="en-US" sz="2000" dirty="0" err="1"/>
              <a:t>fost</a:t>
            </a:r>
            <a:r>
              <a:rPr lang="en-US" sz="2000" dirty="0"/>
              <a:t> </a:t>
            </a:r>
            <a:r>
              <a:rPr lang="en-US" sz="2000" dirty="0" err="1"/>
              <a:t>implicați</a:t>
            </a:r>
            <a:r>
              <a:rPr lang="en-US" sz="2000" dirty="0"/>
              <a:t> </a:t>
            </a:r>
            <a:r>
              <a:rPr lang="en-US" sz="2000" dirty="0" err="1"/>
              <a:t>în</a:t>
            </a:r>
            <a:r>
              <a:rPr lang="en-US" sz="2000" dirty="0"/>
              <a:t> </a:t>
            </a:r>
            <a:r>
              <a:rPr lang="en-US" sz="2000" dirty="0" err="1"/>
              <a:t>învățare</a:t>
            </a:r>
            <a:r>
              <a:rPr lang="en-US" sz="2000" dirty="0"/>
              <a:t> </a:t>
            </a:r>
          </a:p>
          <a:p>
            <a:pPr marL="182563" lvl="0" indent="0" algn="l" rtl="0">
              <a:lnSpc>
                <a:spcPct val="90000"/>
              </a:lnSpc>
              <a:spcBef>
                <a:spcPts val="1000"/>
              </a:spcBef>
              <a:spcAft>
                <a:spcPts val="0"/>
              </a:spcAft>
              <a:buSzPts val="1800"/>
              <a:buNone/>
            </a:pPr>
            <a:r>
              <a:rPr lang="en-US" sz="2000" dirty="0"/>
              <a:t>• </a:t>
            </a:r>
            <a:r>
              <a:rPr lang="en-US" sz="2000" dirty="0" err="1"/>
              <a:t>Colaborarea</a:t>
            </a:r>
            <a:r>
              <a:rPr lang="en-US" sz="2000" dirty="0"/>
              <a:t> cu </a:t>
            </a:r>
            <a:r>
              <a:rPr lang="en-US" sz="2000" dirty="0" err="1"/>
              <a:t>elevii</a:t>
            </a:r>
            <a:r>
              <a:rPr lang="en-US" sz="2000" dirty="0"/>
              <a:t> </a:t>
            </a:r>
            <a:r>
              <a:rPr lang="en-US" sz="2000" dirty="0" err="1"/>
              <a:t>sau</a:t>
            </a:r>
            <a:r>
              <a:rPr lang="en-US" sz="2000" dirty="0"/>
              <a:t> </a:t>
            </a:r>
            <a:r>
              <a:rPr lang="en-US" sz="2000" dirty="0" err="1"/>
              <a:t>colegii</a:t>
            </a:r>
            <a:r>
              <a:rPr lang="en-US" sz="2000" dirty="0"/>
              <a:t> a </a:t>
            </a:r>
            <a:r>
              <a:rPr lang="en-US" sz="2000" dirty="0" err="1"/>
              <a:t>funcționat</a:t>
            </a:r>
            <a:r>
              <a:rPr lang="en-US" sz="2000" dirty="0"/>
              <a:t> </a:t>
            </a:r>
            <a:r>
              <a:rPr lang="en-US" sz="2000" dirty="0" err="1"/>
              <a:t>fără</a:t>
            </a:r>
            <a:r>
              <a:rPr lang="en-US" sz="2000" dirty="0"/>
              <a:t> </a:t>
            </a:r>
            <a:r>
              <a:rPr lang="en-US" sz="2000" dirty="0" err="1"/>
              <a:t>probleme</a:t>
            </a:r>
            <a:r>
              <a:rPr lang="en-US" sz="2000" dirty="0"/>
              <a:t> </a:t>
            </a:r>
          </a:p>
          <a:p>
            <a:pPr marL="182563" lvl="0" indent="0" algn="l" rtl="0">
              <a:lnSpc>
                <a:spcPct val="90000"/>
              </a:lnSpc>
              <a:spcBef>
                <a:spcPts val="1000"/>
              </a:spcBef>
              <a:spcAft>
                <a:spcPts val="0"/>
              </a:spcAft>
              <a:buSzPts val="1800"/>
              <a:buNone/>
            </a:pPr>
            <a:r>
              <a:rPr lang="en-US" sz="2000" dirty="0"/>
              <a:t>• </a:t>
            </a:r>
            <a:r>
              <a:rPr lang="en-US" sz="2000" dirty="0" err="1"/>
              <a:t>Ați</a:t>
            </a:r>
            <a:r>
              <a:rPr lang="en-US" sz="2000" dirty="0"/>
              <a:t> </a:t>
            </a:r>
            <a:r>
              <a:rPr lang="en-US" sz="2000" dirty="0" err="1"/>
              <a:t>observat</a:t>
            </a:r>
            <a:r>
              <a:rPr lang="en-US" sz="2000" dirty="0"/>
              <a:t> </a:t>
            </a:r>
            <a:r>
              <a:rPr lang="en-US" sz="2000" dirty="0" err="1"/>
              <a:t>progres</a:t>
            </a:r>
            <a:r>
              <a:rPr lang="en-US" sz="2000" dirty="0"/>
              <a:t> </a:t>
            </a:r>
            <a:r>
              <a:rPr lang="en-US" sz="2000" dirty="0" err="1"/>
              <a:t>sau</a:t>
            </a:r>
            <a:r>
              <a:rPr lang="en-US" sz="2000" dirty="0"/>
              <a:t> impact</a:t>
            </a:r>
          </a:p>
          <a:p>
            <a:pPr marL="182563" lvl="0" indent="0" algn="l" rtl="0">
              <a:lnSpc>
                <a:spcPct val="90000"/>
              </a:lnSpc>
              <a:spcBef>
                <a:spcPts val="1000"/>
              </a:spcBef>
              <a:spcAft>
                <a:spcPts val="0"/>
              </a:spcAft>
              <a:buSzPts val="1800"/>
              <a:buNone/>
            </a:pPr>
            <a:endParaRPr dirty="0"/>
          </a:p>
          <a:p>
            <a:pPr marL="182563" lvl="0" indent="0" algn="l" rtl="0">
              <a:lnSpc>
                <a:spcPct val="90000"/>
              </a:lnSpc>
              <a:spcBef>
                <a:spcPts val="1000"/>
              </a:spcBef>
              <a:spcAft>
                <a:spcPts val="0"/>
              </a:spcAft>
              <a:buSzPts val="1800"/>
              <a:buNone/>
            </a:pPr>
            <a:r>
              <a:rPr lang="en-US" sz="2000" dirty="0"/>
              <a:t>👉 </a:t>
            </a:r>
            <a:r>
              <a:rPr lang="en-US" sz="2000" dirty="0" err="1"/>
              <a:t>Împărtășiți</a:t>
            </a:r>
            <a:r>
              <a:rPr lang="en-US" sz="2000" dirty="0"/>
              <a:t> un </a:t>
            </a:r>
            <a:r>
              <a:rPr lang="en-US" sz="2000" dirty="0" err="1"/>
              <a:t>scurt</a:t>
            </a:r>
            <a:r>
              <a:rPr lang="en-US" sz="2000" dirty="0"/>
              <a:t> </a:t>
            </a:r>
            <a:r>
              <a:rPr lang="en-US" sz="2000" dirty="0" err="1"/>
              <a:t>exemplu</a:t>
            </a:r>
            <a:r>
              <a:rPr lang="en-US" sz="2000" dirty="0"/>
              <a:t>.</a:t>
            </a:r>
            <a:endParaRPr dirty="0"/>
          </a:p>
          <a:p>
            <a:pPr marL="182563" lvl="0" indent="0"/>
            <a:r>
              <a:rPr lang="en-US" sz="2000" b="1" dirty="0"/>
              <a:t>De </a:t>
            </a:r>
            <a:r>
              <a:rPr lang="en-US" sz="2000" b="1" dirty="0" err="1"/>
              <a:t>ce</a:t>
            </a:r>
            <a:r>
              <a:rPr lang="en-US" sz="2000" b="1" dirty="0"/>
              <a:t> </a:t>
            </a:r>
            <a:r>
              <a:rPr lang="en-US" sz="2000" b="1" dirty="0" err="1"/>
              <a:t>începem</a:t>
            </a:r>
            <a:r>
              <a:rPr lang="en-US" sz="2000" b="1" dirty="0"/>
              <a:t> </a:t>
            </a:r>
            <a:r>
              <a:rPr lang="en-US" sz="2000" b="1" dirty="0" err="1"/>
              <a:t>aici</a:t>
            </a:r>
            <a:r>
              <a:rPr lang="en-US" sz="2000" b="1" dirty="0"/>
              <a:t>:</a:t>
            </a:r>
            <a:br>
              <a:rPr lang="en-US" sz="2000" dirty="0"/>
            </a:br>
            <a:r>
              <a:rPr lang="en-US" sz="2000" dirty="0" err="1"/>
              <a:t>Starea</a:t>
            </a:r>
            <a:r>
              <a:rPr lang="en-US" sz="2000" dirty="0"/>
              <a:t> de bine nu </a:t>
            </a:r>
            <a:r>
              <a:rPr lang="en-US" sz="2000" dirty="0" err="1"/>
              <a:t>este</a:t>
            </a:r>
            <a:r>
              <a:rPr lang="en-US" sz="2000" dirty="0"/>
              <a:t> o </a:t>
            </a:r>
            <a:r>
              <a:rPr lang="en-US" sz="2000" dirty="0" err="1"/>
              <a:t>sarcină</a:t>
            </a:r>
            <a:r>
              <a:rPr lang="en-US" sz="2000" dirty="0"/>
              <a:t> </a:t>
            </a:r>
            <a:r>
              <a:rPr lang="en-US" sz="2000" dirty="0" err="1"/>
              <a:t>suplimentară</a:t>
            </a:r>
            <a:r>
              <a:rPr lang="en-US" sz="2000" dirty="0"/>
              <a:t>. </a:t>
            </a:r>
            <a:r>
              <a:rPr lang="en-US" sz="2000" dirty="0" err="1"/>
              <a:t>Ea</a:t>
            </a:r>
            <a:r>
              <a:rPr lang="en-US" sz="2000" dirty="0"/>
              <a:t> </a:t>
            </a:r>
            <a:r>
              <a:rPr lang="en-US" sz="2000" dirty="0" err="1"/>
              <a:t>trăiește</a:t>
            </a:r>
            <a:r>
              <a:rPr lang="en-US" sz="2000" dirty="0"/>
              <a:t> </a:t>
            </a:r>
            <a:r>
              <a:rPr lang="en-US" sz="2000" dirty="0" err="1"/>
              <a:t>în</a:t>
            </a:r>
            <a:r>
              <a:rPr lang="en-US" sz="2000" dirty="0"/>
              <a:t> </a:t>
            </a:r>
            <a:r>
              <a:rPr lang="en-US" sz="2000" dirty="0" err="1"/>
              <a:t>experiențele</a:t>
            </a:r>
            <a:r>
              <a:rPr lang="en-US" sz="2000" dirty="0"/>
              <a:t> </a:t>
            </a:r>
            <a:r>
              <a:rPr lang="en-US" sz="2000" dirty="0" err="1"/>
              <a:t>zilnice</a:t>
            </a:r>
            <a:r>
              <a:rPr lang="en-US" sz="2000" dirty="0"/>
              <a:t> din </a:t>
            </a:r>
            <a:r>
              <a:rPr lang="en-US" sz="2000" dirty="0" err="1"/>
              <a:t>cadrul</a:t>
            </a:r>
            <a:r>
              <a:rPr lang="en-US" sz="2000" dirty="0"/>
              <a:t> </a:t>
            </a:r>
            <a:r>
              <a:rPr lang="en-US" sz="2000" dirty="0" err="1"/>
              <a:t>școlii</a:t>
            </a:r>
            <a:r>
              <a:rPr lang="en-US" sz="2000" dirty="0"/>
              <a:t>.</a:t>
            </a:r>
            <a:endParaRPr dirty="0"/>
          </a:p>
        </p:txBody>
      </p:sp>
      <p:pic>
        <p:nvPicPr>
          <p:cNvPr id="107" name="Google Shape;107;g37f91dc4fb9_0_58" descr="A teacher helping students with math&#10;&#10;AI-generated content may be incorrect."/>
          <p:cNvPicPr preferRelativeResize="0"/>
          <p:nvPr/>
        </p:nvPicPr>
        <p:blipFill rotWithShape="1">
          <a:blip r:embed="rId3">
            <a:alphaModFix/>
          </a:blip>
          <a:srcRect/>
          <a:stretch/>
        </p:blipFill>
        <p:spPr>
          <a:xfrm>
            <a:off x="6572250" y="1050798"/>
            <a:ext cx="4926330" cy="547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f91dc4fb9_0_11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lnSpc>
                <a:spcPct val="100000"/>
              </a:lnSpc>
              <a:buClr>
                <a:srgbClr val="000000"/>
              </a:buClr>
              <a:buSzPts val="2000"/>
            </a:pPr>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13" name="Google Shape;113;g37f91dc4fb9_0_110"/>
          <p:cNvSpPr txBox="1">
            <a:spLocks noGrp="1"/>
          </p:cNvSpPr>
          <p:nvPr>
            <p:ph type="body" idx="1"/>
          </p:nvPr>
        </p:nvSpPr>
        <p:spPr>
          <a:xfrm>
            <a:off x="97970" y="1646714"/>
            <a:ext cx="4782639" cy="5870100"/>
          </a:xfrm>
          <a:prstGeom prst="rect">
            <a:avLst/>
          </a:prstGeom>
          <a:noFill/>
          <a:ln>
            <a:noFill/>
          </a:ln>
        </p:spPr>
        <p:txBody>
          <a:bodyPr spcFirstLastPara="1" wrap="square" lIns="91425" tIns="45700" rIns="91425" bIns="45700" anchor="t" anchorCtr="0">
            <a:noAutofit/>
          </a:bodyPr>
          <a:lstStyle/>
          <a:p>
            <a:pPr marL="263525" lvl="0" indent="0"/>
            <a:r>
              <a:rPr lang="en-US" sz="2400" b="1" dirty="0" err="1"/>
              <a:t>Exemplele</a:t>
            </a:r>
            <a:r>
              <a:rPr lang="en-US" sz="2400" b="1" dirty="0"/>
              <a:t> </a:t>
            </a:r>
            <a:r>
              <a:rPr lang="en-US" sz="2400" b="1" dirty="0" err="1"/>
              <a:t>voastre</a:t>
            </a:r>
            <a:r>
              <a:rPr lang="en-US" sz="2400" b="1" dirty="0"/>
              <a:t> </a:t>
            </a:r>
            <a:r>
              <a:rPr lang="en-US" sz="2400" b="1" dirty="0" err="1"/>
              <a:t>arată</a:t>
            </a:r>
            <a:r>
              <a:rPr lang="en-US" sz="2400" b="1" dirty="0"/>
              <a:t> </a:t>
            </a:r>
            <a:r>
              <a:rPr lang="en-US" sz="2400" b="1" dirty="0" err="1"/>
              <a:t>ce</a:t>
            </a:r>
            <a:r>
              <a:rPr lang="en-US" sz="2400" b="1" dirty="0"/>
              <a:t> face ca o zi de </a:t>
            </a:r>
            <a:r>
              <a:rPr lang="en-US" sz="2400" b="1" dirty="0" err="1"/>
              <a:t>școală</a:t>
            </a:r>
            <a:r>
              <a:rPr lang="en-US" sz="2400" b="1" dirty="0"/>
              <a:t> </a:t>
            </a:r>
            <a:r>
              <a:rPr lang="en-US" sz="2400" b="1" dirty="0" err="1"/>
              <a:t>să</a:t>
            </a:r>
            <a:r>
              <a:rPr lang="en-US" sz="2400" b="1" dirty="0"/>
              <a:t> fie </a:t>
            </a:r>
            <a:r>
              <a:rPr lang="en-US" sz="2400" b="1" dirty="0" err="1"/>
              <a:t>semnificativă</a:t>
            </a:r>
            <a:r>
              <a:rPr lang="en-US" sz="2400" dirty="0"/>
              <a:t>. </a:t>
            </a:r>
            <a:r>
              <a:rPr lang="en-US" sz="2400" dirty="0" err="1"/>
              <a:t>Vom</a:t>
            </a:r>
            <a:r>
              <a:rPr lang="en-US" sz="2400" dirty="0"/>
              <a:t> </a:t>
            </a:r>
            <a:r>
              <a:rPr lang="en-US" sz="2400" dirty="0" err="1"/>
              <a:t>colecta</a:t>
            </a:r>
            <a:r>
              <a:rPr lang="en-US" sz="2400" dirty="0"/>
              <a:t> </a:t>
            </a:r>
            <a:r>
              <a:rPr lang="en-US" sz="2400" dirty="0" err="1"/>
              <a:t>acum</a:t>
            </a:r>
            <a:r>
              <a:rPr lang="en-US" sz="2400" dirty="0"/>
              <a:t> </a:t>
            </a:r>
            <a:r>
              <a:rPr lang="en-US" sz="2400" b="1" dirty="0" err="1"/>
              <a:t>trei</a:t>
            </a:r>
            <a:r>
              <a:rPr lang="en-US" sz="2400" b="1" dirty="0"/>
              <a:t> </a:t>
            </a:r>
            <a:r>
              <a:rPr lang="en-US" sz="2400" b="1" dirty="0" err="1"/>
              <a:t>răspunsuri</a:t>
            </a:r>
            <a:r>
              <a:rPr lang="en-US" sz="2400" b="1" dirty="0"/>
              <a:t> </a:t>
            </a:r>
            <a:r>
              <a:rPr lang="en-US" sz="2400" dirty="0"/>
              <a:t>din </a:t>
            </a:r>
            <a:r>
              <a:rPr lang="en-US" sz="2400" dirty="0" err="1"/>
              <a:t>grup</a:t>
            </a:r>
            <a:r>
              <a:rPr lang="en-US" sz="2400" dirty="0"/>
              <a:t>.</a:t>
            </a:r>
          </a:p>
          <a:p>
            <a:pPr marL="263525" lvl="0" indent="0"/>
            <a:r>
              <a:rPr lang="en-US" sz="2400" dirty="0" err="1"/>
              <a:t>Împărtășiți</a:t>
            </a:r>
            <a:r>
              <a:rPr lang="en-US" sz="2400" dirty="0"/>
              <a:t> un </a:t>
            </a:r>
            <a:r>
              <a:rPr lang="en-US" sz="2400" dirty="0" err="1"/>
              <a:t>scurt</a:t>
            </a:r>
            <a:r>
              <a:rPr lang="en-US" sz="2400" dirty="0"/>
              <a:t> </a:t>
            </a:r>
            <a:r>
              <a:rPr lang="en-US" sz="2400" dirty="0" err="1"/>
              <a:t>exemplu</a:t>
            </a:r>
            <a:r>
              <a:rPr lang="en-US" sz="2400" dirty="0"/>
              <a:t> care v-a </a:t>
            </a:r>
            <a:r>
              <a:rPr lang="en-US" sz="2400" dirty="0" err="1"/>
              <a:t>făcut</a:t>
            </a:r>
            <a:r>
              <a:rPr lang="en-US" sz="2400" dirty="0"/>
              <a:t> </a:t>
            </a:r>
            <a:r>
              <a:rPr lang="en-US" sz="2400" dirty="0" err="1"/>
              <a:t>ziua</a:t>
            </a:r>
            <a:r>
              <a:rPr lang="en-US" sz="2400" dirty="0"/>
              <a:t> de </a:t>
            </a:r>
            <a:r>
              <a:rPr lang="en-US" sz="2400" dirty="0" err="1"/>
              <a:t>școală</a:t>
            </a:r>
            <a:r>
              <a:rPr lang="en-US" sz="2400" dirty="0"/>
              <a:t> </a:t>
            </a:r>
            <a:r>
              <a:rPr lang="en-US" sz="2400" dirty="0" err="1"/>
              <a:t>frumoasă</a:t>
            </a:r>
            <a:r>
              <a:rPr lang="en-US" sz="2400" dirty="0"/>
              <a:t>.</a:t>
            </a:r>
          </a:p>
          <a:p>
            <a:pPr marL="263525" lvl="0" indent="0"/>
            <a:r>
              <a:rPr lang="en-US" sz="2400" b="1" dirty="0" err="1"/>
              <a:t>Obiectivul</a:t>
            </a:r>
            <a:r>
              <a:rPr lang="en-US" sz="2400" b="1" dirty="0"/>
              <a:t> </a:t>
            </a:r>
            <a:r>
              <a:rPr lang="en-US" sz="2400" b="1" dirty="0" err="1"/>
              <a:t>acestei</a:t>
            </a:r>
            <a:r>
              <a:rPr lang="en-US" sz="2400" b="1" dirty="0"/>
              <a:t> </a:t>
            </a:r>
            <a:r>
              <a:rPr lang="en-US" sz="2400" b="1" dirty="0" err="1"/>
              <a:t>activități</a:t>
            </a:r>
            <a:r>
              <a:rPr lang="en-US" sz="2400" dirty="0"/>
              <a:t>: </a:t>
            </a:r>
          </a:p>
          <a:p>
            <a:pPr marL="263525" lvl="0" indent="0"/>
            <a:r>
              <a:rPr lang="en-US" sz="2400" dirty="0" err="1"/>
              <a:t>Să</a:t>
            </a:r>
            <a:r>
              <a:rPr lang="en-US" sz="2400" dirty="0"/>
              <a:t> </a:t>
            </a:r>
            <a:r>
              <a:rPr lang="en-US" sz="2400" dirty="0" err="1"/>
              <a:t>dovedim</a:t>
            </a:r>
            <a:r>
              <a:rPr lang="en-US" sz="2400" dirty="0"/>
              <a:t> </a:t>
            </a:r>
            <a:r>
              <a:rPr lang="en-US" sz="2400" dirty="0" err="1"/>
              <a:t>că</a:t>
            </a:r>
            <a:r>
              <a:rPr lang="en-US" sz="2400" dirty="0"/>
              <a:t> </a:t>
            </a:r>
            <a:r>
              <a:rPr lang="en-US" sz="2400" dirty="0" err="1"/>
              <a:t>multe</a:t>
            </a:r>
            <a:r>
              <a:rPr lang="en-US" sz="2400" dirty="0"/>
              <a:t> </a:t>
            </a:r>
            <a:r>
              <a:rPr lang="en-US" sz="2400" dirty="0" err="1"/>
              <a:t>momente</a:t>
            </a:r>
            <a:r>
              <a:rPr lang="en-US" sz="2400" dirty="0"/>
              <a:t> </a:t>
            </a:r>
            <a:r>
              <a:rPr lang="en-US" sz="2400" dirty="0" err="1"/>
              <a:t>pozitive</a:t>
            </a:r>
            <a:r>
              <a:rPr lang="en-US" sz="2400" dirty="0"/>
              <a:t> care au loc </a:t>
            </a:r>
            <a:r>
              <a:rPr lang="en-US" sz="2400" dirty="0" err="1"/>
              <a:t>deja</a:t>
            </a:r>
            <a:r>
              <a:rPr lang="en-US" sz="2400" dirty="0"/>
              <a:t> </a:t>
            </a:r>
            <a:r>
              <a:rPr lang="en-US" sz="2400" dirty="0" err="1"/>
              <a:t>în</a:t>
            </a:r>
            <a:r>
              <a:rPr lang="en-US" sz="2400" dirty="0"/>
              <a:t> </a:t>
            </a:r>
            <a:r>
              <a:rPr lang="en-US" sz="2400" dirty="0" err="1"/>
              <a:t>școala</a:t>
            </a:r>
            <a:r>
              <a:rPr lang="en-US" sz="2400" dirty="0"/>
              <a:t> </a:t>
            </a:r>
            <a:r>
              <a:rPr lang="en-US" sz="2400" dirty="0" err="1"/>
              <a:t>voastră</a:t>
            </a:r>
            <a:r>
              <a:rPr lang="en-US" sz="2400" dirty="0"/>
              <a:t> fac </a:t>
            </a:r>
            <a:r>
              <a:rPr lang="en-US" sz="2400" dirty="0" err="1"/>
              <a:t>parte</a:t>
            </a:r>
            <a:r>
              <a:rPr lang="en-US" sz="2400" dirty="0"/>
              <a:t> din </a:t>
            </a:r>
            <a:r>
              <a:rPr lang="en-US" sz="2400" dirty="0" err="1"/>
              <a:t>modelul</a:t>
            </a:r>
            <a:r>
              <a:rPr lang="en-US" sz="2400" dirty="0"/>
              <a:t> PERMA.</a:t>
            </a:r>
            <a:endParaRPr dirty="0"/>
          </a:p>
        </p:txBody>
      </p:sp>
      <p:graphicFrame>
        <p:nvGraphicFramePr>
          <p:cNvPr id="114" name="Google Shape;114;g37f91dc4fb9_0_110"/>
          <p:cNvGraphicFramePr/>
          <p:nvPr>
            <p:extLst>
              <p:ext uri="{D42A27DB-BD31-4B8C-83A1-F6EECF244321}">
                <p14:modId xmlns:p14="http://schemas.microsoft.com/office/powerpoint/2010/main" val="801609830"/>
              </p:ext>
            </p:extLst>
          </p:nvPr>
        </p:nvGraphicFramePr>
        <p:xfrm>
          <a:off x="5227320" y="1646714"/>
          <a:ext cx="6511300" cy="5066820"/>
        </p:xfrm>
        <a:graphic>
          <a:graphicData uri="http://schemas.openxmlformats.org/drawingml/2006/table">
            <a:tbl>
              <a:tblPr>
                <a:noFill/>
                <a:tableStyleId>{CE15BE04-759C-4BE5-99CA-EC7DCA9335EE}</a:tableStyleId>
              </a:tblPr>
              <a:tblGrid>
                <a:gridCol w="3255650">
                  <a:extLst>
                    <a:ext uri="{9D8B030D-6E8A-4147-A177-3AD203B41FA5}">
                      <a16:colId xmlns:a16="http://schemas.microsoft.com/office/drawing/2014/main" val="20000"/>
                    </a:ext>
                  </a:extLst>
                </a:gridCol>
                <a:gridCol w="3255650">
                  <a:extLst>
                    <a:ext uri="{9D8B030D-6E8A-4147-A177-3AD203B41FA5}">
                      <a16:colId xmlns:a16="http://schemas.microsoft.com/office/drawing/2014/main" val="20001"/>
                    </a:ext>
                  </a:extLst>
                </a:gridCol>
              </a:tblGrid>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Element PERMA</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pt-BR" sz="1800" u="none" strike="noStrike" cap="none" dirty="0"/>
                        <a:t>Ce ar putea reflecta exemplul dvs.</a:t>
                      </a:r>
                      <a:endParaRPr dirty="0"/>
                    </a:p>
                  </a:txBody>
                  <a:tcPr marL="91450" marR="91450" marT="45725" marB="45725" anchor="ctr"/>
                </a:tc>
                <a:extLst>
                  <a:ext uri="{0D108BD9-81ED-4DB2-BD59-A6C34878D82A}">
                    <a16:rowId xmlns:a16="http://schemas.microsoft.com/office/drawing/2014/main" val="10000"/>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t>Emoții </a:t>
                      </a:r>
                      <a:r>
                        <a:rPr lang="en-US" sz="1800" b="1" u="none" strike="noStrike" cap="none" dirty="0" err="1"/>
                        <a:t>pozitive</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pt-BR" sz="1800" u="none" strike="noStrike" cap="none" dirty="0"/>
                        <a:t>A vă simți calm, susținut, încurajat</a:t>
                      </a:r>
                      <a:endParaRPr dirty="0"/>
                    </a:p>
                  </a:txBody>
                  <a:tcPr marL="91450" marR="91450" marT="45725" marB="45725" anchor="ctr"/>
                </a:tc>
                <a:extLst>
                  <a:ext uri="{0D108BD9-81ED-4DB2-BD59-A6C34878D82A}">
                    <a16:rowId xmlns:a16="http://schemas.microsoft.com/office/drawing/2014/main" val="10001"/>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err="1"/>
                        <a:t>Implicare</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fr-FR" sz="1800" u="none" strike="noStrike" cap="none" dirty="0" err="1"/>
                        <a:t>Elevii</a:t>
                      </a:r>
                      <a:r>
                        <a:rPr lang="fr-FR" sz="1800" u="none" strike="noStrike" cap="none" dirty="0"/>
                        <a:t> </a:t>
                      </a:r>
                      <a:r>
                        <a:rPr lang="fr-FR" sz="1800" u="none" strike="noStrike" cap="none" dirty="0" err="1"/>
                        <a:t>sunt</a:t>
                      </a:r>
                      <a:r>
                        <a:rPr lang="fr-FR" sz="1800" u="none" strike="noStrike" cap="none" dirty="0"/>
                        <a:t> complet </a:t>
                      </a:r>
                      <a:r>
                        <a:rPr lang="fr-FR" sz="1800" u="none" strike="noStrike" cap="none" dirty="0" err="1"/>
                        <a:t>concentrați</a:t>
                      </a:r>
                      <a:r>
                        <a:rPr lang="fr-FR" sz="1800" u="none" strike="noStrike" cap="none" dirty="0"/>
                        <a:t> </a:t>
                      </a:r>
                      <a:r>
                        <a:rPr lang="fr-FR" sz="1800" u="none" strike="noStrike" cap="none" dirty="0" err="1"/>
                        <a:t>și</a:t>
                      </a:r>
                      <a:r>
                        <a:rPr lang="fr-FR" sz="1800" u="none" strike="noStrike" cap="none" dirty="0"/>
                        <a:t> </a:t>
                      </a:r>
                      <a:r>
                        <a:rPr lang="fr-FR" sz="1800" u="none" strike="noStrike" cap="none" dirty="0" err="1"/>
                        <a:t>absorbiți</a:t>
                      </a:r>
                      <a:r>
                        <a:rPr lang="fr-FR" sz="1800" u="none" strike="noStrike" cap="none" dirty="0"/>
                        <a:t> de </a:t>
                      </a:r>
                      <a:r>
                        <a:rPr lang="fr-FR" sz="1800" u="none" strike="noStrike" cap="none" dirty="0" err="1"/>
                        <a:t>învățare</a:t>
                      </a:r>
                      <a:endParaRPr dirty="0"/>
                    </a:p>
                  </a:txBody>
                  <a:tcPr marL="91450" marR="91450" marT="45725" marB="45725" anchor="ctr"/>
                </a:tc>
                <a:extLst>
                  <a:ext uri="{0D108BD9-81ED-4DB2-BD59-A6C34878D82A}">
                    <a16:rowId xmlns:a16="http://schemas.microsoft.com/office/drawing/2014/main" val="10002"/>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err="1"/>
                        <a:t>Relații</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Încredere</a:t>
                      </a:r>
                      <a:r>
                        <a:rPr lang="en-US" sz="1800" u="none" strike="noStrike" cap="none" dirty="0"/>
                        <a:t>, </a:t>
                      </a:r>
                      <a:r>
                        <a:rPr lang="en-US" sz="1800" u="none" strike="noStrike" cap="none" dirty="0" err="1"/>
                        <a:t>colaborare</a:t>
                      </a:r>
                      <a:r>
                        <a:rPr lang="en-US" sz="1800" u="none" strike="noStrike" cap="none" dirty="0"/>
                        <a:t>, </a:t>
                      </a:r>
                      <a:r>
                        <a:rPr lang="en-US" sz="1800" u="none" strike="noStrike" cap="none" dirty="0" err="1"/>
                        <a:t>interacțiuni</a:t>
                      </a:r>
                      <a:r>
                        <a:rPr lang="en-US" sz="1800" u="none" strike="noStrike" cap="none" dirty="0"/>
                        <a:t> </a:t>
                      </a:r>
                      <a:r>
                        <a:rPr lang="en-US" sz="1800" u="none" strike="noStrike" cap="none" dirty="0" err="1"/>
                        <a:t>pozitive</a:t>
                      </a:r>
                      <a:endParaRPr dirty="0"/>
                    </a:p>
                  </a:txBody>
                  <a:tcPr marL="91450" marR="91450" marT="45725" marB="45725" anchor="ctr"/>
                </a:tc>
                <a:extLst>
                  <a:ext uri="{0D108BD9-81ED-4DB2-BD59-A6C34878D82A}">
                    <a16:rowId xmlns:a16="http://schemas.microsoft.com/office/drawing/2014/main" val="10003"/>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t>Sens, </a:t>
                      </a:r>
                      <a:r>
                        <a:rPr lang="en-US" sz="1800" b="1" u="none" strike="noStrike" cap="none" dirty="0" err="1"/>
                        <a:t>însemnătate</a:t>
                      </a:r>
                      <a:endParaRPr sz="18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t>Sentimentul că ziua a avut un scop și un impact</a:t>
                      </a:r>
                      <a:endParaRPr dirty="0"/>
                    </a:p>
                  </a:txBody>
                  <a:tcPr marL="91450" marR="91450" marT="45725" marB="45725" anchor="ctr"/>
                </a:tc>
                <a:extLst>
                  <a:ext uri="{0D108BD9-81ED-4DB2-BD59-A6C34878D82A}">
                    <a16:rowId xmlns:a16="http://schemas.microsoft.com/office/drawing/2014/main" val="10004"/>
                  </a:ext>
                </a:extLst>
              </a:tr>
              <a:tr h="8095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err="1"/>
                        <a:t>Realizare</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it-IT" sz="1800" u="none" strike="noStrike" cap="none" dirty="0"/>
                        <a:t>Progres, succes, finalizarea unei sarcini sau a unui obiectiv</a:t>
                      </a:r>
                      <a:endParaRPr dirty="0"/>
                    </a:p>
                  </a:txBody>
                  <a:tcPr marL="91450" marR="91450" marT="45725" marB="45725" anchor="ctr"/>
                </a:tc>
                <a:extLst>
                  <a:ext uri="{0D108BD9-81ED-4DB2-BD59-A6C34878D82A}">
                    <a16:rowId xmlns:a16="http://schemas.microsoft.com/office/drawing/2014/main" val="10005"/>
                  </a:ext>
                </a:extLst>
              </a:tr>
            </a:tbl>
          </a:graphicData>
        </a:graphic>
      </p:graphicFrame>
      <p:sp>
        <p:nvSpPr>
          <p:cNvPr id="115" name="Google Shape;115;g37f91dc4fb9_0_110"/>
          <p:cNvSpPr txBox="1"/>
          <p:nvPr/>
        </p:nvSpPr>
        <p:spPr>
          <a:xfrm>
            <a:off x="5227320" y="1124584"/>
            <a:ext cx="6149340" cy="369332"/>
          </a:xfrm>
          <a:prstGeom prst="rect">
            <a:avLst/>
          </a:prstGeom>
          <a:noFill/>
          <a:ln>
            <a:noFill/>
          </a:ln>
        </p:spPr>
        <p:txBody>
          <a:bodyPr spcFirstLastPara="1" wrap="square" lIns="91425" tIns="45700" rIns="91425" bIns="45700" anchor="t" anchorCtr="0">
            <a:spAutoFit/>
          </a:bodyPr>
          <a:lstStyle/>
          <a:p>
            <a:pPr lvl="0"/>
            <a:r>
              <a:rPr lang="en-US" sz="1800" b="1" dirty="0" err="1"/>
              <a:t>Vom</a:t>
            </a:r>
            <a:r>
              <a:rPr lang="en-US" sz="1800" b="1" dirty="0"/>
              <a:t> </a:t>
            </a:r>
            <a:r>
              <a:rPr lang="en-US" sz="1800" b="1" dirty="0" err="1"/>
              <a:t>plasa</a:t>
            </a:r>
            <a:r>
              <a:rPr lang="en-US" sz="1800" b="1" dirty="0"/>
              <a:t> </a:t>
            </a:r>
            <a:r>
              <a:rPr lang="en-US" sz="1800" b="1" dirty="0" err="1"/>
              <a:t>fiecare</a:t>
            </a:r>
            <a:r>
              <a:rPr lang="en-US" sz="1800" b="1" dirty="0"/>
              <a:t> </a:t>
            </a:r>
            <a:r>
              <a:rPr lang="en-US" sz="1800" b="1" dirty="0" err="1"/>
              <a:t>exemplu</a:t>
            </a:r>
            <a:r>
              <a:rPr lang="en-US" sz="1800" b="1" dirty="0"/>
              <a:t> sub un element PERMA:</a:t>
            </a:r>
            <a:endParaRPr dirty="0"/>
          </a:p>
        </p:txBody>
      </p:sp>
      <p:sp>
        <p:nvSpPr>
          <p:cNvPr id="116" name="Google Shape;116;g37f91dc4fb9_0_110"/>
          <p:cNvSpPr txBox="1"/>
          <p:nvPr/>
        </p:nvSpPr>
        <p:spPr>
          <a:xfrm>
            <a:off x="228600" y="1124584"/>
            <a:ext cx="4652009" cy="369332"/>
          </a:xfrm>
          <a:prstGeom prst="rect">
            <a:avLst/>
          </a:prstGeom>
          <a:noFill/>
          <a:ln>
            <a:noFill/>
          </a:ln>
        </p:spPr>
        <p:txBody>
          <a:bodyPr spcFirstLastPara="1" wrap="square" lIns="91425" tIns="45700" rIns="91425" bIns="45700" anchor="t" anchorCtr="0">
            <a:spAutoFit/>
          </a:bodyPr>
          <a:lstStyle/>
          <a:p>
            <a:pPr lvl="0"/>
            <a:r>
              <a:rPr lang="es-ES" sz="1800" b="1" dirty="0" err="1"/>
              <a:t>Conectarea</a:t>
            </a:r>
            <a:r>
              <a:rPr lang="es-ES" sz="1800" b="1" dirty="0"/>
              <a:t> </a:t>
            </a:r>
            <a:r>
              <a:rPr lang="es-ES" sz="1800" b="1" dirty="0" err="1"/>
              <a:t>răspunsurilor</a:t>
            </a:r>
            <a:r>
              <a:rPr lang="es-ES" sz="1800" b="1" dirty="0"/>
              <a:t> </a:t>
            </a:r>
            <a:r>
              <a:rPr lang="es-ES" sz="1800" b="1" dirty="0" err="1"/>
              <a:t>dvs</a:t>
            </a:r>
            <a:r>
              <a:rPr lang="es-ES" sz="1800" b="1" dirty="0"/>
              <a:t>. la PERMA</a:t>
            </a:r>
            <a:endParaRPr sz="1800" b="1"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7d7badc4d7_0_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22" name="Google Shape;122;g37d7badc4d7_0_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r>
              <a:rPr lang="en-US" dirty="0" err="1"/>
              <a:t>Prezentare</a:t>
            </a:r>
            <a:r>
              <a:rPr lang="en-US" dirty="0"/>
              <a:t> </a:t>
            </a:r>
            <a:r>
              <a:rPr lang="en-US" dirty="0" err="1"/>
              <a:t>generală</a:t>
            </a:r>
            <a:r>
              <a:rPr lang="en-US" dirty="0"/>
              <a:t> PERMA</a:t>
            </a:r>
          </a:p>
        </p:txBody>
      </p:sp>
      <p:sp>
        <p:nvSpPr>
          <p:cNvPr id="123" name="Google Shape;123;g37d7badc4d7_0_6"/>
          <p:cNvSpPr txBox="1">
            <a:spLocks noGrp="1"/>
          </p:cNvSpPr>
          <p:nvPr>
            <p:ph type="body" idx="2"/>
          </p:nvPr>
        </p:nvSpPr>
        <p:spPr>
          <a:xfrm>
            <a:off x="97971" y="1462685"/>
            <a:ext cx="5793378" cy="5289300"/>
          </a:xfrm>
          <a:prstGeom prst="rect">
            <a:avLst/>
          </a:prstGeom>
          <a:noFill/>
          <a:ln>
            <a:noFill/>
          </a:ln>
        </p:spPr>
        <p:txBody>
          <a:bodyPr spcFirstLastPara="1" wrap="square" lIns="91425" tIns="45700" rIns="91425" bIns="45700" anchor="t" anchorCtr="0">
            <a:noAutofit/>
          </a:bodyPr>
          <a:lstStyle/>
          <a:p>
            <a:pPr marL="182563" lvl="0" indent="0" algn="l" rtl="0">
              <a:lnSpc>
                <a:spcPct val="90000"/>
              </a:lnSpc>
              <a:spcBef>
                <a:spcPts val="0"/>
              </a:spcBef>
              <a:spcAft>
                <a:spcPts val="0"/>
              </a:spcAft>
              <a:buSzPts val="1800"/>
              <a:buNone/>
            </a:pPr>
            <a:r>
              <a:rPr lang="en-US" b="1" dirty="0" err="1"/>
              <a:t>Prezentare</a:t>
            </a:r>
            <a:r>
              <a:rPr lang="en-US" b="1" dirty="0"/>
              <a:t> </a:t>
            </a:r>
            <a:r>
              <a:rPr lang="en-US" b="1" dirty="0" err="1"/>
              <a:t>generală</a:t>
            </a:r>
            <a:r>
              <a:rPr lang="en-US" b="1" dirty="0"/>
              <a:t> PERMA</a:t>
            </a:r>
          </a:p>
          <a:p>
            <a:pPr marL="182563" lvl="0" indent="0" algn="l" rtl="0">
              <a:lnSpc>
                <a:spcPct val="90000"/>
              </a:lnSpc>
              <a:spcBef>
                <a:spcPts val="0"/>
              </a:spcBef>
              <a:spcAft>
                <a:spcPts val="0"/>
              </a:spcAft>
              <a:buSzPts val="1800"/>
              <a:buNone/>
            </a:pPr>
            <a:r>
              <a:rPr lang="en-US" dirty="0"/>
              <a:t>PERMA </a:t>
            </a:r>
            <a:r>
              <a:rPr lang="en-US" dirty="0" err="1"/>
              <a:t>este</a:t>
            </a:r>
            <a:r>
              <a:rPr lang="en-US" dirty="0"/>
              <a:t> un model </a:t>
            </a:r>
            <a:r>
              <a:rPr lang="en-US" dirty="0" err="1"/>
              <a:t>științific</a:t>
            </a:r>
            <a:r>
              <a:rPr lang="en-US" dirty="0"/>
              <a:t> care </a:t>
            </a:r>
            <a:r>
              <a:rPr lang="en-US" dirty="0" err="1"/>
              <a:t>explică</a:t>
            </a:r>
            <a:r>
              <a:rPr lang="en-US" dirty="0"/>
              <a:t> </a:t>
            </a:r>
            <a:r>
              <a:rPr lang="en-US" dirty="0" err="1"/>
              <a:t>ce</a:t>
            </a:r>
            <a:r>
              <a:rPr lang="en-US" dirty="0"/>
              <a:t> </a:t>
            </a:r>
            <a:r>
              <a:rPr lang="en-US" dirty="0" err="1"/>
              <a:t>îi</a:t>
            </a:r>
            <a:r>
              <a:rPr lang="en-US" dirty="0"/>
              <a:t> </a:t>
            </a:r>
            <a:r>
              <a:rPr lang="en-US" dirty="0" err="1"/>
              <a:t>ajută</a:t>
            </a:r>
            <a:r>
              <a:rPr lang="en-US" dirty="0"/>
              <a:t> pe </a:t>
            </a:r>
            <a:r>
              <a:rPr lang="en-US" dirty="0" err="1"/>
              <a:t>oameni</a:t>
            </a:r>
            <a:r>
              <a:rPr lang="en-US" dirty="0"/>
              <a:t> </a:t>
            </a:r>
            <a:r>
              <a:rPr lang="en-US" dirty="0" err="1"/>
              <a:t>să</a:t>
            </a:r>
            <a:r>
              <a:rPr lang="en-US" dirty="0"/>
              <a:t> </a:t>
            </a:r>
            <a:r>
              <a:rPr lang="en-US" dirty="0" err="1"/>
              <a:t>funcționeze</a:t>
            </a:r>
            <a:r>
              <a:rPr lang="en-US" dirty="0"/>
              <a:t> </a:t>
            </a:r>
            <a:r>
              <a:rPr lang="en-US" dirty="0" err="1"/>
              <a:t>și</a:t>
            </a:r>
            <a:r>
              <a:rPr lang="en-US" dirty="0"/>
              <a:t> </a:t>
            </a:r>
            <a:r>
              <a:rPr lang="en-US" dirty="0" err="1"/>
              <a:t>să</a:t>
            </a:r>
            <a:r>
              <a:rPr lang="en-US" dirty="0"/>
              <a:t> se </a:t>
            </a:r>
            <a:r>
              <a:rPr lang="en-US" dirty="0" err="1"/>
              <a:t>simtă</a:t>
            </a:r>
            <a:r>
              <a:rPr lang="en-US" dirty="0"/>
              <a:t> bine.</a:t>
            </a:r>
          </a:p>
          <a:p>
            <a:pPr marL="182563" lvl="0" indent="0" algn="l" rtl="0">
              <a:lnSpc>
                <a:spcPct val="90000"/>
              </a:lnSpc>
              <a:spcBef>
                <a:spcPts val="0"/>
              </a:spcBef>
              <a:spcAft>
                <a:spcPts val="0"/>
              </a:spcAft>
              <a:buSzPts val="1800"/>
              <a:buNone/>
            </a:pPr>
            <a:endParaRPr lang="en-US" dirty="0"/>
          </a:p>
          <a:p>
            <a:pPr marL="182563" lvl="0" indent="0" algn="l" rtl="0">
              <a:lnSpc>
                <a:spcPct val="90000"/>
              </a:lnSpc>
              <a:spcBef>
                <a:spcPts val="0"/>
              </a:spcBef>
              <a:spcAft>
                <a:spcPts val="0"/>
              </a:spcAft>
              <a:buSzPts val="1800"/>
              <a:buNone/>
            </a:pPr>
            <a:r>
              <a:rPr lang="en-US" b="1" dirty="0"/>
              <a:t>PERMA </a:t>
            </a:r>
            <a:r>
              <a:rPr lang="en-US" b="1" dirty="0" err="1"/>
              <a:t>înseamnă</a:t>
            </a:r>
            <a:r>
              <a:rPr lang="en-US" dirty="0"/>
              <a:t>: </a:t>
            </a:r>
          </a:p>
          <a:p>
            <a:pPr marL="182563" lvl="0" indent="0" algn="l" rtl="0">
              <a:lnSpc>
                <a:spcPct val="90000"/>
              </a:lnSpc>
              <a:spcBef>
                <a:spcPts val="0"/>
              </a:spcBef>
              <a:spcAft>
                <a:spcPts val="0"/>
              </a:spcAft>
              <a:buSzPts val="1800"/>
              <a:buNone/>
            </a:pPr>
            <a:r>
              <a:rPr lang="en-US" dirty="0"/>
              <a:t>• Emoții </a:t>
            </a:r>
            <a:r>
              <a:rPr lang="en-US" dirty="0" err="1"/>
              <a:t>pozitive</a:t>
            </a:r>
            <a:r>
              <a:rPr lang="en-US" dirty="0"/>
              <a:t> </a:t>
            </a:r>
          </a:p>
          <a:p>
            <a:pPr marL="182563" lvl="0" indent="0" algn="l" rtl="0">
              <a:lnSpc>
                <a:spcPct val="90000"/>
              </a:lnSpc>
              <a:spcBef>
                <a:spcPts val="0"/>
              </a:spcBef>
              <a:spcAft>
                <a:spcPts val="0"/>
              </a:spcAft>
              <a:buSzPts val="1800"/>
              <a:buNone/>
            </a:pPr>
            <a:r>
              <a:rPr lang="en-US" dirty="0"/>
              <a:t>• </a:t>
            </a:r>
            <a:r>
              <a:rPr lang="en-US" dirty="0" err="1"/>
              <a:t>Implicare</a:t>
            </a:r>
            <a:r>
              <a:rPr lang="en-US" dirty="0"/>
              <a:t> </a:t>
            </a:r>
          </a:p>
          <a:p>
            <a:pPr marL="182563" lvl="0" indent="0" algn="l" rtl="0">
              <a:lnSpc>
                <a:spcPct val="90000"/>
              </a:lnSpc>
              <a:spcBef>
                <a:spcPts val="0"/>
              </a:spcBef>
              <a:spcAft>
                <a:spcPts val="0"/>
              </a:spcAft>
              <a:buSzPts val="1800"/>
              <a:buNone/>
            </a:pPr>
            <a:r>
              <a:rPr lang="en-US" dirty="0"/>
              <a:t>• </a:t>
            </a:r>
            <a:r>
              <a:rPr lang="en-US" dirty="0" err="1"/>
              <a:t>Relații</a:t>
            </a:r>
            <a:r>
              <a:rPr lang="en-US" dirty="0"/>
              <a:t> </a:t>
            </a:r>
          </a:p>
          <a:p>
            <a:pPr marL="182563" lvl="0" indent="0" algn="l" rtl="0">
              <a:lnSpc>
                <a:spcPct val="90000"/>
              </a:lnSpc>
              <a:spcBef>
                <a:spcPts val="0"/>
              </a:spcBef>
              <a:spcAft>
                <a:spcPts val="0"/>
              </a:spcAft>
              <a:buSzPts val="1800"/>
              <a:buNone/>
            </a:pPr>
            <a:r>
              <a:rPr lang="en-US" dirty="0"/>
              <a:t>• Sens/</a:t>
            </a:r>
            <a:r>
              <a:rPr lang="en-US" dirty="0" err="1"/>
              <a:t>Însemnătate</a:t>
            </a:r>
            <a:r>
              <a:rPr lang="en-US" dirty="0"/>
              <a:t> </a:t>
            </a:r>
          </a:p>
          <a:p>
            <a:pPr marL="182563" lvl="0" indent="0" algn="l" rtl="0">
              <a:lnSpc>
                <a:spcPct val="90000"/>
              </a:lnSpc>
              <a:spcBef>
                <a:spcPts val="0"/>
              </a:spcBef>
              <a:spcAft>
                <a:spcPts val="0"/>
              </a:spcAft>
              <a:buSzPts val="1800"/>
              <a:buNone/>
            </a:pPr>
            <a:r>
              <a:rPr lang="en-US" dirty="0"/>
              <a:t>• </a:t>
            </a:r>
            <a:r>
              <a:rPr lang="en-US" dirty="0" err="1"/>
              <a:t>Realizare</a:t>
            </a:r>
            <a:endParaRPr lang="en-US" dirty="0"/>
          </a:p>
          <a:p>
            <a:pPr marL="182563" lvl="0" indent="0" algn="l" rtl="0">
              <a:lnSpc>
                <a:spcPct val="90000"/>
              </a:lnSpc>
              <a:spcBef>
                <a:spcPts val="0"/>
              </a:spcBef>
              <a:spcAft>
                <a:spcPts val="0"/>
              </a:spcAft>
              <a:buSzPts val="1800"/>
              <a:buNone/>
            </a:pPr>
            <a:endParaRPr lang="en-US" dirty="0"/>
          </a:p>
          <a:p>
            <a:pPr marL="182563" lvl="0" indent="0" algn="l" rtl="0">
              <a:lnSpc>
                <a:spcPct val="90000"/>
              </a:lnSpc>
              <a:spcBef>
                <a:spcPts val="0"/>
              </a:spcBef>
              <a:spcAft>
                <a:spcPts val="0"/>
              </a:spcAft>
              <a:buSzPts val="1800"/>
              <a:buNone/>
            </a:pPr>
            <a:r>
              <a:rPr lang="en-US" b="1" dirty="0"/>
              <a:t>Cum </a:t>
            </a:r>
            <a:r>
              <a:rPr lang="en-US" b="1" dirty="0" err="1"/>
              <a:t>folosim</a:t>
            </a:r>
            <a:r>
              <a:rPr lang="en-US" b="1" dirty="0"/>
              <a:t> PERMA </a:t>
            </a:r>
            <a:r>
              <a:rPr lang="en-US" b="1" dirty="0" err="1"/>
              <a:t>în</a:t>
            </a:r>
            <a:r>
              <a:rPr lang="en-US" b="1" dirty="0"/>
              <a:t> </a:t>
            </a:r>
            <a:r>
              <a:rPr lang="en-US" b="1" dirty="0" err="1"/>
              <a:t>școli</a:t>
            </a:r>
            <a:r>
              <a:rPr lang="en-US" b="1" dirty="0"/>
              <a:t> </a:t>
            </a:r>
          </a:p>
          <a:p>
            <a:pPr marL="182563" lvl="0" indent="0" algn="l" rtl="0">
              <a:lnSpc>
                <a:spcPct val="90000"/>
              </a:lnSpc>
              <a:spcBef>
                <a:spcPts val="0"/>
              </a:spcBef>
              <a:spcAft>
                <a:spcPts val="0"/>
              </a:spcAft>
              <a:buSzPts val="1800"/>
              <a:buNone/>
            </a:pPr>
            <a:r>
              <a:rPr lang="en-US" dirty="0"/>
              <a:t>• </a:t>
            </a:r>
            <a:r>
              <a:rPr lang="en-US" dirty="0" err="1"/>
              <a:t>Când</a:t>
            </a:r>
            <a:r>
              <a:rPr lang="en-US" dirty="0"/>
              <a:t> </a:t>
            </a:r>
            <a:r>
              <a:rPr lang="en-US" dirty="0" err="1"/>
              <a:t>aceste</a:t>
            </a:r>
            <a:r>
              <a:rPr lang="en-US" dirty="0"/>
              <a:t> </a:t>
            </a:r>
            <a:r>
              <a:rPr lang="en-US" dirty="0" err="1"/>
              <a:t>elemente</a:t>
            </a:r>
            <a:r>
              <a:rPr lang="en-US" dirty="0"/>
              <a:t> sunt </a:t>
            </a:r>
            <a:r>
              <a:rPr lang="en-US" dirty="0" err="1"/>
              <a:t>prezente</a:t>
            </a:r>
            <a:r>
              <a:rPr lang="en-US" dirty="0"/>
              <a:t>, </a:t>
            </a:r>
            <a:r>
              <a:rPr lang="en-US" dirty="0" err="1"/>
              <a:t>elevii</a:t>
            </a:r>
            <a:r>
              <a:rPr lang="en-US" dirty="0"/>
              <a:t> </a:t>
            </a:r>
            <a:r>
              <a:rPr lang="en-US" dirty="0" err="1"/>
              <a:t>învață</a:t>
            </a:r>
            <a:r>
              <a:rPr lang="en-US" dirty="0"/>
              <a:t> </a:t>
            </a:r>
            <a:r>
              <a:rPr lang="en-US" dirty="0" err="1"/>
              <a:t>mai</a:t>
            </a:r>
            <a:r>
              <a:rPr lang="en-US" dirty="0"/>
              <a:t> bine </a:t>
            </a:r>
          </a:p>
          <a:p>
            <a:pPr marL="182563" lvl="0" indent="0" algn="l" rtl="0">
              <a:lnSpc>
                <a:spcPct val="90000"/>
              </a:lnSpc>
              <a:spcBef>
                <a:spcPts val="0"/>
              </a:spcBef>
              <a:spcAft>
                <a:spcPts val="0"/>
              </a:spcAft>
              <a:buSzPts val="1800"/>
              <a:buNone/>
            </a:pPr>
            <a:r>
              <a:rPr lang="en-US" dirty="0"/>
              <a:t>• </a:t>
            </a:r>
            <a:r>
              <a:rPr lang="en-US" dirty="0" err="1"/>
              <a:t>Profesorii</a:t>
            </a:r>
            <a:r>
              <a:rPr lang="en-US" dirty="0"/>
              <a:t> </a:t>
            </a:r>
            <a:r>
              <a:rPr lang="en-US" dirty="0" err="1"/>
              <a:t>experimentează</a:t>
            </a:r>
            <a:r>
              <a:rPr lang="en-US" dirty="0"/>
              <a:t> </a:t>
            </a:r>
            <a:r>
              <a:rPr lang="en-US" dirty="0" err="1"/>
              <a:t>mai</a:t>
            </a:r>
            <a:r>
              <a:rPr lang="en-US" dirty="0"/>
              <a:t> </a:t>
            </a:r>
            <a:r>
              <a:rPr lang="en-US" dirty="0" err="1"/>
              <a:t>puțin</a:t>
            </a:r>
            <a:r>
              <a:rPr lang="en-US" dirty="0"/>
              <a:t> </a:t>
            </a:r>
            <a:r>
              <a:rPr lang="en-US" dirty="0" err="1"/>
              <a:t>stres</a:t>
            </a:r>
            <a:r>
              <a:rPr lang="en-US" dirty="0"/>
              <a:t> </a:t>
            </a:r>
            <a:r>
              <a:rPr lang="en-US" dirty="0" err="1"/>
              <a:t>și</a:t>
            </a:r>
            <a:r>
              <a:rPr lang="en-US" dirty="0"/>
              <a:t> au un scop </a:t>
            </a:r>
            <a:r>
              <a:rPr lang="en-US" dirty="0" err="1"/>
              <a:t>mai</a:t>
            </a:r>
            <a:r>
              <a:rPr lang="en-US" dirty="0"/>
              <a:t> </a:t>
            </a:r>
            <a:r>
              <a:rPr lang="en-US" dirty="0" err="1"/>
              <a:t>înalt</a:t>
            </a:r>
            <a:r>
              <a:rPr lang="en-US" dirty="0"/>
              <a:t> </a:t>
            </a:r>
          </a:p>
          <a:p>
            <a:pPr marL="182563" lvl="0" indent="0" algn="l" rtl="0">
              <a:lnSpc>
                <a:spcPct val="90000"/>
              </a:lnSpc>
              <a:spcBef>
                <a:spcPts val="0"/>
              </a:spcBef>
              <a:spcAft>
                <a:spcPts val="0"/>
              </a:spcAft>
              <a:buSzPts val="1800"/>
              <a:buNone/>
            </a:pPr>
            <a:r>
              <a:rPr lang="en-US" dirty="0"/>
              <a:t>• </a:t>
            </a:r>
            <a:r>
              <a:rPr lang="en-US" dirty="0" err="1"/>
              <a:t>Climatul</a:t>
            </a:r>
            <a:r>
              <a:rPr lang="en-US" dirty="0"/>
              <a:t> </a:t>
            </a:r>
            <a:r>
              <a:rPr lang="en-US" dirty="0" err="1"/>
              <a:t>școlar</a:t>
            </a:r>
            <a:r>
              <a:rPr lang="en-US" dirty="0"/>
              <a:t> se </a:t>
            </a:r>
            <a:r>
              <a:rPr lang="en-US" dirty="0" err="1"/>
              <a:t>îmbunătățește</a:t>
            </a:r>
            <a:r>
              <a:rPr lang="en-US" dirty="0"/>
              <a:t> </a:t>
            </a:r>
            <a:r>
              <a:rPr lang="en-US" dirty="0" err="1"/>
              <a:t>prin</a:t>
            </a:r>
            <a:r>
              <a:rPr lang="en-US" dirty="0"/>
              <a:t> </a:t>
            </a:r>
            <a:r>
              <a:rPr lang="en-US" dirty="0" err="1"/>
              <a:t>rutine</a:t>
            </a:r>
            <a:r>
              <a:rPr lang="en-US" dirty="0"/>
              <a:t> </a:t>
            </a:r>
            <a:r>
              <a:rPr lang="en-US" dirty="0" err="1"/>
              <a:t>zilnice</a:t>
            </a:r>
            <a:r>
              <a:rPr lang="en-US" dirty="0"/>
              <a:t> </a:t>
            </a:r>
            <a:r>
              <a:rPr lang="en-US" dirty="0" err="1"/>
              <a:t>și</a:t>
            </a:r>
            <a:r>
              <a:rPr lang="en-US" dirty="0"/>
              <a:t> </a:t>
            </a:r>
            <a:r>
              <a:rPr lang="en-US" dirty="0" err="1"/>
              <a:t>practici</a:t>
            </a:r>
            <a:r>
              <a:rPr lang="en-US" dirty="0"/>
              <a:t> </a:t>
            </a:r>
            <a:r>
              <a:rPr lang="en-US" dirty="0" err="1"/>
              <a:t>consecvente</a:t>
            </a:r>
            <a:endParaRPr lang="en-US" dirty="0"/>
          </a:p>
          <a:p>
            <a:pPr marL="182563" lvl="0" indent="0" algn="l" rtl="0">
              <a:lnSpc>
                <a:spcPct val="90000"/>
              </a:lnSpc>
              <a:spcBef>
                <a:spcPts val="0"/>
              </a:spcBef>
              <a:spcAft>
                <a:spcPts val="0"/>
              </a:spcAft>
              <a:buSzPts val="1800"/>
              <a:buNone/>
            </a:pPr>
            <a:endParaRPr lang="en-US" dirty="0"/>
          </a:p>
          <a:p>
            <a:pPr marL="182563" lvl="0" indent="0" algn="l" rtl="0">
              <a:lnSpc>
                <a:spcPct val="90000"/>
              </a:lnSpc>
              <a:spcBef>
                <a:spcPts val="0"/>
              </a:spcBef>
              <a:spcAft>
                <a:spcPts val="0"/>
              </a:spcAft>
              <a:buSzPts val="1800"/>
              <a:buNone/>
            </a:pPr>
            <a:r>
              <a:rPr lang="en-US" i="1" dirty="0" err="1"/>
              <a:t>Veți</a:t>
            </a:r>
            <a:r>
              <a:rPr lang="en-US" i="1" dirty="0"/>
              <a:t> </a:t>
            </a:r>
            <a:r>
              <a:rPr lang="en-US" i="1" dirty="0" err="1"/>
              <a:t>învăța</a:t>
            </a:r>
            <a:r>
              <a:rPr lang="en-US" i="1" dirty="0"/>
              <a:t> cum </a:t>
            </a:r>
            <a:r>
              <a:rPr lang="en-US" i="1" dirty="0" err="1"/>
              <a:t>să</a:t>
            </a:r>
            <a:r>
              <a:rPr lang="en-US" i="1" dirty="0"/>
              <a:t> </a:t>
            </a:r>
            <a:r>
              <a:rPr lang="en-US" i="1" dirty="0" err="1"/>
              <a:t>identificați</a:t>
            </a:r>
            <a:r>
              <a:rPr lang="en-US" i="1" dirty="0"/>
              <a:t> PERMA </a:t>
            </a:r>
            <a:r>
              <a:rPr lang="en-US" i="1" dirty="0" err="1"/>
              <a:t>în</a:t>
            </a:r>
            <a:r>
              <a:rPr lang="en-US" i="1" dirty="0"/>
              <a:t> </a:t>
            </a:r>
            <a:r>
              <a:rPr lang="en-US" i="1" dirty="0" err="1"/>
              <a:t>școala</a:t>
            </a:r>
            <a:r>
              <a:rPr lang="en-US" i="1" dirty="0"/>
              <a:t> </a:t>
            </a:r>
            <a:r>
              <a:rPr lang="en-US" i="1" dirty="0" err="1"/>
              <a:t>dumneavoastră</a:t>
            </a:r>
            <a:r>
              <a:rPr lang="en-US" i="1" dirty="0"/>
              <a:t> </a:t>
            </a:r>
            <a:r>
              <a:rPr lang="en-US" i="1" dirty="0" err="1"/>
              <a:t>și</a:t>
            </a:r>
            <a:r>
              <a:rPr lang="en-US" i="1" dirty="0"/>
              <a:t> cum </a:t>
            </a:r>
            <a:r>
              <a:rPr lang="en-US" i="1" dirty="0" err="1"/>
              <a:t>să</a:t>
            </a:r>
            <a:r>
              <a:rPr lang="en-US" i="1" dirty="0"/>
              <a:t> </a:t>
            </a:r>
            <a:r>
              <a:rPr lang="en-US" i="1" dirty="0" err="1"/>
              <a:t>îl</a:t>
            </a:r>
            <a:r>
              <a:rPr lang="en-US" i="1" dirty="0"/>
              <a:t> </a:t>
            </a:r>
            <a:r>
              <a:rPr lang="en-US" i="1" dirty="0" err="1"/>
              <a:t>încorporați</a:t>
            </a:r>
            <a:r>
              <a:rPr lang="en-US" i="1" dirty="0"/>
              <a:t> </a:t>
            </a:r>
            <a:r>
              <a:rPr lang="en-US" i="1" dirty="0" err="1"/>
              <a:t>în</a:t>
            </a:r>
            <a:r>
              <a:rPr lang="en-US" i="1" dirty="0"/>
              <a:t> </a:t>
            </a:r>
            <a:r>
              <a:rPr lang="en-US" i="1" dirty="0" err="1"/>
              <a:t>rutina</a:t>
            </a:r>
            <a:r>
              <a:rPr lang="en-US" i="1" dirty="0"/>
              <a:t> </a:t>
            </a:r>
            <a:r>
              <a:rPr lang="en-US" i="1" dirty="0" err="1"/>
              <a:t>zilnică</a:t>
            </a:r>
            <a:r>
              <a:rPr lang="en-US" i="1" dirty="0"/>
              <a:t>.</a:t>
            </a:r>
          </a:p>
          <a:p>
            <a:pPr marL="0" lvl="0" indent="0" algn="l" rtl="0">
              <a:lnSpc>
                <a:spcPct val="90000"/>
              </a:lnSpc>
              <a:spcBef>
                <a:spcPts val="0"/>
              </a:spcBef>
              <a:spcAft>
                <a:spcPts val="0"/>
              </a:spcAft>
              <a:buClr>
                <a:schemeClr val="dk1"/>
              </a:buClr>
              <a:buSzPts val="1800"/>
              <a:buNone/>
            </a:pPr>
            <a:endParaRPr dirty="0"/>
          </a:p>
        </p:txBody>
      </p:sp>
      <p:pic>
        <p:nvPicPr>
          <p:cNvPr id="124" name="Google Shape;124;g37d7badc4d7_0_6" descr="A diagram of a model&#10;&#10;AI-generated content may be incorrect."/>
          <p:cNvPicPr preferRelativeResize="0"/>
          <p:nvPr/>
        </p:nvPicPr>
        <p:blipFill rotWithShape="1">
          <a:blip r:embed="rId3">
            <a:alphaModFix/>
          </a:blip>
          <a:srcRect/>
          <a:stretch/>
        </p:blipFill>
        <p:spPr>
          <a:xfrm>
            <a:off x="5672051" y="1462685"/>
            <a:ext cx="5723659" cy="5139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31" name="Google Shape;131;p5"/>
          <p:cNvSpPr txBox="1">
            <a:spLocks noGrp="1"/>
          </p:cNvSpPr>
          <p:nvPr>
            <p:ph type="body" idx="2"/>
          </p:nvPr>
        </p:nvSpPr>
        <p:spPr>
          <a:xfrm>
            <a:off x="97971" y="1462685"/>
            <a:ext cx="5865223" cy="5289300"/>
          </a:xfrm>
          <a:prstGeom prst="rect">
            <a:avLst/>
          </a:prstGeom>
          <a:noFill/>
          <a:ln>
            <a:noFill/>
          </a:ln>
        </p:spPr>
        <p:txBody>
          <a:bodyPr spcFirstLastPara="1" wrap="square" lIns="91425" tIns="45700" rIns="91425" bIns="45700" anchor="t" anchorCtr="0">
            <a:noAutofit/>
          </a:bodyPr>
          <a:lstStyle/>
          <a:p>
            <a:pPr lvl="0"/>
            <a:r>
              <a:rPr lang="en-US" b="1" dirty="0"/>
              <a:t>Emoții </a:t>
            </a:r>
            <a:r>
              <a:rPr lang="en-US" b="1" dirty="0" err="1"/>
              <a:t>pozitive</a:t>
            </a:r>
            <a:r>
              <a:rPr lang="en-US" b="1" dirty="0"/>
              <a:t> (P)</a:t>
            </a:r>
          </a:p>
          <a:p>
            <a:pPr lvl="0"/>
            <a:r>
              <a:rPr lang="en-US" b="1" dirty="0"/>
              <a:t>Ce </a:t>
            </a:r>
            <a:r>
              <a:rPr lang="en-US" b="1" dirty="0" err="1"/>
              <a:t>înseamnă</a:t>
            </a:r>
            <a:r>
              <a:rPr lang="en-US" b="1" dirty="0"/>
              <a:t> </a:t>
            </a:r>
            <a:r>
              <a:rPr lang="en-US" b="1" dirty="0" err="1"/>
              <a:t>acest</a:t>
            </a:r>
            <a:r>
              <a:rPr lang="en-US" b="1" dirty="0"/>
              <a:t> </a:t>
            </a:r>
            <a:r>
              <a:rPr lang="en-US" b="1" dirty="0" err="1"/>
              <a:t>lucru</a:t>
            </a:r>
            <a:r>
              <a:rPr lang="en-US" b="1" dirty="0"/>
              <a:t> </a:t>
            </a:r>
            <a:r>
              <a:rPr lang="en-US" b="1" dirty="0" err="1"/>
              <a:t>în</a:t>
            </a:r>
            <a:r>
              <a:rPr lang="en-US" b="1" dirty="0"/>
              <a:t> </a:t>
            </a:r>
            <a:r>
              <a:rPr lang="en-US" b="1" dirty="0" err="1"/>
              <a:t>școli</a:t>
            </a:r>
            <a:r>
              <a:rPr lang="en-US" b="1" dirty="0"/>
              <a:t> </a:t>
            </a:r>
          </a:p>
          <a:p>
            <a:pPr lvl="0"/>
            <a:r>
              <a:rPr lang="en-US" dirty="0"/>
              <a:t>• </a:t>
            </a:r>
            <a:r>
              <a:rPr lang="en-US" dirty="0" err="1"/>
              <a:t>Elevii</a:t>
            </a:r>
            <a:r>
              <a:rPr lang="en-US" dirty="0"/>
              <a:t> </a:t>
            </a:r>
            <a:r>
              <a:rPr lang="en-US" dirty="0" err="1"/>
              <a:t>și</a:t>
            </a:r>
            <a:r>
              <a:rPr lang="en-US" dirty="0"/>
              <a:t> </a:t>
            </a:r>
            <a:r>
              <a:rPr lang="en-US" dirty="0" err="1"/>
              <a:t>personalul</a:t>
            </a:r>
            <a:r>
              <a:rPr lang="en-US" dirty="0"/>
              <a:t> se </a:t>
            </a:r>
            <a:r>
              <a:rPr lang="en-US" dirty="0" err="1"/>
              <a:t>bucură</a:t>
            </a:r>
            <a:r>
              <a:rPr lang="en-US" dirty="0"/>
              <a:t> de calm, </a:t>
            </a:r>
            <a:r>
              <a:rPr lang="en-US" dirty="0" err="1"/>
              <a:t>încurajare</a:t>
            </a:r>
            <a:r>
              <a:rPr lang="en-US" dirty="0"/>
              <a:t> </a:t>
            </a:r>
            <a:r>
              <a:rPr lang="en-US" dirty="0" err="1"/>
              <a:t>și</a:t>
            </a:r>
            <a:r>
              <a:rPr lang="en-US" dirty="0"/>
              <a:t> </a:t>
            </a:r>
            <a:r>
              <a:rPr lang="en-US" dirty="0" err="1"/>
              <a:t>momente</a:t>
            </a:r>
            <a:r>
              <a:rPr lang="en-US" dirty="0"/>
              <a:t> de </a:t>
            </a:r>
            <a:r>
              <a:rPr lang="en-US" dirty="0" err="1"/>
              <a:t>bucurie</a:t>
            </a:r>
            <a:r>
              <a:rPr lang="en-US" dirty="0"/>
              <a:t> </a:t>
            </a:r>
          </a:p>
          <a:p>
            <a:pPr lvl="0"/>
            <a:r>
              <a:rPr lang="en-US" dirty="0"/>
              <a:t>• </a:t>
            </a:r>
            <a:r>
              <a:rPr lang="en-US" dirty="0" err="1"/>
              <a:t>Mediul</a:t>
            </a:r>
            <a:r>
              <a:rPr lang="en-US" dirty="0"/>
              <a:t> reduce </a:t>
            </a:r>
            <a:r>
              <a:rPr lang="en-US" dirty="0" err="1"/>
              <a:t>presiunea</a:t>
            </a:r>
            <a:r>
              <a:rPr lang="en-US" dirty="0"/>
              <a:t> </a:t>
            </a:r>
            <a:r>
              <a:rPr lang="en-US" dirty="0" err="1"/>
              <a:t>și</a:t>
            </a:r>
            <a:r>
              <a:rPr lang="en-US" dirty="0"/>
              <a:t> </a:t>
            </a:r>
            <a:r>
              <a:rPr lang="en-US" dirty="0" err="1"/>
              <a:t>susține</a:t>
            </a:r>
            <a:r>
              <a:rPr lang="en-US" dirty="0"/>
              <a:t> </a:t>
            </a:r>
            <a:r>
              <a:rPr lang="en-US" dirty="0" err="1"/>
              <a:t>reglarea</a:t>
            </a:r>
            <a:r>
              <a:rPr lang="en-US" dirty="0"/>
              <a:t> </a:t>
            </a:r>
            <a:r>
              <a:rPr lang="en-US" dirty="0" err="1"/>
              <a:t>emoțională</a:t>
            </a:r>
            <a:endParaRPr lang="en-US" dirty="0"/>
          </a:p>
          <a:p>
            <a:pPr lvl="0"/>
            <a:r>
              <a:rPr lang="en-US" b="1" dirty="0"/>
              <a:t>Cum </a:t>
            </a:r>
            <a:r>
              <a:rPr lang="en-US" b="1" dirty="0" err="1"/>
              <a:t>arată</a:t>
            </a:r>
            <a:r>
              <a:rPr lang="en-US" b="1" dirty="0"/>
              <a:t> </a:t>
            </a:r>
            <a:r>
              <a:rPr lang="en-US" b="1" dirty="0" err="1"/>
              <a:t>acest</a:t>
            </a:r>
            <a:r>
              <a:rPr lang="en-US" b="1" dirty="0"/>
              <a:t> </a:t>
            </a:r>
            <a:r>
              <a:rPr lang="en-US" b="1" dirty="0" err="1"/>
              <a:t>lucru</a:t>
            </a:r>
            <a:r>
              <a:rPr lang="en-US" b="1" dirty="0"/>
              <a:t> </a:t>
            </a:r>
            <a:r>
              <a:rPr lang="en-US" b="1" dirty="0" err="1"/>
              <a:t>în</a:t>
            </a:r>
            <a:r>
              <a:rPr lang="en-US" b="1" dirty="0"/>
              <a:t> </a:t>
            </a:r>
            <a:r>
              <a:rPr lang="en-US" b="1" dirty="0" err="1"/>
              <a:t>practică</a:t>
            </a:r>
            <a:r>
              <a:rPr lang="en-US" b="1" dirty="0"/>
              <a:t> </a:t>
            </a:r>
          </a:p>
          <a:p>
            <a:pPr lvl="0"/>
            <a:r>
              <a:rPr lang="en-US" dirty="0"/>
              <a:t>• </a:t>
            </a:r>
            <a:r>
              <a:rPr lang="en-US" dirty="0" err="1"/>
              <a:t>Profesorii</a:t>
            </a:r>
            <a:r>
              <a:rPr lang="en-US" dirty="0"/>
              <a:t> </a:t>
            </a:r>
            <a:r>
              <a:rPr lang="en-US" dirty="0" err="1"/>
              <a:t>îi</a:t>
            </a:r>
            <a:r>
              <a:rPr lang="en-US" dirty="0"/>
              <a:t> </a:t>
            </a:r>
            <a:r>
              <a:rPr lang="en-US" dirty="0" err="1"/>
              <a:t>întâmpină</a:t>
            </a:r>
            <a:r>
              <a:rPr lang="en-US" dirty="0"/>
              <a:t> pe </a:t>
            </a:r>
            <a:r>
              <a:rPr lang="en-US" dirty="0" err="1"/>
              <a:t>elevi</a:t>
            </a:r>
            <a:r>
              <a:rPr lang="en-US" dirty="0"/>
              <a:t> la </a:t>
            </a:r>
            <a:r>
              <a:rPr lang="en-US" dirty="0" err="1"/>
              <a:t>ușă</a:t>
            </a:r>
            <a:r>
              <a:rPr lang="en-US" dirty="0"/>
              <a:t> </a:t>
            </a:r>
          </a:p>
          <a:p>
            <a:pPr lvl="0"/>
            <a:r>
              <a:rPr lang="en-US" dirty="0"/>
              <a:t>• O </a:t>
            </a:r>
            <a:r>
              <a:rPr lang="en-US" dirty="0" err="1"/>
              <a:t>scurtă</a:t>
            </a:r>
            <a:r>
              <a:rPr lang="en-US" dirty="0"/>
              <a:t> </a:t>
            </a:r>
            <a:r>
              <a:rPr lang="en-US" dirty="0" err="1"/>
              <a:t>rutină</a:t>
            </a:r>
            <a:r>
              <a:rPr lang="en-US" dirty="0"/>
              <a:t> de </a:t>
            </a:r>
            <a:r>
              <a:rPr lang="en-US" dirty="0" err="1"/>
              <a:t>recunoștință</a:t>
            </a:r>
            <a:r>
              <a:rPr lang="en-US" dirty="0"/>
              <a:t> la </a:t>
            </a:r>
            <a:r>
              <a:rPr lang="en-US" dirty="0" err="1"/>
              <a:t>sfârșitul</a:t>
            </a:r>
            <a:r>
              <a:rPr lang="en-US" dirty="0"/>
              <a:t> </a:t>
            </a:r>
            <a:r>
              <a:rPr lang="en-US" dirty="0" err="1"/>
              <a:t>zilei</a:t>
            </a:r>
            <a:r>
              <a:rPr lang="en-US" dirty="0"/>
              <a:t> </a:t>
            </a:r>
          </a:p>
          <a:p>
            <a:pPr lvl="0"/>
            <a:r>
              <a:rPr lang="en-US" dirty="0"/>
              <a:t>• </a:t>
            </a:r>
            <a:r>
              <a:rPr lang="en-US" dirty="0" err="1"/>
              <a:t>Tranziție</a:t>
            </a:r>
            <a:r>
              <a:rPr lang="en-US" dirty="0"/>
              <a:t> </a:t>
            </a:r>
            <a:r>
              <a:rPr lang="en-US" dirty="0" err="1"/>
              <a:t>calmă</a:t>
            </a:r>
            <a:r>
              <a:rPr lang="en-US" dirty="0"/>
              <a:t> </a:t>
            </a:r>
            <a:r>
              <a:rPr lang="en-US" dirty="0" err="1"/>
              <a:t>între</a:t>
            </a:r>
            <a:r>
              <a:rPr lang="en-US" dirty="0"/>
              <a:t> </a:t>
            </a:r>
            <a:r>
              <a:rPr lang="en-US" dirty="0" err="1"/>
              <a:t>activități</a:t>
            </a:r>
            <a:r>
              <a:rPr lang="en-US" dirty="0"/>
              <a:t> (</a:t>
            </a:r>
            <a:r>
              <a:rPr lang="en-US" dirty="0" err="1"/>
              <a:t>cronometru</a:t>
            </a:r>
            <a:r>
              <a:rPr lang="en-US" dirty="0"/>
              <a:t>, </a:t>
            </a:r>
            <a:r>
              <a:rPr lang="en-US" dirty="0" err="1"/>
              <a:t>muzică</a:t>
            </a:r>
            <a:r>
              <a:rPr lang="en-US" dirty="0"/>
              <a:t> </a:t>
            </a:r>
            <a:r>
              <a:rPr lang="en-US" dirty="0" err="1"/>
              <a:t>liniștită</a:t>
            </a:r>
            <a:r>
              <a:rPr lang="en-US" dirty="0"/>
              <a:t>, </a:t>
            </a:r>
            <a:r>
              <a:rPr lang="en-US" dirty="0" err="1"/>
              <a:t>respirație</a:t>
            </a:r>
            <a:r>
              <a:rPr lang="en-US" dirty="0"/>
              <a:t>)</a:t>
            </a:r>
          </a:p>
          <a:p>
            <a:pPr lvl="0"/>
            <a:endParaRPr lang="en-US" dirty="0"/>
          </a:p>
          <a:p>
            <a:pPr lvl="0"/>
            <a:r>
              <a:rPr lang="en-US" b="1" dirty="0" err="1"/>
              <a:t>Rezultat</a:t>
            </a:r>
            <a:r>
              <a:rPr lang="en-US" b="1" dirty="0"/>
              <a:t> </a:t>
            </a:r>
            <a:r>
              <a:rPr lang="en-US" b="1" dirty="0" err="1"/>
              <a:t>în</a:t>
            </a:r>
            <a:r>
              <a:rPr lang="en-US" b="1" dirty="0"/>
              <a:t> </a:t>
            </a:r>
            <a:r>
              <a:rPr lang="en-US" b="1" dirty="0" err="1"/>
              <a:t>viața</a:t>
            </a:r>
            <a:r>
              <a:rPr lang="en-US" b="1" dirty="0"/>
              <a:t> </a:t>
            </a:r>
            <a:r>
              <a:rPr lang="en-US" b="1" dirty="0" err="1"/>
              <a:t>școlară</a:t>
            </a:r>
            <a:r>
              <a:rPr lang="en-US" b="1" dirty="0"/>
              <a:t> </a:t>
            </a:r>
          </a:p>
          <a:p>
            <a:pPr lvl="0"/>
            <a:r>
              <a:rPr lang="en-US" dirty="0"/>
              <a:t>• </a:t>
            </a:r>
            <a:r>
              <a:rPr lang="en-US" dirty="0" err="1"/>
              <a:t>Elevii</a:t>
            </a:r>
            <a:r>
              <a:rPr lang="en-US" dirty="0"/>
              <a:t> sunt </a:t>
            </a:r>
            <a:r>
              <a:rPr lang="en-US" dirty="0" err="1"/>
              <a:t>mai</a:t>
            </a:r>
            <a:r>
              <a:rPr lang="en-US" dirty="0"/>
              <a:t> </a:t>
            </a:r>
            <a:r>
              <a:rPr lang="en-US" dirty="0" err="1"/>
              <a:t>pregătiți</a:t>
            </a:r>
            <a:r>
              <a:rPr lang="en-US" dirty="0"/>
              <a:t> </a:t>
            </a:r>
            <a:r>
              <a:rPr lang="en-US" dirty="0" err="1"/>
              <a:t>să</a:t>
            </a:r>
            <a:r>
              <a:rPr lang="en-US" dirty="0"/>
              <a:t> </a:t>
            </a:r>
            <a:r>
              <a:rPr lang="en-US" dirty="0" err="1"/>
              <a:t>învețe</a:t>
            </a:r>
            <a:r>
              <a:rPr lang="en-US" dirty="0"/>
              <a:t> </a:t>
            </a:r>
          </a:p>
          <a:p>
            <a:pPr lvl="0"/>
            <a:r>
              <a:rPr lang="en-US" dirty="0"/>
              <a:t>• </a:t>
            </a:r>
            <a:r>
              <a:rPr lang="en-US" dirty="0" err="1"/>
              <a:t>Profesorii</a:t>
            </a:r>
            <a:r>
              <a:rPr lang="en-US" dirty="0"/>
              <a:t> </a:t>
            </a:r>
            <a:r>
              <a:rPr lang="en-US" dirty="0" err="1"/>
              <a:t>gestionează</a:t>
            </a:r>
            <a:r>
              <a:rPr lang="en-US" dirty="0"/>
              <a:t> </a:t>
            </a:r>
            <a:r>
              <a:rPr lang="en-US" dirty="0" err="1"/>
              <a:t>momentele</a:t>
            </a:r>
            <a:r>
              <a:rPr lang="en-US" dirty="0"/>
              <a:t> </a:t>
            </a:r>
            <a:r>
              <a:rPr lang="en-US" dirty="0" err="1"/>
              <a:t>dificile</a:t>
            </a:r>
            <a:r>
              <a:rPr lang="en-US" dirty="0"/>
              <a:t> cu </a:t>
            </a:r>
            <a:r>
              <a:rPr lang="en-US" dirty="0" err="1"/>
              <a:t>mai</a:t>
            </a:r>
            <a:r>
              <a:rPr lang="en-US" dirty="0"/>
              <a:t> </a:t>
            </a:r>
            <a:r>
              <a:rPr lang="en-US" dirty="0" err="1"/>
              <a:t>multă</a:t>
            </a:r>
            <a:r>
              <a:rPr lang="en-US" dirty="0"/>
              <a:t> </a:t>
            </a:r>
            <a:r>
              <a:rPr lang="en-US" dirty="0" err="1"/>
              <a:t>răbdare</a:t>
            </a:r>
            <a:endParaRPr dirty="0"/>
          </a:p>
        </p:txBody>
      </p:sp>
      <p:pic>
        <p:nvPicPr>
          <p:cNvPr id="132" name="Google Shape;132;p5"/>
          <p:cNvPicPr preferRelativeResize="0"/>
          <p:nvPr/>
        </p:nvPicPr>
        <p:blipFill rotWithShape="1">
          <a:blip r:embed="rId3">
            <a:alphaModFix/>
          </a:blip>
          <a:srcRect/>
          <a:stretch/>
        </p:blipFill>
        <p:spPr>
          <a:xfrm>
            <a:off x="6096000" y="2137668"/>
            <a:ext cx="5723659" cy="3815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n-US" dirty="0" err="1"/>
              <a:t>Unitatea</a:t>
            </a:r>
            <a:r>
              <a:rPr lang="en-US" dirty="0"/>
              <a:t> 1.2 – </a:t>
            </a:r>
            <a:r>
              <a:rPr lang="en-US" dirty="0" err="1"/>
              <a:t>Introducere</a:t>
            </a:r>
            <a:r>
              <a:rPr lang="en-US" dirty="0"/>
              <a:t> </a:t>
            </a:r>
            <a:r>
              <a:rPr lang="en-US" dirty="0" err="1"/>
              <a:t>în</a:t>
            </a:r>
            <a:r>
              <a:rPr lang="en-US" dirty="0"/>
              <a:t> </a:t>
            </a:r>
            <a:r>
              <a:rPr lang="en-US" dirty="0" err="1"/>
              <a:t>modelul</a:t>
            </a:r>
            <a:r>
              <a:rPr lang="en-US" dirty="0"/>
              <a:t> PERMA</a:t>
            </a:r>
            <a:endParaRPr dirty="0"/>
          </a:p>
        </p:txBody>
      </p:sp>
      <p:sp>
        <p:nvSpPr>
          <p:cNvPr id="139" name="Google Shape;139;p13"/>
          <p:cNvSpPr txBox="1">
            <a:spLocks noGrp="1"/>
          </p:cNvSpPr>
          <p:nvPr>
            <p:ph type="body" idx="2"/>
          </p:nvPr>
        </p:nvSpPr>
        <p:spPr>
          <a:xfrm>
            <a:off x="97971" y="1462685"/>
            <a:ext cx="5376999" cy="5289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b="1" dirty="0" err="1"/>
              <a:t>Implicare</a:t>
            </a:r>
            <a:r>
              <a:rPr lang="en-US" b="1" dirty="0"/>
              <a:t>/</a:t>
            </a:r>
            <a:r>
              <a:rPr lang="en-US" b="1" dirty="0" err="1"/>
              <a:t>Angajament</a:t>
            </a:r>
            <a:r>
              <a:rPr lang="en-US" b="1" dirty="0"/>
              <a:t> (E)</a:t>
            </a:r>
            <a:endParaRPr dirty="0"/>
          </a:p>
          <a:p>
            <a:pPr lvl="0"/>
            <a:r>
              <a:rPr lang="en-US" b="1" dirty="0"/>
              <a:t>Ce </a:t>
            </a:r>
            <a:r>
              <a:rPr lang="en-US" b="1" dirty="0" err="1"/>
              <a:t>înseamnă</a:t>
            </a:r>
            <a:r>
              <a:rPr lang="en-US" b="1" dirty="0"/>
              <a:t> </a:t>
            </a:r>
            <a:r>
              <a:rPr lang="en-US" b="1" dirty="0" err="1"/>
              <a:t>acest</a:t>
            </a:r>
            <a:r>
              <a:rPr lang="en-US" b="1" dirty="0"/>
              <a:t> </a:t>
            </a:r>
            <a:r>
              <a:rPr lang="en-US" b="1" dirty="0" err="1"/>
              <a:t>lucru</a:t>
            </a:r>
            <a:r>
              <a:rPr lang="en-US" b="1" dirty="0"/>
              <a:t> </a:t>
            </a:r>
            <a:r>
              <a:rPr lang="en-US" b="1" dirty="0" err="1"/>
              <a:t>în</a:t>
            </a:r>
            <a:r>
              <a:rPr lang="en-US" b="1" dirty="0"/>
              <a:t> </a:t>
            </a:r>
            <a:r>
              <a:rPr lang="en-US" b="1" dirty="0" err="1"/>
              <a:t>școli</a:t>
            </a:r>
            <a:r>
              <a:rPr lang="en-US" b="1" dirty="0"/>
              <a:t> </a:t>
            </a:r>
          </a:p>
          <a:p>
            <a:pPr lvl="0"/>
            <a:r>
              <a:rPr lang="en-US" b="1" dirty="0"/>
              <a:t>• </a:t>
            </a:r>
            <a:r>
              <a:rPr lang="en-US" dirty="0" err="1"/>
              <a:t>Elevii</a:t>
            </a:r>
            <a:r>
              <a:rPr lang="en-US" dirty="0"/>
              <a:t> </a:t>
            </a:r>
            <a:r>
              <a:rPr lang="en-US" dirty="0" err="1"/>
              <a:t>participă</a:t>
            </a:r>
            <a:r>
              <a:rPr lang="en-US" dirty="0"/>
              <a:t> </a:t>
            </a:r>
            <a:r>
              <a:rPr lang="en-US" dirty="0" err="1"/>
              <a:t>activ</a:t>
            </a:r>
            <a:r>
              <a:rPr lang="en-US" dirty="0"/>
              <a:t> </a:t>
            </a:r>
            <a:r>
              <a:rPr lang="en-US" dirty="0" err="1"/>
              <a:t>și</a:t>
            </a:r>
            <a:r>
              <a:rPr lang="en-US" dirty="0"/>
              <a:t> </a:t>
            </a:r>
            <a:r>
              <a:rPr lang="en-US" dirty="0" err="1"/>
              <a:t>rămân</a:t>
            </a:r>
            <a:r>
              <a:rPr lang="en-US" dirty="0"/>
              <a:t> </a:t>
            </a:r>
            <a:r>
              <a:rPr lang="en-US" dirty="0" err="1"/>
              <a:t>concentrați</a:t>
            </a:r>
            <a:r>
              <a:rPr lang="en-US" dirty="0"/>
              <a:t> </a:t>
            </a:r>
          </a:p>
          <a:p>
            <a:pPr lvl="0"/>
            <a:r>
              <a:rPr lang="en-US" dirty="0"/>
              <a:t>• </a:t>
            </a:r>
            <a:r>
              <a:rPr lang="en-US" dirty="0" err="1"/>
              <a:t>Sarcinile</a:t>
            </a:r>
            <a:r>
              <a:rPr lang="en-US" dirty="0"/>
              <a:t> se </a:t>
            </a:r>
            <a:r>
              <a:rPr lang="en-US" dirty="0" err="1"/>
              <a:t>potrivesc</a:t>
            </a:r>
            <a:r>
              <a:rPr lang="en-US" dirty="0"/>
              <a:t> cu </a:t>
            </a:r>
            <a:r>
              <a:rPr lang="en-US" dirty="0" err="1"/>
              <a:t>abilitățile</a:t>
            </a:r>
            <a:r>
              <a:rPr lang="en-US" dirty="0"/>
              <a:t> </a:t>
            </a:r>
            <a:r>
              <a:rPr lang="en-US" dirty="0" err="1"/>
              <a:t>și</a:t>
            </a:r>
            <a:r>
              <a:rPr lang="en-US" dirty="0"/>
              <a:t> </a:t>
            </a:r>
            <a:r>
              <a:rPr lang="en-US" dirty="0" err="1"/>
              <a:t>includ</a:t>
            </a:r>
            <a:r>
              <a:rPr lang="en-US" dirty="0"/>
              <a:t> </a:t>
            </a:r>
            <a:r>
              <a:rPr lang="en-US" dirty="0" err="1"/>
              <a:t>opțiuni</a:t>
            </a:r>
            <a:r>
              <a:rPr lang="en-US" dirty="0"/>
              <a:t> de </a:t>
            </a:r>
            <a:r>
              <a:rPr lang="en-US" dirty="0" err="1"/>
              <a:t>alegere</a:t>
            </a:r>
            <a:endParaRPr lang="en-US" dirty="0"/>
          </a:p>
          <a:p>
            <a:pPr lvl="0"/>
            <a:r>
              <a:rPr lang="en-US" b="1" dirty="0"/>
              <a:t>Cum </a:t>
            </a:r>
            <a:r>
              <a:rPr lang="en-US" b="1" dirty="0" err="1"/>
              <a:t>arată</a:t>
            </a:r>
            <a:r>
              <a:rPr lang="en-US" b="1" dirty="0"/>
              <a:t> </a:t>
            </a:r>
            <a:r>
              <a:rPr lang="en-US" b="1" dirty="0" err="1"/>
              <a:t>acest</a:t>
            </a:r>
            <a:r>
              <a:rPr lang="en-US" b="1" dirty="0"/>
              <a:t> </a:t>
            </a:r>
            <a:r>
              <a:rPr lang="en-US" b="1" dirty="0" err="1"/>
              <a:t>lucru</a:t>
            </a:r>
            <a:r>
              <a:rPr lang="en-US" b="1" dirty="0"/>
              <a:t> </a:t>
            </a:r>
            <a:r>
              <a:rPr lang="en-US" b="1" dirty="0" err="1"/>
              <a:t>în</a:t>
            </a:r>
            <a:r>
              <a:rPr lang="en-US" b="1" dirty="0"/>
              <a:t> </a:t>
            </a:r>
            <a:r>
              <a:rPr lang="en-US" b="1" dirty="0" err="1"/>
              <a:t>practică</a:t>
            </a:r>
            <a:r>
              <a:rPr lang="en-US" b="1" dirty="0"/>
              <a:t> </a:t>
            </a:r>
          </a:p>
          <a:p>
            <a:pPr lvl="0"/>
            <a:r>
              <a:rPr lang="en-US" dirty="0"/>
              <a:t>• </a:t>
            </a:r>
            <a:r>
              <a:rPr lang="en-US" dirty="0" err="1"/>
              <a:t>Tablă</a:t>
            </a:r>
            <a:r>
              <a:rPr lang="en-US" dirty="0"/>
              <a:t> de </a:t>
            </a:r>
            <a:r>
              <a:rPr lang="en-US" dirty="0" err="1"/>
              <a:t>alegere</a:t>
            </a:r>
            <a:r>
              <a:rPr lang="en-US" dirty="0"/>
              <a:t> cu </a:t>
            </a:r>
            <a:r>
              <a:rPr lang="en-US" dirty="0" err="1"/>
              <a:t>opțiuni</a:t>
            </a:r>
            <a:r>
              <a:rPr lang="en-US" dirty="0"/>
              <a:t> de </a:t>
            </a:r>
            <a:r>
              <a:rPr lang="en-US" dirty="0" err="1"/>
              <a:t>învățare</a:t>
            </a:r>
            <a:r>
              <a:rPr lang="en-US" dirty="0"/>
              <a:t> </a:t>
            </a:r>
          </a:p>
          <a:p>
            <a:pPr lvl="0"/>
            <a:r>
              <a:rPr lang="en-US" dirty="0"/>
              <a:t>• </a:t>
            </a:r>
            <a:r>
              <a:rPr lang="en-US" dirty="0" err="1"/>
              <a:t>Proiect</a:t>
            </a:r>
            <a:r>
              <a:rPr lang="en-US" dirty="0"/>
              <a:t> </a:t>
            </a:r>
            <a:r>
              <a:rPr lang="en-US" dirty="0" err="1"/>
              <a:t>practic</a:t>
            </a:r>
            <a:r>
              <a:rPr lang="en-US" dirty="0"/>
              <a:t> </a:t>
            </a:r>
            <a:r>
              <a:rPr lang="en-US" dirty="0" err="1"/>
              <a:t>sau</a:t>
            </a:r>
            <a:r>
              <a:rPr lang="en-US" dirty="0"/>
              <a:t> </a:t>
            </a:r>
            <a:r>
              <a:rPr lang="en-US" dirty="0" err="1"/>
              <a:t>activitate</a:t>
            </a:r>
            <a:r>
              <a:rPr lang="en-US" dirty="0"/>
              <a:t> de </a:t>
            </a:r>
            <a:r>
              <a:rPr lang="en-US" dirty="0" err="1"/>
              <a:t>cercetare</a:t>
            </a:r>
            <a:r>
              <a:rPr lang="en-US" dirty="0"/>
              <a:t> </a:t>
            </a:r>
          </a:p>
          <a:p>
            <a:pPr lvl="0"/>
            <a:r>
              <a:rPr lang="en-US" dirty="0"/>
              <a:t>• </a:t>
            </a:r>
            <a:r>
              <a:rPr lang="en-US" dirty="0" err="1"/>
              <a:t>Blocuri</a:t>
            </a:r>
            <a:r>
              <a:rPr lang="en-US" dirty="0"/>
              <a:t> de </a:t>
            </a:r>
            <a:r>
              <a:rPr lang="en-US" dirty="0" err="1"/>
              <a:t>lucru</a:t>
            </a:r>
            <a:r>
              <a:rPr lang="en-US" dirty="0"/>
              <a:t> </a:t>
            </a:r>
            <a:r>
              <a:rPr lang="en-US" dirty="0" err="1"/>
              <a:t>clare</a:t>
            </a:r>
            <a:r>
              <a:rPr lang="en-US" dirty="0"/>
              <a:t> cu o </a:t>
            </a:r>
            <a:r>
              <a:rPr lang="en-US" dirty="0" err="1"/>
              <a:t>agendă</a:t>
            </a:r>
            <a:r>
              <a:rPr lang="en-US" dirty="0"/>
              <a:t> </a:t>
            </a:r>
            <a:r>
              <a:rPr lang="en-US" dirty="0" err="1"/>
              <a:t>vizuală</a:t>
            </a:r>
            <a:endParaRPr lang="en-US" dirty="0"/>
          </a:p>
          <a:p>
            <a:pPr lvl="0"/>
            <a:r>
              <a:rPr lang="en-US" b="1" dirty="0" err="1"/>
              <a:t>Rezultat</a:t>
            </a:r>
            <a:r>
              <a:rPr lang="en-US" b="1" dirty="0"/>
              <a:t> </a:t>
            </a:r>
            <a:r>
              <a:rPr lang="en-US" b="1" dirty="0" err="1"/>
              <a:t>în</a:t>
            </a:r>
            <a:r>
              <a:rPr lang="en-US" b="1" dirty="0"/>
              <a:t> </a:t>
            </a:r>
            <a:r>
              <a:rPr lang="en-US" b="1" dirty="0" err="1"/>
              <a:t>viața</a:t>
            </a:r>
            <a:r>
              <a:rPr lang="en-US" b="1" dirty="0"/>
              <a:t> </a:t>
            </a:r>
            <a:r>
              <a:rPr lang="en-US" b="1" dirty="0" err="1"/>
              <a:t>școlară</a:t>
            </a:r>
            <a:r>
              <a:rPr lang="en-US" b="1" dirty="0"/>
              <a:t> </a:t>
            </a:r>
          </a:p>
          <a:p>
            <a:pPr lvl="0"/>
            <a:r>
              <a:rPr lang="en-US" b="1" dirty="0"/>
              <a:t>• </a:t>
            </a:r>
            <a:r>
              <a:rPr lang="en-US" dirty="0"/>
              <a:t>Mai </a:t>
            </a:r>
            <a:r>
              <a:rPr lang="en-US" dirty="0" err="1"/>
              <a:t>puține</a:t>
            </a:r>
            <a:r>
              <a:rPr lang="en-US" dirty="0"/>
              <a:t> </a:t>
            </a:r>
            <a:r>
              <a:rPr lang="en-US" dirty="0" err="1"/>
              <a:t>distrageri</a:t>
            </a:r>
            <a:r>
              <a:rPr lang="en-US" dirty="0"/>
              <a:t> </a:t>
            </a:r>
            <a:r>
              <a:rPr lang="en-US" dirty="0" err="1"/>
              <a:t>și</a:t>
            </a:r>
            <a:r>
              <a:rPr lang="en-US" dirty="0"/>
              <a:t> </a:t>
            </a:r>
            <a:r>
              <a:rPr lang="en-US" dirty="0" err="1"/>
              <a:t>comportamente</a:t>
            </a:r>
            <a:r>
              <a:rPr lang="en-US" dirty="0"/>
              <a:t> </a:t>
            </a:r>
            <a:r>
              <a:rPr lang="en-US" dirty="0" err="1"/>
              <a:t>în</a:t>
            </a:r>
            <a:r>
              <a:rPr lang="en-US" dirty="0"/>
              <a:t> afara </a:t>
            </a:r>
            <a:r>
              <a:rPr lang="en-US" dirty="0" err="1"/>
              <a:t>sarcinilor</a:t>
            </a:r>
            <a:r>
              <a:rPr lang="en-US" dirty="0"/>
              <a:t> </a:t>
            </a:r>
          </a:p>
          <a:p>
            <a:pPr lvl="0"/>
            <a:r>
              <a:rPr lang="en-US" dirty="0"/>
              <a:t>• </a:t>
            </a:r>
            <a:r>
              <a:rPr lang="en-US" dirty="0" err="1"/>
              <a:t>Participare</a:t>
            </a:r>
            <a:r>
              <a:rPr lang="en-US" dirty="0"/>
              <a:t> </a:t>
            </a:r>
            <a:r>
              <a:rPr lang="en-US" dirty="0" err="1"/>
              <a:t>mai</a:t>
            </a:r>
            <a:r>
              <a:rPr lang="en-US" dirty="0"/>
              <a:t> mare din </a:t>
            </a:r>
            <a:r>
              <a:rPr lang="en-US" dirty="0" err="1"/>
              <a:t>partea</a:t>
            </a:r>
            <a:r>
              <a:rPr lang="en-US" dirty="0"/>
              <a:t> </a:t>
            </a:r>
            <a:r>
              <a:rPr lang="en-US" dirty="0" err="1"/>
              <a:t>elevilor</a:t>
            </a:r>
            <a:r>
              <a:rPr lang="en-US" dirty="0"/>
              <a:t> care de </a:t>
            </a:r>
            <a:r>
              <a:rPr lang="en-US" dirty="0" err="1"/>
              <a:t>obicei</a:t>
            </a:r>
            <a:r>
              <a:rPr lang="en-US" dirty="0"/>
              <a:t> sunt </a:t>
            </a:r>
            <a:r>
              <a:rPr lang="en-US" dirty="0" err="1"/>
              <a:t>tăcuți</a:t>
            </a:r>
            <a:endParaRPr dirty="0"/>
          </a:p>
        </p:txBody>
      </p:sp>
      <p:pic>
        <p:nvPicPr>
          <p:cNvPr id="140" name="Google Shape;140;p13"/>
          <p:cNvPicPr preferRelativeResize="0"/>
          <p:nvPr/>
        </p:nvPicPr>
        <p:blipFill rotWithShape="1">
          <a:blip r:embed="rId3">
            <a:alphaModFix/>
          </a:blip>
          <a:srcRect/>
          <a:stretch/>
        </p:blipFill>
        <p:spPr>
          <a:xfrm>
            <a:off x="6070220" y="1462685"/>
            <a:ext cx="5057425" cy="5139612"/>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2745</Words>
  <Application>Microsoft Office PowerPoint</Application>
  <PresentationFormat>Widescreen</PresentationFormat>
  <Paragraphs>309</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Open Sans Light</vt:lpstr>
      <vt:lpstr>Open Sans</vt:lpstr>
      <vt:lpstr>CARDET Course template - Cover page</vt:lpstr>
      <vt:lpstr>CARDET Course template</vt:lpstr>
      <vt:lpstr>Școli prospere – o abordare sistemică, la nivelul întregii școli a sănătății mintale și a stării de bine</vt:lpstr>
      <vt:lpstr>PL 3: Formare și consolidarea capacităților (D3.1) </vt:lpstr>
      <vt:lpstr>Fundamentele stării de bine holistice și ale Psihologiei Pozitive</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Unitatea 1.2 – Introducere în modelul PERMA</vt:lpstr>
      <vt:lpstr>Privind către Unitatea 1.3: Introducere în Abordările la Nivelul Întregii Școli (Whole School Approaches - WSA)</vt:lpstr>
      <vt:lpstr>Referințe</vt:lpstr>
      <vt:lpstr>Vă mulțumesc pentru atenție!</vt:lpstr>
      <vt:lpstr>https://thrivingschools.eu/</vt:lpstr>
      <vt:lpstr>Elements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Georgeta CHIRLESAN (138809)</cp:lastModifiedBy>
  <cp:revision>31</cp:revision>
  <dcterms:created xsi:type="dcterms:W3CDTF">2014-07-11T09:12:14Z</dcterms:created>
  <dcterms:modified xsi:type="dcterms:W3CDTF">2025-11-27T15:18:59Z</dcterms:modified>
</cp:coreProperties>
</file>