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12192000"/>
  <p:notesSz cx="6858000" cy="9144000"/>
  <p:embeddedFontLst>
    <p:embeddedFont>
      <p:font typeface="Open Sans Light"/>
      <p:regular r:id="rId34"/>
      <p:bold r:id="rId35"/>
      <p:italic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jNQ19lfjl4F5qya6DOQ4GwGNQf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E15BE04-759C-4BE5-99CA-EC7DCA9335EE}">
  <a:tblStyle styleId="{CE15BE04-759C-4BE5-99CA-EC7DCA9335EE}" styleName="Table_0">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BE9F0"/>
          </a:solidFill>
        </a:fill>
      </a:tcStyle>
    </a:band1H>
    <a:band2H>
      <a:tcTxStyle/>
    </a:band2H>
    <a:band1V>
      <a:tcTxStyle/>
      <a:tcStyle>
        <a:fill>
          <a:solidFill>
            <a:srgbClr val="EBE9F0"/>
          </a:solidFill>
        </a:fill>
      </a:tcStyle>
    </a:band1V>
    <a:band2V>
      <a:tcTx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Arial"/>
          <a:ea typeface="Arial"/>
          <a:cs typeface="Arial"/>
        </a:font>
        <a:schemeClr val="lt1"/>
      </a:tcTxStyle>
      <a:tcStyle>
        <a:fill>
          <a:solidFill>
            <a:schemeClr val="accent1"/>
          </a:solidFill>
        </a:fill>
      </a:tcStyle>
    </a:firstRow>
    <a:neCell>
      <a:tcTxStyle/>
    </a:neCell>
    <a:nwCell>
      <a:tcTxStyle/>
    </a:nwCell>
  </a:tblStyle>
  <a:tblStyle styleId="{E31CBD3E-0C04-4501-ADF3-A15B06D596A5}" styleName="Table_1">
    <a:wholeTbl>
      <a:tcTxStyle b="off" i="off">
        <a:font>
          <a:latin typeface="Arial"/>
          <a:ea typeface="Arial"/>
          <a:cs typeface="Arial"/>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40000"/>
            </a:schemeClr>
          </a:solidFill>
        </a:fill>
      </a:tcStyle>
    </a:band1H>
    <a:band2H>
      <a:tcTxStyle/>
    </a:band2H>
    <a:band1V>
      <a:tcTxStyle/>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fill>
          <a:solidFill>
            <a:schemeClr val="accent1">
              <a:alpha val="40000"/>
            </a:schemeClr>
          </a:solidFill>
        </a:fill>
      </a:tcStyle>
    </a:band1V>
    <a:band2V>
      <a:tcTxStyle/>
    </a:band2V>
    <a:la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Arial"/>
          <a:ea typeface="Arial"/>
          <a:cs typeface="Arial"/>
        </a:font>
        <a:schemeClr val="lt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1"/>
          </a:solidFill>
        </a:fill>
      </a:tcStyle>
    </a:firstRow>
    <a:neCell>
      <a:tcTxStyle/>
    </a:neCell>
    <a:nwCell>
      <a:tcTxStyle/>
    </a:nwCell>
  </a:tblStyle>
  <a:tblStyle styleId="{3AD4CB0D-AD9A-4BEE-9701-78F814C08FBE}" styleName="Table_2">
    <a:wholeTbl>
      <a:tcTxStyle b="off" i="off">
        <a:font>
          <a:latin typeface="Arial"/>
          <a:ea typeface="Arial"/>
          <a:cs typeface="Arial"/>
        </a:font>
        <a:schemeClr val="lt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1"/>
          </a:solidFill>
        </a:fill>
      </a:tcStyle>
    </a:wholeTbl>
    <a:band1H>
      <a:tcTxStyle/>
      <a:tcStyle>
        <a:fill>
          <a:solidFill>
            <a:srgbClr val="5B4782"/>
          </a:solidFill>
        </a:fill>
      </a:tcStyle>
    </a:band1H>
    <a:band2H>
      <a:tcTxStyle/>
    </a:band2H>
    <a:band1V>
      <a:tcTxStyle/>
      <a:tcStyle>
        <a:fill>
          <a:solidFill>
            <a:srgbClr val="5B4782"/>
          </a:solidFill>
        </a:fill>
      </a:tcStyle>
    </a:band1V>
    <a:band2V>
      <a:tcTxStyle/>
    </a:band2V>
    <a:lastCol>
      <a:tcTxStyle b="on" i="off"/>
      <a:tcStyle>
        <a:tcBdr>
          <a:left>
            <a:ln cap="flat" cmpd="sng" w="25400">
              <a:solidFill>
                <a:schemeClr val="lt1"/>
              </a:solidFill>
              <a:prstDash val="solid"/>
              <a:round/>
              <a:headEnd len="sm" w="sm" type="none"/>
              <a:tailEnd len="sm" w="sm" type="none"/>
            </a:ln>
          </a:left>
        </a:tcBdr>
        <a:fill>
          <a:solidFill>
            <a:srgbClr val="5B4782"/>
          </a:solidFill>
        </a:fill>
      </a:tcStyle>
    </a:lastCol>
    <a:firstCol>
      <a:tcTxStyle b="on" i="off"/>
      <a:tcStyle>
        <a:tcBdr>
          <a:right>
            <a:ln cap="flat" cmpd="sng" w="25400">
              <a:solidFill>
                <a:schemeClr val="lt1"/>
              </a:solidFill>
              <a:prstDash val="solid"/>
              <a:round/>
              <a:headEnd len="sm" w="sm" type="none"/>
              <a:tailEnd len="sm" w="sm" type="none"/>
            </a:ln>
          </a:right>
        </a:tcBdr>
        <a:fill>
          <a:solidFill>
            <a:srgbClr val="5B4782"/>
          </a:solidFill>
        </a:fill>
      </a:tcStyle>
    </a:firstCol>
    <a:lastRow>
      <a:tcTxStyle b="on" i="off"/>
      <a:tcStyle>
        <a:tcBdr>
          <a:top>
            <a:ln cap="flat" cmpd="sng" w="25400">
              <a:solidFill>
                <a:schemeClr val="lt1"/>
              </a:solidFill>
              <a:prstDash val="solid"/>
              <a:round/>
              <a:headEnd len="sm" w="sm" type="none"/>
              <a:tailEnd len="sm" w="sm" type="none"/>
            </a:ln>
          </a:top>
        </a:tcBdr>
        <a:fill>
          <a:solidFill>
            <a:srgbClr val="4B3B6C"/>
          </a:solidFill>
        </a:fill>
      </a:tcStyle>
    </a:lastRow>
    <a:seCell>
      <a:tcTxStyle/>
      <a:tcStyle>
        <a:tcBdr>
          <a:left>
            <a:ln cap="flat" cmpd="sng" w="9525">
              <a:solidFill>
                <a:srgbClr val="000000">
                  <a:alpha val="0"/>
                </a:srgbClr>
              </a:solidFill>
              <a:prstDash val="solid"/>
              <a:round/>
              <a:headEnd len="sm" w="sm" type="none"/>
              <a:tailEnd len="sm" w="sm" type="none"/>
            </a:ln>
          </a:left>
        </a:tcBdr>
      </a:tcStyle>
    </a:seCell>
    <a:swCell>
      <a:tcTxStyle/>
      <a:tcStyle>
        <a:tcBdr>
          <a:right>
            <a:ln cap="flat" cmpd="sng" w="9525">
              <a:solidFill>
                <a:srgbClr val="000000">
                  <a:alpha val="0"/>
                </a:srgbClr>
              </a:solidFill>
              <a:prstDash val="solid"/>
              <a:round/>
              <a:headEnd len="sm" w="sm" type="none"/>
              <a:tailEnd len="sm" w="sm" type="none"/>
            </a:ln>
          </a:right>
        </a:tcBdr>
      </a:tcStyle>
    </a:swCell>
    <a:firstRow>
      <a:tcTxStyle b="on" i="off"/>
      <a:tcStyle>
        <a:tcBdr>
          <a:bottom>
            <a:ln cap="flat" cmpd="sng" w="25400">
              <a:solidFill>
                <a:schemeClr val="lt1"/>
              </a:solidFill>
              <a:prstDash val="solid"/>
              <a:round/>
              <a:headEnd len="sm" w="sm" type="none"/>
              <a:tailEnd len="sm" w="sm" type="none"/>
            </a:ln>
          </a:bottom>
        </a:tcBdr>
        <a:fill>
          <a:solidFill>
            <a:schemeClr val="dk1"/>
          </a:solidFill>
        </a:fill>
      </a:tcStyle>
    </a:firstRow>
    <a:neCell>
      <a:tcTxStyle/>
      <a:tcStyle>
        <a:tcBdr>
          <a:left>
            <a:ln cap="flat" cmpd="sng" w="9525">
              <a:solidFill>
                <a:srgbClr val="000000">
                  <a:alpha val="0"/>
                </a:srgbClr>
              </a:solidFill>
              <a:prstDash val="solid"/>
              <a:round/>
              <a:headEnd len="sm" w="sm" type="none"/>
              <a:tailEnd len="sm" w="sm" type="none"/>
            </a:ln>
          </a:left>
        </a:tcBdr>
      </a:tcStyle>
    </a:neCell>
    <a:nwCell>
      <a:tcTxStyle/>
      <a:tcStyle>
        <a:tcBdr>
          <a:right>
            <a:ln cap="flat" cmpd="sng" w="9525">
              <a:solidFill>
                <a:srgbClr val="000000">
                  <a:alpha val="0"/>
                </a:srgbClr>
              </a:solidFill>
              <a:prstDash val="solid"/>
              <a:round/>
              <a:headEnd len="sm" w="sm" type="none"/>
              <a:tailEnd len="sm" w="sm" type="none"/>
            </a:ln>
          </a:right>
        </a:tcBdr>
      </a:tcStyle>
    </a:nwCell>
  </a:tblStyle>
  <a:tblStyle styleId="{B069486A-4AB1-4497-856D-E6C40246B854}" styleName="Table_3">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EBE9F0"/>
          </a:solidFill>
        </a:fill>
      </a:tcStyle>
    </a:wholeTbl>
    <a:band1H>
      <a:tcTxStyle/>
      <a:tcStyle>
        <a:fill>
          <a:solidFill>
            <a:srgbClr val="D4D0E0"/>
          </a:solidFill>
        </a:fill>
      </a:tcStyle>
    </a:band1H>
    <a:band2H>
      <a:tcTxStyle/>
    </a:band2H>
    <a:band1V>
      <a:tcTxStyle/>
      <a:tcStyle>
        <a:fill>
          <a:solidFill>
            <a:srgbClr val="D4D0E0"/>
          </a:solidFill>
        </a:fill>
      </a:tcStyle>
    </a:band1V>
    <a:band2V>
      <a:tcTxStyle/>
    </a:band2V>
    <a:lastCol>
      <a:tcTxStyle b="on" i="off"/>
    </a:lastCol>
    <a:firstCol>
      <a:tcTxStyle b="on" i="off"/>
    </a:firstCol>
    <a:lastRow>
      <a:tcTxStyle b="on" i="off"/>
      <a:tcStyle>
        <a:tcBdr>
          <a:top>
            <a:ln cap="flat" cmpd="sng" w="25400">
              <a:solidFill>
                <a:schemeClr val="accent1"/>
              </a:solidFill>
              <a:prstDash val="solid"/>
              <a:round/>
              <a:headEnd len="sm" w="sm" type="none"/>
              <a:tailEnd len="sm" w="sm" type="none"/>
            </a:ln>
          </a:top>
        </a:tcBdr>
        <a:fill>
          <a:solidFill>
            <a:srgbClr val="EBE9F0"/>
          </a:solidFill>
        </a:fill>
      </a:tcStyle>
    </a:lastRow>
    <a:seCell>
      <a:tcTxStyle/>
    </a:seCell>
    <a:swCell>
      <a:tcTxStyle/>
    </a:swCell>
    <a:firstRow>
      <a:tcTxStyle b="on" i="off"/>
      <a:tcStyle>
        <a:fill>
          <a:solidFill>
            <a:srgbClr val="EBE9F0"/>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OpenSansLight-bold.fntdata"/><Relationship Id="rId12" Type="http://schemas.openxmlformats.org/officeDocument/2006/relationships/slide" Target="slides/slide6.xml"/><Relationship Id="rId34" Type="http://schemas.openxmlformats.org/officeDocument/2006/relationships/font" Target="fonts/OpenSansLight-regular.fntdata"/><Relationship Id="rId15" Type="http://schemas.openxmlformats.org/officeDocument/2006/relationships/slide" Target="slides/slide9.xml"/><Relationship Id="rId37" Type="http://schemas.openxmlformats.org/officeDocument/2006/relationships/font" Target="fonts/OpenSansLight-boldItalic.fntdata"/><Relationship Id="rId14" Type="http://schemas.openxmlformats.org/officeDocument/2006/relationships/slide" Target="slides/slide8.xml"/><Relationship Id="rId36" Type="http://schemas.openxmlformats.org/officeDocument/2006/relationships/font" Target="fonts/OpenSansLight-italic.fntdata"/><Relationship Id="rId17" Type="http://schemas.openxmlformats.org/officeDocument/2006/relationships/slide" Target="slides/slide11.xml"/><Relationship Id="rId39" Type="http://schemas.openxmlformats.org/officeDocument/2006/relationships/font" Target="fonts/OpenSans-bold.fntdata"/><Relationship Id="rId16" Type="http://schemas.openxmlformats.org/officeDocument/2006/relationships/slide" Target="slides/slide10.xml"/><Relationship Id="rId38" Type="http://schemas.openxmlformats.org/officeDocument/2006/relationships/font" Target="fonts/OpenSans-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7d7badc4d7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37d7badc4d7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8507ec21a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38507ec21a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8507ec21ab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g38507ec21ab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7d7badc4d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g37d7badc4d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7f91dc4fb9_0_1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g37f91dc4fb9_0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7f91dc4fb9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g37f91dc4fb9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7f91dc4fb9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37f91dc4fb9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7d7badc4d7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g37d7badc4d7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7.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5"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8"/>
          <p:cNvSpPr/>
          <p:nvPr/>
        </p:nvSpPr>
        <p:spPr>
          <a:xfrm flipH="1">
            <a:off x="2172708" y="2774849"/>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9"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31" name="Google Shape;31;p19"/>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2" name="Google Shape;32;p1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34"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12"/>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7" name="Shape 47"/>
        <p:cNvGrpSpPr/>
        <p:nvPr/>
      </p:nvGrpSpPr>
      <p:grpSpPr>
        <a:xfrm>
          <a:off x="0" y="0"/>
          <a:ext cx="0" cy="0"/>
          <a:chOff x="0" y="0"/>
          <a:chExt cx="0" cy="0"/>
        </a:xfrm>
      </p:grpSpPr>
      <p:sp>
        <p:nvSpPr>
          <p:cNvPr id="48" name="Google Shape;48;g37f91dc4fb9_0_12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g37f91dc4fb9_0_12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g37f91dc4fb9_0_12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51" name="Shape 51"/>
        <p:cNvGrpSpPr/>
        <p:nvPr/>
      </p:nvGrpSpPr>
      <p:grpSpPr>
        <a:xfrm>
          <a:off x="0" y="0"/>
          <a:ext cx="0" cy="0"/>
          <a:chOff x="0" y="0"/>
          <a:chExt cx="0" cy="0"/>
        </a:xfrm>
      </p:grpSpPr>
      <p:sp>
        <p:nvSpPr>
          <p:cNvPr id="52" name="Google Shape;52;g37f91dc4fb9_0_11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g37f91dc4fb9_0_118"/>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4" name="Shape 54"/>
        <p:cNvGrpSpPr/>
        <p:nvPr/>
      </p:nvGrpSpPr>
      <p:grpSpPr>
        <a:xfrm>
          <a:off x="0" y="0"/>
          <a:ext cx="0" cy="0"/>
          <a:chOff x="0" y="0"/>
          <a:chExt cx="0" cy="0"/>
        </a:xfrm>
      </p:grpSpPr>
      <p:sp>
        <p:nvSpPr>
          <p:cNvPr id="55" name="Google Shape;55;g37f91dc4fb9_0_12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37f91dc4fb9_0_125"/>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g37f91dc4fb9_0_125"/>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g37f91dc4fb9_0_125"/>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9" name="Shape 59"/>
        <p:cNvGrpSpPr/>
        <p:nvPr/>
      </p:nvGrpSpPr>
      <p:grpSpPr>
        <a:xfrm>
          <a:off x="0" y="0"/>
          <a:ext cx="0" cy="0"/>
          <a:chOff x="0" y="0"/>
          <a:chExt cx="0" cy="0"/>
        </a:xfrm>
      </p:grpSpPr>
      <p:sp>
        <p:nvSpPr>
          <p:cNvPr id="60" name="Google Shape;60;g37f91dc4fb9_0_13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g37f91dc4fb9_0_130"/>
          <p:cNvSpPr txBox="1"/>
          <p:nvPr>
            <p:ph idx="1" type="body"/>
          </p:nvPr>
        </p:nvSpPr>
        <p:spPr>
          <a:xfrm>
            <a:off x="97971"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g37f91dc4fb9_0_130"/>
          <p:cNvSpPr txBox="1"/>
          <p:nvPr>
            <p:ph idx="2" type="body"/>
          </p:nvPr>
        </p:nvSpPr>
        <p:spPr>
          <a:xfrm>
            <a:off x="6131377"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627"/>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44" name="Shape 44"/>
        <p:cNvGrpSpPr/>
        <p:nvPr/>
      </p:nvGrpSpPr>
      <p:grpSpPr>
        <a:xfrm>
          <a:off x="0" y="0"/>
          <a:ext cx="0" cy="0"/>
          <a:chOff x="0" y="0"/>
          <a:chExt cx="0" cy="0"/>
        </a:xfrm>
      </p:grpSpPr>
      <p:sp>
        <p:nvSpPr>
          <p:cNvPr id="45" name="Google Shape;45;g37f91dc4fb9_0_115"/>
          <p:cNvSpPr/>
          <p:nvPr/>
        </p:nvSpPr>
        <p:spPr>
          <a:xfrm>
            <a:off x="0" y="0"/>
            <a:ext cx="12192000" cy="79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6" name="Google Shape;46;g37f91dc4fb9_0_11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Calibri"/>
              <a:buNone/>
              <a:defRPr b="0" i="0" sz="3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s://doi.org/10.3389/fpsyg.2020.00427" TargetMode="External"/><Relationship Id="rId4" Type="http://schemas.openxmlformats.org/officeDocument/2006/relationships/hyperlink" Target="https://doi.org/10.1111/j.1467-8624.2010.01564.x" TargetMode="External"/><Relationship Id="rId5" Type="http://schemas.openxmlformats.org/officeDocument/2006/relationships/hyperlink" Target="https://doi.org/10.1007/978-94-007-2147-0_9" TargetMode="External"/><Relationship Id="rId6" Type="http://schemas.openxmlformats.org/officeDocument/2006/relationships/hyperlink" Target="https://doi.org/10.1375/aedp.28.2.75"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lang="en-US" sz="2200"/>
              <a:t>Thriving Schools - A Systemic, Whole-School Approach to Mental Health and Well-Being</a:t>
            </a:r>
            <a:endParaRPr sz="2200"/>
          </a:p>
        </p:txBody>
      </p:sp>
      <p:sp>
        <p:nvSpPr>
          <p:cNvPr id="68" name="Google Shape;68;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Project duration: 36 months (Mar 2025 - Feb 2028)</a:t>
            </a:r>
            <a:endParaRPr b="0" i="0" sz="1400">
              <a:solidFill>
                <a:srgbClr val="000000"/>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Project No: 101196057</a:t>
            </a:r>
            <a:endParaRPr b="0" i="0" sz="1400">
              <a:solidFill>
                <a:srgbClr val="000000"/>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Call: ERASMUS-EDU-2024-POL-EXP</a:t>
            </a:r>
            <a:endParaRPr b="0" i="0" sz="1400">
              <a:solidFill>
                <a:srgbClr val="000000"/>
              </a:solidFill>
            </a:endParaRPr>
          </a:p>
          <a:p>
            <a:pPr indent="0" lvl="0" marL="0" rtl="0" algn="l">
              <a:lnSpc>
                <a:spcPct val="90000"/>
              </a:lnSpc>
              <a:spcBef>
                <a:spcPts val="0"/>
              </a:spcBef>
              <a:spcAft>
                <a:spcPts val="0"/>
              </a:spcAft>
              <a:buClr>
                <a:schemeClr val="accen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 1.2 – Introduction to PERMA Model</a:t>
            </a:r>
            <a:endParaRPr/>
          </a:p>
        </p:txBody>
      </p:sp>
      <p:sp>
        <p:nvSpPr>
          <p:cNvPr id="146" name="Google Shape;146;p1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Copy/paste the slide as many times as needed – but avoid overloading.</a:t>
            </a:r>
            <a:endParaRPr/>
          </a:p>
        </p:txBody>
      </p:sp>
      <p:sp>
        <p:nvSpPr>
          <p:cNvPr id="147" name="Google Shape;147;p14"/>
          <p:cNvSpPr txBox="1"/>
          <p:nvPr>
            <p:ph idx="2" type="body"/>
          </p:nvPr>
        </p:nvSpPr>
        <p:spPr>
          <a:xfrm>
            <a:off x="97971" y="1462685"/>
            <a:ext cx="5376999"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Relationships (R)</a:t>
            </a:r>
            <a:endParaRPr/>
          </a:p>
          <a:p>
            <a:pPr indent="-228600" lvl="0" marL="457200" marR="0" rtl="0" algn="l">
              <a:lnSpc>
                <a:spcPct val="90000"/>
              </a:lnSpc>
              <a:spcBef>
                <a:spcPts val="1000"/>
              </a:spcBef>
              <a:spcAft>
                <a:spcPts val="0"/>
              </a:spcAft>
              <a:buClr>
                <a:schemeClr val="dk1"/>
              </a:buClr>
              <a:buSzPts val="1800"/>
              <a:buFont typeface="Arial"/>
              <a:buNone/>
            </a:pPr>
            <a:r>
              <a:rPr b="1" lang="en-US"/>
              <a:t>What this means in schools</a:t>
            </a:r>
            <a:br>
              <a:rPr lang="en-US"/>
            </a:br>
            <a:r>
              <a:rPr lang="en-US"/>
              <a:t>• Students and staff feel accepted, supported and seen</a:t>
            </a:r>
            <a:br>
              <a:rPr lang="en-US"/>
            </a:br>
            <a:r>
              <a:rPr lang="en-US"/>
              <a:t>• Interactions are respectful and predictable</a:t>
            </a:r>
            <a:endParaRPr/>
          </a:p>
          <a:p>
            <a:pPr indent="-228600" lvl="0" marL="457200" marR="0" rtl="0" algn="l">
              <a:lnSpc>
                <a:spcPct val="90000"/>
              </a:lnSpc>
              <a:spcBef>
                <a:spcPts val="1000"/>
              </a:spcBef>
              <a:spcAft>
                <a:spcPts val="0"/>
              </a:spcAft>
              <a:buClr>
                <a:schemeClr val="dk1"/>
              </a:buClr>
              <a:buSzPts val="1800"/>
              <a:buFont typeface="Arial"/>
              <a:buNone/>
            </a:pPr>
            <a:r>
              <a:rPr b="1" lang="en-US"/>
              <a:t>What this looks like in practice</a:t>
            </a:r>
            <a:br>
              <a:rPr lang="en-US"/>
            </a:br>
            <a:r>
              <a:rPr lang="en-US"/>
              <a:t>• Morning check ins in class</a:t>
            </a:r>
            <a:br>
              <a:rPr lang="en-US"/>
            </a:br>
            <a:r>
              <a:rPr lang="en-US"/>
              <a:t>• Pair buddy system or peer support</a:t>
            </a:r>
            <a:br>
              <a:rPr lang="en-US"/>
            </a:br>
            <a:r>
              <a:rPr lang="en-US"/>
              <a:t>• Teachers use names, invite opinions and acknowledge effort</a:t>
            </a:r>
            <a:endParaRPr/>
          </a:p>
          <a:p>
            <a:pPr indent="-228600" lvl="0" marL="457200" marR="0" rtl="0" algn="l">
              <a:lnSpc>
                <a:spcPct val="90000"/>
              </a:lnSpc>
              <a:spcBef>
                <a:spcPts val="1000"/>
              </a:spcBef>
              <a:spcAft>
                <a:spcPts val="0"/>
              </a:spcAft>
              <a:buClr>
                <a:schemeClr val="dk1"/>
              </a:buClr>
              <a:buSzPts val="1800"/>
              <a:buFont typeface="Arial"/>
              <a:buNone/>
            </a:pPr>
            <a:r>
              <a:rPr b="1" lang="en-US"/>
              <a:t>Result in school life</a:t>
            </a:r>
            <a:br>
              <a:rPr lang="en-US"/>
            </a:br>
            <a:r>
              <a:rPr lang="en-US"/>
              <a:t>• Better behaviour and fewer conflicts</a:t>
            </a:r>
            <a:br>
              <a:rPr lang="en-US"/>
            </a:br>
            <a:r>
              <a:rPr lang="en-US"/>
              <a:t>• Greater trust between teachers and students</a:t>
            </a:r>
            <a:endParaRPr/>
          </a:p>
          <a:p>
            <a:pPr indent="0" lvl="0" marL="0" rtl="0" algn="l">
              <a:lnSpc>
                <a:spcPct val="90000"/>
              </a:lnSpc>
              <a:spcBef>
                <a:spcPts val="0"/>
              </a:spcBef>
              <a:spcAft>
                <a:spcPts val="0"/>
              </a:spcAft>
              <a:buClr>
                <a:schemeClr val="dk1"/>
              </a:buClr>
              <a:buSzPts val="1800"/>
              <a:buNone/>
            </a:pPr>
            <a:r>
              <a:t/>
            </a:r>
            <a:endParaRPr/>
          </a:p>
        </p:txBody>
      </p:sp>
      <p:pic>
        <p:nvPicPr>
          <p:cNvPr id="148" name="Google Shape;148;p14"/>
          <p:cNvPicPr preferRelativeResize="0"/>
          <p:nvPr/>
        </p:nvPicPr>
        <p:blipFill rotWithShape="1">
          <a:blip r:embed="rId3">
            <a:alphaModFix/>
          </a:blip>
          <a:srcRect b="0" l="0" r="0" t="0"/>
          <a:stretch/>
        </p:blipFill>
        <p:spPr>
          <a:xfrm>
            <a:off x="5915843" y="1462685"/>
            <a:ext cx="5376998" cy="51396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 1.2 – Introduction to PERMA Model</a:t>
            </a:r>
            <a:endParaRPr/>
          </a:p>
        </p:txBody>
      </p:sp>
      <p:sp>
        <p:nvSpPr>
          <p:cNvPr id="154" name="Google Shape;154;p15"/>
          <p:cNvSpPr txBox="1"/>
          <p:nvPr>
            <p:ph idx="2" type="body"/>
          </p:nvPr>
        </p:nvSpPr>
        <p:spPr>
          <a:xfrm>
            <a:off x="97971" y="1462685"/>
            <a:ext cx="5376999"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Meaning (M)</a:t>
            </a:r>
            <a:endParaRPr/>
          </a:p>
          <a:p>
            <a:pPr indent="-228600" lvl="0" marL="457200" marR="0" rtl="0" algn="l">
              <a:lnSpc>
                <a:spcPct val="90000"/>
              </a:lnSpc>
              <a:spcBef>
                <a:spcPts val="1000"/>
              </a:spcBef>
              <a:spcAft>
                <a:spcPts val="0"/>
              </a:spcAft>
              <a:buClr>
                <a:schemeClr val="dk1"/>
              </a:buClr>
              <a:buSzPts val="1800"/>
              <a:buFont typeface="Arial"/>
              <a:buNone/>
            </a:pPr>
            <a:r>
              <a:rPr b="1" lang="en-US"/>
              <a:t>What this means in schools</a:t>
            </a:r>
            <a:br>
              <a:rPr lang="en-US"/>
            </a:br>
            <a:r>
              <a:rPr lang="en-US"/>
              <a:t>• Students understand the purpose behind the activity</a:t>
            </a:r>
            <a:br>
              <a:rPr lang="en-US"/>
            </a:br>
            <a:r>
              <a:rPr lang="en-US"/>
              <a:t>• Teachers communicate the “why,” not only the “what”</a:t>
            </a:r>
            <a:endParaRPr/>
          </a:p>
          <a:p>
            <a:pPr indent="-228600" lvl="0" marL="457200" marR="0" rtl="0" algn="l">
              <a:lnSpc>
                <a:spcPct val="90000"/>
              </a:lnSpc>
              <a:spcBef>
                <a:spcPts val="1000"/>
              </a:spcBef>
              <a:spcAft>
                <a:spcPts val="0"/>
              </a:spcAft>
              <a:buClr>
                <a:schemeClr val="dk1"/>
              </a:buClr>
              <a:buSzPts val="1800"/>
              <a:buFont typeface="Arial"/>
              <a:buNone/>
            </a:pPr>
            <a:r>
              <a:rPr b="1" lang="en-US"/>
              <a:t>What this looks like in practice</a:t>
            </a:r>
            <a:br>
              <a:rPr lang="en-US"/>
            </a:br>
            <a:r>
              <a:rPr lang="en-US"/>
              <a:t>• Start lesson with one sentence: “Why this matters”</a:t>
            </a:r>
            <a:br>
              <a:rPr lang="en-US"/>
            </a:br>
            <a:r>
              <a:rPr lang="en-US"/>
              <a:t>• School projects linked to real issues (eco team, student council)</a:t>
            </a:r>
            <a:br>
              <a:rPr lang="en-US"/>
            </a:br>
            <a:r>
              <a:rPr lang="en-US"/>
              <a:t>• Students help plan or present learning outcomes</a:t>
            </a:r>
            <a:endParaRPr/>
          </a:p>
          <a:p>
            <a:pPr indent="-228600" lvl="0" marL="457200" marR="0" rtl="0" algn="l">
              <a:lnSpc>
                <a:spcPct val="90000"/>
              </a:lnSpc>
              <a:spcBef>
                <a:spcPts val="1000"/>
              </a:spcBef>
              <a:spcAft>
                <a:spcPts val="0"/>
              </a:spcAft>
              <a:buClr>
                <a:schemeClr val="dk1"/>
              </a:buClr>
              <a:buSzPts val="1800"/>
              <a:buFont typeface="Arial"/>
              <a:buNone/>
            </a:pPr>
            <a:r>
              <a:rPr b="1" lang="en-US"/>
              <a:t>Result in school life</a:t>
            </a:r>
            <a:br>
              <a:rPr lang="en-US"/>
            </a:br>
            <a:r>
              <a:rPr lang="en-US"/>
              <a:t>• Higher motivation and commitment</a:t>
            </a:r>
            <a:br>
              <a:rPr lang="en-US"/>
            </a:br>
            <a:r>
              <a:rPr lang="en-US"/>
              <a:t>• Reduced resistance to challenging tasks</a:t>
            </a:r>
            <a:endParaRPr/>
          </a:p>
          <a:p>
            <a:pPr indent="0" lvl="0" marL="0" rtl="0" algn="l">
              <a:lnSpc>
                <a:spcPct val="90000"/>
              </a:lnSpc>
              <a:spcBef>
                <a:spcPts val="0"/>
              </a:spcBef>
              <a:spcAft>
                <a:spcPts val="0"/>
              </a:spcAft>
              <a:buClr>
                <a:schemeClr val="dk1"/>
              </a:buClr>
              <a:buSzPts val="1800"/>
              <a:buNone/>
            </a:pPr>
            <a:r>
              <a:t/>
            </a:r>
            <a:endParaRPr/>
          </a:p>
        </p:txBody>
      </p:sp>
      <p:pic>
        <p:nvPicPr>
          <p:cNvPr id="155" name="Google Shape;155;p15" title="973b10d6-1be1-4287-a7c7-d624ae9bbd95.jpg"/>
          <p:cNvPicPr preferRelativeResize="0"/>
          <p:nvPr/>
        </p:nvPicPr>
        <p:blipFill>
          <a:blip r:embed="rId3">
            <a:alphaModFix/>
          </a:blip>
          <a:stretch>
            <a:fillRect/>
          </a:stretch>
        </p:blipFill>
        <p:spPr>
          <a:xfrm>
            <a:off x="6133325" y="996225"/>
            <a:ext cx="5377001" cy="5755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 1.2 – Introduction to PERMA Model</a:t>
            </a:r>
            <a:endParaRPr/>
          </a:p>
        </p:txBody>
      </p:sp>
      <p:sp>
        <p:nvSpPr>
          <p:cNvPr id="161" name="Google Shape;161;p1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Copy/paste the slide as many times as needed – but avoid overloading.</a:t>
            </a:r>
            <a:endParaRPr/>
          </a:p>
        </p:txBody>
      </p:sp>
      <p:sp>
        <p:nvSpPr>
          <p:cNvPr id="162" name="Google Shape;162;p16"/>
          <p:cNvSpPr txBox="1"/>
          <p:nvPr>
            <p:ph idx="2" type="body"/>
          </p:nvPr>
        </p:nvSpPr>
        <p:spPr>
          <a:xfrm>
            <a:off x="97971" y="1462685"/>
            <a:ext cx="5376999"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Accomplishment (A)</a:t>
            </a:r>
            <a:endParaRPr/>
          </a:p>
          <a:p>
            <a:pPr indent="-228600" lvl="0" marL="457200" marR="0" rtl="0" algn="l">
              <a:lnSpc>
                <a:spcPct val="90000"/>
              </a:lnSpc>
              <a:spcBef>
                <a:spcPts val="1000"/>
              </a:spcBef>
              <a:spcAft>
                <a:spcPts val="0"/>
              </a:spcAft>
              <a:buClr>
                <a:schemeClr val="dk1"/>
              </a:buClr>
              <a:buSzPts val="1800"/>
              <a:buFont typeface="Arial"/>
              <a:buNone/>
            </a:pPr>
            <a:r>
              <a:rPr b="1" lang="en-US"/>
              <a:t>What this means in schools</a:t>
            </a:r>
            <a:br>
              <a:rPr lang="en-US"/>
            </a:br>
            <a:r>
              <a:rPr lang="en-US"/>
              <a:t>• Students and teachers see progress and small wins</a:t>
            </a:r>
            <a:br>
              <a:rPr lang="en-US"/>
            </a:br>
            <a:r>
              <a:rPr lang="en-US"/>
              <a:t>• Goals are concrete and visible</a:t>
            </a:r>
            <a:endParaRPr/>
          </a:p>
          <a:p>
            <a:pPr indent="-228600" lvl="0" marL="457200" marR="0" rtl="0" algn="l">
              <a:lnSpc>
                <a:spcPct val="90000"/>
              </a:lnSpc>
              <a:spcBef>
                <a:spcPts val="1000"/>
              </a:spcBef>
              <a:spcAft>
                <a:spcPts val="0"/>
              </a:spcAft>
              <a:buClr>
                <a:schemeClr val="dk1"/>
              </a:buClr>
              <a:buSzPts val="1800"/>
              <a:buFont typeface="Arial"/>
              <a:buNone/>
            </a:pPr>
            <a:r>
              <a:rPr b="1" lang="en-US"/>
              <a:t>What this looks like in practice</a:t>
            </a:r>
            <a:br>
              <a:rPr lang="en-US"/>
            </a:br>
            <a:r>
              <a:rPr lang="en-US"/>
              <a:t>• Weekly goal cards: “This week I will…”</a:t>
            </a:r>
            <a:br>
              <a:rPr lang="en-US"/>
            </a:br>
            <a:r>
              <a:rPr lang="en-US"/>
              <a:t>• Visible progress tracker (wall chart or planner)</a:t>
            </a:r>
            <a:br>
              <a:rPr lang="en-US"/>
            </a:br>
            <a:r>
              <a:rPr lang="en-US"/>
              <a:t>• Short feedback cycle: what improved since last time</a:t>
            </a:r>
            <a:endParaRPr/>
          </a:p>
          <a:p>
            <a:pPr indent="-228600" lvl="0" marL="457200" marR="0" rtl="0" algn="l">
              <a:lnSpc>
                <a:spcPct val="90000"/>
              </a:lnSpc>
              <a:spcBef>
                <a:spcPts val="1000"/>
              </a:spcBef>
              <a:spcAft>
                <a:spcPts val="0"/>
              </a:spcAft>
              <a:buClr>
                <a:schemeClr val="dk1"/>
              </a:buClr>
              <a:buSzPts val="1800"/>
              <a:buFont typeface="Arial"/>
              <a:buNone/>
            </a:pPr>
            <a:r>
              <a:rPr b="1" lang="en-US"/>
              <a:t>Result in school life</a:t>
            </a:r>
            <a:br>
              <a:rPr lang="en-US"/>
            </a:br>
            <a:r>
              <a:rPr lang="en-US"/>
              <a:t>• Students feel capable</a:t>
            </a:r>
            <a:br>
              <a:rPr lang="en-US"/>
            </a:br>
            <a:r>
              <a:rPr lang="en-US"/>
              <a:t>• Teachers see impact of their instruction</a:t>
            </a:r>
            <a:endParaRPr/>
          </a:p>
          <a:p>
            <a:pPr indent="0" lvl="0" marL="0" rtl="0" algn="l">
              <a:lnSpc>
                <a:spcPct val="90000"/>
              </a:lnSpc>
              <a:spcBef>
                <a:spcPts val="0"/>
              </a:spcBef>
              <a:spcAft>
                <a:spcPts val="0"/>
              </a:spcAft>
              <a:buClr>
                <a:schemeClr val="dk1"/>
              </a:buClr>
              <a:buSzPts val="1800"/>
              <a:buNone/>
            </a:pPr>
            <a:r>
              <a:t/>
            </a:r>
            <a:endParaRPr/>
          </a:p>
        </p:txBody>
      </p:sp>
      <p:pic>
        <p:nvPicPr>
          <p:cNvPr id="163" name="Google Shape;163;p16"/>
          <p:cNvPicPr preferRelativeResize="0"/>
          <p:nvPr/>
        </p:nvPicPr>
        <p:blipFill rotWithShape="1">
          <a:blip r:embed="rId3">
            <a:alphaModFix/>
          </a:blip>
          <a:srcRect b="0" l="0" r="0" t="0"/>
          <a:stretch/>
        </p:blipFill>
        <p:spPr>
          <a:xfrm>
            <a:off x="5672051" y="1886119"/>
            <a:ext cx="5723659" cy="42927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37d7badc4d7_0_1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 1.2 – Introduction to PERMA Model</a:t>
            </a:r>
            <a:endParaRPr/>
          </a:p>
        </p:txBody>
      </p:sp>
      <p:sp>
        <p:nvSpPr>
          <p:cNvPr id="169" name="Google Shape;169;g37d7badc4d7_0_1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PERMA: Five elements that support well-being in schools</a:t>
            </a:r>
            <a:endParaRPr/>
          </a:p>
        </p:txBody>
      </p:sp>
      <p:sp>
        <p:nvSpPr>
          <p:cNvPr id="170" name="Google Shape;170;g37d7badc4d7_0_12"/>
          <p:cNvSpPr txBox="1"/>
          <p:nvPr/>
        </p:nvSpPr>
        <p:spPr>
          <a:xfrm>
            <a:off x="378080" y="1405472"/>
            <a:ext cx="9223120" cy="64633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PERMA describes five elements that support well-being in a school environment.</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Below you see what each element looks like in real action.</a:t>
            </a:r>
            <a:endParaRPr b="0" i="0" sz="1800" u="none" cap="none" strike="noStrike">
              <a:solidFill>
                <a:srgbClr val="000000"/>
              </a:solidFill>
              <a:latin typeface="Arial"/>
              <a:ea typeface="Arial"/>
              <a:cs typeface="Arial"/>
              <a:sym typeface="Arial"/>
            </a:endParaRPr>
          </a:p>
        </p:txBody>
      </p:sp>
      <p:graphicFrame>
        <p:nvGraphicFramePr>
          <p:cNvPr id="171" name="Google Shape;171;g37d7badc4d7_0_12"/>
          <p:cNvGraphicFramePr/>
          <p:nvPr/>
        </p:nvGraphicFramePr>
        <p:xfrm>
          <a:off x="503809" y="2319134"/>
          <a:ext cx="3000000" cy="3000000"/>
        </p:xfrm>
        <a:graphic>
          <a:graphicData uri="http://schemas.openxmlformats.org/drawingml/2006/table">
            <a:tbl>
              <a:tblPr>
                <a:gradFill>
                  <a:gsLst>
                    <a:gs pos="0">
                      <a:srgbClr val="BEABEE"/>
                    </a:gs>
                    <a:gs pos="35000">
                      <a:srgbClr val="D0C4F2"/>
                    </a:gs>
                    <a:gs pos="100000">
                      <a:srgbClr val="ECE8FA"/>
                    </a:gs>
                  </a:gsLst>
                  <a:lin ang="16200000" scaled="0"/>
                </a:gradFill>
                <a:tableStyleId>{E31CBD3E-0C04-4501-ADF3-A15B06D596A5}</a:tableStyleId>
              </a:tblPr>
              <a:tblGrid>
                <a:gridCol w="3770025"/>
                <a:gridCol w="3770025"/>
                <a:gridCol w="3770025"/>
              </a:tblGrid>
              <a:tr h="27895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PERMA Element</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What it means in school life</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Short classroom example</a:t>
                      </a:r>
                      <a:endParaRPr/>
                    </a:p>
                  </a:txBody>
                  <a:tcPr marT="45725" marB="45725" marR="91450" marL="91450" anchor="ctr"/>
                </a:tc>
              </a:tr>
              <a:tr h="68470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Positive Emotions</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Students and staff experience calm moments, encouragement, and joy during the day.</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End of lesson activity: Three Good Things. Each student writes one positive moment.</a:t>
                      </a:r>
                      <a:endParaRPr/>
                    </a:p>
                  </a:txBody>
                  <a:tcPr marT="45725" marB="45725" marR="91450" marL="91450" anchor="ctr"/>
                </a:tc>
              </a:tr>
              <a:tr h="68470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Engagement</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Students focus and stay absorbed in learning tasks that match their ability level.</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Choice activity. Students pick how to present learning.</a:t>
                      </a:r>
                      <a:endParaRPr/>
                    </a:p>
                  </a:txBody>
                  <a:tcPr marT="45725" marB="45725" marR="91450" marL="91450" anchor="ctr"/>
                </a:tc>
              </a:tr>
              <a:tr h="481825">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Relationships</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People feel seen, respected, and supported. Belonging is visible.</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Greeting students at the door. Short check in question.</a:t>
                      </a:r>
                      <a:endParaRPr/>
                    </a:p>
                  </a:txBody>
                  <a:tcPr marT="45725" marB="45725" marR="91450" marL="91450" anchor="ctr"/>
                </a:tc>
              </a:tr>
              <a:tr h="481825">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Meaning</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Students understand the purpose of learning and connect it to real life.</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Start the lesson with one sentence: Why this matters.</a:t>
                      </a:r>
                      <a:endParaRPr/>
                    </a:p>
                  </a:txBody>
                  <a:tcPr marT="45725" marB="45725" marR="91450" marL="91450" anchor="ctr"/>
                </a:tc>
              </a:tr>
              <a:tr h="481825">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Accomplishment</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Students notice progress and celebrate small successes.</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Weekly goal card. Quick reflection at the end of the week.</a:t>
                      </a:r>
                      <a:endParaRPr/>
                    </a:p>
                  </a:txBody>
                  <a:tcPr marT="45725" marB="45725" marR="91450" marL="91450" anchor="ctr"/>
                </a:tc>
              </a:tr>
            </a:tbl>
          </a:graphicData>
        </a:graphic>
      </p:graphicFrame>
      <p:sp>
        <p:nvSpPr>
          <p:cNvPr id="172" name="Google Shape;172;g37d7badc4d7_0_12"/>
          <p:cNvSpPr txBox="1"/>
          <p:nvPr/>
        </p:nvSpPr>
        <p:spPr>
          <a:xfrm>
            <a:off x="307150" y="6130027"/>
            <a:ext cx="115777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n-US" sz="1800" u="none" cap="none" strike="noStrike">
                <a:solidFill>
                  <a:srgbClr val="000000"/>
                </a:solidFill>
                <a:latin typeface="Arial"/>
                <a:ea typeface="Arial"/>
                <a:cs typeface="Arial"/>
                <a:sym typeface="Arial"/>
              </a:rPr>
              <a:t>You can support PERMA with simple routines. Small actions, done daily, change the school culture.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38507ec21ab_0_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 1.2 – Introduction to PERMA Model</a:t>
            </a:r>
            <a:endParaRPr/>
          </a:p>
        </p:txBody>
      </p:sp>
      <p:sp>
        <p:nvSpPr>
          <p:cNvPr id="178" name="Google Shape;178;g38507ec21ab_0_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From Understanding to Action</a:t>
            </a:r>
            <a:endParaRPr/>
          </a:p>
        </p:txBody>
      </p:sp>
      <p:sp>
        <p:nvSpPr>
          <p:cNvPr id="179" name="Google Shape;179;g38507ec21ab_0_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sz="2000"/>
              <a:t>You now know the five PERMA elements and how they show up in school life.</a:t>
            </a:r>
            <a:br>
              <a:rPr lang="en-US" sz="2000"/>
            </a:br>
            <a:r>
              <a:rPr lang="en-US" sz="2000"/>
              <a:t>Before exploring specific activities, we will take one step:</a:t>
            </a:r>
            <a:endParaRPr/>
          </a:p>
          <a:p>
            <a:pPr indent="-228600" lvl="0" marL="457200" marR="0" rtl="0" algn="l">
              <a:lnSpc>
                <a:spcPct val="90000"/>
              </a:lnSpc>
              <a:spcBef>
                <a:spcPts val="1000"/>
              </a:spcBef>
              <a:spcAft>
                <a:spcPts val="0"/>
              </a:spcAft>
              <a:buClr>
                <a:schemeClr val="dk1"/>
              </a:buClr>
              <a:buSzPts val="1800"/>
              <a:buFont typeface="Arial"/>
              <a:buNone/>
            </a:pPr>
            <a:r>
              <a:rPr b="1" lang="en-US" sz="2000"/>
              <a:t>Connect PERMA to your school reality.</a:t>
            </a:r>
            <a:endParaRPr sz="2000"/>
          </a:p>
          <a:p>
            <a:pPr indent="-228600" lvl="0" marL="457200" marR="0" rtl="0" algn="l">
              <a:lnSpc>
                <a:spcPct val="90000"/>
              </a:lnSpc>
              <a:spcBef>
                <a:spcPts val="1000"/>
              </a:spcBef>
              <a:spcAft>
                <a:spcPts val="0"/>
              </a:spcAft>
              <a:buClr>
                <a:schemeClr val="dk1"/>
              </a:buClr>
              <a:buSzPts val="1800"/>
              <a:buFont typeface="Arial"/>
              <a:buNone/>
            </a:pPr>
            <a:r>
              <a:rPr lang="en-US" sz="2000"/>
              <a:t>In Unit 1.1 you identified:</a:t>
            </a:r>
            <a:br>
              <a:rPr lang="en-US" sz="2000"/>
            </a:br>
            <a:r>
              <a:rPr lang="en-US" sz="2000"/>
              <a:t>• current strengths in well-being</a:t>
            </a:r>
            <a:br>
              <a:rPr lang="en-US" sz="2000"/>
            </a:br>
            <a:r>
              <a:rPr lang="en-US" sz="2000"/>
              <a:t>• current challenges or gaps</a:t>
            </a:r>
            <a:endParaRPr/>
          </a:p>
          <a:p>
            <a:pPr indent="-228600" lvl="0" marL="457200" marR="0" rtl="0" algn="l">
              <a:lnSpc>
                <a:spcPct val="90000"/>
              </a:lnSpc>
              <a:spcBef>
                <a:spcPts val="1000"/>
              </a:spcBef>
              <a:spcAft>
                <a:spcPts val="0"/>
              </a:spcAft>
              <a:buClr>
                <a:schemeClr val="dk1"/>
              </a:buClr>
              <a:buSzPts val="1800"/>
              <a:buFont typeface="Arial"/>
              <a:buNone/>
            </a:pPr>
            <a:r>
              <a:rPr lang="en-US" sz="2000"/>
              <a:t>We will now use these and place them under the PERMA elements.</a:t>
            </a:r>
            <a:br>
              <a:rPr lang="en-US" sz="2000"/>
            </a:br>
            <a:r>
              <a:rPr lang="en-US" sz="2000"/>
              <a:t>This helps us see which part of well-being needs the most attention in your school.</a:t>
            </a:r>
            <a:endParaRPr/>
          </a:p>
          <a:p>
            <a:pPr indent="-228600" lvl="0" marL="457200" marR="0" rtl="0" algn="l">
              <a:lnSpc>
                <a:spcPct val="90000"/>
              </a:lnSpc>
              <a:spcBef>
                <a:spcPts val="1000"/>
              </a:spcBef>
              <a:spcAft>
                <a:spcPts val="0"/>
              </a:spcAft>
              <a:buClr>
                <a:schemeClr val="dk1"/>
              </a:buClr>
              <a:buSzPts val="1800"/>
              <a:buFont typeface="Arial"/>
              <a:buNone/>
            </a:pPr>
            <a:r>
              <a:rPr lang="en-US" sz="2000"/>
              <a:t>When we know </a:t>
            </a:r>
            <a:r>
              <a:rPr i="1" lang="en-US" sz="2000"/>
              <a:t>where</a:t>
            </a:r>
            <a:r>
              <a:rPr lang="en-US" sz="2000"/>
              <a:t> the need is, we can choose </a:t>
            </a:r>
            <a:r>
              <a:rPr i="1" lang="en-US" sz="2000"/>
              <a:t>what</a:t>
            </a:r>
            <a:r>
              <a:rPr lang="en-US" sz="2000"/>
              <a:t> activity to apply.</a:t>
            </a:r>
            <a:endParaRPr/>
          </a:p>
          <a:p>
            <a:pPr indent="-228600" lvl="0" marL="457200" marR="0" rtl="0" algn="l">
              <a:lnSpc>
                <a:spcPct val="90000"/>
              </a:lnSpc>
              <a:spcBef>
                <a:spcPts val="1000"/>
              </a:spcBef>
              <a:spcAft>
                <a:spcPts val="0"/>
              </a:spcAft>
              <a:buClr>
                <a:schemeClr val="dk1"/>
              </a:buClr>
              <a:buSzPts val="1800"/>
              <a:buFont typeface="Arial"/>
              <a:buNone/>
            </a:pPr>
            <a:r>
              <a:t/>
            </a:r>
            <a:endParaRPr sz="2000"/>
          </a:p>
          <a:p>
            <a:pPr indent="-228600" lvl="0" marL="457200" marR="0" rtl="0" algn="l">
              <a:lnSpc>
                <a:spcPct val="90000"/>
              </a:lnSpc>
              <a:spcBef>
                <a:spcPts val="1000"/>
              </a:spcBef>
              <a:spcAft>
                <a:spcPts val="0"/>
              </a:spcAft>
              <a:buClr>
                <a:schemeClr val="dk1"/>
              </a:buClr>
              <a:buSzPts val="1800"/>
              <a:buFont typeface="Arial"/>
              <a:buNone/>
            </a:pPr>
            <a:r>
              <a:t/>
            </a:r>
            <a:endParaRPr sz="2000"/>
          </a:p>
          <a:p>
            <a:pPr indent="0" lvl="0" marL="0" rtl="0" algn="l">
              <a:lnSpc>
                <a:spcPct val="90000"/>
              </a:lnSpc>
              <a:spcBef>
                <a:spcPts val="0"/>
              </a:spcBef>
              <a:spcAft>
                <a:spcPts val="0"/>
              </a:spcAft>
              <a:buClr>
                <a:schemeClr val="dk1"/>
              </a:buClr>
              <a:buSzPts val="1800"/>
              <a:buNone/>
            </a:pPr>
            <a:r>
              <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 1.2 – Introduction to PERMA Model</a:t>
            </a:r>
            <a:endParaRPr/>
          </a:p>
        </p:txBody>
      </p:sp>
      <p:sp>
        <p:nvSpPr>
          <p:cNvPr id="185" name="Google Shape;185;p1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PERMA Mapping (10 min)</a:t>
            </a:r>
            <a:endParaRPr/>
          </a:p>
        </p:txBody>
      </p:sp>
      <p:sp>
        <p:nvSpPr>
          <p:cNvPr id="186" name="Google Shape;186;p17"/>
          <p:cNvSpPr txBox="1"/>
          <p:nvPr>
            <p:ph idx="2" type="body"/>
          </p:nvPr>
        </p:nvSpPr>
        <p:spPr>
          <a:xfrm>
            <a:off x="0" y="1350554"/>
            <a:ext cx="11944500" cy="5289300"/>
          </a:xfrm>
          <a:prstGeom prst="rect">
            <a:avLst/>
          </a:prstGeom>
          <a:noFill/>
          <a:ln>
            <a:noFill/>
          </a:ln>
        </p:spPr>
        <p:txBody>
          <a:bodyPr anchorCtr="0" anchor="t" bIns="45700" lIns="91425" spcFirstLastPara="1" rIns="91425" wrap="square" tIns="45700">
            <a:noAutofit/>
          </a:bodyPr>
          <a:lstStyle/>
          <a:p>
            <a:pPr indent="0" lvl="0" marL="265113" rtl="0" algn="l">
              <a:lnSpc>
                <a:spcPct val="90000"/>
              </a:lnSpc>
              <a:spcBef>
                <a:spcPts val="1000"/>
              </a:spcBef>
              <a:spcAft>
                <a:spcPts val="0"/>
              </a:spcAft>
              <a:buSzPts val="1800"/>
              <a:buNone/>
            </a:pPr>
            <a:r>
              <a:rPr b="1" lang="en-US"/>
              <a:t>Task</a:t>
            </a:r>
            <a:br>
              <a:rPr lang="en-US"/>
            </a:br>
            <a:r>
              <a:rPr lang="en-US"/>
              <a:t>Work with your group and categorise the strengths and challenges from Unit 1.1 under the PERMA elements:</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0" lvl="0" marL="0" rtl="0" algn="l">
              <a:lnSpc>
                <a:spcPct val="90000"/>
              </a:lnSpc>
              <a:spcBef>
                <a:spcPts val="0"/>
              </a:spcBef>
              <a:spcAft>
                <a:spcPts val="0"/>
              </a:spcAft>
              <a:buClr>
                <a:schemeClr val="dk1"/>
              </a:buClr>
              <a:buSzPts val="1800"/>
              <a:buNone/>
            </a:pPr>
            <a:r>
              <a:t/>
            </a:r>
            <a:endParaRPr/>
          </a:p>
        </p:txBody>
      </p:sp>
      <p:graphicFrame>
        <p:nvGraphicFramePr>
          <p:cNvPr id="187" name="Google Shape;187;p17"/>
          <p:cNvGraphicFramePr/>
          <p:nvPr/>
        </p:nvGraphicFramePr>
        <p:xfrm>
          <a:off x="415290" y="2142028"/>
          <a:ext cx="3000000" cy="3000000"/>
        </p:xfrm>
        <a:graphic>
          <a:graphicData uri="http://schemas.openxmlformats.org/drawingml/2006/table">
            <a:tbl>
              <a:tblPr>
                <a:noFill/>
                <a:tableStyleId>{3AD4CB0D-AD9A-4BEE-9701-78F814C08FBE}</a:tableStyleId>
              </a:tblPr>
              <a:tblGrid>
                <a:gridCol w="2103125"/>
                <a:gridCol w="2103125"/>
                <a:gridCol w="2103125"/>
                <a:gridCol w="2103125"/>
                <a:gridCol w="2103125"/>
              </a:tblGrid>
              <a:tr h="4936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Positive Emotions</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Engagement</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Relationships</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Meaning</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Accomplishment</a:t>
                      </a:r>
                      <a:endParaRPr/>
                    </a:p>
                  </a:txBody>
                  <a:tcPr marT="45725" marB="45725" marR="91450" marL="91450" anchor="ctr"/>
                </a:tc>
              </a:tr>
            </a:tbl>
          </a:graphicData>
        </a:graphic>
      </p:graphicFrame>
      <p:sp>
        <p:nvSpPr>
          <p:cNvPr id="188" name="Google Shape;188;p17"/>
          <p:cNvSpPr txBox="1"/>
          <p:nvPr/>
        </p:nvSpPr>
        <p:spPr>
          <a:xfrm>
            <a:off x="415290" y="2750058"/>
            <a:ext cx="11423784"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Steps</a:t>
            </a:r>
            <a:endParaRPr b="0" i="0" sz="1800" u="none" cap="none" strike="noStrike">
              <a:solidFill>
                <a:srgbClr val="000000"/>
              </a:solidFill>
              <a:latin typeface="Calibri"/>
              <a:ea typeface="Calibri"/>
              <a:cs typeface="Calibri"/>
              <a:sym typeface="Calibri"/>
            </a:endParaRPr>
          </a:p>
          <a:p>
            <a:pPr indent="-114300" lvl="0" marL="0" marR="0" rtl="0" algn="l">
              <a:lnSpc>
                <a:spcPct val="100000"/>
              </a:lnSpc>
              <a:spcBef>
                <a:spcPts val="0"/>
              </a:spcBef>
              <a:spcAft>
                <a:spcPts val="0"/>
              </a:spcAft>
              <a:buClr>
                <a:srgbClr val="000000"/>
              </a:buClr>
              <a:buSzPts val="1800"/>
              <a:buFont typeface="Arial"/>
              <a:buAutoNum type="arabicPeriod"/>
            </a:pPr>
            <a:r>
              <a:rPr b="0" i="0" lang="en-US" sz="1800" u="none" cap="none" strike="noStrike">
                <a:solidFill>
                  <a:srgbClr val="000000"/>
                </a:solidFill>
                <a:latin typeface="Calibri"/>
                <a:ea typeface="Calibri"/>
                <a:cs typeface="Calibri"/>
                <a:sym typeface="Calibri"/>
              </a:rPr>
              <a:t>Place each strength or challenge into the relevant column.</a:t>
            </a:r>
            <a:endParaRPr/>
          </a:p>
          <a:p>
            <a:pPr indent="-114300" lvl="0" marL="0" marR="0" rtl="0" algn="l">
              <a:lnSpc>
                <a:spcPct val="100000"/>
              </a:lnSpc>
              <a:spcBef>
                <a:spcPts val="0"/>
              </a:spcBef>
              <a:spcAft>
                <a:spcPts val="0"/>
              </a:spcAft>
              <a:buClr>
                <a:srgbClr val="000000"/>
              </a:buClr>
              <a:buSzPts val="1800"/>
              <a:buFont typeface="Arial"/>
              <a:buAutoNum type="arabicPeriod"/>
            </a:pPr>
            <a:r>
              <a:rPr b="0" i="0" lang="en-US" sz="1800" u="none" cap="none" strike="noStrike">
                <a:solidFill>
                  <a:srgbClr val="000000"/>
                </a:solidFill>
                <a:latin typeface="Calibri"/>
                <a:ea typeface="Calibri"/>
                <a:cs typeface="Calibri"/>
                <a:sym typeface="Calibri"/>
              </a:rPr>
              <a:t>Look at the column with the highest number of challenges.</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This shows the area that needs priority.</a:t>
            </a:r>
            <a:endParaRPr/>
          </a:p>
          <a:p>
            <a:pPr indent="-114300" lvl="0" marL="0" marR="0" rtl="0" algn="l">
              <a:lnSpc>
                <a:spcPct val="100000"/>
              </a:lnSpc>
              <a:spcBef>
                <a:spcPts val="0"/>
              </a:spcBef>
              <a:spcAft>
                <a:spcPts val="0"/>
              </a:spcAft>
              <a:buClr>
                <a:srgbClr val="000000"/>
              </a:buClr>
              <a:buSzPts val="1800"/>
              <a:buFont typeface="Arial"/>
              <a:buAutoNum type="arabicPeriod"/>
            </a:pPr>
            <a:r>
              <a:rPr b="0" i="0" lang="en-US" sz="1800" u="none" cap="none" strike="noStrike">
                <a:solidFill>
                  <a:srgbClr val="000000"/>
                </a:solidFill>
                <a:latin typeface="Calibri"/>
                <a:ea typeface="Calibri"/>
                <a:cs typeface="Calibri"/>
                <a:sym typeface="Calibri"/>
              </a:rPr>
              <a:t>Circle or highlight that element.</a:t>
            </a:r>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Goal</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Each school identifies </a:t>
            </a:r>
            <a:r>
              <a:rPr b="1" i="0" lang="en-US" sz="1800" u="none" cap="none" strike="noStrike">
                <a:solidFill>
                  <a:srgbClr val="000000"/>
                </a:solidFill>
                <a:latin typeface="Calibri"/>
                <a:ea typeface="Calibri"/>
                <a:cs typeface="Calibri"/>
                <a:sym typeface="Calibri"/>
              </a:rPr>
              <a:t>one PERMA element</a:t>
            </a:r>
            <a:r>
              <a:rPr b="0" i="0" lang="en-US" sz="1800" u="none" cap="none" strike="noStrike">
                <a:solidFill>
                  <a:srgbClr val="000000"/>
                </a:solidFill>
                <a:latin typeface="Calibri"/>
                <a:ea typeface="Calibri"/>
                <a:cs typeface="Calibri"/>
                <a:sym typeface="Calibri"/>
              </a:rPr>
              <a:t> that needs improvement</a:t>
            </a:r>
            <a:r>
              <a:rPr b="0" i="0" lang="en-US" sz="2000" u="none" cap="none" strike="noStrike">
                <a:solidFill>
                  <a:srgbClr val="000000"/>
                </a:solidFill>
                <a:latin typeface="Calibri"/>
                <a:ea typeface="Calibri"/>
                <a:cs typeface="Calibri"/>
                <a:sym typeface="Calibri"/>
              </a:rPr>
              <a:t>.</a:t>
            </a:r>
            <a:endParaRPr/>
          </a:p>
        </p:txBody>
      </p:sp>
      <p:sp>
        <p:nvSpPr>
          <p:cNvPr id="189" name="Google Shape;189;p17"/>
          <p:cNvSpPr txBox="1"/>
          <p:nvPr/>
        </p:nvSpPr>
        <p:spPr>
          <a:xfrm>
            <a:off x="415290" y="4885528"/>
            <a:ext cx="11056207"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Transition to Demonstration</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Now that you have identified which PERMA element needs support:</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You will experience a short well-being activity</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 You will see how simple routines can change the climate</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 You may decide to apply this in your school</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We move from </a:t>
            </a:r>
            <a:r>
              <a:rPr b="0" i="1" lang="en-US" sz="1800" u="none" cap="none" strike="noStrike">
                <a:solidFill>
                  <a:srgbClr val="000000"/>
                </a:solidFill>
                <a:latin typeface="Calibri"/>
                <a:ea typeface="Calibri"/>
                <a:cs typeface="Calibri"/>
                <a:sym typeface="Calibri"/>
              </a:rPr>
              <a:t>diagnosing the need</a:t>
            </a:r>
            <a:r>
              <a:rPr b="0" i="0" lang="en-US" sz="1800" u="none" cap="none" strike="noStrike">
                <a:solidFill>
                  <a:srgbClr val="000000"/>
                </a:solidFill>
                <a:latin typeface="Calibri"/>
                <a:ea typeface="Calibri"/>
                <a:cs typeface="Calibri"/>
                <a:sym typeface="Calibri"/>
              </a:rPr>
              <a:t> to </a:t>
            </a:r>
            <a:r>
              <a:rPr b="0" i="1" lang="en-US" sz="1800" u="none" cap="none" strike="noStrike">
                <a:solidFill>
                  <a:srgbClr val="000000"/>
                </a:solidFill>
                <a:latin typeface="Calibri"/>
                <a:ea typeface="Calibri"/>
                <a:cs typeface="Calibri"/>
                <a:sym typeface="Calibri"/>
              </a:rPr>
              <a:t>testing a solution.</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 1.2 – Introduction to PERMA Model</a:t>
            </a:r>
            <a:endParaRPr/>
          </a:p>
        </p:txBody>
      </p:sp>
      <p:sp>
        <p:nvSpPr>
          <p:cNvPr id="195" name="Google Shape;195;p2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Activity Demonstration: “Three Good Things” (15 min)</a:t>
            </a:r>
            <a:endParaRPr/>
          </a:p>
        </p:txBody>
      </p:sp>
      <p:sp>
        <p:nvSpPr>
          <p:cNvPr id="196" name="Google Shape;196;p20"/>
          <p:cNvSpPr txBox="1"/>
          <p:nvPr>
            <p:ph idx="2" type="body"/>
          </p:nvPr>
        </p:nvSpPr>
        <p:spPr>
          <a:xfrm>
            <a:off x="303711" y="1568700"/>
            <a:ext cx="6234249"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sz="2000"/>
              <a:t>You will try one activity that strengthens the </a:t>
            </a:r>
            <a:r>
              <a:rPr b="1" lang="en-US" sz="2000"/>
              <a:t>Positive Emotions</a:t>
            </a:r>
            <a:r>
              <a:rPr lang="en-US" sz="2000"/>
              <a:t> element of PERMA.</a:t>
            </a:r>
            <a:endParaRPr/>
          </a:p>
          <a:p>
            <a:pPr indent="-228600" lvl="0" marL="457200" marR="0" rtl="0" algn="l">
              <a:lnSpc>
                <a:spcPct val="90000"/>
              </a:lnSpc>
              <a:spcBef>
                <a:spcPts val="1000"/>
              </a:spcBef>
              <a:spcAft>
                <a:spcPts val="0"/>
              </a:spcAft>
              <a:buClr>
                <a:schemeClr val="dk1"/>
              </a:buClr>
              <a:buSzPts val="1800"/>
              <a:buFont typeface="Arial"/>
              <a:buNone/>
            </a:pPr>
            <a:r>
              <a:rPr b="1" lang="en-US" sz="2000"/>
              <a:t>Instructions</a:t>
            </a:r>
            <a:br>
              <a:rPr lang="en-US" sz="2000"/>
            </a:br>
            <a:r>
              <a:rPr lang="en-US" sz="2000"/>
              <a:t>• Take a paper or post-it</a:t>
            </a:r>
            <a:br>
              <a:rPr lang="en-US" sz="2000"/>
            </a:br>
            <a:r>
              <a:rPr lang="en-US" sz="2000"/>
              <a:t>• Write three good things that happened today</a:t>
            </a:r>
            <a:br>
              <a:rPr lang="en-US" sz="2000"/>
            </a:br>
            <a:r>
              <a:rPr lang="en-US" sz="2000"/>
              <a:t>• Under each one, write: “What helped this happen”</a:t>
            </a:r>
            <a:endParaRPr/>
          </a:p>
          <a:p>
            <a:pPr indent="-228600" lvl="0" marL="457200" marR="0" rtl="0" algn="l">
              <a:lnSpc>
                <a:spcPct val="90000"/>
              </a:lnSpc>
              <a:spcBef>
                <a:spcPts val="1000"/>
              </a:spcBef>
              <a:spcAft>
                <a:spcPts val="0"/>
              </a:spcAft>
              <a:buClr>
                <a:schemeClr val="dk1"/>
              </a:buClr>
              <a:buSzPts val="1800"/>
              <a:buFont typeface="Arial"/>
              <a:buNone/>
            </a:pPr>
            <a:r>
              <a:rPr b="1" lang="en-US" sz="2000"/>
              <a:t>Pair Share</a:t>
            </a:r>
            <a:br>
              <a:rPr lang="en-US" sz="2000"/>
            </a:br>
            <a:r>
              <a:rPr lang="en-US" sz="2000"/>
              <a:t>Exchange one of your good things with someone next to you.</a:t>
            </a:r>
            <a:endParaRPr/>
          </a:p>
          <a:p>
            <a:pPr indent="-228600" lvl="0" marL="457200" marR="0" rtl="0" algn="l">
              <a:lnSpc>
                <a:spcPct val="90000"/>
              </a:lnSpc>
              <a:spcBef>
                <a:spcPts val="1000"/>
              </a:spcBef>
              <a:spcAft>
                <a:spcPts val="0"/>
              </a:spcAft>
              <a:buClr>
                <a:schemeClr val="dk1"/>
              </a:buClr>
              <a:buSzPts val="1800"/>
              <a:buFont typeface="Arial"/>
              <a:buNone/>
            </a:pPr>
            <a:r>
              <a:rPr b="1" lang="en-US" sz="2000"/>
              <a:t>Takeaway</a:t>
            </a:r>
            <a:br>
              <a:rPr lang="en-US" sz="2000"/>
            </a:br>
            <a:r>
              <a:rPr lang="en-US" sz="2000"/>
              <a:t>Positive emotions are not random.</a:t>
            </a:r>
            <a:br>
              <a:rPr lang="en-US" sz="2000"/>
            </a:br>
            <a:r>
              <a:rPr lang="en-US" sz="2000"/>
              <a:t>Small routines can create them.</a:t>
            </a:r>
            <a:endParaRPr/>
          </a:p>
          <a:p>
            <a:pPr indent="-228600" lvl="0" marL="457200" marR="0" rtl="0" algn="l">
              <a:lnSpc>
                <a:spcPct val="90000"/>
              </a:lnSpc>
              <a:spcBef>
                <a:spcPts val="1000"/>
              </a:spcBef>
              <a:spcAft>
                <a:spcPts val="0"/>
              </a:spcAft>
              <a:buClr>
                <a:schemeClr val="dk1"/>
              </a:buClr>
              <a:buSzPts val="1800"/>
              <a:buFont typeface="Arial"/>
              <a:buNone/>
            </a:pPr>
            <a:r>
              <a:t/>
            </a:r>
            <a:endParaRPr sz="2000"/>
          </a:p>
          <a:p>
            <a:pPr indent="-228600" lvl="0" marL="457200" marR="0" rtl="0" algn="l">
              <a:lnSpc>
                <a:spcPct val="90000"/>
              </a:lnSpc>
              <a:spcBef>
                <a:spcPts val="1000"/>
              </a:spcBef>
              <a:spcAft>
                <a:spcPts val="0"/>
              </a:spcAft>
              <a:buClr>
                <a:schemeClr val="dk1"/>
              </a:buClr>
              <a:buSzPts val="1800"/>
              <a:buFont typeface="Arial"/>
              <a:buNone/>
            </a:pPr>
            <a:r>
              <a:t/>
            </a:r>
            <a:endParaRPr sz="2000"/>
          </a:p>
          <a:p>
            <a:pPr indent="0" lvl="0" marL="0" rtl="0" algn="l">
              <a:lnSpc>
                <a:spcPct val="90000"/>
              </a:lnSpc>
              <a:spcBef>
                <a:spcPts val="0"/>
              </a:spcBef>
              <a:spcAft>
                <a:spcPts val="0"/>
              </a:spcAft>
              <a:buClr>
                <a:schemeClr val="dk1"/>
              </a:buClr>
              <a:buSzPts val="1800"/>
              <a:buNone/>
            </a:pPr>
            <a:r>
              <a:t/>
            </a:r>
            <a:endParaRPr sz="2000"/>
          </a:p>
        </p:txBody>
      </p:sp>
      <p:pic>
        <p:nvPicPr>
          <p:cNvPr descr="Three Good Things! | Melrose Area Public Schools" id="197" name="Google Shape;197;p20"/>
          <p:cNvPicPr preferRelativeResize="0"/>
          <p:nvPr/>
        </p:nvPicPr>
        <p:blipFill rotWithShape="1">
          <a:blip r:embed="rId3">
            <a:alphaModFix/>
          </a:blip>
          <a:srcRect b="0" l="0" r="0" t="0"/>
          <a:stretch/>
        </p:blipFill>
        <p:spPr>
          <a:xfrm>
            <a:off x="7093333" y="1508405"/>
            <a:ext cx="4418265" cy="47872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 1.2 – Introduction to PERMA Model</a:t>
            </a:r>
            <a:endParaRPr/>
          </a:p>
        </p:txBody>
      </p:sp>
      <p:sp>
        <p:nvSpPr>
          <p:cNvPr id="203" name="Google Shape;203;p2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Adapt the Activity to Your Context</a:t>
            </a:r>
            <a:endParaRPr/>
          </a:p>
        </p:txBody>
      </p:sp>
      <p:sp>
        <p:nvSpPr>
          <p:cNvPr id="204" name="Google Shape;204;p21"/>
          <p:cNvSpPr txBox="1"/>
          <p:nvPr>
            <p:ph idx="2" type="body"/>
          </p:nvPr>
        </p:nvSpPr>
        <p:spPr>
          <a:xfrm>
            <a:off x="123750" y="1487058"/>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t/>
            </a:r>
            <a:endParaRPr sz="2000"/>
          </a:p>
          <a:p>
            <a:pPr indent="-228600" lvl="0" marL="457200" marR="0" rtl="0" algn="l">
              <a:lnSpc>
                <a:spcPct val="90000"/>
              </a:lnSpc>
              <a:spcBef>
                <a:spcPts val="1000"/>
              </a:spcBef>
              <a:spcAft>
                <a:spcPts val="0"/>
              </a:spcAft>
              <a:buClr>
                <a:schemeClr val="dk1"/>
              </a:buClr>
              <a:buSzPts val="1800"/>
              <a:buFont typeface="Arial"/>
              <a:buNone/>
            </a:pPr>
            <a:r>
              <a:t/>
            </a:r>
            <a:endParaRPr sz="2000"/>
          </a:p>
          <a:p>
            <a:pPr indent="0" lvl="0" marL="0" rtl="0" algn="l">
              <a:lnSpc>
                <a:spcPct val="90000"/>
              </a:lnSpc>
              <a:spcBef>
                <a:spcPts val="0"/>
              </a:spcBef>
              <a:spcAft>
                <a:spcPts val="0"/>
              </a:spcAft>
              <a:buClr>
                <a:schemeClr val="dk1"/>
              </a:buClr>
              <a:buSzPts val="1800"/>
              <a:buNone/>
            </a:pPr>
            <a:r>
              <a:t/>
            </a:r>
            <a:endParaRPr sz="2000"/>
          </a:p>
        </p:txBody>
      </p:sp>
      <p:graphicFrame>
        <p:nvGraphicFramePr>
          <p:cNvPr id="205" name="Google Shape;205;p21"/>
          <p:cNvGraphicFramePr/>
          <p:nvPr/>
        </p:nvGraphicFramePr>
        <p:xfrm>
          <a:off x="415290" y="1890554"/>
          <a:ext cx="3000000" cy="3000000"/>
        </p:xfrm>
        <a:graphic>
          <a:graphicData uri="http://schemas.openxmlformats.org/drawingml/2006/table">
            <a:tbl>
              <a:tblPr>
                <a:noFill/>
                <a:tableStyleId>{3AD4CB0D-AD9A-4BEE-9701-78F814C08FBE}</a:tableStyleId>
              </a:tblPr>
              <a:tblGrid>
                <a:gridCol w="2103125"/>
                <a:gridCol w="2103125"/>
                <a:gridCol w="2103125"/>
                <a:gridCol w="2103125"/>
                <a:gridCol w="2103125"/>
              </a:tblGrid>
              <a:tr h="10454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Where will we apply it?</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Who is involved?</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When and how often?</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What exactly will we do?</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Materials needed</a:t>
                      </a:r>
                      <a:endParaRPr/>
                    </a:p>
                  </a:txBody>
                  <a:tcPr marT="45725" marB="45725" marR="91450" marL="91450" anchor="ctr"/>
                </a:tc>
              </a:tr>
              <a:tr h="14759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Classroom / Staff / Other</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Students / Teachers / Whole school</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Daily / Weekly / End of lesson</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Short description of the routine (steps in 1–2 lines)</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Post-its, paper, timer, board</a:t>
                      </a:r>
                      <a:endParaRPr/>
                    </a:p>
                  </a:txBody>
                  <a:tcPr marT="45725" marB="45725" marR="91450" marL="91450" anchor="ctr"/>
                </a:tc>
              </a:tr>
            </a:tbl>
          </a:graphicData>
        </a:graphic>
      </p:graphicFrame>
      <p:sp>
        <p:nvSpPr>
          <p:cNvPr id="206" name="Google Shape;206;p21"/>
          <p:cNvSpPr txBox="1"/>
          <p:nvPr/>
        </p:nvSpPr>
        <p:spPr>
          <a:xfrm>
            <a:off x="514350" y="4994004"/>
            <a:ext cx="963549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Work in pairs. Complete each column. Keep the plan specific and realistic.</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38507ec21ab_0_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 1.2 – Introduction to PERMA Model</a:t>
            </a:r>
            <a:endParaRPr/>
          </a:p>
        </p:txBody>
      </p:sp>
      <p:sp>
        <p:nvSpPr>
          <p:cNvPr id="212" name="Google Shape;212;g38507ec21ab_0_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Introduction to the PERMA Evidence Walk</a:t>
            </a:r>
            <a:endParaRPr/>
          </a:p>
        </p:txBody>
      </p:sp>
      <p:sp>
        <p:nvSpPr>
          <p:cNvPr id="213" name="Google Shape;213;g38507ec21ab_0_6"/>
          <p:cNvSpPr txBox="1"/>
          <p:nvPr>
            <p:ph idx="2" type="body"/>
          </p:nvPr>
        </p:nvSpPr>
        <p:spPr>
          <a:xfrm>
            <a:off x="97970" y="1568700"/>
            <a:ext cx="9457509" cy="5289300"/>
          </a:xfrm>
          <a:prstGeom prst="rect">
            <a:avLst/>
          </a:prstGeom>
          <a:noFill/>
          <a:ln>
            <a:noFill/>
          </a:ln>
        </p:spPr>
        <p:txBody>
          <a:bodyPr anchorCtr="0" anchor="t" bIns="45700" lIns="91425" spcFirstLastPara="1" rIns="91425" wrap="square" tIns="45700">
            <a:noAutofit/>
          </a:bodyPr>
          <a:lstStyle/>
          <a:p>
            <a:pPr indent="0" lvl="0" marL="263525" rtl="0" algn="l">
              <a:lnSpc>
                <a:spcPct val="90000"/>
              </a:lnSpc>
              <a:spcBef>
                <a:spcPts val="1000"/>
              </a:spcBef>
              <a:spcAft>
                <a:spcPts val="0"/>
              </a:spcAft>
              <a:buSzPts val="1800"/>
              <a:buNone/>
            </a:pPr>
            <a:r>
              <a:rPr lang="en-US" sz="2000"/>
              <a:t>You already identified strengths and challenges in your school during Unit 1.1.</a:t>
            </a:r>
            <a:br>
              <a:rPr lang="en-US" sz="2000"/>
            </a:br>
            <a:r>
              <a:rPr lang="en-US" sz="2000"/>
              <a:t>Instead of adding new ideas, we will now </a:t>
            </a:r>
            <a:r>
              <a:rPr b="1" lang="en-US" sz="2000"/>
              <a:t>use what you already have</a:t>
            </a:r>
            <a:r>
              <a:rPr lang="en-US" sz="2000"/>
              <a:t> and see how they connect to PERMA.</a:t>
            </a:r>
            <a:endParaRPr/>
          </a:p>
          <a:p>
            <a:pPr indent="0" lvl="0" marL="263525" rtl="0" algn="l">
              <a:lnSpc>
                <a:spcPct val="90000"/>
              </a:lnSpc>
              <a:spcBef>
                <a:spcPts val="1000"/>
              </a:spcBef>
              <a:spcAft>
                <a:spcPts val="0"/>
              </a:spcAft>
              <a:buSzPts val="1800"/>
              <a:buNone/>
            </a:pPr>
            <a:r>
              <a:rPr lang="en-US" sz="2000"/>
              <a:t>This activity will help you:</a:t>
            </a:r>
            <a:br>
              <a:rPr lang="en-US" sz="2000"/>
            </a:br>
            <a:r>
              <a:rPr lang="en-US" sz="2000"/>
              <a:t>• Visualise what is working in your school</a:t>
            </a:r>
            <a:br>
              <a:rPr lang="en-US" sz="2000"/>
            </a:br>
            <a:r>
              <a:rPr lang="en-US" sz="2000"/>
              <a:t>• Spot patterns across the PERMA elements</a:t>
            </a:r>
            <a:br>
              <a:rPr lang="en-US" sz="2000"/>
            </a:br>
            <a:r>
              <a:rPr lang="en-US" sz="2000"/>
              <a:t>• Decide which element needs attention first</a:t>
            </a:r>
            <a:endParaRPr/>
          </a:p>
          <a:p>
            <a:pPr indent="0" lvl="0" marL="263525" rtl="0" algn="l">
              <a:lnSpc>
                <a:spcPct val="90000"/>
              </a:lnSpc>
              <a:spcBef>
                <a:spcPts val="1000"/>
              </a:spcBef>
              <a:spcAft>
                <a:spcPts val="0"/>
              </a:spcAft>
              <a:buSzPts val="1800"/>
              <a:buNone/>
            </a:pPr>
            <a:r>
              <a:rPr lang="en-US" sz="2000"/>
              <a:t>You will move around the room, place your notes on the PERMA posters, and observe where the strengths and gaps appear.</a:t>
            </a:r>
            <a:endParaRPr/>
          </a:p>
          <a:p>
            <a:pPr indent="0" lvl="0" marL="263525" rtl="0" algn="l">
              <a:lnSpc>
                <a:spcPct val="90000"/>
              </a:lnSpc>
              <a:spcBef>
                <a:spcPts val="1000"/>
              </a:spcBef>
              <a:spcAft>
                <a:spcPts val="0"/>
              </a:spcAft>
              <a:buSzPts val="1800"/>
              <a:buNone/>
            </a:pPr>
            <a:r>
              <a:rPr lang="en-US" sz="2000"/>
              <a:t>The goal is clarity: </a:t>
            </a:r>
            <a:r>
              <a:rPr i="1" lang="en-US" sz="2000"/>
              <a:t>which part of well-being needs action right now.</a:t>
            </a:r>
            <a:endParaRPr sz="2000"/>
          </a:p>
          <a:p>
            <a:pPr indent="0" lvl="0" marL="0" rtl="0" algn="l">
              <a:lnSpc>
                <a:spcPct val="90000"/>
              </a:lnSpc>
              <a:spcBef>
                <a:spcPts val="0"/>
              </a:spcBef>
              <a:spcAft>
                <a:spcPts val="0"/>
              </a:spcAft>
              <a:buClr>
                <a:schemeClr val="dk1"/>
              </a:buClr>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 1.2 – Introduction to PERMA Model</a:t>
            </a:r>
            <a:endParaRPr/>
          </a:p>
        </p:txBody>
      </p:sp>
      <p:sp>
        <p:nvSpPr>
          <p:cNvPr id="219" name="Google Shape;219;p2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PERMA Evidence Walk (20 min)</a:t>
            </a:r>
            <a:endParaRPr/>
          </a:p>
        </p:txBody>
      </p:sp>
      <p:sp>
        <p:nvSpPr>
          <p:cNvPr id="220" name="Google Shape;220;p22"/>
          <p:cNvSpPr txBox="1"/>
          <p:nvPr>
            <p:ph idx="2" type="body"/>
          </p:nvPr>
        </p:nvSpPr>
        <p:spPr>
          <a:xfrm>
            <a:off x="97970" y="1568700"/>
            <a:ext cx="11709220" cy="5289300"/>
          </a:xfrm>
          <a:prstGeom prst="rect">
            <a:avLst/>
          </a:prstGeom>
          <a:noFill/>
          <a:ln>
            <a:noFill/>
          </a:ln>
        </p:spPr>
        <p:txBody>
          <a:bodyPr anchorCtr="0" anchor="t" bIns="45700" lIns="91425" spcFirstLastPara="1" rIns="91425" wrap="square" tIns="45700">
            <a:noAutofit/>
          </a:bodyPr>
          <a:lstStyle/>
          <a:p>
            <a:pPr indent="0" lvl="0" marL="263525" rtl="0" algn="l">
              <a:lnSpc>
                <a:spcPct val="90000"/>
              </a:lnSpc>
              <a:spcBef>
                <a:spcPts val="1000"/>
              </a:spcBef>
              <a:spcAft>
                <a:spcPts val="0"/>
              </a:spcAft>
              <a:buSzPts val="1800"/>
              <a:buNone/>
            </a:pPr>
            <a:r>
              <a:rPr lang="en-US" sz="2000"/>
              <a:t>You will now analyze your school reality through PERMA using movement and tagging, rather than tables.</a:t>
            </a:r>
            <a:endParaRPr/>
          </a:p>
          <a:p>
            <a:pPr indent="-34925" lvl="0" marL="263525" rtl="0" algn="l">
              <a:lnSpc>
                <a:spcPct val="90000"/>
              </a:lnSpc>
              <a:spcBef>
                <a:spcPts val="1000"/>
              </a:spcBef>
              <a:spcAft>
                <a:spcPts val="0"/>
              </a:spcAft>
              <a:buSzPts val="1800"/>
              <a:buNone/>
            </a:pPr>
            <a:r>
              <a:rPr b="1" lang="en-US" sz="2000"/>
              <a:t>Instructions (Groups):</a:t>
            </a:r>
            <a:endParaRPr sz="2000"/>
          </a:p>
          <a:p>
            <a:pPr indent="-34925" lvl="0" marL="263525" rtl="0" algn="l">
              <a:lnSpc>
                <a:spcPct val="90000"/>
              </a:lnSpc>
              <a:spcBef>
                <a:spcPts val="1000"/>
              </a:spcBef>
              <a:spcAft>
                <a:spcPts val="0"/>
              </a:spcAft>
              <a:buSzPts val="1800"/>
              <a:buNone/>
            </a:pPr>
            <a:r>
              <a:rPr lang="en-US" sz="2000"/>
              <a:t>Around the room, you will see </a:t>
            </a:r>
            <a:r>
              <a:rPr b="1" lang="en-US" sz="2000"/>
              <a:t>five posters</a:t>
            </a:r>
            <a:r>
              <a:rPr lang="en-US" sz="2000"/>
              <a:t> on the wall.</a:t>
            </a:r>
            <a:br>
              <a:rPr lang="en-US" sz="2000"/>
            </a:br>
            <a:r>
              <a:rPr lang="en-US" sz="2000"/>
              <a:t>Each poster represents one PERMA element.</a:t>
            </a:r>
            <a:endParaRPr/>
          </a:p>
          <a:p>
            <a:pPr indent="-34925" lvl="0" marL="263525" rtl="0" algn="l">
              <a:lnSpc>
                <a:spcPct val="90000"/>
              </a:lnSpc>
              <a:spcBef>
                <a:spcPts val="1000"/>
              </a:spcBef>
              <a:spcAft>
                <a:spcPts val="0"/>
              </a:spcAft>
              <a:buSzPts val="1800"/>
              <a:buNone/>
            </a:pPr>
            <a:r>
              <a:rPr lang="en-US" sz="2000"/>
              <a:t>Take your post-its from Unit 1.1 (strengths and challenges).</a:t>
            </a:r>
            <a:br>
              <a:rPr lang="en-US" sz="2000"/>
            </a:br>
            <a:r>
              <a:rPr lang="en-US" sz="2000"/>
              <a:t>Do not generate new content.</a:t>
            </a:r>
            <a:endParaRPr/>
          </a:p>
          <a:p>
            <a:pPr indent="-34925" lvl="0" marL="263525" rtl="0" algn="l">
              <a:lnSpc>
                <a:spcPct val="90000"/>
              </a:lnSpc>
              <a:spcBef>
                <a:spcPts val="1000"/>
              </a:spcBef>
              <a:spcAft>
                <a:spcPts val="0"/>
              </a:spcAft>
              <a:buSzPts val="1800"/>
              <a:buNone/>
            </a:pPr>
            <a:r>
              <a:rPr lang="en-US" sz="2000"/>
              <a:t>Walk around the posters and </a:t>
            </a:r>
            <a:r>
              <a:rPr b="1" lang="en-US" sz="2000"/>
              <a:t>tag each post-it</a:t>
            </a:r>
            <a:r>
              <a:rPr lang="en-US" sz="2000"/>
              <a:t> under the PERMA element it belongs to.</a:t>
            </a:r>
            <a:endParaRPr/>
          </a:p>
          <a:p>
            <a:pPr indent="-34925" lvl="0" marL="263525" rtl="0" algn="l">
              <a:lnSpc>
                <a:spcPct val="90000"/>
              </a:lnSpc>
              <a:spcBef>
                <a:spcPts val="1000"/>
              </a:spcBef>
              <a:spcAft>
                <a:spcPts val="0"/>
              </a:spcAft>
              <a:buSzPts val="1800"/>
              <a:buNone/>
            </a:pPr>
            <a:r>
              <a:rPr lang="en-US" sz="2000"/>
              <a:t>• Green post-it = current practice that works</a:t>
            </a:r>
            <a:br>
              <a:rPr lang="en-US" sz="2000"/>
            </a:br>
            <a:r>
              <a:rPr lang="en-US" sz="2000"/>
              <a:t>• Yellow post-it = challenge or gap</a:t>
            </a:r>
            <a:endParaRPr/>
          </a:p>
          <a:p>
            <a:pPr indent="-34925" lvl="0" marL="263525" rtl="0" algn="l">
              <a:lnSpc>
                <a:spcPct val="90000"/>
              </a:lnSpc>
              <a:spcBef>
                <a:spcPts val="1000"/>
              </a:spcBef>
              <a:spcAft>
                <a:spcPts val="0"/>
              </a:spcAft>
              <a:buSzPts val="1800"/>
              <a:buNone/>
            </a:pPr>
            <a:r>
              <a:rPr b="1" lang="en-US" sz="2000"/>
              <a:t>Purpose</a:t>
            </a:r>
            <a:br>
              <a:rPr lang="en-US" sz="2000"/>
            </a:br>
            <a:r>
              <a:rPr lang="en-US" sz="2000"/>
              <a:t>To create a visual picture of where PERMA already exists in your school and where gaps accumulate.</a:t>
            </a:r>
            <a:endParaRPr/>
          </a:p>
          <a:p>
            <a:pPr indent="0" lvl="0" marL="0" rtl="0" algn="l">
              <a:lnSpc>
                <a:spcPct val="90000"/>
              </a:lnSpc>
              <a:spcBef>
                <a:spcPts val="0"/>
              </a:spcBef>
              <a:spcAft>
                <a:spcPts val="0"/>
              </a:spcAft>
              <a:buClr>
                <a:schemeClr val="dk1"/>
              </a:buClr>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37d7badc4d7_0_0"/>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sz="2500">
                <a:solidFill>
                  <a:srgbClr val="595959"/>
                </a:solidFill>
                <a:latin typeface="Arial"/>
                <a:ea typeface="Arial"/>
                <a:cs typeface="Arial"/>
                <a:sym typeface="Arial"/>
              </a:rPr>
              <a:t>WP 3: Training and capacity building (D3.1)</a:t>
            </a:r>
            <a:endParaRPr sz="2500">
              <a:solidFill>
                <a:srgbClr val="595959"/>
              </a:solidFill>
              <a:latin typeface="Arial"/>
              <a:ea typeface="Arial"/>
              <a:cs typeface="Arial"/>
              <a:sym typeface="Arial"/>
            </a:endParaRPr>
          </a:p>
          <a:p>
            <a:pPr indent="0" lvl="0" marL="0" rtl="0" algn="l">
              <a:lnSpc>
                <a:spcPct val="90000"/>
              </a:lnSpc>
              <a:spcBef>
                <a:spcPts val="0"/>
              </a:spcBef>
              <a:spcAft>
                <a:spcPts val="0"/>
              </a:spcAft>
              <a:buClr>
                <a:schemeClr val="dk1"/>
              </a:buClr>
              <a:buSzPts val="2000"/>
              <a:buFont typeface="Calibri"/>
              <a:buNone/>
            </a:pPr>
            <a:r>
              <a:t/>
            </a:r>
            <a:endParaRPr sz="2200"/>
          </a:p>
        </p:txBody>
      </p:sp>
      <p:sp>
        <p:nvSpPr>
          <p:cNvPr id="74" name="Google Shape;74;g37d7badc4d7_0_0"/>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600"/>
              <a:buNone/>
            </a:pPr>
            <a:r>
              <a:rPr b="0" i="0" lang="en-US" sz="3599">
                <a:solidFill>
                  <a:srgbClr val="545454"/>
                </a:solidFill>
              </a:rPr>
              <a:t>Master Trainer Course - Day 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 1.2 – Introduction to PERMA Model</a:t>
            </a:r>
            <a:endParaRPr/>
          </a:p>
        </p:txBody>
      </p:sp>
      <p:sp>
        <p:nvSpPr>
          <p:cNvPr id="226" name="Google Shape;226;p2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Pattern Analysis: What do we see</a:t>
            </a:r>
            <a:endParaRPr/>
          </a:p>
        </p:txBody>
      </p:sp>
      <p:sp>
        <p:nvSpPr>
          <p:cNvPr id="227" name="Google Shape;227;p23"/>
          <p:cNvSpPr txBox="1"/>
          <p:nvPr>
            <p:ph idx="2" type="body"/>
          </p:nvPr>
        </p:nvSpPr>
        <p:spPr>
          <a:xfrm>
            <a:off x="97970" y="1568700"/>
            <a:ext cx="1170922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sz="2400"/>
              <a:t>Stand in front of the posters and discuss as a group.</a:t>
            </a:r>
            <a:endParaRPr/>
          </a:p>
          <a:p>
            <a:pPr indent="-228600" lvl="0" marL="457200" marR="0" rtl="0" algn="l">
              <a:lnSpc>
                <a:spcPct val="90000"/>
              </a:lnSpc>
              <a:spcBef>
                <a:spcPts val="1000"/>
              </a:spcBef>
              <a:spcAft>
                <a:spcPts val="0"/>
              </a:spcAft>
              <a:buClr>
                <a:schemeClr val="dk1"/>
              </a:buClr>
              <a:buSzPts val="1800"/>
              <a:buFont typeface="Arial"/>
              <a:buNone/>
            </a:pPr>
            <a:r>
              <a:rPr b="1" lang="en-US" sz="2400"/>
              <a:t>Guiding questions</a:t>
            </a:r>
            <a:br>
              <a:rPr lang="en-US" sz="2400"/>
            </a:br>
            <a:r>
              <a:rPr lang="en-US" sz="2400"/>
              <a:t>• Which PERMA poster has the most green tags (strengths)</a:t>
            </a:r>
            <a:br>
              <a:rPr lang="en-US" sz="2400"/>
            </a:br>
            <a:r>
              <a:rPr lang="en-US" sz="2400"/>
              <a:t>• Which PERMA poster has the most pink tags (challenges)</a:t>
            </a:r>
            <a:br>
              <a:rPr lang="en-US" sz="2400"/>
            </a:br>
            <a:r>
              <a:rPr lang="en-US" sz="2400"/>
              <a:t>• Where is the biggest gap between current and desired practice</a:t>
            </a:r>
            <a:endParaRPr/>
          </a:p>
          <a:p>
            <a:pPr indent="-228600" lvl="0" marL="457200" marR="0" rtl="0" algn="l">
              <a:lnSpc>
                <a:spcPct val="90000"/>
              </a:lnSpc>
              <a:spcBef>
                <a:spcPts val="1000"/>
              </a:spcBef>
              <a:spcAft>
                <a:spcPts val="0"/>
              </a:spcAft>
              <a:buClr>
                <a:schemeClr val="dk1"/>
              </a:buClr>
              <a:buSzPts val="1800"/>
              <a:buFont typeface="Arial"/>
              <a:buNone/>
            </a:pPr>
            <a:r>
              <a:rPr b="1" lang="en-US" sz="2400"/>
              <a:t>Your task</a:t>
            </a:r>
            <a:br>
              <a:rPr lang="en-US" sz="2400"/>
            </a:br>
            <a:r>
              <a:rPr lang="en-US" sz="2400"/>
              <a:t>Write one sentence:</a:t>
            </a:r>
            <a:endParaRPr/>
          </a:p>
          <a:p>
            <a:pPr indent="-228600" lvl="0" marL="457200" marR="0" rtl="0" algn="l">
              <a:lnSpc>
                <a:spcPct val="90000"/>
              </a:lnSpc>
              <a:spcBef>
                <a:spcPts val="1000"/>
              </a:spcBef>
              <a:spcAft>
                <a:spcPts val="0"/>
              </a:spcAft>
              <a:buClr>
                <a:schemeClr val="dk1"/>
              </a:buClr>
              <a:buSzPts val="1800"/>
              <a:buFont typeface="Arial"/>
              <a:buNone/>
            </a:pPr>
            <a:r>
              <a:rPr b="1" lang="en-US" sz="2400"/>
              <a:t>“Our priority PERMA element is ______ because ______.”</a:t>
            </a:r>
            <a:endParaRPr sz="2400"/>
          </a:p>
          <a:p>
            <a:pPr indent="-228600" lvl="0" marL="457200" marR="0" rtl="0" algn="l">
              <a:lnSpc>
                <a:spcPct val="90000"/>
              </a:lnSpc>
              <a:spcBef>
                <a:spcPts val="1000"/>
              </a:spcBef>
              <a:spcAft>
                <a:spcPts val="0"/>
              </a:spcAft>
              <a:buClr>
                <a:schemeClr val="dk1"/>
              </a:buClr>
              <a:buSzPts val="1800"/>
              <a:buFont typeface="Arial"/>
              <a:buNone/>
            </a:pPr>
            <a:r>
              <a:rPr lang="en-US" sz="2400"/>
              <a:t>This priority will guide your action plan in the next unit.</a:t>
            </a:r>
            <a:endParaRPr/>
          </a:p>
          <a:p>
            <a:pPr indent="0" lvl="0" marL="0" rtl="0" algn="l">
              <a:lnSpc>
                <a:spcPct val="90000"/>
              </a:lnSpc>
              <a:spcBef>
                <a:spcPts val="0"/>
              </a:spcBef>
              <a:spcAft>
                <a:spcPts val="0"/>
              </a:spcAft>
              <a:buClr>
                <a:schemeClr val="dk1"/>
              </a:buClr>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 1.2 – Introduction to PERMA Model</a:t>
            </a:r>
            <a:endParaRPr/>
          </a:p>
        </p:txBody>
      </p:sp>
      <p:sp>
        <p:nvSpPr>
          <p:cNvPr id="233" name="Google Shape;233;p2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Summary &amp; Reflection (5 min)</a:t>
            </a:r>
            <a:endParaRPr/>
          </a:p>
        </p:txBody>
      </p:sp>
      <p:sp>
        <p:nvSpPr>
          <p:cNvPr id="234" name="Google Shape;234;p24"/>
          <p:cNvSpPr txBox="1"/>
          <p:nvPr>
            <p:ph idx="2" type="body"/>
          </p:nvPr>
        </p:nvSpPr>
        <p:spPr>
          <a:xfrm>
            <a:off x="97970" y="1568700"/>
            <a:ext cx="11709220" cy="5289300"/>
          </a:xfrm>
          <a:prstGeom prst="rect">
            <a:avLst/>
          </a:prstGeom>
          <a:noFill/>
          <a:ln>
            <a:noFill/>
          </a:ln>
        </p:spPr>
        <p:txBody>
          <a:bodyPr anchorCtr="0" anchor="t" bIns="45700" lIns="91425" spcFirstLastPara="1" rIns="91425" wrap="square" tIns="45700">
            <a:noAutofit/>
          </a:bodyPr>
          <a:lstStyle/>
          <a:p>
            <a:pPr indent="0" lvl="0" marL="263525" rtl="0" algn="l">
              <a:lnSpc>
                <a:spcPct val="90000"/>
              </a:lnSpc>
              <a:spcBef>
                <a:spcPts val="1000"/>
              </a:spcBef>
              <a:spcAft>
                <a:spcPts val="0"/>
              </a:spcAft>
              <a:buSzPts val="1800"/>
              <a:buNone/>
            </a:pPr>
            <a:r>
              <a:rPr lang="en-US" sz="2000"/>
              <a:t>You explored how the five PERMA elements connect to real school life.</a:t>
            </a:r>
            <a:br>
              <a:rPr lang="en-US" sz="2000"/>
            </a:br>
            <a:r>
              <a:rPr lang="en-US" sz="2000"/>
              <a:t>You also identified which element your school needs to strengthen.</a:t>
            </a:r>
            <a:endParaRPr/>
          </a:p>
          <a:p>
            <a:pPr indent="0" lvl="0" marL="263525" rtl="0" algn="l">
              <a:lnSpc>
                <a:spcPct val="90000"/>
              </a:lnSpc>
              <a:spcBef>
                <a:spcPts val="1000"/>
              </a:spcBef>
              <a:spcAft>
                <a:spcPts val="0"/>
              </a:spcAft>
              <a:buSzPts val="1800"/>
              <a:buNone/>
            </a:pPr>
            <a:r>
              <a:rPr b="1" lang="en-US" sz="2000"/>
              <a:t>Now take one final step before leaving this unit.</a:t>
            </a:r>
            <a:endParaRPr sz="2000"/>
          </a:p>
          <a:p>
            <a:pPr indent="0" lvl="0" marL="263525" rtl="0" algn="l">
              <a:lnSpc>
                <a:spcPct val="90000"/>
              </a:lnSpc>
              <a:spcBef>
                <a:spcPts val="1000"/>
              </a:spcBef>
              <a:spcAft>
                <a:spcPts val="0"/>
              </a:spcAft>
              <a:buSzPts val="1800"/>
              <a:buNone/>
            </a:pPr>
            <a:r>
              <a:rPr b="1" lang="en-US" sz="2000"/>
              <a:t>Task (individual or pairs):</a:t>
            </a:r>
            <a:endParaRPr sz="2000"/>
          </a:p>
          <a:p>
            <a:pPr indent="0" lvl="0" marL="263525" rtl="0" algn="l">
              <a:lnSpc>
                <a:spcPct val="90000"/>
              </a:lnSpc>
              <a:spcBef>
                <a:spcPts val="1000"/>
              </a:spcBef>
              <a:spcAft>
                <a:spcPts val="0"/>
              </a:spcAft>
              <a:buSzPts val="1800"/>
              <a:buNone/>
            </a:pPr>
            <a:r>
              <a:rPr lang="en-US" sz="2000"/>
              <a:t>Choose the PERMA element you want to focus on in your school.</a:t>
            </a:r>
            <a:endParaRPr/>
          </a:p>
          <a:p>
            <a:pPr indent="0" lvl="0" marL="263525" rtl="0" algn="l">
              <a:lnSpc>
                <a:spcPct val="90000"/>
              </a:lnSpc>
              <a:spcBef>
                <a:spcPts val="1000"/>
              </a:spcBef>
              <a:spcAft>
                <a:spcPts val="0"/>
              </a:spcAft>
              <a:buSzPts val="1800"/>
              <a:buNone/>
            </a:pPr>
            <a:r>
              <a:rPr lang="en-US" sz="2000"/>
              <a:t>Think of one small routine or practice you could start within the next month.</a:t>
            </a:r>
            <a:br>
              <a:rPr lang="en-US" sz="2000"/>
            </a:br>
            <a:r>
              <a:rPr lang="en-US" sz="2000"/>
              <a:t>Keep it simple — something realistic for your context.</a:t>
            </a:r>
            <a:endParaRPr/>
          </a:p>
          <a:p>
            <a:pPr indent="0" lvl="0" marL="263525" rtl="0" algn="l">
              <a:lnSpc>
                <a:spcPct val="90000"/>
              </a:lnSpc>
              <a:spcBef>
                <a:spcPts val="1000"/>
              </a:spcBef>
              <a:spcAft>
                <a:spcPts val="0"/>
              </a:spcAft>
              <a:buSzPts val="1800"/>
              <a:buNone/>
            </a:pPr>
            <a:r>
              <a:rPr lang="en-US" sz="2000"/>
              <a:t>Write it on a sticky note:</a:t>
            </a:r>
            <a:br>
              <a:rPr lang="en-US" sz="2000"/>
            </a:br>
            <a:r>
              <a:rPr lang="en-US" sz="2000"/>
              <a:t>• The PERMA element</a:t>
            </a:r>
            <a:br>
              <a:rPr lang="en-US" sz="2000"/>
            </a:br>
            <a:r>
              <a:rPr lang="en-US" sz="2000"/>
              <a:t>• The activity you want to try</a:t>
            </a:r>
            <a:br>
              <a:rPr lang="en-US" sz="2000"/>
            </a:br>
            <a:r>
              <a:rPr lang="en-US" sz="2000"/>
              <a:t>• One short reason why it matters for your school</a:t>
            </a:r>
            <a:endParaRPr/>
          </a:p>
          <a:p>
            <a:pPr indent="0" lvl="0" marL="263525" rtl="0" algn="l">
              <a:lnSpc>
                <a:spcPct val="90000"/>
              </a:lnSpc>
              <a:spcBef>
                <a:spcPts val="1000"/>
              </a:spcBef>
              <a:spcAft>
                <a:spcPts val="0"/>
              </a:spcAft>
              <a:buSzPts val="1800"/>
              <a:buNone/>
            </a:pPr>
            <a:r>
              <a:rPr lang="en-US" sz="2000"/>
              <a:t>Place your sticky note on the shared board.</a:t>
            </a:r>
            <a:endParaRPr/>
          </a:p>
          <a:p>
            <a:pPr indent="0" lvl="0" marL="263525" rtl="0" algn="l">
              <a:lnSpc>
                <a:spcPct val="90000"/>
              </a:lnSpc>
              <a:spcBef>
                <a:spcPts val="1000"/>
              </a:spcBef>
              <a:spcAft>
                <a:spcPts val="0"/>
              </a:spcAft>
              <a:buSzPts val="1800"/>
              <a:buNone/>
            </a:pPr>
            <a:r>
              <a:rPr lang="en-US" sz="2000"/>
              <a:t>You leave this unit with one clear action that fits your school’s needs and capacity.</a:t>
            </a:r>
            <a:endParaRPr/>
          </a:p>
          <a:p>
            <a:pPr indent="0" lvl="0" marL="0" rtl="0" algn="l">
              <a:lnSpc>
                <a:spcPct val="90000"/>
              </a:lnSpc>
              <a:spcBef>
                <a:spcPts val="0"/>
              </a:spcBef>
              <a:spcAft>
                <a:spcPts val="0"/>
              </a:spcAft>
              <a:buClr>
                <a:schemeClr val="dk1"/>
              </a:buClr>
              <a:buSzPts val="1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 1.2 – Introduction to PERMA Model</a:t>
            </a:r>
            <a:endParaRPr/>
          </a:p>
        </p:txBody>
      </p:sp>
      <p:sp>
        <p:nvSpPr>
          <p:cNvPr id="240" name="Google Shape;240;p2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Summary &amp; Reflection (5 min)</a:t>
            </a:r>
            <a:endParaRPr/>
          </a:p>
        </p:txBody>
      </p:sp>
      <p:sp>
        <p:nvSpPr>
          <p:cNvPr id="241" name="Google Shape;241;p25"/>
          <p:cNvSpPr txBox="1"/>
          <p:nvPr>
            <p:ph idx="2" type="body"/>
          </p:nvPr>
        </p:nvSpPr>
        <p:spPr>
          <a:xfrm>
            <a:off x="97970" y="1568700"/>
            <a:ext cx="1170922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000"/>
              <a:t>PERMA Action Board</a:t>
            </a:r>
            <a:endParaRPr/>
          </a:p>
          <a:p>
            <a:pPr indent="-228600" lvl="0" marL="457200" marR="0" rtl="0" algn="l">
              <a:lnSpc>
                <a:spcPct val="90000"/>
              </a:lnSpc>
              <a:spcBef>
                <a:spcPts val="1000"/>
              </a:spcBef>
              <a:spcAft>
                <a:spcPts val="0"/>
              </a:spcAft>
              <a:buClr>
                <a:schemeClr val="dk1"/>
              </a:buClr>
              <a:buSzPts val="1800"/>
              <a:buFont typeface="Arial"/>
              <a:buNone/>
            </a:pPr>
            <a:r>
              <a:rPr b="1" lang="en-US" sz="2000"/>
              <a:t>Place your sticky note under the PERMA element you chose.</a:t>
            </a:r>
            <a:br>
              <a:rPr b="1" lang="en-US" sz="2000"/>
            </a:br>
            <a:r>
              <a:rPr b="1" lang="en-US" sz="2000"/>
              <a:t>Write:</a:t>
            </a:r>
            <a:br>
              <a:rPr lang="en-US" sz="2000"/>
            </a:br>
            <a:r>
              <a:rPr lang="en-US" sz="2000"/>
              <a:t>• the activity you will start</a:t>
            </a:r>
            <a:br>
              <a:rPr lang="en-US" sz="2000"/>
            </a:br>
            <a:r>
              <a:rPr lang="en-US" sz="2000"/>
              <a:t>• when you will start</a:t>
            </a:r>
            <a:endParaRPr/>
          </a:p>
          <a:p>
            <a:pPr indent="0" lvl="0" marL="0" rtl="0" algn="l">
              <a:lnSpc>
                <a:spcPct val="90000"/>
              </a:lnSpc>
              <a:spcBef>
                <a:spcPts val="0"/>
              </a:spcBef>
              <a:spcAft>
                <a:spcPts val="0"/>
              </a:spcAft>
              <a:buClr>
                <a:schemeClr val="dk1"/>
              </a:buClr>
              <a:buSzPts val="1800"/>
              <a:buNone/>
            </a:pPr>
            <a:r>
              <a:t/>
            </a:r>
            <a:endParaRPr/>
          </a:p>
        </p:txBody>
      </p:sp>
      <p:graphicFrame>
        <p:nvGraphicFramePr>
          <p:cNvPr id="242" name="Google Shape;242;p25"/>
          <p:cNvGraphicFramePr/>
          <p:nvPr/>
        </p:nvGraphicFramePr>
        <p:xfrm>
          <a:off x="769095" y="3559142"/>
          <a:ext cx="3000000" cy="3000000"/>
        </p:xfrm>
        <a:graphic>
          <a:graphicData uri="http://schemas.openxmlformats.org/drawingml/2006/table">
            <a:tbl>
              <a:tblPr>
                <a:noFill/>
                <a:tableStyleId>{E31CBD3E-0C04-4501-ADF3-A15B06D596A5}</a:tableStyleId>
              </a:tblPr>
              <a:tblGrid>
                <a:gridCol w="2130750"/>
                <a:gridCol w="2130750"/>
                <a:gridCol w="2130750"/>
                <a:gridCol w="2130750"/>
                <a:gridCol w="2130750"/>
              </a:tblGrid>
              <a:tr h="1778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Positive Emotions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Engagement</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Relationships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Meaning</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Accomplishment</a:t>
                      </a:r>
                      <a:endParaRPr sz="1400" u="none" cap="none" strike="noStrike"/>
                    </a:p>
                  </a:txBody>
                  <a:tcPr marT="45725" marB="45725" marR="91450" marL="91450" anchor="ctr"/>
                </a:tc>
              </a:tr>
              <a:tr h="1778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(sticky notes here)</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(sticky notes here)</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(sticky notes here)</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(sticky notes here)</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(sticky notes here)</a:t>
                      </a:r>
                      <a:endParaRPr/>
                    </a:p>
                  </a:txBody>
                  <a:tcPr marT="45725" marB="45725" marR="91450" marL="91450" anchor="ctr"/>
                </a:tc>
              </a:tr>
            </a:tbl>
          </a:graphicData>
        </a:graphic>
      </p:graphicFrame>
      <p:graphicFrame>
        <p:nvGraphicFramePr>
          <p:cNvPr id="243" name="Google Shape;243;p25"/>
          <p:cNvGraphicFramePr/>
          <p:nvPr/>
        </p:nvGraphicFramePr>
        <p:xfrm>
          <a:off x="811530" y="4331970"/>
          <a:ext cx="3000000" cy="3000000"/>
        </p:xfrm>
        <a:graphic>
          <a:graphicData uri="http://schemas.openxmlformats.org/drawingml/2006/table">
            <a:tbl>
              <a:tblPr>
                <a:noFill/>
                <a:tableStyleId>{B069486A-4AB1-4497-856D-E6C40246B854}</a:tableStyleId>
              </a:tblPr>
              <a:tblGrid>
                <a:gridCol w="10572750"/>
              </a:tblGrid>
              <a:tr h="21945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2800"/>
              <a:t>Looking Ahead to Unit 1.3: Introduction to Whole School Approaches (WSA)</a:t>
            </a:r>
            <a:endParaRPr/>
          </a:p>
        </p:txBody>
      </p:sp>
      <p:sp>
        <p:nvSpPr>
          <p:cNvPr id="249" name="Google Shape;249;p6"/>
          <p:cNvSpPr txBox="1"/>
          <p:nvPr/>
        </p:nvSpPr>
        <p:spPr>
          <a:xfrm>
            <a:off x="308610" y="1257300"/>
            <a:ext cx="10024110" cy="317009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In the next unit, we shift from individual practices to whole school change.</a:t>
            </a:r>
            <a:endParaRPr/>
          </a:p>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You will explore what a Whole School Approach is and how it shapes culture and routines.</a:t>
            </a:r>
            <a:endParaRPr/>
          </a:p>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You will learn how to apply three school-wide strategies that support well-being in daily practice.</a:t>
            </a:r>
            <a:endParaRPr/>
          </a:p>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You will compare these strategies with your current school reality and check if they align with your school ethos.</a:t>
            </a:r>
            <a:endParaRPr/>
          </a:p>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You will also examine a real case of a school that applied a well-being initiative across staff, students, and families.</a:t>
            </a:r>
            <a:endParaRPr/>
          </a:p>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You leave the next unit with a clear direction on how well-being becomes part of the way your school operates every day.</a:t>
            </a:r>
            <a:endParaRPr/>
          </a:p>
        </p:txBody>
      </p:sp>
      <p:pic>
        <p:nvPicPr>
          <p:cNvPr descr="A group of smiley faces&#10;&#10;AI-generated content may be incorrect." id="250" name="Google Shape;250;p6"/>
          <p:cNvPicPr preferRelativeResize="0"/>
          <p:nvPr/>
        </p:nvPicPr>
        <p:blipFill rotWithShape="1">
          <a:blip r:embed="rId3">
            <a:alphaModFix/>
          </a:blip>
          <a:srcRect b="0" l="0" r="0" t="0"/>
          <a:stretch/>
        </p:blipFill>
        <p:spPr>
          <a:xfrm>
            <a:off x="1735455" y="4555671"/>
            <a:ext cx="8721090" cy="209005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37f91dc4fb9_0_17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References</a:t>
            </a:r>
            <a:endParaRPr/>
          </a:p>
        </p:txBody>
      </p:sp>
      <p:sp>
        <p:nvSpPr>
          <p:cNvPr id="256" name="Google Shape;256;g37f91dc4fb9_0_173"/>
          <p:cNvSpPr txBox="1"/>
          <p:nvPr>
            <p:ph idx="2" type="body"/>
          </p:nvPr>
        </p:nvSpPr>
        <p:spPr>
          <a:xfrm>
            <a:off x="97970" y="110835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a:t>Duan, W., Chen, Z., &amp; Ho, S. M. Y. (2020). Editorial: Positive education: Theory, practice, and evidence. </a:t>
            </a:r>
            <a:r>
              <a:rPr i="1" lang="en-US"/>
              <a:t>Frontiers in Psychology, 11</a:t>
            </a:r>
            <a:r>
              <a:rPr lang="en-US"/>
              <a:t>, 427. </a:t>
            </a:r>
            <a:r>
              <a:rPr lang="en-US" u="sng">
                <a:solidFill>
                  <a:schemeClr val="hlink"/>
                </a:solidFill>
                <a:hlinkClick r:id="rId3"/>
              </a:rPr>
              <a:t>https://doi.org/10.3389/fpsyg.2020.00427</a:t>
            </a:r>
            <a:r>
              <a:rPr lang="en-US"/>
              <a:t> </a:t>
            </a:r>
            <a:endParaRPr/>
          </a:p>
          <a:p>
            <a:pPr indent="-228600" lvl="0" marL="457200" marR="0" rtl="0" algn="l">
              <a:lnSpc>
                <a:spcPct val="90000"/>
              </a:lnSpc>
              <a:spcBef>
                <a:spcPts val="1000"/>
              </a:spcBef>
              <a:spcAft>
                <a:spcPts val="0"/>
              </a:spcAft>
              <a:buClr>
                <a:schemeClr val="dk1"/>
              </a:buClr>
              <a:buSzPts val="1800"/>
              <a:buFont typeface="Arial"/>
              <a:buNone/>
            </a:pPr>
            <a:r>
              <a:rPr lang="en-US"/>
              <a:t>Durlak, J. A., Weissberg, R. P., et al. (2011). The impact of enhancing students’ social and emotional learning: A meta-analysis of school-based interventions. </a:t>
            </a:r>
            <a:r>
              <a:rPr i="1" lang="en-US"/>
              <a:t>Child Development, 82</a:t>
            </a:r>
            <a:r>
              <a:rPr lang="en-US"/>
              <a:t>(1), 405–432. </a:t>
            </a:r>
            <a:r>
              <a:rPr lang="en-US" u="sng">
                <a:solidFill>
                  <a:schemeClr val="hlink"/>
                </a:solidFill>
                <a:hlinkClick r:id="rId4"/>
              </a:rPr>
              <a:t>https://doi.org/10.1111/j.1467-8624.2010.01564.x</a:t>
            </a:r>
            <a:endParaRPr/>
          </a:p>
          <a:p>
            <a:pPr indent="-228600" lvl="0" marL="457200" marR="0" rtl="0" algn="l">
              <a:lnSpc>
                <a:spcPct val="90000"/>
              </a:lnSpc>
              <a:spcBef>
                <a:spcPts val="1000"/>
              </a:spcBef>
              <a:spcAft>
                <a:spcPts val="0"/>
              </a:spcAft>
              <a:buClr>
                <a:schemeClr val="dk1"/>
              </a:buClr>
              <a:buSzPts val="1800"/>
              <a:buFont typeface="Arial"/>
              <a:buNone/>
            </a:pPr>
            <a:r>
              <a:rPr lang="en-US"/>
              <a:t>OECD. (2020). </a:t>
            </a:r>
            <a:r>
              <a:rPr i="1" lang="en-US"/>
              <a:t>Supporting students’ well-being in schools</a:t>
            </a:r>
            <a:r>
              <a:rPr lang="en-US"/>
              <a:t>. Organisation for Economic Co-operation and Development.</a:t>
            </a:r>
            <a:endParaRPr/>
          </a:p>
          <a:p>
            <a:pPr indent="-228600" lvl="0" marL="457200" marR="0" rtl="0" algn="l">
              <a:lnSpc>
                <a:spcPct val="90000"/>
              </a:lnSpc>
              <a:spcBef>
                <a:spcPts val="1000"/>
              </a:spcBef>
              <a:spcAft>
                <a:spcPts val="0"/>
              </a:spcAft>
              <a:buClr>
                <a:schemeClr val="dk1"/>
              </a:buClr>
              <a:buSzPts val="1800"/>
              <a:buFont typeface="Arial"/>
              <a:buNone/>
            </a:pPr>
            <a:r>
              <a:rPr lang="en-US"/>
              <a:t>Roffey, S. (2012). Developing positive relationships in schools. </a:t>
            </a:r>
            <a:r>
              <a:rPr i="1" lang="en-US"/>
              <a:t>Child Indicators Research, 5</a:t>
            </a:r>
            <a:r>
              <a:rPr lang="en-US"/>
              <a:t>(3), 483–501. DOI:</a:t>
            </a:r>
            <a:r>
              <a:rPr lang="en-US" u="sng">
                <a:solidFill>
                  <a:schemeClr val="hlink"/>
                </a:solidFill>
                <a:hlinkClick r:id="rId5"/>
              </a:rPr>
              <a:t>10.1007/978-94-007-2147-0_9</a:t>
            </a:r>
            <a:endParaRPr/>
          </a:p>
          <a:p>
            <a:pPr indent="-228600" lvl="0" marL="457200" marR="0" rtl="0" algn="l">
              <a:lnSpc>
                <a:spcPct val="90000"/>
              </a:lnSpc>
              <a:spcBef>
                <a:spcPts val="1000"/>
              </a:spcBef>
              <a:spcAft>
                <a:spcPts val="0"/>
              </a:spcAft>
              <a:buClr>
                <a:schemeClr val="dk1"/>
              </a:buClr>
              <a:buSzPts val="1800"/>
              <a:buFont typeface="Arial"/>
              <a:buNone/>
            </a:pPr>
            <a:r>
              <a:rPr lang="en-US"/>
              <a:t>Seligman, M. E. P. (2011). </a:t>
            </a:r>
            <a:r>
              <a:rPr i="1" lang="en-US"/>
              <a:t>Flourish: A visionary new understanding of happiness and well-being</a:t>
            </a:r>
            <a:r>
              <a:rPr lang="en-US"/>
              <a:t>. Free Press.</a:t>
            </a:r>
            <a:endParaRPr/>
          </a:p>
          <a:p>
            <a:pPr indent="-228600" lvl="0" marL="457200" marR="0" rtl="0" algn="l">
              <a:lnSpc>
                <a:spcPct val="90000"/>
              </a:lnSpc>
              <a:spcBef>
                <a:spcPts val="1000"/>
              </a:spcBef>
              <a:spcAft>
                <a:spcPts val="0"/>
              </a:spcAft>
              <a:buClr>
                <a:schemeClr val="dk1"/>
              </a:buClr>
              <a:buSzPts val="1800"/>
              <a:buFont typeface="Arial"/>
              <a:buNone/>
            </a:pPr>
            <a:r>
              <a:rPr lang="en-US"/>
              <a:t>UNESCO. (2023). </a:t>
            </a:r>
            <a:r>
              <a:rPr i="1" lang="en-US"/>
              <a:t>Whole-school approach to preventing school violence and promoting well-being</a:t>
            </a:r>
            <a:r>
              <a:rPr lang="en-US"/>
              <a:t>. United Nations Educational, Scientific and Cultural Organization.</a:t>
            </a:r>
            <a:endParaRPr/>
          </a:p>
          <a:p>
            <a:pPr indent="-228600" lvl="0" marL="457200" marR="0" rtl="0" algn="l">
              <a:lnSpc>
                <a:spcPct val="90000"/>
              </a:lnSpc>
              <a:spcBef>
                <a:spcPts val="1000"/>
              </a:spcBef>
              <a:spcAft>
                <a:spcPts val="0"/>
              </a:spcAft>
              <a:buClr>
                <a:schemeClr val="dk1"/>
              </a:buClr>
              <a:buSzPts val="1800"/>
              <a:buFont typeface="Arial"/>
              <a:buNone/>
            </a:pPr>
            <a:r>
              <a:rPr lang="en-US"/>
              <a:t>Waters, L. (2011). A review of school-based positive psychology interventions. </a:t>
            </a:r>
            <a:r>
              <a:rPr i="1" lang="en-US"/>
              <a:t>Pastoral Care in Education, 29</a:t>
            </a:r>
            <a:r>
              <a:rPr lang="en-US"/>
              <a:t>(2), 117–133. </a:t>
            </a:r>
            <a:r>
              <a:rPr lang="en-US" u="sng">
                <a:solidFill>
                  <a:schemeClr val="hlink"/>
                </a:solidFill>
                <a:hlinkClick r:id="rId6"/>
              </a:rPr>
              <a:t>https://doi.org/10.1375/aedp.28.2.75</a:t>
            </a:r>
            <a:endParaRPr/>
          </a:p>
          <a:p>
            <a:pPr indent="-228600" lvl="0" marL="457200" marR="0" rtl="0" algn="l">
              <a:lnSpc>
                <a:spcPct val="90000"/>
              </a:lnSpc>
              <a:spcBef>
                <a:spcPts val="1000"/>
              </a:spcBef>
              <a:spcAft>
                <a:spcPts val="0"/>
              </a:spcAft>
              <a:buClr>
                <a:schemeClr val="dk1"/>
              </a:buClr>
              <a:buSzPts val="1800"/>
              <a:buFont typeface="Arial"/>
              <a:buNone/>
            </a:pPr>
            <a:r>
              <a:rPr lang="en-US"/>
              <a:t>World Health Organization. (2021). </a:t>
            </a:r>
            <a:r>
              <a:rPr i="1" lang="en-US"/>
              <a:t>WHO guideline on school health services</a:t>
            </a:r>
            <a:r>
              <a:rPr lang="en-US"/>
              <a:t>. World Health Organization.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7"/>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2000"/>
              <a:buFont typeface="Calibri"/>
              <a:buNone/>
            </a:pPr>
            <a:r>
              <a:rPr lang="en-US"/>
              <a:t>Thank you for your attention!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8"/>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Calibri"/>
              <a:buNone/>
            </a:pPr>
            <a:r>
              <a:rPr lang="en-US"/>
              <a:t>https://thrivingschools.eu/</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9"/>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Elements Slide</a:t>
            </a:r>
            <a:endParaRPr/>
          </a:p>
        </p:txBody>
      </p:sp>
      <p:sp>
        <p:nvSpPr>
          <p:cNvPr id="272" name="Google Shape;272;p9"/>
          <p:cNvSpPr txBox="1"/>
          <p:nvPr>
            <p:ph idx="1" type="body"/>
          </p:nvPr>
        </p:nvSpPr>
        <p:spPr>
          <a:xfrm>
            <a:off x="97971" y="881743"/>
            <a:ext cx="11944350" cy="4338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a:t>Copy paste the elements below into your presentation as required.</a:t>
            </a:r>
            <a:endParaRPr/>
          </a:p>
        </p:txBody>
      </p:sp>
      <p:sp>
        <p:nvSpPr>
          <p:cNvPr id="273" name="Google Shape;273;p9"/>
          <p:cNvSpPr/>
          <p:nvPr/>
        </p:nvSpPr>
        <p:spPr>
          <a:xfrm>
            <a:off x="97970" y="1548882"/>
            <a:ext cx="5976259" cy="1838130"/>
          </a:xfrm>
          <a:prstGeom prst="rect">
            <a:avLst/>
          </a:prstGeom>
          <a:solidFill>
            <a:srgbClr val="F8E7E3">
              <a:alpha val="40000"/>
            </a:srgbClr>
          </a:solidFill>
          <a:ln cap="flat" cmpd="sng" w="12700">
            <a:solidFill>
              <a:srgbClr val="C6BB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1" lang="en-US" sz="1600" u="none" cap="none" strike="noStrike">
                <a:solidFill>
                  <a:schemeClr val="accent2"/>
                </a:solidFill>
                <a:latin typeface="Open Sans Light"/>
                <a:ea typeface="Open Sans Light"/>
                <a:cs typeface="Open Sans Light"/>
                <a:sym typeface="Open Sans Light"/>
              </a:rPr>
              <a:t>Quote text/Hightlight text</a:t>
            </a:r>
            <a:endParaRPr b="0" i="0" sz="1400" u="none" cap="none" strike="noStrike">
              <a:solidFill>
                <a:srgbClr val="000000"/>
              </a:solidFill>
              <a:latin typeface="Arial"/>
              <a:ea typeface="Arial"/>
              <a:cs typeface="Arial"/>
              <a:sym typeface="Arial"/>
            </a:endParaRPr>
          </a:p>
        </p:txBody>
      </p:sp>
      <p:sp>
        <p:nvSpPr>
          <p:cNvPr id="274" name="Google Shape;274;p9"/>
          <p:cNvSpPr/>
          <p:nvPr/>
        </p:nvSpPr>
        <p:spPr>
          <a:xfrm>
            <a:off x="97970" y="3778898"/>
            <a:ext cx="2869165" cy="46653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Open Sans Light"/>
                <a:ea typeface="Open Sans Light"/>
                <a:cs typeface="Open Sans Light"/>
                <a:sym typeface="Open Sans Light"/>
              </a:rPr>
              <a:t>Button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100000"/>
              </a:lnSpc>
              <a:spcBef>
                <a:spcPts val="0"/>
              </a:spcBef>
              <a:spcAft>
                <a:spcPts val="0"/>
              </a:spcAft>
              <a:buSzPts val="3800"/>
              <a:buNone/>
            </a:pPr>
            <a:r>
              <a:rPr lang="en-US" sz="3000">
                <a:solidFill>
                  <a:schemeClr val="lt1"/>
                </a:solidFill>
              </a:rPr>
              <a:t>Foundations of Holistic Well-being &amp; Positive Psychology</a:t>
            </a:r>
            <a:endParaRPr/>
          </a:p>
        </p:txBody>
      </p:sp>
      <p:sp>
        <p:nvSpPr>
          <p:cNvPr id="81" name="Google Shape;81;p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Introduction</a:t>
            </a:r>
            <a:endParaRPr/>
          </a:p>
        </p:txBody>
      </p:sp>
      <p:sp>
        <p:nvSpPr>
          <p:cNvPr id="82" name="Google Shape;82;p2"/>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4925" lvl="0" marL="263525" rtl="0" algn="l">
              <a:lnSpc>
                <a:spcPct val="90000"/>
              </a:lnSpc>
              <a:spcBef>
                <a:spcPts val="1000"/>
              </a:spcBef>
              <a:spcAft>
                <a:spcPts val="0"/>
              </a:spcAft>
              <a:buSzPts val="1800"/>
              <a:buNone/>
            </a:pPr>
            <a:r>
              <a:rPr lang="en-US" sz="2000"/>
              <a:t>Day 1 overview:</a:t>
            </a:r>
            <a:endParaRPr sz="2000"/>
          </a:p>
          <a:p>
            <a:pPr indent="-34925" lvl="0" marL="263525" rtl="0" algn="l">
              <a:lnSpc>
                <a:spcPct val="90000"/>
              </a:lnSpc>
              <a:spcBef>
                <a:spcPts val="1000"/>
              </a:spcBef>
              <a:spcAft>
                <a:spcPts val="0"/>
              </a:spcAft>
              <a:buSzPts val="1800"/>
              <a:buNone/>
            </a:pPr>
            <a:r>
              <a:rPr lang="en-US" sz="2000"/>
              <a:t>The main objective is to help teachers build a shared and practical understanding of well-being in schools. They define what well-being means, examine how it shows up in daily school life, and identify what currently works and what needs improvement.</a:t>
            </a:r>
            <a:endParaRPr/>
          </a:p>
          <a:p>
            <a:pPr indent="-34925" lvl="0" marL="263525" rtl="0" algn="l">
              <a:lnSpc>
                <a:spcPct val="90000"/>
              </a:lnSpc>
              <a:spcBef>
                <a:spcPts val="1000"/>
              </a:spcBef>
              <a:spcAft>
                <a:spcPts val="0"/>
              </a:spcAft>
              <a:buSzPts val="1800"/>
              <a:buNone/>
            </a:pPr>
            <a:r>
              <a:rPr b="1" lang="en-US" sz="2000"/>
              <a:t>Unit Breakdown:</a:t>
            </a:r>
            <a:endParaRPr/>
          </a:p>
          <a:p>
            <a:pPr indent="-342900" lvl="0" marL="571500" rtl="0" algn="l">
              <a:lnSpc>
                <a:spcPct val="90000"/>
              </a:lnSpc>
              <a:spcBef>
                <a:spcPts val="1000"/>
              </a:spcBef>
              <a:spcAft>
                <a:spcPts val="0"/>
              </a:spcAft>
              <a:buSzPts val="1800"/>
              <a:buFont typeface="Arial"/>
              <a:buChar char="•"/>
            </a:pPr>
            <a:r>
              <a:rPr b="1" lang="en-US" sz="2000"/>
              <a:t>Unit 1.1 (Define):</a:t>
            </a:r>
            <a:r>
              <a:rPr lang="en-US" sz="2000"/>
              <a:t> Build a shared understanding of school well-being.</a:t>
            </a:r>
            <a:br>
              <a:rPr lang="en-US" sz="2000"/>
            </a:br>
            <a:r>
              <a:rPr lang="en-US" sz="2000"/>
              <a:t>Participants define well-being, identify challenges in their school, and note current strengths and gaps.</a:t>
            </a:r>
            <a:endParaRPr/>
          </a:p>
          <a:p>
            <a:pPr indent="-342900" lvl="0" marL="571500" rtl="0" algn="l">
              <a:lnSpc>
                <a:spcPct val="90000"/>
              </a:lnSpc>
              <a:spcBef>
                <a:spcPts val="1000"/>
              </a:spcBef>
              <a:spcAft>
                <a:spcPts val="0"/>
              </a:spcAft>
              <a:buSzPts val="1800"/>
              <a:buFont typeface="Arial"/>
              <a:buChar char="•"/>
            </a:pPr>
            <a:r>
              <a:rPr b="1" lang="en-US" sz="2000"/>
              <a:t>Unit 1.2 (Explore):</a:t>
            </a:r>
            <a:r>
              <a:rPr lang="en-US" sz="2000"/>
              <a:t> Learn the core elements of Positive Psychology with PERMA.</a:t>
            </a:r>
            <a:br>
              <a:rPr lang="en-US" sz="2000"/>
            </a:br>
            <a:r>
              <a:rPr lang="en-US" sz="2000"/>
              <a:t>Participants connect PERMA to real routines and see how small daily actions support emotional, social, and academic functioning.</a:t>
            </a:r>
            <a:endParaRPr/>
          </a:p>
          <a:p>
            <a:pPr indent="-342900" lvl="0" marL="571500" rtl="0" algn="l">
              <a:lnSpc>
                <a:spcPct val="90000"/>
              </a:lnSpc>
              <a:spcBef>
                <a:spcPts val="1000"/>
              </a:spcBef>
              <a:spcAft>
                <a:spcPts val="0"/>
              </a:spcAft>
              <a:buSzPts val="1800"/>
              <a:buFont typeface="Arial"/>
              <a:buChar char="•"/>
            </a:pPr>
            <a:r>
              <a:rPr b="1" lang="en-US" sz="2000"/>
              <a:t>Unit 1.3 (Apply):</a:t>
            </a:r>
            <a:r>
              <a:rPr lang="en-US" sz="2000"/>
              <a:t> Identify quick wins that improve well-being in classrooms and staff culture.</a:t>
            </a:r>
            <a:br>
              <a:rPr lang="en-US" sz="2000"/>
            </a:br>
            <a:r>
              <a:rPr lang="en-US" sz="2000"/>
              <a:t>Participants choose one action they can start next week and agree on who will do what.</a:t>
            </a:r>
            <a:endParaRPr/>
          </a:p>
          <a:p>
            <a:pPr indent="-34925" lvl="0" marL="263525" rtl="0" algn="l">
              <a:lnSpc>
                <a:spcPct val="90000"/>
              </a:lnSpc>
              <a:spcBef>
                <a:spcPts val="1000"/>
              </a:spcBef>
              <a:spcAft>
                <a:spcPts val="0"/>
              </a:spcAft>
              <a:buSzPts val="1800"/>
              <a:buNone/>
            </a:pPr>
            <a:r>
              <a:t/>
            </a:r>
            <a:endParaRPr sz="2400"/>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 1.2 – Introduction to PERMA Model</a:t>
            </a:r>
            <a:endParaRPr/>
          </a:p>
        </p:txBody>
      </p:sp>
      <p:sp>
        <p:nvSpPr>
          <p:cNvPr id="88" name="Google Shape;88;p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Learning objectives</a:t>
            </a:r>
            <a:endParaRPr/>
          </a:p>
        </p:txBody>
      </p:sp>
      <p:grpSp>
        <p:nvGrpSpPr>
          <p:cNvPr id="89" name="Google Shape;89;p3"/>
          <p:cNvGrpSpPr/>
          <p:nvPr/>
        </p:nvGrpSpPr>
        <p:grpSpPr>
          <a:xfrm>
            <a:off x="491938" y="2171700"/>
            <a:ext cx="11208122" cy="4488844"/>
            <a:chOff x="2354" y="0"/>
            <a:chExt cx="11208122" cy="4488844"/>
          </a:xfrm>
        </p:grpSpPr>
        <p:sp>
          <p:nvSpPr>
            <p:cNvPr id="90" name="Google Shape;90;p3"/>
            <p:cNvSpPr/>
            <p:nvPr/>
          </p:nvSpPr>
          <p:spPr>
            <a:xfrm>
              <a:off x="2354" y="0"/>
              <a:ext cx="3662785" cy="4488844"/>
            </a:xfrm>
            <a:prstGeom prst="roundRect">
              <a:avLst>
                <a:gd fmla="val 10000" name="adj"/>
              </a:avLst>
            </a:prstGeom>
            <a:solidFill>
              <a:srgbClr val="FA715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txBox="1"/>
            <p:nvPr/>
          </p:nvSpPr>
          <p:spPr>
            <a:xfrm>
              <a:off x="2354" y="1795537"/>
              <a:ext cx="3662785" cy="1795537"/>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 Name and explain the five elements of the PERMA model.</a:t>
              </a:r>
              <a:br>
                <a:rPr b="0" i="0" lang="en-US" sz="2400" u="none" cap="none" strike="noStrike">
                  <a:solidFill>
                    <a:schemeClr val="lt1"/>
                  </a:solidFill>
                  <a:latin typeface="Arial"/>
                  <a:ea typeface="Arial"/>
                  <a:cs typeface="Arial"/>
                  <a:sym typeface="Arial"/>
                </a:rPr>
              </a:br>
              <a:endParaRPr b="0" i="0" sz="2400" u="none" cap="none" strike="noStrike">
                <a:solidFill>
                  <a:schemeClr val="lt1"/>
                </a:solidFill>
                <a:latin typeface="Arial"/>
                <a:ea typeface="Arial"/>
                <a:cs typeface="Arial"/>
                <a:sym typeface="Arial"/>
              </a:endParaRPr>
            </a:p>
          </p:txBody>
        </p:sp>
        <p:sp>
          <p:nvSpPr>
            <p:cNvPr id="92" name="Google Shape;92;p3"/>
            <p:cNvSpPr/>
            <p:nvPr/>
          </p:nvSpPr>
          <p:spPr>
            <a:xfrm>
              <a:off x="1086354" y="269330"/>
              <a:ext cx="1494785" cy="1494785"/>
            </a:xfrm>
            <a:prstGeom prst="ellipse">
              <a:avLst/>
            </a:prstGeom>
            <a:blipFill rotWithShape="1">
              <a:blip r:embed="rId3">
                <a:alphaModFix/>
              </a:blip>
              <a:stretch>
                <a:fillRect b="0" l="0" r="0" t="0"/>
              </a:stretch>
            </a:blip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3775022" y="0"/>
              <a:ext cx="3662785" cy="4488844"/>
            </a:xfrm>
            <a:prstGeom prst="roundRect">
              <a:avLst>
                <a:gd fmla="val 10000" name="adj"/>
              </a:avLst>
            </a:prstGeom>
            <a:solidFill>
              <a:srgbClr val="F9873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txBox="1"/>
            <p:nvPr/>
          </p:nvSpPr>
          <p:spPr>
            <a:xfrm>
              <a:off x="3775022" y="1795537"/>
              <a:ext cx="3662785" cy="1795537"/>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 Select three strategies that fit your school’s context and needs.</a:t>
              </a:r>
              <a:br>
                <a:rPr b="0" i="0" lang="en-US" sz="2400" u="none" cap="none" strike="noStrike">
                  <a:solidFill>
                    <a:schemeClr val="lt1"/>
                  </a:solidFill>
                  <a:latin typeface="Arial"/>
                  <a:ea typeface="Arial"/>
                  <a:cs typeface="Arial"/>
                  <a:sym typeface="Arial"/>
                </a:rPr>
              </a:br>
              <a:endParaRPr b="0" i="0" sz="2400" u="none" cap="none" strike="noStrike">
                <a:solidFill>
                  <a:schemeClr val="lt1"/>
                </a:solidFill>
                <a:latin typeface="Arial"/>
                <a:ea typeface="Arial"/>
                <a:cs typeface="Arial"/>
                <a:sym typeface="Arial"/>
              </a:endParaRPr>
            </a:p>
          </p:txBody>
        </p:sp>
        <p:sp>
          <p:nvSpPr>
            <p:cNvPr id="95" name="Google Shape;95;p3"/>
            <p:cNvSpPr/>
            <p:nvPr/>
          </p:nvSpPr>
          <p:spPr>
            <a:xfrm>
              <a:off x="4859022" y="269330"/>
              <a:ext cx="1494785" cy="1494785"/>
            </a:xfrm>
            <a:prstGeom prst="ellipse">
              <a:avLst/>
            </a:prstGeom>
            <a:blipFill rotWithShape="1">
              <a:blip r:embed="rId4">
                <a:alphaModFix/>
              </a:blip>
              <a:stretch>
                <a:fillRect b="0" l="0" r="0" t="0"/>
              </a:stretch>
            </a:blip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7547691" y="0"/>
              <a:ext cx="3662785" cy="4488844"/>
            </a:xfrm>
            <a:prstGeom prst="roundRect">
              <a:avLst>
                <a:gd fmla="val 10000" name="adj"/>
              </a:avLst>
            </a:prstGeom>
            <a:solidFill>
              <a:srgbClr val="F9AD1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txBox="1"/>
            <p:nvPr/>
          </p:nvSpPr>
          <p:spPr>
            <a:xfrm>
              <a:off x="7547691" y="1795537"/>
              <a:ext cx="3662785" cy="1795537"/>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 Draft one small action, including timeline and responsible person.</a:t>
              </a:r>
              <a:endParaRPr b="0" i="0" sz="2400" u="none" cap="none" strike="noStrike">
                <a:solidFill>
                  <a:schemeClr val="lt1"/>
                </a:solidFill>
                <a:latin typeface="Arial"/>
                <a:ea typeface="Arial"/>
                <a:cs typeface="Arial"/>
                <a:sym typeface="Arial"/>
              </a:endParaRPr>
            </a:p>
          </p:txBody>
        </p:sp>
        <p:sp>
          <p:nvSpPr>
            <p:cNvPr id="98" name="Google Shape;98;p3"/>
            <p:cNvSpPr/>
            <p:nvPr/>
          </p:nvSpPr>
          <p:spPr>
            <a:xfrm>
              <a:off x="8631691" y="269330"/>
              <a:ext cx="1494785" cy="1494785"/>
            </a:xfrm>
            <a:prstGeom prst="ellipse">
              <a:avLst/>
            </a:prstGeom>
            <a:blipFill rotWithShape="1">
              <a:blip r:embed="rId5">
                <a:alphaModFix/>
              </a:blip>
              <a:stretch>
                <a:fillRect b="0" l="0" r="0" t="0"/>
              </a:stretch>
            </a:blip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448513" y="3591075"/>
              <a:ext cx="10315804" cy="673326"/>
            </a:xfrm>
            <a:prstGeom prst="leftRightArrow">
              <a:avLst>
                <a:gd fmla="val 50000" name="adj1"/>
                <a:gd fmla="val 50000" name="adj2"/>
              </a:avLst>
            </a:prstGeom>
            <a:solidFill>
              <a:srgbClr val="FDD4CF"/>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 name="Google Shape;100;p3"/>
          <p:cNvSpPr txBox="1"/>
          <p:nvPr/>
        </p:nvSpPr>
        <p:spPr>
          <a:xfrm>
            <a:off x="331470" y="1680417"/>
            <a:ext cx="614934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By the end of this unit, participants will be able to: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37f91dc4fb9_0_5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 1.2 – Introduction to PERMA Model</a:t>
            </a:r>
            <a:endParaRPr/>
          </a:p>
        </p:txBody>
      </p:sp>
      <p:sp>
        <p:nvSpPr>
          <p:cNvPr id="106" name="Google Shape;106;g37f91dc4fb9_0_58"/>
          <p:cNvSpPr txBox="1"/>
          <p:nvPr>
            <p:ph idx="2" type="body"/>
          </p:nvPr>
        </p:nvSpPr>
        <p:spPr>
          <a:xfrm>
            <a:off x="97971" y="1462685"/>
            <a:ext cx="6234249" cy="5289300"/>
          </a:xfrm>
          <a:prstGeom prst="rect">
            <a:avLst/>
          </a:prstGeom>
          <a:noFill/>
          <a:ln>
            <a:noFill/>
          </a:ln>
        </p:spPr>
        <p:txBody>
          <a:bodyPr anchorCtr="0" anchor="t" bIns="45700" lIns="91425" spcFirstLastPara="1" rIns="91425" wrap="square" tIns="45700">
            <a:noAutofit/>
          </a:bodyPr>
          <a:lstStyle/>
          <a:p>
            <a:pPr indent="0" lvl="0" marL="182563" rtl="0" algn="l">
              <a:lnSpc>
                <a:spcPct val="90000"/>
              </a:lnSpc>
              <a:spcBef>
                <a:spcPts val="1000"/>
              </a:spcBef>
              <a:spcAft>
                <a:spcPts val="0"/>
              </a:spcAft>
              <a:buSzPts val="1800"/>
              <a:buNone/>
            </a:pPr>
            <a:r>
              <a:rPr b="1" lang="en-US" sz="2000"/>
              <a:t>Think of a real school day that felt successful.</a:t>
            </a:r>
            <a:br>
              <a:rPr lang="en-US" sz="2000"/>
            </a:br>
            <a:r>
              <a:rPr lang="en-US" sz="2000"/>
              <a:t>Not theory. A day when you left feeling satisfied and proud.</a:t>
            </a:r>
            <a:endParaRPr/>
          </a:p>
          <a:p>
            <a:pPr indent="0" lvl="0" marL="182563" rtl="0" algn="l">
              <a:lnSpc>
                <a:spcPct val="90000"/>
              </a:lnSpc>
              <a:spcBef>
                <a:spcPts val="1000"/>
              </a:spcBef>
              <a:spcAft>
                <a:spcPts val="0"/>
              </a:spcAft>
              <a:buSzPts val="1800"/>
              <a:buNone/>
            </a:pPr>
            <a:r>
              <a:rPr b="1" lang="en-US" sz="2000"/>
              <a:t>What made that day good?</a:t>
            </a:r>
            <a:br>
              <a:rPr lang="en-US" sz="2000"/>
            </a:br>
            <a:r>
              <a:rPr lang="en-US" sz="2000"/>
              <a:t>• You felt calm and focused</a:t>
            </a:r>
            <a:br>
              <a:rPr lang="en-US" sz="2000"/>
            </a:br>
            <a:r>
              <a:rPr lang="en-US" sz="2000"/>
              <a:t>• Students were engaged in learning</a:t>
            </a:r>
            <a:br>
              <a:rPr lang="en-US" sz="2000"/>
            </a:br>
            <a:r>
              <a:rPr lang="en-US" sz="2000"/>
              <a:t>• Collaboration with students or colleagues worked smoothly</a:t>
            </a:r>
            <a:br>
              <a:rPr lang="en-US" sz="2000"/>
            </a:br>
            <a:r>
              <a:rPr lang="en-US" sz="2000"/>
              <a:t>• You saw progress or impact</a:t>
            </a:r>
            <a:endParaRPr/>
          </a:p>
          <a:p>
            <a:pPr indent="0" lvl="0" marL="182563" rtl="0" algn="l">
              <a:lnSpc>
                <a:spcPct val="90000"/>
              </a:lnSpc>
              <a:spcBef>
                <a:spcPts val="1000"/>
              </a:spcBef>
              <a:spcAft>
                <a:spcPts val="0"/>
              </a:spcAft>
              <a:buSzPts val="1800"/>
              <a:buNone/>
            </a:pPr>
            <a:r>
              <a:rPr lang="en-US" sz="2000"/>
              <a:t>👉 Share one short example.</a:t>
            </a:r>
            <a:endParaRPr/>
          </a:p>
          <a:p>
            <a:pPr indent="0" lvl="0" marL="182563" rtl="0" algn="l">
              <a:lnSpc>
                <a:spcPct val="90000"/>
              </a:lnSpc>
              <a:spcBef>
                <a:spcPts val="1000"/>
              </a:spcBef>
              <a:spcAft>
                <a:spcPts val="0"/>
              </a:spcAft>
              <a:buSzPts val="1800"/>
              <a:buNone/>
            </a:pPr>
            <a:r>
              <a:rPr b="1" lang="en-US" sz="2000"/>
              <a:t>Why we start here:</a:t>
            </a:r>
            <a:br>
              <a:rPr lang="en-US" sz="2000"/>
            </a:br>
            <a:r>
              <a:rPr lang="en-US" sz="2000"/>
              <a:t>Well-being is not an extra task. It lives in daily experiences inside the school.</a:t>
            </a:r>
            <a:endParaRPr/>
          </a:p>
          <a:p>
            <a:pPr indent="-228600" lvl="0" marL="457200" rtl="0" algn="l">
              <a:lnSpc>
                <a:spcPct val="90000"/>
              </a:lnSpc>
              <a:spcBef>
                <a:spcPts val="0"/>
              </a:spcBef>
              <a:spcAft>
                <a:spcPts val="0"/>
              </a:spcAft>
              <a:buSzPts val="1800"/>
              <a:buNone/>
            </a:pPr>
            <a:r>
              <a:t/>
            </a:r>
            <a:endParaRPr/>
          </a:p>
        </p:txBody>
      </p:sp>
      <p:pic>
        <p:nvPicPr>
          <p:cNvPr descr="A teacher helping students with math&#10;&#10;AI-generated content may be incorrect." id="107" name="Google Shape;107;g37f91dc4fb9_0_58"/>
          <p:cNvPicPr preferRelativeResize="0"/>
          <p:nvPr/>
        </p:nvPicPr>
        <p:blipFill rotWithShape="1">
          <a:blip r:embed="rId3">
            <a:alphaModFix/>
          </a:blip>
          <a:srcRect b="0" l="0" r="0" t="0"/>
          <a:stretch/>
        </p:blipFill>
        <p:spPr>
          <a:xfrm>
            <a:off x="6572250" y="1050798"/>
            <a:ext cx="4926330" cy="5474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37f91dc4fb9_0_11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None/>
            </a:pPr>
            <a:r>
              <a:rPr lang="en-US"/>
              <a:t>Unit 1.2 – Introduction to PERMA Model</a:t>
            </a:r>
            <a:endParaRPr/>
          </a:p>
        </p:txBody>
      </p:sp>
      <p:sp>
        <p:nvSpPr>
          <p:cNvPr id="113" name="Google Shape;113;g37f91dc4fb9_0_110"/>
          <p:cNvSpPr txBox="1"/>
          <p:nvPr>
            <p:ph idx="1" type="body"/>
          </p:nvPr>
        </p:nvSpPr>
        <p:spPr>
          <a:xfrm>
            <a:off x="97970" y="1646714"/>
            <a:ext cx="4782639" cy="5870100"/>
          </a:xfrm>
          <a:prstGeom prst="rect">
            <a:avLst/>
          </a:prstGeom>
          <a:noFill/>
          <a:ln>
            <a:noFill/>
          </a:ln>
        </p:spPr>
        <p:txBody>
          <a:bodyPr anchorCtr="0" anchor="t" bIns="45700" lIns="91425" spcFirstLastPara="1" rIns="91425" wrap="square" tIns="45700">
            <a:noAutofit/>
          </a:bodyPr>
          <a:lstStyle/>
          <a:p>
            <a:pPr indent="0" lvl="0" marL="263525" rtl="0" algn="l">
              <a:lnSpc>
                <a:spcPct val="90000"/>
              </a:lnSpc>
              <a:spcBef>
                <a:spcPts val="1000"/>
              </a:spcBef>
              <a:spcAft>
                <a:spcPts val="0"/>
              </a:spcAft>
              <a:buSzPts val="1800"/>
              <a:buNone/>
            </a:pPr>
            <a:r>
              <a:rPr b="1" lang="en-US" sz="2400"/>
              <a:t>Your examples show what makes a school day meaningful.</a:t>
            </a:r>
            <a:br>
              <a:rPr lang="en-US" sz="2400"/>
            </a:br>
            <a:r>
              <a:rPr lang="en-US" sz="2400"/>
              <a:t>We will now collect </a:t>
            </a:r>
            <a:r>
              <a:rPr b="1" lang="en-US" sz="2400"/>
              <a:t>three responses</a:t>
            </a:r>
            <a:r>
              <a:rPr lang="en-US" sz="2400"/>
              <a:t> from the group.</a:t>
            </a:r>
            <a:endParaRPr/>
          </a:p>
          <a:p>
            <a:pPr indent="0" lvl="0" marL="263525" rtl="0" algn="l">
              <a:lnSpc>
                <a:spcPct val="90000"/>
              </a:lnSpc>
              <a:spcBef>
                <a:spcPts val="1000"/>
              </a:spcBef>
              <a:spcAft>
                <a:spcPts val="0"/>
              </a:spcAft>
              <a:buSzPts val="1800"/>
              <a:buNone/>
            </a:pPr>
            <a:r>
              <a:rPr lang="en-US" sz="2400"/>
              <a:t>Share one short example that made your school day good.</a:t>
            </a:r>
            <a:endParaRPr/>
          </a:p>
          <a:p>
            <a:pPr indent="0" lvl="0" marL="228600" rtl="0" algn="l">
              <a:lnSpc>
                <a:spcPct val="90000"/>
              </a:lnSpc>
              <a:spcBef>
                <a:spcPts val="1000"/>
              </a:spcBef>
              <a:spcAft>
                <a:spcPts val="0"/>
              </a:spcAft>
              <a:buSzPts val="1800"/>
              <a:buNone/>
            </a:pPr>
            <a:r>
              <a:rPr b="1" lang="en-US" sz="2400"/>
              <a:t>Objective of this activity:</a:t>
            </a:r>
            <a:br>
              <a:rPr lang="en-US" sz="2400"/>
            </a:br>
            <a:r>
              <a:rPr lang="en-US" sz="2400"/>
              <a:t>To show that many positive moments already happening in your school are part of the PERMA model.</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graphicFrame>
        <p:nvGraphicFramePr>
          <p:cNvPr id="114" name="Google Shape;114;g37f91dc4fb9_0_110"/>
          <p:cNvGraphicFramePr/>
          <p:nvPr/>
        </p:nvGraphicFramePr>
        <p:xfrm>
          <a:off x="5227320" y="1646714"/>
          <a:ext cx="3000000" cy="3000000"/>
        </p:xfrm>
        <a:graphic>
          <a:graphicData uri="http://schemas.openxmlformats.org/drawingml/2006/table">
            <a:tbl>
              <a:tblPr>
                <a:noFill/>
                <a:tableStyleId>{CE15BE04-759C-4BE5-99CA-EC7DCA9335EE}</a:tableStyleId>
              </a:tblPr>
              <a:tblGrid>
                <a:gridCol w="3255650"/>
                <a:gridCol w="3255650"/>
              </a:tblGrid>
              <a:tr h="8095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PERMA Element</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What it may reflect in your example</a:t>
                      </a:r>
                      <a:endParaRPr/>
                    </a:p>
                  </a:txBody>
                  <a:tcPr marT="45725" marB="45725" marR="91450" marL="91450" anchor="ctr"/>
                </a:tc>
              </a:tr>
              <a:tr h="8095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Positive Emotions</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Feeling calm, supported, encouraged</a:t>
                      </a:r>
                      <a:endParaRPr/>
                    </a:p>
                  </a:txBody>
                  <a:tcPr marT="45725" marB="45725" marR="91450" marL="91450" anchor="ctr"/>
                </a:tc>
              </a:tr>
              <a:tr h="8095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Engagement</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Students fully focused and absorbed in learning</a:t>
                      </a:r>
                      <a:endParaRPr/>
                    </a:p>
                  </a:txBody>
                  <a:tcPr marT="45725" marB="45725" marR="91450" marL="91450" anchor="ctr"/>
                </a:tc>
              </a:tr>
              <a:tr h="8095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Relationships</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Trust, collaboration, positive interactions</a:t>
                      </a:r>
                      <a:endParaRPr/>
                    </a:p>
                  </a:txBody>
                  <a:tcPr marT="45725" marB="45725" marR="91450" marL="91450" anchor="ctr"/>
                </a:tc>
              </a:tr>
              <a:tr h="8095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Meaning</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Feeling that the day had purpose and impact</a:t>
                      </a:r>
                      <a:endParaRPr/>
                    </a:p>
                  </a:txBody>
                  <a:tcPr marT="45725" marB="45725" marR="91450" marL="91450" anchor="ctr"/>
                </a:tc>
              </a:tr>
              <a:tr h="8095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Accomplishment</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Progress, success, completion of a task or goal</a:t>
                      </a:r>
                      <a:endParaRPr/>
                    </a:p>
                  </a:txBody>
                  <a:tcPr marT="45725" marB="45725" marR="91450" marL="91450" anchor="ctr"/>
                </a:tc>
              </a:tr>
            </a:tbl>
          </a:graphicData>
        </a:graphic>
      </p:graphicFrame>
      <p:sp>
        <p:nvSpPr>
          <p:cNvPr id="115" name="Google Shape;115;g37f91dc4fb9_0_110"/>
          <p:cNvSpPr txBox="1"/>
          <p:nvPr/>
        </p:nvSpPr>
        <p:spPr>
          <a:xfrm>
            <a:off x="5227320" y="1124584"/>
            <a:ext cx="614934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We will place each example under a PERMA element:</a:t>
            </a:r>
            <a:endParaRPr/>
          </a:p>
        </p:txBody>
      </p:sp>
      <p:sp>
        <p:nvSpPr>
          <p:cNvPr id="116" name="Google Shape;116;g37f91dc4fb9_0_110"/>
          <p:cNvSpPr txBox="1"/>
          <p:nvPr/>
        </p:nvSpPr>
        <p:spPr>
          <a:xfrm>
            <a:off x="228600" y="1124584"/>
            <a:ext cx="614934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Connecting Your Responses to PERMA</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37d7badc4d7_0_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 1.2 – Introduction to PERMA Model</a:t>
            </a:r>
            <a:endParaRPr/>
          </a:p>
        </p:txBody>
      </p:sp>
      <p:sp>
        <p:nvSpPr>
          <p:cNvPr id="122" name="Google Shape;122;g37d7badc4d7_0_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PERMA Overview</a:t>
            </a:r>
            <a:endParaRPr/>
          </a:p>
        </p:txBody>
      </p:sp>
      <p:sp>
        <p:nvSpPr>
          <p:cNvPr id="123" name="Google Shape;123;g37d7badc4d7_0_6"/>
          <p:cNvSpPr txBox="1"/>
          <p:nvPr>
            <p:ph idx="2" type="body"/>
          </p:nvPr>
        </p:nvSpPr>
        <p:spPr>
          <a:xfrm>
            <a:off x="97971" y="1462685"/>
            <a:ext cx="5376999" cy="5289300"/>
          </a:xfrm>
          <a:prstGeom prst="rect">
            <a:avLst/>
          </a:prstGeom>
          <a:noFill/>
          <a:ln>
            <a:noFill/>
          </a:ln>
        </p:spPr>
        <p:txBody>
          <a:bodyPr anchorCtr="0" anchor="t" bIns="45700" lIns="91425" spcFirstLastPara="1" rIns="91425" wrap="square" tIns="45700">
            <a:noAutofit/>
          </a:bodyPr>
          <a:lstStyle/>
          <a:p>
            <a:pPr indent="0" lvl="0" marL="182563" rtl="0" algn="l">
              <a:lnSpc>
                <a:spcPct val="90000"/>
              </a:lnSpc>
              <a:spcBef>
                <a:spcPts val="1000"/>
              </a:spcBef>
              <a:spcAft>
                <a:spcPts val="0"/>
              </a:spcAft>
              <a:buSzPts val="1800"/>
              <a:buNone/>
            </a:pPr>
            <a:r>
              <a:rPr b="1" lang="en-US"/>
              <a:t>PERMA Overview</a:t>
            </a:r>
            <a:endParaRPr/>
          </a:p>
          <a:p>
            <a:pPr indent="0" lvl="0" marL="182563" rtl="0" algn="l">
              <a:lnSpc>
                <a:spcPct val="90000"/>
              </a:lnSpc>
              <a:spcBef>
                <a:spcPts val="1000"/>
              </a:spcBef>
              <a:spcAft>
                <a:spcPts val="0"/>
              </a:spcAft>
              <a:buSzPts val="1800"/>
              <a:buNone/>
            </a:pPr>
            <a:r>
              <a:rPr lang="en-US"/>
              <a:t>PERMA is a science-based model that explains what helps people function and feel well.</a:t>
            </a:r>
            <a:endParaRPr/>
          </a:p>
          <a:p>
            <a:pPr indent="0" lvl="0" marL="182563" rtl="0" algn="l">
              <a:lnSpc>
                <a:spcPct val="90000"/>
              </a:lnSpc>
              <a:spcBef>
                <a:spcPts val="1000"/>
              </a:spcBef>
              <a:spcAft>
                <a:spcPts val="0"/>
              </a:spcAft>
              <a:buSzPts val="1800"/>
              <a:buNone/>
            </a:pPr>
            <a:r>
              <a:rPr b="1" lang="en-US"/>
              <a:t>PERMA stands for:</a:t>
            </a:r>
            <a:br>
              <a:rPr lang="en-US"/>
            </a:br>
            <a:r>
              <a:rPr lang="en-US"/>
              <a:t>• Positive Emotions</a:t>
            </a:r>
            <a:br>
              <a:rPr lang="en-US"/>
            </a:br>
            <a:r>
              <a:rPr lang="en-US"/>
              <a:t>• Engagement</a:t>
            </a:r>
            <a:br>
              <a:rPr lang="en-US"/>
            </a:br>
            <a:r>
              <a:rPr lang="en-US"/>
              <a:t>• Relationships</a:t>
            </a:r>
            <a:br>
              <a:rPr lang="en-US"/>
            </a:br>
            <a:r>
              <a:rPr lang="en-US"/>
              <a:t>• Meaning</a:t>
            </a:r>
            <a:br>
              <a:rPr lang="en-US"/>
            </a:br>
            <a:r>
              <a:rPr lang="en-US"/>
              <a:t>• Accomplishment</a:t>
            </a:r>
            <a:endParaRPr/>
          </a:p>
          <a:p>
            <a:pPr indent="0" lvl="0" marL="182563" rtl="0" algn="l">
              <a:lnSpc>
                <a:spcPct val="90000"/>
              </a:lnSpc>
              <a:spcBef>
                <a:spcPts val="1000"/>
              </a:spcBef>
              <a:spcAft>
                <a:spcPts val="0"/>
              </a:spcAft>
              <a:buSzPts val="1800"/>
              <a:buNone/>
            </a:pPr>
            <a:r>
              <a:rPr b="1" lang="en-US"/>
              <a:t>How we use PERMA in schools</a:t>
            </a:r>
            <a:br>
              <a:rPr lang="en-US"/>
            </a:br>
            <a:r>
              <a:rPr lang="en-US"/>
              <a:t>• When these elements are present, students learn better</a:t>
            </a:r>
            <a:br>
              <a:rPr lang="en-US"/>
            </a:br>
            <a:r>
              <a:rPr lang="en-US"/>
              <a:t>• Teachers experience less stress and more purpose</a:t>
            </a:r>
            <a:br>
              <a:rPr lang="en-US"/>
            </a:br>
            <a:r>
              <a:rPr lang="en-US"/>
              <a:t>• School climate improves through daily routines and consistent practices</a:t>
            </a:r>
            <a:endParaRPr/>
          </a:p>
          <a:p>
            <a:pPr indent="0" lvl="0" marL="182563" rtl="0" algn="l">
              <a:lnSpc>
                <a:spcPct val="90000"/>
              </a:lnSpc>
              <a:spcBef>
                <a:spcPts val="1000"/>
              </a:spcBef>
              <a:spcAft>
                <a:spcPts val="0"/>
              </a:spcAft>
              <a:buSzPts val="1800"/>
              <a:buNone/>
            </a:pPr>
            <a:r>
              <a:rPr i="1" lang="en-US"/>
              <a:t>You will learn how to identify PERMA in your school and how to incorporate it into your daily routines.</a:t>
            </a:r>
            <a:endParaRPr/>
          </a:p>
          <a:p>
            <a:pPr indent="0" lvl="0" marL="0" rtl="0" algn="l">
              <a:lnSpc>
                <a:spcPct val="90000"/>
              </a:lnSpc>
              <a:spcBef>
                <a:spcPts val="0"/>
              </a:spcBef>
              <a:spcAft>
                <a:spcPts val="0"/>
              </a:spcAft>
              <a:buClr>
                <a:schemeClr val="dk1"/>
              </a:buClr>
              <a:buSzPts val="1800"/>
              <a:buNone/>
            </a:pPr>
            <a:r>
              <a:t/>
            </a:r>
            <a:endParaRPr/>
          </a:p>
        </p:txBody>
      </p:sp>
      <p:pic>
        <p:nvPicPr>
          <p:cNvPr descr="A diagram of a model&#10;&#10;AI-generated content may be incorrect." id="124" name="Google Shape;124;g37d7badc4d7_0_6"/>
          <p:cNvPicPr preferRelativeResize="0"/>
          <p:nvPr/>
        </p:nvPicPr>
        <p:blipFill rotWithShape="1">
          <a:blip r:embed="rId3">
            <a:alphaModFix/>
          </a:blip>
          <a:srcRect b="0" l="0" r="0" t="0"/>
          <a:stretch/>
        </p:blipFill>
        <p:spPr>
          <a:xfrm>
            <a:off x="5672051" y="1462685"/>
            <a:ext cx="5723659" cy="51396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 1.2 – Introduction to PERMA Model</a:t>
            </a:r>
            <a:endParaRPr/>
          </a:p>
        </p:txBody>
      </p:sp>
      <p:sp>
        <p:nvSpPr>
          <p:cNvPr id="130" name="Google Shape;130;p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Copy/paste the slide as many times as needed – but avoid overloading.</a:t>
            </a:r>
            <a:endParaRPr/>
          </a:p>
        </p:txBody>
      </p:sp>
      <p:sp>
        <p:nvSpPr>
          <p:cNvPr id="131" name="Google Shape;131;p5"/>
          <p:cNvSpPr txBox="1"/>
          <p:nvPr>
            <p:ph idx="2" type="body"/>
          </p:nvPr>
        </p:nvSpPr>
        <p:spPr>
          <a:xfrm>
            <a:off x="97971" y="1462685"/>
            <a:ext cx="5376999"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Positive Emotions (P)</a:t>
            </a:r>
            <a:endParaRPr/>
          </a:p>
          <a:p>
            <a:pPr indent="-228600" lvl="0" marL="457200" marR="0" rtl="0" algn="l">
              <a:lnSpc>
                <a:spcPct val="90000"/>
              </a:lnSpc>
              <a:spcBef>
                <a:spcPts val="1000"/>
              </a:spcBef>
              <a:spcAft>
                <a:spcPts val="0"/>
              </a:spcAft>
              <a:buClr>
                <a:schemeClr val="dk1"/>
              </a:buClr>
              <a:buSzPts val="1800"/>
              <a:buFont typeface="Arial"/>
              <a:buNone/>
            </a:pPr>
            <a:r>
              <a:rPr b="1" lang="en-US"/>
              <a:t>What this means in schools</a:t>
            </a:r>
            <a:br>
              <a:rPr lang="en-US"/>
            </a:br>
            <a:r>
              <a:rPr lang="en-US"/>
              <a:t>• Students and staff experience calm, encouragement and moments of joy</a:t>
            </a:r>
            <a:br>
              <a:rPr lang="en-US"/>
            </a:br>
            <a:r>
              <a:rPr lang="en-US"/>
              <a:t>• The environment reduces pressure and supports emotional regulation</a:t>
            </a:r>
            <a:endParaRPr/>
          </a:p>
          <a:p>
            <a:pPr indent="-228600" lvl="0" marL="457200" marR="0" rtl="0" algn="l">
              <a:lnSpc>
                <a:spcPct val="90000"/>
              </a:lnSpc>
              <a:spcBef>
                <a:spcPts val="1000"/>
              </a:spcBef>
              <a:spcAft>
                <a:spcPts val="0"/>
              </a:spcAft>
              <a:buClr>
                <a:schemeClr val="dk1"/>
              </a:buClr>
              <a:buSzPts val="1800"/>
              <a:buFont typeface="Arial"/>
              <a:buNone/>
            </a:pPr>
            <a:r>
              <a:rPr b="1" lang="en-US"/>
              <a:t>What this looks like in practice</a:t>
            </a:r>
            <a:br>
              <a:rPr lang="en-US"/>
            </a:br>
            <a:r>
              <a:rPr lang="en-US"/>
              <a:t>• Teachers greet students at the door</a:t>
            </a:r>
            <a:br>
              <a:rPr lang="en-US"/>
            </a:br>
            <a:r>
              <a:rPr lang="en-US"/>
              <a:t>• Short gratitude routine at the end of the day</a:t>
            </a:r>
            <a:br>
              <a:rPr lang="en-US"/>
            </a:br>
            <a:r>
              <a:rPr lang="en-US"/>
              <a:t>• Calm transition between activities (timer, quiet music, breathing)</a:t>
            </a:r>
            <a:endParaRPr/>
          </a:p>
          <a:p>
            <a:pPr indent="-228600" lvl="0" marL="457200" marR="0" rtl="0" algn="l">
              <a:lnSpc>
                <a:spcPct val="90000"/>
              </a:lnSpc>
              <a:spcBef>
                <a:spcPts val="1000"/>
              </a:spcBef>
              <a:spcAft>
                <a:spcPts val="0"/>
              </a:spcAft>
              <a:buClr>
                <a:schemeClr val="dk1"/>
              </a:buClr>
              <a:buSzPts val="1800"/>
              <a:buFont typeface="Arial"/>
              <a:buNone/>
            </a:pPr>
            <a:r>
              <a:rPr b="1" lang="en-US"/>
              <a:t>Result in school life</a:t>
            </a:r>
            <a:br>
              <a:rPr lang="en-US"/>
            </a:br>
            <a:r>
              <a:rPr lang="en-US"/>
              <a:t>• Students are more ready to learn</a:t>
            </a:r>
            <a:br>
              <a:rPr lang="en-US"/>
            </a:br>
            <a:r>
              <a:rPr lang="en-US"/>
              <a:t>• Teachers handle challenging moments with more patience</a:t>
            </a:r>
            <a:endParaRPr/>
          </a:p>
          <a:p>
            <a:pPr indent="0" lvl="0" marL="0" rtl="0" algn="l">
              <a:lnSpc>
                <a:spcPct val="90000"/>
              </a:lnSpc>
              <a:spcBef>
                <a:spcPts val="0"/>
              </a:spcBef>
              <a:spcAft>
                <a:spcPts val="0"/>
              </a:spcAft>
              <a:buClr>
                <a:schemeClr val="dk1"/>
              </a:buClr>
              <a:buSzPts val="1800"/>
              <a:buNone/>
            </a:pPr>
            <a:r>
              <a:t/>
            </a:r>
            <a:endParaRPr/>
          </a:p>
        </p:txBody>
      </p:sp>
      <p:pic>
        <p:nvPicPr>
          <p:cNvPr id="132" name="Google Shape;132;p5"/>
          <p:cNvPicPr preferRelativeResize="0"/>
          <p:nvPr/>
        </p:nvPicPr>
        <p:blipFill rotWithShape="1">
          <a:blip r:embed="rId3">
            <a:alphaModFix/>
          </a:blip>
          <a:srcRect b="0" l="0" r="0" t="0"/>
          <a:stretch/>
        </p:blipFill>
        <p:spPr>
          <a:xfrm>
            <a:off x="5672051" y="2124605"/>
            <a:ext cx="5723659" cy="38157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 1.2 – Introduction to PERMA Model</a:t>
            </a:r>
            <a:endParaRPr/>
          </a:p>
        </p:txBody>
      </p:sp>
      <p:sp>
        <p:nvSpPr>
          <p:cNvPr id="138" name="Google Shape;138;p1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Copy/paste the slide as many times as needed – but avoid overloading.</a:t>
            </a:r>
            <a:endParaRPr/>
          </a:p>
        </p:txBody>
      </p:sp>
      <p:sp>
        <p:nvSpPr>
          <p:cNvPr id="139" name="Google Shape;139;p13"/>
          <p:cNvSpPr txBox="1"/>
          <p:nvPr>
            <p:ph idx="2" type="body"/>
          </p:nvPr>
        </p:nvSpPr>
        <p:spPr>
          <a:xfrm>
            <a:off x="97971" y="1462685"/>
            <a:ext cx="5376999"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Engagement (E)</a:t>
            </a:r>
            <a:endParaRPr/>
          </a:p>
          <a:p>
            <a:pPr indent="-228600" lvl="0" marL="457200" marR="0" rtl="0" algn="l">
              <a:lnSpc>
                <a:spcPct val="90000"/>
              </a:lnSpc>
              <a:spcBef>
                <a:spcPts val="1000"/>
              </a:spcBef>
              <a:spcAft>
                <a:spcPts val="0"/>
              </a:spcAft>
              <a:buClr>
                <a:schemeClr val="dk1"/>
              </a:buClr>
              <a:buSzPts val="1800"/>
              <a:buFont typeface="Arial"/>
              <a:buNone/>
            </a:pPr>
            <a:r>
              <a:rPr b="1" lang="en-US"/>
              <a:t>What this means in schools</a:t>
            </a:r>
            <a:br>
              <a:rPr lang="en-US"/>
            </a:br>
            <a:r>
              <a:rPr lang="en-US"/>
              <a:t>• Students participate actively and stay focused</a:t>
            </a:r>
            <a:br>
              <a:rPr lang="en-US"/>
            </a:br>
            <a:r>
              <a:rPr lang="en-US"/>
              <a:t>• Tasks match ability and include choice</a:t>
            </a:r>
            <a:endParaRPr/>
          </a:p>
          <a:p>
            <a:pPr indent="-228600" lvl="0" marL="457200" marR="0" rtl="0" algn="l">
              <a:lnSpc>
                <a:spcPct val="90000"/>
              </a:lnSpc>
              <a:spcBef>
                <a:spcPts val="1000"/>
              </a:spcBef>
              <a:spcAft>
                <a:spcPts val="0"/>
              </a:spcAft>
              <a:buClr>
                <a:schemeClr val="dk1"/>
              </a:buClr>
              <a:buSzPts val="1800"/>
              <a:buFont typeface="Arial"/>
              <a:buNone/>
            </a:pPr>
            <a:r>
              <a:rPr b="1" lang="en-US"/>
              <a:t>What this looks like in practice</a:t>
            </a:r>
            <a:br>
              <a:rPr lang="en-US"/>
            </a:br>
            <a:r>
              <a:rPr lang="en-US"/>
              <a:t>• Choice board with learning options</a:t>
            </a:r>
            <a:br>
              <a:rPr lang="en-US"/>
            </a:br>
            <a:r>
              <a:rPr lang="en-US"/>
              <a:t>• Hands on project or inquiry activity</a:t>
            </a:r>
            <a:br>
              <a:rPr lang="en-US"/>
            </a:br>
            <a:r>
              <a:rPr lang="en-US"/>
              <a:t>• Clear working blocks with a visual agenda</a:t>
            </a:r>
            <a:endParaRPr/>
          </a:p>
          <a:p>
            <a:pPr indent="-228600" lvl="0" marL="457200" marR="0" rtl="0" algn="l">
              <a:lnSpc>
                <a:spcPct val="90000"/>
              </a:lnSpc>
              <a:spcBef>
                <a:spcPts val="1000"/>
              </a:spcBef>
              <a:spcAft>
                <a:spcPts val="0"/>
              </a:spcAft>
              <a:buClr>
                <a:schemeClr val="dk1"/>
              </a:buClr>
              <a:buSzPts val="1800"/>
              <a:buFont typeface="Arial"/>
              <a:buNone/>
            </a:pPr>
            <a:r>
              <a:rPr b="1" lang="en-US"/>
              <a:t>Result in school life</a:t>
            </a:r>
            <a:br>
              <a:rPr lang="en-US"/>
            </a:br>
            <a:r>
              <a:rPr lang="en-US"/>
              <a:t>• Fewer distractions and off task behaviours</a:t>
            </a:r>
            <a:br>
              <a:rPr lang="en-US"/>
            </a:br>
            <a:r>
              <a:rPr lang="en-US"/>
              <a:t>• Higher participation from students who usually stay quiet</a:t>
            </a:r>
            <a:endParaRPr/>
          </a:p>
          <a:p>
            <a:pPr indent="0" lvl="0" marL="0" rtl="0" algn="l">
              <a:lnSpc>
                <a:spcPct val="90000"/>
              </a:lnSpc>
              <a:spcBef>
                <a:spcPts val="0"/>
              </a:spcBef>
              <a:spcAft>
                <a:spcPts val="0"/>
              </a:spcAft>
              <a:buClr>
                <a:schemeClr val="dk1"/>
              </a:buClr>
              <a:buSzPts val="1800"/>
              <a:buNone/>
            </a:pPr>
            <a:r>
              <a:t/>
            </a:r>
            <a:endParaRPr/>
          </a:p>
        </p:txBody>
      </p:sp>
      <p:pic>
        <p:nvPicPr>
          <p:cNvPr id="140" name="Google Shape;140;p13"/>
          <p:cNvPicPr preferRelativeResize="0"/>
          <p:nvPr/>
        </p:nvPicPr>
        <p:blipFill rotWithShape="1">
          <a:blip r:embed="rId3">
            <a:alphaModFix/>
          </a:blip>
          <a:srcRect b="0" l="0" r="0" t="0"/>
          <a:stretch/>
        </p:blipFill>
        <p:spPr>
          <a:xfrm>
            <a:off x="6070220" y="1462685"/>
            <a:ext cx="5057425" cy="51396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