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hiwGeGNhWr0wzuTn6VBDHaFoVs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6840D3-D6EB-4EE6-9A09-FC1D3AA4821A}">
  <a:tblStyle styleId="{356840D3-D6EB-4EE6-9A09-FC1D3AA4821A}"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BE9F0"/>
          </a:solidFill>
        </a:fill>
      </a:tcStyle>
    </a:band1H>
    <a:band2H>
      <a:tcTxStyle b="off" i="off"/>
    </a:band2H>
    <a:band1V>
      <a:tcTxStyle b="off" i="off"/>
      <a:tcStyle>
        <a:fill>
          <a:solidFill>
            <a:srgbClr val="EBE9F0"/>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1"/>
          </a:solidFill>
        </a:fill>
      </a:tcStyle>
    </a:firstRow>
    <a:neCell>
      <a:tcTxStyle b="off" i="off"/>
    </a:neCell>
    <a:nwCell>
      <a:tcTxStyle b="off" i="off"/>
    </a:nwCell>
  </a:tblStyle>
  <a:tblStyle styleId="{F35190F7-0A04-47A0-AF4F-96B0C2EEAA5E}" styleName="Table_1">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40000"/>
            </a:schemeClr>
          </a:solidFill>
        </a:fill>
      </a:tcStyle>
    </a:band1H>
    <a:band2H>
      <a:tcTxStyle b="off" i="off"/>
    </a:band2H>
    <a:band1V>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b="off" i="off"/>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b="off" i="off"/>
    </a:neCell>
    <a:nwCell>
      <a:tcTxStyle b="off" i="off"/>
    </a:nwCell>
  </a:tblStyle>
  <a:tblStyle styleId="{E92B02F4-E8B9-4F0C-A6C9-E35627B8F892}" styleName="Table_2">
    <a:wholeTbl>
      <a:tcTxStyle b="off" i="off">
        <a:font>
          <a:latin typeface="Arial"/>
          <a:ea typeface="Arial"/>
          <a:cs typeface="Arial"/>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wholeTbl>
    <a:band1H>
      <a:tcTxStyle b="off" i="off"/>
      <a:tcStyle>
        <a:fill>
          <a:solidFill>
            <a:srgbClr val="5B4782"/>
          </a:solidFill>
        </a:fill>
      </a:tcStyle>
    </a:band1H>
    <a:band2H>
      <a:tcTxStyle b="off" i="off"/>
    </a:band2H>
    <a:band1V>
      <a:tcTxStyle b="off" i="off"/>
      <a:tcStyle>
        <a:fill>
          <a:solidFill>
            <a:srgbClr val="5B4782"/>
          </a:solidFill>
        </a:fill>
      </a:tcStyle>
    </a:band1V>
    <a:band2V>
      <a:tcTxStyle b="off" i="off"/>
    </a:band2V>
    <a:lastCol>
      <a:tcTxStyle b="on" i="off"/>
      <a:tcStyle>
        <a:tcBdr>
          <a:left>
            <a:ln cap="flat" cmpd="sng" w="25400">
              <a:solidFill>
                <a:schemeClr val="lt1"/>
              </a:solidFill>
              <a:prstDash val="solid"/>
              <a:round/>
              <a:headEnd len="sm" w="sm" type="none"/>
              <a:tailEnd len="sm" w="sm" type="none"/>
            </a:ln>
          </a:left>
        </a:tcBdr>
        <a:fill>
          <a:solidFill>
            <a:srgbClr val="5B4782"/>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5B4782"/>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4B3B6C"/>
          </a:solidFill>
        </a:fill>
      </a:tcStyle>
    </a:lastRow>
    <a:seCell>
      <a:tcTxStyle b="off" i="off"/>
      <a:tcStyle>
        <a:tcBdr>
          <a:left>
            <a:ln cap="flat" cmpd="sng" w="9525">
              <a:solidFill>
                <a:srgbClr val="000000">
                  <a:alpha val="0"/>
                </a:srgbClr>
              </a:solidFill>
              <a:prstDash val="solid"/>
              <a:round/>
              <a:headEnd len="sm" w="sm" type="none"/>
              <a:tailEnd len="sm" w="sm" type="none"/>
            </a:ln>
          </a:left>
        </a:tcBdr>
      </a:tcStyle>
    </a:seCell>
    <a:swCell>
      <a:tcTxStyle b="off" i="off"/>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b="off" i="off"/>
      <a:tcStyle>
        <a:tcBdr>
          <a:left>
            <a:ln cap="flat" cmpd="sng" w="9525">
              <a:solidFill>
                <a:srgbClr val="000000">
                  <a:alpha val="0"/>
                </a:srgbClr>
              </a:solidFill>
              <a:prstDash val="solid"/>
              <a:round/>
              <a:headEnd len="sm" w="sm" type="none"/>
              <a:tailEnd len="sm" w="sm" type="none"/>
            </a:ln>
          </a:left>
        </a:tcBdr>
      </a:tcStyle>
    </a:neCell>
    <a:nwCell>
      <a:tcTxStyle b="off" i="off"/>
      <a:tcStyle>
        <a:tcBdr>
          <a:right>
            <a:ln cap="flat" cmpd="sng" w="9525">
              <a:solidFill>
                <a:srgbClr val="000000">
                  <a:alpha val="0"/>
                </a:srgbClr>
              </a:solidFill>
              <a:prstDash val="solid"/>
              <a:round/>
              <a:headEnd len="sm" w="sm" type="none"/>
              <a:tailEnd len="sm" w="sm" type="none"/>
            </a:ln>
          </a:right>
        </a:tcBdr>
      </a:tcStyle>
    </a:nwCell>
  </a:tblStyle>
  <a:tblStyle styleId="{CA637084-24AC-4868-9DC3-CB3ACB3D3E6F}" styleName="Table_3">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BE9F0"/>
          </a:solidFill>
        </a:fill>
      </a:tcStyle>
    </a:wholeTbl>
    <a:band1H>
      <a:tcTxStyle b="off" i="off"/>
      <a:tcStyle>
        <a:fill>
          <a:solidFill>
            <a:srgbClr val="D4D0E0"/>
          </a:solidFill>
        </a:fill>
      </a:tcStyle>
    </a:band1H>
    <a:band2H>
      <a:tcTxStyle b="off" i="off"/>
    </a:band2H>
    <a:band1V>
      <a:tcTxStyle b="off" i="off"/>
      <a:tcStyle>
        <a:fill>
          <a:solidFill>
            <a:srgbClr val="D4D0E0"/>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BE9F0"/>
          </a:solidFill>
        </a:fill>
      </a:tcStyle>
    </a:lastRow>
    <a:seCell>
      <a:tcTxStyle b="off" i="off"/>
    </a:seCell>
    <a:swCell>
      <a:tcTxStyle b="off" i="off"/>
    </a:swCell>
    <a:firstRow>
      <a:tcTxStyle b="on" i="off"/>
      <a:tcStyle>
        <a:fill>
          <a:solidFill>
            <a:srgbClr val="EBE9F0"/>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d7badc4d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d7badc4d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507ec21a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38507ec21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507ec21a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38507ec21a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7d7badc4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37d7badc4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f91dc4fb9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37f91dc4fb9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f91dc4fb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7f91dc4fb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f91dc4fb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37f91dc4fb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d7badc4d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7d7badc4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1dc4fb9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1dc4fb9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1dc4fb9_0_12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1dc4fb9_0_1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1dc4fb9_0_11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g37f91dc4fb9_0_12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f91dc4fb9_0_12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g37f91dc4fb9_0_12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g37f91dc4fb9_0_12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g37f91dc4fb9_0_1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37f91dc4fb9_0_13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g37f91dc4fb9_0_13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1dc4fb9_0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i.org/10.3389/fpsyg.2020.00427" TargetMode="External"/><Relationship Id="rId4" Type="http://schemas.openxmlformats.org/officeDocument/2006/relationships/hyperlink" Target="https://doi.org/10.1111/j.1467-8624.2010.01564.x" TargetMode="External"/><Relationship Id="rId5" Type="http://schemas.openxmlformats.org/officeDocument/2006/relationships/hyperlink" Target="https://doi.org/10.1007/978-94-007-2147-0_9" TargetMode="External"/><Relationship Id="rId6" Type="http://schemas.openxmlformats.org/officeDocument/2006/relationships/hyperlink" Target="https://doi.org/10.1375/aedp.28.2.7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68" name="Google Shape;68;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46" name="Google Shape;146;p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Copia/incolla la diapositiva tutte le volte che serve – ma evita di sovraccaricare.</a:t>
            </a:r>
            <a:endParaRPr/>
          </a:p>
        </p:txBody>
      </p:sp>
      <p:sp>
        <p:nvSpPr>
          <p:cNvPr id="147" name="Google Shape;147;p14"/>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Relazioni (R)</a:t>
            </a:r>
            <a:endParaRPr b="1"/>
          </a:p>
          <a:p>
            <a:pPr indent="-228600" lvl="0" marL="457200" marR="0" rtl="0" algn="l">
              <a:lnSpc>
                <a:spcPct val="90000"/>
              </a:lnSpc>
              <a:spcBef>
                <a:spcPts val="1000"/>
              </a:spcBef>
              <a:spcAft>
                <a:spcPts val="0"/>
              </a:spcAft>
              <a:buClr>
                <a:schemeClr val="dk1"/>
              </a:buClr>
              <a:buSzPts val="1800"/>
              <a:buFont typeface="Arial"/>
              <a:buNone/>
            </a:pPr>
            <a:r>
              <a:rPr b="1" lang="en-US"/>
              <a:t>Cosa significa nelle scuole</a:t>
            </a:r>
            <a:endParaRPr b="1"/>
          </a:p>
          <a:p>
            <a:pPr indent="-228600" lvl="0" marL="457200" marR="0" rtl="0" algn="l">
              <a:lnSpc>
                <a:spcPct val="90000"/>
              </a:lnSpc>
              <a:spcBef>
                <a:spcPts val="0"/>
              </a:spcBef>
              <a:spcAft>
                <a:spcPts val="0"/>
              </a:spcAft>
              <a:buClr>
                <a:schemeClr val="dk1"/>
              </a:buClr>
              <a:buSzPts val="1800"/>
              <a:buFont typeface="Arial"/>
              <a:buNone/>
            </a:pPr>
            <a:r>
              <a:rPr lang="en-US"/>
              <a:t>• Studenti e personale si sentono accettati, supportati e considerati</a:t>
            </a:r>
            <a:endParaRPr/>
          </a:p>
          <a:p>
            <a:pPr indent="-228600" lvl="0" marL="457200" marR="0" rtl="0" algn="l">
              <a:lnSpc>
                <a:spcPct val="90000"/>
              </a:lnSpc>
              <a:spcBef>
                <a:spcPts val="0"/>
              </a:spcBef>
              <a:spcAft>
                <a:spcPts val="0"/>
              </a:spcAft>
              <a:buClr>
                <a:schemeClr val="dk1"/>
              </a:buClr>
              <a:buSzPts val="1800"/>
              <a:buFont typeface="Arial"/>
              <a:buNone/>
            </a:pPr>
            <a:r>
              <a:rPr lang="en-US"/>
              <a:t>• Le interazioni sono rispettose e prevedibili</a:t>
            </a:r>
            <a:endParaRPr/>
          </a:p>
          <a:p>
            <a:pPr indent="-228600" lvl="0" marL="457200" marR="0" rtl="0" algn="l">
              <a:lnSpc>
                <a:spcPct val="90000"/>
              </a:lnSpc>
              <a:spcBef>
                <a:spcPts val="1000"/>
              </a:spcBef>
              <a:spcAft>
                <a:spcPts val="0"/>
              </a:spcAft>
              <a:buClr>
                <a:schemeClr val="dk1"/>
              </a:buClr>
              <a:buSzPts val="1800"/>
              <a:buFont typeface="Arial"/>
              <a:buNone/>
            </a:pPr>
            <a:r>
              <a:rPr b="1" lang="en-US"/>
              <a:t>Come si presenta nella pratica</a:t>
            </a:r>
            <a:endParaRPr b="1"/>
          </a:p>
          <a:p>
            <a:pPr indent="-228600" lvl="0" marL="457200" marR="0" rtl="0" algn="l">
              <a:lnSpc>
                <a:spcPct val="90000"/>
              </a:lnSpc>
              <a:spcBef>
                <a:spcPts val="0"/>
              </a:spcBef>
              <a:spcAft>
                <a:spcPts val="0"/>
              </a:spcAft>
              <a:buClr>
                <a:schemeClr val="dk1"/>
              </a:buClr>
              <a:buSzPts val="1800"/>
              <a:buFont typeface="Arial"/>
              <a:buNone/>
            </a:pPr>
            <a:r>
              <a:rPr lang="en-US"/>
              <a:t>• Check-in mattutini in classe</a:t>
            </a:r>
            <a:endParaRPr/>
          </a:p>
          <a:p>
            <a:pPr indent="-228600" lvl="0" marL="457200" marR="0" rtl="0" algn="l">
              <a:lnSpc>
                <a:spcPct val="90000"/>
              </a:lnSpc>
              <a:spcBef>
                <a:spcPts val="0"/>
              </a:spcBef>
              <a:spcAft>
                <a:spcPts val="0"/>
              </a:spcAft>
              <a:buClr>
                <a:schemeClr val="dk1"/>
              </a:buClr>
              <a:buSzPts val="1800"/>
              <a:buFont typeface="Arial"/>
              <a:buNone/>
            </a:pPr>
            <a:r>
              <a:rPr lang="en-US"/>
              <a:t>• Sistema a coppie o supporto tra pari</a:t>
            </a:r>
            <a:endParaRPr/>
          </a:p>
          <a:p>
            <a:pPr indent="-228600" lvl="0" marL="457200" marR="0" rtl="0" algn="l">
              <a:lnSpc>
                <a:spcPct val="90000"/>
              </a:lnSpc>
              <a:spcBef>
                <a:spcPts val="0"/>
              </a:spcBef>
              <a:spcAft>
                <a:spcPts val="0"/>
              </a:spcAft>
              <a:buClr>
                <a:schemeClr val="dk1"/>
              </a:buClr>
              <a:buSzPts val="1800"/>
              <a:buFont typeface="Arial"/>
              <a:buNone/>
            </a:pPr>
            <a:r>
              <a:rPr lang="en-US"/>
              <a:t>• Gli insegnanti usano i nomi, invitano le opinioni e riconoscono l’impegno</a:t>
            </a:r>
            <a:endParaRPr/>
          </a:p>
          <a:p>
            <a:pPr indent="-228600" lvl="0" marL="457200" marR="0" rtl="0" algn="l">
              <a:lnSpc>
                <a:spcPct val="90000"/>
              </a:lnSpc>
              <a:spcBef>
                <a:spcPts val="1000"/>
              </a:spcBef>
              <a:spcAft>
                <a:spcPts val="0"/>
              </a:spcAft>
              <a:buClr>
                <a:schemeClr val="dk1"/>
              </a:buClr>
              <a:buSzPts val="1800"/>
              <a:buFont typeface="Arial"/>
              <a:buNone/>
            </a:pPr>
            <a:r>
              <a:rPr b="1" lang="en-US"/>
              <a:t>Risultato nella vita scolastica</a:t>
            </a:r>
            <a:endParaRPr b="1"/>
          </a:p>
          <a:p>
            <a:pPr indent="-228600" lvl="0" marL="457200" marR="0" rtl="0" algn="l">
              <a:lnSpc>
                <a:spcPct val="90000"/>
              </a:lnSpc>
              <a:spcBef>
                <a:spcPts val="0"/>
              </a:spcBef>
              <a:spcAft>
                <a:spcPts val="0"/>
              </a:spcAft>
              <a:buClr>
                <a:schemeClr val="dk1"/>
              </a:buClr>
              <a:buSzPts val="1800"/>
              <a:buFont typeface="Arial"/>
              <a:buNone/>
            </a:pPr>
            <a:r>
              <a:rPr lang="en-US"/>
              <a:t>• Miglior comportamento e meno conflitti</a:t>
            </a:r>
            <a:endParaRPr/>
          </a:p>
          <a:p>
            <a:pPr indent="-228600" lvl="0" marL="457200" marR="0" rtl="0" algn="l">
              <a:lnSpc>
                <a:spcPct val="90000"/>
              </a:lnSpc>
              <a:spcBef>
                <a:spcPts val="0"/>
              </a:spcBef>
              <a:spcAft>
                <a:spcPts val="0"/>
              </a:spcAft>
              <a:buClr>
                <a:schemeClr val="dk1"/>
              </a:buClr>
              <a:buSzPts val="1800"/>
              <a:buFont typeface="Arial"/>
              <a:buNone/>
            </a:pPr>
            <a:r>
              <a:rPr lang="en-US"/>
              <a:t>• Maggiore fiducia tra insegnanti e studenti</a:t>
            </a:r>
            <a:endParaRPr/>
          </a:p>
          <a:p>
            <a:pPr indent="0" lvl="0" marL="0" rtl="0" algn="l">
              <a:lnSpc>
                <a:spcPct val="90000"/>
              </a:lnSpc>
              <a:spcBef>
                <a:spcPts val="0"/>
              </a:spcBef>
              <a:spcAft>
                <a:spcPts val="0"/>
              </a:spcAft>
              <a:buClr>
                <a:schemeClr val="dk1"/>
              </a:buClr>
              <a:buSzPts val="1800"/>
              <a:buNone/>
            </a:pPr>
            <a:r>
              <a:t/>
            </a:r>
            <a:endParaRPr/>
          </a:p>
        </p:txBody>
      </p:sp>
      <p:pic>
        <p:nvPicPr>
          <p:cNvPr id="148" name="Google Shape;148;p14"/>
          <p:cNvPicPr preferRelativeResize="0"/>
          <p:nvPr/>
        </p:nvPicPr>
        <p:blipFill rotWithShape="1">
          <a:blip r:embed="rId3">
            <a:alphaModFix/>
          </a:blip>
          <a:srcRect b="0" l="0" r="0" t="0"/>
          <a:stretch/>
        </p:blipFill>
        <p:spPr>
          <a:xfrm>
            <a:off x="5915843" y="1462685"/>
            <a:ext cx="5376998" cy="5139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54" name="Google Shape;154;p15"/>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Senso (M)</a:t>
            </a:r>
            <a:endParaRPr b="1"/>
          </a:p>
          <a:p>
            <a:pPr indent="-228600" lvl="0" marL="457200" marR="0" rtl="0" algn="l">
              <a:lnSpc>
                <a:spcPct val="90000"/>
              </a:lnSpc>
              <a:spcBef>
                <a:spcPts val="1000"/>
              </a:spcBef>
              <a:spcAft>
                <a:spcPts val="0"/>
              </a:spcAft>
              <a:buClr>
                <a:schemeClr val="dk1"/>
              </a:buClr>
              <a:buSzPts val="1800"/>
              <a:buFont typeface="Arial"/>
              <a:buNone/>
            </a:pPr>
            <a:r>
              <a:rPr b="1" lang="en-US"/>
              <a:t>Cosa significa nelle scuole</a:t>
            </a:r>
            <a:endParaRPr b="1"/>
          </a:p>
          <a:p>
            <a:pPr indent="-228600" lvl="0" marL="457200" marR="0" rtl="0" algn="l">
              <a:lnSpc>
                <a:spcPct val="90000"/>
              </a:lnSpc>
              <a:spcBef>
                <a:spcPts val="0"/>
              </a:spcBef>
              <a:spcAft>
                <a:spcPts val="0"/>
              </a:spcAft>
              <a:buClr>
                <a:schemeClr val="dk1"/>
              </a:buClr>
              <a:buSzPts val="1800"/>
              <a:buFont typeface="Arial"/>
              <a:buNone/>
            </a:pPr>
            <a:r>
              <a:rPr lang="en-US"/>
              <a:t>• Gli studenti comprendono lo scopo dell’attività</a:t>
            </a:r>
            <a:endParaRPr/>
          </a:p>
          <a:p>
            <a:pPr indent="-228600" lvl="0" marL="457200" marR="0" rtl="0" algn="l">
              <a:lnSpc>
                <a:spcPct val="90000"/>
              </a:lnSpc>
              <a:spcBef>
                <a:spcPts val="0"/>
              </a:spcBef>
              <a:spcAft>
                <a:spcPts val="0"/>
              </a:spcAft>
              <a:buClr>
                <a:schemeClr val="dk1"/>
              </a:buClr>
              <a:buSzPts val="1800"/>
              <a:buFont typeface="Arial"/>
              <a:buNone/>
            </a:pPr>
            <a:r>
              <a:rPr lang="en-US"/>
              <a:t>• Gli insegnanti comunicano il “perché”, non solo il “cosa”</a:t>
            </a:r>
            <a:endParaRPr b="1"/>
          </a:p>
          <a:p>
            <a:pPr indent="-228600" lvl="0" marL="457200" marR="0" rtl="0" algn="l">
              <a:lnSpc>
                <a:spcPct val="90000"/>
              </a:lnSpc>
              <a:spcBef>
                <a:spcPts val="1000"/>
              </a:spcBef>
              <a:spcAft>
                <a:spcPts val="0"/>
              </a:spcAft>
              <a:buClr>
                <a:schemeClr val="dk1"/>
              </a:buClr>
              <a:buSzPts val="1800"/>
              <a:buFont typeface="Arial"/>
              <a:buNone/>
            </a:pPr>
            <a:r>
              <a:rPr b="1" lang="en-US"/>
              <a:t>Come si presenta nella pratica</a:t>
            </a:r>
            <a:endParaRPr b="1"/>
          </a:p>
          <a:p>
            <a:pPr indent="-228600" lvl="0" marL="457200" marR="0" rtl="0" algn="l">
              <a:lnSpc>
                <a:spcPct val="90000"/>
              </a:lnSpc>
              <a:spcBef>
                <a:spcPts val="0"/>
              </a:spcBef>
              <a:spcAft>
                <a:spcPts val="0"/>
              </a:spcAft>
              <a:buClr>
                <a:schemeClr val="dk1"/>
              </a:buClr>
              <a:buSzPts val="1800"/>
              <a:buFont typeface="Arial"/>
              <a:buNone/>
            </a:pPr>
            <a:r>
              <a:rPr lang="en-US"/>
              <a:t>• Inizio della lezione con una frase: “Perché questo è importante”</a:t>
            </a:r>
            <a:endParaRPr/>
          </a:p>
          <a:p>
            <a:pPr indent="-228600" lvl="0" marL="457200" marR="0" rtl="0" algn="l">
              <a:lnSpc>
                <a:spcPct val="90000"/>
              </a:lnSpc>
              <a:spcBef>
                <a:spcPts val="0"/>
              </a:spcBef>
              <a:spcAft>
                <a:spcPts val="0"/>
              </a:spcAft>
              <a:buClr>
                <a:schemeClr val="dk1"/>
              </a:buClr>
              <a:buSzPts val="1800"/>
              <a:buFont typeface="Arial"/>
              <a:buNone/>
            </a:pPr>
            <a:r>
              <a:rPr lang="en-US"/>
              <a:t>• Progetti scolastici collegati a questioni reali (team ecologico, consiglio studentesco)</a:t>
            </a:r>
            <a:endParaRPr/>
          </a:p>
          <a:p>
            <a:pPr indent="-228600" lvl="0" marL="457200" marR="0" rtl="0" algn="l">
              <a:lnSpc>
                <a:spcPct val="90000"/>
              </a:lnSpc>
              <a:spcBef>
                <a:spcPts val="0"/>
              </a:spcBef>
              <a:spcAft>
                <a:spcPts val="0"/>
              </a:spcAft>
              <a:buClr>
                <a:schemeClr val="dk1"/>
              </a:buClr>
              <a:buSzPts val="1800"/>
              <a:buFont typeface="Arial"/>
              <a:buNone/>
            </a:pPr>
            <a:r>
              <a:rPr lang="en-US"/>
              <a:t>• Gli studenti aiutano a pianificare o presentare i risultati dell’apprendimento</a:t>
            </a:r>
            <a:endParaRPr b="1"/>
          </a:p>
          <a:p>
            <a:pPr indent="-228600" lvl="0" marL="457200" marR="0" rtl="0" algn="l">
              <a:lnSpc>
                <a:spcPct val="90000"/>
              </a:lnSpc>
              <a:spcBef>
                <a:spcPts val="1000"/>
              </a:spcBef>
              <a:spcAft>
                <a:spcPts val="0"/>
              </a:spcAft>
              <a:buClr>
                <a:schemeClr val="dk1"/>
              </a:buClr>
              <a:buSzPts val="1800"/>
              <a:buFont typeface="Arial"/>
              <a:buNone/>
            </a:pPr>
            <a:r>
              <a:rPr b="1" lang="en-US"/>
              <a:t>Risultato nella vita scolastica</a:t>
            </a:r>
            <a:endParaRPr b="1"/>
          </a:p>
          <a:p>
            <a:pPr indent="-228600" lvl="0" marL="457200" marR="0" rtl="0" algn="l">
              <a:lnSpc>
                <a:spcPct val="90000"/>
              </a:lnSpc>
              <a:spcBef>
                <a:spcPts val="0"/>
              </a:spcBef>
              <a:spcAft>
                <a:spcPts val="0"/>
              </a:spcAft>
              <a:buClr>
                <a:schemeClr val="dk1"/>
              </a:buClr>
              <a:buSzPts val="1800"/>
              <a:buFont typeface="Arial"/>
              <a:buNone/>
            </a:pPr>
            <a:r>
              <a:rPr lang="en-US"/>
              <a:t>• Maggiore motivazione e impegno</a:t>
            </a:r>
            <a:endParaRPr/>
          </a:p>
          <a:p>
            <a:pPr indent="-228600" lvl="0" marL="457200" marR="0" rtl="0" algn="l">
              <a:lnSpc>
                <a:spcPct val="90000"/>
              </a:lnSpc>
              <a:spcBef>
                <a:spcPts val="0"/>
              </a:spcBef>
              <a:spcAft>
                <a:spcPts val="0"/>
              </a:spcAft>
              <a:buClr>
                <a:schemeClr val="dk1"/>
              </a:buClr>
              <a:buSzPts val="1800"/>
              <a:buFont typeface="Arial"/>
              <a:buNone/>
            </a:pPr>
            <a:r>
              <a:rPr lang="en-US"/>
              <a:t>• Ridotta resistenza verso compiti sfidanti</a:t>
            </a:r>
            <a:endParaRPr/>
          </a:p>
          <a:p>
            <a:pPr indent="0" lvl="0" marL="0" rtl="0" algn="l">
              <a:lnSpc>
                <a:spcPct val="90000"/>
              </a:lnSpc>
              <a:spcBef>
                <a:spcPts val="0"/>
              </a:spcBef>
              <a:spcAft>
                <a:spcPts val="0"/>
              </a:spcAft>
              <a:buClr>
                <a:schemeClr val="dk1"/>
              </a:buClr>
              <a:buSzPts val="1800"/>
              <a:buNone/>
            </a:pPr>
            <a:r>
              <a:t/>
            </a:r>
            <a:endParaRPr/>
          </a:p>
        </p:txBody>
      </p:sp>
      <p:pic>
        <p:nvPicPr>
          <p:cNvPr id="155" name="Google Shape;155;p15" title="973b10d6-1be1-4287-a7c7-d624ae9bbd95.jpg"/>
          <p:cNvPicPr preferRelativeResize="0"/>
          <p:nvPr/>
        </p:nvPicPr>
        <p:blipFill rotWithShape="1">
          <a:blip r:embed="rId3">
            <a:alphaModFix/>
          </a:blip>
          <a:srcRect b="0" l="0" r="0" t="0"/>
          <a:stretch/>
        </p:blipFill>
        <p:spPr>
          <a:xfrm>
            <a:off x="6133325" y="996225"/>
            <a:ext cx="5377001" cy="5755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61" name="Google Shape;161;p1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Copia/incolla la diapositiva tutte le volte che serve – ma evita di sovraccaricare.</a:t>
            </a:r>
            <a:endParaRPr/>
          </a:p>
        </p:txBody>
      </p:sp>
      <p:sp>
        <p:nvSpPr>
          <p:cNvPr id="162" name="Google Shape;162;p16"/>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Raggiungimento (A)</a:t>
            </a:r>
            <a:endParaRPr b="1"/>
          </a:p>
          <a:p>
            <a:pPr indent="-228600" lvl="0" marL="457200" marR="0" rtl="0" algn="l">
              <a:lnSpc>
                <a:spcPct val="90000"/>
              </a:lnSpc>
              <a:spcBef>
                <a:spcPts val="1000"/>
              </a:spcBef>
              <a:spcAft>
                <a:spcPts val="0"/>
              </a:spcAft>
              <a:buClr>
                <a:schemeClr val="dk1"/>
              </a:buClr>
              <a:buSzPts val="1800"/>
              <a:buFont typeface="Arial"/>
              <a:buNone/>
            </a:pPr>
            <a:r>
              <a:rPr b="1" lang="en-US"/>
              <a:t>Cosa significa nelle scuole</a:t>
            </a:r>
            <a:endParaRPr b="1"/>
          </a:p>
          <a:p>
            <a:pPr indent="-228600" lvl="0" marL="457200" marR="0" rtl="0" algn="l">
              <a:lnSpc>
                <a:spcPct val="90000"/>
              </a:lnSpc>
              <a:spcBef>
                <a:spcPts val="0"/>
              </a:spcBef>
              <a:spcAft>
                <a:spcPts val="0"/>
              </a:spcAft>
              <a:buClr>
                <a:schemeClr val="dk1"/>
              </a:buClr>
              <a:buSzPts val="1800"/>
              <a:buFont typeface="Arial"/>
              <a:buNone/>
            </a:pPr>
            <a:r>
              <a:rPr lang="en-US"/>
              <a:t>• Studenti e insegnanti vedono progressi e piccoli successi</a:t>
            </a:r>
            <a:endParaRPr/>
          </a:p>
          <a:p>
            <a:pPr indent="-228600" lvl="0" marL="457200" marR="0" rtl="0" algn="l">
              <a:lnSpc>
                <a:spcPct val="90000"/>
              </a:lnSpc>
              <a:spcBef>
                <a:spcPts val="0"/>
              </a:spcBef>
              <a:spcAft>
                <a:spcPts val="0"/>
              </a:spcAft>
              <a:buClr>
                <a:schemeClr val="dk1"/>
              </a:buClr>
              <a:buSzPts val="1800"/>
              <a:buFont typeface="Arial"/>
              <a:buNone/>
            </a:pPr>
            <a:r>
              <a:rPr lang="en-US"/>
              <a:t>• Gli obiettivi sono concreti e visibili</a:t>
            </a:r>
            <a:endParaRPr/>
          </a:p>
          <a:p>
            <a:pPr indent="-228600" lvl="0" marL="457200" marR="0" rtl="0" algn="l">
              <a:lnSpc>
                <a:spcPct val="90000"/>
              </a:lnSpc>
              <a:spcBef>
                <a:spcPts val="1000"/>
              </a:spcBef>
              <a:spcAft>
                <a:spcPts val="0"/>
              </a:spcAft>
              <a:buClr>
                <a:schemeClr val="dk1"/>
              </a:buClr>
              <a:buSzPts val="1800"/>
              <a:buFont typeface="Arial"/>
              <a:buNone/>
            </a:pPr>
            <a:r>
              <a:rPr b="1" lang="en-US"/>
              <a:t>Come si presenta nella pratica</a:t>
            </a:r>
            <a:endParaRPr b="1"/>
          </a:p>
          <a:p>
            <a:pPr indent="-228600" lvl="0" marL="457200" marR="0" rtl="0" algn="l">
              <a:lnSpc>
                <a:spcPct val="90000"/>
              </a:lnSpc>
              <a:spcBef>
                <a:spcPts val="0"/>
              </a:spcBef>
              <a:spcAft>
                <a:spcPts val="0"/>
              </a:spcAft>
              <a:buClr>
                <a:schemeClr val="dk1"/>
              </a:buClr>
              <a:buSzPts val="1800"/>
              <a:buFont typeface="Arial"/>
              <a:buNone/>
            </a:pPr>
            <a:r>
              <a:rPr lang="en-US"/>
              <a:t>• Schede settimanali degli obiettivi: “Questa settimana io…”</a:t>
            </a:r>
            <a:endParaRPr/>
          </a:p>
          <a:p>
            <a:pPr indent="-228600" lvl="0" marL="457200" marR="0" rtl="0" algn="l">
              <a:lnSpc>
                <a:spcPct val="90000"/>
              </a:lnSpc>
              <a:spcBef>
                <a:spcPts val="0"/>
              </a:spcBef>
              <a:spcAft>
                <a:spcPts val="0"/>
              </a:spcAft>
              <a:buClr>
                <a:schemeClr val="dk1"/>
              </a:buClr>
              <a:buSzPts val="1800"/>
              <a:buFont typeface="Arial"/>
              <a:buNone/>
            </a:pPr>
            <a:r>
              <a:rPr lang="en-US"/>
              <a:t>• Indicatore di progresso visibile (grafico a parete o agenda)</a:t>
            </a:r>
            <a:endParaRPr/>
          </a:p>
          <a:p>
            <a:pPr indent="-228600" lvl="0" marL="457200" marR="0" rtl="0" algn="l">
              <a:lnSpc>
                <a:spcPct val="90000"/>
              </a:lnSpc>
              <a:spcBef>
                <a:spcPts val="0"/>
              </a:spcBef>
              <a:spcAft>
                <a:spcPts val="0"/>
              </a:spcAft>
              <a:buClr>
                <a:schemeClr val="dk1"/>
              </a:buClr>
              <a:buSzPts val="1800"/>
              <a:buFont typeface="Arial"/>
              <a:buNone/>
            </a:pPr>
            <a:r>
              <a:rPr lang="en-US"/>
              <a:t>• Breve ciclo di feedback: cosa è migliorato rispetto alla volta precedente</a:t>
            </a:r>
            <a:endParaRPr/>
          </a:p>
          <a:p>
            <a:pPr indent="-228600" lvl="0" marL="457200" marR="0" rtl="0" algn="l">
              <a:lnSpc>
                <a:spcPct val="90000"/>
              </a:lnSpc>
              <a:spcBef>
                <a:spcPts val="1000"/>
              </a:spcBef>
              <a:spcAft>
                <a:spcPts val="0"/>
              </a:spcAft>
              <a:buClr>
                <a:schemeClr val="dk1"/>
              </a:buClr>
              <a:buSzPts val="1800"/>
              <a:buFont typeface="Arial"/>
              <a:buNone/>
            </a:pPr>
            <a:r>
              <a:rPr b="1" lang="en-US"/>
              <a:t>Risultato nella vita scolastica</a:t>
            </a:r>
            <a:endParaRPr b="1"/>
          </a:p>
          <a:p>
            <a:pPr indent="-228600" lvl="0" marL="457200" marR="0" rtl="0" algn="l">
              <a:lnSpc>
                <a:spcPct val="90000"/>
              </a:lnSpc>
              <a:spcBef>
                <a:spcPts val="0"/>
              </a:spcBef>
              <a:spcAft>
                <a:spcPts val="0"/>
              </a:spcAft>
              <a:buClr>
                <a:schemeClr val="dk1"/>
              </a:buClr>
              <a:buSzPts val="1800"/>
              <a:buFont typeface="Arial"/>
              <a:buNone/>
            </a:pPr>
            <a:r>
              <a:rPr lang="en-US"/>
              <a:t>• Gli studenti si sentono capaci</a:t>
            </a:r>
            <a:endParaRPr/>
          </a:p>
          <a:p>
            <a:pPr indent="-228600" lvl="0" marL="457200" marR="0" rtl="0" algn="l">
              <a:lnSpc>
                <a:spcPct val="90000"/>
              </a:lnSpc>
              <a:spcBef>
                <a:spcPts val="0"/>
              </a:spcBef>
              <a:spcAft>
                <a:spcPts val="0"/>
              </a:spcAft>
              <a:buClr>
                <a:schemeClr val="dk1"/>
              </a:buClr>
              <a:buSzPts val="1800"/>
              <a:buFont typeface="Arial"/>
              <a:buNone/>
            </a:pPr>
            <a:r>
              <a:rPr lang="en-US"/>
              <a:t>• Gli insegnanti vedono l’impatto della loro didattica</a:t>
            </a:r>
            <a:endParaRPr/>
          </a:p>
          <a:p>
            <a:pPr indent="0" lvl="0" marL="0" rtl="0" algn="l">
              <a:lnSpc>
                <a:spcPct val="90000"/>
              </a:lnSpc>
              <a:spcBef>
                <a:spcPts val="0"/>
              </a:spcBef>
              <a:spcAft>
                <a:spcPts val="0"/>
              </a:spcAft>
              <a:buClr>
                <a:schemeClr val="dk1"/>
              </a:buClr>
              <a:buSzPts val="1800"/>
              <a:buNone/>
            </a:pPr>
            <a:r>
              <a:t/>
            </a:r>
            <a:endParaRPr/>
          </a:p>
        </p:txBody>
      </p:sp>
      <p:pic>
        <p:nvPicPr>
          <p:cNvPr id="163" name="Google Shape;163;p16"/>
          <p:cNvPicPr preferRelativeResize="0"/>
          <p:nvPr/>
        </p:nvPicPr>
        <p:blipFill rotWithShape="1">
          <a:blip r:embed="rId3">
            <a:alphaModFix/>
          </a:blip>
          <a:srcRect b="0" l="0" r="0" t="0"/>
          <a:stretch/>
        </p:blipFill>
        <p:spPr>
          <a:xfrm>
            <a:off x="5672051" y="1886119"/>
            <a:ext cx="5723659" cy="4292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d7badc4d7_0_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69" name="Google Shape;169;g37d7badc4d7_0_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Cinque elementi che supportano il benessere nelle scuole</a:t>
            </a:r>
            <a:endParaRPr/>
          </a:p>
        </p:txBody>
      </p:sp>
      <p:sp>
        <p:nvSpPr>
          <p:cNvPr id="170" name="Google Shape;170;g37d7badc4d7_0_12"/>
          <p:cNvSpPr txBox="1"/>
          <p:nvPr/>
        </p:nvSpPr>
        <p:spPr>
          <a:xfrm>
            <a:off x="378080" y="1405472"/>
            <a:ext cx="9223200" cy="923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PERMA descrive cinque elementi che sostengono il benessere in un contesto scolastico.</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 seguito viene mostrato come ciascun elemento si manifesta nella pratica.</a:t>
            </a:r>
            <a:endParaRPr b="0" i="0" sz="1800" u="none" cap="none" strike="noStrike">
              <a:solidFill>
                <a:srgbClr val="000000"/>
              </a:solidFill>
              <a:latin typeface="Arial"/>
              <a:ea typeface="Arial"/>
              <a:cs typeface="Arial"/>
              <a:sym typeface="Arial"/>
            </a:endParaRPr>
          </a:p>
        </p:txBody>
      </p:sp>
      <p:graphicFrame>
        <p:nvGraphicFramePr>
          <p:cNvPr id="171" name="Google Shape;171;g37d7badc4d7_0_12"/>
          <p:cNvGraphicFramePr/>
          <p:nvPr/>
        </p:nvGraphicFramePr>
        <p:xfrm>
          <a:off x="97984" y="2319134"/>
          <a:ext cx="3000000" cy="3000000"/>
        </p:xfrm>
        <a:graphic>
          <a:graphicData uri="http://schemas.openxmlformats.org/drawingml/2006/table">
            <a:tbl>
              <a:tblPr>
                <a:gradFill>
                  <a:gsLst>
                    <a:gs pos="0">
                      <a:srgbClr val="BEABEE"/>
                    </a:gs>
                    <a:gs pos="35000">
                      <a:srgbClr val="D0C4F2"/>
                    </a:gs>
                    <a:gs pos="100000">
                      <a:srgbClr val="ECE8FA"/>
                    </a:gs>
                  </a:gsLst>
                  <a:lin ang="16200000" scaled="0"/>
                </a:gradFill>
                <a:tableStyleId>{F35190F7-0A04-47A0-AF4F-96B0C2EEAA5E}</a:tableStyleId>
              </a:tblPr>
              <a:tblGrid>
                <a:gridCol w="4012400"/>
                <a:gridCol w="4012400"/>
                <a:gridCol w="4012400"/>
              </a:tblGrid>
              <a:tr h="278950">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t>Elemento PERMA</a:t>
                      </a:r>
                      <a:endParaRPr b="1" sz="1400" u="none" cap="none" strike="noStrike"/>
                    </a:p>
                  </a:txBody>
                  <a:tcPr marT="91425" marB="91425" marR="91425" marL="9142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t>Cosa significa nella vita scolastica</a:t>
                      </a:r>
                      <a:endParaRPr b="1" sz="1400" u="none" cap="none" strike="noStrike"/>
                    </a:p>
                  </a:txBody>
                  <a:tcPr marT="91425" marB="91425" marR="91425" marL="9142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t>Breve esempio in classe</a:t>
                      </a:r>
                      <a:endParaRPr b="1" sz="1400" u="none" cap="none" strike="noStrike"/>
                    </a:p>
                  </a:txBody>
                  <a:tcPr marT="91425" marB="91425" marR="91425" marL="91425" anchor="ctr"/>
                </a:tc>
              </a:tr>
              <a:tr h="6273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Emozioni Positive</a:t>
                      </a:r>
                      <a:endParaRPr b="1"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Studenti e personale sperimentano momenti di calma, incoraggiamento e gioia durante la giornata</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Attività di fine lezione: “Tre cose belle”. Ogni studente scrive un momento positivo</a:t>
                      </a:r>
                      <a:endParaRPr sz="1400" u="none" cap="none" strike="noStrike"/>
                    </a:p>
                  </a:txBody>
                  <a:tcPr marT="91425" marB="91425" marR="91425" marL="91425" anchor="ctr"/>
                </a:tc>
              </a:tr>
              <a:tr h="684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Coinvolgimento</a:t>
                      </a:r>
                      <a:endParaRPr b="1"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Gli studenti si concentrano e restano immersi nei compiti di apprendimento adeguati al loro livello</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Attività con scelta: gli studenti decidono come presentare ciò che hanno imparato</a:t>
                      </a:r>
                      <a:endParaRPr sz="1400" u="none" cap="none" strike="noStrike"/>
                    </a:p>
                  </a:txBody>
                  <a:tcPr marT="91425" marB="91425" marR="91425" marL="91425" anchor="ctr"/>
                </a:tc>
              </a:tr>
              <a:tr h="481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Relazioni</a:t>
                      </a:r>
                      <a:endParaRPr b="1"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 persone si sentono viste, rispettate e supportate. Il senso di appartenenza è visibile</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Salutare gli studenti alla porta. Breve domanda di check-in</a:t>
                      </a:r>
                      <a:endParaRPr sz="1400" u="none" cap="none" strike="noStrike"/>
                    </a:p>
                  </a:txBody>
                  <a:tcPr marT="91425" marB="91425" marR="91425" marL="91425" anchor="ctr"/>
                </a:tc>
              </a:tr>
              <a:tr h="481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Senso</a:t>
                      </a:r>
                      <a:endParaRPr b="1"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Gli studenti comprendono lo scopo dell’apprendimento e lo collegano alla vita reale</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Inizio della lezione con una frase: “Perché questo è importante”</a:t>
                      </a:r>
                      <a:endParaRPr sz="1400" u="none" cap="none" strike="noStrike"/>
                    </a:p>
                  </a:txBody>
                  <a:tcPr marT="91425" marB="91425" marR="91425" marL="91425" anchor="ctr"/>
                </a:tc>
              </a:tr>
              <a:tr h="481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Raggiungimento</a:t>
                      </a:r>
                      <a:endParaRPr b="1"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Gli studenti notano progressi e celebrano piccoli successi</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Scheda settimanale degli obiettivi. Breve riflessione a fine settimana</a:t>
                      </a:r>
                      <a:endParaRPr sz="1400" u="none" cap="none" strike="noStrike"/>
                    </a:p>
                  </a:txBody>
                  <a:tcPr marT="91425" marB="91425" marR="91425" marL="91425" anchor="ctr"/>
                </a:tc>
              </a:tr>
            </a:tbl>
          </a:graphicData>
        </a:graphic>
      </p:graphicFrame>
      <p:sp>
        <p:nvSpPr>
          <p:cNvPr id="172" name="Google Shape;172;g37d7badc4d7_0_12"/>
          <p:cNvSpPr txBox="1"/>
          <p:nvPr/>
        </p:nvSpPr>
        <p:spPr>
          <a:xfrm>
            <a:off x="307150" y="6130027"/>
            <a:ext cx="1157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Puoi supportare PERMA con routine semplici. Piccole azioni quotidiane cambiano la cultura scolastica.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8507ec21ab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78" name="Google Shape;178;g38507ec21ab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Dalla Comprensione all’Azione</a:t>
            </a:r>
            <a:endParaRPr/>
          </a:p>
        </p:txBody>
      </p:sp>
      <p:sp>
        <p:nvSpPr>
          <p:cNvPr id="179" name="Google Shape;179;g38507ec21ab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000"/>
              <a:t>Ora conosci i cinque elementi PERMA e come si manifestano nella vita scolastica.</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Prima di esplorare attività specifiche, faremo un passo importante:</a:t>
            </a:r>
            <a:endParaRPr sz="2000"/>
          </a:p>
          <a:p>
            <a:pPr indent="-228600" lvl="0" marL="457200" marR="0" rtl="0" algn="l">
              <a:lnSpc>
                <a:spcPct val="90000"/>
              </a:lnSpc>
              <a:spcBef>
                <a:spcPts val="1000"/>
              </a:spcBef>
              <a:spcAft>
                <a:spcPts val="0"/>
              </a:spcAft>
              <a:buClr>
                <a:schemeClr val="dk1"/>
              </a:buClr>
              <a:buSzPts val="1800"/>
              <a:buFont typeface="Arial"/>
              <a:buNone/>
            </a:pPr>
            <a:r>
              <a:rPr b="1" lang="en-US" sz="2000"/>
              <a:t>Collegare PERMA alla realtà della tua scuola.</a:t>
            </a:r>
            <a:endParaRPr b="1"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Nell’Unità 1.1 hai identificato:</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 i punti di forza attuali nel benessere</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 le sfide o lacune attuali</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Useremo ora queste informazioni e le posizioneremo sotto i vari elementi PERMA.</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Questo ci aiuta a capire quale aspetto del benessere richiede maggiore attenzione nella tua scuola.</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Quando conosciamo dove è maggiore il bisogno, possiamo scegliere quale attività applicare.</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85" name="Google Shape;185;p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Mapping (10 min)</a:t>
            </a:r>
            <a:endParaRPr/>
          </a:p>
        </p:txBody>
      </p:sp>
      <p:sp>
        <p:nvSpPr>
          <p:cNvPr id="186" name="Google Shape;186;p17"/>
          <p:cNvSpPr txBox="1"/>
          <p:nvPr>
            <p:ph idx="2" type="body"/>
          </p:nvPr>
        </p:nvSpPr>
        <p:spPr>
          <a:xfrm>
            <a:off x="0" y="1350554"/>
            <a:ext cx="11944500" cy="5289300"/>
          </a:xfrm>
          <a:prstGeom prst="rect">
            <a:avLst/>
          </a:prstGeom>
          <a:noFill/>
          <a:ln>
            <a:noFill/>
          </a:ln>
        </p:spPr>
        <p:txBody>
          <a:bodyPr anchorCtr="0" anchor="t" bIns="45700" lIns="91425" spcFirstLastPara="1" rIns="91425" wrap="square" tIns="45700">
            <a:noAutofit/>
          </a:bodyPr>
          <a:lstStyle/>
          <a:p>
            <a:pPr indent="0" lvl="0" marL="265112" rtl="0" algn="l">
              <a:lnSpc>
                <a:spcPct val="90000"/>
              </a:lnSpc>
              <a:spcBef>
                <a:spcPts val="1000"/>
              </a:spcBef>
              <a:spcAft>
                <a:spcPts val="0"/>
              </a:spcAft>
              <a:buSzPts val="1800"/>
              <a:buNone/>
            </a:pPr>
            <a:r>
              <a:rPr b="1" lang="en-US"/>
              <a:t>Compito</a:t>
            </a:r>
            <a:br>
              <a:rPr lang="en-US"/>
            </a:br>
            <a:r>
              <a:rPr lang="en-US"/>
              <a:t>Lavora con il tuo gruppo e classifica i punti di forza e le sfide emersi nell’Unità 1.1 sotto i diversi elementi PERMA:</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0"/>
              </a:spcBef>
              <a:spcAft>
                <a:spcPts val="0"/>
              </a:spcAft>
              <a:buClr>
                <a:schemeClr val="dk1"/>
              </a:buClr>
              <a:buSzPts val="1800"/>
              <a:buNone/>
            </a:pPr>
            <a:r>
              <a:t/>
            </a:r>
            <a:endParaRPr/>
          </a:p>
        </p:txBody>
      </p:sp>
      <p:graphicFrame>
        <p:nvGraphicFramePr>
          <p:cNvPr id="187" name="Google Shape;187;p17"/>
          <p:cNvGraphicFramePr/>
          <p:nvPr/>
        </p:nvGraphicFramePr>
        <p:xfrm>
          <a:off x="415290" y="2142028"/>
          <a:ext cx="3000000" cy="3000000"/>
        </p:xfrm>
        <a:graphic>
          <a:graphicData uri="http://schemas.openxmlformats.org/drawingml/2006/table">
            <a:tbl>
              <a:tblPr>
                <a:noFill/>
                <a:tableStyleId>{E92B02F4-E8B9-4F0C-A6C9-E35627B8F892}</a:tableStyleId>
              </a:tblPr>
              <a:tblGrid>
                <a:gridCol w="2103125"/>
                <a:gridCol w="2103125"/>
                <a:gridCol w="2103125"/>
                <a:gridCol w="2103125"/>
                <a:gridCol w="2103125"/>
              </a:tblGrid>
              <a:tr h="4936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Emozioni Positive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Coinvolgimento</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Relazioni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Senso</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Raggiungimento</a:t>
                      </a:r>
                      <a:endParaRPr sz="1400" u="none" cap="none" strike="noStrike"/>
                    </a:p>
                  </a:txBody>
                  <a:tcPr marT="45725" marB="45725" marR="91450" marL="91450" anchor="ctr"/>
                </a:tc>
              </a:tr>
            </a:tbl>
          </a:graphicData>
        </a:graphic>
      </p:graphicFrame>
      <p:sp>
        <p:nvSpPr>
          <p:cNvPr id="188" name="Google Shape;188;p17"/>
          <p:cNvSpPr txBox="1"/>
          <p:nvPr/>
        </p:nvSpPr>
        <p:spPr>
          <a:xfrm>
            <a:off x="415290" y="2750058"/>
            <a:ext cx="11423700" cy="2159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Passaggi</a:t>
            </a:r>
            <a:endParaRPr b="1" i="0" sz="1700" u="none" cap="none" strike="noStrike">
              <a:solidFill>
                <a:srgbClr val="000000"/>
              </a:solidFill>
              <a:latin typeface="Calibri"/>
              <a:ea typeface="Calibri"/>
              <a:cs typeface="Calibri"/>
              <a:sym typeface="Calibri"/>
            </a:endParaRPr>
          </a:p>
          <a:p>
            <a:pPr indent="-336550" lvl="0" marL="457200" marR="0" rtl="0" algn="l">
              <a:lnSpc>
                <a:spcPct val="115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Posiziona ogni punto di forza o sfida nella colonna corrispondente.</a:t>
            </a:r>
            <a:endParaRPr b="0" i="0" sz="1700" u="none" cap="none" strike="noStrike">
              <a:solidFill>
                <a:srgbClr val="000000"/>
              </a:solidFill>
              <a:latin typeface="Calibri"/>
              <a:ea typeface="Calibri"/>
              <a:cs typeface="Calibri"/>
              <a:sym typeface="Calibri"/>
            </a:endParaRPr>
          </a:p>
          <a:p>
            <a:pPr indent="-336550" lvl="0" marL="457200" marR="0" rtl="0" algn="l">
              <a:lnSpc>
                <a:spcPct val="115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Osserva la colonna con il maggior numero di sfide.</a:t>
            </a:r>
            <a:endParaRPr b="0" i="0" sz="1700" u="none" cap="none" strike="noStrike">
              <a:solidFill>
                <a:srgbClr val="000000"/>
              </a:solidFill>
              <a:latin typeface="Calibri"/>
              <a:ea typeface="Calibri"/>
              <a:cs typeface="Calibri"/>
              <a:sym typeface="Calibri"/>
            </a:endParaRPr>
          </a:p>
          <a:p>
            <a:pPr indent="-336550" lvl="0" marL="457200" marR="0" rtl="0" algn="l">
              <a:lnSpc>
                <a:spcPct val="115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Questa indica l’area che necessita di priorità.</a:t>
            </a:r>
            <a:endParaRPr b="0" i="0" sz="1700" u="none" cap="none" strike="noStrike">
              <a:solidFill>
                <a:srgbClr val="000000"/>
              </a:solidFill>
              <a:latin typeface="Calibri"/>
              <a:ea typeface="Calibri"/>
              <a:cs typeface="Calibri"/>
              <a:sym typeface="Calibri"/>
            </a:endParaRPr>
          </a:p>
          <a:p>
            <a:pPr indent="-336550" lvl="0" marL="457200" marR="0" rtl="0" algn="l">
              <a:lnSpc>
                <a:spcPct val="115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Cerchia o evidenzia quell’elemento.</a:t>
            </a:r>
            <a:endParaRPr b="0" i="0" sz="17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Obiettivo</a:t>
            </a:r>
            <a:endParaRPr b="1" i="0" sz="17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Ogni scuola identifica un elemento PERMA che necessita di miglioramento.</a:t>
            </a:r>
            <a:endParaRPr b="0" i="0" sz="1700" u="none" cap="none" strike="noStrike">
              <a:solidFill>
                <a:srgbClr val="000000"/>
              </a:solidFill>
              <a:latin typeface="Calibri"/>
              <a:ea typeface="Calibri"/>
              <a:cs typeface="Calibri"/>
              <a:sym typeface="Calibri"/>
            </a:endParaRPr>
          </a:p>
        </p:txBody>
      </p:sp>
      <p:sp>
        <p:nvSpPr>
          <p:cNvPr id="189" name="Google Shape;189;p17"/>
          <p:cNvSpPr txBox="1"/>
          <p:nvPr/>
        </p:nvSpPr>
        <p:spPr>
          <a:xfrm>
            <a:off x="415290" y="4885528"/>
            <a:ext cx="11056200" cy="1962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Transizione alla Dimostrazione</a:t>
            </a:r>
            <a:endParaRPr b="1"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Ora che hai identificato quale elemento PERMA necessita supporto:</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 Vivrai una breve attività di benessere</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 Vedrai come semplici routine possano cambiare il clima</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 Potresti decidere di applicarla nella tua scuola</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Passiamo dal diagnosticare il bisogno al testare una soluzione.</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95" name="Google Shape;195;p2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Dimostrazione dell’Attività: “Tre Cose Positive” (15 minuti)</a:t>
            </a:r>
            <a:endParaRPr/>
          </a:p>
        </p:txBody>
      </p:sp>
      <p:sp>
        <p:nvSpPr>
          <p:cNvPr id="196" name="Google Shape;196;p20"/>
          <p:cNvSpPr txBox="1"/>
          <p:nvPr>
            <p:ph idx="2" type="body"/>
          </p:nvPr>
        </p:nvSpPr>
        <p:spPr>
          <a:xfrm>
            <a:off x="303711" y="1568700"/>
            <a:ext cx="623424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000"/>
              <a:t>Proverai un’attività che rafforza l’elemento </a:t>
            </a:r>
            <a:r>
              <a:rPr b="1" lang="en-US" sz="2000"/>
              <a:t>Emozioni</a:t>
            </a:r>
            <a:r>
              <a:rPr lang="en-US" sz="2000"/>
              <a:t> </a:t>
            </a:r>
            <a:r>
              <a:rPr b="1" lang="en-US" sz="2000"/>
              <a:t>Positive</a:t>
            </a:r>
            <a:r>
              <a:rPr lang="en-US" sz="2000"/>
              <a:t> del modello PERMA.</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Istruzioni</a:t>
            </a:r>
            <a:endParaRPr sz="2000"/>
          </a:p>
          <a:p>
            <a:pPr indent="-228600" lvl="0" marL="914400" marR="0" rtl="0" algn="l">
              <a:lnSpc>
                <a:spcPct val="90000"/>
              </a:lnSpc>
              <a:spcBef>
                <a:spcPts val="1000"/>
              </a:spcBef>
              <a:spcAft>
                <a:spcPts val="0"/>
              </a:spcAft>
              <a:buClr>
                <a:schemeClr val="dk1"/>
              </a:buClr>
              <a:buSzPts val="1800"/>
              <a:buFont typeface="Arial"/>
              <a:buNone/>
            </a:pPr>
            <a:r>
              <a:rPr lang="en-US" sz="2000"/>
              <a:t>• Prendi un foglio o un post-it</a:t>
            </a:r>
            <a:endParaRPr sz="2000"/>
          </a:p>
          <a:p>
            <a:pPr indent="-228600" lvl="0" marL="914400" marR="0" rtl="0" algn="l">
              <a:lnSpc>
                <a:spcPct val="90000"/>
              </a:lnSpc>
              <a:spcBef>
                <a:spcPts val="1000"/>
              </a:spcBef>
              <a:spcAft>
                <a:spcPts val="0"/>
              </a:spcAft>
              <a:buClr>
                <a:schemeClr val="dk1"/>
              </a:buClr>
              <a:buSzPts val="1800"/>
              <a:buFont typeface="Arial"/>
              <a:buNone/>
            </a:pPr>
            <a:r>
              <a:rPr lang="en-US" sz="2000"/>
              <a:t>• Scrivi tre cose positive che ti sono successe oggi</a:t>
            </a:r>
            <a:endParaRPr sz="2000"/>
          </a:p>
          <a:p>
            <a:pPr indent="-228600" lvl="0" marL="914400" marR="0" rtl="0" algn="l">
              <a:lnSpc>
                <a:spcPct val="90000"/>
              </a:lnSpc>
              <a:spcBef>
                <a:spcPts val="1000"/>
              </a:spcBef>
              <a:spcAft>
                <a:spcPts val="0"/>
              </a:spcAft>
              <a:buClr>
                <a:schemeClr val="dk1"/>
              </a:buClr>
              <a:buSzPts val="1800"/>
              <a:buFont typeface="Arial"/>
              <a:buNone/>
            </a:pPr>
            <a:r>
              <a:rPr lang="en-US" sz="2000"/>
              <a:t>• Sotto ciascuna, scrivi: “Cosa ha contribuito a farlo accadere”</a:t>
            </a:r>
            <a:endParaRPr sz="2000"/>
          </a:p>
          <a:p>
            <a:pPr indent="-228600" lvl="0" marL="457200" marR="0" rtl="0" algn="l">
              <a:lnSpc>
                <a:spcPct val="90000"/>
              </a:lnSpc>
              <a:spcBef>
                <a:spcPts val="1000"/>
              </a:spcBef>
              <a:spcAft>
                <a:spcPts val="0"/>
              </a:spcAft>
              <a:buClr>
                <a:schemeClr val="dk1"/>
              </a:buClr>
              <a:buSzPts val="1800"/>
              <a:buFont typeface="Arial"/>
              <a:buNone/>
            </a:pPr>
            <a:r>
              <a:rPr b="1" lang="en-US" sz="2000"/>
              <a:t>Condivisione a Coppie</a:t>
            </a:r>
            <a:endParaRPr b="1" sz="2000"/>
          </a:p>
          <a:p>
            <a:pPr indent="-228600" lvl="0" marL="914400" marR="0" rtl="0" algn="l">
              <a:lnSpc>
                <a:spcPct val="90000"/>
              </a:lnSpc>
              <a:spcBef>
                <a:spcPts val="1000"/>
              </a:spcBef>
              <a:spcAft>
                <a:spcPts val="0"/>
              </a:spcAft>
              <a:buClr>
                <a:schemeClr val="dk1"/>
              </a:buClr>
              <a:buSzPts val="1800"/>
              <a:buFont typeface="Arial"/>
              <a:buNone/>
            </a:pPr>
            <a:r>
              <a:rPr lang="en-US" sz="2000"/>
              <a:t>Scambia una delle tue cose positive con qualcuno vicino a te.</a:t>
            </a:r>
            <a:endParaRPr b="1" sz="2000"/>
          </a:p>
          <a:p>
            <a:pPr indent="-228600" lvl="0" marL="457200" marR="0" rtl="0" algn="l">
              <a:lnSpc>
                <a:spcPct val="90000"/>
              </a:lnSpc>
              <a:spcBef>
                <a:spcPts val="1000"/>
              </a:spcBef>
              <a:spcAft>
                <a:spcPts val="0"/>
              </a:spcAft>
              <a:buClr>
                <a:schemeClr val="dk1"/>
              </a:buClr>
              <a:buSzPts val="1800"/>
              <a:buFont typeface="Arial"/>
              <a:buNone/>
            </a:pPr>
            <a:r>
              <a:rPr b="1" lang="en-US" sz="2000"/>
              <a:t>Messaggio Chiave</a:t>
            </a:r>
            <a:endParaRPr b="1" sz="2000"/>
          </a:p>
          <a:p>
            <a:pPr indent="-228600" lvl="0" marL="914400" marR="0" rtl="0" algn="l">
              <a:lnSpc>
                <a:spcPct val="90000"/>
              </a:lnSpc>
              <a:spcBef>
                <a:spcPts val="1000"/>
              </a:spcBef>
              <a:spcAft>
                <a:spcPts val="0"/>
              </a:spcAft>
              <a:buClr>
                <a:schemeClr val="dk1"/>
              </a:buClr>
              <a:buSzPts val="1800"/>
              <a:buFont typeface="Arial"/>
              <a:buNone/>
            </a:pPr>
            <a:r>
              <a:rPr lang="en-US" sz="2000"/>
              <a:t>Le emozioni positive non sono casuali.</a:t>
            </a:r>
            <a:endParaRPr sz="2000"/>
          </a:p>
          <a:p>
            <a:pPr indent="-228600" lvl="0" marL="914400" marR="0" rtl="0" algn="l">
              <a:lnSpc>
                <a:spcPct val="90000"/>
              </a:lnSpc>
              <a:spcBef>
                <a:spcPts val="1000"/>
              </a:spcBef>
              <a:spcAft>
                <a:spcPts val="0"/>
              </a:spcAft>
              <a:buClr>
                <a:schemeClr val="dk1"/>
              </a:buClr>
              <a:buSzPts val="1800"/>
              <a:buFont typeface="Arial"/>
              <a:buNone/>
            </a:pPr>
            <a:r>
              <a:rPr lang="en-US" sz="2000"/>
              <a:t>Piccole routine possono crearle.</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pic>
        <p:nvPicPr>
          <p:cNvPr descr="Three Good Things! | Melrose Area Public Schools" id="197" name="Google Shape;197;p20"/>
          <p:cNvPicPr preferRelativeResize="0"/>
          <p:nvPr/>
        </p:nvPicPr>
        <p:blipFill rotWithShape="1">
          <a:blip r:embed="rId3">
            <a:alphaModFix/>
          </a:blip>
          <a:srcRect b="0" l="0" r="0" t="0"/>
          <a:stretch/>
        </p:blipFill>
        <p:spPr>
          <a:xfrm>
            <a:off x="7093333" y="1508405"/>
            <a:ext cx="4418265" cy="4787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03" name="Google Shape;203;p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Adatta l’Attività al Tuo Contesto</a:t>
            </a:r>
            <a:endParaRPr/>
          </a:p>
        </p:txBody>
      </p:sp>
      <p:sp>
        <p:nvSpPr>
          <p:cNvPr id="204" name="Google Shape;204;p21"/>
          <p:cNvSpPr txBox="1"/>
          <p:nvPr>
            <p:ph idx="2" type="body"/>
          </p:nvPr>
        </p:nvSpPr>
        <p:spPr>
          <a:xfrm>
            <a:off x="123750" y="1487058"/>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graphicFrame>
        <p:nvGraphicFramePr>
          <p:cNvPr id="205" name="Google Shape;205;p21"/>
          <p:cNvGraphicFramePr/>
          <p:nvPr/>
        </p:nvGraphicFramePr>
        <p:xfrm>
          <a:off x="415290" y="1890554"/>
          <a:ext cx="3000000" cy="3000000"/>
        </p:xfrm>
        <a:graphic>
          <a:graphicData uri="http://schemas.openxmlformats.org/drawingml/2006/table">
            <a:tbl>
              <a:tblPr>
                <a:noFill/>
                <a:tableStyleId>{E92B02F4-E8B9-4F0C-A6C9-E35627B8F892}</a:tableStyleId>
              </a:tblPr>
              <a:tblGrid>
                <a:gridCol w="2103125"/>
                <a:gridCol w="2103125"/>
                <a:gridCol w="2103125"/>
                <a:gridCol w="2103125"/>
                <a:gridCol w="2103125"/>
              </a:tblGrid>
              <a:tr h="1045475">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Dove la applicheremo?</a:t>
                      </a:r>
                      <a:endParaRPr b="1"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Chi è coinvolto?</a:t>
                      </a:r>
                      <a:endParaRPr b="1"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Quando e con quale frequenza?</a:t>
                      </a:r>
                      <a:endParaRPr b="1"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Cosa faremo esattamente?</a:t>
                      </a:r>
                      <a:endParaRPr b="1" sz="1400" u="none" cap="none" strike="noStrike"/>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Materiali necessari</a:t>
                      </a:r>
                      <a:endParaRPr b="1" sz="1400" u="none" cap="none" strike="noStrike"/>
                    </a:p>
                  </a:txBody>
                  <a:tcPr marT="91425" marB="91425" marR="91425" marL="91425"/>
                </a:tc>
              </a:tr>
              <a:tr h="14759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Classe / Personale / Altro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Studenti / Insegnanti / Tutta la scuola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Quotidiano / Settimanale / Fine lezione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Breve descrizione della routine (passaggi in 1–2 righe)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Post-it, fogli, timer, lavagna</a:t>
                      </a:r>
                      <a:endParaRPr sz="1400" u="none" cap="none" strike="noStrike"/>
                    </a:p>
                  </a:txBody>
                  <a:tcPr marT="91425" marB="91425" marR="91425" marL="91425"/>
                </a:tc>
              </a:tr>
            </a:tbl>
          </a:graphicData>
        </a:graphic>
      </p:graphicFrame>
      <p:sp>
        <p:nvSpPr>
          <p:cNvPr id="206" name="Google Shape;206;p21"/>
          <p:cNvSpPr txBox="1"/>
          <p:nvPr/>
        </p:nvSpPr>
        <p:spPr>
          <a:xfrm>
            <a:off x="514350" y="4994004"/>
            <a:ext cx="963549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Lavora in coppia. Completa ogni colonna. Mantieni il piano specifico e realistico.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8507ec21ab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12" name="Google Shape;212;g38507ec21ab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Introduzione al PERMA Evidence Walk</a:t>
            </a:r>
            <a:endParaRPr/>
          </a:p>
        </p:txBody>
      </p:sp>
      <p:sp>
        <p:nvSpPr>
          <p:cNvPr id="213" name="Google Shape;213;g38507ec21ab_0_6"/>
          <p:cNvSpPr txBox="1"/>
          <p:nvPr>
            <p:ph idx="2" type="body"/>
          </p:nvPr>
        </p:nvSpPr>
        <p:spPr>
          <a:xfrm>
            <a:off x="97970" y="1568700"/>
            <a:ext cx="9457509"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000"/>
              <a:t>Hai già identificato punti di forza e sfide nella tua scuola durante l’Unità 1.1.</a:t>
            </a:r>
            <a:br>
              <a:rPr lang="en-US" sz="2000"/>
            </a:br>
            <a:r>
              <a:rPr lang="en-US" sz="2000"/>
              <a:t> Invece di aggiungere nuove idee, </a:t>
            </a:r>
            <a:r>
              <a:rPr b="1" lang="en-US" sz="2000"/>
              <a:t>utilizzeremo quanto già emerso</a:t>
            </a:r>
            <a:r>
              <a:rPr lang="en-US" sz="2000"/>
              <a:t> per vedere come si collega al modello PERMA.</a:t>
            </a:r>
            <a:endParaRPr sz="2000"/>
          </a:p>
          <a:p>
            <a:pPr indent="0" lvl="0" marL="0" rtl="0" algn="l">
              <a:lnSpc>
                <a:spcPct val="115000"/>
              </a:lnSpc>
              <a:spcBef>
                <a:spcPts val="1200"/>
              </a:spcBef>
              <a:spcAft>
                <a:spcPts val="0"/>
              </a:spcAft>
              <a:buSzPts val="1800"/>
              <a:buNone/>
            </a:pPr>
            <a:r>
              <a:rPr lang="en-US" sz="2000"/>
              <a:t>Questa attività ti aiuterà a:</a:t>
            </a:r>
            <a:br>
              <a:rPr lang="en-US" sz="2000"/>
            </a:br>
            <a:r>
              <a:rPr lang="en-US" sz="2000"/>
              <a:t> • Visualizzare cosa funziona nella tua scuola</a:t>
            </a:r>
            <a:br>
              <a:rPr lang="en-US" sz="2000"/>
            </a:br>
            <a:r>
              <a:rPr lang="en-US" sz="2000"/>
              <a:t> • Individuare schemi tra i diversi elementi PERMA</a:t>
            </a:r>
            <a:br>
              <a:rPr lang="en-US" sz="2000"/>
            </a:br>
            <a:r>
              <a:rPr lang="en-US" sz="2000"/>
              <a:t> • Decidere quale elemento necessita attenzione per primo</a:t>
            </a:r>
            <a:endParaRPr sz="2000"/>
          </a:p>
          <a:p>
            <a:pPr indent="0" lvl="0" marL="0" rtl="0" algn="l">
              <a:lnSpc>
                <a:spcPct val="115000"/>
              </a:lnSpc>
              <a:spcBef>
                <a:spcPts val="1200"/>
              </a:spcBef>
              <a:spcAft>
                <a:spcPts val="0"/>
              </a:spcAft>
              <a:buSzPts val="1800"/>
              <a:buNone/>
            </a:pPr>
            <a:r>
              <a:rPr lang="en-US" sz="2000"/>
              <a:t>Ti muoverai nella stanza, posizionerai i tuoi appunti sui poster PERMA e osserverai dove emergono punti di forza e lacune.</a:t>
            </a:r>
            <a:endParaRPr sz="2000"/>
          </a:p>
          <a:p>
            <a:pPr indent="0" lvl="0" marL="0" rtl="0" algn="l">
              <a:lnSpc>
                <a:spcPct val="115000"/>
              </a:lnSpc>
              <a:spcBef>
                <a:spcPts val="1200"/>
              </a:spcBef>
              <a:spcAft>
                <a:spcPts val="0"/>
              </a:spcAft>
              <a:buSzPts val="1800"/>
              <a:buNone/>
            </a:pPr>
            <a:r>
              <a:rPr lang="en-US" sz="2000"/>
              <a:t>L’obiettivo è chiarezza: </a:t>
            </a:r>
            <a:r>
              <a:rPr i="1" lang="en-US" sz="2000"/>
              <a:t>quale aspetto del benessere richiede azione immediata.</a:t>
            </a:r>
            <a:endParaRPr i="1" sz="2000"/>
          </a:p>
          <a:p>
            <a:pPr indent="0" lvl="0" marL="263525" rtl="0" algn="l">
              <a:lnSpc>
                <a:spcPct val="90000"/>
              </a:lnSpc>
              <a:spcBef>
                <a:spcPts val="1200"/>
              </a:spcBef>
              <a:spcAft>
                <a:spcPts val="0"/>
              </a:spcAft>
              <a:buSzPts val="1800"/>
              <a:buNone/>
            </a:pPr>
            <a:r>
              <a:t/>
            </a:r>
            <a:endParaRPr sz="2000"/>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19" name="Google Shape;219;p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Evidence Walk (20 minuti)</a:t>
            </a:r>
            <a:endParaRPr/>
          </a:p>
        </p:txBody>
      </p:sp>
      <p:sp>
        <p:nvSpPr>
          <p:cNvPr id="220" name="Google Shape;220;p22"/>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lang="en-US" sz="2000"/>
              <a:t>Analizzerai ora la realtà della tua scuola attraverso il modello PERMA utilizzando movimento e etichettatura, invece di tabelle.</a:t>
            </a:r>
            <a:endParaRPr/>
          </a:p>
          <a:p>
            <a:pPr indent="-34925" lvl="0" marL="263525" rtl="0" algn="l">
              <a:lnSpc>
                <a:spcPct val="90000"/>
              </a:lnSpc>
              <a:spcBef>
                <a:spcPts val="1000"/>
              </a:spcBef>
              <a:spcAft>
                <a:spcPts val="0"/>
              </a:spcAft>
              <a:buSzPts val="1800"/>
              <a:buNone/>
            </a:pPr>
            <a:r>
              <a:rPr b="1" lang="en-US" sz="2000"/>
              <a:t>Istruzioni (Gruppi):</a:t>
            </a:r>
            <a:endParaRPr sz="2000"/>
          </a:p>
          <a:p>
            <a:pPr indent="-34925" lvl="0" marL="263525" rtl="0" algn="l">
              <a:lnSpc>
                <a:spcPct val="90000"/>
              </a:lnSpc>
              <a:spcBef>
                <a:spcPts val="1000"/>
              </a:spcBef>
              <a:spcAft>
                <a:spcPts val="0"/>
              </a:spcAft>
              <a:buSzPts val="1800"/>
              <a:buNone/>
            </a:pPr>
            <a:r>
              <a:rPr lang="en-US" sz="2000"/>
              <a:t>Nella stanza vedrete cinque poster appesi al muro.</a:t>
            </a:r>
            <a:endParaRPr sz="2000"/>
          </a:p>
          <a:p>
            <a:pPr indent="-34925" lvl="0" marL="263525" rtl="0" algn="l">
              <a:lnSpc>
                <a:spcPct val="90000"/>
              </a:lnSpc>
              <a:spcBef>
                <a:spcPts val="1000"/>
              </a:spcBef>
              <a:spcAft>
                <a:spcPts val="0"/>
              </a:spcAft>
              <a:buSzPts val="1800"/>
              <a:buNone/>
            </a:pPr>
            <a:r>
              <a:rPr lang="en-US" sz="2000"/>
              <a:t>Ogni poster rappresenta un elemento PERMA.</a:t>
            </a:r>
            <a:endParaRPr sz="2000"/>
          </a:p>
          <a:p>
            <a:pPr indent="-34925" lvl="0" marL="263525" rtl="0" algn="l">
              <a:lnSpc>
                <a:spcPct val="90000"/>
              </a:lnSpc>
              <a:spcBef>
                <a:spcPts val="1000"/>
              </a:spcBef>
              <a:spcAft>
                <a:spcPts val="0"/>
              </a:spcAft>
              <a:buSzPts val="1800"/>
              <a:buNone/>
            </a:pPr>
            <a:r>
              <a:rPr lang="en-US" sz="2000"/>
              <a:t>Prendete i vostri post-it dall’Unità 1.1 (punti di forza e sfide).</a:t>
            </a:r>
            <a:endParaRPr sz="2000"/>
          </a:p>
          <a:p>
            <a:pPr indent="-34925" lvl="0" marL="263525" rtl="0" algn="l">
              <a:lnSpc>
                <a:spcPct val="90000"/>
              </a:lnSpc>
              <a:spcBef>
                <a:spcPts val="1000"/>
              </a:spcBef>
              <a:spcAft>
                <a:spcPts val="0"/>
              </a:spcAft>
              <a:buSzPts val="1800"/>
              <a:buNone/>
            </a:pPr>
            <a:r>
              <a:rPr lang="en-US" sz="2000"/>
              <a:t>Non generate nuovi contenuti.</a:t>
            </a:r>
            <a:endParaRPr sz="2000"/>
          </a:p>
          <a:p>
            <a:pPr indent="-34925" lvl="0" marL="263525" rtl="0" algn="l">
              <a:lnSpc>
                <a:spcPct val="90000"/>
              </a:lnSpc>
              <a:spcBef>
                <a:spcPts val="1000"/>
              </a:spcBef>
              <a:spcAft>
                <a:spcPts val="0"/>
              </a:spcAft>
              <a:buSzPts val="1800"/>
              <a:buNone/>
            </a:pPr>
            <a:r>
              <a:rPr lang="en-US" sz="2000"/>
              <a:t>Girate intorno ai poster e posizionate ogni post-it sotto l’elemento PERMA a cui appartiene.</a:t>
            </a:r>
            <a:endParaRPr sz="2000"/>
          </a:p>
          <a:p>
            <a:pPr indent="-34925" lvl="0" marL="263525" rtl="0" algn="l">
              <a:lnSpc>
                <a:spcPct val="90000"/>
              </a:lnSpc>
              <a:spcBef>
                <a:spcPts val="1000"/>
              </a:spcBef>
              <a:spcAft>
                <a:spcPts val="0"/>
              </a:spcAft>
              <a:buSzPts val="1800"/>
              <a:buNone/>
            </a:pPr>
            <a:r>
              <a:rPr lang="en-US" sz="2000"/>
              <a:t>• Post-it verde = pratica attuale che funziona</a:t>
            </a:r>
            <a:endParaRPr sz="2000"/>
          </a:p>
          <a:p>
            <a:pPr indent="-34925" lvl="0" marL="263525" rtl="0" algn="l">
              <a:lnSpc>
                <a:spcPct val="90000"/>
              </a:lnSpc>
              <a:spcBef>
                <a:spcPts val="1000"/>
              </a:spcBef>
              <a:spcAft>
                <a:spcPts val="0"/>
              </a:spcAft>
              <a:buSzPts val="1800"/>
              <a:buNone/>
            </a:pPr>
            <a:r>
              <a:rPr lang="en-US" sz="2000"/>
              <a:t>• Post-it giallo = sfida o lacuna</a:t>
            </a:r>
            <a:endParaRPr sz="2000"/>
          </a:p>
          <a:p>
            <a:pPr indent="-34925" lvl="0" marL="263525" rtl="0" algn="l">
              <a:lnSpc>
                <a:spcPct val="90000"/>
              </a:lnSpc>
              <a:spcBef>
                <a:spcPts val="1000"/>
              </a:spcBef>
              <a:spcAft>
                <a:spcPts val="0"/>
              </a:spcAft>
              <a:buSzPts val="1800"/>
              <a:buNone/>
            </a:pPr>
            <a:r>
              <a:rPr b="1" lang="en-US" sz="2000"/>
              <a:t>Scopo</a:t>
            </a:r>
            <a:endParaRPr b="1" sz="2000"/>
          </a:p>
          <a:p>
            <a:pPr indent="-34925" lvl="0" marL="263525" rtl="0" algn="l">
              <a:lnSpc>
                <a:spcPct val="90000"/>
              </a:lnSpc>
              <a:spcBef>
                <a:spcPts val="1000"/>
              </a:spcBef>
              <a:spcAft>
                <a:spcPts val="0"/>
              </a:spcAft>
              <a:buSzPts val="1800"/>
              <a:buNone/>
            </a:pPr>
            <a:r>
              <a:rPr lang="en-US" sz="2000"/>
              <a:t>Creare un quadro visivo di dove PERMA è già presente nella vostra scuola e dove si accumulano le lacune.</a:t>
            </a:r>
            <a:endParaRPr sz="2000"/>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7d7badc4d7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74" name="Google Shape;74;g37d7badc4d7_0_0"/>
          <p:cNvSpPr txBox="1"/>
          <p:nvPr>
            <p:ph idx="1" type="subTitle"/>
          </p:nvPr>
        </p:nvSpPr>
        <p:spPr>
          <a:xfrm>
            <a:off x="401325" y="3651825"/>
            <a:ext cx="59823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1</a:t>
            </a:r>
            <a:endParaRPr b="0" i="0" sz="3599">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26" name="Google Shape;226;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Analisi dei Pattern: Cosa vediamo</a:t>
            </a:r>
            <a:endParaRPr/>
          </a:p>
        </p:txBody>
      </p:sp>
      <p:sp>
        <p:nvSpPr>
          <p:cNvPr id="227" name="Google Shape;227;p23"/>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Mettetevi davanti ai poster e discutete in gruppo.</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Domande guida</a:t>
            </a:r>
            <a:endParaRPr sz="2400"/>
          </a:p>
          <a:p>
            <a:pPr indent="-228600" lvl="0" marL="914400" marR="0" rtl="0" algn="l">
              <a:lnSpc>
                <a:spcPct val="90000"/>
              </a:lnSpc>
              <a:spcBef>
                <a:spcPts val="1000"/>
              </a:spcBef>
              <a:spcAft>
                <a:spcPts val="0"/>
              </a:spcAft>
              <a:buClr>
                <a:schemeClr val="dk1"/>
              </a:buClr>
              <a:buSzPts val="1800"/>
              <a:buFont typeface="Arial"/>
              <a:buNone/>
            </a:pPr>
            <a:r>
              <a:rPr lang="en-US" sz="2400"/>
              <a:t>• Quale poster PERMA ha più post-it verdi (punti di forza)</a:t>
            </a:r>
            <a:endParaRPr sz="2400"/>
          </a:p>
          <a:p>
            <a:pPr indent="-228600" lvl="0" marL="914400" marR="0" rtl="0" algn="l">
              <a:lnSpc>
                <a:spcPct val="90000"/>
              </a:lnSpc>
              <a:spcBef>
                <a:spcPts val="1000"/>
              </a:spcBef>
              <a:spcAft>
                <a:spcPts val="0"/>
              </a:spcAft>
              <a:buClr>
                <a:schemeClr val="dk1"/>
              </a:buClr>
              <a:buSzPts val="1800"/>
              <a:buFont typeface="Arial"/>
              <a:buNone/>
            </a:pPr>
            <a:r>
              <a:rPr lang="en-US" sz="2400"/>
              <a:t>• Quale poster PERMA ha più post-it rosa (sfide)</a:t>
            </a:r>
            <a:endParaRPr sz="2400"/>
          </a:p>
          <a:p>
            <a:pPr indent="-228600" lvl="0" marL="914400" marR="0" rtl="0" algn="l">
              <a:lnSpc>
                <a:spcPct val="90000"/>
              </a:lnSpc>
              <a:spcBef>
                <a:spcPts val="1000"/>
              </a:spcBef>
              <a:spcAft>
                <a:spcPts val="0"/>
              </a:spcAft>
              <a:buClr>
                <a:schemeClr val="dk1"/>
              </a:buClr>
              <a:buSzPts val="1800"/>
              <a:buFont typeface="Arial"/>
              <a:buNone/>
            </a:pPr>
            <a:r>
              <a:rPr lang="en-US" sz="2400"/>
              <a:t>• Dove si trova il divario più grande tra pratica attuale e desiderata</a:t>
            </a:r>
            <a:endParaRPr sz="2400"/>
          </a:p>
          <a:p>
            <a:pPr indent="-228600" lvl="0" marL="457200" marR="0" rtl="0" algn="l">
              <a:lnSpc>
                <a:spcPct val="90000"/>
              </a:lnSpc>
              <a:spcBef>
                <a:spcPts val="1000"/>
              </a:spcBef>
              <a:spcAft>
                <a:spcPts val="0"/>
              </a:spcAft>
              <a:buClr>
                <a:schemeClr val="dk1"/>
              </a:buClr>
              <a:buSzPts val="1800"/>
              <a:buFont typeface="Arial"/>
              <a:buNone/>
            </a:pPr>
            <a:r>
              <a:rPr b="1" lang="en-US" sz="2400"/>
              <a:t>Il tuo compito</a:t>
            </a:r>
            <a:endParaRPr b="1" sz="2400"/>
          </a:p>
          <a:p>
            <a:pPr indent="-228600" lvl="0" marL="457200" marR="0" rtl="0" algn="l">
              <a:lnSpc>
                <a:spcPct val="90000"/>
              </a:lnSpc>
              <a:spcBef>
                <a:spcPts val="1000"/>
              </a:spcBef>
              <a:spcAft>
                <a:spcPts val="0"/>
              </a:spcAft>
              <a:buClr>
                <a:schemeClr val="dk1"/>
              </a:buClr>
              <a:buSzPts val="1800"/>
              <a:buFont typeface="Arial"/>
              <a:buNone/>
            </a:pPr>
            <a:r>
              <a:rPr lang="en-US" sz="2400"/>
              <a:t>Scrivi una frase:</a:t>
            </a:r>
            <a:endParaRPr sz="2400"/>
          </a:p>
          <a:p>
            <a:pPr indent="-228600" lvl="0" marL="457200" marR="0" rtl="0" algn="l">
              <a:lnSpc>
                <a:spcPct val="90000"/>
              </a:lnSpc>
              <a:spcBef>
                <a:spcPts val="1000"/>
              </a:spcBef>
              <a:spcAft>
                <a:spcPts val="0"/>
              </a:spcAft>
              <a:buClr>
                <a:schemeClr val="dk1"/>
              </a:buClr>
              <a:buSzPts val="1800"/>
              <a:buFont typeface="Arial"/>
              <a:buNone/>
            </a:pPr>
            <a:r>
              <a:rPr b="1" lang="en-US" sz="2400"/>
              <a:t>“Il nostro elemento PERMA prioritario è ______ perché ______.”</a:t>
            </a:r>
            <a:endParaRPr b="1" sz="2400"/>
          </a:p>
          <a:p>
            <a:pPr indent="-228600" lvl="0" marL="457200" marR="0" rtl="0" algn="l">
              <a:lnSpc>
                <a:spcPct val="90000"/>
              </a:lnSpc>
              <a:spcBef>
                <a:spcPts val="1000"/>
              </a:spcBef>
              <a:spcAft>
                <a:spcPts val="0"/>
              </a:spcAft>
              <a:buClr>
                <a:schemeClr val="dk1"/>
              </a:buClr>
              <a:buSzPts val="1800"/>
              <a:buFont typeface="Arial"/>
              <a:buNone/>
            </a:pPr>
            <a:r>
              <a:t/>
            </a:r>
            <a:endParaRPr b="1" sz="2400"/>
          </a:p>
          <a:p>
            <a:pPr indent="-228600" lvl="0" marL="457200" marR="0" rtl="0" algn="l">
              <a:lnSpc>
                <a:spcPct val="90000"/>
              </a:lnSpc>
              <a:spcBef>
                <a:spcPts val="1000"/>
              </a:spcBef>
              <a:spcAft>
                <a:spcPts val="0"/>
              </a:spcAft>
              <a:buClr>
                <a:schemeClr val="dk1"/>
              </a:buClr>
              <a:buSzPts val="1800"/>
              <a:buFont typeface="Arial"/>
              <a:buNone/>
            </a:pPr>
            <a:r>
              <a:rPr lang="en-US" sz="2400"/>
              <a:t>Questa priorità guiderà il vostro piano d’azione nella prossima unità.</a:t>
            </a:r>
            <a:endParaRPr sz="2400"/>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33" name="Google Shape;233;p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Riepilogo e Riflessone (5 minuti)</a:t>
            </a:r>
            <a:endParaRPr/>
          </a:p>
        </p:txBody>
      </p:sp>
      <p:sp>
        <p:nvSpPr>
          <p:cNvPr id="234" name="Google Shape;234;p24"/>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lang="en-US" sz="2000"/>
              <a:t>Avete esplorato come i cinque elementi PERMA si collegano alla vita reale della scuola.</a:t>
            </a:r>
            <a:endParaRPr sz="2000"/>
          </a:p>
          <a:p>
            <a:pPr indent="0" lvl="0" marL="263525" rtl="0" algn="l">
              <a:lnSpc>
                <a:spcPct val="90000"/>
              </a:lnSpc>
              <a:spcBef>
                <a:spcPts val="1000"/>
              </a:spcBef>
              <a:spcAft>
                <a:spcPts val="0"/>
              </a:spcAft>
              <a:buSzPts val="1800"/>
              <a:buNone/>
            </a:pPr>
            <a:r>
              <a:rPr lang="en-US" sz="2000"/>
              <a:t>Avete anche identificato quale elemento la vostra scuola ha bisogno di rafforzare.</a:t>
            </a:r>
            <a:endParaRPr sz="2000"/>
          </a:p>
          <a:p>
            <a:pPr indent="0" lvl="0" marL="263525" rtl="0" algn="l">
              <a:lnSpc>
                <a:spcPct val="90000"/>
              </a:lnSpc>
              <a:spcBef>
                <a:spcPts val="1000"/>
              </a:spcBef>
              <a:spcAft>
                <a:spcPts val="0"/>
              </a:spcAft>
              <a:buSzPts val="1800"/>
              <a:buNone/>
            </a:pPr>
            <a:r>
              <a:rPr b="1" lang="en-US" sz="2000"/>
              <a:t>Ora fate un ultimo passo prima di terminare questa unità.</a:t>
            </a:r>
            <a:endParaRPr b="1" sz="2000"/>
          </a:p>
          <a:p>
            <a:pPr indent="0" lvl="0" marL="263525" rtl="0" algn="l">
              <a:lnSpc>
                <a:spcPct val="90000"/>
              </a:lnSpc>
              <a:spcBef>
                <a:spcPts val="1000"/>
              </a:spcBef>
              <a:spcAft>
                <a:spcPts val="0"/>
              </a:spcAft>
              <a:buSzPts val="1800"/>
              <a:buNone/>
            </a:pPr>
            <a:r>
              <a:rPr b="1" lang="en-US" sz="2000"/>
              <a:t>Compito (individuale o a coppie):</a:t>
            </a:r>
            <a:endParaRPr b="1" sz="2000"/>
          </a:p>
          <a:p>
            <a:pPr indent="0" lvl="0" marL="457200" rtl="0" algn="l">
              <a:lnSpc>
                <a:spcPct val="90000"/>
              </a:lnSpc>
              <a:spcBef>
                <a:spcPts val="0"/>
              </a:spcBef>
              <a:spcAft>
                <a:spcPts val="0"/>
              </a:spcAft>
              <a:buSzPts val="1800"/>
              <a:buNone/>
            </a:pPr>
            <a:r>
              <a:rPr lang="en-US" sz="2000"/>
              <a:t>Scegliete l’elemento PERMA su cui volete concentrarvi nella vostra scuola.</a:t>
            </a:r>
            <a:endParaRPr sz="2000"/>
          </a:p>
          <a:p>
            <a:pPr indent="0" lvl="0" marL="457200" rtl="0" algn="l">
              <a:lnSpc>
                <a:spcPct val="90000"/>
              </a:lnSpc>
              <a:spcBef>
                <a:spcPts val="0"/>
              </a:spcBef>
              <a:spcAft>
                <a:spcPts val="0"/>
              </a:spcAft>
              <a:buSzPts val="1800"/>
              <a:buNone/>
            </a:pPr>
            <a:r>
              <a:rPr lang="en-US" sz="2000"/>
              <a:t>Pensate a una piccola routine o pratica che potreste iniziare entro il prossimo mese.</a:t>
            </a:r>
            <a:endParaRPr sz="2000"/>
          </a:p>
          <a:p>
            <a:pPr indent="0" lvl="0" marL="457200" rtl="0" algn="l">
              <a:lnSpc>
                <a:spcPct val="90000"/>
              </a:lnSpc>
              <a:spcBef>
                <a:spcPts val="0"/>
              </a:spcBef>
              <a:spcAft>
                <a:spcPts val="0"/>
              </a:spcAft>
              <a:buSzPts val="1800"/>
              <a:buNone/>
            </a:pPr>
            <a:r>
              <a:rPr lang="en-US" sz="2000"/>
              <a:t>Mantenetela semplice — qualcosa di realistico per il vostro contesto.</a:t>
            </a:r>
            <a:endParaRPr sz="2000"/>
          </a:p>
          <a:p>
            <a:pPr indent="0" lvl="0" marL="457200" rtl="0" algn="l">
              <a:lnSpc>
                <a:spcPct val="90000"/>
              </a:lnSpc>
              <a:spcBef>
                <a:spcPts val="0"/>
              </a:spcBef>
              <a:spcAft>
                <a:spcPts val="0"/>
              </a:spcAft>
              <a:buSzPts val="1800"/>
              <a:buNone/>
            </a:pPr>
            <a:r>
              <a:t/>
            </a:r>
            <a:endParaRPr sz="2000"/>
          </a:p>
          <a:p>
            <a:pPr indent="0" lvl="0" marL="457200" rtl="0" algn="l">
              <a:lnSpc>
                <a:spcPct val="90000"/>
              </a:lnSpc>
              <a:spcBef>
                <a:spcPts val="0"/>
              </a:spcBef>
              <a:spcAft>
                <a:spcPts val="0"/>
              </a:spcAft>
              <a:buSzPts val="1800"/>
              <a:buNone/>
            </a:pPr>
            <a:r>
              <a:rPr lang="en-US" sz="2000"/>
              <a:t>Scrivetela su un post-it:</a:t>
            </a:r>
            <a:endParaRPr sz="2000"/>
          </a:p>
          <a:p>
            <a:pPr indent="0" lvl="0" marL="457200" rtl="0" algn="l">
              <a:lnSpc>
                <a:spcPct val="90000"/>
              </a:lnSpc>
              <a:spcBef>
                <a:spcPts val="0"/>
              </a:spcBef>
              <a:spcAft>
                <a:spcPts val="0"/>
              </a:spcAft>
              <a:buSzPts val="1800"/>
              <a:buNone/>
            </a:pPr>
            <a:r>
              <a:rPr lang="en-US" sz="2000"/>
              <a:t>• L’elemento PERMA</a:t>
            </a:r>
            <a:endParaRPr sz="2000"/>
          </a:p>
          <a:p>
            <a:pPr indent="0" lvl="0" marL="457200" rtl="0" algn="l">
              <a:lnSpc>
                <a:spcPct val="90000"/>
              </a:lnSpc>
              <a:spcBef>
                <a:spcPts val="0"/>
              </a:spcBef>
              <a:spcAft>
                <a:spcPts val="0"/>
              </a:spcAft>
              <a:buSzPts val="1800"/>
              <a:buNone/>
            </a:pPr>
            <a:r>
              <a:rPr lang="en-US" sz="2000"/>
              <a:t>• L’attività che volete provare</a:t>
            </a:r>
            <a:endParaRPr sz="2000"/>
          </a:p>
          <a:p>
            <a:pPr indent="0" lvl="0" marL="457200" rtl="0" algn="l">
              <a:lnSpc>
                <a:spcPct val="90000"/>
              </a:lnSpc>
              <a:spcBef>
                <a:spcPts val="0"/>
              </a:spcBef>
              <a:spcAft>
                <a:spcPts val="0"/>
              </a:spcAft>
              <a:buSzPts val="1800"/>
              <a:buNone/>
            </a:pPr>
            <a:r>
              <a:rPr lang="en-US" sz="2000"/>
              <a:t>• Una breve motivazione sul perché è importante per la vostra scuola</a:t>
            </a:r>
            <a:endParaRPr sz="2000"/>
          </a:p>
          <a:p>
            <a:pPr indent="0" lvl="0" marL="457200" rtl="0" algn="l">
              <a:lnSpc>
                <a:spcPct val="90000"/>
              </a:lnSpc>
              <a:spcBef>
                <a:spcPts val="0"/>
              </a:spcBef>
              <a:spcAft>
                <a:spcPts val="0"/>
              </a:spcAft>
              <a:buSzPts val="1800"/>
              <a:buNone/>
            </a:pPr>
            <a:r>
              <a:t/>
            </a:r>
            <a:endParaRPr sz="2000"/>
          </a:p>
          <a:p>
            <a:pPr indent="0" lvl="0" marL="457200" rtl="0" algn="l">
              <a:lnSpc>
                <a:spcPct val="90000"/>
              </a:lnSpc>
              <a:spcBef>
                <a:spcPts val="0"/>
              </a:spcBef>
              <a:spcAft>
                <a:spcPts val="0"/>
              </a:spcAft>
              <a:buSzPts val="1800"/>
              <a:buNone/>
            </a:pPr>
            <a:r>
              <a:rPr lang="en-US" sz="2000"/>
              <a:t>Posizionate il post-it sulla lavagna condivisa.</a:t>
            </a:r>
            <a:endParaRPr sz="2000"/>
          </a:p>
          <a:p>
            <a:pPr indent="0" lvl="0" marL="457200" rtl="0" algn="l">
              <a:lnSpc>
                <a:spcPct val="90000"/>
              </a:lnSpc>
              <a:spcBef>
                <a:spcPts val="0"/>
              </a:spcBef>
              <a:spcAft>
                <a:spcPts val="0"/>
              </a:spcAft>
              <a:buSzPts val="1800"/>
              <a:buNone/>
            </a:pPr>
            <a:r>
              <a:t/>
            </a:r>
            <a:endParaRPr sz="2000"/>
          </a:p>
          <a:p>
            <a:pPr indent="0" lvl="0" marL="457200" rtl="0" algn="l">
              <a:lnSpc>
                <a:spcPct val="90000"/>
              </a:lnSpc>
              <a:spcBef>
                <a:spcPts val="0"/>
              </a:spcBef>
              <a:spcAft>
                <a:spcPts val="0"/>
              </a:spcAft>
              <a:buSzPts val="1800"/>
              <a:buNone/>
            </a:pPr>
            <a:r>
              <a:rPr lang="en-US" sz="2000"/>
              <a:t>Concluderete questa unità con una chiara azione che risponde ai bisogni e alle capacità della vostra scuola.</a:t>
            </a:r>
            <a:endParaRPr sz="2000"/>
          </a:p>
          <a:p>
            <a:pPr indent="0" lvl="0" marL="457200" rtl="0" algn="l">
              <a:lnSpc>
                <a:spcPct val="90000"/>
              </a:lnSpc>
              <a:spcBef>
                <a:spcPts val="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240" name="Google Shape;240;p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Summary &amp; Reflection (5 min)</a:t>
            </a:r>
            <a:endParaRPr/>
          </a:p>
        </p:txBody>
      </p:sp>
      <p:sp>
        <p:nvSpPr>
          <p:cNvPr id="241" name="Google Shape;241;p25"/>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PERMA Action Board</a:t>
            </a:r>
            <a:endParaRPr b="1" sz="2000"/>
          </a:p>
          <a:p>
            <a:pPr indent="-228600" lvl="0" marL="457200" marR="0" rtl="0" algn="l">
              <a:lnSpc>
                <a:spcPct val="90000"/>
              </a:lnSpc>
              <a:spcBef>
                <a:spcPts val="1000"/>
              </a:spcBef>
              <a:spcAft>
                <a:spcPts val="0"/>
              </a:spcAft>
              <a:buClr>
                <a:schemeClr val="dk1"/>
              </a:buClr>
              <a:buSzPts val="1800"/>
              <a:buFont typeface="Arial"/>
              <a:buNone/>
            </a:pPr>
            <a:r>
              <a:rPr b="1" lang="en-US" sz="2000"/>
              <a:t>Posiziona il tuo post-it sotto l’elemento PERMA che hai scelto.</a:t>
            </a:r>
            <a:br>
              <a:rPr b="1" lang="en-US" sz="2000"/>
            </a:br>
            <a:r>
              <a:rPr b="1" lang="en-US" sz="2000"/>
              <a:t>Scrivi:</a:t>
            </a:r>
            <a:endParaRPr sz="2000"/>
          </a:p>
          <a:p>
            <a:pPr indent="-355600" lvl="0" marL="914400" marR="0" rtl="0" algn="l">
              <a:lnSpc>
                <a:spcPct val="90000"/>
              </a:lnSpc>
              <a:spcBef>
                <a:spcPts val="1000"/>
              </a:spcBef>
              <a:spcAft>
                <a:spcPts val="0"/>
              </a:spcAft>
              <a:buSzPts val="2000"/>
              <a:buChar char="●"/>
            </a:pPr>
            <a:r>
              <a:rPr lang="en-US" sz="2000"/>
              <a:t>L’attività che inizierai</a:t>
            </a:r>
            <a:endParaRPr sz="2000"/>
          </a:p>
          <a:p>
            <a:pPr indent="-355600" lvl="0" marL="914400" marR="0" rtl="0" algn="l">
              <a:lnSpc>
                <a:spcPct val="90000"/>
              </a:lnSpc>
              <a:spcBef>
                <a:spcPts val="0"/>
              </a:spcBef>
              <a:spcAft>
                <a:spcPts val="0"/>
              </a:spcAft>
              <a:buSzPts val="2000"/>
              <a:buChar char="●"/>
            </a:pPr>
            <a:r>
              <a:rPr lang="en-US" sz="2000"/>
              <a:t>Quando la inizierai</a:t>
            </a:r>
            <a:endParaRPr sz="2000"/>
          </a:p>
          <a:p>
            <a:pPr indent="0" lvl="0" marL="0" rtl="0" algn="l">
              <a:lnSpc>
                <a:spcPct val="90000"/>
              </a:lnSpc>
              <a:spcBef>
                <a:spcPts val="0"/>
              </a:spcBef>
              <a:spcAft>
                <a:spcPts val="0"/>
              </a:spcAft>
              <a:buClr>
                <a:schemeClr val="dk1"/>
              </a:buClr>
              <a:buSzPts val="1800"/>
              <a:buNone/>
            </a:pPr>
            <a:r>
              <a:t/>
            </a:r>
            <a:endParaRPr/>
          </a:p>
        </p:txBody>
      </p:sp>
      <p:graphicFrame>
        <p:nvGraphicFramePr>
          <p:cNvPr id="242" name="Google Shape;242;p25"/>
          <p:cNvGraphicFramePr/>
          <p:nvPr/>
        </p:nvGraphicFramePr>
        <p:xfrm>
          <a:off x="769095" y="3559142"/>
          <a:ext cx="3000000" cy="3000000"/>
        </p:xfrm>
        <a:graphic>
          <a:graphicData uri="http://schemas.openxmlformats.org/drawingml/2006/table">
            <a:tbl>
              <a:tblPr>
                <a:noFill/>
                <a:tableStyleId>{F35190F7-0A04-47A0-AF4F-96B0C2EEAA5E}</a:tableStyleId>
              </a:tblPr>
              <a:tblGrid>
                <a:gridCol w="2130750"/>
                <a:gridCol w="2130750"/>
                <a:gridCol w="2130750"/>
                <a:gridCol w="2130750"/>
                <a:gridCol w="2130750"/>
              </a:tblGrid>
              <a:tr h="1778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Emozioni Positive</a:t>
                      </a:r>
                      <a:endParaRPr b="1"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Coinvolgimento</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Relazioni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Senso</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Raggiungimento</a:t>
                      </a:r>
                      <a:endParaRPr b="1" sz="1400" u="none" cap="none" strike="noStrike"/>
                    </a:p>
                  </a:txBody>
                  <a:tcPr marT="45725" marB="45725" marR="91450" marL="91450" anchor="ct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qui)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qui)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qui)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qui)</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qui)</a:t>
                      </a:r>
                      <a:endParaRPr sz="1400" u="none" cap="none" strike="noStrike"/>
                    </a:p>
                  </a:txBody>
                  <a:tcPr marT="45725" marB="45725" marR="91450" marL="91450" anchor="ctr"/>
                </a:tc>
              </a:tr>
            </a:tbl>
          </a:graphicData>
        </a:graphic>
      </p:graphicFrame>
      <p:graphicFrame>
        <p:nvGraphicFramePr>
          <p:cNvPr id="243" name="Google Shape;243;p25"/>
          <p:cNvGraphicFramePr/>
          <p:nvPr/>
        </p:nvGraphicFramePr>
        <p:xfrm>
          <a:off x="811530" y="4331970"/>
          <a:ext cx="3000000" cy="3000000"/>
        </p:xfrm>
        <a:graphic>
          <a:graphicData uri="http://schemas.openxmlformats.org/drawingml/2006/table">
            <a:tbl>
              <a:tblPr>
                <a:noFill/>
                <a:tableStyleId>{CA637084-24AC-4868-9DC3-CB3ACB3D3E6F}</a:tableStyleId>
              </a:tblPr>
              <a:tblGrid>
                <a:gridCol w="10572750"/>
              </a:tblGrid>
              <a:tr h="21945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2800"/>
              <a:t>Sguardo Avanti all’Unità 1.3: Introduzione all’Approccio Scolastico Globale (WSA)</a:t>
            </a:r>
            <a:endParaRPr/>
          </a:p>
        </p:txBody>
      </p:sp>
      <p:sp>
        <p:nvSpPr>
          <p:cNvPr id="249" name="Google Shape;249;p6"/>
          <p:cNvSpPr txBox="1"/>
          <p:nvPr/>
        </p:nvSpPr>
        <p:spPr>
          <a:xfrm>
            <a:off x="308610" y="1257300"/>
            <a:ext cx="10024200" cy="3478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Nella prossima unità passeremo dalle pratiche individuali al cambiamento a livello di tutta la scuola.</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Esplorerai cos’è un Approccio Scolastico Globale e come influisce sulla cultura e sulle routine.</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Imparerai come applicare tre strategie a livello scolastico che supportano il benessere nella pratica quotidiana.</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Confronterai queste strategie con la realtà attuale della tua scuola e verificherai se sono in linea con la sua filosofia educativa.</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Esaminerai anche un caso reale di scuola che ha applicato un’iniziativa di benessere coinvolgendo personale, studenti e famiglie.</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Al termine della prossima unità avrai una direzione chiara su come il benessere diventa parte del funzionamento quotidiano della tua scuola.</a:t>
            </a:r>
            <a:endParaRPr b="0" i="0" sz="2000" u="none" cap="none" strike="noStrike">
              <a:solidFill>
                <a:srgbClr val="000000"/>
              </a:solidFill>
              <a:latin typeface="Calibri"/>
              <a:ea typeface="Calibri"/>
              <a:cs typeface="Calibri"/>
              <a:sym typeface="Calibri"/>
            </a:endParaRPr>
          </a:p>
        </p:txBody>
      </p:sp>
      <p:pic>
        <p:nvPicPr>
          <p:cNvPr descr="A group of smiley faces&#10;&#10;AI-generated content may be incorrect." id="250" name="Google Shape;250;p6"/>
          <p:cNvPicPr preferRelativeResize="0"/>
          <p:nvPr/>
        </p:nvPicPr>
        <p:blipFill rotWithShape="1">
          <a:blip r:embed="rId3">
            <a:alphaModFix/>
          </a:blip>
          <a:srcRect b="0" l="0" r="0" t="0"/>
          <a:stretch/>
        </p:blipFill>
        <p:spPr>
          <a:xfrm>
            <a:off x="1735455" y="4555671"/>
            <a:ext cx="8721090" cy="20900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f91dc4fb9_0_1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Letteratura</a:t>
            </a:r>
            <a:endParaRPr/>
          </a:p>
        </p:txBody>
      </p:sp>
      <p:sp>
        <p:nvSpPr>
          <p:cNvPr id="256" name="Google Shape;256;g37f91dc4fb9_0_173"/>
          <p:cNvSpPr txBox="1"/>
          <p:nvPr>
            <p:ph idx="2" type="body"/>
          </p:nvPr>
        </p:nvSpPr>
        <p:spPr>
          <a:xfrm>
            <a:off x="97970" y="110835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i="1" lang="en-US"/>
              <a:t>Frontiers in Psychology, 11</a:t>
            </a:r>
            <a:r>
              <a:rPr lang="en-US"/>
              <a:t>, 427. </a:t>
            </a:r>
            <a:r>
              <a:rPr lang="en-US" u="sng">
                <a:solidFill>
                  <a:schemeClr val="hlink"/>
                </a:solidFill>
                <a:hlinkClick r:id="rId3"/>
              </a:rPr>
              <a:t>https://doi.org/10.3389/fpsyg.2020.00427</a:t>
            </a:r>
            <a:r>
              <a:rPr lang="en-US"/>
              <a:t> </a:t>
            </a:r>
            <a:endParaRPr/>
          </a:p>
          <a:p>
            <a:pPr indent="-228600" lvl="0" marL="457200" marR="0" rtl="0" algn="l">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i="1" lang="en-US"/>
              <a:t>Child Development, 82</a:t>
            </a:r>
            <a:r>
              <a:rPr lang="en-US"/>
              <a:t>(1), 405–432. </a:t>
            </a:r>
            <a:r>
              <a:rPr lang="en-US" u="sng">
                <a:solidFill>
                  <a:schemeClr val="hlink"/>
                </a:solidFill>
                <a:hlinkClick r:id="rId4"/>
              </a:rPr>
              <a:t>https://doi.org/10.1111/j.1467-8624.2010.01564.x</a:t>
            </a:r>
            <a:endParaRPr/>
          </a:p>
          <a:p>
            <a:pPr indent="-228600" lvl="0" marL="457200" marR="0" rtl="0" algn="l">
              <a:lnSpc>
                <a:spcPct val="90000"/>
              </a:lnSpc>
              <a:spcBef>
                <a:spcPts val="1000"/>
              </a:spcBef>
              <a:spcAft>
                <a:spcPts val="0"/>
              </a:spcAft>
              <a:buClr>
                <a:schemeClr val="dk1"/>
              </a:buClr>
              <a:buSzPts val="1800"/>
              <a:buFont typeface="Arial"/>
              <a:buNone/>
            </a:pPr>
            <a:r>
              <a:rPr lang="en-US"/>
              <a:t>OECD. (2020). </a:t>
            </a:r>
            <a:r>
              <a:rPr i="1" lang="en-US"/>
              <a:t>Supporting students’ well-being in schools</a:t>
            </a:r>
            <a:r>
              <a:rPr lang="en-US"/>
              <a:t>. Organisation for Economic Co-operation and Development.</a:t>
            </a:r>
            <a:endParaRPr/>
          </a:p>
          <a:p>
            <a:pPr indent="-228600" lvl="0" marL="457200" marR="0" rtl="0" algn="l">
              <a:lnSpc>
                <a:spcPct val="90000"/>
              </a:lnSpc>
              <a:spcBef>
                <a:spcPts val="1000"/>
              </a:spcBef>
              <a:spcAft>
                <a:spcPts val="0"/>
              </a:spcAft>
              <a:buClr>
                <a:schemeClr val="dk1"/>
              </a:buClr>
              <a:buSzPts val="1800"/>
              <a:buFont typeface="Arial"/>
              <a:buNone/>
            </a:pPr>
            <a:r>
              <a:rPr lang="en-US"/>
              <a:t>Roffey, S. (2012). Developing positive relationships in schools. </a:t>
            </a:r>
            <a:r>
              <a:rPr i="1" lang="en-US"/>
              <a:t>Child Indicators Research, 5</a:t>
            </a:r>
            <a:r>
              <a:rPr lang="en-US"/>
              <a:t>(3), 483–501. DOI:</a:t>
            </a:r>
            <a:r>
              <a:rPr lang="en-US" u="sng">
                <a:solidFill>
                  <a:schemeClr val="hlink"/>
                </a:solidFill>
                <a:hlinkClick r:id="rId5"/>
              </a:rPr>
              <a:t>10.1007/978-94-007-2147-0_9</a:t>
            </a:r>
            <a:endParaRPr/>
          </a:p>
          <a:p>
            <a:pPr indent="-228600" lvl="0" marL="457200" marR="0" rtl="0" algn="l">
              <a:lnSpc>
                <a:spcPct val="90000"/>
              </a:lnSpc>
              <a:spcBef>
                <a:spcPts val="1000"/>
              </a:spcBef>
              <a:spcAft>
                <a:spcPts val="0"/>
              </a:spcAft>
              <a:buClr>
                <a:schemeClr val="dk1"/>
              </a:buClr>
              <a:buSzPts val="1800"/>
              <a:buFont typeface="Arial"/>
              <a:buNone/>
            </a:pPr>
            <a:r>
              <a:rPr lang="en-US"/>
              <a:t>Seligman, M. E. P. (2011). </a:t>
            </a:r>
            <a:r>
              <a:rPr i="1" lang="en-US"/>
              <a:t>Flourish: A visionary new understanding of happiness and well-being</a:t>
            </a:r>
            <a:r>
              <a:rPr lang="en-US"/>
              <a:t>. Free Press.</a:t>
            </a:r>
            <a:endParaRPr/>
          </a:p>
          <a:p>
            <a:pPr indent="-228600" lvl="0" marL="457200" marR="0" rtl="0" algn="l">
              <a:lnSpc>
                <a:spcPct val="90000"/>
              </a:lnSpc>
              <a:spcBef>
                <a:spcPts val="1000"/>
              </a:spcBef>
              <a:spcAft>
                <a:spcPts val="0"/>
              </a:spcAft>
              <a:buClr>
                <a:schemeClr val="dk1"/>
              </a:buClr>
              <a:buSzPts val="1800"/>
              <a:buFont typeface="Arial"/>
              <a:buNone/>
            </a:pPr>
            <a:r>
              <a:rPr lang="en-US"/>
              <a:t>UNESCO. (2023). </a:t>
            </a:r>
            <a:r>
              <a:rPr i="1" lang="en-US"/>
              <a:t>Whole-school approach to preventing school violence and promoting well-being</a:t>
            </a:r>
            <a:r>
              <a:rPr lang="en-US"/>
              <a:t>. United Nations Educational, Scientific and Cultural Organization.</a:t>
            </a:r>
            <a:endParaRPr/>
          </a:p>
          <a:p>
            <a:pPr indent="-228600" lvl="0" marL="457200" marR="0" rtl="0" algn="l">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i="1" lang="en-US"/>
              <a:t>Pastoral Care in Education, 29</a:t>
            </a:r>
            <a:r>
              <a:rPr lang="en-US"/>
              <a:t>(2), 117–133. </a:t>
            </a:r>
            <a:r>
              <a:rPr lang="en-US" u="sng">
                <a:solidFill>
                  <a:schemeClr val="hlink"/>
                </a:solidFill>
                <a:hlinkClick r:id="rId6"/>
              </a:rPr>
              <a:t>https://doi.org/10.1375/aedp.28.2.75</a:t>
            </a:r>
            <a:endParaRPr/>
          </a:p>
          <a:p>
            <a:pPr indent="-228600" lvl="0" marL="457200" marR="0" rtl="0" algn="l">
              <a:lnSpc>
                <a:spcPct val="90000"/>
              </a:lnSpc>
              <a:spcBef>
                <a:spcPts val="1000"/>
              </a:spcBef>
              <a:spcAft>
                <a:spcPts val="0"/>
              </a:spcAft>
              <a:buClr>
                <a:schemeClr val="dk1"/>
              </a:buClr>
              <a:buSzPts val="1800"/>
              <a:buFont typeface="Arial"/>
              <a:buNone/>
            </a:pPr>
            <a:r>
              <a:rPr lang="en-US"/>
              <a:t>World Health Organization. (2021). </a:t>
            </a:r>
            <a:r>
              <a:rPr i="1" lang="en-US"/>
              <a:t>WHO guideline on school health services</a:t>
            </a:r>
            <a:r>
              <a:rPr lang="en-US"/>
              <a:t>. World Health Organization.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 vostra attenzione!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3800"/>
              <a:buNone/>
            </a:pPr>
            <a:r>
              <a:rPr lang="en-US" sz="3000">
                <a:solidFill>
                  <a:schemeClr val="lt1"/>
                </a:solidFill>
              </a:rPr>
              <a:t>Fondamenti del Benessere Olistico e della Psicologia Positiva</a:t>
            </a:r>
            <a:endParaRPr/>
          </a:p>
        </p:txBody>
      </p:sp>
      <p:sp>
        <p:nvSpPr>
          <p:cNvPr id="81" name="Google Shape;81;p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Introduzione</a:t>
            </a:r>
            <a:endParaRPr/>
          </a:p>
        </p:txBody>
      </p:sp>
      <p:sp>
        <p:nvSpPr>
          <p:cNvPr id="82" name="Google Shape;82;p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000"/>
              <a:t>Panoramica del Giorno 1:</a:t>
            </a:r>
            <a:endParaRPr sz="2000"/>
          </a:p>
          <a:p>
            <a:pPr indent="-34925" lvl="0" marL="263525" rtl="0" algn="l">
              <a:lnSpc>
                <a:spcPct val="90000"/>
              </a:lnSpc>
              <a:spcBef>
                <a:spcPts val="1000"/>
              </a:spcBef>
              <a:spcAft>
                <a:spcPts val="0"/>
              </a:spcAft>
              <a:buSzPts val="1800"/>
              <a:buNone/>
            </a:pPr>
            <a:r>
              <a:rPr lang="en-US" sz="2000"/>
              <a:t>L’obiettivo principale è aiutare gli insegnanti a costruire una comprensione condivisa e pratica del benessere nelle scuole. Definiscono cosa significa benessere, esaminano come si manifesta nella vita scolastica quotidiana e identificano cosa funziona attualmente e cosa necessita di miglioramenti.</a:t>
            </a:r>
            <a:endParaRPr/>
          </a:p>
          <a:p>
            <a:pPr indent="-34925" lvl="0" marL="263525" rtl="0" algn="l">
              <a:lnSpc>
                <a:spcPct val="90000"/>
              </a:lnSpc>
              <a:spcBef>
                <a:spcPts val="1000"/>
              </a:spcBef>
              <a:spcAft>
                <a:spcPts val="0"/>
              </a:spcAft>
              <a:buSzPts val="1800"/>
              <a:buNone/>
            </a:pPr>
            <a:r>
              <a:rPr b="1" lang="en-US" sz="2000"/>
              <a:t>Suddivisione dell’Unità:</a:t>
            </a:r>
            <a:endParaRPr b="1" sz="2000"/>
          </a:p>
          <a:p>
            <a:pPr indent="-342900" lvl="0" marL="457200" rtl="0" algn="l">
              <a:lnSpc>
                <a:spcPct val="115000"/>
              </a:lnSpc>
              <a:spcBef>
                <a:spcPts val="1200"/>
              </a:spcBef>
              <a:spcAft>
                <a:spcPts val="0"/>
              </a:spcAft>
              <a:buSzPts val="1800"/>
              <a:buChar char="•"/>
            </a:pPr>
            <a:r>
              <a:rPr b="1" lang="en-US" sz="2000"/>
              <a:t>Unità 1.1 (Definire):</a:t>
            </a:r>
            <a:r>
              <a:rPr lang="en-US" sz="2000"/>
              <a:t> Costruire una comprensione condivisa del benessere scolastico.</a:t>
            </a:r>
            <a:br>
              <a:rPr lang="en-US" sz="2000"/>
            </a:br>
            <a:r>
              <a:rPr lang="en-US" sz="2000"/>
              <a:t> I partecipanti definiscono il benessere, individuano le sfide nella loro scuola e annotano punti di forza e lacune attuali.</a:t>
            </a:r>
            <a:endParaRPr sz="2000"/>
          </a:p>
          <a:p>
            <a:pPr indent="-342900" lvl="0" marL="457200" rtl="0" algn="l">
              <a:lnSpc>
                <a:spcPct val="115000"/>
              </a:lnSpc>
              <a:spcBef>
                <a:spcPts val="0"/>
              </a:spcBef>
              <a:spcAft>
                <a:spcPts val="0"/>
              </a:spcAft>
              <a:buSzPts val="1800"/>
              <a:buChar char="•"/>
            </a:pPr>
            <a:r>
              <a:rPr b="1" lang="en-US" sz="2000"/>
              <a:t>Unità 1.2 (Esplorare): </a:t>
            </a:r>
            <a:r>
              <a:rPr lang="en-US" sz="2000"/>
              <a:t>Imparare gli elementi fondamentali della Psicologia Positiva con PERMA.</a:t>
            </a:r>
            <a:br>
              <a:rPr lang="en-US" sz="2000"/>
            </a:br>
            <a:r>
              <a:rPr lang="en-US" sz="2000"/>
              <a:t> I partecipanti collegano PERMA a routine reali e vedono come piccole azioni quotidiane supportino il funzionamento emotivo, sociale e accademico.</a:t>
            </a:r>
            <a:endParaRPr sz="2000"/>
          </a:p>
          <a:p>
            <a:pPr indent="-342900" lvl="0" marL="457200" rtl="0" algn="l">
              <a:lnSpc>
                <a:spcPct val="115000"/>
              </a:lnSpc>
              <a:spcBef>
                <a:spcPts val="0"/>
              </a:spcBef>
              <a:spcAft>
                <a:spcPts val="0"/>
              </a:spcAft>
              <a:buSzPts val="1800"/>
              <a:buChar char="•"/>
            </a:pPr>
            <a:r>
              <a:rPr b="1" lang="en-US" sz="2000"/>
              <a:t>Unità 1.3 (Applicare):</a:t>
            </a:r>
            <a:r>
              <a:rPr lang="en-US" sz="2000"/>
              <a:t> Identificare interventi rapidi che migliorano il benessere in classe e nella cultura del personale.</a:t>
            </a:r>
            <a:br>
              <a:rPr lang="en-US" sz="2000"/>
            </a:br>
            <a:r>
              <a:rPr lang="en-US" sz="2000"/>
              <a:t> I partecipanti scelgono un’azione che possono avviare la settimana successiva e concordano chi farà cosa.</a:t>
            </a:r>
            <a:endParaRPr sz="2000"/>
          </a:p>
          <a:p>
            <a:pPr indent="-34925" lvl="0" marL="263525" rtl="0" algn="l">
              <a:lnSpc>
                <a:spcPct val="90000"/>
              </a:lnSpc>
              <a:spcBef>
                <a:spcPts val="1200"/>
              </a:spcBef>
              <a:spcAft>
                <a:spcPts val="0"/>
              </a:spcAft>
              <a:buSzPts val="1800"/>
              <a:buNone/>
            </a:pPr>
            <a:r>
              <a:t/>
            </a:r>
            <a:endParaRPr sz="20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1.2 – Introduzione al Modello PERMA</a:t>
            </a:r>
            <a:endParaRPr/>
          </a:p>
        </p:txBody>
      </p:sp>
      <p:sp>
        <p:nvSpPr>
          <p:cNvPr id="88" name="Google Shape;88;p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Obiettivi di apprendimento</a:t>
            </a:r>
            <a:endParaRPr/>
          </a:p>
        </p:txBody>
      </p:sp>
      <p:grpSp>
        <p:nvGrpSpPr>
          <p:cNvPr id="89" name="Google Shape;89;p3"/>
          <p:cNvGrpSpPr/>
          <p:nvPr/>
        </p:nvGrpSpPr>
        <p:grpSpPr>
          <a:xfrm>
            <a:off x="491938" y="2171700"/>
            <a:ext cx="11208122" cy="4488844"/>
            <a:chOff x="2354" y="0"/>
            <a:chExt cx="11208122" cy="4488844"/>
          </a:xfrm>
        </p:grpSpPr>
        <p:sp>
          <p:nvSpPr>
            <p:cNvPr id="90" name="Google Shape;90;p3"/>
            <p:cNvSpPr/>
            <p:nvPr/>
          </p:nvSpPr>
          <p:spPr>
            <a:xfrm>
              <a:off x="2354" y="0"/>
              <a:ext cx="3662785" cy="4488844"/>
            </a:xfrm>
            <a:prstGeom prst="roundRect">
              <a:avLst>
                <a:gd fmla="val 10000" name="adj"/>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
            <p:cNvSpPr txBox="1"/>
            <p:nvPr/>
          </p:nvSpPr>
          <p:spPr>
            <a:xfrm>
              <a:off x="2354"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Nominare e spiegare i cinque elementi del modello PERMA.</a:t>
              </a:r>
              <a:endParaRPr b="0" i="0" sz="2400" u="none" cap="none" strike="noStrike">
                <a:solidFill>
                  <a:schemeClr val="lt1"/>
                </a:solidFill>
                <a:latin typeface="Arial"/>
                <a:ea typeface="Arial"/>
                <a:cs typeface="Arial"/>
                <a:sym typeface="Arial"/>
              </a:endParaRPr>
            </a:p>
          </p:txBody>
        </p:sp>
        <p:sp>
          <p:nvSpPr>
            <p:cNvPr id="92" name="Google Shape;92;p3"/>
            <p:cNvSpPr/>
            <p:nvPr/>
          </p:nvSpPr>
          <p:spPr>
            <a:xfrm>
              <a:off x="1086354" y="269330"/>
              <a:ext cx="1494785" cy="1494785"/>
            </a:xfrm>
            <a:prstGeom prst="ellipse">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3775022" y="0"/>
              <a:ext cx="3662785" cy="4488844"/>
            </a:xfrm>
            <a:prstGeom prst="roundRect">
              <a:avLst>
                <a:gd fmla="val 10000" name="adj"/>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a:off x="3775022"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Selezionare tre strategie adatte al contesto e ai bisogni della propria scuola.</a:t>
              </a:r>
              <a:endParaRPr b="0" i="0" sz="2400" u="none" cap="none" strike="noStrike">
                <a:solidFill>
                  <a:schemeClr val="lt1"/>
                </a:solidFill>
                <a:latin typeface="Arial"/>
                <a:ea typeface="Arial"/>
                <a:cs typeface="Arial"/>
                <a:sym typeface="Arial"/>
              </a:endParaRPr>
            </a:p>
          </p:txBody>
        </p:sp>
        <p:sp>
          <p:nvSpPr>
            <p:cNvPr id="95" name="Google Shape;95;p3"/>
            <p:cNvSpPr/>
            <p:nvPr/>
          </p:nvSpPr>
          <p:spPr>
            <a:xfrm>
              <a:off x="4859022" y="269330"/>
              <a:ext cx="1494785" cy="1494785"/>
            </a:xfrm>
            <a:prstGeom prst="ellipse">
              <a:avLst/>
            </a:prstGeom>
            <a:blipFill rotWithShape="1">
              <a:blip r:embed="rId4">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7547691" y="0"/>
              <a:ext cx="3662785" cy="4488844"/>
            </a:xfrm>
            <a:prstGeom prst="roundRect">
              <a:avLst>
                <a:gd fmla="val 10000" name="adj"/>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7547691"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Elaborare una piccola azione, includendo tempistiche e responsabile.</a:t>
              </a:r>
              <a:endParaRPr b="0" i="0" sz="2400" u="none" cap="none" strike="noStrike">
                <a:solidFill>
                  <a:schemeClr val="lt1"/>
                </a:solidFill>
                <a:latin typeface="Arial"/>
                <a:ea typeface="Arial"/>
                <a:cs typeface="Arial"/>
                <a:sym typeface="Arial"/>
              </a:endParaRPr>
            </a:p>
          </p:txBody>
        </p:sp>
        <p:sp>
          <p:nvSpPr>
            <p:cNvPr id="98" name="Google Shape;98;p3"/>
            <p:cNvSpPr/>
            <p:nvPr/>
          </p:nvSpPr>
          <p:spPr>
            <a:xfrm>
              <a:off x="8631691" y="269330"/>
              <a:ext cx="1494785" cy="1494785"/>
            </a:xfrm>
            <a:prstGeom prst="ellipse">
              <a:avLst/>
            </a:prstGeom>
            <a:blipFill rotWithShape="1">
              <a:blip r:embed="rId5">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48513" y="3591075"/>
              <a:ext cx="10315804" cy="673326"/>
            </a:xfrm>
            <a:prstGeom prst="leftRightArrow">
              <a:avLst>
                <a:gd fmla="val 50000" name="adj1"/>
                <a:gd fmla="val 50000" name="adj2"/>
              </a:avLst>
            </a:prstGeom>
            <a:solidFill>
              <a:srgbClr val="FDD4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3"/>
          <p:cNvSpPr txBox="1"/>
          <p:nvPr/>
        </p:nvSpPr>
        <p:spPr>
          <a:xfrm>
            <a:off x="331475" y="1680425"/>
            <a:ext cx="652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Al termine di questa unità, i partecipanti saranno in grado di: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7f91dc4fb9_0_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06" name="Google Shape;106;g37f91dc4fb9_0_58"/>
          <p:cNvSpPr txBox="1"/>
          <p:nvPr>
            <p:ph idx="2" type="body"/>
          </p:nvPr>
        </p:nvSpPr>
        <p:spPr>
          <a:xfrm>
            <a:off x="97971" y="1462685"/>
            <a:ext cx="6234249"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sz="2000"/>
              <a:t>Pensa a una giornata scolastica reale che ti sia sembrata di successo.</a:t>
            </a:r>
            <a:br>
              <a:rPr lang="en-US" sz="2000"/>
            </a:br>
            <a:r>
              <a:rPr lang="en-US" sz="2000"/>
              <a:t> Non teoria. Una giornata in cui sei uscito/a soddisfatto/a e orgoglioso/a.</a:t>
            </a:r>
            <a:endParaRPr sz="2000"/>
          </a:p>
          <a:p>
            <a:pPr indent="0" lvl="0" marL="0" rtl="0" algn="l">
              <a:lnSpc>
                <a:spcPct val="115000"/>
              </a:lnSpc>
              <a:spcBef>
                <a:spcPts val="0"/>
              </a:spcBef>
              <a:spcAft>
                <a:spcPts val="0"/>
              </a:spcAft>
              <a:buSzPts val="1800"/>
              <a:buNone/>
            </a:pPr>
            <a:r>
              <a:rPr b="1" lang="en-US" sz="2000"/>
              <a:t>Cosa ha reso quella giornata positiva?</a:t>
            </a:r>
            <a:br>
              <a:rPr lang="en-US" sz="2000"/>
            </a:br>
            <a:r>
              <a:rPr lang="en-US" sz="2000"/>
              <a:t> • Ti sei sentito/a calmo/a e concentrato/a</a:t>
            </a:r>
            <a:br>
              <a:rPr lang="en-US" sz="2000"/>
            </a:br>
            <a:r>
              <a:rPr lang="en-US" sz="2000"/>
              <a:t> • Gli studenti erano coinvolti nell’apprendimento</a:t>
            </a:r>
            <a:br>
              <a:rPr lang="en-US" sz="2000"/>
            </a:br>
            <a:r>
              <a:rPr lang="en-US" sz="2000"/>
              <a:t> • La collaborazione con studenti o colleghi ha funzionato senza intoppi</a:t>
            </a:r>
            <a:br>
              <a:rPr lang="en-US" sz="2000"/>
            </a:br>
            <a:r>
              <a:rPr lang="en-US" sz="2000"/>
              <a:t> • Hai visto progressi o risultati</a:t>
            </a:r>
            <a:endParaRPr sz="2000"/>
          </a:p>
          <a:p>
            <a:pPr indent="0" lvl="0" marL="0" rtl="0" algn="l">
              <a:lnSpc>
                <a:spcPct val="115000"/>
              </a:lnSpc>
              <a:spcBef>
                <a:spcPts val="0"/>
              </a:spcBef>
              <a:spcAft>
                <a:spcPts val="0"/>
              </a:spcAft>
              <a:buSzPts val="1800"/>
              <a:buNone/>
            </a:pPr>
            <a:r>
              <a:rPr lang="en-US" sz="2000"/>
              <a:t>👉 Condividi un breve esempio.</a:t>
            </a:r>
            <a:endParaRPr sz="2000"/>
          </a:p>
          <a:p>
            <a:pPr indent="0" lvl="0" marL="0" rtl="0" algn="l">
              <a:lnSpc>
                <a:spcPct val="115000"/>
              </a:lnSpc>
              <a:spcBef>
                <a:spcPts val="0"/>
              </a:spcBef>
              <a:spcAft>
                <a:spcPts val="0"/>
              </a:spcAft>
              <a:buSzPts val="1800"/>
              <a:buNone/>
            </a:pPr>
            <a:r>
              <a:rPr b="1" lang="en-US" sz="2000"/>
              <a:t>Perché iniziamo da qui:</a:t>
            </a:r>
            <a:br>
              <a:rPr b="1" lang="en-US" sz="2000"/>
            </a:br>
            <a:r>
              <a:rPr lang="en-US" sz="2000"/>
              <a:t> Il benessere non è un compito extra. Vive nelle esperienze quotidiane all’interno della scuola.</a:t>
            </a:r>
            <a:endParaRPr/>
          </a:p>
        </p:txBody>
      </p:sp>
      <p:pic>
        <p:nvPicPr>
          <p:cNvPr descr="A teacher helping students with math&#10;&#10;AI-generated content may be incorrect." id="107" name="Google Shape;107;g37f91dc4fb9_0_58"/>
          <p:cNvPicPr preferRelativeResize="0"/>
          <p:nvPr/>
        </p:nvPicPr>
        <p:blipFill rotWithShape="1">
          <a:blip r:embed="rId3">
            <a:alphaModFix/>
          </a:blip>
          <a:srcRect b="0" l="0" r="0" t="0"/>
          <a:stretch/>
        </p:blipFill>
        <p:spPr>
          <a:xfrm>
            <a:off x="6572250" y="1050798"/>
            <a:ext cx="4926330" cy="547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7f91dc4fb9_0_1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Unità 1.2 – Introduzione al Modello PERMA</a:t>
            </a:r>
            <a:endParaRPr/>
          </a:p>
        </p:txBody>
      </p:sp>
      <p:sp>
        <p:nvSpPr>
          <p:cNvPr id="113" name="Google Shape;113;g37f91dc4fb9_0_110"/>
          <p:cNvSpPr txBox="1"/>
          <p:nvPr>
            <p:ph idx="1" type="body"/>
          </p:nvPr>
        </p:nvSpPr>
        <p:spPr>
          <a:xfrm>
            <a:off x="97970" y="1646714"/>
            <a:ext cx="4782639" cy="5870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300"/>
              <a:t>I tuoi esempi mostrano cosa rende significativa una giornata scolastica.</a:t>
            </a:r>
            <a:br>
              <a:rPr lang="en-US" sz="2300"/>
            </a:br>
            <a:r>
              <a:rPr lang="en-US" sz="2300"/>
              <a:t> Raccoglieremo ora </a:t>
            </a:r>
            <a:r>
              <a:rPr b="1" lang="en-US" sz="2300"/>
              <a:t>tre risposte </a:t>
            </a:r>
            <a:r>
              <a:rPr lang="en-US" sz="2300"/>
              <a:t>dal gruppo.</a:t>
            </a:r>
            <a:br>
              <a:rPr lang="en-US" sz="2300"/>
            </a:br>
            <a:r>
              <a:rPr lang="en-US" sz="2300"/>
              <a:t> Condividi un breve esempio che abbia reso positiva la tua giornata scolastica.</a:t>
            </a:r>
            <a:endParaRPr sz="2300"/>
          </a:p>
          <a:p>
            <a:pPr indent="0" lvl="0" marL="0" rtl="0" algn="l">
              <a:lnSpc>
                <a:spcPct val="115000"/>
              </a:lnSpc>
              <a:spcBef>
                <a:spcPts val="1200"/>
              </a:spcBef>
              <a:spcAft>
                <a:spcPts val="1200"/>
              </a:spcAft>
              <a:buSzPts val="1800"/>
              <a:buNone/>
            </a:pPr>
            <a:r>
              <a:rPr b="1" lang="en-US" sz="2300"/>
              <a:t>Obiettivo di questa attività:</a:t>
            </a:r>
            <a:br>
              <a:rPr lang="en-US" sz="2300"/>
            </a:br>
            <a:r>
              <a:rPr lang="en-US" sz="2300"/>
              <a:t> Dimostrare che molti momenti positivi che accadono già nella tua scuola fanno parte del modello PERMA.</a:t>
            </a:r>
            <a:endParaRPr sz="2300"/>
          </a:p>
        </p:txBody>
      </p:sp>
      <p:graphicFrame>
        <p:nvGraphicFramePr>
          <p:cNvPr id="114" name="Google Shape;114;g37f91dc4fb9_0_110"/>
          <p:cNvGraphicFramePr/>
          <p:nvPr/>
        </p:nvGraphicFramePr>
        <p:xfrm>
          <a:off x="5227320" y="1646714"/>
          <a:ext cx="3000000" cy="3000000"/>
        </p:xfrm>
        <a:graphic>
          <a:graphicData uri="http://schemas.openxmlformats.org/drawingml/2006/table">
            <a:tbl>
              <a:tblPr>
                <a:noFill/>
                <a:tableStyleId>{356840D3-D6EB-4EE6-9A09-FC1D3AA4821A}</a:tableStyleId>
              </a:tblPr>
              <a:tblGrid>
                <a:gridCol w="3255650"/>
                <a:gridCol w="3255650"/>
              </a:tblGrid>
              <a:tr h="8095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PERMA Element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What it may reflect in your example</a:t>
                      </a:r>
                      <a:endParaRPr sz="1400" u="none" cap="none" strike="noStrike"/>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Positive Emotions</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Feeling calm, supported, encouraged</a:t>
                      </a:r>
                      <a:endParaRPr sz="1400" u="none" cap="none" strike="noStrike"/>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Engagement</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Students fully focused and absorbed in learning</a:t>
                      </a:r>
                      <a:endParaRPr sz="1400" u="none" cap="none" strike="noStrike"/>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Relationships</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Trust, collaboration, positive interactions</a:t>
                      </a:r>
                      <a:endParaRPr sz="1400" u="none" cap="none" strike="noStrike"/>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Meaning</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Feeling that the day had purpose and impact</a:t>
                      </a:r>
                      <a:endParaRPr sz="1400" u="none" cap="none" strike="noStrike"/>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Accomplishment</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Progress, success, completion of a task or goal</a:t>
                      </a:r>
                      <a:endParaRPr sz="1400" u="none" cap="none" strike="noStrike"/>
                    </a:p>
                  </a:txBody>
                  <a:tcPr marT="45725" marB="45725" marR="91450" marL="91450" anchor="ctr"/>
                </a:tc>
              </a:tr>
            </a:tbl>
          </a:graphicData>
        </a:graphic>
      </p:graphicFrame>
      <p:sp>
        <p:nvSpPr>
          <p:cNvPr id="115" name="Google Shape;115;g37f91dc4fb9_0_110"/>
          <p:cNvSpPr txBox="1"/>
          <p:nvPr/>
        </p:nvSpPr>
        <p:spPr>
          <a:xfrm>
            <a:off x="5227325" y="1124575"/>
            <a:ext cx="651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Posizioneremo ogni esempio sotto un elemento del modello PERMA:</a:t>
            </a:r>
            <a:endParaRPr b="0" i="0" sz="1200" u="none" cap="none" strike="noStrike">
              <a:solidFill>
                <a:srgbClr val="000000"/>
              </a:solidFill>
              <a:latin typeface="Arial"/>
              <a:ea typeface="Arial"/>
              <a:cs typeface="Arial"/>
              <a:sym typeface="Arial"/>
            </a:endParaRPr>
          </a:p>
        </p:txBody>
      </p:sp>
      <p:sp>
        <p:nvSpPr>
          <p:cNvPr id="116" name="Google Shape;116;g37f91dc4fb9_0_110"/>
          <p:cNvSpPr txBox="1"/>
          <p:nvPr/>
        </p:nvSpPr>
        <p:spPr>
          <a:xfrm>
            <a:off x="228600" y="1124584"/>
            <a:ext cx="61494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Collegare le Tue Risposte al Modello PERMA</a:t>
            </a:r>
            <a:endParaRPr b="1" i="0" sz="17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7d7badc4d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22" name="Google Shape;122;g37d7badc4d7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Panoramica PERMA</a:t>
            </a:r>
            <a:endParaRPr/>
          </a:p>
        </p:txBody>
      </p:sp>
      <p:sp>
        <p:nvSpPr>
          <p:cNvPr id="123" name="Google Shape;123;g37d7badc4d7_0_6"/>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0" lvl="0" marL="182563" rtl="0" algn="l">
              <a:lnSpc>
                <a:spcPct val="90000"/>
              </a:lnSpc>
              <a:spcBef>
                <a:spcPts val="1000"/>
              </a:spcBef>
              <a:spcAft>
                <a:spcPts val="0"/>
              </a:spcAft>
              <a:buSzPts val="1800"/>
              <a:buNone/>
            </a:pPr>
            <a:r>
              <a:rPr b="1" lang="en-US"/>
              <a:t>Panoramica PERMA</a:t>
            </a:r>
            <a:endParaRPr/>
          </a:p>
          <a:p>
            <a:pPr indent="0" lvl="0" marL="182562" rtl="0" algn="l">
              <a:lnSpc>
                <a:spcPct val="90000"/>
              </a:lnSpc>
              <a:spcBef>
                <a:spcPts val="0"/>
              </a:spcBef>
              <a:spcAft>
                <a:spcPts val="0"/>
              </a:spcAft>
              <a:buSzPts val="1800"/>
              <a:buNone/>
            </a:pPr>
            <a:r>
              <a:rPr lang="en-US"/>
              <a:t>PERMA è un modello basato sulla scienza che spiega ciò che aiuta le persone a funzionare e a sentirsi bene.</a:t>
            </a:r>
            <a:endParaRPr/>
          </a:p>
          <a:p>
            <a:pPr indent="0" lvl="0" marL="182562" rtl="0" algn="l">
              <a:lnSpc>
                <a:spcPct val="90000"/>
              </a:lnSpc>
              <a:spcBef>
                <a:spcPts val="0"/>
              </a:spcBef>
              <a:spcAft>
                <a:spcPts val="0"/>
              </a:spcAft>
              <a:buSzPts val="1800"/>
              <a:buNone/>
            </a:pPr>
            <a:r>
              <a:rPr lang="en-US"/>
              <a:t>PERMA sta per:</a:t>
            </a:r>
            <a:endParaRPr/>
          </a:p>
          <a:p>
            <a:pPr indent="0" lvl="0" marL="182562" rtl="0" algn="l">
              <a:lnSpc>
                <a:spcPct val="90000"/>
              </a:lnSpc>
              <a:spcBef>
                <a:spcPts val="0"/>
              </a:spcBef>
              <a:spcAft>
                <a:spcPts val="0"/>
              </a:spcAft>
              <a:buSzPts val="1800"/>
              <a:buNone/>
            </a:pPr>
            <a:r>
              <a:rPr lang="en-US"/>
              <a:t>• Emozioni Positive</a:t>
            </a:r>
            <a:endParaRPr/>
          </a:p>
          <a:p>
            <a:pPr indent="0" lvl="0" marL="182562" rtl="0" algn="l">
              <a:lnSpc>
                <a:spcPct val="90000"/>
              </a:lnSpc>
              <a:spcBef>
                <a:spcPts val="0"/>
              </a:spcBef>
              <a:spcAft>
                <a:spcPts val="0"/>
              </a:spcAft>
              <a:buSzPts val="1800"/>
              <a:buNone/>
            </a:pPr>
            <a:r>
              <a:rPr lang="en-US"/>
              <a:t>• Coinvolgimento</a:t>
            </a:r>
            <a:endParaRPr/>
          </a:p>
          <a:p>
            <a:pPr indent="0" lvl="0" marL="182562" rtl="0" algn="l">
              <a:lnSpc>
                <a:spcPct val="90000"/>
              </a:lnSpc>
              <a:spcBef>
                <a:spcPts val="0"/>
              </a:spcBef>
              <a:spcAft>
                <a:spcPts val="0"/>
              </a:spcAft>
              <a:buSzPts val="1800"/>
              <a:buNone/>
            </a:pPr>
            <a:r>
              <a:rPr lang="en-US"/>
              <a:t>• Relazioni</a:t>
            </a:r>
            <a:endParaRPr/>
          </a:p>
          <a:p>
            <a:pPr indent="0" lvl="0" marL="182562" rtl="0" algn="l">
              <a:lnSpc>
                <a:spcPct val="90000"/>
              </a:lnSpc>
              <a:spcBef>
                <a:spcPts val="0"/>
              </a:spcBef>
              <a:spcAft>
                <a:spcPts val="0"/>
              </a:spcAft>
              <a:buSzPts val="1800"/>
              <a:buNone/>
            </a:pPr>
            <a:r>
              <a:rPr lang="en-US"/>
              <a:t>• Senso</a:t>
            </a:r>
            <a:endParaRPr/>
          </a:p>
          <a:p>
            <a:pPr indent="0" lvl="0" marL="182563" rtl="0" algn="l">
              <a:lnSpc>
                <a:spcPct val="90000"/>
              </a:lnSpc>
              <a:spcBef>
                <a:spcPts val="0"/>
              </a:spcBef>
              <a:spcAft>
                <a:spcPts val="0"/>
              </a:spcAft>
              <a:buSzPts val="1800"/>
              <a:buNone/>
            </a:pPr>
            <a:r>
              <a:rPr lang="en-US"/>
              <a:t>• Raggiungimento</a:t>
            </a:r>
            <a:endParaRPr/>
          </a:p>
          <a:p>
            <a:pPr indent="0" lvl="0" marL="182562" rtl="0" algn="l">
              <a:lnSpc>
                <a:spcPct val="90000"/>
              </a:lnSpc>
              <a:spcBef>
                <a:spcPts val="1000"/>
              </a:spcBef>
              <a:spcAft>
                <a:spcPts val="0"/>
              </a:spcAft>
              <a:buSzPts val="1800"/>
              <a:buNone/>
            </a:pPr>
            <a:r>
              <a:rPr b="1" lang="en-US"/>
              <a:t>Come utilizziamo PERMA nelle scuole</a:t>
            </a:r>
            <a:endParaRPr b="1"/>
          </a:p>
          <a:p>
            <a:pPr indent="0" lvl="0" marL="182562" rtl="0" algn="l">
              <a:lnSpc>
                <a:spcPct val="90000"/>
              </a:lnSpc>
              <a:spcBef>
                <a:spcPts val="0"/>
              </a:spcBef>
              <a:spcAft>
                <a:spcPts val="0"/>
              </a:spcAft>
              <a:buSzPts val="1800"/>
              <a:buNone/>
            </a:pPr>
            <a:r>
              <a:rPr lang="en-US"/>
              <a:t>• Quando questi elementi sono presenti, gli studenti apprendono meglio</a:t>
            </a:r>
            <a:endParaRPr/>
          </a:p>
          <a:p>
            <a:pPr indent="0" lvl="0" marL="182562" rtl="0" algn="l">
              <a:lnSpc>
                <a:spcPct val="90000"/>
              </a:lnSpc>
              <a:spcBef>
                <a:spcPts val="0"/>
              </a:spcBef>
              <a:spcAft>
                <a:spcPts val="0"/>
              </a:spcAft>
              <a:buSzPts val="1800"/>
              <a:buNone/>
            </a:pPr>
            <a:r>
              <a:rPr lang="en-US"/>
              <a:t>• Gli insegnanti sperimentano meno stress e maggiore senso di scopo</a:t>
            </a:r>
            <a:endParaRPr/>
          </a:p>
          <a:p>
            <a:pPr indent="0" lvl="0" marL="182562" rtl="0" algn="l">
              <a:lnSpc>
                <a:spcPct val="90000"/>
              </a:lnSpc>
              <a:spcBef>
                <a:spcPts val="0"/>
              </a:spcBef>
              <a:spcAft>
                <a:spcPts val="0"/>
              </a:spcAft>
              <a:buSzPts val="1800"/>
              <a:buNone/>
            </a:pPr>
            <a:r>
              <a:rPr lang="en-US"/>
              <a:t>• Il clima scolastico migliora grazie alle routine quotidiane e a pratiche coerenti</a:t>
            </a:r>
            <a:endParaRPr/>
          </a:p>
          <a:p>
            <a:pPr indent="0" lvl="0" marL="182563" rtl="0" algn="l">
              <a:lnSpc>
                <a:spcPct val="90000"/>
              </a:lnSpc>
              <a:spcBef>
                <a:spcPts val="1000"/>
              </a:spcBef>
              <a:spcAft>
                <a:spcPts val="0"/>
              </a:spcAft>
              <a:buSzPts val="1800"/>
              <a:buNone/>
            </a:pPr>
            <a:r>
              <a:rPr i="1" lang="en-US"/>
              <a:t>Imparerai a identificare PERMA nella tua scuola e come integrarlo nelle routine quotidiane.</a:t>
            </a:r>
            <a:endParaRPr i="1"/>
          </a:p>
          <a:p>
            <a:pPr indent="0" lvl="0" marL="0" rtl="0" algn="l">
              <a:lnSpc>
                <a:spcPct val="90000"/>
              </a:lnSpc>
              <a:spcBef>
                <a:spcPts val="0"/>
              </a:spcBef>
              <a:spcAft>
                <a:spcPts val="0"/>
              </a:spcAft>
              <a:buClr>
                <a:schemeClr val="dk1"/>
              </a:buClr>
              <a:buSzPts val="1800"/>
              <a:buNone/>
            </a:pPr>
            <a:r>
              <a:t/>
            </a:r>
            <a:endParaRPr/>
          </a:p>
        </p:txBody>
      </p:sp>
      <p:pic>
        <p:nvPicPr>
          <p:cNvPr descr="A diagram of a model&#10;&#10;AI-generated content may be incorrect." id="124" name="Google Shape;124;g37d7badc4d7_0_6"/>
          <p:cNvPicPr preferRelativeResize="0"/>
          <p:nvPr/>
        </p:nvPicPr>
        <p:blipFill rotWithShape="1">
          <a:blip r:embed="rId3">
            <a:alphaModFix/>
          </a:blip>
          <a:srcRect b="0" l="0" r="0" t="0"/>
          <a:stretch/>
        </p:blipFill>
        <p:spPr>
          <a:xfrm>
            <a:off x="5672051" y="1462685"/>
            <a:ext cx="5723659" cy="5139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30" name="Google Shape;130;p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Copia/incolla la diapositiva tutte le volte che serve – ma evita di sovraccaricare.</a:t>
            </a:r>
            <a:endParaRPr/>
          </a:p>
        </p:txBody>
      </p:sp>
      <p:sp>
        <p:nvSpPr>
          <p:cNvPr id="131" name="Google Shape;131;p5"/>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Emozioni Positive (P)</a:t>
            </a:r>
            <a:endParaRPr b="1"/>
          </a:p>
          <a:p>
            <a:pPr indent="-228600" lvl="0" marL="457200" marR="0" rtl="0" algn="l">
              <a:lnSpc>
                <a:spcPct val="90000"/>
              </a:lnSpc>
              <a:spcBef>
                <a:spcPts val="1000"/>
              </a:spcBef>
              <a:spcAft>
                <a:spcPts val="0"/>
              </a:spcAft>
              <a:buClr>
                <a:schemeClr val="dk1"/>
              </a:buClr>
              <a:buSzPts val="1800"/>
              <a:buFont typeface="Arial"/>
              <a:buNone/>
            </a:pPr>
            <a:r>
              <a:rPr b="1" lang="en-US"/>
              <a:t>Cosa significa nelle scuole</a:t>
            </a:r>
            <a:endParaRPr b="1"/>
          </a:p>
          <a:p>
            <a:pPr indent="-228600" lvl="0" marL="457200" marR="0" rtl="0" algn="l">
              <a:lnSpc>
                <a:spcPct val="90000"/>
              </a:lnSpc>
              <a:spcBef>
                <a:spcPts val="1000"/>
              </a:spcBef>
              <a:spcAft>
                <a:spcPts val="0"/>
              </a:spcAft>
              <a:buClr>
                <a:schemeClr val="dk1"/>
              </a:buClr>
              <a:buSzPts val="1800"/>
              <a:buFont typeface="Arial"/>
              <a:buNone/>
            </a:pPr>
            <a:r>
              <a:rPr lang="en-US"/>
              <a:t>• Studenti e personale sperimentano calma, incoraggiamento e momenti di gioia</a:t>
            </a:r>
            <a:endParaRPr/>
          </a:p>
          <a:p>
            <a:pPr indent="-228600" lvl="0" marL="457200" marR="0" rtl="0" algn="l">
              <a:lnSpc>
                <a:spcPct val="90000"/>
              </a:lnSpc>
              <a:spcBef>
                <a:spcPts val="1000"/>
              </a:spcBef>
              <a:spcAft>
                <a:spcPts val="0"/>
              </a:spcAft>
              <a:buClr>
                <a:schemeClr val="dk1"/>
              </a:buClr>
              <a:buSzPts val="1800"/>
              <a:buFont typeface="Arial"/>
              <a:buNone/>
            </a:pPr>
            <a:r>
              <a:rPr lang="en-US"/>
              <a:t>• L’ambiente riduce la pressione e supporta la regolazione emotiva</a:t>
            </a:r>
            <a:endParaRPr/>
          </a:p>
          <a:p>
            <a:pPr indent="-228600" lvl="0" marL="457200" marR="0" rtl="0" algn="l">
              <a:lnSpc>
                <a:spcPct val="90000"/>
              </a:lnSpc>
              <a:spcBef>
                <a:spcPts val="1000"/>
              </a:spcBef>
              <a:spcAft>
                <a:spcPts val="0"/>
              </a:spcAft>
              <a:buClr>
                <a:schemeClr val="dk1"/>
              </a:buClr>
              <a:buSzPts val="1800"/>
              <a:buFont typeface="Arial"/>
              <a:buNone/>
            </a:pPr>
            <a:r>
              <a:rPr b="1" lang="en-US"/>
              <a:t>Come si presenta nella pratica</a:t>
            </a:r>
            <a:endParaRPr b="1"/>
          </a:p>
          <a:p>
            <a:pPr indent="-228600" lvl="0" marL="457200" marR="0" rtl="0" algn="l">
              <a:lnSpc>
                <a:spcPct val="90000"/>
              </a:lnSpc>
              <a:spcBef>
                <a:spcPts val="1000"/>
              </a:spcBef>
              <a:spcAft>
                <a:spcPts val="0"/>
              </a:spcAft>
              <a:buClr>
                <a:schemeClr val="dk1"/>
              </a:buClr>
              <a:buSzPts val="1800"/>
              <a:buFont typeface="Arial"/>
              <a:buNone/>
            </a:pPr>
            <a:r>
              <a:rPr lang="en-US"/>
              <a:t>• Gli insegnanti accolgono gli studenti alla porta</a:t>
            </a:r>
            <a:endParaRPr/>
          </a:p>
          <a:p>
            <a:pPr indent="-228600" lvl="0" marL="457200" marR="0" rtl="0" algn="l">
              <a:lnSpc>
                <a:spcPct val="90000"/>
              </a:lnSpc>
              <a:spcBef>
                <a:spcPts val="1000"/>
              </a:spcBef>
              <a:spcAft>
                <a:spcPts val="0"/>
              </a:spcAft>
              <a:buClr>
                <a:schemeClr val="dk1"/>
              </a:buClr>
              <a:buSzPts val="1800"/>
              <a:buFont typeface="Arial"/>
              <a:buNone/>
            </a:pPr>
            <a:r>
              <a:rPr lang="en-US"/>
              <a:t>• Breve routine di gratitudine a fine giornata</a:t>
            </a:r>
            <a:endParaRPr/>
          </a:p>
          <a:p>
            <a:pPr indent="-228600" lvl="0" marL="457200" marR="0" rtl="0" algn="l">
              <a:lnSpc>
                <a:spcPct val="90000"/>
              </a:lnSpc>
              <a:spcBef>
                <a:spcPts val="1000"/>
              </a:spcBef>
              <a:spcAft>
                <a:spcPts val="0"/>
              </a:spcAft>
              <a:buClr>
                <a:schemeClr val="dk1"/>
              </a:buClr>
              <a:buSzPts val="1800"/>
              <a:buFont typeface="Arial"/>
              <a:buNone/>
            </a:pPr>
            <a:r>
              <a:rPr lang="en-US"/>
              <a:t>• Transizione calma tra le attività (timer, musica tranquilla, esercizi di respirazione)</a:t>
            </a:r>
            <a:endParaRPr/>
          </a:p>
          <a:p>
            <a:pPr indent="-228600" lvl="0" marL="457200" marR="0" rtl="0" algn="l">
              <a:lnSpc>
                <a:spcPct val="90000"/>
              </a:lnSpc>
              <a:spcBef>
                <a:spcPts val="1000"/>
              </a:spcBef>
              <a:spcAft>
                <a:spcPts val="0"/>
              </a:spcAft>
              <a:buClr>
                <a:schemeClr val="dk1"/>
              </a:buClr>
              <a:buSzPts val="1800"/>
              <a:buFont typeface="Arial"/>
              <a:buNone/>
            </a:pPr>
            <a:r>
              <a:rPr b="1" lang="en-US"/>
              <a:t>Risultato nella vita scolastica</a:t>
            </a:r>
            <a:endParaRPr b="1"/>
          </a:p>
          <a:p>
            <a:pPr indent="-228600" lvl="0" marL="457200" marR="0" rtl="0" algn="l">
              <a:lnSpc>
                <a:spcPct val="90000"/>
              </a:lnSpc>
              <a:spcBef>
                <a:spcPts val="1000"/>
              </a:spcBef>
              <a:spcAft>
                <a:spcPts val="0"/>
              </a:spcAft>
              <a:buClr>
                <a:schemeClr val="dk1"/>
              </a:buClr>
              <a:buSzPts val="1800"/>
              <a:buFont typeface="Arial"/>
              <a:buNone/>
            </a:pPr>
            <a:r>
              <a:rPr lang="en-US"/>
              <a:t>• Gli studenti sono più pronti a imparare</a:t>
            </a:r>
            <a:endParaRPr/>
          </a:p>
          <a:p>
            <a:pPr indent="-228600" lvl="0" marL="457200" marR="0" rtl="0" algn="l">
              <a:lnSpc>
                <a:spcPct val="90000"/>
              </a:lnSpc>
              <a:spcBef>
                <a:spcPts val="1000"/>
              </a:spcBef>
              <a:spcAft>
                <a:spcPts val="0"/>
              </a:spcAft>
              <a:buClr>
                <a:schemeClr val="dk1"/>
              </a:buClr>
              <a:buSzPts val="1800"/>
              <a:buFont typeface="Arial"/>
              <a:buNone/>
            </a:pPr>
            <a:r>
              <a:rPr lang="en-US"/>
              <a:t>• Gli insegnanti affrontano i momenti difficili con maggiore pazienza</a:t>
            </a:r>
            <a:endParaRPr/>
          </a:p>
          <a:p>
            <a:pPr indent="0" lvl="0" marL="0" rtl="0" algn="l">
              <a:lnSpc>
                <a:spcPct val="90000"/>
              </a:lnSpc>
              <a:spcBef>
                <a:spcPts val="0"/>
              </a:spcBef>
              <a:spcAft>
                <a:spcPts val="0"/>
              </a:spcAft>
              <a:buClr>
                <a:schemeClr val="dk1"/>
              </a:buClr>
              <a:buSzPts val="1800"/>
              <a:buNone/>
            </a:pPr>
            <a:r>
              <a:t/>
            </a:r>
            <a:endParaRPr/>
          </a:p>
        </p:txBody>
      </p:sp>
      <p:pic>
        <p:nvPicPr>
          <p:cNvPr id="132" name="Google Shape;132;p5"/>
          <p:cNvPicPr preferRelativeResize="0"/>
          <p:nvPr/>
        </p:nvPicPr>
        <p:blipFill rotWithShape="1">
          <a:blip r:embed="rId3">
            <a:alphaModFix/>
          </a:blip>
          <a:srcRect b="0" l="0" r="0" t="0"/>
          <a:stretch/>
        </p:blipFill>
        <p:spPr>
          <a:xfrm>
            <a:off x="5672051" y="2124605"/>
            <a:ext cx="5723659" cy="3815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1.2 – Introduzione al Modello PERMA</a:t>
            </a:r>
            <a:endParaRPr/>
          </a:p>
        </p:txBody>
      </p:sp>
      <p:sp>
        <p:nvSpPr>
          <p:cNvPr id="138" name="Google Shape;138;p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Copia/incolla la diapositiva tutte le volte che serve – ma evita di sovraccaricare.</a:t>
            </a:r>
            <a:endParaRPr/>
          </a:p>
        </p:txBody>
      </p:sp>
      <p:sp>
        <p:nvSpPr>
          <p:cNvPr id="139" name="Google Shape;139;p13"/>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Coinvolgimento (E)</a:t>
            </a:r>
            <a:endParaRPr b="1"/>
          </a:p>
          <a:p>
            <a:pPr indent="-228600" lvl="0" marL="457200" marR="0" rtl="0" algn="l">
              <a:lnSpc>
                <a:spcPct val="90000"/>
              </a:lnSpc>
              <a:spcBef>
                <a:spcPts val="1000"/>
              </a:spcBef>
              <a:spcAft>
                <a:spcPts val="0"/>
              </a:spcAft>
              <a:buClr>
                <a:schemeClr val="dk1"/>
              </a:buClr>
              <a:buSzPts val="1800"/>
              <a:buFont typeface="Arial"/>
              <a:buNone/>
            </a:pPr>
            <a:r>
              <a:rPr b="1" lang="en-US"/>
              <a:t>Cosa significa nelle scuole</a:t>
            </a:r>
            <a:endParaRPr b="1"/>
          </a:p>
          <a:p>
            <a:pPr indent="-228600" lvl="0" marL="457200" marR="0" rtl="0" algn="l">
              <a:lnSpc>
                <a:spcPct val="90000"/>
              </a:lnSpc>
              <a:spcBef>
                <a:spcPts val="0"/>
              </a:spcBef>
              <a:spcAft>
                <a:spcPts val="0"/>
              </a:spcAft>
              <a:buClr>
                <a:schemeClr val="dk1"/>
              </a:buClr>
              <a:buSzPts val="1800"/>
              <a:buFont typeface="Arial"/>
              <a:buNone/>
            </a:pPr>
            <a:r>
              <a:rPr lang="en-US"/>
              <a:t>• Gli studenti partecipano attivamente e mantengono la concentrazione</a:t>
            </a:r>
            <a:endParaRPr/>
          </a:p>
          <a:p>
            <a:pPr indent="-228600" lvl="0" marL="457200" marR="0" rtl="0" algn="l">
              <a:lnSpc>
                <a:spcPct val="90000"/>
              </a:lnSpc>
              <a:spcBef>
                <a:spcPts val="0"/>
              </a:spcBef>
              <a:spcAft>
                <a:spcPts val="0"/>
              </a:spcAft>
              <a:buClr>
                <a:schemeClr val="dk1"/>
              </a:buClr>
              <a:buSzPts val="1800"/>
              <a:buFont typeface="Arial"/>
              <a:buNone/>
            </a:pPr>
            <a:r>
              <a:rPr lang="en-US"/>
              <a:t>• I compiti sono adeguati alle capacità e includono possibilità di scelta</a:t>
            </a:r>
            <a:endParaRPr b="1"/>
          </a:p>
          <a:p>
            <a:pPr indent="-228600" lvl="0" marL="457200" marR="0" rtl="0" algn="l">
              <a:lnSpc>
                <a:spcPct val="90000"/>
              </a:lnSpc>
              <a:spcBef>
                <a:spcPts val="1000"/>
              </a:spcBef>
              <a:spcAft>
                <a:spcPts val="0"/>
              </a:spcAft>
              <a:buClr>
                <a:schemeClr val="dk1"/>
              </a:buClr>
              <a:buSzPts val="1800"/>
              <a:buFont typeface="Arial"/>
              <a:buNone/>
            </a:pPr>
            <a:r>
              <a:rPr b="1" lang="en-US"/>
              <a:t>Come si presenta nella pratica</a:t>
            </a:r>
            <a:endParaRPr b="1"/>
          </a:p>
          <a:p>
            <a:pPr indent="-228600" lvl="0" marL="457200" marR="0" rtl="0" algn="l">
              <a:lnSpc>
                <a:spcPct val="90000"/>
              </a:lnSpc>
              <a:spcBef>
                <a:spcPts val="0"/>
              </a:spcBef>
              <a:spcAft>
                <a:spcPts val="0"/>
              </a:spcAft>
              <a:buClr>
                <a:schemeClr val="dk1"/>
              </a:buClr>
              <a:buSzPts val="1800"/>
              <a:buFont typeface="Arial"/>
              <a:buNone/>
            </a:pPr>
            <a:r>
              <a:rPr lang="en-US"/>
              <a:t>• Tabellone delle scelte con opzioni di apprendimento</a:t>
            </a:r>
            <a:endParaRPr/>
          </a:p>
          <a:p>
            <a:pPr indent="-228600" lvl="0" marL="457200" marR="0" rtl="0" algn="l">
              <a:lnSpc>
                <a:spcPct val="90000"/>
              </a:lnSpc>
              <a:spcBef>
                <a:spcPts val="0"/>
              </a:spcBef>
              <a:spcAft>
                <a:spcPts val="0"/>
              </a:spcAft>
              <a:buClr>
                <a:schemeClr val="dk1"/>
              </a:buClr>
              <a:buSzPts val="1800"/>
              <a:buFont typeface="Arial"/>
              <a:buNone/>
            </a:pPr>
            <a:r>
              <a:rPr lang="en-US"/>
              <a:t>• Progetto pratico o attività di indagine</a:t>
            </a:r>
            <a:endParaRPr/>
          </a:p>
          <a:p>
            <a:pPr indent="-228600" lvl="0" marL="457200" marR="0" rtl="0" algn="l">
              <a:lnSpc>
                <a:spcPct val="90000"/>
              </a:lnSpc>
              <a:spcBef>
                <a:spcPts val="0"/>
              </a:spcBef>
              <a:spcAft>
                <a:spcPts val="0"/>
              </a:spcAft>
              <a:buClr>
                <a:schemeClr val="dk1"/>
              </a:buClr>
              <a:buSzPts val="1800"/>
              <a:buFont typeface="Arial"/>
              <a:buNone/>
            </a:pPr>
            <a:r>
              <a:rPr lang="en-US"/>
              <a:t>• Blocchi di lavoro chiari con agenda visiva</a:t>
            </a:r>
            <a:endParaRPr b="1"/>
          </a:p>
          <a:p>
            <a:pPr indent="-228600" lvl="0" marL="457200" marR="0" rtl="0" algn="l">
              <a:lnSpc>
                <a:spcPct val="90000"/>
              </a:lnSpc>
              <a:spcBef>
                <a:spcPts val="1000"/>
              </a:spcBef>
              <a:spcAft>
                <a:spcPts val="0"/>
              </a:spcAft>
              <a:buClr>
                <a:schemeClr val="dk1"/>
              </a:buClr>
              <a:buSzPts val="1800"/>
              <a:buFont typeface="Arial"/>
              <a:buNone/>
            </a:pPr>
            <a:r>
              <a:rPr b="1" lang="en-US"/>
              <a:t>Risultato nella vita scolastica</a:t>
            </a:r>
            <a:endParaRPr b="1"/>
          </a:p>
          <a:p>
            <a:pPr indent="-228600" lvl="0" marL="457200" marR="0" rtl="0" algn="l">
              <a:lnSpc>
                <a:spcPct val="90000"/>
              </a:lnSpc>
              <a:spcBef>
                <a:spcPts val="0"/>
              </a:spcBef>
              <a:spcAft>
                <a:spcPts val="0"/>
              </a:spcAft>
              <a:buClr>
                <a:schemeClr val="dk1"/>
              </a:buClr>
              <a:buSzPts val="1800"/>
              <a:buFont typeface="Arial"/>
              <a:buNone/>
            </a:pPr>
            <a:r>
              <a:rPr lang="en-US"/>
              <a:t>• Meno distrazioni e comportamenti fuori compito</a:t>
            </a:r>
            <a:endParaRPr/>
          </a:p>
          <a:p>
            <a:pPr indent="-228600" lvl="0" marL="457200" marR="0" rtl="0" algn="l">
              <a:lnSpc>
                <a:spcPct val="90000"/>
              </a:lnSpc>
              <a:spcBef>
                <a:spcPts val="0"/>
              </a:spcBef>
              <a:spcAft>
                <a:spcPts val="0"/>
              </a:spcAft>
              <a:buClr>
                <a:schemeClr val="dk1"/>
              </a:buClr>
              <a:buSzPts val="1800"/>
              <a:buFont typeface="Arial"/>
              <a:buNone/>
            </a:pPr>
            <a:r>
              <a:rPr lang="en-US"/>
              <a:t>• Maggiore partecipazione degli studenti che solitamente rimangono in silenzio</a:t>
            </a:r>
            <a:endParaRPr/>
          </a:p>
        </p:txBody>
      </p:sp>
      <p:pic>
        <p:nvPicPr>
          <p:cNvPr id="140" name="Google Shape;140;p13"/>
          <p:cNvPicPr preferRelativeResize="0"/>
          <p:nvPr/>
        </p:nvPicPr>
        <p:blipFill rotWithShape="1">
          <a:blip r:embed="rId3">
            <a:alphaModFix/>
          </a:blip>
          <a:srcRect b="0" l="0" r="0" t="0"/>
          <a:stretch/>
        </p:blipFill>
        <p:spPr>
          <a:xfrm>
            <a:off x="6070220" y="1462685"/>
            <a:ext cx="5057425" cy="51396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