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Open Sans" panose="020B060603050402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m9MGzVvzAKDadHb4TXvaixXva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5DCDD1-13CB-4352-8B20-2F4A6168BD3B}">
  <a:tblStyle styleId="{0A5DCDD1-13CB-4352-8B20-2F4A6168BD3B}" styleName="Table_0">
    <a:wholeTbl>
      <a:tcTxStyle b="off" i="off">
        <a:font>
          <a:latin typeface="Arial"/>
          <a:ea typeface="Arial"/>
          <a:cs typeface="Arial"/>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1"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7d7badc4d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37d7badc4d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7f91dc4fb9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37f91dc4fb9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7f91dc4fb9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g37f91dc4fb9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g37f91dc4fb9_0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7f91dc4fb9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g37f91dc4fb9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7f91dc4fb9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37f91dc4fb9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7"/>
        <p:cNvGrpSpPr/>
        <p:nvPr/>
      </p:nvGrpSpPr>
      <p:grpSpPr>
        <a:xfrm>
          <a:off x="0" y="0"/>
          <a:ext cx="0" cy="0"/>
          <a:chOff x="0" y="0"/>
          <a:chExt cx="0" cy="0"/>
        </a:xfrm>
      </p:grpSpPr>
      <p:sp>
        <p:nvSpPr>
          <p:cNvPr id="48" name="Google Shape;48;g37f91dc4fb9_0_121"/>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7f91dc4fb9_0_12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g37f91dc4fb9_0_121"/>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51"/>
        <p:cNvGrpSpPr/>
        <p:nvPr/>
      </p:nvGrpSpPr>
      <p:grpSpPr>
        <a:xfrm>
          <a:off x="0" y="0"/>
          <a:ext cx="0" cy="0"/>
          <a:chOff x="0" y="0"/>
          <a:chExt cx="0" cy="0"/>
        </a:xfrm>
      </p:grpSpPr>
      <p:sp>
        <p:nvSpPr>
          <p:cNvPr id="52" name="Google Shape;52;g37f91dc4fb9_0_118"/>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7f91dc4fb9_0_118"/>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4"/>
        <p:cNvGrpSpPr/>
        <p:nvPr/>
      </p:nvGrpSpPr>
      <p:grpSpPr>
        <a:xfrm>
          <a:off x="0" y="0"/>
          <a:ext cx="0" cy="0"/>
          <a:chOff x="0" y="0"/>
          <a:chExt cx="0" cy="0"/>
        </a:xfrm>
      </p:grpSpPr>
      <p:sp>
        <p:nvSpPr>
          <p:cNvPr id="55" name="Google Shape;55;g37f91dc4fb9_0_13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37f91dc4fb9_0_130"/>
          <p:cNvSpPr txBox="1">
            <a:spLocks noGrp="1"/>
          </p:cNvSpPr>
          <p:nvPr>
            <p:ph type="body" idx="1"/>
          </p:nvPr>
        </p:nvSpPr>
        <p:spPr>
          <a:xfrm>
            <a:off x="97971"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g37f91dc4fb9_0_130"/>
          <p:cNvSpPr txBox="1">
            <a:spLocks noGrp="1"/>
          </p:cNvSpPr>
          <p:nvPr>
            <p:ph type="body" idx="2"/>
          </p:nvPr>
        </p:nvSpPr>
        <p:spPr>
          <a:xfrm>
            <a:off x="6131377"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g37f91dc4fb9_0_115"/>
          <p:cNvSpPr/>
          <p:nvPr/>
        </p:nvSpPr>
        <p:spPr>
          <a:xfrm>
            <a:off x="0" y="0"/>
            <a:ext cx="12192000" cy="79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g37f91dc4fb9_0_115"/>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3389/fpsyg.2020.00427"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doi.org/10.1375/aedp.28.2.75" TargetMode="External"/><Relationship Id="rId5" Type="http://schemas.openxmlformats.org/officeDocument/2006/relationships/hyperlink" Target="https://doi.org/10.1007/978-94-007-2147-0_9" TargetMode="External"/><Relationship Id="rId4" Type="http://schemas.openxmlformats.org/officeDocument/2006/relationships/hyperlink" Target="https://doi.org/10.1111/j.1467-8624.2010.01564.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lvl="0"/>
            <a:r>
              <a:rPr lang="en-US" dirty="0" err="1"/>
              <a:t>Școli</a:t>
            </a:r>
            <a:r>
              <a:rPr lang="en-US" dirty="0"/>
              <a:t> </a:t>
            </a:r>
            <a:r>
              <a:rPr lang="en-US" dirty="0" err="1"/>
              <a:t>prospere</a:t>
            </a:r>
            <a:r>
              <a:rPr lang="en-US" dirty="0"/>
              <a:t> – o </a:t>
            </a:r>
            <a:r>
              <a:rPr lang="en-US" dirty="0" err="1"/>
              <a:t>abordare</a:t>
            </a:r>
            <a:r>
              <a:rPr lang="en-US" dirty="0"/>
              <a:t> </a:t>
            </a:r>
            <a:r>
              <a:rPr lang="en-US" dirty="0" err="1"/>
              <a:t>sistemică</a:t>
            </a:r>
            <a:r>
              <a:rPr lang="en-US" dirty="0"/>
              <a:t>, la </a:t>
            </a:r>
            <a:r>
              <a:rPr lang="en-US" dirty="0" err="1"/>
              <a:t>nivelul</a:t>
            </a:r>
            <a:r>
              <a:rPr lang="en-US" dirty="0"/>
              <a:t> </a:t>
            </a:r>
            <a:r>
              <a:rPr lang="en-US" dirty="0" err="1"/>
              <a:t>întregii</a:t>
            </a:r>
            <a:r>
              <a:rPr lang="en-US" dirty="0"/>
              <a:t> </a:t>
            </a:r>
            <a:r>
              <a:rPr lang="en-US" dirty="0" err="1"/>
              <a:t>școli</a:t>
            </a:r>
            <a:r>
              <a:rPr lang="en-US" dirty="0"/>
              <a:t> a </a:t>
            </a:r>
            <a:r>
              <a:rPr lang="en-US" dirty="0" err="1"/>
              <a:t>sănătății</a:t>
            </a:r>
            <a:r>
              <a:rPr lang="en-US" dirty="0"/>
              <a:t> </a:t>
            </a:r>
            <a:r>
              <a:rPr lang="en-US" dirty="0" err="1"/>
              <a:t>mintale</a:t>
            </a:r>
            <a:r>
              <a:rPr lang="en-US" dirty="0"/>
              <a:t> </a:t>
            </a:r>
            <a:r>
              <a:rPr lang="en-US" dirty="0" err="1"/>
              <a:t>și</a:t>
            </a:r>
            <a:r>
              <a:rPr lang="en-US" dirty="0"/>
              <a:t> a </a:t>
            </a:r>
            <a:r>
              <a:rPr lang="en-US" dirty="0" err="1"/>
              <a:t>stării</a:t>
            </a:r>
            <a:r>
              <a:rPr lang="en-US" dirty="0"/>
              <a:t> de bine</a:t>
            </a:r>
            <a:endParaRPr sz="2200" dirty="0"/>
          </a:p>
        </p:txBody>
      </p:sp>
      <p:sp>
        <p:nvSpPr>
          <p:cNvPr id="63" name="Google Shape;63;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140011"/>
              </a:lnSpc>
              <a:spcBef>
                <a:spcPts val="0"/>
              </a:spcBef>
              <a:spcAft>
                <a:spcPts val="0"/>
              </a:spcAft>
              <a:buClr>
                <a:srgbClr val="000000"/>
              </a:buClr>
              <a:buSzPct val="100000"/>
              <a:buFont typeface="Arial"/>
              <a:buNone/>
            </a:pPr>
            <a:r>
              <a:rPr lang="en-US" sz="3599" b="0" i="0" dirty="0" err="1">
                <a:solidFill>
                  <a:srgbClr val="545454"/>
                </a:solidFill>
              </a:rPr>
              <a:t>Durata</a:t>
            </a:r>
            <a:r>
              <a:rPr lang="en-US" sz="3599" b="0" i="0" dirty="0">
                <a:solidFill>
                  <a:srgbClr val="545454"/>
                </a:solidFill>
              </a:rPr>
              <a:t> </a:t>
            </a:r>
            <a:r>
              <a:rPr lang="en-US" sz="3599" b="0" i="0" dirty="0" err="1">
                <a:solidFill>
                  <a:srgbClr val="545454"/>
                </a:solidFill>
              </a:rPr>
              <a:t>proiectului</a:t>
            </a:r>
            <a:r>
              <a:rPr lang="en-US" sz="3599" b="0" i="0" dirty="0">
                <a:solidFill>
                  <a:srgbClr val="545454"/>
                </a:solidFill>
              </a:rPr>
              <a:t>: 36 </a:t>
            </a:r>
            <a:r>
              <a:rPr lang="en-US" sz="3599" b="0" i="0" dirty="0" err="1">
                <a:solidFill>
                  <a:srgbClr val="545454"/>
                </a:solidFill>
              </a:rPr>
              <a:t>luni</a:t>
            </a:r>
            <a:r>
              <a:rPr lang="en-US" sz="3599" b="0" i="0" dirty="0">
                <a:solidFill>
                  <a:srgbClr val="545454"/>
                </a:solidFill>
              </a:rPr>
              <a:t> (Mar 2025 - Feb 2028)</a:t>
            </a:r>
            <a:endParaRPr sz="1400" b="0" i="0" dirty="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en-US" sz="3599" b="0" i="0" dirty="0">
                <a:solidFill>
                  <a:srgbClr val="545454"/>
                </a:solidFill>
              </a:rPr>
              <a:t>Nr. </a:t>
            </a:r>
            <a:r>
              <a:rPr lang="en-US" sz="3599" b="0" i="0" dirty="0" err="1">
                <a:solidFill>
                  <a:srgbClr val="545454"/>
                </a:solidFill>
              </a:rPr>
              <a:t>proiectului</a:t>
            </a:r>
            <a:r>
              <a:rPr lang="en-US" sz="3599" b="0" i="0" dirty="0">
                <a:solidFill>
                  <a:srgbClr val="545454"/>
                </a:solidFill>
              </a:rPr>
              <a:t>: 101196057</a:t>
            </a:r>
            <a:endParaRPr sz="1400" b="0" i="0" dirty="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en-US" sz="3599" b="0" i="0" dirty="0" err="1">
                <a:solidFill>
                  <a:srgbClr val="545454"/>
                </a:solidFill>
              </a:rPr>
              <a:t>Apelul</a:t>
            </a:r>
            <a:r>
              <a:rPr lang="en-US" sz="3599" b="0" i="0" dirty="0">
                <a:solidFill>
                  <a:srgbClr val="545454"/>
                </a:solidFill>
              </a:rPr>
              <a:t>: ERASMUS-EDU-2024-POL-EXP</a:t>
            </a:r>
            <a:endParaRPr sz="1400" b="0" i="0" dirty="0">
              <a:solidFill>
                <a:srgbClr val="000000"/>
              </a:solidFill>
            </a:endParaRPr>
          </a:p>
          <a:p>
            <a:pPr marL="0" lvl="0" indent="0" algn="l" rtl="0">
              <a:lnSpc>
                <a:spcPct val="90000"/>
              </a:lnSpc>
              <a:spcBef>
                <a:spcPts val="0"/>
              </a:spcBef>
              <a:spcAft>
                <a:spcPts val="0"/>
              </a:spcAft>
              <a:buClr>
                <a:schemeClr val="accent1"/>
              </a:buClr>
              <a:buSzPct val="100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en-US" sz="3200" dirty="0" err="1"/>
              <a:t>Unitatea</a:t>
            </a:r>
            <a:r>
              <a:rPr lang="en-US" sz="3200" dirty="0"/>
              <a:t> 1.1 – </a:t>
            </a:r>
            <a:r>
              <a:rPr lang="en-US" sz="3200" dirty="0" err="1"/>
              <a:t>Introducere</a:t>
            </a:r>
            <a:r>
              <a:rPr lang="en-US" sz="3200" dirty="0"/>
              <a:t> </a:t>
            </a:r>
            <a:r>
              <a:rPr lang="en-US" sz="3200" dirty="0" err="1"/>
              <a:t>în</a:t>
            </a:r>
            <a:r>
              <a:rPr lang="en-US" sz="3200" dirty="0"/>
              <a:t> </a:t>
            </a:r>
            <a:r>
              <a:rPr lang="en-US" sz="3200" dirty="0" err="1"/>
              <a:t>starea</a:t>
            </a:r>
            <a:r>
              <a:rPr lang="en-US" sz="3200" dirty="0"/>
              <a:t> de bine </a:t>
            </a:r>
            <a:r>
              <a:rPr lang="en-US" sz="3200" dirty="0" err="1"/>
              <a:t>în</a:t>
            </a:r>
            <a:r>
              <a:rPr lang="en-US" sz="3200" dirty="0"/>
              <a:t> </a:t>
            </a:r>
            <a:r>
              <a:rPr lang="en-US" sz="3200" dirty="0" err="1"/>
              <a:t>domeniul</a:t>
            </a:r>
            <a:r>
              <a:rPr lang="en-US" sz="3200" dirty="0"/>
              <a:t> </a:t>
            </a:r>
            <a:r>
              <a:rPr lang="en-US" sz="3200" dirty="0" err="1"/>
              <a:t>educației</a:t>
            </a:r>
            <a:endParaRPr sz="3200" dirty="0"/>
          </a:p>
        </p:txBody>
      </p:sp>
      <p:sp>
        <p:nvSpPr>
          <p:cNvPr id="175" name="Google Shape;175;p1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err="1"/>
              <a:t>Scenarii</a:t>
            </a:r>
            <a:r>
              <a:rPr lang="en-US" dirty="0"/>
              <a:t> de context </a:t>
            </a:r>
            <a:r>
              <a:rPr lang="en-US" dirty="0" err="1"/>
              <a:t>școlar</a:t>
            </a:r>
            <a:r>
              <a:rPr lang="en-US" dirty="0"/>
              <a:t> (15 min)</a:t>
            </a:r>
            <a:endParaRPr dirty="0"/>
          </a:p>
        </p:txBody>
      </p:sp>
      <p:sp>
        <p:nvSpPr>
          <p:cNvPr id="176" name="Google Shape;176;p13"/>
          <p:cNvSpPr/>
          <p:nvPr/>
        </p:nvSpPr>
        <p:spPr>
          <a:xfrm>
            <a:off x="388620" y="1688728"/>
            <a:ext cx="3653790" cy="482637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Scenariul</a:t>
            </a:r>
            <a:r>
              <a:rPr lang="en-US" sz="1600" b="1" i="0" u="none" strike="noStrike" cap="none" dirty="0">
                <a:solidFill>
                  <a:schemeClr val="dk1"/>
                </a:solidFill>
                <a:latin typeface="Arial"/>
                <a:ea typeface="Arial"/>
                <a:cs typeface="Arial"/>
                <a:sym typeface="Arial"/>
              </a:rPr>
              <a:t> A: </a:t>
            </a:r>
            <a:r>
              <a:rPr lang="en-US" sz="1600" b="1" i="0" u="none" strike="noStrike" cap="none" dirty="0" err="1">
                <a:solidFill>
                  <a:schemeClr val="dk1"/>
                </a:solidFill>
                <a:latin typeface="Arial"/>
                <a:ea typeface="Arial"/>
                <a:cs typeface="Arial"/>
                <a:sym typeface="Arial"/>
              </a:rPr>
              <a:t>Contextul</a:t>
            </a:r>
            <a:r>
              <a:rPr lang="en-US" sz="1600" b="1" i="0" u="none" strike="noStrike" cap="none" dirty="0">
                <a:solidFill>
                  <a:schemeClr val="dk1"/>
                </a:solidFill>
                <a:latin typeface="Arial"/>
                <a:ea typeface="Arial"/>
                <a:cs typeface="Arial"/>
                <a:sym typeface="Arial"/>
              </a:rPr>
              <a:t> Urban/</a:t>
            </a:r>
            <a:r>
              <a:rPr lang="en-US" sz="1600" b="1" dirty="0" err="1">
                <a:solidFill>
                  <a:schemeClr val="dk1"/>
                </a:solidFill>
              </a:rPr>
              <a:t>P</a:t>
            </a:r>
            <a:r>
              <a:rPr lang="en-US" sz="1600" b="1" i="0" u="none" strike="noStrike" cap="none" dirty="0" err="1">
                <a:solidFill>
                  <a:schemeClr val="dk1"/>
                </a:solidFill>
                <a:latin typeface="Arial"/>
                <a:ea typeface="Arial"/>
                <a:cs typeface="Arial"/>
                <a:sym typeface="Arial"/>
              </a:rPr>
              <a:t>resiune</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academică</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ridicată</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Școală</a:t>
            </a:r>
            <a:r>
              <a:rPr lang="en-US" sz="1600" b="0" i="0" u="none" strike="noStrike" cap="none" dirty="0">
                <a:solidFill>
                  <a:schemeClr val="dk1"/>
                </a:solidFill>
                <a:latin typeface="Arial"/>
                <a:ea typeface="Arial"/>
                <a:cs typeface="Arial"/>
                <a:sym typeface="Arial"/>
              </a:rPr>
              <a:t> mare </a:t>
            </a:r>
            <a:r>
              <a:rPr lang="en-US" sz="1600" b="0" i="0" u="none" strike="noStrike" cap="none" dirty="0" err="1">
                <a:solidFill>
                  <a:schemeClr val="dk1"/>
                </a:solidFill>
                <a:latin typeface="Arial"/>
                <a:ea typeface="Arial"/>
                <a:cs typeface="Arial"/>
                <a:sym typeface="Arial"/>
              </a:rPr>
              <a:t>în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centrul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orașului</a:t>
            </a:r>
            <a:r>
              <a:rPr lang="en-US" sz="16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Examene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frecvente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și</a:t>
            </a:r>
            <a:r>
              <a:rPr lang="en-US" sz="1600" b="0" i="0" u="none" strike="noStrike" cap="none" dirty="0">
                <a:solidFill>
                  <a:schemeClr val="dk1"/>
                </a:solidFill>
                <a:latin typeface="Arial"/>
                <a:ea typeface="Arial"/>
                <a:cs typeface="Arial"/>
                <a:sym typeface="Arial"/>
              </a:rPr>
              <a:t> o </a:t>
            </a:r>
            <a:r>
              <a:rPr lang="en-US" sz="1600" b="0" i="0" u="none" strike="noStrike" cap="none" dirty="0" err="1">
                <a:solidFill>
                  <a:schemeClr val="dk1"/>
                </a:solidFill>
                <a:latin typeface="Arial"/>
                <a:ea typeface="Arial"/>
                <a:cs typeface="Arial"/>
                <a:sym typeface="Arial"/>
              </a:rPr>
              <a:t>cultură</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competitivă</a:t>
            </a:r>
            <a:r>
              <a:rPr lang="en-US" sz="16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 Pauze </a:t>
            </a:r>
            <a:r>
              <a:rPr lang="en-US" sz="1600" b="0" i="0" u="none" strike="noStrike" cap="none" dirty="0" err="1">
                <a:solidFill>
                  <a:schemeClr val="dk1"/>
                </a:solidFill>
                <a:latin typeface="Arial"/>
                <a:ea typeface="Arial"/>
                <a:cs typeface="Arial"/>
                <a:sym typeface="Arial"/>
              </a:rPr>
              <a:t>scurte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lecții</a:t>
            </a:r>
            <a:r>
              <a:rPr lang="en-US" sz="1600" b="0" i="0" u="none" strike="noStrike" cap="none" dirty="0">
                <a:solidFill>
                  <a:schemeClr val="dk1"/>
                </a:solidFill>
                <a:latin typeface="Arial"/>
                <a:ea typeface="Arial"/>
                <a:cs typeface="Arial"/>
                <a:sym typeface="Arial"/>
              </a:rPr>
              <a:t> consecutive </a:t>
            </a:r>
          </a:p>
          <a:p>
            <a:pPr marL="0" marR="0" lvl="0" indent="0" algn="ctr"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Profesorii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raportează</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epuizare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și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absenteism</a:t>
            </a:r>
            <a:endParaRPr lang="en-US" sz="1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Observație</a:t>
            </a:r>
            <a:endParaRPr lang="en-US" sz="16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600" b="0" i="0" u="none" strike="noStrike" cap="none" dirty="0" err="1">
                <a:solidFill>
                  <a:schemeClr val="dk1"/>
                </a:solidFill>
                <a:latin typeface="Arial"/>
                <a:ea typeface="Arial"/>
                <a:cs typeface="Arial"/>
                <a:sym typeface="Arial"/>
              </a:rPr>
              <a:t>Învățarea</a:t>
            </a:r>
            <a:r>
              <a:rPr lang="en-US" sz="1600" b="0" i="0" u="none" strike="noStrike" cap="none" dirty="0">
                <a:solidFill>
                  <a:schemeClr val="dk1"/>
                </a:solidFill>
                <a:latin typeface="Arial"/>
                <a:ea typeface="Arial"/>
                <a:cs typeface="Arial"/>
                <a:sym typeface="Arial"/>
              </a:rPr>
              <a:t> are </a:t>
            </a:r>
            <a:r>
              <a:rPr lang="en-US" sz="1600" b="0" i="0" u="none" strike="noStrike" cap="none" dirty="0" err="1">
                <a:solidFill>
                  <a:schemeClr val="dk1"/>
                </a:solidFill>
                <a:latin typeface="Arial"/>
                <a:ea typeface="Arial"/>
                <a:cs typeface="Arial"/>
                <a:sym typeface="Arial"/>
              </a:rPr>
              <a:t>prioritate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Nevoile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emoționale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și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fizice</a:t>
            </a:r>
            <a:r>
              <a:rPr lang="en-US" sz="1600" b="0" i="0" u="none" strike="noStrike" cap="none" dirty="0">
                <a:solidFill>
                  <a:schemeClr val="dk1"/>
                </a:solidFill>
                <a:latin typeface="Arial"/>
                <a:ea typeface="Arial"/>
                <a:cs typeface="Arial"/>
                <a:sym typeface="Arial"/>
              </a:rPr>
              <a:t> sunt </a:t>
            </a:r>
            <a:r>
              <a:rPr lang="en-US" sz="1600" b="0" i="0" u="none" strike="noStrike" cap="none" dirty="0" err="1">
                <a:solidFill>
                  <a:schemeClr val="dk1"/>
                </a:solidFill>
                <a:latin typeface="Arial"/>
                <a:ea typeface="Arial"/>
                <a:cs typeface="Arial"/>
                <a:sym typeface="Arial"/>
              </a:rPr>
              <a:t>ignorate</a:t>
            </a:r>
            <a:r>
              <a:rPr lang="en-US" sz="1600" b="0" i="0" u="none" strike="noStrike" cap="none" dirty="0">
                <a:solidFill>
                  <a:schemeClr val="dk1"/>
                </a:solidFill>
                <a:latin typeface="Arial"/>
                <a:ea typeface="Arial"/>
                <a:cs typeface="Arial"/>
                <a:sym typeface="Arial"/>
              </a:rPr>
              <a:t>.</a:t>
            </a:r>
          </a:p>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Sarcină</a:t>
            </a:r>
            <a:r>
              <a:rPr lang="en-US" sz="1600" b="1" i="0" u="none" strike="noStrike" cap="none" dirty="0">
                <a:solidFill>
                  <a:schemeClr val="dk1"/>
                </a:solidFill>
                <a:latin typeface="Arial"/>
                <a:ea typeface="Arial"/>
                <a:cs typeface="Arial"/>
                <a:sym typeface="Arial"/>
              </a:rPr>
              <a:t> de </a:t>
            </a:r>
            <a:r>
              <a:rPr lang="en-US" sz="1600" b="1" i="0" u="none" strike="noStrike" cap="none" dirty="0" err="1">
                <a:solidFill>
                  <a:schemeClr val="dk1"/>
                </a:solidFill>
                <a:latin typeface="Arial"/>
                <a:ea typeface="Arial"/>
                <a:cs typeface="Arial"/>
                <a:sym typeface="Arial"/>
              </a:rPr>
              <a:t>grup</a:t>
            </a:r>
            <a:r>
              <a:rPr lang="en-US" sz="1600" b="1" i="0" u="none" strike="noStrike" cap="none" dirty="0">
                <a:solidFill>
                  <a:schemeClr val="dk1"/>
                </a:solidFill>
                <a:latin typeface="Arial"/>
                <a:ea typeface="Arial"/>
                <a:cs typeface="Arial"/>
                <a:sym typeface="Arial"/>
              </a:rPr>
              <a:t> (2 min) </a:t>
            </a:r>
          </a:p>
          <a:p>
            <a:pPr marL="0" marR="0" lvl="0" indent="0" algn="ctr" rtl="0">
              <a:lnSpc>
                <a:spcPct val="100000"/>
              </a:lnSpc>
              <a:spcBef>
                <a:spcPts val="0"/>
              </a:spcBef>
              <a:spcAft>
                <a:spcPts val="0"/>
              </a:spcAft>
              <a:buNone/>
            </a:pPr>
            <a:r>
              <a:rPr lang="en-US" sz="1600" i="0" u="none" strike="noStrike" cap="none" dirty="0" err="1">
                <a:solidFill>
                  <a:schemeClr val="dk1"/>
                </a:solidFill>
                <a:latin typeface="Arial"/>
                <a:ea typeface="Arial"/>
                <a:cs typeface="Arial"/>
                <a:sym typeface="Arial"/>
              </a:rPr>
              <a:t>Identificați</a:t>
            </a:r>
            <a:r>
              <a:rPr lang="en-US" sz="1600"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trei</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riscuri</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pentru</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starea</a:t>
            </a:r>
            <a:r>
              <a:rPr lang="en-US" sz="1600" b="1" i="0" u="none" strike="noStrike" cap="none" dirty="0">
                <a:solidFill>
                  <a:schemeClr val="dk1"/>
                </a:solidFill>
                <a:latin typeface="Arial"/>
                <a:ea typeface="Arial"/>
                <a:cs typeface="Arial"/>
                <a:sym typeface="Arial"/>
              </a:rPr>
              <a:t> de bine </a:t>
            </a:r>
            <a:r>
              <a:rPr lang="en-US" sz="1600" b="0" i="0" u="none" strike="noStrike" cap="none" dirty="0" err="1">
                <a:solidFill>
                  <a:schemeClr val="dk1"/>
                </a:solidFill>
                <a:latin typeface="Arial"/>
                <a:ea typeface="Arial"/>
                <a:cs typeface="Arial"/>
                <a:sym typeface="Arial"/>
              </a:rPr>
              <a:t>pentru</a:t>
            </a:r>
            <a:r>
              <a:rPr lang="en-US" sz="16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Elevi</a:t>
            </a:r>
            <a:r>
              <a:rPr lang="en-US" sz="16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Profesori</a:t>
            </a:r>
            <a:endParaRPr lang="en-US" sz="1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600" b="0" i="0" u="none" strike="noStrike" cap="none" dirty="0" err="1">
                <a:solidFill>
                  <a:schemeClr val="dk1"/>
                </a:solidFill>
                <a:latin typeface="Arial"/>
                <a:ea typeface="Arial"/>
                <a:cs typeface="Arial"/>
                <a:sym typeface="Arial"/>
              </a:rPr>
              <a:t>Scrieți</a:t>
            </a:r>
            <a:r>
              <a:rPr lang="en-US" sz="1600" b="0" i="0" u="none" strike="noStrike" cap="none" dirty="0">
                <a:solidFill>
                  <a:schemeClr val="dk1"/>
                </a:solidFill>
                <a:latin typeface="Arial"/>
                <a:ea typeface="Arial"/>
                <a:cs typeface="Arial"/>
                <a:sym typeface="Arial"/>
              </a:rPr>
              <a:t>-le pe </a:t>
            </a:r>
            <a:r>
              <a:rPr lang="en-US" sz="1600" b="0" i="0" u="none" strike="noStrike" cap="none" dirty="0" err="1">
                <a:solidFill>
                  <a:schemeClr val="dk1"/>
                </a:solidFill>
                <a:latin typeface="Arial"/>
                <a:ea typeface="Arial"/>
                <a:cs typeface="Arial"/>
                <a:sym typeface="Arial"/>
              </a:rPr>
              <a:t>foaia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voastră</a:t>
            </a:r>
            <a:r>
              <a:rPr lang="en-US" sz="1600" b="0" i="0" u="none" strike="noStrike" cap="none" dirty="0">
                <a:solidFill>
                  <a:schemeClr val="dk1"/>
                </a:solidFill>
                <a:latin typeface="Arial"/>
                <a:ea typeface="Arial"/>
                <a:cs typeface="Arial"/>
                <a:sym typeface="Arial"/>
              </a:rPr>
              <a:t>.</a:t>
            </a:r>
          </a:p>
        </p:txBody>
      </p:sp>
      <p:sp>
        <p:nvSpPr>
          <p:cNvPr id="177" name="Google Shape;177;p13"/>
          <p:cNvSpPr/>
          <p:nvPr/>
        </p:nvSpPr>
        <p:spPr>
          <a:xfrm>
            <a:off x="4427220" y="1688728"/>
            <a:ext cx="3653790" cy="4929241"/>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dirty="0" err="1">
                <a:solidFill>
                  <a:schemeClr val="dk1"/>
                </a:solidFill>
                <a:latin typeface="Arial"/>
                <a:ea typeface="Arial"/>
                <a:cs typeface="Arial"/>
                <a:sym typeface="Arial"/>
              </a:rPr>
              <a:t>Scenariul</a:t>
            </a:r>
            <a:r>
              <a:rPr lang="en-US" sz="1800" b="1" i="0" u="none" strike="noStrike" cap="none" dirty="0">
                <a:solidFill>
                  <a:schemeClr val="dk1"/>
                </a:solidFill>
                <a:latin typeface="Arial"/>
                <a:ea typeface="Arial"/>
                <a:cs typeface="Arial"/>
                <a:sym typeface="Arial"/>
              </a:rPr>
              <a:t> B: </a:t>
            </a:r>
            <a:r>
              <a:rPr lang="en-US" sz="1800" b="1" i="0" u="none" strike="noStrike" cap="none" dirty="0" err="1">
                <a:solidFill>
                  <a:schemeClr val="dk1"/>
                </a:solidFill>
                <a:latin typeface="Arial"/>
                <a:ea typeface="Arial"/>
                <a:cs typeface="Arial"/>
                <a:sym typeface="Arial"/>
              </a:rPr>
              <a:t>Contextul</a:t>
            </a:r>
            <a:r>
              <a:rPr lang="en-US" sz="1800" b="1" i="0" u="none" strike="noStrike" cap="none" dirty="0">
                <a:solidFill>
                  <a:schemeClr val="dk1"/>
                </a:solidFill>
                <a:latin typeface="Arial"/>
                <a:ea typeface="Arial"/>
                <a:cs typeface="Arial"/>
                <a:sym typeface="Arial"/>
              </a:rPr>
              <a:t> Rural/</a:t>
            </a:r>
            <a:r>
              <a:rPr lang="en-US" sz="1800" b="1" i="0" u="none" strike="noStrike" cap="none" dirty="0" err="1">
                <a:solidFill>
                  <a:schemeClr val="dk1"/>
                </a:solidFill>
                <a:latin typeface="Arial"/>
                <a:ea typeface="Arial"/>
                <a:cs typeface="Arial"/>
                <a:sym typeface="Arial"/>
              </a:rPr>
              <a:t>Servicii</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limitate</a:t>
            </a:r>
            <a:br>
              <a:rPr lang="en-US" sz="18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Școală</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mică</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relații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puternice</a:t>
            </a:r>
            <a:r>
              <a:rPr lang="en-US" sz="16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Sprijin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specializat</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limitat</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consilier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psiholog</a:t>
            </a:r>
            <a:r>
              <a:rPr lang="en-US" sz="16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Profesorii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dețin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roluri</a:t>
            </a:r>
            <a:r>
              <a:rPr lang="en-US" sz="1600" b="0" i="0" u="none" strike="noStrike" cap="none" dirty="0">
                <a:solidFill>
                  <a:schemeClr val="dk1"/>
                </a:solidFill>
                <a:latin typeface="Arial"/>
                <a:ea typeface="Arial"/>
                <a:cs typeface="Arial"/>
                <a:sym typeface="Arial"/>
              </a:rPr>
              <a:t> multiple </a:t>
            </a:r>
          </a:p>
          <a:p>
            <a:pPr marL="0" marR="0" lvl="0" indent="0" algn="ctr"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Lipsa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rutinelor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structurate</a:t>
            </a:r>
            <a:r>
              <a:rPr lang="en-US" sz="1600" b="0" i="0" u="none" strike="noStrike" cap="none" dirty="0">
                <a:solidFill>
                  <a:schemeClr val="dk1"/>
                </a:solidFill>
                <a:latin typeface="Arial"/>
                <a:ea typeface="Arial"/>
                <a:cs typeface="Arial"/>
                <a:sym typeface="Arial"/>
              </a:rPr>
              <a:t> de stare de bine</a:t>
            </a:r>
          </a:p>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Observație</a:t>
            </a:r>
            <a:r>
              <a:rPr lang="en-US" sz="16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US" sz="1600" b="0" i="0" u="none" strike="noStrike" cap="none" dirty="0" err="1">
                <a:solidFill>
                  <a:schemeClr val="dk1"/>
                </a:solidFill>
                <a:latin typeface="Arial"/>
                <a:ea typeface="Arial"/>
                <a:cs typeface="Arial"/>
                <a:sym typeface="Arial"/>
              </a:rPr>
              <a:t>Conexiunea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socială</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este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puternică</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Sprijinul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sistemului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este</a:t>
            </a:r>
            <a:r>
              <a:rPr lang="en-US" sz="1600" b="0" i="0" u="none" strike="noStrike" cap="none" dirty="0">
                <a:solidFill>
                  <a:schemeClr val="dk1"/>
                </a:solidFill>
                <a:latin typeface="Arial"/>
                <a:ea typeface="Arial"/>
                <a:cs typeface="Arial"/>
                <a:sym typeface="Arial"/>
              </a:rPr>
              <a:t> slab.</a:t>
            </a:r>
          </a:p>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Sarcină</a:t>
            </a:r>
            <a:r>
              <a:rPr lang="en-US" sz="1600" b="1" i="0" u="none" strike="noStrike" cap="none" dirty="0">
                <a:solidFill>
                  <a:schemeClr val="dk1"/>
                </a:solidFill>
                <a:latin typeface="Arial"/>
                <a:ea typeface="Arial"/>
                <a:cs typeface="Arial"/>
                <a:sym typeface="Arial"/>
              </a:rPr>
              <a:t> de </a:t>
            </a:r>
            <a:r>
              <a:rPr lang="en-US" sz="1600" b="1" i="0" u="none" strike="noStrike" cap="none" dirty="0" err="1">
                <a:solidFill>
                  <a:schemeClr val="dk1"/>
                </a:solidFill>
                <a:latin typeface="Arial"/>
                <a:ea typeface="Arial"/>
                <a:cs typeface="Arial"/>
                <a:sym typeface="Arial"/>
              </a:rPr>
              <a:t>grup</a:t>
            </a:r>
            <a:r>
              <a:rPr lang="en-US" sz="1600" b="1" i="0" u="none" strike="noStrike" cap="none" dirty="0">
                <a:solidFill>
                  <a:schemeClr val="dk1"/>
                </a:solidFill>
                <a:latin typeface="Arial"/>
                <a:ea typeface="Arial"/>
                <a:cs typeface="Arial"/>
                <a:sym typeface="Arial"/>
              </a:rPr>
              <a:t> (2 min) </a:t>
            </a:r>
          </a:p>
          <a:p>
            <a:pPr marL="0" marR="0" lvl="0" indent="0" algn="ctr" rtl="0">
              <a:lnSpc>
                <a:spcPct val="100000"/>
              </a:lnSpc>
              <a:spcBef>
                <a:spcPts val="0"/>
              </a:spcBef>
              <a:spcAft>
                <a:spcPts val="0"/>
              </a:spcAft>
              <a:buNone/>
            </a:pPr>
            <a:r>
              <a:rPr lang="en-US" sz="1600" b="0" i="0" u="none" strike="noStrike" cap="none" dirty="0" err="1">
                <a:solidFill>
                  <a:schemeClr val="dk1"/>
                </a:solidFill>
                <a:latin typeface="Arial"/>
                <a:ea typeface="Arial"/>
                <a:cs typeface="Arial"/>
                <a:sym typeface="Arial"/>
              </a:rPr>
              <a:t>Identificați</a:t>
            </a:r>
            <a:r>
              <a:rPr lang="en-US" sz="1600" b="0"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lacunele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în</a:t>
            </a:r>
            <a:r>
              <a:rPr lang="en-US" sz="16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Structuri</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sprijin</a:t>
            </a:r>
            <a:r>
              <a:rPr lang="en-US" sz="16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Rutine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zilnice</a:t>
            </a:r>
            <a:endParaRPr lang="en-US" sz="1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600" b="0" i="0" u="none" strike="noStrike" cap="none" dirty="0" err="1">
                <a:solidFill>
                  <a:schemeClr val="dk1"/>
                </a:solidFill>
                <a:latin typeface="Arial"/>
                <a:ea typeface="Arial"/>
                <a:cs typeface="Arial"/>
                <a:sym typeface="Arial"/>
              </a:rPr>
              <a:t>Scrieți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cele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mai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mari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trei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riscuri</a:t>
            </a:r>
            <a:r>
              <a:rPr lang="en-US" sz="1600" b="0" i="0" u="none" strike="noStrike" cap="none" dirty="0">
                <a:solidFill>
                  <a:schemeClr val="dk1"/>
                </a:solidFill>
                <a:latin typeface="Arial"/>
                <a:ea typeface="Arial"/>
                <a:cs typeface="Arial"/>
                <a:sym typeface="Arial"/>
              </a:rPr>
              <a:t> ale </a:t>
            </a:r>
            <a:r>
              <a:rPr lang="en-US" sz="1600" b="0" i="0" u="none" strike="noStrike" cap="none" dirty="0" err="1">
                <a:solidFill>
                  <a:schemeClr val="dk1"/>
                </a:solidFill>
                <a:latin typeface="Arial"/>
                <a:ea typeface="Arial"/>
                <a:cs typeface="Arial"/>
                <a:sym typeface="Arial"/>
              </a:rPr>
              <a:t>dumneavoastră</a:t>
            </a:r>
            <a:r>
              <a:rPr lang="en-US" sz="1600" b="0" i="0" u="none" strike="noStrike" cap="none" dirty="0">
                <a:solidFill>
                  <a:schemeClr val="dk1"/>
                </a:solidFill>
                <a:latin typeface="Arial"/>
                <a:ea typeface="Arial"/>
                <a:cs typeface="Arial"/>
                <a:sym typeface="Arial"/>
              </a:rPr>
              <a:t>.</a:t>
            </a:r>
          </a:p>
        </p:txBody>
      </p:sp>
      <p:sp>
        <p:nvSpPr>
          <p:cNvPr id="178" name="Google Shape;178;p13"/>
          <p:cNvSpPr/>
          <p:nvPr/>
        </p:nvSpPr>
        <p:spPr>
          <a:xfrm>
            <a:off x="8290560" y="1688728"/>
            <a:ext cx="3653790" cy="4929241"/>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dirty="0" err="1">
                <a:solidFill>
                  <a:schemeClr val="dk1"/>
                </a:solidFill>
                <a:latin typeface="Arial"/>
                <a:ea typeface="Arial"/>
                <a:cs typeface="Arial"/>
                <a:sym typeface="Arial"/>
              </a:rPr>
              <a:t>Scenariul</a:t>
            </a:r>
            <a:r>
              <a:rPr lang="en-US" sz="1800" b="1" i="0" u="none" strike="noStrike" cap="none" dirty="0">
                <a:solidFill>
                  <a:schemeClr val="dk1"/>
                </a:solidFill>
                <a:latin typeface="Arial"/>
                <a:ea typeface="Arial"/>
                <a:cs typeface="Arial"/>
                <a:sym typeface="Arial"/>
              </a:rPr>
              <a:t> C: </a:t>
            </a:r>
            <a:r>
              <a:rPr lang="en-US" sz="1800" b="1" i="0" u="none" strike="noStrike" cap="none" dirty="0" err="1">
                <a:solidFill>
                  <a:schemeClr val="dk1"/>
                </a:solidFill>
                <a:latin typeface="Arial"/>
                <a:ea typeface="Arial"/>
                <a:cs typeface="Arial"/>
                <a:sym typeface="Arial"/>
              </a:rPr>
              <a:t>Contextul</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Tranziție</a:t>
            </a:r>
            <a:r>
              <a:rPr lang="en-US" sz="1800" b="1" i="0" u="none" strike="noStrike" cap="none" dirty="0">
                <a:solidFill>
                  <a:schemeClr val="dk1"/>
                </a:solidFill>
                <a:latin typeface="Arial"/>
                <a:ea typeface="Arial"/>
                <a:cs typeface="Arial"/>
                <a:sym typeface="Arial"/>
              </a:rPr>
              <a:t> / </a:t>
            </a:r>
            <a:r>
              <a:rPr lang="en-US" sz="1800" b="1" i="0" u="none" strike="noStrike" cap="none" dirty="0" err="1">
                <a:solidFill>
                  <a:schemeClr val="dk1"/>
                </a:solidFill>
                <a:latin typeface="Arial"/>
                <a:ea typeface="Arial"/>
                <a:cs typeface="Arial"/>
                <a:sym typeface="Arial"/>
              </a:rPr>
              <a:t>Cultură</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mixtă</a:t>
            </a:r>
            <a:br>
              <a:rPr lang="en-US" sz="18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Noua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conducere</a:t>
            </a:r>
            <a:r>
              <a:rPr lang="en-US" sz="1600" b="0" i="0" u="none" strike="noStrike" cap="none" dirty="0">
                <a:solidFill>
                  <a:schemeClr val="dk1"/>
                </a:solidFill>
                <a:latin typeface="Arial"/>
                <a:ea typeface="Arial"/>
                <a:cs typeface="Arial"/>
                <a:sym typeface="Arial"/>
              </a:rPr>
              <a:t> introduce </a:t>
            </a:r>
            <a:r>
              <a:rPr lang="en-US" sz="1600" b="0" i="0" u="none" strike="noStrike" cap="none" dirty="0" err="1">
                <a:solidFill>
                  <a:schemeClr val="dk1"/>
                </a:solidFill>
                <a:latin typeface="Arial"/>
                <a:ea typeface="Arial"/>
                <a:cs typeface="Arial"/>
                <a:sym typeface="Arial"/>
              </a:rPr>
              <a:t>schimbarea</a:t>
            </a:r>
            <a:r>
              <a:rPr lang="en-US" sz="16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Rutine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inconsistente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în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toate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clasele</a:t>
            </a:r>
            <a:r>
              <a:rPr lang="en-US" sz="16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 Mai </a:t>
            </a:r>
            <a:r>
              <a:rPr lang="en-US" sz="1600" b="0" i="0" u="none" strike="noStrike" cap="none" dirty="0" err="1">
                <a:solidFill>
                  <a:schemeClr val="dk1"/>
                </a:solidFill>
                <a:latin typeface="Arial"/>
                <a:ea typeface="Arial"/>
                <a:cs typeface="Arial"/>
                <a:sym typeface="Arial"/>
              </a:rPr>
              <a:t>multe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conflicte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între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colegi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raportate</a:t>
            </a:r>
            <a:r>
              <a:rPr lang="en-US" sz="16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Unii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profesori</a:t>
            </a:r>
            <a:r>
              <a:rPr lang="en-US" sz="1600" b="0" i="0" u="none" strike="noStrike" cap="none" dirty="0">
                <a:solidFill>
                  <a:schemeClr val="dk1"/>
                </a:solidFill>
                <a:latin typeface="Arial"/>
                <a:ea typeface="Arial"/>
                <a:cs typeface="Arial"/>
                <a:sym typeface="Arial"/>
              </a:rPr>
              <a:t> se </a:t>
            </a:r>
            <a:r>
              <a:rPr lang="en-US" sz="1600" b="0" i="0" u="none" strike="noStrike" cap="none" dirty="0" err="1">
                <a:solidFill>
                  <a:schemeClr val="dk1"/>
                </a:solidFill>
                <a:latin typeface="Arial"/>
                <a:ea typeface="Arial"/>
                <a:cs typeface="Arial"/>
                <a:sym typeface="Arial"/>
              </a:rPr>
              <a:t>opun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noilor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abordări</a:t>
            </a:r>
            <a:endParaRPr lang="en-US" sz="1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Observație</a:t>
            </a:r>
            <a:r>
              <a:rPr lang="en-US" sz="16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None/>
            </a:pPr>
            <a:r>
              <a:rPr lang="en-US" sz="1600" b="0" i="0" u="none" strike="noStrike" cap="none" dirty="0" err="1">
                <a:solidFill>
                  <a:schemeClr val="dk1"/>
                </a:solidFill>
                <a:latin typeface="Arial"/>
                <a:ea typeface="Arial"/>
                <a:cs typeface="Arial"/>
                <a:sym typeface="Arial"/>
              </a:rPr>
              <a:t>Școala</a:t>
            </a:r>
            <a:r>
              <a:rPr lang="en-US" sz="1600" b="0" i="0" u="none" strike="noStrike" cap="none" dirty="0">
                <a:solidFill>
                  <a:schemeClr val="dk1"/>
                </a:solidFill>
                <a:latin typeface="Arial"/>
                <a:ea typeface="Arial"/>
                <a:cs typeface="Arial"/>
                <a:sym typeface="Arial"/>
              </a:rPr>
              <a:t> are </a:t>
            </a:r>
            <a:r>
              <a:rPr lang="en-US" sz="1600" b="0" i="0" u="none" strike="noStrike" cap="none" dirty="0" err="1">
                <a:solidFill>
                  <a:schemeClr val="dk1"/>
                </a:solidFill>
                <a:latin typeface="Arial"/>
                <a:ea typeface="Arial"/>
                <a:cs typeface="Arial"/>
                <a:sym typeface="Arial"/>
              </a:rPr>
              <a:t>motivație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dar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îi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lipsește</a:t>
            </a:r>
            <a:r>
              <a:rPr lang="en-US" sz="1600" b="0" i="0" u="none" strike="noStrike" cap="none" dirty="0">
                <a:solidFill>
                  <a:schemeClr val="dk1"/>
                </a:solidFill>
                <a:latin typeface="Arial"/>
                <a:ea typeface="Arial"/>
                <a:cs typeface="Arial"/>
                <a:sym typeface="Arial"/>
              </a:rPr>
              <a:t> o </a:t>
            </a:r>
            <a:r>
              <a:rPr lang="en-US" sz="1600" b="0" i="0" u="none" strike="noStrike" cap="none" dirty="0" err="1">
                <a:solidFill>
                  <a:schemeClr val="dk1"/>
                </a:solidFill>
                <a:latin typeface="Arial"/>
                <a:ea typeface="Arial"/>
                <a:cs typeface="Arial"/>
                <a:sym typeface="Arial"/>
              </a:rPr>
              <a:t>practică</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consecventă</a:t>
            </a:r>
            <a:r>
              <a:rPr lang="en-US" sz="1600" b="0" i="0" u="none" strike="noStrike" cap="none" dirty="0">
                <a:solidFill>
                  <a:schemeClr val="dk1"/>
                </a:solidFill>
                <a:latin typeface="Arial"/>
                <a:ea typeface="Arial"/>
                <a:cs typeface="Arial"/>
                <a:sym typeface="Arial"/>
              </a:rPr>
              <a:t>.</a:t>
            </a:r>
          </a:p>
          <a:p>
            <a:pPr marL="0" marR="0" lvl="0" indent="0" algn="ctr"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Sarcină</a:t>
            </a:r>
            <a:r>
              <a:rPr lang="en-US" sz="1600" b="1" i="0" u="none" strike="noStrike" cap="none" dirty="0">
                <a:solidFill>
                  <a:schemeClr val="dk1"/>
                </a:solidFill>
                <a:latin typeface="Arial"/>
                <a:ea typeface="Arial"/>
                <a:cs typeface="Arial"/>
                <a:sym typeface="Arial"/>
              </a:rPr>
              <a:t> de </a:t>
            </a:r>
            <a:r>
              <a:rPr lang="en-US" sz="1600" b="1" i="0" u="none" strike="noStrike" cap="none" dirty="0" err="1">
                <a:solidFill>
                  <a:schemeClr val="dk1"/>
                </a:solidFill>
                <a:latin typeface="Arial"/>
                <a:ea typeface="Arial"/>
                <a:cs typeface="Arial"/>
                <a:sym typeface="Arial"/>
              </a:rPr>
              <a:t>grup</a:t>
            </a:r>
            <a:r>
              <a:rPr lang="en-US" sz="1600" b="1" i="0" u="none" strike="noStrike" cap="none" dirty="0">
                <a:solidFill>
                  <a:schemeClr val="dk1"/>
                </a:solidFill>
                <a:latin typeface="Arial"/>
                <a:ea typeface="Arial"/>
                <a:cs typeface="Arial"/>
                <a:sym typeface="Arial"/>
              </a:rPr>
              <a:t> (2 min) </a:t>
            </a:r>
          </a:p>
          <a:p>
            <a:pPr marL="0" marR="0" lvl="0" indent="0" algn="ctr" rtl="0">
              <a:lnSpc>
                <a:spcPct val="100000"/>
              </a:lnSpc>
              <a:spcBef>
                <a:spcPts val="0"/>
              </a:spcBef>
              <a:spcAft>
                <a:spcPts val="0"/>
              </a:spcAft>
              <a:buNone/>
            </a:pPr>
            <a:r>
              <a:rPr lang="en-US" sz="1600" b="0" i="0" u="none" strike="noStrike" cap="none" dirty="0" err="1">
                <a:solidFill>
                  <a:schemeClr val="dk1"/>
                </a:solidFill>
                <a:latin typeface="Arial"/>
                <a:ea typeface="Arial"/>
                <a:cs typeface="Arial"/>
                <a:sym typeface="Arial"/>
              </a:rPr>
              <a:t>Identificați</a:t>
            </a:r>
            <a:r>
              <a:rPr lang="en-US" sz="1600" b="0"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trei</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bariere</a:t>
            </a:r>
            <a:r>
              <a:rPr lang="en-US" sz="1600" b="1" i="0" u="none" strike="noStrike" cap="none" dirty="0">
                <a:solidFill>
                  <a:schemeClr val="dk1"/>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care </a:t>
            </a:r>
            <a:r>
              <a:rPr lang="en-US" sz="1600" b="0" i="0" u="none" strike="noStrike" cap="none" dirty="0" err="1">
                <a:solidFill>
                  <a:schemeClr val="dk1"/>
                </a:solidFill>
                <a:latin typeface="Arial"/>
                <a:ea typeface="Arial"/>
                <a:cs typeface="Arial"/>
                <a:sym typeface="Arial"/>
              </a:rPr>
              <a:t>blochează</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progresul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în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ceea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privește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starea</a:t>
            </a:r>
            <a:r>
              <a:rPr lang="en-US" sz="1600" b="0" i="0" u="none" strike="noStrike" cap="none" dirty="0">
                <a:solidFill>
                  <a:schemeClr val="dk1"/>
                </a:solidFill>
                <a:latin typeface="Arial"/>
                <a:ea typeface="Arial"/>
                <a:cs typeface="Arial"/>
                <a:sym typeface="Arial"/>
              </a:rPr>
              <a:t> de bine. </a:t>
            </a:r>
          </a:p>
          <a:p>
            <a:pPr marL="0" marR="0" lvl="0" indent="0" algn="ctr" rtl="0">
              <a:lnSpc>
                <a:spcPct val="100000"/>
              </a:lnSpc>
              <a:spcBef>
                <a:spcPts val="0"/>
              </a:spcBef>
              <a:spcAft>
                <a:spcPts val="0"/>
              </a:spcAft>
              <a:buNone/>
            </a:pPr>
            <a:r>
              <a:rPr lang="en-US" sz="1600" b="0" i="0" u="none" strike="noStrike" cap="none" dirty="0" err="1">
                <a:solidFill>
                  <a:schemeClr val="dk1"/>
                </a:solidFill>
                <a:latin typeface="Arial"/>
                <a:ea typeface="Arial"/>
                <a:cs typeface="Arial"/>
                <a:sym typeface="Arial"/>
              </a:rPr>
              <a:t>Scrieți</a:t>
            </a:r>
            <a:r>
              <a:rPr lang="en-US" sz="1600" b="0" i="0" u="none" strike="noStrike" cap="none" dirty="0">
                <a:solidFill>
                  <a:schemeClr val="dk1"/>
                </a:solidFill>
                <a:latin typeface="Arial"/>
                <a:ea typeface="Arial"/>
                <a:cs typeface="Arial"/>
                <a:sym typeface="Arial"/>
              </a:rPr>
              <a:t> pe flipchart.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en-US" sz="3200" dirty="0" err="1"/>
              <a:t>Unitatea</a:t>
            </a:r>
            <a:r>
              <a:rPr lang="en-US" sz="3200" dirty="0"/>
              <a:t> 1.1 – </a:t>
            </a:r>
            <a:r>
              <a:rPr lang="en-US" sz="3200" dirty="0" err="1"/>
              <a:t>Introducere</a:t>
            </a:r>
            <a:r>
              <a:rPr lang="en-US" sz="3200" dirty="0"/>
              <a:t> </a:t>
            </a:r>
            <a:r>
              <a:rPr lang="en-US" sz="3200" dirty="0" err="1"/>
              <a:t>în</a:t>
            </a:r>
            <a:r>
              <a:rPr lang="en-US" sz="3200" dirty="0"/>
              <a:t> </a:t>
            </a:r>
            <a:r>
              <a:rPr lang="en-US" sz="3200" dirty="0" err="1"/>
              <a:t>starea</a:t>
            </a:r>
            <a:r>
              <a:rPr lang="en-US" sz="3200" dirty="0"/>
              <a:t> de bine </a:t>
            </a:r>
            <a:r>
              <a:rPr lang="en-US" sz="3200" dirty="0" err="1"/>
              <a:t>în</a:t>
            </a:r>
            <a:r>
              <a:rPr lang="en-US" sz="3200" dirty="0"/>
              <a:t> </a:t>
            </a:r>
            <a:r>
              <a:rPr lang="en-US" sz="3200" dirty="0" err="1"/>
              <a:t>domeniul</a:t>
            </a:r>
            <a:r>
              <a:rPr lang="en-US" sz="3200" dirty="0"/>
              <a:t> </a:t>
            </a:r>
            <a:r>
              <a:rPr lang="en-US" sz="3200" dirty="0" err="1"/>
              <a:t>educației</a:t>
            </a:r>
            <a:endParaRPr sz="3200" dirty="0"/>
          </a:p>
        </p:txBody>
      </p:sp>
      <p:sp>
        <p:nvSpPr>
          <p:cNvPr id="184" name="Google Shape;184;p14"/>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lvl="0"/>
            <a:r>
              <a:rPr lang="en-US" dirty="0" err="1"/>
              <a:t>Activitate</a:t>
            </a:r>
            <a:r>
              <a:rPr lang="en-US" dirty="0"/>
              <a:t> de </a:t>
            </a:r>
            <a:r>
              <a:rPr lang="en-US" dirty="0" err="1"/>
              <a:t>grup</a:t>
            </a:r>
            <a:r>
              <a:rPr lang="en-US" dirty="0"/>
              <a:t>: </a:t>
            </a:r>
            <a:r>
              <a:rPr lang="en-US" dirty="0" err="1"/>
              <a:t>Identificați</a:t>
            </a:r>
            <a:r>
              <a:rPr lang="en-US" dirty="0"/>
              <a:t> </a:t>
            </a:r>
            <a:r>
              <a:rPr lang="en-US" dirty="0" err="1"/>
              <a:t>provocările</a:t>
            </a:r>
            <a:r>
              <a:rPr lang="en-US" dirty="0"/>
              <a:t> + </a:t>
            </a:r>
            <a:r>
              <a:rPr lang="en-US" dirty="0" err="1"/>
              <a:t>Propuneți</a:t>
            </a:r>
            <a:r>
              <a:rPr lang="en-US" dirty="0"/>
              <a:t> </a:t>
            </a:r>
            <a:r>
              <a:rPr lang="en-US" dirty="0" err="1"/>
              <a:t>practici</a:t>
            </a:r>
            <a:endParaRPr dirty="0"/>
          </a:p>
        </p:txBody>
      </p:sp>
      <p:sp>
        <p:nvSpPr>
          <p:cNvPr id="185" name="Google Shape;185;p14"/>
          <p:cNvSpPr/>
          <p:nvPr/>
        </p:nvSpPr>
        <p:spPr>
          <a:xfrm>
            <a:off x="800100" y="1637293"/>
            <a:ext cx="2720340" cy="482637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285750" lvl="0" indent="-285750">
              <a:buSzPts val="2000"/>
              <a:buFont typeface="Arial"/>
              <a:buChar char="•"/>
            </a:pPr>
            <a:r>
              <a:rPr lang="en-US" sz="2000" b="1" i="0" u="none" strike="noStrike" cap="none" dirty="0" err="1">
                <a:solidFill>
                  <a:schemeClr val="dk1"/>
                </a:solidFill>
                <a:latin typeface="Arial"/>
                <a:ea typeface="Arial"/>
                <a:cs typeface="Arial"/>
                <a:sym typeface="Arial"/>
              </a:rPr>
              <a:t>Scenariul</a:t>
            </a:r>
            <a:r>
              <a:rPr lang="en-US" sz="2000" b="1" i="0" u="none" strike="noStrike" cap="none" dirty="0">
                <a:solidFill>
                  <a:schemeClr val="dk1"/>
                </a:solidFill>
                <a:latin typeface="Arial"/>
                <a:ea typeface="Arial"/>
                <a:cs typeface="Arial"/>
                <a:sym typeface="Arial"/>
              </a:rPr>
              <a:t> A: </a:t>
            </a:r>
            <a:r>
              <a:rPr lang="en-US" sz="2000" b="1" dirty="0">
                <a:solidFill>
                  <a:schemeClr val="dk1"/>
                </a:solidFill>
              </a:rPr>
              <a:t>Urban/</a:t>
            </a:r>
            <a:r>
              <a:rPr lang="en-US" sz="2000" b="1" dirty="0" err="1">
                <a:solidFill>
                  <a:schemeClr val="dk1"/>
                </a:solidFill>
              </a:rPr>
              <a:t>Presiune</a:t>
            </a:r>
            <a:r>
              <a:rPr lang="en-US" sz="2000" b="1" dirty="0">
                <a:solidFill>
                  <a:schemeClr val="dk1"/>
                </a:solidFill>
              </a:rPr>
              <a:t> </a:t>
            </a:r>
            <a:r>
              <a:rPr lang="en-US" sz="2000" b="1" dirty="0" err="1">
                <a:solidFill>
                  <a:schemeClr val="dk1"/>
                </a:solidFill>
              </a:rPr>
              <a:t>academică</a:t>
            </a:r>
            <a:r>
              <a:rPr lang="en-US" sz="2000" b="1" dirty="0">
                <a:solidFill>
                  <a:schemeClr val="dk1"/>
                </a:solidFill>
              </a:rPr>
              <a:t> </a:t>
            </a:r>
            <a:r>
              <a:rPr lang="en-US" sz="2000" b="1" dirty="0" err="1">
                <a:solidFill>
                  <a:schemeClr val="dk1"/>
                </a:solidFill>
              </a:rPr>
              <a:t>ridicată</a:t>
            </a:r>
            <a:endParaRPr dirty="0"/>
          </a:p>
          <a:p>
            <a:pPr marL="285750" marR="0" lvl="0" indent="-158750" algn="l" rtl="0">
              <a:lnSpc>
                <a:spcPct val="100000"/>
              </a:lnSpc>
              <a:spcBef>
                <a:spcPts val="0"/>
              </a:spcBef>
              <a:spcAft>
                <a:spcPts val="0"/>
              </a:spcAft>
              <a:buClr>
                <a:srgbClr val="000000"/>
              </a:buClr>
              <a:buSzPts val="2000"/>
              <a:buFont typeface="Arial"/>
              <a:buNone/>
            </a:pPr>
            <a:endParaRPr sz="2000" b="1" i="0" u="none" strike="noStrike" cap="none" dirty="0">
              <a:solidFill>
                <a:schemeClr val="dk1"/>
              </a:solidFill>
              <a:latin typeface="Arial"/>
              <a:ea typeface="Arial"/>
              <a:cs typeface="Arial"/>
              <a:sym typeface="Arial"/>
            </a:endParaRPr>
          </a:p>
          <a:p>
            <a:pPr marL="285750" lvl="0" indent="-285750">
              <a:buSzPts val="2000"/>
              <a:buFont typeface="Arial"/>
              <a:buChar char="•"/>
            </a:pPr>
            <a:r>
              <a:rPr lang="en-US" sz="2000" b="1" i="0" u="none" strike="noStrike" cap="none" dirty="0" err="1">
                <a:solidFill>
                  <a:schemeClr val="dk1"/>
                </a:solidFill>
                <a:latin typeface="Arial"/>
                <a:ea typeface="Arial"/>
                <a:cs typeface="Arial"/>
                <a:sym typeface="Arial"/>
              </a:rPr>
              <a:t>Scenariul</a:t>
            </a:r>
            <a:r>
              <a:rPr lang="en-US" sz="2000" b="1" i="0" u="none" strike="noStrike" cap="none" dirty="0">
                <a:solidFill>
                  <a:schemeClr val="dk1"/>
                </a:solidFill>
                <a:latin typeface="Arial"/>
                <a:ea typeface="Arial"/>
                <a:cs typeface="Arial"/>
                <a:sym typeface="Arial"/>
              </a:rPr>
              <a:t> B: </a:t>
            </a:r>
            <a:r>
              <a:rPr lang="en-US" sz="2000" b="1" dirty="0">
                <a:solidFill>
                  <a:schemeClr val="dk1"/>
                </a:solidFill>
              </a:rPr>
              <a:t>Rural/</a:t>
            </a:r>
            <a:r>
              <a:rPr lang="en-US" sz="2000" b="1" dirty="0" err="1">
                <a:solidFill>
                  <a:schemeClr val="dk1"/>
                </a:solidFill>
              </a:rPr>
              <a:t>Servicii</a:t>
            </a:r>
            <a:r>
              <a:rPr lang="en-US" sz="2000" b="1" dirty="0">
                <a:solidFill>
                  <a:schemeClr val="dk1"/>
                </a:solidFill>
              </a:rPr>
              <a:t> </a:t>
            </a:r>
            <a:r>
              <a:rPr lang="en-US" sz="2000" b="1" dirty="0" err="1">
                <a:solidFill>
                  <a:schemeClr val="dk1"/>
                </a:solidFill>
              </a:rPr>
              <a:t>limitate</a:t>
            </a:r>
            <a:endParaRPr dirty="0"/>
          </a:p>
          <a:p>
            <a:pPr marL="285750" marR="0" lvl="0" indent="-158750" algn="l" rtl="0">
              <a:lnSpc>
                <a:spcPct val="100000"/>
              </a:lnSpc>
              <a:spcBef>
                <a:spcPts val="0"/>
              </a:spcBef>
              <a:spcAft>
                <a:spcPts val="0"/>
              </a:spcAft>
              <a:buClr>
                <a:srgbClr val="000000"/>
              </a:buClr>
              <a:buSzPts val="2000"/>
              <a:buFont typeface="Arial"/>
              <a:buNone/>
            </a:pPr>
            <a:endParaRPr sz="2000" b="1" i="0" u="none" strike="noStrike" cap="none" dirty="0">
              <a:solidFill>
                <a:schemeClr val="dk1"/>
              </a:solidFill>
              <a:latin typeface="Arial"/>
              <a:ea typeface="Arial"/>
              <a:cs typeface="Arial"/>
              <a:sym typeface="Arial"/>
            </a:endParaRPr>
          </a:p>
          <a:p>
            <a:pPr marL="285750" lvl="0" indent="-285750">
              <a:buSzPts val="2000"/>
              <a:buFont typeface="Arial"/>
              <a:buChar char="•"/>
            </a:pPr>
            <a:r>
              <a:rPr lang="en-US" sz="2000" b="1" i="0" u="none" strike="noStrike" cap="none" dirty="0" err="1">
                <a:solidFill>
                  <a:schemeClr val="dk1"/>
                </a:solidFill>
                <a:latin typeface="Arial"/>
                <a:ea typeface="Arial"/>
                <a:cs typeface="Arial"/>
                <a:sym typeface="Arial"/>
              </a:rPr>
              <a:t>Scenariul</a:t>
            </a:r>
            <a:r>
              <a:rPr lang="en-US" sz="2000" b="1" i="0" u="none" strike="noStrike" cap="none" dirty="0">
                <a:solidFill>
                  <a:schemeClr val="dk1"/>
                </a:solidFill>
                <a:latin typeface="Arial"/>
                <a:ea typeface="Arial"/>
                <a:cs typeface="Arial"/>
                <a:sym typeface="Arial"/>
              </a:rPr>
              <a:t> C: </a:t>
            </a:r>
            <a:r>
              <a:rPr lang="en-US" sz="2000" b="1" dirty="0" err="1">
                <a:solidFill>
                  <a:schemeClr val="dk1"/>
                </a:solidFill>
              </a:rPr>
              <a:t>Tranziție</a:t>
            </a:r>
            <a:r>
              <a:rPr lang="en-US" sz="2000" b="1" dirty="0">
                <a:solidFill>
                  <a:schemeClr val="dk1"/>
                </a:solidFill>
              </a:rPr>
              <a:t> / </a:t>
            </a:r>
            <a:r>
              <a:rPr lang="en-US" sz="2000" b="1" dirty="0" err="1">
                <a:solidFill>
                  <a:schemeClr val="dk1"/>
                </a:solidFill>
              </a:rPr>
              <a:t>Cultură</a:t>
            </a:r>
            <a:r>
              <a:rPr lang="en-US" sz="2000" b="1" dirty="0">
                <a:solidFill>
                  <a:schemeClr val="dk1"/>
                </a:solidFill>
              </a:rPr>
              <a:t> </a:t>
            </a:r>
            <a:r>
              <a:rPr lang="en-US" sz="2000" b="1" dirty="0" err="1">
                <a:solidFill>
                  <a:schemeClr val="dk1"/>
                </a:solidFill>
              </a:rPr>
              <a:t>mixtă</a:t>
            </a:r>
            <a:endParaRPr dirty="0"/>
          </a:p>
          <a:p>
            <a:pPr marL="0" marR="0" lvl="0" indent="0" algn="ctr" rtl="0">
              <a:lnSpc>
                <a:spcPct val="100000"/>
              </a:lnSpc>
              <a:spcBef>
                <a:spcPts val="0"/>
              </a:spcBef>
              <a:spcAft>
                <a:spcPts val="0"/>
              </a:spcAft>
              <a:buNone/>
            </a:pPr>
            <a:endParaRPr sz="1600" b="1" i="0" u="none" strike="noStrike" cap="none" dirty="0">
              <a:solidFill>
                <a:schemeClr val="dk1"/>
              </a:solidFill>
              <a:latin typeface="Arial"/>
              <a:ea typeface="Arial"/>
              <a:cs typeface="Arial"/>
              <a:sym typeface="Arial"/>
            </a:endParaRPr>
          </a:p>
        </p:txBody>
      </p:sp>
      <p:sp>
        <p:nvSpPr>
          <p:cNvPr id="186" name="Google Shape;186;p14"/>
          <p:cNvSpPr/>
          <p:nvPr/>
        </p:nvSpPr>
        <p:spPr>
          <a:xfrm>
            <a:off x="3653790" y="3429000"/>
            <a:ext cx="952500" cy="708660"/>
          </a:xfrm>
          <a:prstGeom prst="rightArrow">
            <a:avLst>
              <a:gd name="adj1" fmla="val 50000"/>
              <a:gd name="adj2" fmla="val 50000"/>
            </a:avLst>
          </a:prstGeom>
          <a:solidFill>
            <a:schemeClr val="accent1"/>
          </a:solidFill>
          <a:ln w="25400" cap="flat" cmpd="sng">
            <a:solidFill>
              <a:srgbClr val="3025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7" name="Google Shape;187;p14" descr="A white board with a paper on it&#10;&#10;AI-generated content may be incorrect."/>
          <p:cNvPicPr preferRelativeResize="0"/>
          <p:nvPr/>
        </p:nvPicPr>
        <p:blipFill rotWithShape="1">
          <a:blip r:embed="rId3">
            <a:alphaModFix/>
          </a:blip>
          <a:srcRect/>
          <a:stretch/>
        </p:blipFill>
        <p:spPr>
          <a:xfrm>
            <a:off x="8838725" y="1811477"/>
            <a:ext cx="3101577" cy="4652365"/>
          </a:xfrm>
          <a:prstGeom prst="rect">
            <a:avLst/>
          </a:prstGeom>
          <a:noFill/>
          <a:ln>
            <a:noFill/>
          </a:ln>
        </p:spPr>
      </p:pic>
      <p:sp>
        <p:nvSpPr>
          <p:cNvPr id="188" name="Google Shape;188;p14"/>
          <p:cNvSpPr/>
          <p:nvPr/>
        </p:nvSpPr>
        <p:spPr>
          <a:xfrm>
            <a:off x="8359140" y="3341819"/>
            <a:ext cx="952500" cy="708660"/>
          </a:xfrm>
          <a:prstGeom prst="rightArrow">
            <a:avLst>
              <a:gd name="adj1" fmla="val 50000"/>
              <a:gd name="adj2" fmla="val 50000"/>
            </a:avLst>
          </a:prstGeom>
          <a:solidFill>
            <a:schemeClr val="accent1"/>
          </a:solidFill>
          <a:ln w="25400" cap="flat" cmpd="sng">
            <a:solidFill>
              <a:srgbClr val="3025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9" name="Google Shape;189;p14"/>
          <p:cNvSpPr/>
          <p:nvPr/>
        </p:nvSpPr>
        <p:spPr>
          <a:xfrm>
            <a:off x="4808221" y="1637293"/>
            <a:ext cx="3473629" cy="482637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285750" lvl="0" indent="-285750">
              <a:buSzPts val="1800"/>
              <a:buFont typeface="Arial"/>
              <a:buChar char="•"/>
            </a:pPr>
            <a:r>
              <a:rPr lang="en-US" sz="1800" dirty="0" err="1">
                <a:solidFill>
                  <a:schemeClr val="dk1"/>
                </a:solidFill>
              </a:rPr>
              <a:t>Revizuiți</a:t>
            </a:r>
            <a:r>
              <a:rPr lang="en-US" sz="1800" dirty="0">
                <a:solidFill>
                  <a:schemeClr val="dk1"/>
                </a:solidFill>
              </a:rPr>
              <a:t> </a:t>
            </a:r>
            <a:r>
              <a:rPr lang="en-US" sz="1800" dirty="0" err="1">
                <a:solidFill>
                  <a:schemeClr val="dk1"/>
                </a:solidFill>
              </a:rPr>
              <a:t>scenariul</a:t>
            </a:r>
            <a:r>
              <a:rPr lang="en-US" sz="1800" dirty="0">
                <a:solidFill>
                  <a:schemeClr val="dk1"/>
                </a:solidFill>
              </a:rPr>
              <a:t> (A, B </a:t>
            </a:r>
            <a:r>
              <a:rPr lang="en-US" sz="1800" dirty="0" err="1">
                <a:solidFill>
                  <a:schemeClr val="dk1"/>
                </a:solidFill>
              </a:rPr>
              <a:t>sau</a:t>
            </a:r>
            <a:r>
              <a:rPr lang="en-US" sz="1800" dirty="0">
                <a:solidFill>
                  <a:schemeClr val="dk1"/>
                </a:solidFill>
              </a:rPr>
              <a:t> C).</a:t>
            </a:r>
          </a:p>
          <a:p>
            <a:pPr marL="285750" lvl="0" indent="-285750">
              <a:buSzPts val="1800"/>
              <a:buFont typeface="Arial"/>
              <a:buChar char="•"/>
            </a:pPr>
            <a:r>
              <a:rPr lang="en-US" sz="1800" dirty="0" err="1">
                <a:solidFill>
                  <a:schemeClr val="dk1"/>
                </a:solidFill>
              </a:rPr>
              <a:t>Identificați</a:t>
            </a:r>
            <a:r>
              <a:rPr lang="en-US" sz="1800" dirty="0">
                <a:solidFill>
                  <a:schemeClr val="dk1"/>
                </a:solidFill>
              </a:rPr>
              <a:t> </a:t>
            </a:r>
            <a:r>
              <a:rPr lang="en-US" sz="1800" dirty="0" err="1">
                <a:solidFill>
                  <a:schemeClr val="dk1"/>
                </a:solidFill>
              </a:rPr>
              <a:t>provocările</a:t>
            </a:r>
            <a:r>
              <a:rPr lang="en-US" sz="1800" dirty="0">
                <a:solidFill>
                  <a:schemeClr val="dk1"/>
                </a:solidFill>
              </a:rPr>
              <a:t> legate de </a:t>
            </a:r>
            <a:r>
              <a:rPr lang="en-US" sz="1800" dirty="0" err="1">
                <a:solidFill>
                  <a:schemeClr val="dk1"/>
                </a:solidFill>
              </a:rPr>
              <a:t>starea</a:t>
            </a:r>
            <a:r>
              <a:rPr lang="en-US" sz="1800" dirty="0">
                <a:solidFill>
                  <a:schemeClr val="dk1"/>
                </a:solidFill>
              </a:rPr>
              <a:t> de bine pe care le </a:t>
            </a:r>
            <a:r>
              <a:rPr lang="en-US" sz="1800" dirty="0" err="1">
                <a:solidFill>
                  <a:schemeClr val="dk1"/>
                </a:solidFill>
              </a:rPr>
              <a:t>observați</a:t>
            </a:r>
            <a:r>
              <a:rPr lang="en-US" sz="1800" dirty="0">
                <a:solidFill>
                  <a:schemeClr val="dk1"/>
                </a:solidFill>
              </a:rPr>
              <a:t> </a:t>
            </a:r>
          </a:p>
          <a:p>
            <a:pPr lvl="0">
              <a:buSzPts val="1800"/>
            </a:pPr>
            <a:r>
              <a:rPr lang="en-US" dirty="0" err="1">
                <a:solidFill>
                  <a:schemeClr val="dk1"/>
                </a:solidFill>
              </a:rPr>
              <a:t>Emoționale</a:t>
            </a:r>
            <a:r>
              <a:rPr lang="en-US" dirty="0">
                <a:solidFill>
                  <a:schemeClr val="dk1"/>
                </a:solidFill>
              </a:rPr>
              <a:t> • </a:t>
            </a:r>
            <a:r>
              <a:rPr lang="en-US" dirty="0" err="1">
                <a:solidFill>
                  <a:schemeClr val="dk1"/>
                </a:solidFill>
              </a:rPr>
              <a:t>Sociale</a:t>
            </a:r>
            <a:r>
              <a:rPr lang="en-US" dirty="0">
                <a:solidFill>
                  <a:schemeClr val="dk1"/>
                </a:solidFill>
              </a:rPr>
              <a:t> • </a:t>
            </a:r>
            <a:r>
              <a:rPr lang="en-US" dirty="0" err="1">
                <a:solidFill>
                  <a:schemeClr val="dk1"/>
                </a:solidFill>
              </a:rPr>
              <a:t>Fizice</a:t>
            </a:r>
            <a:r>
              <a:rPr lang="en-US" dirty="0">
                <a:solidFill>
                  <a:schemeClr val="dk1"/>
                </a:solidFill>
              </a:rPr>
              <a:t> • Cognitive</a:t>
            </a:r>
          </a:p>
          <a:p>
            <a:pPr marL="285750" lvl="0" indent="-285750">
              <a:buSzPts val="1800"/>
              <a:buFont typeface="Arial"/>
              <a:buChar char="•"/>
            </a:pPr>
            <a:r>
              <a:rPr lang="en-US" sz="1800" dirty="0" err="1">
                <a:solidFill>
                  <a:schemeClr val="dk1"/>
                </a:solidFill>
              </a:rPr>
              <a:t>Conveniți</a:t>
            </a:r>
            <a:r>
              <a:rPr lang="en-US" sz="1800" dirty="0">
                <a:solidFill>
                  <a:schemeClr val="dk1"/>
                </a:solidFill>
              </a:rPr>
              <a:t> </a:t>
            </a:r>
            <a:r>
              <a:rPr lang="en-US" sz="1800" dirty="0" err="1">
                <a:solidFill>
                  <a:schemeClr val="dk1"/>
                </a:solidFill>
              </a:rPr>
              <a:t>asupra</a:t>
            </a:r>
            <a:r>
              <a:rPr lang="en-US" sz="1800" dirty="0">
                <a:solidFill>
                  <a:schemeClr val="dk1"/>
                </a:solidFill>
              </a:rPr>
              <a:t> </a:t>
            </a:r>
            <a:r>
              <a:rPr lang="en-US" sz="1800" dirty="0" err="1">
                <a:solidFill>
                  <a:schemeClr val="dk1"/>
                </a:solidFill>
              </a:rPr>
              <a:t>principalelor</a:t>
            </a:r>
            <a:r>
              <a:rPr lang="en-US" sz="1800" dirty="0">
                <a:solidFill>
                  <a:schemeClr val="dk1"/>
                </a:solidFill>
              </a:rPr>
              <a:t> </a:t>
            </a:r>
            <a:r>
              <a:rPr lang="en-US" sz="1800" dirty="0" err="1">
                <a:solidFill>
                  <a:schemeClr val="dk1"/>
                </a:solidFill>
              </a:rPr>
              <a:t>trei</a:t>
            </a:r>
            <a:r>
              <a:rPr lang="en-US" sz="1800" dirty="0">
                <a:solidFill>
                  <a:schemeClr val="dk1"/>
                </a:solidFill>
              </a:rPr>
              <a:t> </a:t>
            </a:r>
            <a:r>
              <a:rPr lang="en-US" sz="1800" dirty="0" err="1">
                <a:solidFill>
                  <a:schemeClr val="dk1"/>
                </a:solidFill>
              </a:rPr>
              <a:t>provocări</a:t>
            </a:r>
            <a:r>
              <a:rPr lang="en-US" sz="1800" dirty="0">
                <a:solidFill>
                  <a:schemeClr val="dk1"/>
                </a:solidFill>
              </a:rPr>
              <a:t>.</a:t>
            </a:r>
          </a:p>
          <a:p>
            <a:pPr marL="285750" lvl="0" indent="-285750">
              <a:buSzPts val="1800"/>
              <a:buFont typeface="Arial"/>
              <a:buChar char="•"/>
            </a:pPr>
            <a:r>
              <a:rPr lang="en-US" sz="1800" dirty="0" err="1">
                <a:solidFill>
                  <a:schemeClr val="dk1"/>
                </a:solidFill>
              </a:rPr>
              <a:t>Propuneți</a:t>
            </a:r>
            <a:r>
              <a:rPr lang="en-US" sz="1800" dirty="0">
                <a:solidFill>
                  <a:schemeClr val="dk1"/>
                </a:solidFill>
              </a:rPr>
              <a:t> o </a:t>
            </a:r>
            <a:r>
              <a:rPr lang="en-US" sz="1800" dirty="0" err="1">
                <a:solidFill>
                  <a:schemeClr val="dk1"/>
                </a:solidFill>
              </a:rPr>
              <a:t>acțiune</a:t>
            </a:r>
            <a:r>
              <a:rPr lang="en-US" sz="1800" dirty="0">
                <a:solidFill>
                  <a:schemeClr val="dk1"/>
                </a:solidFill>
              </a:rPr>
              <a:t> </a:t>
            </a:r>
            <a:r>
              <a:rPr lang="en-US" sz="1800" dirty="0" err="1">
                <a:solidFill>
                  <a:schemeClr val="dk1"/>
                </a:solidFill>
              </a:rPr>
              <a:t>practică</a:t>
            </a:r>
            <a:r>
              <a:rPr lang="en-US" sz="1800" dirty="0">
                <a:solidFill>
                  <a:schemeClr val="dk1"/>
                </a:solidFill>
              </a:rPr>
              <a:t> pe care </a:t>
            </a:r>
            <a:r>
              <a:rPr lang="en-US" sz="1800" dirty="0" err="1">
                <a:solidFill>
                  <a:schemeClr val="dk1"/>
                </a:solidFill>
              </a:rPr>
              <a:t>școala</a:t>
            </a:r>
            <a:r>
              <a:rPr lang="en-US" sz="1800" dirty="0">
                <a:solidFill>
                  <a:schemeClr val="dk1"/>
                </a:solidFill>
              </a:rPr>
              <a:t> </a:t>
            </a:r>
            <a:r>
              <a:rPr lang="en-US" sz="1800" dirty="0" err="1">
                <a:solidFill>
                  <a:schemeClr val="dk1"/>
                </a:solidFill>
              </a:rPr>
              <a:t>dvs</a:t>
            </a:r>
            <a:r>
              <a:rPr lang="en-US" sz="1800" dirty="0">
                <a:solidFill>
                  <a:schemeClr val="dk1"/>
                </a:solidFill>
              </a:rPr>
              <a:t>. </a:t>
            </a:r>
            <a:r>
              <a:rPr lang="en-US" sz="1800" dirty="0" err="1">
                <a:solidFill>
                  <a:schemeClr val="dk1"/>
                </a:solidFill>
              </a:rPr>
              <a:t>ar</a:t>
            </a:r>
            <a:r>
              <a:rPr lang="en-US" sz="1800" dirty="0">
                <a:solidFill>
                  <a:schemeClr val="dk1"/>
                </a:solidFill>
              </a:rPr>
              <a:t> </a:t>
            </a:r>
            <a:r>
              <a:rPr lang="en-US" sz="1800" dirty="0" err="1">
                <a:solidFill>
                  <a:schemeClr val="dk1"/>
                </a:solidFill>
              </a:rPr>
              <a:t>putea</a:t>
            </a:r>
            <a:r>
              <a:rPr lang="en-US" sz="1800" dirty="0">
                <a:solidFill>
                  <a:schemeClr val="dk1"/>
                </a:solidFill>
              </a:rPr>
              <a:t>-o </a:t>
            </a:r>
            <a:r>
              <a:rPr lang="en-US" sz="1800" dirty="0" err="1">
                <a:solidFill>
                  <a:schemeClr val="dk1"/>
                </a:solidFill>
              </a:rPr>
              <a:t>întreprinde</a:t>
            </a:r>
            <a:r>
              <a:rPr lang="en-US" sz="1800" dirty="0">
                <a:solidFill>
                  <a:schemeClr val="dk1"/>
                </a:solidFill>
              </a:rPr>
              <a:t> </a:t>
            </a:r>
            <a:r>
              <a:rPr lang="en-US" sz="1800" dirty="0" err="1">
                <a:solidFill>
                  <a:schemeClr val="dk1"/>
                </a:solidFill>
              </a:rPr>
              <a:t>pentru</a:t>
            </a:r>
            <a:r>
              <a:rPr lang="en-US" sz="1800" dirty="0">
                <a:solidFill>
                  <a:schemeClr val="dk1"/>
                </a:solidFill>
              </a:rPr>
              <a:t> </a:t>
            </a:r>
            <a:r>
              <a:rPr lang="en-US" sz="1800" dirty="0" err="1">
                <a:solidFill>
                  <a:schemeClr val="dk1"/>
                </a:solidFill>
              </a:rPr>
              <a:t>fiecare</a:t>
            </a:r>
            <a:r>
              <a:rPr lang="en-US" sz="1800" dirty="0">
                <a:solidFill>
                  <a:schemeClr val="dk1"/>
                </a:solidFill>
              </a:rPr>
              <a:t> </a:t>
            </a:r>
            <a:r>
              <a:rPr lang="en-US" sz="1800" dirty="0" err="1">
                <a:solidFill>
                  <a:schemeClr val="dk1"/>
                </a:solidFill>
              </a:rPr>
              <a:t>provocare</a:t>
            </a:r>
            <a:r>
              <a:rPr lang="en-US" sz="1800" dirty="0">
                <a:solidFill>
                  <a:schemeClr val="dk1"/>
                </a:solidFill>
              </a:rPr>
              <a:t>.</a:t>
            </a:r>
          </a:p>
          <a:p>
            <a:pPr marL="285750" lvl="0" indent="-285750">
              <a:buSzPts val="1800"/>
              <a:buFont typeface="Arial"/>
              <a:buChar char="•"/>
            </a:pPr>
            <a:r>
              <a:rPr lang="en-US" sz="1800" dirty="0" err="1">
                <a:solidFill>
                  <a:schemeClr val="dk1"/>
                </a:solidFill>
              </a:rPr>
              <a:t>Păstrați</a:t>
            </a:r>
            <a:r>
              <a:rPr lang="en-US" sz="1800" dirty="0">
                <a:solidFill>
                  <a:schemeClr val="dk1"/>
                </a:solidFill>
              </a:rPr>
              <a:t> </a:t>
            </a:r>
            <a:r>
              <a:rPr lang="en-US" sz="1800" dirty="0" err="1">
                <a:solidFill>
                  <a:schemeClr val="dk1"/>
                </a:solidFill>
              </a:rPr>
              <a:t>acțiunile</a:t>
            </a:r>
            <a:r>
              <a:rPr lang="en-US" sz="1800" dirty="0">
                <a:solidFill>
                  <a:schemeClr val="dk1"/>
                </a:solidFill>
              </a:rPr>
              <a:t> </a:t>
            </a:r>
            <a:r>
              <a:rPr lang="en-US" sz="1800" dirty="0" err="1">
                <a:solidFill>
                  <a:schemeClr val="dk1"/>
                </a:solidFill>
              </a:rPr>
              <a:t>mici</a:t>
            </a:r>
            <a:r>
              <a:rPr lang="en-US" sz="1800" dirty="0">
                <a:solidFill>
                  <a:schemeClr val="dk1"/>
                </a:solidFill>
              </a:rPr>
              <a:t> </a:t>
            </a:r>
            <a:r>
              <a:rPr lang="en-US" sz="1800" dirty="0" err="1">
                <a:solidFill>
                  <a:schemeClr val="dk1"/>
                </a:solidFill>
              </a:rPr>
              <a:t>și</a:t>
            </a:r>
            <a:r>
              <a:rPr lang="en-US" sz="1800" dirty="0">
                <a:solidFill>
                  <a:schemeClr val="dk1"/>
                </a:solidFill>
              </a:rPr>
              <a:t> </a:t>
            </a:r>
            <a:r>
              <a:rPr lang="en-US" sz="1800" dirty="0" err="1">
                <a:solidFill>
                  <a:schemeClr val="dk1"/>
                </a:solidFill>
              </a:rPr>
              <a:t>realizabile</a:t>
            </a:r>
            <a:r>
              <a:rPr lang="en-US" sz="1800" dirty="0">
                <a:solidFill>
                  <a:schemeClr val="dk1"/>
                </a:solidFill>
              </a:rPr>
              <a:t> </a:t>
            </a:r>
            <a:r>
              <a:rPr lang="en-US" sz="1800" dirty="0" err="1">
                <a:solidFill>
                  <a:schemeClr val="dk1"/>
                </a:solidFill>
              </a:rPr>
              <a:t>în</a:t>
            </a:r>
            <a:r>
              <a:rPr lang="en-US" sz="1800" dirty="0">
                <a:solidFill>
                  <a:schemeClr val="dk1"/>
                </a:solidFill>
              </a:rPr>
              <a:t> termen de 2-4 </a:t>
            </a:r>
            <a:r>
              <a:rPr lang="en-US" sz="1800" dirty="0" err="1">
                <a:solidFill>
                  <a:schemeClr val="dk1"/>
                </a:solidFill>
              </a:rPr>
              <a:t>săptămâni</a:t>
            </a:r>
            <a:r>
              <a:rPr lang="en-US" sz="1800" dirty="0">
                <a:solidFill>
                  <a:schemeClr val="dk1"/>
                </a:solidFill>
              </a:rPr>
              <a:t>.</a:t>
            </a:r>
          </a:p>
          <a:p>
            <a:pPr marL="285750" lvl="0" indent="-285750">
              <a:buSzPts val="1800"/>
              <a:buFont typeface="Arial"/>
              <a:buChar char="•"/>
            </a:pPr>
            <a:r>
              <a:rPr lang="en-US" sz="1800" dirty="0" err="1">
                <a:solidFill>
                  <a:schemeClr val="dk1"/>
                </a:solidFill>
              </a:rPr>
              <a:t>Înregistrați</a:t>
            </a:r>
            <a:r>
              <a:rPr lang="en-US" sz="1800" dirty="0">
                <a:solidFill>
                  <a:schemeClr val="dk1"/>
                </a:solidFill>
              </a:rPr>
              <a:t> </a:t>
            </a:r>
            <a:r>
              <a:rPr lang="en-US" sz="1800" dirty="0" err="1">
                <a:solidFill>
                  <a:schemeClr val="dk1"/>
                </a:solidFill>
              </a:rPr>
              <a:t>cele</a:t>
            </a:r>
            <a:r>
              <a:rPr lang="en-US" sz="1800" dirty="0">
                <a:solidFill>
                  <a:schemeClr val="dk1"/>
                </a:solidFill>
              </a:rPr>
              <a:t> </a:t>
            </a:r>
            <a:r>
              <a:rPr lang="en-US" sz="1800" dirty="0" err="1">
                <a:solidFill>
                  <a:schemeClr val="dk1"/>
                </a:solidFill>
              </a:rPr>
              <a:t>trei</a:t>
            </a:r>
            <a:r>
              <a:rPr lang="en-US" sz="1800" dirty="0">
                <a:solidFill>
                  <a:schemeClr val="dk1"/>
                </a:solidFill>
              </a:rPr>
              <a:t> </a:t>
            </a:r>
            <a:r>
              <a:rPr lang="en-US" sz="1800" dirty="0" err="1">
                <a:solidFill>
                  <a:schemeClr val="dk1"/>
                </a:solidFill>
              </a:rPr>
              <a:t>provocări</a:t>
            </a:r>
            <a:r>
              <a:rPr lang="en-US" sz="1800" dirty="0">
                <a:solidFill>
                  <a:schemeClr val="dk1"/>
                </a:solidFill>
              </a:rPr>
              <a:t> + </a:t>
            </a:r>
            <a:r>
              <a:rPr lang="en-US" sz="1800" dirty="0" err="1">
                <a:solidFill>
                  <a:schemeClr val="dk1"/>
                </a:solidFill>
              </a:rPr>
              <a:t>trei</a:t>
            </a:r>
            <a:r>
              <a:rPr lang="en-US" sz="1800" dirty="0">
                <a:solidFill>
                  <a:schemeClr val="dk1"/>
                </a:solidFill>
              </a:rPr>
              <a:t> </a:t>
            </a:r>
            <a:r>
              <a:rPr lang="en-US" sz="1800" dirty="0" err="1">
                <a:solidFill>
                  <a:schemeClr val="dk1"/>
                </a:solidFill>
              </a:rPr>
              <a:t>practici</a:t>
            </a:r>
            <a:r>
              <a:rPr lang="en-US" sz="1800" dirty="0">
                <a:solidFill>
                  <a:schemeClr val="dk1"/>
                </a:solidFill>
              </a:rPr>
              <a:t> pe </a:t>
            </a:r>
            <a:r>
              <a:rPr lang="en-US" sz="1800" dirty="0" err="1">
                <a:solidFill>
                  <a:schemeClr val="dk1"/>
                </a:solidFill>
              </a:rPr>
              <a:t>hârtie</a:t>
            </a:r>
            <a:r>
              <a:rPr lang="en-US" sz="1800" dirty="0">
                <a:solidFill>
                  <a:schemeClr val="dk1"/>
                </a:solidFill>
              </a:rPr>
              <a:t> de flipchart.</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7d7badc4d7_0_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sz="3200" dirty="0" err="1"/>
              <a:t>Unitatea</a:t>
            </a:r>
            <a:r>
              <a:rPr lang="en-US" sz="3200" dirty="0"/>
              <a:t> 1.1 – </a:t>
            </a:r>
            <a:r>
              <a:rPr lang="en-US" sz="3200" dirty="0" err="1"/>
              <a:t>Introducere</a:t>
            </a:r>
            <a:r>
              <a:rPr lang="en-US" sz="3200" dirty="0"/>
              <a:t> </a:t>
            </a:r>
            <a:r>
              <a:rPr lang="en-US" sz="3200" dirty="0" err="1"/>
              <a:t>în</a:t>
            </a:r>
            <a:r>
              <a:rPr lang="en-US" sz="3200" dirty="0"/>
              <a:t> </a:t>
            </a:r>
            <a:r>
              <a:rPr lang="en-US" sz="3200" dirty="0" err="1"/>
              <a:t>starea</a:t>
            </a:r>
            <a:r>
              <a:rPr lang="en-US" sz="3200" dirty="0"/>
              <a:t> de bine </a:t>
            </a:r>
            <a:r>
              <a:rPr lang="en-US" sz="3200" dirty="0" err="1"/>
              <a:t>în</a:t>
            </a:r>
            <a:r>
              <a:rPr lang="en-US" sz="3200" dirty="0"/>
              <a:t> </a:t>
            </a:r>
            <a:r>
              <a:rPr lang="en-US" sz="3200" dirty="0" err="1"/>
              <a:t>domeniul</a:t>
            </a:r>
            <a:r>
              <a:rPr lang="en-US" sz="3200" dirty="0"/>
              <a:t> </a:t>
            </a:r>
            <a:r>
              <a:rPr lang="en-US" sz="3200" dirty="0" err="1"/>
              <a:t>educației</a:t>
            </a:r>
            <a:endParaRPr sz="3200" dirty="0"/>
          </a:p>
        </p:txBody>
      </p:sp>
      <p:sp>
        <p:nvSpPr>
          <p:cNvPr id="195" name="Google Shape;195;g37d7badc4d7_0_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dirty="0"/>
              <a:t>School Challenge Mapping</a:t>
            </a:r>
            <a:endParaRPr dirty="0"/>
          </a:p>
        </p:txBody>
      </p:sp>
      <p:sp>
        <p:nvSpPr>
          <p:cNvPr id="196" name="Google Shape;196;g37d7badc4d7_0_6"/>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b="1" dirty="0"/>
              <a:t>Scop</a:t>
            </a:r>
            <a:endParaRPr dirty="0"/>
          </a:p>
          <a:p>
            <a:pPr marL="285750" lvl="0" indent="-285750">
              <a:spcBef>
                <a:spcPts val="0"/>
              </a:spcBef>
              <a:buFont typeface="Arial"/>
              <a:buChar char="•"/>
            </a:pPr>
            <a:r>
              <a:rPr lang="fr-FR" dirty="0" err="1"/>
              <a:t>Înțelegerea</a:t>
            </a:r>
            <a:r>
              <a:rPr lang="fr-FR" dirty="0"/>
              <a:t> </a:t>
            </a:r>
            <a:r>
              <a:rPr lang="fr-FR" dirty="0" err="1"/>
              <a:t>situației</a:t>
            </a:r>
            <a:r>
              <a:rPr lang="fr-FR" dirty="0"/>
              <a:t> </a:t>
            </a:r>
            <a:r>
              <a:rPr lang="fr-FR" dirty="0" err="1"/>
              <a:t>actuale</a:t>
            </a:r>
            <a:r>
              <a:rPr lang="fr-FR" dirty="0"/>
              <a:t> </a:t>
            </a:r>
            <a:r>
              <a:rPr lang="fr-FR" dirty="0" err="1"/>
              <a:t>înainte</a:t>
            </a:r>
            <a:r>
              <a:rPr lang="fr-FR" dirty="0"/>
              <a:t> de a </a:t>
            </a:r>
            <a:r>
              <a:rPr lang="fr-FR" dirty="0" err="1"/>
              <a:t>planifica</a:t>
            </a:r>
            <a:r>
              <a:rPr lang="fr-FR" dirty="0"/>
              <a:t> </a:t>
            </a:r>
            <a:r>
              <a:rPr lang="fr-FR" dirty="0" err="1"/>
              <a:t>acțiuni</a:t>
            </a:r>
            <a:r>
              <a:rPr lang="en-US" dirty="0"/>
              <a:t>.</a:t>
            </a:r>
            <a:endParaRPr dirty="0"/>
          </a:p>
        </p:txBody>
      </p:sp>
      <p:pic>
        <p:nvPicPr>
          <p:cNvPr id="197" name="Google Shape;197;g37d7badc4d7_0_6" descr="A diagram of a swot analysis&#10;&#10;AI-generated content may be incorrect."/>
          <p:cNvPicPr preferRelativeResize="0"/>
          <p:nvPr/>
        </p:nvPicPr>
        <p:blipFill rotWithShape="1">
          <a:blip r:embed="rId3">
            <a:alphaModFix/>
          </a:blip>
          <a:srcRect/>
          <a:stretch/>
        </p:blipFill>
        <p:spPr>
          <a:xfrm>
            <a:off x="952500" y="2388870"/>
            <a:ext cx="9601200" cy="4263390"/>
          </a:xfrm>
          <a:prstGeom prst="rect">
            <a:avLst/>
          </a:prstGeom>
          <a:noFill/>
          <a:ln>
            <a:noFill/>
          </a:ln>
        </p:spPr>
      </p:pic>
      <p:sp>
        <p:nvSpPr>
          <p:cNvPr id="2" name="Rectangle 1">
            <a:extLst>
              <a:ext uri="{FF2B5EF4-FFF2-40B4-BE49-F238E27FC236}">
                <a16:creationId xmlns:a16="http://schemas.microsoft.com/office/drawing/2014/main" id="{FB9329B6-3F9D-12E1-CE8C-DF6AE31629F1}"/>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Roboto" panose="02000000000000000000" pitchFamily="2" charset="0"/>
              </a:rPr>
            </a:br>
            <a:endParaRPr kumimoji="0" lang="en-US" altLang="en-US"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7A4FED15-3BFB-BE3B-9BE2-BF16A68D4999}"/>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F6368"/>
                </a:solidFill>
                <a:effectLst/>
                <a:latin typeface="Roboto" panose="02000000000000000000" pitchFamily="2" charset="0"/>
              </a:rPr>
              <a:t>33 / 5,000</a:t>
            </a:r>
            <a:endParaRPr kumimoji="0" lang="en-US" altLang="en-US" sz="6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1300" b="0" i="0" u="none" strike="noStrike" cap="none" normalizeH="0" baseline="0">
                <a:ln>
                  <a:noFill/>
                </a:ln>
                <a:solidFill>
                  <a:srgbClr val="3C4043"/>
                </a:solidFill>
                <a:effectLst/>
              </a:rPr>
              <a:t>Cartografierea Provocărilor Școlare</a:t>
            </a:r>
            <a:endParaRPr kumimoji="0" lang="ro-RO"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sz="3200" dirty="0"/>
              <a:t>Unit 1.1 – Introduction to Well-being in Education</a:t>
            </a:r>
            <a:endParaRPr sz="3200" dirty="0"/>
          </a:p>
        </p:txBody>
      </p:sp>
      <p:sp>
        <p:nvSpPr>
          <p:cNvPr id="203" name="Google Shape;203;p15"/>
          <p:cNvSpPr txBox="1">
            <a:spLocks noGrp="1"/>
          </p:cNvSpPr>
          <p:nvPr>
            <p:ph type="body" idx="1"/>
          </p:nvPr>
        </p:nvSpPr>
        <p:spPr>
          <a:xfrm>
            <a:off x="97970" y="641352"/>
            <a:ext cx="11944500" cy="550800"/>
          </a:xfrm>
          <a:prstGeom prst="rect">
            <a:avLst/>
          </a:prstGeom>
          <a:noFill/>
          <a:ln>
            <a:noFill/>
          </a:ln>
        </p:spPr>
        <p:txBody>
          <a:bodyPr spcFirstLastPara="1" wrap="square" lIns="91425" tIns="45700" rIns="91425" bIns="45700" anchor="ctr" anchorCtr="0">
            <a:noAutofit/>
          </a:bodyPr>
          <a:lstStyle/>
          <a:p>
            <a:pPr lvl="0"/>
            <a:r>
              <a:rPr lang="en-US" dirty="0" err="1"/>
              <a:t>Cartografierea</a:t>
            </a:r>
            <a:r>
              <a:rPr lang="en-US" dirty="0"/>
              <a:t> </a:t>
            </a:r>
            <a:r>
              <a:rPr lang="en-US" dirty="0" err="1"/>
              <a:t>practicilor</a:t>
            </a:r>
            <a:r>
              <a:rPr lang="en-US" dirty="0"/>
              <a:t> </a:t>
            </a:r>
            <a:r>
              <a:rPr lang="en-US" dirty="0" err="1"/>
              <a:t>actuale</a:t>
            </a:r>
            <a:endParaRPr dirty="0"/>
          </a:p>
        </p:txBody>
      </p:sp>
      <p:sp>
        <p:nvSpPr>
          <p:cNvPr id="204" name="Google Shape;204;p15"/>
          <p:cNvSpPr txBox="1">
            <a:spLocks noGrp="1"/>
          </p:cNvSpPr>
          <p:nvPr>
            <p:ph type="body" idx="2"/>
          </p:nvPr>
        </p:nvSpPr>
        <p:spPr>
          <a:xfrm>
            <a:off x="97970" y="1192152"/>
            <a:ext cx="5094515" cy="5584206"/>
          </a:xfrm>
          <a:prstGeom prst="rect">
            <a:avLst/>
          </a:prstGeom>
          <a:noFill/>
          <a:ln>
            <a:noFill/>
          </a:ln>
        </p:spPr>
        <p:txBody>
          <a:bodyPr spcFirstLastPara="1" wrap="square" lIns="91425" tIns="45700" rIns="91425" bIns="45700" anchor="t" anchorCtr="0">
            <a:noAutofit/>
          </a:bodyPr>
          <a:lstStyle/>
          <a:p>
            <a:pPr marL="182563" lvl="0" indent="0" algn="just"/>
            <a:r>
              <a:rPr lang="en-US" dirty="0" err="1"/>
              <a:t>Acum</a:t>
            </a:r>
            <a:r>
              <a:rPr lang="en-US" dirty="0"/>
              <a:t>, </a:t>
            </a:r>
            <a:r>
              <a:rPr lang="en-US" dirty="0" err="1"/>
              <a:t>că</a:t>
            </a:r>
            <a:r>
              <a:rPr lang="en-US" dirty="0"/>
              <a:t> </a:t>
            </a:r>
            <a:r>
              <a:rPr lang="en-US" dirty="0" err="1"/>
              <a:t>ați</a:t>
            </a:r>
            <a:r>
              <a:rPr lang="en-US" dirty="0"/>
              <a:t> </a:t>
            </a:r>
            <a:r>
              <a:rPr lang="en-US" dirty="0" err="1"/>
              <a:t>identificat</a:t>
            </a:r>
            <a:r>
              <a:rPr lang="en-US" dirty="0"/>
              <a:t> </a:t>
            </a:r>
            <a:r>
              <a:rPr lang="en-US" dirty="0" err="1"/>
              <a:t>provocările</a:t>
            </a:r>
            <a:r>
              <a:rPr lang="en-US" dirty="0"/>
              <a:t> </a:t>
            </a:r>
            <a:r>
              <a:rPr lang="en-US" dirty="0" err="1"/>
              <a:t>prin</a:t>
            </a:r>
            <a:r>
              <a:rPr lang="en-US" dirty="0"/>
              <a:t> </a:t>
            </a:r>
            <a:r>
              <a:rPr lang="en-US" dirty="0" err="1"/>
              <a:t>analiza</a:t>
            </a:r>
            <a:r>
              <a:rPr lang="en-US" dirty="0"/>
              <a:t> SWOT, </a:t>
            </a:r>
            <a:r>
              <a:rPr lang="en-US" dirty="0" err="1"/>
              <a:t>vă</a:t>
            </a:r>
            <a:r>
              <a:rPr lang="en-US" dirty="0"/>
              <a:t> </a:t>
            </a:r>
            <a:r>
              <a:rPr lang="en-US" dirty="0" err="1"/>
              <a:t>veți</a:t>
            </a:r>
            <a:r>
              <a:rPr lang="en-US" dirty="0"/>
              <a:t> </a:t>
            </a:r>
            <a:r>
              <a:rPr lang="en-US" dirty="0" err="1"/>
              <a:t>concentra</a:t>
            </a:r>
            <a:r>
              <a:rPr lang="en-US" dirty="0"/>
              <a:t> pe practica </a:t>
            </a:r>
            <a:r>
              <a:rPr lang="en-US" dirty="0" err="1"/>
              <a:t>zilnică</a:t>
            </a:r>
            <a:r>
              <a:rPr lang="en-US" dirty="0"/>
              <a:t>. </a:t>
            </a:r>
          </a:p>
          <a:p>
            <a:pPr marL="182563" lvl="0" indent="0" algn="just"/>
            <a:r>
              <a:rPr lang="en-US" dirty="0" err="1"/>
              <a:t>Trecem</a:t>
            </a:r>
            <a:r>
              <a:rPr lang="en-US" dirty="0"/>
              <a:t> de la </a:t>
            </a:r>
            <a:r>
              <a:rPr lang="en-US" i="1" dirty="0" err="1"/>
              <a:t>diagnosticare</a:t>
            </a:r>
            <a:r>
              <a:rPr lang="en-US" i="1" dirty="0"/>
              <a:t> la </a:t>
            </a:r>
            <a:r>
              <a:rPr lang="en-US" i="1" dirty="0" err="1"/>
              <a:t>dovezi</a:t>
            </a:r>
            <a:r>
              <a:rPr lang="en-US" i="1" dirty="0"/>
              <a:t> </a:t>
            </a:r>
            <a:r>
              <a:rPr lang="en-US" i="1" dirty="0" err="1"/>
              <a:t>despre</a:t>
            </a:r>
            <a:r>
              <a:rPr lang="en-US" i="1" dirty="0"/>
              <a:t> </a:t>
            </a:r>
            <a:r>
              <a:rPr lang="en-US" i="1" dirty="0" err="1"/>
              <a:t>ceea</a:t>
            </a:r>
            <a:r>
              <a:rPr lang="en-US" i="1" dirty="0"/>
              <a:t> </a:t>
            </a:r>
            <a:r>
              <a:rPr lang="en-US" i="1" dirty="0" err="1"/>
              <a:t>ce</a:t>
            </a:r>
            <a:r>
              <a:rPr lang="en-US" i="1" dirty="0"/>
              <a:t> se </a:t>
            </a:r>
            <a:r>
              <a:rPr lang="en-US" i="1" dirty="0" err="1"/>
              <a:t>întâmplă</a:t>
            </a:r>
            <a:r>
              <a:rPr lang="en-US" i="1" dirty="0"/>
              <a:t> de </a:t>
            </a:r>
            <a:r>
              <a:rPr lang="en-US" i="1" dirty="0" err="1"/>
              <a:t>fapt</a:t>
            </a:r>
            <a:r>
              <a:rPr lang="en-US" i="1" dirty="0"/>
              <a:t> </a:t>
            </a:r>
            <a:r>
              <a:rPr lang="en-US" i="1" dirty="0" err="1"/>
              <a:t>în</a:t>
            </a:r>
            <a:r>
              <a:rPr lang="en-US" i="1" dirty="0"/>
              <a:t> </a:t>
            </a:r>
            <a:r>
              <a:rPr lang="en-US" i="1" dirty="0" err="1"/>
              <a:t>viața</a:t>
            </a:r>
            <a:r>
              <a:rPr lang="en-US" i="1" dirty="0"/>
              <a:t> </a:t>
            </a:r>
            <a:r>
              <a:rPr lang="en-US" i="1" dirty="0" err="1"/>
              <a:t>școlară</a:t>
            </a:r>
            <a:r>
              <a:rPr lang="en-US" dirty="0"/>
              <a:t>.</a:t>
            </a:r>
          </a:p>
          <a:p>
            <a:pPr marL="182563" lvl="0" indent="0" algn="just"/>
            <a:r>
              <a:rPr lang="en-US" dirty="0" err="1"/>
              <a:t>Folosind</a:t>
            </a:r>
            <a:r>
              <a:rPr lang="en-US" dirty="0"/>
              <a:t> </a:t>
            </a:r>
            <a:r>
              <a:rPr lang="en-US" dirty="0" err="1"/>
              <a:t>harta</a:t>
            </a:r>
            <a:r>
              <a:rPr lang="en-US" dirty="0"/>
              <a:t> SWOT, </a:t>
            </a:r>
            <a:r>
              <a:rPr lang="en-US" dirty="0" err="1"/>
              <a:t>alegeți</a:t>
            </a:r>
            <a:r>
              <a:rPr lang="en-US" dirty="0"/>
              <a:t> o </a:t>
            </a:r>
            <a:r>
              <a:rPr lang="en-US" dirty="0" err="1"/>
              <a:t>zonă</a:t>
            </a:r>
            <a:r>
              <a:rPr lang="en-US" dirty="0"/>
              <a:t> care </a:t>
            </a:r>
            <a:r>
              <a:rPr lang="en-US" dirty="0" err="1"/>
              <a:t>afectează</a:t>
            </a:r>
            <a:r>
              <a:rPr lang="en-US" dirty="0"/>
              <a:t> cel </a:t>
            </a:r>
            <a:r>
              <a:rPr lang="en-US" dirty="0" err="1"/>
              <a:t>mai</a:t>
            </a:r>
            <a:r>
              <a:rPr lang="en-US" dirty="0"/>
              <a:t> </a:t>
            </a:r>
            <a:r>
              <a:rPr lang="en-US" dirty="0" err="1"/>
              <a:t>mult</a:t>
            </a:r>
            <a:r>
              <a:rPr lang="en-US" dirty="0"/>
              <a:t> </a:t>
            </a:r>
            <a:r>
              <a:rPr lang="en-US" dirty="0" err="1"/>
              <a:t>bunăstarea</a:t>
            </a:r>
            <a:r>
              <a:rPr lang="en-US" dirty="0"/>
              <a:t>.</a:t>
            </a:r>
          </a:p>
          <a:p>
            <a:pPr marL="182563" lvl="0" indent="0"/>
            <a:r>
              <a:rPr lang="en-US" b="1" dirty="0"/>
              <a:t>In </a:t>
            </a:r>
            <a:r>
              <a:rPr lang="en-US" b="1" dirty="0" err="1"/>
              <a:t>grupuri</a:t>
            </a:r>
            <a:r>
              <a:rPr lang="en-US" b="1" dirty="0"/>
              <a:t> (10 min):</a:t>
            </a:r>
            <a:endParaRPr dirty="0"/>
          </a:p>
          <a:p>
            <a:pPr marL="182563" lvl="0" indent="0"/>
            <a:r>
              <a:rPr lang="en-US" dirty="0" err="1"/>
              <a:t>Enumerați</a:t>
            </a:r>
            <a:r>
              <a:rPr lang="en-US" dirty="0"/>
              <a:t> </a:t>
            </a:r>
            <a:r>
              <a:rPr lang="en-US" dirty="0" err="1"/>
              <a:t>practicile</a:t>
            </a:r>
            <a:r>
              <a:rPr lang="en-US" dirty="0"/>
              <a:t> </a:t>
            </a:r>
            <a:r>
              <a:rPr lang="en-US" dirty="0" err="1"/>
              <a:t>actuale</a:t>
            </a:r>
            <a:r>
              <a:rPr lang="en-US" dirty="0"/>
              <a:t> legate de </a:t>
            </a:r>
            <a:r>
              <a:rPr lang="en-US" dirty="0" err="1"/>
              <a:t>domeniul</a:t>
            </a:r>
            <a:r>
              <a:rPr lang="en-US" dirty="0"/>
              <a:t> </a:t>
            </a:r>
            <a:r>
              <a:rPr lang="en-US" dirty="0" err="1"/>
              <a:t>respectiv</a:t>
            </a:r>
            <a:r>
              <a:rPr lang="en-US" dirty="0"/>
              <a:t>.</a:t>
            </a:r>
            <a:endParaRPr dirty="0"/>
          </a:p>
          <a:p>
            <a:pPr marL="182563" lvl="0" indent="0"/>
            <a:r>
              <a:rPr lang="en-US" dirty="0" err="1"/>
              <a:t>Marcați</a:t>
            </a:r>
            <a:r>
              <a:rPr lang="en-US" dirty="0"/>
              <a:t>-o </a:t>
            </a:r>
            <a:r>
              <a:rPr lang="en-US" dirty="0" err="1"/>
              <a:t>fiecare</a:t>
            </a:r>
            <a:r>
              <a:rPr lang="en-US" dirty="0"/>
              <a:t> ca :</a:t>
            </a:r>
            <a:br>
              <a:rPr lang="en-US" dirty="0"/>
            </a:br>
            <a:r>
              <a:rPr lang="en-US" dirty="0"/>
              <a:t>• </a:t>
            </a:r>
            <a:r>
              <a:rPr lang="en-US" b="1" dirty="0" err="1"/>
              <a:t>Punct</a:t>
            </a:r>
            <a:r>
              <a:rPr lang="en-US" b="1" dirty="0"/>
              <a:t> forte </a:t>
            </a:r>
            <a:r>
              <a:rPr lang="en-US" dirty="0"/>
              <a:t>(</a:t>
            </a:r>
            <a:r>
              <a:rPr lang="en-US" dirty="0" err="1"/>
              <a:t>funcționează</a:t>
            </a:r>
            <a:r>
              <a:rPr lang="en-US" dirty="0"/>
              <a:t> bine </a:t>
            </a:r>
            <a:r>
              <a:rPr lang="en-US" dirty="0" err="1"/>
              <a:t>astăzi</a:t>
            </a:r>
            <a:r>
              <a:rPr lang="en-US" dirty="0"/>
              <a:t>) </a:t>
            </a:r>
          </a:p>
          <a:p>
            <a:pPr marL="182563" lvl="0" indent="0"/>
            <a:r>
              <a:rPr lang="en-US" b="1" dirty="0"/>
              <a:t>• </a:t>
            </a:r>
            <a:r>
              <a:rPr lang="en-US" b="1" dirty="0" err="1"/>
              <a:t>Lacună</a:t>
            </a:r>
            <a:r>
              <a:rPr lang="en-US" b="1" dirty="0"/>
              <a:t> </a:t>
            </a:r>
            <a:r>
              <a:rPr lang="en-US" dirty="0"/>
              <a:t>(</a:t>
            </a:r>
            <a:r>
              <a:rPr lang="en-US" dirty="0" err="1"/>
              <a:t>necesită</a:t>
            </a:r>
            <a:r>
              <a:rPr lang="en-US" dirty="0"/>
              <a:t> </a:t>
            </a:r>
            <a:r>
              <a:rPr lang="en-US" dirty="0" err="1"/>
              <a:t>îmbunătățiri</a:t>
            </a:r>
            <a:r>
              <a:rPr lang="en-US" dirty="0"/>
              <a:t> </a:t>
            </a:r>
            <a:r>
              <a:rPr lang="en-US" dirty="0" err="1"/>
              <a:t>sau</a:t>
            </a:r>
            <a:r>
              <a:rPr lang="en-US" dirty="0"/>
              <a:t> </a:t>
            </a:r>
            <a:r>
              <a:rPr lang="en-US" dirty="0" err="1"/>
              <a:t>lipsește</a:t>
            </a:r>
            <a:r>
              <a:rPr lang="en-US" dirty="0"/>
              <a:t>)</a:t>
            </a:r>
          </a:p>
          <a:p>
            <a:pPr marL="182563" lvl="0" indent="0"/>
            <a:r>
              <a:rPr lang="en-US" b="1" dirty="0"/>
              <a:t>Focus:</a:t>
            </a:r>
            <a:br>
              <a:rPr lang="en-US" dirty="0"/>
            </a:br>
            <a:r>
              <a:rPr lang="en-US" dirty="0"/>
              <a:t>• </a:t>
            </a:r>
            <a:r>
              <a:rPr lang="fr-FR" dirty="0" err="1"/>
              <a:t>Scrieți</a:t>
            </a:r>
            <a:r>
              <a:rPr lang="fr-FR" dirty="0"/>
              <a:t> ce fac </a:t>
            </a:r>
            <a:r>
              <a:rPr lang="fr-FR" dirty="0" err="1"/>
              <a:t>oamenii</a:t>
            </a:r>
            <a:r>
              <a:rPr lang="fr-FR" dirty="0"/>
              <a:t>, nu ce </a:t>
            </a:r>
            <a:r>
              <a:rPr lang="fr-FR" dirty="0" err="1"/>
              <a:t>cred</a:t>
            </a:r>
            <a:r>
              <a:rPr lang="fr-FR" dirty="0"/>
              <a:t>. </a:t>
            </a:r>
          </a:p>
          <a:p>
            <a:pPr marL="182563" lvl="0" indent="0"/>
            <a:r>
              <a:rPr lang="fr-FR" dirty="0"/>
              <a:t>• </a:t>
            </a:r>
            <a:r>
              <a:rPr lang="fr-FR" dirty="0" err="1"/>
              <a:t>Fiți</a:t>
            </a:r>
            <a:r>
              <a:rPr lang="fr-FR" dirty="0"/>
              <a:t> </a:t>
            </a:r>
            <a:r>
              <a:rPr lang="fr-FR" dirty="0" err="1"/>
              <a:t>specific</a:t>
            </a:r>
            <a:r>
              <a:rPr lang="fr-FR" dirty="0"/>
              <a:t> </a:t>
            </a:r>
            <a:r>
              <a:rPr lang="fr-FR" dirty="0" err="1"/>
              <a:t>și</a:t>
            </a:r>
            <a:r>
              <a:rPr lang="fr-FR" dirty="0"/>
              <a:t> </a:t>
            </a:r>
            <a:r>
              <a:rPr lang="fr-FR" dirty="0" err="1"/>
              <a:t>observabil</a:t>
            </a:r>
            <a:r>
              <a:rPr lang="fr-FR" dirty="0"/>
              <a:t>.</a:t>
            </a:r>
          </a:p>
          <a:p>
            <a:pPr marL="182563" lvl="0" indent="0"/>
            <a:r>
              <a:rPr lang="en-US" i="1" dirty="0" err="1"/>
              <a:t>Acest</a:t>
            </a:r>
            <a:r>
              <a:rPr lang="en-US" i="1" dirty="0"/>
              <a:t> pas </a:t>
            </a:r>
            <a:r>
              <a:rPr lang="en-US" i="1" dirty="0" err="1"/>
              <a:t>vă</a:t>
            </a:r>
            <a:r>
              <a:rPr lang="en-US" i="1" dirty="0"/>
              <a:t> </a:t>
            </a:r>
            <a:r>
              <a:rPr lang="en-US" i="1" dirty="0" err="1"/>
              <a:t>pregătește</a:t>
            </a:r>
            <a:r>
              <a:rPr lang="en-US" i="1" dirty="0"/>
              <a:t> </a:t>
            </a:r>
            <a:r>
              <a:rPr lang="en-US" i="1" dirty="0" err="1"/>
              <a:t>pentru</a:t>
            </a:r>
            <a:r>
              <a:rPr lang="en-US" i="1" dirty="0"/>
              <a:t> </a:t>
            </a:r>
            <a:r>
              <a:rPr lang="en-US" i="1" dirty="0" err="1"/>
              <a:t>planificarea</a:t>
            </a:r>
            <a:r>
              <a:rPr lang="en-US" i="1" dirty="0"/>
              <a:t> de </a:t>
            </a:r>
            <a:r>
              <a:rPr lang="en-US" i="1" dirty="0" err="1"/>
              <a:t>noi</a:t>
            </a:r>
            <a:r>
              <a:rPr lang="en-US" i="1" dirty="0"/>
              <a:t> </a:t>
            </a:r>
            <a:r>
              <a:rPr lang="en-US" i="1" dirty="0" err="1"/>
              <a:t>practici</a:t>
            </a:r>
            <a:r>
              <a:rPr lang="en-US" i="1" dirty="0"/>
              <a:t> </a:t>
            </a:r>
            <a:r>
              <a:rPr lang="en-US" i="1" dirty="0" err="1"/>
              <a:t>mai</a:t>
            </a:r>
            <a:r>
              <a:rPr lang="en-US" i="1" dirty="0"/>
              <a:t> </a:t>
            </a:r>
            <a:r>
              <a:rPr lang="en-US" i="1" dirty="0" err="1"/>
              <a:t>târziu</a:t>
            </a:r>
            <a:r>
              <a:rPr lang="en-US" i="1" dirty="0"/>
              <a:t> </a:t>
            </a:r>
            <a:r>
              <a:rPr lang="en-US" i="1" dirty="0" err="1"/>
              <a:t>în</a:t>
            </a:r>
            <a:r>
              <a:rPr lang="en-US" i="1" dirty="0"/>
              <a:t> </a:t>
            </a:r>
            <a:r>
              <a:rPr lang="en-US" i="1" dirty="0" err="1"/>
              <a:t>sesiune</a:t>
            </a:r>
            <a:r>
              <a:rPr lang="en-US" i="1" dirty="0"/>
              <a:t>.</a:t>
            </a:r>
            <a:endParaRPr dirty="0"/>
          </a:p>
        </p:txBody>
      </p:sp>
      <p:sp>
        <p:nvSpPr>
          <p:cNvPr id="205" name="Google Shape;205;p15"/>
          <p:cNvSpPr/>
          <p:nvPr/>
        </p:nvSpPr>
        <p:spPr>
          <a:xfrm>
            <a:off x="5109209" y="4413974"/>
            <a:ext cx="6817179" cy="2362384"/>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1" u="sng" dirty="0">
                <a:solidFill>
                  <a:schemeClr val="dk1"/>
                </a:solidFill>
                <a:latin typeface="Calibri"/>
                <a:ea typeface="Calibri"/>
                <a:cs typeface="Calibri"/>
                <a:sym typeface="Calibri"/>
              </a:rPr>
              <a:t>Reguli </a:t>
            </a:r>
            <a:r>
              <a:rPr lang="en-US" sz="1800" b="1" u="sng" dirty="0" err="1">
                <a:solidFill>
                  <a:schemeClr val="dk1"/>
                </a:solidFill>
                <a:latin typeface="Calibri"/>
                <a:ea typeface="Calibri"/>
                <a:cs typeface="Calibri"/>
                <a:sym typeface="Calibri"/>
              </a:rPr>
              <a:t>cheie</a:t>
            </a:r>
            <a:endParaRPr dirty="0"/>
          </a:p>
          <a:p>
            <a:pPr lvl="0"/>
            <a:r>
              <a:rPr lang="en-US" sz="1800" dirty="0" err="1">
                <a:solidFill>
                  <a:schemeClr val="dk1"/>
                </a:solidFill>
                <a:latin typeface="Calibri"/>
                <a:ea typeface="Calibri"/>
                <a:cs typeface="Calibri"/>
                <a:sym typeface="Calibri"/>
              </a:rPr>
              <a:t>Cartografiati</a:t>
            </a:r>
            <a:r>
              <a:rPr lang="en-US" sz="1800"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practici</a:t>
            </a:r>
            <a:r>
              <a:rPr lang="en-US" sz="1800" dirty="0">
                <a:solidFill>
                  <a:schemeClr val="dk1"/>
                </a:solidFill>
                <a:latin typeface="Calibri"/>
                <a:ea typeface="Calibri"/>
                <a:cs typeface="Calibri"/>
                <a:sym typeface="Calibri"/>
              </a:rPr>
              <a:t>, nu </a:t>
            </a:r>
            <a:r>
              <a:rPr lang="en-US" sz="1800" dirty="0" err="1">
                <a:solidFill>
                  <a:schemeClr val="dk1"/>
                </a:solidFill>
                <a:latin typeface="Calibri"/>
                <a:ea typeface="Calibri"/>
                <a:cs typeface="Calibri"/>
                <a:sym typeface="Calibri"/>
              </a:rPr>
              <a:t>opinii</a:t>
            </a:r>
            <a:r>
              <a:rPr lang="en-US" sz="1800" dirty="0">
                <a:solidFill>
                  <a:schemeClr val="dk1"/>
                </a:solidFill>
                <a:latin typeface="Calibri"/>
                <a:ea typeface="Calibri"/>
                <a:cs typeface="Calibri"/>
                <a:sym typeface="Calibri"/>
              </a:rPr>
              <a:t>.</a:t>
            </a:r>
          </a:p>
          <a:p>
            <a:pPr lvl="0"/>
            <a:r>
              <a:rPr lang="en-US" sz="1800" dirty="0" err="1">
                <a:solidFill>
                  <a:schemeClr val="dk1"/>
                </a:solidFill>
                <a:latin typeface="Calibri"/>
                <a:ea typeface="Calibri"/>
                <a:cs typeface="Calibri"/>
                <a:sym typeface="Calibri"/>
              </a:rPr>
              <a:t>Exemple</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ce</a:t>
            </a:r>
            <a:r>
              <a:rPr lang="en-US" sz="1800" dirty="0">
                <a:solidFill>
                  <a:schemeClr val="dk1"/>
                </a:solidFill>
                <a:latin typeface="Calibri"/>
                <a:ea typeface="Calibri"/>
                <a:cs typeface="Calibri"/>
                <a:sym typeface="Calibri"/>
              </a:rPr>
              <a:t> NU </a:t>
            </a:r>
            <a:r>
              <a:rPr lang="en-US" sz="1800" dirty="0" err="1">
                <a:solidFill>
                  <a:schemeClr val="dk1"/>
                </a:solidFill>
                <a:latin typeface="Calibri"/>
                <a:ea typeface="Calibri"/>
                <a:cs typeface="Calibri"/>
                <a:sym typeface="Calibri"/>
              </a:rPr>
              <a:t>trebuie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să</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scrieți</a:t>
            </a:r>
            <a:r>
              <a:rPr lang="en-US" sz="1800" dirty="0">
                <a:solidFill>
                  <a:schemeClr val="dk1"/>
                </a:solidFill>
                <a:latin typeface="Calibri"/>
                <a:ea typeface="Calibri"/>
                <a:cs typeface="Calibri"/>
                <a:sym typeface="Calibri"/>
              </a:rPr>
              <a:t>: </a:t>
            </a:r>
          </a:p>
          <a:p>
            <a:pPr lvl="0"/>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Profesorii</a:t>
            </a:r>
            <a:r>
              <a:rPr lang="en-US" sz="1800" dirty="0">
                <a:solidFill>
                  <a:schemeClr val="dk1"/>
                </a:solidFill>
                <a:latin typeface="Calibri"/>
                <a:ea typeface="Calibri"/>
                <a:cs typeface="Calibri"/>
                <a:sym typeface="Calibri"/>
              </a:rPr>
              <a:t> se </a:t>
            </a:r>
            <a:r>
              <a:rPr lang="en-US" sz="1800" dirty="0" err="1">
                <a:solidFill>
                  <a:schemeClr val="dk1"/>
                </a:solidFill>
                <a:latin typeface="Calibri"/>
                <a:ea typeface="Calibri"/>
                <a:cs typeface="Calibri"/>
                <a:sym typeface="Calibri"/>
              </a:rPr>
              <a:t>preocupă</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elevi</a:t>
            </a:r>
            <a:r>
              <a:rPr lang="en-US" sz="1800" dirty="0">
                <a:solidFill>
                  <a:schemeClr val="dk1"/>
                </a:solidFill>
                <a:latin typeface="Calibri"/>
                <a:ea typeface="Calibri"/>
                <a:cs typeface="Calibri"/>
                <a:sym typeface="Calibri"/>
              </a:rPr>
              <a:t>.” </a:t>
            </a:r>
          </a:p>
          <a:p>
            <a:pPr lvl="0"/>
            <a:r>
              <a:rPr lang="en-US" sz="1800" dirty="0">
                <a:solidFill>
                  <a:schemeClr val="dk1"/>
                </a:solidFill>
                <a:latin typeface="Calibri"/>
                <a:ea typeface="Calibri"/>
                <a:cs typeface="Calibri"/>
                <a:sym typeface="Calibri"/>
              </a:rPr>
              <a:t>✖ „Ne </a:t>
            </a:r>
            <a:r>
              <a:rPr lang="en-US" sz="1800" dirty="0" err="1">
                <a:solidFill>
                  <a:schemeClr val="dk1"/>
                </a:solidFill>
                <a:latin typeface="Calibri"/>
                <a:ea typeface="Calibri"/>
                <a:cs typeface="Calibri"/>
                <a:sym typeface="Calibri"/>
              </a:rPr>
              <a:t>dorim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relații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mai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bune</a:t>
            </a:r>
            <a:r>
              <a:rPr lang="en-US" sz="1800" dirty="0">
                <a:solidFill>
                  <a:schemeClr val="dk1"/>
                </a:solidFill>
                <a:latin typeface="Calibri"/>
                <a:ea typeface="Calibri"/>
                <a:cs typeface="Calibri"/>
                <a:sym typeface="Calibri"/>
              </a:rPr>
              <a:t>.”</a:t>
            </a:r>
          </a:p>
          <a:p>
            <a:pPr lvl="0"/>
            <a:r>
              <a:rPr lang="en-US" sz="1800" dirty="0" err="1">
                <a:solidFill>
                  <a:schemeClr val="dk1"/>
                </a:solidFill>
                <a:latin typeface="Calibri"/>
                <a:ea typeface="Calibri"/>
                <a:cs typeface="Calibri"/>
                <a:sym typeface="Calibri"/>
              </a:rPr>
              <a:t>Exemple</a:t>
            </a:r>
            <a:r>
              <a:rPr lang="en-US" sz="1800" dirty="0">
                <a:solidFill>
                  <a:schemeClr val="dk1"/>
                </a:solidFill>
                <a:latin typeface="Calibri"/>
                <a:ea typeface="Calibri"/>
                <a:cs typeface="Calibri"/>
                <a:sym typeface="Calibri"/>
              </a:rPr>
              <a:t> a </a:t>
            </a:r>
            <a:r>
              <a:rPr lang="en-US" sz="1800" dirty="0" err="1">
                <a:solidFill>
                  <a:schemeClr val="dk1"/>
                </a:solidFill>
                <a:latin typeface="Calibri"/>
                <a:ea typeface="Calibri"/>
                <a:cs typeface="Calibri"/>
                <a:sym typeface="Calibri"/>
              </a:rPr>
              <a:t>ceea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trebuie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să</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scrieți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observabile</a:t>
            </a:r>
            <a:r>
              <a:rPr lang="en-US" sz="1800" dirty="0">
                <a:solidFill>
                  <a:schemeClr val="dk1"/>
                </a:solidFill>
                <a:latin typeface="Calibri"/>
                <a:ea typeface="Calibri"/>
                <a:cs typeface="Calibri"/>
                <a:sym typeface="Calibri"/>
              </a:rPr>
              <a:t>): </a:t>
            </a:r>
          </a:p>
          <a:p>
            <a:pPr lvl="0"/>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Profesorii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îi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întâmpină</a:t>
            </a:r>
            <a:r>
              <a:rPr lang="en-US" sz="1800" dirty="0">
                <a:solidFill>
                  <a:schemeClr val="dk1"/>
                </a:solidFill>
                <a:latin typeface="Calibri"/>
                <a:ea typeface="Calibri"/>
                <a:cs typeface="Calibri"/>
                <a:sym typeface="Calibri"/>
              </a:rPr>
              <a:t> pe </a:t>
            </a:r>
            <a:r>
              <a:rPr lang="en-US" sz="1800" dirty="0" err="1">
                <a:solidFill>
                  <a:schemeClr val="dk1"/>
                </a:solidFill>
                <a:latin typeface="Calibri"/>
                <a:ea typeface="Calibri"/>
                <a:cs typeface="Calibri"/>
                <a:sym typeface="Calibri"/>
              </a:rPr>
              <a:t>elevi</a:t>
            </a:r>
            <a:r>
              <a:rPr lang="en-US" sz="1800" dirty="0">
                <a:solidFill>
                  <a:schemeClr val="dk1"/>
                </a:solidFill>
                <a:latin typeface="Calibri"/>
                <a:ea typeface="Calibri"/>
                <a:cs typeface="Calibri"/>
                <a:sym typeface="Calibri"/>
              </a:rPr>
              <a:t> la </a:t>
            </a:r>
            <a:r>
              <a:rPr lang="en-US" sz="1800" dirty="0" err="1">
                <a:solidFill>
                  <a:schemeClr val="dk1"/>
                </a:solidFill>
                <a:latin typeface="Calibri"/>
                <a:ea typeface="Calibri"/>
                <a:cs typeface="Calibri"/>
                <a:sym typeface="Calibri"/>
              </a:rPr>
              <a:t>ușa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clasei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în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fiecare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dimineață</a:t>
            </a:r>
            <a:r>
              <a:rPr lang="en-US" sz="1800" dirty="0">
                <a:solidFill>
                  <a:schemeClr val="dk1"/>
                </a:solidFill>
                <a:latin typeface="Calibri"/>
                <a:ea typeface="Calibri"/>
                <a:cs typeface="Calibri"/>
                <a:sym typeface="Calibri"/>
              </a:rPr>
              <a:t>.” ✔ „</a:t>
            </a:r>
            <a:r>
              <a:rPr lang="en-US" sz="1800" dirty="0" err="1">
                <a:solidFill>
                  <a:schemeClr val="dk1"/>
                </a:solidFill>
                <a:latin typeface="Calibri"/>
                <a:ea typeface="Calibri"/>
                <a:cs typeface="Calibri"/>
                <a:sym typeface="Calibri"/>
              </a:rPr>
              <a:t>Elevii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efectuează</a:t>
            </a:r>
            <a:r>
              <a:rPr lang="en-US" sz="1800" dirty="0">
                <a:solidFill>
                  <a:schemeClr val="dk1"/>
                </a:solidFill>
                <a:latin typeface="Calibri"/>
                <a:ea typeface="Calibri"/>
                <a:cs typeface="Calibri"/>
                <a:sym typeface="Calibri"/>
              </a:rPr>
              <a:t> o </a:t>
            </a:r>
            <a:r>
              <a:rPr lang="en-US" sz="1800" dirty="0" err="1">
                <a:solidFill>
                  <a:schemeClr val="dk1"/>
                </a:solidFill>
                <a:latin typeface="Calibri"/>
                <a:ea typeface="Calibri"/>
                <a:cs typeface="Calibri"/>
                <a:sym typeface="Calibri"/>
              </a:rPr>
              <a:t>scurtă</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verificare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emoțională</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în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fiecare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luni</a:t>
            </a:r>
            <a:r>
              <a:rPr lang="en-US" sz="1800" dirty="0">
                <a:solidFill>
                  <a:schemeClr val="dk1"/>
                </a:solidFill>
                <a:latin typeface="Calibri"/>
                <a:ea typeface="Calibri"/>
                <a:cs typeface="Calibri"/>
                <a:sym typeface="Calibri"/>
              </a:rPr>
              <a:t>.”</a:t>
            </a:r>
            <a:endParaRPr dirty="0"/>
          </a:p>
        </p:txBody>
      </p:sp>
      <p:graphicFrame>
        <p:nvGraphicFramePr>
          <p:cNvPr id="206" name="Google Shape;206;p15"/>
          <p:cNvGraphicFramePr/>
          <p:nvPr>
            <p:extLst>
              <p:ext uri="{D42A27DB-BD31-4B8C-83A1-F6EECF244321}">
                <p14:modId xmlns:p14="http://schemas.microsoft.com/office/powerpoint/2010/main" val="3551443807"/>
              </p:ext>
            </p:extLst>
          </p:nvPr>
        </p:nvGraphicFramePr>
        <p:xfrm>
          <a:off x="5109210" y="1036062"/>
          <a:ext cx="6817200" cy="3444290"/>
        </p:xfrm>
        <a:graphic>
          <a:graphicData uri="http://schemas.openxmlformats.org/drawingml/2006/table">
            <a:tbl>
              <a:tblPr>
                <a:noFill/>
                <a:tableStyleId>{0A5DCDD1-13CB-4352-8B20-2F4A6168BD3B}</a:tableStyleId>
              </a:tblPr>
              <a:tblGrid>
                <a:gridCol w="2272400">
                  <a:extLst>
                    <a:ext uri="{9D8B030D-6E8A-4147-A177-3AD203B41FA5}">
                      <a16:colId xmlns:a16="http://schemas.microsoft.com/office/drawing/2014/main" val="20000"/>
                    </a:ext>
                  </a:extLst>
                </a:gridCol>
                <a:gridCol w="2272400">
                  <a:extLst>
                    <a:ext uri="{9D8B030D-6E8A-4147-A177-3AD203B41FA5}">
                      <a16:colId xmlns:a16="http://schemas.microsoft.com/office/drawing/2014/main" val="20001"/>
                    </a:ext>
                  </a:extLst>
                </a:gridCol>
                <a:gridCol w="2272400">
                  <a:extLst>
                    <a:ext uri="{9D8B030D-6E8A-4147-A177-3AD203B41FA5}">
                      <a16:colId xmlns:a16="http://schemas.microsoft.com/office/drawing/2014/main" val="20002"/>
                    </a:ext>
                  </a:extLst>
                </a:gridCol>
              </a:tblGrid>
              <a:tr h="37025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t>Domeniul</a:t>
                      </a:r>
                      <a:r>
                        <a:rPr lang="en-US" sz="1400" b="1" i="0" u="none" strike="noStrike" cap="none" dirty="0"/>
                        <a:t> SWOT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t>Semnificația</a:t>
                      </a:r>
                      <a:r>
                        <a:rPr lang="en-US" sz="1400" b="1" i="0" u="none" strike="noStrike" cap="none" dirty="0"/>
                        <a:t> </a:t>
                      </a:r>
                      <a:r>
                        <a:rPr lang="en-US" sz="1400" b="1" i="0" u="none" strike="noStrike" cap="none" dirty="0" err="1"/>
                        <a:t>în</a:t>
                      </a:r>
                      <a:r>
                        <a:rPr lang="en-US" sz="1400" b="1" i="0" u="none" strike="noStrike" cap="none" dirty="0"/>
                        <a:t> </a:t>
                      </a:r>
                      <a:r>
                        <a:rPr lang="en-US" sz="1400" b="1" i="0" u="none" strike="noStrike" cap="none" dirty="0" err="1"/>
                        <a:t>această</a:t>
                      </a:r>
                      <a:r>
                        <a:rPr lang="en-US" sz="1400" b="1" i="0" u="none" strike="noStrike" cap="none" dirty="0"/>
                        <a:t> </a:t>
                      </a:r>
                      <a:r>
                        <a:rPr lang="en-US" sz="1400" b="1" i="0" u="none" strike="noStrike" cap="none" dirty="0" err="1"/>
                        <a:t>activitate</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t>Ce </a:t>
                      </a:r>
                      <a:r>
                        <a:rPr lang="en-US" sz="1400" b="1" i="0" u="none" strike="noStrike" cap="none" dirty="0" err="1"/>
                        <a:t>scrieți</a:t>
                      </a:r>
                      <a:endParaRPr dirty="0"/>
                    </a:p>
                  </a:txBody>
                  <a:tcPr marL="91450" marR="91450" marT="45725" marB="45725" anchor="ctr"/>
                </a:tc>
                <a:extLst>
                  <a:ext uri="{0D108BD9-81ED-4DB2-BD59-A6C34878D82A}">
                    <a16:rowId xmlns:a16="http://schemas.microsoft.com/office/drawing/2014/main" val="10000"/>
                  </a:ext>
                </a:extLst>
              </a:tr>
              <a:tr h="6742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err="1"/>
                        <a:t>Puncte</a:t>
                      </a:r>
                      <a:r>
                        <a:rPr lang="en-US" sz="1400" b="1" u="none" strike="noStrike" cap="none" dirty="0"/>
                        <a:t> forte</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Practici</a:t>
                      </a:r>
                      <a:r>
                        <a:rPr lang="en-US" sz="1400" u="none" strike="noStrike" cap="none" dirty="0"/>
                        <a:t> care </a:t>
                      </a:r>
                      <a:r>
                        <a:rPr lang="en-US" sz="1400" u="none" strike="noStrike" cap="none" dirty="0" err="1"/>
                        <a:t>funcționează</a:t>
                      </a:r>
                      <a:r>
                        <a:rPr lang="en-US" sz="1400" u="none" strike="noStrike" cap="none" dirty="0"/>
                        <a:t> </a:t>
                      </a:r>
                      <a:r>
                        <a:rPr lang="en-US" sz="1400" u="none" strike="noStrike" cap="none" dirty="0" err="1"/>
                        <a:t>deja</a:t>
                      </a:r>
                      <a:r>
                        <a:rPr lang="en-US" sz="1400" u="none" strike="noStrike" cap="none" dirty="0"/>
                        <a:t> bine </a:t>
                      </a:r>
                      <a:r>
                        <a:rPr lang="en-US" sz="1400" u="none" strike="noStrike" cap="none" dirty="0" err="1"/>
                        <a:t>și</a:t>
                      </a:r>
                      <a:r>
                        <a:rPr lang="en-US" sz="1400" u="none" strike="noStrike" cap="none" dirty="0"/>
                        <a:t> </a:t>
                      </a:r>
                      <a:r>
                        <a:rPr lang="en-US" sz="1400" u="none" strike="noStrike" cap="none" dirty="0" err="1"/>
                        <a:t>susțin</a:t>
                      </a:r>
                      <a:r>
                        <a:rPr lang="en-US" sz="1400" u="none" strike="noStrike" cap="none" dirty="0"/>
                        <a:t> </a:t>
                      </a:r>
                      <a:r>
                        <a:rPr lang="en-US" sz="1400" u="none" strike="noStrike" cap="none" dirty="0" err="1"/>
                        <a:t>starea</a:t>
                      </a:r>
                      <a:r>
                        <a:rPr lang="en-US" sz="1400" u="none" strike="noStrike" cap="none" dirty="0"/>
                        <a:t> de bine.</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“Rutina de </a:t>
                      </a:r>
                      <a:r>
                        <a:rPr lang="en-US" sz="1400" u="none" strike="noStrike" cap="none" dirty="0" err="1"/>
                        <a:t>salut</a:t>
                      </a:r>
                      <a:r>
                        <a:rPr lang="en-US" sz="1400" u="none" strike="noStrike" cap="none" dirty="0"/>
                        <a:t> de </a:t>
                      </a:r>
                      <a:r>
                        <a:rPr lang="en-US" sz="1400" u="none" strike="noStrike" cap="none" dirty="0" err="1"/>
                        <a:t>dimineață</a:t>
                      </a:r>
                      <a:r>
                        <a:rPr lang="en-US" sz="1400" u="none" strike="noStrike" cap="none" dirty="0"/>
                        <a:t> </a:t>
                      </a:r>
                      <a:r>
                        <a:rPr lang="en-US" sz="1400" u="none" strike="noStrike" cap="none" dirty="0" err="1"/>
                        <a:t>în</a:t>
                      </a:r>
                      <a:r>
                        <a:rPr lang="en-US" sz="1400" u="none" strike="noStrike" cap="none" dirty="0"/>
                        <a:t> </a:t>
                      </a:r>
                      <a:r>
                        <a:rPr lang="en-US" sz="1400" u="none" strike="noStrike" cap="none" dirty="0" err="1"/>
                        <a:t>toate</a:t>
                      </a:r>
                      <a:r>
                        <a:rPr lang="en-US" sz="1400" u="none" strike="noStrike" cap="none" dirty="0"/>
                        <a:t> </a:t>
                      </a:r>
                      <a:r>
                        <a:rPr lang="en-US" sz="1400" u="none" strike="noStrike" cap="none" dirty="0" err="1"/>
                        <a:t>clasele</a:t>
                      </a:r>
                      <a:r>
                        <a:rPr lang="en-US" sz="1400" u="none" strike="noStrike" cap="none" dirty="0"/>
                        <a:t>.”</a:t>
                      </a:r>
                      <a:endParaRPr dirty="0"/>
                    </a:p>
                  </a:txBody>
                  <a:tcPr marL="91450" marR="91450" marT="45725" marB="45725" anchor="ctr"/>
                </a:tc>
                <a:extLst>
                  <a:ext uri="{0D108BD9-81ED-4DB2-BD59-A6C34878D82A}">
                    <a16:rowId xmlns:a16="http://schemas.microsoft.com/office/drawing/2014/main" val="10001"/>
                  </a:ext>
                </a:extLst>
              </a:tr>
              <a:tr h="6742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err="1"/>
                        <a:t>Slăbiciuni</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Practici</a:t>
                      </a:r>
                      <a:r>
                        <a:rPr lang="en-US" sz="1400" u="none" strike="noStrike" cap="none" dirty="0"/>
                        <a:t> care </a:t>
                      </a:r>
                      <a:r>
                        <a:rPr lang="en-US" sz="1400" u="none" strike="noStrike" cap="none" dirty="0" err="1"/>
                        <a:t>lipsesc</a:t>
                      </a:r>
                      <a:r>
                        <a:rPr lang="en-US" sz="1400" u="none" strike="noStrike" cap="none" dirty="0"/>
                        <a:t>, sunt </a:t>
                      </a:r>
                      <a:r>
                        <a:rPr lang="en-US" sz="1400" u="none" strike="noStrike" cap="none" dirty="0" err="1"/>
                        <a:t>inconsistente</a:t>
                      </a:r>
                      <a:r>
                        <a:rPr lang="en-US" sz="1400" u="none" strike="noStrike" cap="none" dirty="0"/>
                        <a:t> </a:t>
                      </a:r>
                      <a:r>
                        <a:rPr lang="en-US" sz="1400" u="none" strike="noStrike" cap="none" dirty="0" err="1"/>
                        <a:t>sau</a:t>
                      </a:r>
                      <a:r>
                        <a:rPr lang="en-US" sz="1400" u="none" strike="noStrike" cap="none" dirty="0"/>
                        <a:t> </a:t>
                      </a:r>
                      <a:r>
                        <a:rPr lang="en-US" sz="1400" u="none" strike="noStrike" cap="none" dirty="0" err="1"/>
                        <a:t>ineficiente</a:t>
                      </a:r>
                      <a:r>
                        <a:rPr lang="en-US" sz="1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a:t>
                      </a:r>
                      <a:r>
                        <a:rPr lang="it-IT" sz="1400" u="none" strike="noStrike" cap="none" dirty="0"/>
                        <a:t>Nicio pauză structurată pentru profesori</a:t>
                      </a:r>
                      <a:r>
                        <a:rPr lang="en-US" sz="1400" u="none" strike="noStrike" cap="none" dirty="0"/>
                        <a:t>.”</a:t>
                      </a:r>
                      <a:endParaRPr dirty="0"/>
                    </a:p>
                  </a:txBody>
                  <a:tcPr marL="91450" marR="91450" marT="45725" marB="45725" anchor="ctr"/>
                </a:tc>
                <a:extLst>
                  <a:ext uri="{0D108BD9-81ED-4DB2-BD59-A6C34878D82A}">
                    <a16:rowId xmlns:a16="http://schemas.microsoft.com/office/drawing/2014/main" val="10002"/>
                  </a:ext>
                </a:extLst>
              </a:tr>
              <a:tr h="6742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err="1"/>
                        <a:t>Oportunități</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Idei</a:t>
                      </a:r>
                      <a:r>
                        <a:rPr lang="en-US" sz="1400" u="none" strike="noStrike" cap="none" dirty="0"/>
                        <a:t> practice pe care le-</a:t>
                      </a:r>
                      <a:r>
                        <a:rPr lang="en-US" sz="1400" u="none" strike="noStrike" cap="none" dirty="0" err="1"/>
                        <a:t>ați</a:t>
                      </a:r>
                      <a:r>
                        <a:rPr lang="en-US" sz="1400" u="none" strike="noStrike" cap="none" dirty="0"/>
                        <a:t> </a:t>
                      </a:r>
                      <a:r>
                        <a:rPr lang="en-US" sz="1400" u="none" strike="noStrike" cap="none" dirty="0" err="1"/>
                        <a:t>putea</a:t>
                      </a:r>
                      <a:r>
                        <a:rPr lang="en-US" sz="1400" u="none" strike="noStrike" cap="none" dirty="0"/>
                        <a:t> </a:t>
                      </a:r>
                      <a:r>
                        <a:rPr lang="en-US" sz="1400" u="none" strike="noStrike" cap="none" dirty="0" err="1"/>
                        <a:t>începe</a:t>
                      </a:r>
                      <a:r>
                        <a:rPr lang="en-US" sz="1400" u="none" strike="noStrike" cap="none" dirty="0"/>
                        <a:t> </a:t>
                      </a:r>
                      <a:r>
                        <a:rPr lang="en-US" sz="1400" u="none" strike="noStrike" cap="none" dirty="0" err="1"/>
                        <a:t>în</a:t>
                      </a:r>
                      <a:r>
                        <a:rPr lang="en-US" sz="1400" u="none" strike="noStrike" cap="none" dirty="0"/>
                        <a:t> </a:t>
                      </a:r>
                      <a:r>
                        <a:rPr lang="en-US" sz="1400" u="none" strike="noStrike" cap="none" dirty="0" err="1"/>
                        <a:t>curând</a:t>
                      </a:r>
                      <a:r>
                        <a:rPr lang="en-US" sz="1400" u="none" strike="noStrike" cap="none" dirty="0"/>
                        <a:t> cu </a:t>
                      </a:r>
                      <a:r>
                        <a:rPr lang="en-US" sz="1400" u="none" strike="noStrike" cap="none" dirty="0" err="1"/>
                        <a:t>resursele</a:t>
                      </a:r>
                      <a:r>
                        <a:rPr lang="en-US" sz="1400" u="none" strike="noStrike" cap="none" dirty="0"/>
                        <a:t> </a:t>
                      </a:r>
                      <a:r>
                        <a:rPr lang="en-US" sz="1400" u="none" strike="noStrike" cap="none" dirty="0" err="1"/>
                        <a:t>existente</a:t>
                      </a:r>
                      <a:r>
                        <a:rPr lang="en-US" sz="1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a:t>
                      </a:r>
                      <a:r>
                        <a:rPr lang="en-US" sz="1400" u="none" strike="noStrike" cap="none" dirty="0" err="1"/>
                        <a:t>Introducerea</a:t>
                      </a:r>
                      <a:r>
                        <a:rPr lang="en-US" sz="1400" u="none" strike="noStrike" cap="none" dirty="0"/>
                        <a:t> </a:t>
                      </a:r>
                      <a:r>
                        <a:rPr lang="en-US" sz="1400" u="none" strike="noStrike" cap="none" dirty="0" err="1"/>
                        <a:t>unei</a:t>
                      </a:r>
                      <a:r>
                        <a:rPr lang="en-US" sz="1400" u="none" strike="noStrike" cap="none" dirty="0"/>
                        <a:t> </a:t>
                      </a:r>
                      <a:r>
                        <a:rPr lang="en-US" sz="1400" u="none" strike="noStrike" cap="none" dirty="0" err="1"/>
                        <a:t>verificări</a:t>
                      </a:r>
                      <a:r>
                        <a:rPr lang="en-US" sz="1400" u="none" strike="noStrike" cap="none" dirty="0"/>
                        <a:t> </a:t>
                      </a:r>
                      <a:r>
                        <a:rPr lang="en-US" sz="1400" u="none" strike="noStrike" cap="none" dirty="0" err="1"/>
                        <a:t>emoționale</a:t>
                      </a:r>
                      <a:r>
                        <a:rPr lang="en-US" sz="1400" u="none" strike="noStrike" cap="none" dirty="0"/>
                        <a:t> de </a:t>
                      </a:r>
                      <a:r>
                        <a:rPr lang="en-US" sz="1400" u="none" strike="noStrike" cap="none" dirty="0" err="1"/>
                        <a:t>două</a:t>
                      </a:r>
                      <a:r>
                        <a:rPr lang="en-US" sz="1400" u="none" strike="noStrike" cap="none" dirty="0"/>
                        <a:t> minute.”</a:t>
                      </a:r>
                      <a:endParaRPr dirty="0"/>
                    </a:p>
                  </a:txBody>
                  <a:tcPr marL="91450" marR="91450" marT="45725" marB="45725" anchor="ctr"/>
                </a:tc>
                <a:extLst>
                  <a:ext uri="{0D108BD9-81ED-4DB2-BD59-A6C34878D82A}">
                    <a16:rowId xmlns:a16="http://schemas.microsoft.com/office/drawing/2014/main" val="10003"/>
                  </a:ext>
                </a:extLst>
              </a:tr>
              <a:tr h="6742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err="1"/>
                        <a:t>Amenințări</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Riscuri</a:t>
                      </a:r>
                      <a:r>
                        <a:rPr lang="en-US" sz="1400" u="none" strike="noStrike" cap="none" dirty="0"/>
                        <a:t> care </a:t>
                      </a:r>
                      <a:r>
                        <a:rPr lang="en-US" sz="1400" u="none" strike="noStrike" cap="none" dirty="0" err="1"/>
                        <a:t>ar</a:t>
                      </a:r>
                      <a:r>
                        <a:rPr lang="en-US" sz="1400" u="none" strike="noStrike" cap="none" dirty="0"/>
                        <a:t> </a:t>
                      </a:r>
                      <a:r>
                        <a:rPr lang="en-US" sz="1400" u="none" strike="noStrike" cap="none" dirty="0" err="1"/>
                        <a:t>putea</a:t>
                      </a:r>
                      <a:r>
                        <a:rPr lang="en-US" sz="1400" u="none" strike="noStrike" cap="none" dirty="0"/>
                        <a:t> </a:t>
                      </a:r>
                      <a:r>
                        <a:rPr lang="en-US" sz="1400" u="none" strike="noStrike" cap="none" dirty="0" err="1"/>
                        <a:t>bloca</a:t>
                      </a:r>
                      <a:r>
                        <a:rPr lang="en-US" sz="1400" u="none" strike="noStrike" cap="none" dirty="0"/>
                        <a:t> </a:t>
                      </a:r>
                      <a:r>
                        <a:rPr lang="en-US" sz="1400" u="none" strike="noStrike" cap="none" dirty="0" err="1"/>
                        <a:t>sau</a:t>
                      </a:r>
                      <a:r>
                        <a:rPr lang="en-US" sz="1400" u="none" strike="noStrike" cap="none" dirty="0"/>
                        <a:t> </a:t>
                      </a:r>
                      <a:r>
                        <a:rPr lang="en-US" sz="1400" u="none" strike="noStrike" cap="none" dirty="0" err="1"/>
                        <a:t>afecta</a:t>
                      </a:r>
                      <a:r>
                        <a:rPr lang="en-US" sz="1400" u="none" strike="noStrike" cap="none" dirty="0"/>
                        <a:t> </a:t>
                      </a:r>
                      <a:r>
                        <a:rPr lang="en-US" sz="1400" u="none" strike="noStrike" cap="none" dirty="0" err="1"/>
                        <a:t>progresul</a:t>
                      </a:r>
                      <a:r>
                        <a:rPr lang="en-US" sz="1400" u="none" strike="noStrike" cap="none" dirty="0"/>
                        <a:t> </a:t>
                      </a:r>
                      <a:r>
                        <a:rPr lang="en-US" sz="1400" u="none" strike="noStrike" cap="none" dirty="0" err="1"/>
                        <a:t>stării</a:t>
                      </a:r>
                      <a:r>
                        <a:rPr lang="en-US" sz="1400" u="none" strike="noStrike" cap="none" dirty="0"/>
                        <a:t> de bine.</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a:t>
                      </a:r>
                      <a:r>
                        <a:rPr lang="en-US" sz="1400" u="none" strike="noStrike" cap="none" dirty="0" err="1"/>
                        <a:t>Volumul</a:t>
                      </a:r>
                      <a:r>
                        <a:rPr lang="en-US" sz="1400" u="none" strike="noStrike" cap="none" dirty="0"/>
                        <a:t> de </a:t>
                      </a:r>
                      <a:r>
                        <a:rPr lang="en-US" sz="1400" u="none" strike="noStrike" cap="none" dirty="0" err="1"/>
                        <a:t>muncă</a:t>
                      </a:r>
                      <a:r>
                        <a:rPr lang="en-US" sz="1400" u="none" strike="noStrike" cap="none" dirty="0"/>
                        <a:t> </a:t>
                      </a:r>
                      <a:r>
                        <a:rPr lang="en-US" sz="1400" u="none" strike="noStrike" cap="none" dirty="0" err="1"/>
                        <a:t>împiedică</a:t>
                      </a:r>
                      <a:r>
                        <a:rPr lang="en-US" sz="1400" u="none" strike="noStrike" cap="none" dirty="0"/>
                        <a:t> </a:t>
                      </a:r>
                      <a:r>
                        <a:rPr lang="en-US" sz="1400" u="none" strike="noStrike" cap="none" dirty="0" err="1"/>
                        <a:t>consecvența</a:t>
                      </a:r>
                      <a:r>
                        <a:rPr lang="en-US" sz="1400" u="none" strike="noStrike" cap="none" dirty="0"/>
                        <a:t>.”</a:t>
                      </a:r>
                      <a:endParaRPr dirty="0"/>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6"/>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en-US" sz="3200" dirty="0" err="1"/>
              <a:t>Unitatea</a:t>
            </a:r>
            <a:r>
              <a:rPr lang="en-US" sz="3200" dirty="0"/>
              <a:t> 1.1 – </a:t>
            </a:r>
            <a:r>
              <a:rPr lang="en-US" sz="3200" dirty="0" err="1"/>
              <a:t>Introducere</a:t>
            </a:r>
            <a:r>
              <a:rPr lang="en-US" sz="3200" dirty="0"/>
              <a:t> </a:t>
            </a:r>
            <a:r>
              <a:rPr lang="en-US" sz="3200" dirty="0" err="1"/>
              <a:t>în</a:t>
            </a:r>
            <a:r>
              <a:rPr lang="en-US" sz="3200" dirty="0"/>
              <a:t> </a:t>
            </a:r>
            <a:r>
              <a:rPr lang="en-US" sz="3200" dirty="0" err="1"/>
              <a:t>starea</a:t>
            </a:r>
            <a:r>
              <a:rPr lang="en-US" sz="3200" dirty="0"/>
              <a:t> de bine </a:t>
            </a:r>
            <a:r>
              <a:rPr lang="en-US" sz="3200" dirty="0" err="1"/>
              <a:t>în</a:t>
            </a:r>
            <a:r>
              <a:rPr lang="en-US" sz="3200" dirty="0"/>
              <a:t> </a:t>
            </a:r>
            <a:r>
              <a:rPr lang="en-US" sz="3200" dirty="0" err="1"/>
              <a:t>domeniul</a:t>
            </a:r>
            <a:r>
              <a:rPr lang="en-US" sz="3200" dirty="0"/>
              <a:t> </a:t>
            </a:r>
            <a:r>
              <a:rPr lang="en-US" sz="3200" dirty="0" err="1"/>
              <a:t>educației</a:t>
            </a:r>
            <a:endParaRPr sz="3200" dirty="0"/>
          </a:p>
        </p:txBody>
      </p:sp>
      <p:sp>
        <p:nvSpPr>
          <p:cNvPr id="212" name="Google Shape;212;p16"/>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err="1"/>
              <a:t>Rezumat</a:t>
            </a:r>
            <a:r>
              <a:rPr lang="en-US" dirty="0"/>
              <a:t> </a:t>
            </a:r>
            <a:r>
              <a:rPr lang="en-US" dirty="0" err="1"/>
              <a:t>și</a:t>
            </a:r>
            <a:r>
              <a:rPr lang="en-US" dirty="0"/>
              <a:t> </a:t>
            </a:r>
            <a:r>
              <a:rPr lang="en-US" dirty="0" err="1"/>
              <a:t>reflecție</a:t>
            </a:r>
            <a:endParaRPr dirty="0"/>
          </a:p>
        </p:txBody>
      </p:sp>
      <p:sp>
        <p:nvSpPr>
          <p:cNvPr id="213" name="Google Shape;213;p16"/>
          <p:cNvSpPr txBox="1">
            <a:spLocks noGrp="1"/>
          </p:cNvSpPr>
          <p:nvPr>
            <p:ph type="body" idx="2"/>
          </p:nvPr>
        </p:nvSpPr>
        <p:spPr>
          <a:xfrm>
            <a:off x="4885509" y="989653"/>
            <a:ext cx="6813911" cy="5786705"/>
          </a:xfrm>
          <a:prstGeom prst="rect">
            <a:avLst/>
          </a:prstGeom>
          <a:noFill/>
          <a:ln>
            <a:noFill/>
          </a:ln>
        </p:spPr>
        <p:txBody>
          <a:bodyPr spcFirstLastPara="1" wrap="square" lIns="91425" tIns="45700" rIns="91425" bIns="45700" anchor="t" anchorCtr="0">
            <a:noAutofit/>
          </a:bodyPr>
          <a:lstStyle/>
          <a:p>
            <a:pPr marL="263525" lvl="0" indent="-34925"/>
            <a:r>
              <a:rPr lang="en-US" sz="2200" b="1" u="sng" dirty="0" err="1"/>
              <a:t>Concluzii</a:t>
            </a:r>
            <a:r>
              <a:rPr lang="en-US" sz="2200" b="1" u="sng" dirty="0"/>
              <a:t> </a:t>
            </a:r>
            <a:r>
              <a:rPr lang="en-US" sz="2200" b="1" u="sng" dirty="0" err="1"/>
              <a:t>cheie</a:t>
            </a:r>
            <a:r>
              <a:rPr lang="en-US" sz="2200" b="1" u="sng" dirty="0"/>
              <a:t> </a:t>
            </a:r>
          </a:p>
          <a:p>
            <a:pPr marL="263525" lvl="0" indent="-34925"/>
            <a:r>
              <a:rPr lang="en-US" sz="2200" dirty="0"/>
              <a:t>• Am </a:t>
            </a:r>
            <a:r>
              <a:rPr lang="en-US" sz="2200" dirty="0" err="1"/>
              <a:t>definit</a:t>
            </a:r>
            <a:r>
              <a:rPr lang="en-US" sz="2200" dirty="0"/>
              <a:t> </a:t>
            </a:r>
            <a:r>
              <a:rPr lang="en-US" sz="2200" dirty="0" err="1"/>
              <a:t>bunăstarea</a:t>
            </a:r>
            <a:r>
              <a:rPr lang="en-US" sz="2200" dirty="0"/>
              <a:t> </a:t>
            </a:r>
            <a:r>
              <a:rPr lang="en-US" sz="2200" dirty="0" err="1"/>
              <a:t>școlară</a:t>
            </a:r>
            <a:r>
              <a:rPr lang="en-US" sz="2200" dirty="0"/>
              <a:t> </a:t>
            </a:r>
            <a:r>
              <a:rPr lang="en-US" sz="2200" dirty="0" err="1"/>
              <a:t>folosind</a:t>
            </a:r>
            <a:r>
              <a:rPr lang="en-US" sz="2200" dirty="0"/>
              <a:t> un </a:t>
            </a:r>
            <a:r>
              <a:rPr lang="en-US" sz="2200" dirty="0" err="1"/>
              <a:t>limbaj</a:t>
            </a:r>
            <a:r>
              <a:rPr lang="en-US" sz="2200" dirty="0"/>
              <a:t> </a:t>
            </a:r>
            <a:r>
              <a:rPr lang="en-US" sz="2200" dirty="0" err="1"/>
              <a:t>comun</a:t>
            </a:r>
            <a:r>
              <a:rPr lang="en-US" sz="2200" dirty="0"/>
              <a:t>. </a:t>
            </a:r>
          </a:p>
          <a:p>
            <a:pPr marL="263525" lvl="0" indent="-34925"/>
            <a:r>
              <a:rPr lang="en-US" sz="2200" dirty="0"/>
              <a:t>• Am </a:t>
            </a:r>
            <a:r>
              <a:rPr lang="en-US" sz="2200" dirty="0" err="1"/>
              <a:t>identificat</a:t>
            </a:r>
            <a:r>
              <a:rPr lang="en-US" sz="2200" dirty="0"/>
              <a:t> </a:t>
            </a:r>
            <a:r>
              <a:rPr lang="en-US" sz="2200" dirty="0" err="1"/>
              <a:t>trei</a:t>
            </a:r>
            <a:r>
              <a:rPr lang="en-US" sz="2200" dirty="0"/>
              <a:t> </a:t>
            </a:r>
            <a:r>
              <a:rPr lang="en-US" sz="2200" dirty="0" err="1"/>
              <a:t>provocări</a:t>
            </a:r>
            <a:r>
              <a:rPr lang="en-US" sz="2200" dirty="0"/>
              <a:t> </a:t>
            </a:r>
            <a:r>
              <a:rPr lang="en-US" sz="2200" dirty="0" err="1"/>
              <a:t>actuale</a:t>
            </a:r>
            <a:r>
              <a:rPr lang="en-US" sz="2200" dirty="0"/>
              <a:t> </a:t>
            </a:r>
            <a:r>
              <a:rPr lang="en-US" sz="2200" dirty="0" err="1"/>
              <a:t>în</a:t>
            </a:r>
            <a:r>
              <a:rPr lang="en-US" sz="2200" dirty="0"/>
              <a:t> </a:t>
            </a:r>
            <a:r>
              <a:rPr lang="en-US" sz="2200" dirty="0" err="1"/>
              <a:t>contextul</a:t>
            </a:r>
            <a:r>
              <a:rPr lang="en-US" sz="2200" dirty="0"/>
              <a:t> </a:t>
            </a:r>
            <a:r>
              <a:rPr lang="en-US" sz="2200" dirty="0" err="1"/>
              <a:t>nostru</a:t>
            </a:r>
            <a:r>
              <a:rPr lang="en-US" sz="2200" dirty="0"/>
              <a:t>. </a:t>
            </a:r>
          </a:p>
          <a:p>
            <a:pPr marL="263525" lvl="0" indent="-34925"/>
            <a:r>
              <a:rPr lang="en-US" sz="2200" dirty="0"/>
              <a:t>• Am </a:t>
            </a:r>
            <a:r>
              <a:rPr lang="en-US" sz="2200" dirty="0" err="1"/>
              <a:t>cartografiat</a:t>
            </a:r>
            <a:r>
              <a:rPr lang="en-US" sz="2200" dirty="0"/>
              <a:t> un </a:t>
            </a:r>
            <a:r>
              <a:rPr lang="en-US" sz="2200" dirty="0" err="1"/>
              <a:t>punct</a:t>
            </a:r>
            <a:r>
              <a:rPr lang="en-US" sz="2200" dirty="0"/>
              <a:t> forte </a:t>
            </a:r>
            <a:r>
              <a:rPr lang="en-US" sz="2200" dirty="0" err="1"/>
              <a:t>și</a:t>
            </a:r>
            <a:r>
              <a:rPr lang="en-US" sz="2200" dirty="0"/>
              <a:t> o </a:t>
            </a:r>
            <a:r>
              <a:rPr lang="en-US" sz="2200" dirty="0" err="1"/>
              <a:t>lacună</a:t>
            </a:r>
            <a:r>
              <a:rPr lang="en-US" sz="2200" dirty="0"/>
              <a:t> </a:t>
            </a:r>
            <a:r>
              <a:rPr lang="en-US" sz="2200" dirty="0" err="1"/>
              <a:t>în</a:t>
            </a:r>
            <a:r>
              <a:rPr lang="en-US" sz="2200" dirty="0"/>
              <a:t> </a:t>
            </a:r>
            <a:r>
              <a:rPr lang="en-US" sz="2200" dirty="0" err="1"/>
              <a:t>practicile</a:t>
            </a:r>
            <a:r>
              <a:rPr lang="en-US" sz="2200" dirty="0"/>
              <a:t> </a:t>
            </a:r>
            <a:r>
              <a:rPr lang="en-US" sz="2200" dirty="0" err="1"/>
              <a:t>existente</a:t>
            </a:r>
            <a:r>
              <a:rPr lang="en-US" sz="2200" dirty="0"/>
              <a:t>.</a:t>
            </a:r>
          </a:p>
          <a:p>
            <a:pPr marL="263525" lvl="0" indent="-34925"/>
            <a:r>
              <a:rPr lang="en-US" sz="2200" b="1" u="sng" dirty="0" err="1"/>
              <a:t>Temă</a:t>
            </a:r>
            <a:r>
              <a:rPr lang="en-US" sz="2200" b="1" u="sng" dirty="0"/>
              <a:t> de </a:t>
            </a:r>
            <a:r>
              <a:rPr lang="en-US" sz="2200" b="1" u="sng" dirty="0" err="1"/>
              <a:t>reflecție</a:t>
            </a:r>
            <a:r>
              <a:rPr lang="en-US" sz="2200" b="1" u="sng" dirty="0"/>
              <a:t> </a:t>
            </a:r>
          </a:p>
          <a:p>
            <a:pPr marL="263525" lvl="0" indent="-34925"/>
            <a:r>
              <a:rPr lang="en-US" sz="2200" dirty="0" err="1"/>
              <a:t>Scrieți</a:t>
            </a:r>
            <a:r>
              <a:rPr lang="en-US" sz="2200" dirty="0"/>
              <a:t> o </a:t>
            </a:r>
            <a:r>
              <a:rPr lang="en-US" sz="2200" b="1" dirty="0" err="1"/>
              <a:t>schimbare</a:t>
            </a:r>
            <a:r>
              <a:rPr lang="en-US" sz="2200" b="1" dirty="0"/>
              <a:t> </a:t>
            </a:r>
            <a:r>
              <a:rPr lang="en-US" sz="2200" b="1" dirty="0" err="1"/>
              <a:t>specifică</a:t>
            </a:r>
            <a:r>
              <a:rPr lang="en-US" sz="2200" b="1" dirty="0"/>
              <a:t> </a:t>
            </a:r>
            <a:r>
              <a:rPr lang="en-US" sz="2200" dirty="0"/>
              <a:t>pe care o </a:t>
            </a:r>
            <a:r>
              <a:rPr lang="en-US" sz="2200" dirty="0" err="1"/>
              <a:t>veți</a:t>
            </a:r>
            <a:r>
              <a:rPr lang="en-US" sz="2200" dirty="0"/>
              <a:t> introduce </a:t>
            </a:r>
            <a:r>
              <a:rPr lang="en-US" sz="2200" dirty="0" err="1"/>
              <a:t>în</a:t>
            </a:r>
            <a:r>
              <a:rPr lang="en-US" sz="2200" dirty="0"/>
              <a:t> </a:t>
            </a:r>
            <a:r>
              <a:rPr lang="en-US" sz="2200" dirty="0" err="1"/>
              <a:t>școala</a:t>
            </a:r>
            <a:r>
              <a:rPr lang="en-US" sz="2200" dirty="0"/>
              <a:t> </a:t>
            </a:r>
            <a:r>
              <a:rPr lang="en-US" sz="2200" dirty="0" err="1"/>
              <a:t>dumneavoastră</a:t>
            </a:r>
            <a:r>
              <a:rPr lang="en-US" sz="2200" dirty="0"/>
              <a:t> </a:t>
            </a:r>
            <a:r>
              <a:rPr lang="en-US" sz="2200" dirty="0" err="1"/>
              <a:t>în</a:t>
            </a:r>
            <a:r>
              <a:rPr lang="en-US" sz="2200" dirty="0"/>
              <a:t> </a:t>
            </a:r>
            <a:r>
              <a:rPr lang="en-US" sz="2200" dirty="0" err="1"/>
              <a:t>acest</a:t>
            </a:r>
            <a:r>
              <a:rPr lang="en-US" sz="2200" dirty="0"/>
              <a:t> </a:t>
            </a:r>
            <a:r>
              <a:rPr lang="en-US" sz="2200" dirty="0" err="1"/>
              <a:t>semestru</a:t>
            </a:r>
            <a:r>
              <a:rPr lang="en-US" sz="2200" dirty="0"/>
              <a:t>. </a:t>
            </a:r>
          </a:p>
          <a:p>
            <a:pPr marL="263525" lvl="0" indent="-34925"/>
            <a:r>
              <a:rPr lang="en-US" sz="2200" dirty="0" err="1"/>
              <a:t>Trebuie</a:t>
            </a:r>
            <a:r>
              <a:rPr lang="en-US" sz="2200" dirty="0"/>
              <a:t> </a:t>
            </a:r>
            <a:r>
              <a:rPr lang="en-US" sz="2200" dirty="0" err="1"/>
              <a:t>să</a:t>
            </a:r>
            <a:r>
              <a:rPr lang="en-US" sz="2200" dirty="0"/>
              <a:t> fie </a:t>
            </a:r>
            <a:r>
              <a:rPr lang="en-US" sz="2200" dirty="0" err="1"/>
              <a:t>realistă</a:t>
            </a:r>
            <a:r>
              <a:rPr lang="en-US" sz="2200" dirty="0"/>
              <a:t>, </a:t>
            </a:r>
            <a:r>
              <a:rPr lang="en-US" sz="2200" dirty="0" err="1"/>
              <a:t>măsurabilă</a:t>
            </a:r>
            <a:r>
              <a:rPr lang="en-US" sz="2200" dirty="0"/>
              <a:t> </a:t>
            </a:r>
            <a:r>
              <a:rPr lang="en-US" sz="2200" dirty="0" err="1"/>
              <a:t>și</a:t>
            </a:r>
            <a:r>
              <a:rPr lang="en-US" sz="2200" dirty="0"/>
              <a:t> </a:t>
            </a:r>
            <a:r>
              <a:rPr lang="en-US" sz="2200" dirty="0" err="1"/>
              <a:t>legată</a:t>
            </a:r>
            <a:r>
              <a:rPr lang="en-US" sz="2200" dirty="0"/>
              <a:t> de practica </a:t>
            </a:r>
            <a:r>
              <a:rPr lang="en-US" sz="2200" dirty="0" err="1"/>
              <a:t>zilnică</a:t>
            </a:r>
            <a:r>
              <a:rPr lang="en-US" sz="2200" dirty="0"/>
              <a:t>.</a:t>
            </a:r>
          </a:p>
          <a:p>
            <a:pPr marL="263525" lvl="0" indent="-34925"/>
            <a:r>
              <a:rPr lang="en-US" sz="2200" b="1" u="sng" dirty="0" err="1"/>
              <a:t>Partajare</a:t>
            </a:r>
            <a:endParaRPr lang="en-US" sz="2200" b="1" u="sng" dirty="0"/>
          </a:p>
          <a:p>
            <a:pPr marL="263525" lvl="0" indent="-34925"/>
            <a:r>
              <a:rPr lang="en-US" sz="2200" dirty="0" err="1"/>
              <a:t>Participanții</a:t>
            </a:r>
            <a:r>
              <a:rPr lang="en-US" sz="2200" dirty="0"/>
              <a:t> </a:t>
            </a:r>
            <a:r>
              <a:rPr lang="en-US" sz="2200" dirty="0" err="1"/>
              <a:t>selectați</a:t>
            </a:r>
            <a:r>
              <a:rPr lang="en-US" sz="2200" dirty="0"/>
              <a:t> </a:t>
            </a:r>
            <a:r>
              <a:rPr lang="en-US" sz="2200" dirty="0" err="1"/>
              <a:t>își</a:t>
            </a:r>
            <a:r>
              <a:rPr lang="en-US" sz="2200" dirty="0"/>
              <a:t> </a:t>
            </a:r>
            <a:r>
              <a:rPr lang="en-US" sz="2200" dirty="0" err="1"/>
              <a:t>prezintă</a:t>
            </a:r>
            <a:r>
              <a:rPr lang="en-US" sz="2200" dirty="0"/>
              <a:t> </a:t>
            </a:r>
            <a:r>
              <a:rPr lang="en-US" sz="2200" dirty="0" err="1"/>
              <a:t>schimbarea</a:t>
            </a:r>
            <a:r>
              <a:rPr lang="en-US" sz="2200" dirty="0"/>
              <a:t> </a:t>
            </a:r>
            <a:r>
              <a:rPr lang="en-US" sz="2200" dirty="0" err="1"/>
              <a:t>planificată</a:t>
            </a:r>
            <a:r>
              <a:rPr lang="en-US" sz="2200" dirty="0"/>
              <a:t>.</a:t>
            </a:r>
            <a:endParaRPr sz="2200" dirty="0"/>
          </a:p>
        </p:txBody>
      </p:sp>
      <p:pic>
        <p:nvPicPr>
          <p:cNvPr id="214" name="Google Shape;214;p16" descr="Clipboard with a pencil and a piece of paper&#10;&#10;AI-generated content may be incorrect."/>
          <p:cNvPicPr preferRelativeResize="0"/>
          <p:nvPr/>
        </p:nvPicPr>
        <p:blipFill rotWithShape="1">
          <a:blip r:embed="rId3">
            <a:alphaModFix/>
          </a:blip>
          <a:srcRect/>
          <a:stretch/>
        </p:blipFill>
        <p:spPr>
          <a:xfrm>
            <a:off x="1166951" y="1405534"/>
            <a:ext cx="3439339" cy="4693341"/>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en-US" sz="3600" dirty="0"/>
              <a:t> </a:t>
            </a:r>
            <a:r>
              <a:rPr lang="it-IT" sz="3600" dirty="0"/>
              <a:t>Privind spre Unitatea 1.2: Introducere în modelul PERMA</a:t>
            </a:r>
            <a:endParaRPr dirty="0"/>
          </a:p>
        </p:txBody>
      </p:sp>
      <p:sp>
        <p:nvSpPr>
          <p:cNvPr id="220" name="Google Shape;220;p17"/>
          <p:cNvSpPr txBox="1">
            <a:spLocks noGrp="1"/>
          </p:cNvSpPr>
          <p:nvPr>
            <p:ph type="body" idx="2"/>
          </p:nvPr>
        </p:nvSpPr>
        <p:spPr>
          <a:xfrm>
            <a:off x="97970" y="1071295"/>
            <a:ext cx="11699420" cy="5786705"/>
          </a:xfrm>
          <a:prstGeom prst="rect">
            <a:avLst/>
          </a:prstGeom>
          <a:noFill/>
          <a:ln>
            <a:noFill/>
          </a:ln>
        </p:spPr>
        <p:txBody>
          <a:bodyPr spcFirstLastPara="1" wrap="square" lIns="91425" tIns="45700" rIns="91425" bIns="45700" anchor="t" anchorCtr="0">
            <a:noAutofit/>
          </a:bodyPr>
          <a:lstStyle/>
          <a:p>
            <a:pPr marL="571500" lvl="0" indent="-342900">
              <a:buFont typeface="Arial"/>
              <a:buChar char="•"/>
            </a:pPr>
            <a:r>
              <a:rPr lang="en-US" sz="2400" dirty="0" err="1"/>
              <a:t>În</a:t>
            </a:r>
            <a:r>
              <a:rPr lang="en-US" sz="2400" dirty="0"/>
              <a:t> </a:t>
            </a:r>
            <a:r>
              <a:rPr lang="en-US" sz="2400" dirty="0" err="1"/>
              <a:t>următoarea</a:t>
            </a:r>
            <a:r>
              <a:rPr lang="en-US" sz="2400" dirty="0"/>
              <a:t> </a:t>
            </a:r>
            <a:r>
              <a:rPr lang="en-US" sz="2400" dirty="0" err="1"/>
              <a:t>unitate</a:t>
            </a:r>
            <a:r>
              <a:rPr lang="en-US" sz="2400" dirty="0"/>
              <a:t>, ne </a:t>
            </a:r>
            <a:r>
              <a:rPr lang="en-US" sz="2400" dirty="0" err="1"/>
              <a:t>vom</a:t>
            </a:r>
            <a:r>
              <a:rPr lang="en-US" sz="2400" dirty="0"/>
              <a:t> </a:t>
            </a:r>
            <a:r>
              <a:rPr lang="en-US" sz="2400" dirty="0" err="1"/>
              <a:t>concentra</a:t>
            </a:r>
            <a:r>
              <a:rPr lang="en-US" sz="2400" dirty="0"/>
              <a:t> </a:t>
            </a:r>
            <a:r>
              <a:rPr lang="en-US" sz="2400" dirty="0" err="1"/>
              <a:t>asupra</a:t>
            </a:r>
            <a:r>
              <a:rPr lang="en-US" sz="2400" dirty="0"/>
              <a:t> </a:t>
            </a:r>
            <a:r>
              <a:rPr lang="en-US" sz="2400" dirty="0" err="1"/>
              <a:t>factorilor</a:t>
            </a:r>
            <a:r>
              <a:rPr lang="en-US" sz="2400" dirty="0"/>
              <a:t> care </a:t>
            </a:r>
            <a:r>
              <a:rPr lang="en-US" sz="2400" dirty="0" err="1"/>
              <a:t>îi</a:t>
            </a:r>
            <a:r>
              <a:rPr lang="en-US" sz="2400" dirty="0"/>
              <a:t> </a:t>
            </a:r>
            <a:r>
              <a:rPr lang="en-US" sz="2400" dirty="0" err="1"/>
              <a:t>ajută</a:t>
            </a:r>
            <a:r>
              <a:rPr lang="en-US" sz="2400" dirty="0"/>
              <a:t> pe </a:t>
            </a:r>
            <a:r>
              <a:rPr lang="en-US" sz="2400" dirty="0" err="1"/>
              <a:t>oameni</a:t>
            </a:r>
            <a:r>
              <a:rPr lang="en-US" sz="2400" dirty="0"/>
              <a:t> </a:t>
            </a:r>
            <a:r>
              <a:rPr lang="en-US" sz="2400" dirty="0" err="1"/>
              <a:t>să</a:t>
            </a:r>
            <a:r>
              <a:rPr lang="en-US" sz="2400" dirty="0"/>
              <a:t> </a:t>
            </a:r>
            <a:r>
              <a:rPr lang="en-US" sz="2400" dirty="0" err="1"/>
              <a:t>prospere</a:t>
            </a:r>
            <a:r>
              <a:rPr lang="en-US" sz="2400" dirty="0"/>
              <a:t> la </a:t>
            </a:r>
            <a:r>
              <a:rPr lang="en-US" sz="2400" dirty="0" err="1"/>
              <a:t>școală</a:t>
            </a:r>
            <a:r>
              <a:rPr lang="en-US" sz="2400" dirty="0"/>
              <a:t>.</a:t>
            </a:r>
          </a:p>
          <a:p>
            <a:pPr marL="571500" lvl="0" indent="-342900">
              <a:buFont typeface="Arial"/>
              <a:buChar char="•"/>
            </a:pPr>
            <a:r>
              <a:rPr lang="en-US" sz="2400" dirty="0" err="1"/>
              <a:t>Vom</a:t>
            </a:r>
            <a:r>
              <a:rPr lang="en-US" sz="2400" dirty="0"/>
              <a:t> </a:t>
            </a:r>
            <a:r>
              <a:rPr lang="en-US" sz="2400" dirty="0" err="1"/>
              <a:t>explora</a:t>
            </a:r>
            <a:r>
              <a:rPr lang="en-US" sz="2400" dirty="0"/>
              <a:t> </a:t>
            </a:r>
            <a:r>
              <a:rPr lang="en-US" sz="2400" dirty="0" err="1"/>
              <a:t>modelul</a:t>
            </a:r>
            <a:r>
              <a:rPr lang="en-US" sz="2400" dirty="0"/>
              <a:t> PERMA al </a:t>
            </a:r>
            <a:r>
              <a:rPr lang="en-US" sz="2400" dirty="0" err="1"/>
              <a:t>lui</a:t>
            </a:r>
            <a:r>
              <a:rPr lang="en-US" sz="2400" dirty="0"/>
              <a:t> Seligman </a:t>
            </a:r>
            <a:r>
              <a:rPr lang="en-US" sz="2400" dirty="0" err="1"/>
              <a:t>și</a:t>
            </a:r>
            <a:r>
              <a:rPr lang="en-US" sz="2400" dirty="0"/>
              <a:t> </a:t>
            </a:r>
            <a:r>
              <a:rPr lang="en-US" sz="2400" dirty="0" err="1"/>
              <a:t>modul</a:t>
            </a:r>
            <a:r>
              <a:rPr lang="en-US" sz="2400" dirty="0"/>
              <a:t> </a:t>
            </a:r>
            <a:r>
              <a:rPr lang="en-US" sz="2400" dirty="0" err="1"/>
              <a:t>în</a:t>
            </a:r>
            <a:r>
              <a:rPr lang="en-US" sz="2400" dirty="0"/>
              <a:t> care </a:t>
            </a:r>
            <a:r>
              <a:rPr lang="en-US" sz="2400" dirty="0" err="1"/>
              <a:t>fiecare</a:t>
            </a:r>
            <a:r>
              <a:rPr lang="en-US" sz="2400" dirty="0"/>
              <a:t> element </a:t>
            </a:r>
            <a:r>
              <a:rPr lang="en-US" sz="2400" dirty="0" err="1"/>
              <a:t>susține</a:t>
            </a:r>
            <a:r>
              <a:rPr lang="en-US" sz="2400" dirty="0"/>
              <a:t> </a:t>
            </a:r>
            <a:r>
              <a:rPr lang="en-US" sz="2400" dirty="0" err="1"/>
              <a:t>starea</a:t>
            </a:r>
            <a:r>
              <a:rPr lang="en-US" sz="2400" dirty="0"/>
              <a:t> de bine </a:t>
            </a:r>
            <a:r>
              <a:rPr lang="en-US" sz="2400" dirty="0" err="1"/>
              <a:t>în</a:t>
            </a:r>
            <a:r>
              <a:rPr lang="en-US" sz="2400" dirty="0"/>
              <a:t> </a:t>
            </a:r>
            <a:r>
              <a:rPr lang="en-US" sz="2400" dirty="0" err="1"/>
              <a:t>viața</a:t>
            </a:r>
            <a:r>
              <a:rPr lang="en-US" sz="2400" dirty="0"/>
              <a:t> </a:t>
            </a:r>
            <a:r>
              <a:rPr lang="en-US" sz="2400" dirty="0" err="1"/>
              <a:t>școlară</a:t>
            </a:r>
            <a:r>
              <a:rPr lang="en-US" sz="2400" dirty="0"/>
              <a:t> de zi cu zi.</a:t>
            </a:r>
          </a:p>
          <a:p>
            <a:pPr marL="571500" lvl="0" indent="-342900">
              <a:buFont typeface="Arial"/>
              <a:buChar char="•"/>
            </a:pPr>
            <a:r>
              <a:rPr lang="en-US" sz="2400" dirty="0" err="1"/>
              <a:t>Veți</a:t>
            </a:r>
            <a:r>
              <a:rPr lang="en-US" sz="2400" dirty="0"/>
              <a:t> </a:t>
            </a:r>
            <a:r>
              <a:rPr lang="en-US" sz="2400" dirty="0" err="1"/>
              <a:t>învăța</a:t>
            </a:r>
            <a:r>
              <a:rPr lang="en-US" sz="2400" dirty="0"/>
              <a:t> o </a:t>
            </a:r>
            <a:r>
              <a:rPr lang="en-US" sz="2400" dirty="0" err="1"/>
              <a:t>practică</a:t>
            </a:r>
            <a:r>
              <a:rPr lang="en-US" sz="2400" dirty="0"/>
              <a:t> </a:t>
            </a:r>
            <a:r>
              <a:rPr lang="en-US" sz="2400" dirty="0" err="1"/>
              <a:t>bazată</a:t>
            </a:r>
            <a:r>
              <a:rPr lang="en-US" sz="2400" dirty="0"/>
              <a:t> pe </a:t>
            </a:r>
            <a:r>
              <a:rPr lang="en-US" sz="2400" dirty="0" err="1"/>
              <a:t>dovezi</a:t>
            </a:r>
            <a:r>
              <a:rPr lang="en-US" sz="2400" dirty="0"/>
              <a:t> pe care o </a:t>
            </a:r>
            <a:r>
              <a:rPr lang="en-US" sz="2400" dirty="0" err="1"/>
              <a:t>puteți</a:t>
            </a:r>
            <a:r>
              <a:rPr lang="en-US" sz="2400" dirty="0"/>
              <a:t> </a:t>
            </a:r>
            <a:r>
              <a:rPr lang="en-US" sz="2400" dirty="0" err="1"/>
              <a:t>utiliza</a:t>
            </a:r>
            <a:r>
              <a:rPr lang="en-US" sz="2400" dirty="0"/>
              <a:t> cu </a:t>
            </a:r>
            <a:r>
              <a:rPr lang="en-US" sz="2400" dirty="0" err="1"/>
              <a:t>elevii</a:t>
            </a:r>
            <a:r>
              <a:rPr lang="en-US" sz="2400" dirty="0"/>
              <a:t> </a:t>
            </a:r>
            <a:r>
              <a:rPr lang="en-US" sz="2400" dirty="0" err="1"/>
              <a:t>sau</a:t>
            </a:r>
            <a:r>
              <a:rPr lang="en-US" sz="2400" dirty="0"/>
              <a:t> </a:t>
            </a:r>
            <a:r>
              <a:rPr lang="en-US" sz="2400" dirty="0" err="1"/>
              <a:t>personalul</a:t>
            </a:r>
            <a:r>
              <a:rPr lang="en-US" sz="2400" dirty="0"/>
              <a:t>.</a:t>
            </a:r>
          </a:p>
          <a:p>
            <a:pPr marL="571500" lvl="0" indent="-342900">
              <a:buFont typeface="Arial"/>
              <a:buChar char="•"/>
            </a:pPr>
            <a:r>
              <a:rPr lang="en-US" sz="2400" dirty="0" err="1"/>
              <a:t>Veți</a:t>
            </a:r>
            <a:r>
              <a:rPr lang="en-US" sz="2400" dirty="0"/>
              <a:t> </a:t>
            </a:r>
            <a:r>
              <a:rPr lang="en-US" sz="2400" dirty="0" err="1"/>
              <a:t>identifica</a:t>
            </a:r>
            <a:r>
              <a:rPr lang="en-US" sz="2400" dirty="0"/>
              <a:t> un </a:t>
            </a:r>
            <a:r>
              <a:rPr lang="en-US" sz="2400" dirty="0" err="1"/>
              <a:t>punct</a:t>
            </a:r>
            <a:r>
              <a:rPr lang="en-US" sz="2400" dirty="0"/>
              <a:t> forte </a:t>
            </a:r>
            <a:r>
              <a:rPr lang="en-US" sz="2400" dirty="0" err="1"/>
              <a:t>și</a:t>
            </a:r>
            <a:r>
              <a:rPr lang="en-US" sz="2400" dirty="0"/>
              <a:t> o </a:t>
            </a:r>
            <a:r>
              <a:rPr lang="en-US" sz="2400" dirty="0" err="1"/>
              <a:t>lacună</a:t>
            </a:r>
            <a:r>
              <a:rPr lang="en-US" sz="2400" dirty="0"/>
              <a:t> legate de PERMA </a:t>
            </a:r>
            <a:r>
              <a:rPr lang="en-US" sz="2400" dirty="0" err="1"/>
              <a:t>în</a:t>
            </a:r>
            <a:r>
              <a:rPr lang="en-US" sz="2400" dirty="0"/>
              <a:t> </a:t>
            </a:r>
            <a:r>
              <a:rPr lang="en-US" sz="2400" dirty="0" err="1"/>
              <a:t>școala</a:t>
            </a:r>
            <a:r>
              <a:rPr lang="en-US" sz="2400" dirty="0"/>
              <a:t> </a:t>
            </a:r>
            <a:r>
              <a:rPr lang="en-US" sz="2400" dirty="0" err="1"/>
              <a:t>dumneavoastră</a:t>
            </a:r>
            <a:r>
              <a:rPr lang="en-US" sz="2400" dirty="0"/>
              <a:t>.</a:t>
            </a:r>
            <a:endParaRPr dirty="0"/>
          </a:p>
        </p:txBody>
      </p:sp>
      <p:pic>
        <p:nvPicPr>
          <p:cNvPr id="221" name="Google Shape;221;p17" descr="A group of smiley faces&#10;&#10;AI-generated content may be incorrect."/>
          <p:cNvPicPr preferRelativeResize="0"/>
          <p:nvPr/>
        </p:nvPicPr>
        <p:blipFill rotWithShape="1">
          <a:blip r:embed="rId3">
            <a:alphaModFix/>
          </a:blip>
          <a:srcRect/>
          <a:stretch/>
        </p:blipFill>
        <p:spPr>
          <a:xfrm>
            <a:off x="1587135" y="3770268"/>
            <a:ext cx="8721090" cy="30060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7f91dc4fb9_0_17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Referințe</a:t>
            </a:r>
            <a:endParaRPr dirty="0"/>
          </a:p>
        </p:txBody>
      </p:sp>
      <p:sp>
        <p:nvSpPr>
          <p:cNvPr id="227" name="Google Shape;227;g37f91dc4fb9_0_173"/>
          <p:cNvSpPr txBox="1">
            <a:spLocks noGrp="1"/>
          </p:cNvSpPr>
          <p:nvPr>
            <p:ph type="body" idx="2"/>
          </p:nvPr>
        </p:nvSpPr>
        <p:spPr>
          <a:xfrm>
            <a:off x="123750" y="1016915"/>
            <a:ext cx="11944500"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a:t>Duan, W., Chen, Z., &amp; Ho, S. M. Y. (2020). Editorial: Positive education: Theory, practice, and evidence. </a:t>
            </a:r>
            <a:r>
              <a:rPr lang="en-US" i="1"/>
              <a:t>Frontiers in Psychology, 11</a:t>
            </a:r>
            <a:r>
              <a:rPr lang="en-US"/>
              <a:t>, 427. </a:t>
            </a:r>
            <a:r>
              <a:rPr lang="en-US" u="sng">
                <a:solidFill>
                  <a:schemeClr val="hlink"/>
                </a:solidFill>
                <a:hlinkClick r:id="rId3"/>
              </a:rPr>
              <a:t>https://doi.org/10.3389/fpsyg.2020.00427</a:t>
            </a:r>
            <a:r>
              <a:rPr lang="en-US"/>
              <a:t> </a:t>
            </a:r>
            <a:endParaRPr/>
          </a:p>
          <a:p>
            <a:pPr marL="457200" marR="0" lvl="0" indent="-228600" algn="l" rtl="0">
              <a:lnSpc>
                <a:spcPct val="90000"/>
              </a:lnSpc>
              <a:spcBef>
                <a:spcPts val="1000"/>
              </a:spcBef>
              <a:spcAft>
                <a:spcPts val="0"/>
              </a:spcAft>
              <a:buClr>
                <a:schemeClr val="dk1"/>
              </a:buClr>
              <a:buSzPts val="1800"/>
              <a:buFont typeface="Arial"/>
              <a:buNone/>
            </a:pPr>
            <a:r>
              <a:rPr lang="en-US"/>
              <a:t>Durlak, J. A., Weissberg, R. P., et al. (2011). The impact of enhancing students’ social and emotional learning: A meta-analysis of school-based interventions. </a:t>
            </a:r>
            <a:r>
              <a:rPr lang="en-US" i="1"/>
              <a:t>Child Development, 82</a:t>
            </a:r>
            <a:r>
              <a:rPr lang="en-US"/>
              <a:t>(1), 405–432. </a:t>
            </a:r>
            <a:r>
              <a:rPr lang="en-US" u="sng">
                <a:solidFill>
                  <a:schemeClr val="hlink"/>
                </a:solidFill>
                <a:hlinkClick r:id="rId4"/>
              </a:rPr>
              <a:t>https://doi.org/10.1111/j.1467-8624.2010.01564.x</a:t>
            </a:r>
            <a:endParaRPr/>
          </a:p>
          <a:p>
            <a:pPr marL="457200" marR="0" lvl="0" indent="-228600" algn="l" rtl="0">
              <a:lnSpc>
                <a:spcPct val="90000"/>
              </a:lnSpc>
              <a:spcBef>
                <a:spcPts val="1000"/>
              </a:spcBef>
              <a:spcAft>
                <a:spcPts val="0"/>
              </a:spcAft>
              <a:buClr>
                <a:schemeClr val="dk1"/>
              </a:buClr>
              <a:buSzPts val="1800"/>
              <a:buFont typeface="Arial"/>
              <a:buNone/>
            </a:pPr>
            <a:r>
              <a:rPr lang="en-US"/>
              <a:t>OECD. (2020). </a:t>
            </a:r>
            <a:r>
              <a:rPr lang="en-US" i="1"/>
              <a:t>Supporting students’ well-being in schools</a:t>
            </a:r>
            <a:r>
              <a:rPr lang="en-US"/>
              <a:t>. Organisation for Economic Co-operation and Development.</a:t>
            </a:r>
            <a:endParaRPr/>
          </a:p>
          <a:p>
            <a:pPr marL="457200" marR="0" lvl="0" indent="-228600" algn="l" rtl="0">
              <a:lnSpc>
                <a:spcPct val="90000"/>
              </a:lnSpc>
              <a:spcBef>
                <a:spcPts val="1000"/>
              </a:spcBef>
              <a:spcAft>
                <a:spcPts val="0"/>
              </a:spcAft>
              <a:buClr>
                <a:schemeClr val="dk1"/>
              </a:buClr>
              <a:buSzPts val="1800"/>
              <a:buFont typeface="Arial"/>
              <a:buNone/>
            </a:pPr>
            <a:r>
              <a:rPr lang="en-US"/>
              <a:t>Roffey, S. (2012). Developing positive relationships in schools. </a:t>
            </a:r>
            <a:r>
              <a:rPr lang="en-US" i="1"/>
              <a:t>Child Indicators Research, 5</a:t>
            </a:r>
            <a:r>
              <a:rPr lang="en-US"/>
              <a:t>(3), 483–501. DOI:</a:t>
            </a:r>
            <a:r>
              <a:rPr lang="en-US" u="sng">
                <a:solidFill>
                  <a:schemeClr val="hlink"/>
                </a:solidFill>
                <a:hlinkClick r:id="rId5"/>
              </a:rPr>
              <a:t>10.1007/978-94-007-2147-0_9</a:t>
            </a:r>
            <a:endParaRPr/>
          </a:p>
          <a:p>
            <a:pPr marL="457200" marR="0" lvl="0" indent="-228600" algn="l" rtl="0">
              <a:lnSpc>
                <a:spcPct val="90000"/>
              </a:lnSpc>
              <a:spcBef>
                <a:spcPts val="1000"/>
              </a:spcBef>
              <a:spcAft>
                <a:spcPts val="0"/>
              </a:spcAft>
              <a:buClr>
                <a:schemeClr val="dk1"/>
              </a:buClr>
              <a:buSzPts val="1800"/>
              <a:buFont typeface="Arial"/>
              <a:buNone/>
            </a:pPr>
            <a:r>
              <a:rPr lang="en-US"/>
              <a:t>Seligman, M. E. P. (2011). </a:t>
            </a:r>
            <a:r>
              <a:rPr lang="en-US" i="1"/>
              <a:t>Flourish: A visionary new understanding of happiness and well-being</a:t>
            </a:r>
            <a:r>
              <a:rPr lang="en-US"/>
              <a:t>. Free Press.</a:t>
            </a:r>
            <a:endParaRPr/>
          </a:p>
          <a:p>
            <a:pPr marL="457200" marR="0" lvl="0" indent="-228600" algn="l" rtl="0">
              <a:lnSpc>
                <a:spcPct val="90000"/>
              </a:lnSpc>
              <a:spcBef>
                <a:spcPts val="1000"/>
              </a:spcBef>
              <a:spcAft>
                <a:spcPts val="0"/>
              </a:spcAft>
              <a:buClr>
                <a:schemeClr val="dk1"/>
              </a:buClr>
              <a:buSzPts val="1800"/>
              <a:buFont typeface="Arial"/>
              <a:buNone/>
            </a:pPr>
            <a:r>
              <a:rPr lang="en-US"/>
              <a:t>UNESCO. (2023). </a:t>
            </a:r>
            <a:r>
              <a:rPr lang="en-US" i="1"/>
              <a:t>Whole-school approach to preventing school violence and promoting well-being</a:t>
            </a:r>
            <a:r>
              <a:rPr lang="en-US"/>
              <a:t>. United Nations Educational, Scientific and Cultural Organization.</a:t>
            </a:r>
            <a:endParaRPr/>
          </a:p>
          <a:p>
            <a:pPr marL="457200" marR="0" lvl="0" indent="-228600" algn="l" rtl="0">
              <a:lnSpc>
                <a:spcPct val="90000"/>
              </a:lnSpc>
              <a:spcBef>
                <a:spcPts val="1000"/>
              </a:spcBef>
              <a:spcAft>
                <a:spcPts val="0"/>
              </a:spcAft>
              <a:buClr>
                <a:schemeClr val="dk1"/>
              </a:buClr>
              <a:buSzPts val="1800"/>
              <a:buFont typeface="Arial"/>
              <a:buNone/>
            </a:pPr>
            <a:r>
              <a:rPr lang="en-US"/>
              <a:t>Waters, L. (2011). A review of school-based positive psychology interventions. </a:t>
            </a:r>
            <a:r>
              <a:rPr lang="en-US" i="1"/>
              <a:t>Pastoral Care in Education, 29</a:t>
            </a:r>
            <a:r>
              <a:rPr lang="en-US"/>
              <a:t>(2), 117–133. </a:t>
            </a:r>
            <a:r>
              <a:rPr lang="en-US" u="sng">
                <a:solidFill>
                  <a:schemeClr val="hlink"/>
                </a:solidFill>
                <a:hlinkClick r:id="rId6"/>
              </a:rPr>
              <a:t>https://doi.org/10.1375/aedp.28.2.75</a:t>
            </a:r>
            <a:endParaRPr/>
          </a:p>
          <a:p>
            <a:pPr marL="457200" marR="0" lvl="0" indent="-228600" algn="l" rtl="0">
              <a:lnSpc>
                <a:spcPct val="90000"/>
              </a:lnSpc>
              <a:spcBef>
                <a:spcPts val="1000"/>
              </a:spcBef>
              <a:spcAft>
                <a:spcPts val="0"/>
              </a:spcAft>
              <a:buClr>
                <a:schemeClr val="dk1"/>
              </a:buClr>
              <a:buSzPts val="1800"/>
              <a:buFont typeface="Arial"/>
              <a:buNone/>
            </a:pPr>
            <a:r>
              <a:rPr lang="en-US"/>
              <a:t>World Health Organization. (2021). </a:t>
            </a:r>
            <a:r>
              <a:rPr lang="en-US" i="1"/>
              <a:t>WHO guideline on school health services</a:t>
            </a:r>
            <a:r>
              <a:rPr lang="en-US"/>
              <a:t>. World Health Organization.</a:t>
            </a:r>
            <a:endParaRPr/>
          </a:p>
          <a:p>
            <a:pPr marL="457200" marR="0" lvl="0" indent="-228600" algn="l" rtl="0">
              <a:lnSpc>
                <a:spcPct val="90000"/>
              </a:lnSpc>
              <a:spcBef>
                <a:spcPts val="1000"/>
              </a:spcBef>
              <a:spcAft>
                <a:spcPts val="0"/>
              </a:spcAft>
              <a:buClr>
                <a:schemeClr val="dk1"/>
              </a:buClr>
              <a:buSzPts val="1800"/>
              <a:buFont typeface="Arial"/>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7"/>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lvl="0"/>
            <a:r>
              <a:rPr lang="en-US" dirty="0" err="1"/>
              <a:t>Vă</a:t>
            </a:r>
            <a:r>
              <a:rPr lang="en-US" dirty="0"/>
              <a:t> </a:t>
            </a:r>
            <a:r>
              <a:rPr lang="en-US" dirty="0" err="1"/>
              <a:t>mulțumesc</a:t>
            </a:r>
            <a:r>
              <a:rPr lang="en-US" dirty="0"/>
              <a:t> </a:t>
            </a:r>
            <a:r>
              <a:rPr lang="en-US" dirty="0" err="1"/>
              <a:t>pentru</a:t>
            </a:r>
            <a:r>
              <a:rPr lang="en-US" dirty="0"/>
              <a:t> </a:t>
            </a:r>
            <a:r>
              <a:rPr lang="en-US" dirty="0" err="1"/>
              <a:t>atenție</a:t>
            </a:r>
            <a:r>
              <a:rPr lang="en-US" dirty="0"/>
              <a: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8"/>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lvl="0"/>
            <a:r>
              <a:rPr lang="en-US" sz="2500" dirty="0">
                <a:solidFill>
                  <a:srgbClr val="595959"/>
                </a:solidFill>
                <a:latin typeface="Arial"/>
                <a:ea typeface="Arial"/>
                <a:cs typeface="Arial"/>
                <a:sym typeface="Arial"/>
              </a:rPr>
              <a:t>PL 3: </a:t>
            </a:r>
            <a:r>
              <a:rPr lang="it-IT" sz="2500" dirty="0">
                <a:solidFill>
                  <a:srgbClr val="595959"/>
                </a:solidFill>
                <a:latin typeface="Arial"/>
                <a:ea typeface="Arial"/>
                <a:cs typeface="Arial"/>
                <a:sym typeface="Arial"/>
              </a:rPr>
              <a:t>Formare și consolidarea capacităților </a:t>
            </a:r>
            <a:r>
              <a:rPr lang="en-US" sz="2500" dirty="0">
                <a:solidFill>
                  <a:srgbClr val="595959"/>
                </a:solidFill>
                <a:latin typeface="Arial"/>
                <a:ea typeface="Arial"/>
                <a:cs typeface="Arial"/>
                <a:sym typeface="Arial"/>
              </a:rPr>
              <a:t>(D3.1)</a:t>
            </a:r>
            <a:endParaRPr sz="2500" dirty="0">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Font typeface="Calibri"/>
              <a:buNone/>
            </a:pPr>
            <a:endParaRPr sz="2200" dirty="0"/>
          </a:p>
        </p:txBody>
      </p:sp>
      <p:sp>
        <p:nvSpPr>
          <p:cNvPr id="69" name="Google Shape;69;g37d7badc4d7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US" sz="3599" b="0" i="0" dirty="0">
                <a:solidFill>
                  <a:srgbClr val="545454"/>
                </a:solidFill>
              </a:rPr>
              <a:t>Curs de Master Trainer - </a:t>
            </a:r>
            <a:r>
              <a:rPr lang="en-US" sz="3599" b="0" i="0" dirty="0" err="1">
                <a:solidFill>
                  <a:srgbClr val="545454"/>
                </a:solidFill>
              </a:rPr>
              <a:t>Ziua</a:t>
            </a:r>
            <a:r>
              <a:rPr lang="en-US" sz="3599" b="0" i="0" dirty="0">
                <a:solidFill>
                  <a:srgbClr val="545454"/>
                </a:solidFill>
              </a:rPr>
              <a:t> 1</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37f91dc4fb9_0_14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p>
            <a:pPr lvl="0">
              <a:lnSpc>
                <a:spcPct val="100000"/>
              </a:lnSpc>
            </a:pPr>
            <a:r>
              <a:rPr lang="en-US" sz="3000" dirty="0" err="1">
                <a:solidFill>
                  <a:schemeClr val="lt1"/>
                </a:solidFill>
              </a:rPr>
              <a:t>Fundamentele</a:t>
            </a:r>
            <a:r>
              <a:rPr lang="en-US" sz="3000" dirty="0">
                <a:solidFill>
                  <a:schemeClr val="lt1"/>
                </a:solidFill>
              </a:rPr>
              <a:t> </a:t>
            </a:r>
            <a:r>
              <a:rPr lang="en-US" sz="3000" dirty="0" err="1">
                <a:solidFill>
                  <a:schemeClr val="lt1"/>
                </a:solidFill>
              </a:rPr>
              <a:t>stării</a:t>
            </a:r>
            <a:r>
              <a:rPr lang="en-US" sz="3000" dirty="0">
                <a:solidFill>
                  <a:schemeClr val="lt1"/>
                </a:solidFill>
              </a:rPr>
              <a:t> de bine </a:t>
            </a:r>
            <a:r>
              <a:rPr lang="en-US" sz="3000" dirty="0" err="1">
                <a:solidFill>
                  <a:schemeClr val="lt1"/>
                </a:solidFill>
              </a:rPr>
              <a:t>holistice</a:t>
            </a:r>
            <a:r>
              <a:rPr lang="en-US" sz="3000" dirty="0">
                <a:solidFill>
                  <a:schemeClr val="lt1"/>
                </a:solidFill>
              </a:rPr>
              <a:t> </a:t>
            </a:r>
            <a:r>
              <a:rPr lang="en-US" sz="3000" dirty="0" err="1">
                <a:solidFill>
                  <a:schemeClr val="lt1"/>
                </a:solidFill>
              </a:rPr>
              <a:t>și</a:t>
            </a:r>
            <a:r>
              <a:rPr lang="en-US" sz="3000" dirty="0">
                <a:solidFill>
                  <a:schemeClr val="lt1"/>
                </a:solidFill>
              </a:rPr>
              <a:t> ale </a:t>
            </a:r>
            <a:r>
              <a:rPr lang="en-US" sz="3000" dirty="0" err="1">
                <a:solidFill>
                  <a:schemeClr val="lt1"/>
                </a:solidFill>
              </a:rPr>
              <a:t>Psihologiei</a:t>
            </a:r>
            <a:r>
              <a:rPr lang="en-US" sz="3000" dirty="0">
                <a:solidFill>
                  <a:schemeClr val="lt1"/>
                </a:solidFill>
              </a:rPr>
              <a:t> </a:t>
            </a:r>
            <a:r>
              <a:rPr lang="en-US" sz="3000" dirty="0" err="1">
                <a:solidFill>
                  <a:schemeClr val="lt1"/>
                </a:solidFill>
              </a:rPr>
              <a:t>Pozitive</a:t>
            </a:r>
            <a:endParaRPr dirty="0"/>
          </a:p>
        </p:txBody>
      </p:sp>
      <p:sp>
        <p:nvSpPr>
          <p:cNvPr id="76" name="Google Shape;76;g37f91dc4fb9_0_14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1000"/>
              </a:spcBef>
              <a:spcAft>
                <a:spcPts val="0"/>
              </a:spcAft>
              <a:buSzPts val="2400"/>
              <a:buNone/>
            </a:pPr>
            <a:r>
              <a:rPr lang="en-US" dirty="0" err="1"/>
              <a:t>Introducere</a:t>
            </a:r>
            <a:endParaRPr dirty="0"/>
          </a:p>
        </p:txBody>
      </p:sp>
      <p:sp>
        <p:nvSpPr>
          <p:cNvPr id="77" name="Google Shape;77;g37f91dc4fb9_0_14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263525" lvl="0" indent="-34925"/>
            <a:r>
              <a:rPr lang="en-US" sz="2000" dirty="0" err="1"/>
              <a:t>Ziua</a:t>
            </a:r>
            <a:r>
              <a:rPr lang="en-US" sz="2000" dirty="0"/>
              <a:t> 1: </a:t>
            </a:r>
            <a:r>
              <a:rPr lang="en-US" sz="2000" dirty="0" err="1"/>
              <a:t>Prezentare</a:t>
            </a:r>
            <a:r>
              <a:rPr lang="en-US" sz="2000" dirty="0"/>
              <a:t> </a:t>
            </a:r>
            <a:r>
              <a:rPr lang="en-US" sz="2000" dirty="0" err="1"/>
              <a:t>generală</a:t>
            </a:r>
            <a:endParaRPr sz="2000" dirty="0"/>
          </a:p>
          <a:p>
            <a:pPr marL="263525" lvl="0" indent="-34925"/>
            <a:r>
              <a:rPr lang="en-US" sz="2000" dirty="0" err="1"/>
              <a:t>Obiectivul</a:t>
            </a:r>
            <a:r>
              <a:rPr lang="en-US" sz="2000" dirty="0"/>
              <a:t> principal </a:t>
            </a:r>
            <a:r>
              <a:rPr lang="en-US" sz="2000" dirty="0" err="1"/>
              <a:t>este</a:t>
            </a:r>
            <a:r>
              <a:rPr lang="en-US" sz="2000" dirty="0"/>
              <a:t> de a </a:t>
            </a:r>
            <a:r>
              <a:rPr lang="en-US" sz="2000" dirty="0" err="1"/>
              <a:t>ajuta</a:t>
            </a:r>
            <a:r>
              <a:rPr lang="en-US" sz="2000" dirty="0"/>
              <a:t> </a:t>
            </a:r>
            <a:r>
              <a:rPr lang="en-US" sz="2000" dirty="0" err="1"/>
              <a:t>profesorii</a:t>
            </a:r>
            <a:r>
              <a:rPr lang="en-US" sz="2000" dirty="0"/>
              <a:t> </a:t>
            </a:r>
            <a:r>
              <a:rPr lang="en-US" sz="2000" dirty="0" err="1"/>
              <a:t>să</a:t>
            </a:r>
            <a:r>
              <a:rPr lang="en-US" sz="2000" dirty="0"/>
              <a:t> </a:t>
            </a:r>
            <a:r>
              <a:rPr lang="en-US" sz="2000" dirty="0" err="1"/>
              <a:t>construiască</a:t>
            </a:r>
            <a:r>
              <a:rPr lang="en-US" sz="2000" dirty="0"/>
              <a:t> o </a:t>
            </a:r>
            <a:r>
              <a:rPr lang="en-US" sz="2000" dirty="0" err="1"/>
              <a:t>înțelegere</a:t>
            </a:r>
            <a:r>
              <a:rPr lang="en-US" sz="2000" dirty="0"/>
              <a:t> </a:t>
            </a:r>
            <a:r>
              <a:rPr lang="en-US" sz="2000" dirty="0" err="1"/>
              <a:t>comună</a:t>
            </a:r>
            <a:r>
              <a:rPr lang="en-US" sz="2000" dirty="0"/>
              <a:t> </a:t>
            </a:r>
            <a:r>
              <a:rPr lang="en-US" sz="2000" dirty="0" err="1"/>
              <a:t>și</a:t>
            </a:r>
            <a:r>
              <a:rPr lang="en-US" sz="2000" dirty="0"/>
              <a:t> </a:t>
            </a:r>
            <a:r>
              <a:rPr lang="en-US" sz="2000" dirty="0" err="1"/>
              <a:t>practică</a:t>
            </a:r>
            <a:r>
              <a:rPr lang="en-US" sz="2000" dirty="0"/>
              <a:t> a </a:t>
            </a:r>
            <a:r>
              <a:rPr lang="en-US" sz="2000" dirty="0" err="1"/>
              <a:t>stării</a:t>
            </a:r>
            <a:r>
              <a:rPr lang="en-US" sz="2000" dirty="0"/>
              <a:t> de bine </a:t>
            </a:r>
            <a:r>
              <a:rPr lang="en-US" sz="2000" dirty="0" err="1"/>
              <a:t>în</a:t>
            </a:r>
            <a:r>
              <a:rPr lang="en-US" sz="2000" dirty="0"/>
              <a:t> </a:t>
            </a:r>
            <a:r>
              <a:rPr lang="en-US" sz="2000" dirty="0" err="1"/>
              <a:t>școli</a:t>
            </a:r>
            <a:r>
              <a:rPr lang="en-US" sz="2000" dirty="0"/>
              <a:t>. </a:t>
            </a:r>
            <a:r>
              <a:rPr lang="en-US" sz="2000" dirty="0" err="1"/>
              <a:t>Aceștia</a:t>
            </a:r>
            <a:r>
              <a:rPr lang="en-US" sz="2000" dirty="0"/>
              <a:t> </a:t>
            </a:r>
            <a:r>
              <a:rPr lang="en-US" sz="2000" dirty="0" err="1"/>
              <a:t>definesc</a:t>
            </a:r>
            <a:r>
              <a:rPr lang="en-US" sz="2000" dirty="0"/>
              <a:t> </a:t>
            </a:r>
            <a:r>
              <a:rPr lang="en-US" sz="2000" dirty="0" err="1"/>
              <a:t>ce</a:t>
            </a:r>
            <a:r>
              <a:rPr lang="en-US" sz="2000" dirty="0"/>
              <a:t> </a:t>
            </a:r>
            <a:r>
              <a:rPr lang="en-US" sz="2000" dirty="0" err="1"/>
              <a:t>înseamnă</a:t>
            </a:r>
            <a:r>
              <a:rPr lang="en-US" sz="2000" dirty="0"/>
              <a:t> </a:t>
            </a:r>
            <a:r>
              <a:rPr lang="en-US" sz="2000" dirty="0" err="1"/>
              <a:t>starea</a:t>
            </a:r>
            <a:r>
              <a:rPr lang="en-US" sz="2000" dirty="0"/>
              <a:t> de bine, </a:t>
            </a:r>
            <a:r>
              <a:rPr lang="en-US" sz="2000" dirty="0" err="1"/>
              <a:t>examinează</a:t>
            </a:r>
            <a:r>
              <a:rPr lang="en-US" sz="2000" dirty="0"/>
              <a:t> cum se </a:t>
            </a:r>
            <a:r>
              <a:rPr lang="en-US" sz="2000" dirty="0" err="1"/>
              <a:t>manifestă</a:t>
            </a:r>
            <a:r>
              <a:rPr lang="en-US" sz="2000" dirty="0"/>
              <a:t> </a:t>
            </a:r>
            <a:r>
              <a:rPr lang="en-US" sz="2000" dirty="0" err="1"/>
              <a:t>aceasta</a:t>
            </a:r>
            <a:r>
              <a:rPr lang="en-US" sz="2000" dirty="0"/>
              <a:t> </a:t>
            </a:r>
            <a:r>
              <a:rPr lang="en-US" sz="2000" dirty="0" err="1"/>
              <a:t>în</a:t>
            </a:r>
            <a:r>
              <a:rPr lang="en-US" sz="2000" dirty="0"/>
              <a:t> </a:t>
            </a:r>
            <a:r>
              <a:rPr lang="en-US" sz="2000" dirty="0" err="1"/>
              <a:t>viața</a:t>
            </a:r>
            <a:r>
              <a:rPr lang="en-US" sz="2000" dirty="0"/>
              <a:t> </a:t>
            </a:r>
            <a:r>
              <a:rPr lang="en-US" sz="2000" dirty="0" err="1"/>
              <a:t>școlară</a:t>
            </a:r>
            <a:r>
              <a:rPr lang="en-US" sz="2000" dirty="0"/>
              <a:t> de zi cu zi </a:t>
            </a:r>
            <a:r>
              <a:rPr lang="en-US" sz="2000" dirty="0" err="1"/>
              <a:t>și</a:t>
            </a:r>
            <a:r>
              <a:rPr lang="en-US" sz="2000" dirty="0"/>
              <a:t> </a:t>
            </a:r>
            <a:r>
              <a:rPr lang="en-US" sz="2000" dirty="0" err="1"/>
              <a:t>identifică</a:t>
            </a:r>
            <a:r>
              <a:rPr lang="en-US" sz="2000" dirty="0"/>
              <a:t> </a:t>
            </a:r>
            <a:r>
              <a:rPr lang="en-US" sz="2000" dirty="0" err="1"/>
              <a:t>ce</a:t>
            </a:r>
            <a:r>
              <a:rPr lang="en-US" sz="2000" dirty="0"/>
              <a:t> </a:t>
            </a:r>
            <a:r>
              <a:rPr lang="en-US" sz="2000" dirty="0" err="1"/>
              <a:t>funcționează</a:t>
            </a:r>
            <a:r>
              <a:rPr lang="en-US" sz="2000" dirty="0"/>
              <a:t> </a:t>
            </a:r>
            <a:r>
              <a:rPr lang="en-US" sz="2000" dirty="0" err="1"/>
              <a:t>în</a:t>
            </a:r>
            <a:r>
              <a:rPr lang="en-US" sz="2000" dirty="0"/>
              <a:t> </a:t>
            </a:r>
            <a:r>
              <a:rPr lang="en-US" sz="2000" dirty="0" err="1"/>
              <a:t>prezent</a:t>
            </a:r>
            <a:r>
              <a:rPr lang="en-US" sz="2000" dirty="0"/>
              <a:t> </a:t>
            </a:r>
            <a:r>
              <a:rPr lang="en-US" sz="2000" dirty="0" err="1"/>
              <a:t>și</a:t>
            </a:r>
            <a:r>
              <a:rPr lang="en-US" sz="2000" dirty="0"/>
              <a:t> </a:t>
            </a:r>
            <a:r>
              <a:rPr lang="en-US" sz="2000" dirty="0" err="1"/>
              <a:t>ce</a:t>
            </a:r>
            <a:r>
              <a:rPr lang="en-US" sz="2000" dirty="0"/>
              <a:t> </a:t>
            </a:r>
            <a:r>
              <a:rPr lang="en-US" sz="2000" dirty="0" err="1"/>
              <a:t>necesită</a:t>
            </a:r>
            <a:r>
              <a:rPr lang="en-US" sz="2000" dirty="0"/>
              <a:t> </a:t>
            </a:r>
            <a:r>
              <a:rPr lang="en-US" sz="2000" dirty="0" err="1"/>
              <a:t>îmbunătățiri</a:t>
            </a:r>
            <a:r>
              <a:rPr lang="en-US" sz="2000" dirty="0"/>
              <a:t>.</a:t>
            </a:r>
            <a:endParaRPr dirty="0"/>
          </a:p>
          <a:p>
            <a:pPr marL="263525" lvl="0" indent="-34925"/>
            <a:r>
              <a:rPr lang="en-US" sz="2000" b="1" dirty="0" err="1"/>
              <a:t>Defalcarea</a:t>
            </a:r>
            <a:r>
              <a:rPr lang="en-US" sz="2000" b="1" dirty="0"/>
              <a:t> </a:t>
            </a:r>
            <a:r>
              <a:rPr lang="en-US" sz="2000" b="1" dirty="0" err="1"/>
              <a:t>unităților</a:t>
            </a:r>
            <a:r>
              <a:rPr lang="en-US" sz="2000" b="1" dirty="0"/>
              <a:t>:</a:t>
            </a:r>
            <a:endParaRPr dirty="0"/>
          </a:p>
          <a:p>
            <a:pPr marL="571500" lvl="0" indent="-342900">
              <a:buFont typeface="Arial"/>
              <a:buChar char="•"/>
            </a:pPr>
            <a:r>
              <a:rPr lang="en-US" sz="2000" b="1" dirty="0" err="1"/>
              <a:t>Unitatea</a:t>
            </a:r>
            <a:r>
              <a:rPr lang="en-US" sz="2000" b="1" dirty="0"/>
              <a:t> 1.1 (</a:t>
            </a:r>
            <a:r>
              <a:rPr lang="en-US" sz="2000" b="1" dirty="0" err="1"/>
              <a:t>Definește</a:t>
            </a:r>
            <a:r>
              <a:rPr lang="en-US" sz="2000" b="1" dirty="0"/>
              <a:t>):</a:t>
            </a:r>
            <a:r>
              <a:rPr lang="en-US" sz="2000" dirty="0"/>
              <a:t> </a:t>
            </a:r>
            <a:r>
              <a:rPr lang="en-US" sz="2000" dirty="0" err="1"/>
              <a:t>Construiți</a:t>
            </a:r>
            <a:r>
              <a:rPr lang="en-US" sz="2000" dirty="0"/>
              <a:t> o </a:t>
            </a:r>
            <a:r>
              <a:rPr lang="en-US" sz="2000" dirty="0" err="1"/>
              <a:t>înțelegere</a:t>
            </a:r>
            <a:r>
              <a:rPr lang="en-US" sz="2000" dirty="0"/>
              <a:t> </a:t>
            </a:r>
            <a:r>
              <a:rPr lang="en-US" sz="2000" dirty="0" err="1"/>
              <a:t>comună</a:t>
            </a:r>
            <a:r>
              <a:rPr lang="en-US" sz="2000" dirty="0"/>
              <a:t> a </a:t>
            </a:r>
            <a:r>
              <a:rPr lang="en-US" sz="2000" dirty="0" err="1"/>
              <a:t>stării</a:t>
            </a:r>
            <a:r>
              <a:rPr lang="en-US" sz="2000" dirty="0"/>
              <a:t> de bine </a:t>
            </a:r>
            <a:r>
              <a:rPr lang="en-US" sz="2000" dirty="0" err="1"/>
              <a:t>școlare</a:t>
            </a:r>
            <a:r>
              <a:rPr lang="en-US" sz="2000" dirty="0"/>
              <a:t>. </a:t>
            </a:r>
            <a:r>
              <a:rPr lang="en-US" sz="2000" dirty="0" err="1"/>
              <a:t>Participanții</a:t>
            </a:r>
            <a:r>
              <a:rPr lang="en-US" sz="2000" dirty="0"/>
              <a:t> </a:t>
            </a:r>
            <a:r>
              <a:rPr lang="en-US" sz="2000" dirty="0" err="1"/>
              <a:t>definesc</a:t>
            </a:r>
            <a:r>
              <a:rPr lang="en-US" sz="2000" dirty="0"/>
              <a:t> </a:t>
            </a:r>
            <a:r>
              <a:rPr lang="en-US" sz="2000" dirty="0" err="1"/>
              <a:t>starea</a:t>
            </a:r>
            <a:r>
              <a:rPr lang="en-US" sz="2000" dirty="0"/>
              <a:t> de bine, </a:t>
            </a:r>
            <a:r>
              <a:rPr lang="en-US" sz="2000" dirty="0" err="1"/>
              <a:t>identifică</a:t>
            </a:r>
            <a:r>
              <a:rPr lang="en-US" sz="2000" dirty="0"/>
              <a:t> </a:t>
            </a:r>
            <a:r>
              <a:rPr lang="en-US" sz="2000" dirty="0" err="1"/>
              <a:t>provocările</a:t>
            </a:r>
            <a:r>
              <a:rPr lang="en-US" sz="2000" dirty="0"/>
              <a:t> din </a:t>
            </a:r>
            <a:r>
              <a:rPr lang="en-US" sz="2000" dirty="0" err="1"/>
              <a:t>școala</a:t>
            </a:r>
            <a:r>
              <a:rPr lang="en-US" sz="2000" dirty="0"/>
              <a:t> lor </a:t>
            </a:r>
            <a:r>
              <a:rPr lang="en-US" sz="2000" dirty="0" err="1"/>
              <a:t>și</a:t>
            </a:r>
            <a:r>
              <a:rPr lang="en-US" sz="2000" dirty="0"/>
              <a:t> </a:t>
            </a:r>
            <a:r>
              <a:rPr lang="en-US" sz="2000" dirty="0" err="1"/>
              <a:t>notează</a:t>
            </a:r>
            <a:r>
              <a:rPr lang="en-US" sz="2000" dirty="0"/>
              <a:t> </a:t>
            </a:r>
            <a:r>
              <a:rPr lang="en-US" sz="2000" dirty="0" err="1"/>
              <a:t>punctele</a:t>
            </a:r>
            <a:r>
              <a:rPr lang="en-US" sz="2000" dirty="0"/>
              <a:t> forte </a:t>
            </a:r>
            <a:r>
              <a:rPr lang="en-US" sz="2000" dirty="0" err="1"/>
              <a:t>și</a:t>
            </a:r>
            <a:r>
              <a:rPr lang="en-US" sz="2000" dirty="0"/>
              <a:t> </a:t>
            </a:r>
            <a:r>
              <a:rPr lang="en-US" sz="2000" dirty="0" err="1"/>
              <a:t>lacunele</a:t>
            </a:r>
            <a:r>
              <a:rPr lang="en-US" sz="2000" dirty="0"/>
              <a:t> </a:t>
            </a:r>
            <a:r>
              <a:rPr lang="en-US" sz="2000" dirty="0" err="1"/>
              <a:t>actuale</a:t>
            </a:r>
            <a:r>
              <a:rPr lang="en-US" sz="2000" dirty="0"/>
              <a:t>.</a:t>
            </a:r>
          </a:p>
          <a:p>
            <a:pPr marL="571500" lvl="0" indent="-342900">
              <a:buFont typeface="Arial"/>
              <a:buChar char="•"/>
            </a:pPr>
            <a:r>
              <a:rPr lang="en-US" sz="2000" b="1" dirty="0" err="1"/>
              <a:t>Unitatea</a:t>
            </a:r>
            <a:r>
              <a:rPr lang="en-US" sz="2000" b="1" dirty="0"/>
              <a:t> 1.2 (</a:t>
            </a:r>
            <a:r>
              <a:rPr lang="en-US" sz="2000" b="1" dirty="0" err="1"/>
              <a:t>Explorează</a:t>
            </a:r>
            <a:r>
              <a:rPr lang="en-US" sz="2000" b="1" dirty="0"/>
              <a:t>):</a:t>
            </a:r>
            <a:r>
              <a:rPr lang="en-US" sz="2000" dirty="0"/>
              <a:t> </a:t>
            </a:r>
            <a:r>
              <a:rPr lang="en-US" sz="2000" dirty="0" err="1"/>
              <a:t>Învațați</a:t>
            </a:r>
            <a:r>
              <a:rPr lang="en-US" sz="2000" dirty="0"/>
              <a:t> </a:t>
            </a:r>
            <a:r>
              <a:rPr lang="en-US" sz="2000" dirty="0" err="1"/>
              <a:t>elementele</a:t>
            </a:r>
            <a:r>
              <a:rPr lang="en-US" sz="2000" dirty="0"/>
              <a:t> de </a:t>
            </a:r>
            <a:r>
              <a:rPr lang="en-US" sz="2000" dirty="0" err="1"/>
              <a:t>bază</a:t>
            </a:r>
            <a:r>
              <a:rPr lang="en-US" sz="2000" dirty="0"/>
              <a:t> ale </a:t>
            </a:r>
            <a:r>
              <a:rPr lang="en-US" sz="2000" dirty="0" err="1"/>
              <a:t>Psihologiei</a:t>
            </a:r>
            <a:r>
              <a:rPr lang="en-US" sz="2000" dirty="0"/>
              <a:t> </a:t>
            </a:r>
            <a:r>
              <a:rPr lang="en-US" sz="2000" dirty="0" err="1"/>
              <a:t>Pozitive</a:t>
            </a:r>
            <a:r>
              <a:rPr lang="en-US" sz="2000" dirty="0"/>
              <a:t> cu PERMA. </a:t>
            </a:r>
            <a:r>
              <a:rPr lang="en-US" sz="2000" dirty="0" err="1"/>
              <a:t>Participanții</a:t>
            </a:r>
            <a:r>
              <a:rPr lang="en-US" sz="2000" dirty="0"/>
              <a:t> </a:t>
            </a:r>
            <a:r>
              <a:rPr lang="en-US" sz="2000" dirty="0" err="1"/>
              <a:t>conectează</a:t>
            </a:r>
            <a:r>
              <a:rPr lang="en-US" sz="2000" dirty="0"/>
              <a:t> PERMA la </a:t>
            </a:r>
            <a:r>
              <a:rPr lang="en-US" sz="2000" dirty="0" err="1"/>
              <a:t>rutine</a:t>
            </a:r>
            <a:r>
              <a:rPr lang="en-US" sz="2000" dirty="0"/>
              <a:t> </a:t>
            </a:r>
            <a:r>
              <a:rPr lang="en-US" sz="2000" dirty="0" err="1"/>
              <a:t>reale</a:t>
            </a:r>
            <a:r>
              <a:rPr lang="en-US" sz="2000" dirty="0"/>
              <a:t> </a:t>
            </a:r>
            <a:r>
              <a:rPr lang="en-US" sz="2000" dirty="0" err="1"/>
              <a:t>și</a:t>
            </a:r>
            <a:r>
              <a:rPr lang="en-US" sz="2000" dirty="0"/>
              <a:t> </a:t>
            </a:r>
            <a:r>
              <a:rPr lang="en-US" sz="2000" dirty="0" err="1"/>
              <a:t>văd</a:t>
            </a:r>
            <a:r>
              <a:rPr lang="en-US" sz="2000" dirty="0"/>
              <a:t> cum </a:t>
            </a:r>
            <a:r>
              <a:rPr lang="en-US" sz="2000" dirty="0" err="1"/>
              <a:t>micile</a:t>
            </a:r>
            <a:r>
              <a:rPr lang="en-US" sz="2000" dirty="0"/>
              <a:t> </a:t>
            </a:r>
            <a:r>
              <a:rPr lang="en-US" sz="2000" dirty="0" err="1"/>
              <a:t>acțiuni</a:t>
            </a:r>
            <a:r>
              <a:rPr lang="en-US" sz="2000" dirty="0"/>
              <a:t> </a:t>
            </a:r>
            <a:r>
              <a:rPr lang="en-US" sz="2000" dirty="0" err="1"/>
              <a:t>zilnice</a:t>
            </a:r>
            <a:r>
              <a:rPr lang="en-US" sz="2000" dirty="0"/>
              <a:t> </a:t>
            </a:r>
            <a:r>
              <a:rPr lang="en-US" sz="2000" dirty="0" err="1"/>
              <a:t>susțin</a:t>
            </a:r>
            <a:r>
              <a:rPr lang="en-US" sz="2000" dirty="0"/>
              <a:t> </a:t>
            </a:r>
            <a:r>
              <a:rPr lang="en-US" sz="2000" dirty="0" err="1"/>
              <a:t>funcționarea</a:t>
            </a:r>
            <a:r>
              <a:rPr lang="en-US" sz="2000" dirty="0"/>
              <a:t> </a:t>
            </a:r>
            <a:r>
              <a:rPr lang="en-US" sz="2000" dirty="0" err="1"/>
              <a:t>emoțională</a:t>
            </a:r>
            <a:r>
              <a:rPr lang="en-US" sz="2000" dirty="0"/>
              <a:t>, </a:t>
            </a:r>
            <a:r>
              <a:rPr lang="en-US" sz="2000" dirty="0" err="1"/>
              <a:t>socială</a:t>
            </a:r>
            <a:r>
              <a:rPr lang="en-US" sz="2000" dirty="0"/>
              <a:t> </a:t>
            </a:r>
            <a:r>
              <a:rPr lang="en-US" sz="2000" dirty="0" err="1"/>
              <a:t>și</a:t>
            </a:r>
            <a:r>
              <a:rPr lang="en-US" sz="2000" dirty="0"/>
              <a:t> </a:t>
            </a:r>
            <a:r>
              <a:rPr lang="en-US" sz="2000" dirty="0" err="1"/>
              <a:t>academică</a:t>
            </a:r>
            <a:r>
              <a:rPr lang="en-US" sz="2000" dirty="0"/>
              <a:t>.</a:t>
            </a:r>
          </a:p>
          <a:p>
            <a:pPr marL="571500" lvl="0" indent="-342900">
              <a:buFont typeface="Arial"/>
              <a:buChar char="•"/>
            </a:pPr>
            <a:r>
              <a:rPr lang="en-US" sz="2000" b="1" dirty="0" err="1"/>
              <a:t>Unitatea</a:t>
            </a:r>
            <a:r>
              <a:rPr lang="en-US" sz="2000" b="1" dirty="0"/>
              <a:t> 1.3 (</a:t>
            </a:r>
            <a:r>
              <a:rPr lang="en-US" sz="2000" b="1" dirty="0" err="1"/>
              <a:t>Aplică</a:t>
            </a:r>
            <a:r>
              <a:rPr lang="en-US" sz="2000" b="1" dirty="0"/>
              <a:t>):</a:t>
            </a:r>
            <a:r>
              <a:rPr lang="en-US" sz="2000" dirty="0"/>
              <a:t> </a:t>
            </a:r>
            <a:r>
              <a:rPr lang="en-US" sz="2000" dirty="0" err="1"/>
              <a:t>Identificați</a:t>
            </a:r>
            <a:r>
              <a:rPr lang="en-US" sz="2000" dirty="0"/>
              <a:t> </a:t>
            </a:r>
            <a:r>
              <a:rPr lang="en-US" sz="2000" dirty="0" err="1"/>
              <a:t>soluții</a:t>
            </a:r>
            <a:r>
              <a:rPr lang="en-US" sz="2000" dirty="0"/>
              <a:t> </a:t>
            </a:r>
            <a:r>
              <a:rPr lang="en-US" sz="2000" dirty="0" err="1"/>
              <a:t>rapide</a:t>
            </a:r>
            <a:r>
              <a:rPr lang="en-US" sz="2000" dirty="0"/>
              <a:t> care </a:t>
            </a:r>
            <a:r>
              <a:rPr lang="en-US" sz="2000" dirty="0" err="1"/>
              <a:t>îmbunătățesc</a:t>
            </a:r>
            <a:r>
              <a:rPr lang="en-US" sz="2000" dirty="0"/>
              <a:t> </a:t>
            </a:r>
            <a:r>
              <a:rPr lang="en-US" sz="2000" dirty="0" err="1"/>
              <a:t>starea</a:t>
            </a:r>
            <a:r>
              <a:rPr lang="en-US" sz="2000" dirty="0"/>
              <a:t> de bine </a:t>
            </a:r>
            <a:r>
              <a:rPr lang="en-US" sz="2000" dirty="0" err="1"/>
              <a:t>în</a:t>
            </a:r>
            <a:r>
              <a:rPr lang="en-US" sz="2000" dirty="0"/>
              <a:t> </a:t>
            </a:r>
            <a:r>
              <a:rPr lang="en-US" sz="2000" dirty="0" err="1"/>
              <a:t>sălile</a:t>
            </a:r>
            <a:r>
              <a:rPr lang="en-US" sz="2000" dirty="0"/>
              <a:t> de </a:t>
            </a:r>
            <a:r>
              <a:rPr lang="en-US" sz="2000" dirty="0" err="1"/>
              <a:t>clasă</a:t>
            </a:r>
            <a:r>
              <a:rPr lang="en-US" sz="2000" dirty="0"/>
              <a:t> </a:t>
            </a:r>
            <a:r>
              <a:rPr lang="en-US" sz="2000" dirty="0" err="1"/>
              <a:t>și</a:t>
            </a:r>
            <a:r>
              <a:rPr lang="en-US" sz="2000" dirty="0"/>
              <a:t> </a:t>
            </a:r>
            <a:r>
              <a:rPr lang="en-US" sz="2000" dirty="0" err="1"/>
              <a:t>cultura</a:t>
            </a:r>
            <a:r>
              <a:rPr lang="en-US" sz="2000" dirty="0"/>
              <a:t> </a:t>
            </a:r>
            <a:r>
              <a:rPr lang="en-US" sz="2000" dirty="0" err="1"/>
              <a:t>personalului</a:t>
            </a:r>
            <a:r>
              <a:rPr lang="en-US" sz="2000" dirty="0"/>
              <a:t>. </a:t>
            </a:r>
            <a:r>
              <a:rPr lang="en-US" sz="2000" dirty="0" err="1"/>
              <a:t>Participanții</a:t>
            </a:r>
            <a:r>
              <a:rPr lang="en-US" sz="2000" dirty="0"/>
              <a:t> </a:t>
            </a:r>
            <a:r>
              <a:rPr lang="en-US" sz="2000" dirty="0" err="1"/>
              <a:t>aleg</a:t>
            </a:r>
            <a:r>
              <a:rPr lang="en-US" sz="2000" dirty="0"/>
              <a:t> o </a:t>
            </a:r>
            <a:r>
              <a:rPr lang="en-US" sz="2000" dirty="0" err="1"/>
              <a:t>acțiune</a:t>
            </a:r>
            <a:r>
              <a:rPr lang="en-US" sz="2000" dirty="0"/>
              <a:t> pe care o pot </a:t>
            </a:r>
            <a:r>
              <a:rPr lang="en-US" sz="2000" dirty="0" err="1"/>
              <a:t>începe</a:t>
            </a:r>
            <a:r>
              <a:rPr lang="en-US" sz="2000" dirty="0"/>
              <a:t> </a:t>
            </a:r>
            <a:r>
              <a:rPr lang="en-US" sz="2000" dirty="0" err="1"/>
              <a:t>săptămâna</a:t>
            </a:r>
            <a:r>
              <a:rPr lang="en-US" sz="2000" dirty="0"/>
              <a:t> </a:t>
            </a:r>
            <a:r>
              <a:rPr lang="en-US" sz="2000" dirty="0" err="1"/>
              <a:t>viitoare</a:t>
            </a:r>
            <a:r>
              <a:rPr lang="en-US" sz="2000" dirty="0"/>
              <a:t> </a:t>
            </a:r>
            <a:r>
              <a:rPr lang="en-US" sz="2000" dirty="0" err="1"/>
              <a:t>și</a:t>
            </a:r>
            <a:r>
              <a:rPr lang="en-US" sz="2000" dirty="0"/>
              <a:t> </a:t>
            </a:r>
            <a:r>
              <a:rPr lang="en-US" sz="2000" dirty="0" err="1"/>
              <a:t>convin</a:t>
            </a:r>
            <a:r>
              <a:rPr lang="en-US" sz="2000" dirty="0"/>
              <a:t> </a:t>
            </a:r>
            <a:r>
              <a:rPr lang="en-US" sz="2000" dirty="0" err="1"/>
              <a:t>asupra</a:t>
            </a:r>
            <a:r>
              <a:rPr lang="en-US" sz="2000" dirty="0"/>
              <a:t> cine </a:t>
            </a:r>
            <a:r>
              <a:rPr lang="en-US" sz="2000" dirty="0" err="1"/>
              <a:t>ce</a:t>
            </a:r>
            <a:r>
              <a:rPr lang="en-US" sz="2000" dirty="0"/>
              <a:t> </a:t>
            </a:r>
            <a:r>
              <a:rPr lang="en-US" sz="2000" dirty="0" err="1"/>
              <a:t>va</a:t>
            </a:r>
            <a:r>
              <a:rPr lang="en-US" sz="2000" dirty="0"/>
              <a:t> face.</a:t>
            </a:r>
            <a:endParaRPr sz="2400" dirty="0"/>
          </a:p>
          <a:p>
            <a:pPr marL="0" lvl="0" indent="0" algn="l" rtl="0">
              <a:lnSpc>
                <a:spcPct val="90000"/>
              </a:lnSpc>
              <a:spcBef>
                <a:spcPts val="1000"/>
              </a:spcBef>
              <a:spcAft>
                <a:spcPts val="0"/>
              </a:spcAft>
              <a:buSzPts val="1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37f91dc4fb9_0_58"/>
          <p:cNvSpPr txBox="1">
            <a:spLocks noGrp="1"/>
          </p:cNvSpPr>
          <p:nvPr>
            <p:ph type="title"/>
          </p:nvPr>
        </p:nvSpPr>
        <p:spPr>
          <a:xfrm>
            <a:off x="123750" y="69296"/>
            <a:ext cx="11944500" cy="694203"/>
          </a:xfrm>
          <a:prstGeom prst="rect">
            <a:avLst/>
          </a:prstGeom>
          <a:noFill/>
          <a:ln>
            <a:noFill/>
          </a:ln>
        </p:spPr>
        <p:txBody>
          <a:bodyPr spcFirstLastPara="1" wrap="square" lIns="91425" tIns="54000" rIns="54000" bIns="54000" anchor="ctr" anchorCtr="0">
            <a:noAutofit/>
          </a:bodyPr>
          <a:lstStyle/>
          <a:p>
            <a:pPr lvl="0"/>
            <a:r>
              <a:rPr lang="en-US" sz="3200" dirty="0" err="1"/>
              <a:t>Unitatea</a:t>
            </a:r>
            <a:r>
              <a:rPr lang="en-US" sz="3200" dirty="0"/>
              <a:t> 1.1 – </a:t>
            </a:r>
            <a:r>
              <a:rPr lang="en-US" sz="3200" dirty="0" err="1"/>
              <a:t>Introducere</a:t>
            </a:r>
            <a:r>
              <a:rPr lang="en-US" sz="3200" dirty="0"/>
              <a:t> </a:t>
            </a:r>
            <a:r>
              <a:rPr lang="en-US" sz="3200" dirty="0" err="1"/>
              <a:t>în</a:t>
            </a:r>
            <a:r>
              <a:rPr lang="en-US" sz="3200" dirty="0"/>
              <a:t> </a:t>
            </a:r>
            <a:r>
              <a:rPr lang="en-US" sz="3200" dirty="0" err="1"/>
              <a:t>starea</a:t>
            </a:r>
            <a:r>
              <a:rPr lang="en-US" sz="3200" dirty="0"/>
              <a:t> de bine </a:t>
            </a:r>
            <a:r>
              <a:rPr lang="en-US" sz="3200" dirty="0" err="1"/>
              <a:t>în</a:t>
            </a:r>
            <a:r>
              <a:rPr lang="en-US" sz="3200" dirty="0"/>
              <a:t> </a:t>
            </a:r>
            <a:r>
              <a:rPr lang="en-US" sz="3200" dirty="0" err="1"/>
              <a:t>domeniul</a:t>
            </a:r>
            <a:r>
              <a:rPr lang="en-US" sz="3200" dirty="0"/>
              <a:t> </a:t>
            </a:r>
            <a:r>
              <a:rPr lang="en-US" sz="3200" dirty="0" err="1"/>
              <a:t>educației</a:t>
            </a:r>
            <a:endParaRPr sz="3200" dirty="0"/>
          </a:p>
        </p:txBody>
      </p:sp>
      <p:sp>
        <p:nvSpPr>
          <p:cNvPr id="83" name="Google Shape;83;g37f91dc4fb9_0_58"/>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Obiectivele </a:t>
            </a:r>
            <a:r>
              <a:rPr lang="en-US" dirty="0" err="1"/>
              <a:t>învățării</a:t>
            </a:r>
            <a:endParaRPr dirty="0"/>
          </a:p>
        </p:txBody>
      </p:sp>
      <p:grpSp>
        <p:nvGrpSpPr>
          <p:cNvPr id="84" name="Google Shape;84;g37f91dc4fb9_0_58"/>
          <p:cNvGrpSpPr/>
          <p:nvPr/>
        </p:nvGrpSpPr>
        <p:grpSpPr>
          <a:xfrm>
            <a:off x="491938" y="2171700"/>
            <a:ext cx="11208122" cy="4488844"/>
            <a:chOff x="2354" y="0"/>
            <a:chExt cx="11208122" cy="4488844"/>
          </a:xfrm>
        </p:grpSpPr>
        <p:sp>
          <p:nvSpPr>
            <p:cNvPr id="85" name="Google Shape;85;g37f91dc4fb9_0_58"/>
            <p:cNvSpPr/>
            <p:nvPr/>
          </p:nvSpPr>
          <p:spPr>
            <a:xfrm>
              <a:off x="2354" y="0"/>
              <a:ext cx="3662785" cy="4488844"/>
            </a:xfrm>
            <a:prstGeom prst="roundRect">
              <a:avLst>
                <a:gd name="adj" fmla="val 10000"/>
              </a:avLst>
            </a:prstGeom>
            <a:solidFill>
              <a:srgbClr val="FA715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g37f91dc4fb9_0_58"/>
            <p:cNvSpPr txBox="1"/>
            <p:nvPr/>
          </p:nvSpPr>
          <p:spPr>
            <a:xfrm>
              <a:off x="112237" y="1855329"/>
              <a:ext cx="3662785" cy="1795537"/>
            </a:xfrm>
            <a:prstGeom prst="rect">
              <a:avLst/>
            </a:prstGeom>
            <a:noFill/>
            <a:ln>
              <a:noFill/>
            </a:ln>
          </p:spPr>
          <p:txBody>
            <a:bodyPr spcFirstLastPara="1" wrap="square" lIns="135125" tIns="135125" rIns="135125" bIns="135125" anchor="ctr" anchorCtr="0">
              <a:noAutofit/>
            </a:bodyPr>
            <a:lstStyle/>
            <a:p>
              <a:pPr lvl="0" algn="ctr">
                <a:lnSpc>
                  <a:spcPct val="90000"/>
                </a:lnSpc>
                <a:buSzPts val="1900"/>
              </a:pPr>
              <a:r>
                <a:rPr lang="en-US" sz="1900" dirty="0" err="1">
                  <a:solidFill>
                    <a:schemeClr val="lt1"/>
                  </a:solidFill>
                </a:rPr>
                <a:t>Definească</a:t>
              </a:r>
              <a:r>
                <a:rPr lang="en-US" sz="1900" dirty="0">
                  <a:solidFill>
                    <a:schemeClr val="lt1"/>
                  </a:solidFill>
                </a:rPr>
                <a:t> </a:t>
              </a:r>
              <a:r>
                <a:rPr lang="en-US" sz="1900" dirty="0" err="1">
                  <a:solidFill>
                    <a:schemeClr val="lt1"/>
                  </a:solidFill>
                </a:rPr>
                <a:t>starea</a:t>
              </a:r>
              <a:r>
                <a:rPr lang="en-US" sz="1900" dirty="0">
                  <a:solidFill>
                    <a:schemeClr val="lt1"/>
                  </a:solidFill>
                </a:rPr>
                <a:t> de bine </a:t>
              </a:r>
              <a:r>
                <a:rPr lang="en-US" sz="1900" dirty="0" err="1">
                  <a:solidFill>
                    <a:schemeClr val="lt1"/>
                  </a:solidFill>
                </a:rPr>
                <a:t>în</a:t>
              </a:r>
              <a:r>
                <a:rPr lang="en-US" sz="1900" dirty="0">
                  <a:solidFill>
                    <a:schemeClr val="lt1"/>
                  </a:solidFill>
                </a:rPr>
                <a:t> context </a:t>
              </a:r>
              <a:r>
                <a:rPr lang="en-US" sz="1900" dirty="0" err="1">
                  <a:solidFill>
                    <a:schemeClr val="lt1"/>
                  </a:solidFill>
                </a:rPr>
                <a:t>școlar</a:t>
              </a:r>
              <a:r>
                <a:rPr lang="en-US" sz="1900" dirty="0">
                  <a:solidFill>
                    <a:schemeClr val="lt1"/>
                  </a:solidFill>
                </a:rPr>
                <a:t> </a:t>
              </a:r>
              <a:r>
                <a:rPr lang="en-US" sz="1900" dirty="0" err="1">
                  <a:solidFill>
                    <a:schemeClr val="lt1"/>
                  </a:solidFill>
                </a:rPr>
                <a:t>și</a:t>
              </a:r>
              <a:r>
                <a:rPr lang="en-US" sz="1900" dirty="0">
                  <a:solidFill>
                    <a:schemeClr val="lt1"/>
                  </a:solidFill>
                </a:rPr>
                <a:t> </a:t>
              </a:r>
              <a:r>
                <a:rPr lang="en-US" sz="1900" dirty="0" err="1">
                  <a:solidFill>
                    <a:schemeClr val="lt1"/>
                  </a:solidFill>
                </a:rPr>
                <a:t>să</a:t>
              </a:r>
              <a:r>
                <a:rPr lang="en-US" sz="1900" dirty="0">
                  <a:solidFill>
                    <a:schemeClr val="lt1"/>
                  </a:solidFill>
                </a:rPr>
                <a:t> </a:t>
              </a:r>
              <a:r>
                <a:rPr lang="en-US" sz="1900" dirty="0" err="1">
                  <a:solidFill>
                    <a:schemeClr val="lt1"/>
                  </a:solidFill>
                </a:rPr>
                <a:t>explice</a:t>
              </a:r>
              <a:r>
                <a:rPr lang="en-US" sz="1900" dirty="0">
                  <a:solidFill>
                    <a:schemeClr val="lt1"/>
                  </a:solidFill>
                </a:rPr>
                <a:t> de </a:t>
              </a:r>
              <a:r>
                <a:rPr lang="en-US" sz="1900" dirty="0" err="1">
                  <a:solidFill>
                    <a:schemeClr val="lt1"/>
                  </a:solidFill>
                </a:rPr>
                <a:t>ce</a:t>
              </a:r>
              <a:r>
                <a:rPr lang="en-US" sz="1900" dirty="0">
                  <a:solidFill>
                    <a:schemeClr val="lt1"/>
                  </a:solidFill>
                </a:rPr>
                <a:t> </a:t>
              </a:r>
              <a:r>
                <a:rPr lang="en-US" sz="1900" dirty="0" err="1">
                  <a:solidFill>
                    <a:schemeClr val="lt1"/>
                  </a:solidFill>
                </a:rPr>
                <a:t>este</a:t>
              </a:r>
              <a:r>
                <a:rPr lang="en-US" sz="1900" dirty="0">
                  <a:solidFill>
                    <a:schemeClr val="lt1"/>
                  </a:solidFill>
                </a:rPr>
                <a:t> </a:t>
              </a:r>
              <a:r>
                <a:rPr lang="en-US" sz="1900" dirty="0" err="1">
                  <a:solidFill>
                    <a:schemeClr val="lt1"/>
                  </a:solidFill>
                </a:rPr>
                <a:t>importantă</a:t>
              </a:r>
              <a:r>
                <a:rPr lang="en-US" sz="1900" b="0" i="0" u="none" strike="noStrike" cap="none" dirty="0">
                  <a:solidFill>
                    <a:schemeClr val="lt1"/>
                  </a:solidFill>
                  <a:latin typeface="Arial"/>
                  <a:ea typeface="Arial"/>
                  <a:cs typeface="Arial"/>
                  <a:sym typeface="Arial"/>
                </a:rPr>
                <a:t>.</a:t>
              </a:r>
              <a:endParaRPr sz="1900" b="0" i="0" u="none" strike="noStrike" cap="none" dirty="0">
                <a:solidFill>
                  <a:schemeClr val="lt1"/>
                </a:solidFill>
                <a:latin typeface="Arial"/>
                <a:ea typeface="Arial"/>
                <a:cs typeface="Arial"/>
                <a:sym typeface="Arial"/>
              </a:endParaRPr>
            </a:p>
          </p:txBody>
        </p:sp>
        <p:sp>
          <p:nvSpPr>
            <p:cNvPr id="87" name="Google Shape;87;g37f91dc4fb9_0_58"/>
            <p:cNvSpPr/>
            <p:nvPr/>
          </p:nvSpPr>
          <p:spPr>
            <a:xfrm>
              <a:off x="1086354" y="269330"/>
              <a:ext cx="1494785" cy="1494785"/>
            </a:xfrm>
            <a:prstGeom prst="ellipse">
              <a:avLst/>
            </a:prstGeom>
            <a:blipFill rotWithShape="1">
              <a:blip r:embed="rId3">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g37f91dc4fb9_0_58"/>
            <p:cNvSpPr/>
            <p:nvPr/>
          </p:nvSpPr>
          <p:spPr>
            <a:xfrm>
              <a:off x="3775022" y="0"/>
              <a:ext cx="3662785" cy="4488844"/>
            </a:xfrm>
            <a:prstGeom prst="roundRect">
              <a:avLst>
                <a:gd name="adj" fmla="val 10000"/>
              </a:avLst>
            </a:prstGeom>
            <a:solidFill>
              <a:srgbClr val="F9873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g37f91dc4fb9_0_58"/>
            <p:cNvSpPr txBox="1"/>
            <p:nvPr/>
          </p:nvSpPr>
          <p:spPr>
            <a:xfrm>
              <a:off x="3775022" y="1795537"/>
              <a:ext cx="3662785" cy="1795537"/>
            </a:xfrm>
            <a:prstGeom prst="rect">
              <a:avLst/>
            </a:prstGeom>
            <a:noFill/>
            <a:ln>
              <a:noFill/>
            </a:ln>
          </p:spPr>
          <p:txBody>
            <a:bodyPr spcFirstLastPara="1" wrap="square" lIns="135125" tIns="135125" rIns="135125" bIns="135125" anchor="ctr" anchorCtr="0">
              <a:noAutofit/>
            </a:bodyPr>
            <a:lstStyle/>
            <a:p>
              <a:pPr lvl="0" algn="ctr">
                <a:lnSpc>
                  <a:spcPct val="90000"/>
                </a:lnSpc>
                <a:buSzPts val="1900"/>
              </a:pPr>
              <a:r>
                <a:rPr lang="en-US" sz="1900" dirty="0" err="1">
                  <a:solidFill>
                    <a:schemeClr val="lt1"/>
                  </a:solidFill>
                </a:rPr>
                <a:t>Identifice</a:t>
              </a:r>
              <a:r>
                <a:rPr lang="en-US" sz="1900" dirty="0">
                  <a:solidFill>
                    <a:schemeClr val="lt1"/>
                  </a:solidFill>
                </a:rPr>
                <a:t> cel </a:t>
              </a:r>
              <a:r>
                <a:rPr lang="en-US" sz="1900" dirty="0" err="1">
                  <a:solidFill>
                    <a:schemeClr val="lt1"/>
                  </a:solidFill>
                </a:rPr>
                <a:t>puțin</a:t>
              </a:r>
              <a:r>
                <a:rPr lang="en-US" sz="1900" dirty="0">
                  <a:solidFill>
                    <a:schemeClr val="lt1"/>
                  </a:solidFill>
                </a:rPr>
                <a:t> </a:t>
              </a:r>
              <a:r>
                <a:rPr lang="en-US" sz="1900" dirty="0" err="1">
                  <a:solidFill>
                    <a:schemeClr val="lt1"/>
                  </a:solidFill>
                </a:rPr>
                <a:t>trei</a:t>
              </a:r>
              <a:r>
                <a:rPr lang="en-US" sz="1900" dirty="0">
                  <a:solidFill>
                    <a:schemeClr val="lt1"/>
                  </a:solidFill>
                </a:rPr>
                <a:t> </a:t>
              </a:r>
              <a:r>
                <a:rPr lang="en-US" sz="1900" dirty="0" err="1">
                  <a:solidFill>
                    <a:schemeClr val="lt1"/>
                  </a:solidFill>
                </a:rPr>
                <a:t>provocări</a:t>
              </a:r>
              <a:r>
                <a:rPr lang="en-US" sz="1900" dirty="0">
                  <a:solidFill>
                    <a:schemeClr val="lt1"/>
                  </a:solidFill>
                </a:rPr>
                <a:t> legate de </a:t>
              </a:r>
              <a:r>
                <a:rPr lang="en-US" sz="1900" dirty="0" err="1">
                  <a:solidFill>
                    <a:schemeClr val="lt1"/>
                  </a:solidFill>
                </a:rPr>
                <a:t>starea</a:t>
              </a:r>
              <a:r>
                <a:rPr lang="en-US" sz="1900" dirty="0">
                  <a:solidFill>
                    <a:schemeClr val="lt1"/>
                  </a:solidFill>
                </a:rPr>
                <a:t> de bine, </a:t>
              </a:r>
              <a:r>
                <a:rPr lang="en-US" sz="1900" dirty="0" err="1">
                  <a:solidFill>
                    <a:schemeClr val="lt1"/>
                  </a:solidFill>
                </a:rPr>
                <a:t>relevante</a:t>
              </a:r>
              <a:r>
                <a:rPr lang="en-US" sz="1900" dirty="0">
                  <a:solidFill>
                    <a:schemeClr val="lt1"/>
                  </a:solidFill>
                </a:rPr>
                <a:t> </a:t>
              </a:r>
              <a:r>
                <a:rPr lang="en-US" sz="1900" dirty="0" err="1">
                  <a:solidFill>
                    <a:schemeClr val="lt1"/>
                  </a:solidFill>
                </a:rPr>
                <a:t>pentru</a:t>
              </a:r>
              <a:r>
                <a:rPr lang="en-US" sz="1900" dirty="0">
                  <a:solidFill>
                    <a:schemeClr val="lt1"/>
                  </a:solidFill>
                </a:rPr>
                <a:t> </a:t>
              </a:r>
              <a:r>
                <a:rPr lang="en-US" sz="1900" dirty="0" err="1">
                  <a:solidFill>
                    <a:schemeClr val="lt1"/>
                  </a:solidFill>
                </a:rPr>
                <a:t>mediul</a:t>
              </a:r>
              <a:r>
                <a:rPr lang="en-US" sz="1900" dirty="0">
                  <a:solidFill>
                    <a:schemeClr val="lt1"/>
                  </a:solidFill>
                </a:rPr>
                <a:t> </a:t>
              </a:r>
              <a:r>
                <a:rPr lang="en-US" sz="1900" dirty="0" err="1">
                  <a:solidFill>
                    <a:schemeClr val="lt1"/>
                  </a:solidFill>
                </a:rPr>
                <a:t>propriei</a:t>
              </a:r>
              <a:r>
                <a:rPr lang="en-US" sz="1900" dirty="0">
                  <a:solidFill>
                    <a:schemeClr val="lt1"/>
                  </a:solidFill>
                </a:rPr>
                <a:t> </a:t>
              </a:r>
              <a:r>
                <a:rPr lang="en-US" sz="1900" dirty="0" err="1">
                  <a:solidFill>
                    <a:schemeClr val="lt1"/>
                  </a:solidFill>
                </a:rPr>
                <a:t>școli</a:t>
              </a:r>
              <a:r>
                <a:rPr lang="en-US" sz="1900" b="0" i="0" u="none" strike="noStrike" cap="none" dirty="0">
                  <a:solidFill>
                    <a:schemeClr val="lt1"/>
                  </a:solidFill>
                  <a:latin typeface="Arial"/>
                  <a:ea typeface="Arial"/>
                  <a:cs typeface="Arial"/>
                  <a:sym typeface="Arial"/>
                </a:rPr>
                <a:t>.</a:t>
              </a:r>
              <a:endParaRPr sz="1900" b="0" i="0" u="none" strike="noStrike" cap="none" dirty="0">
                <a:solidFill>
                  <a:schemeClr val="lt1"/>
                </a:solidFill>
                <a:latin typeface="Arial"/>
                <a:ea typeface="Arial"/>
                <a:cs typeface="Arial"/>
                <a:sym typeface="Arial"/>
              </a:endParaRPr>
            </a:p>
          </p:txBody>
        </p:sp>
        <p:sp>
          <p:nvSpPr>
            <p:cNvPr id="90" name="Google Shape;90;g37f91dc4fb9_0_58"/>
            <p:cNvSpPr/>
            <p:nvPr/>
          </p:nvSpPr>
          <p:spPr>
            <a:xfrm>
              <a:off x="4859022" y="269330"/>
              <a:ext cx="1494785" cy="1494785"/>
            </a:xfrm>
            <a:prstGeom prst="ellipse">
              <a:avLst/>
            </a:prstGeom>
            <a:blipFill rotWithShape="1">
              <a:blip r:embed="rId4">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g37f91dc4fb9_0_58"/>
            <p:cNvSpPr/>
            <p:nvPr/>
          </p:nvSpPr>
          <p:spPr>
            <a:xfrm>
              <a:off x="7547691" y="0"/>
              <a:ext cx="3662785" cy="4488844"/>
            </a:xfrm>
            <a:prstGeom prst="roundRect">
              <a:avLst>
                <a:gd name="adj" fmla="val 10000"/>
              </a:avLst>
            </a:prstGeom>
            <a:solidFill>
              <a:srgbClr val="F9AD1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g37f91dc4fb9_0_58"/>
            <p:cNvSpPr txBox="1"/>
            <p:nvPr/>
          </p:nvSpPr>
          <p:spPr>
            <a:xfrm>
              <a:off x="7547691" y="1795537"/>
              <a:ext cx="3662785" cy="1795537"/>
            </a:xfrm>
            <a:prstGeom prst="rect">
              <a:avLst/>
            </a:prstGeom>
            <a:noFill/>
            <a:ln>
              <a:noFill/>
            </a:ln>
          </p:spPr>
          <p:txBody>
            <a:bodyPr spcFirstLastPara="1" wrap="square" lIns="135125" tIns="135125" rIns="135125" bIns="135125" anchor="ctr" anchorCtr="0">
              <a:noAutofit/>
            </a:bodyPr>
            <a:lstStyle/>
            <a:p>
              <a:pPr lvl="0" algn="ctr">
                <a:lnSpc>
                  <a:spcPct val="90000"/>
                </a:lnSpc>
                <a:buSzPts val="1900"/>
              </a:pPr>
              <a:r>
                <a:rPr lang="en-US" sz="1900" dirty="0" err="1">
                  <a:solidFill>
                    <a:schemeClr val="lt1"/>
                  </a:solidFill>
                </a:rPr>
                <a:t>Cartografieze</a:t>
              </a:r>
              <a:r>
                <a:rPr lang="en-US" sz="1900" dirty="0">
                  <a:solidFill>
                    <a:schemeClr val="lt1"/>
                  </a:solidFill>
                </a:rPr>
                <a:t> </a:t>
              </a:r>
              <a:r>
                <a:rPr lang="en-US" sz="1900" dirty="0" err="1">
                  <a:solidFill>
                    <a:schemeClr val="lt1"/>
                  </a:solidFill>
                </a:rPr>
                <a:t>practicile</a:t>
              </a:r>
              <a:r>
                <a:rPr lang="en-US" sz="1900" dirty="0">
                  <a:solidFill>
                    <a:schemeClr val="lt1"/>
                  </a:solidFill>
                </a:rPr>
                <a:t> </a:t>
              </a:r>
              <a:r>
                <a:rPr lang="en-US" sz="1900" dirty="0" err="1">
                  <a:solidFill>
                    <a:schemeClr val="lt1"/>
                  </a:solidFill>
                </a:rPr>
                <a:t>actuale</a:t>
              </a:r>
              <a:r>
                <a:rPr lang="en-US" sz="1900" dirty="0">
                  <a:solidFill>
                    <a:schemeClr val="lt1"/>
                  </a:solidFill>
                </a:rPr>
                <a:t> legate de </a:t>
              </a:r>
              <a:r>
                <a:rPr lang="en-US" sz="1900" dirty="0" err="1">
                  <a:solidFill>
                    <a:schemeClr val="lt1"/>
                  </a:solidFill>
                </a:rPr>
                <a:t>starea</a:t>
              </a:r>
              <a:r>
                <a:rPr lang="en-US" sz="1900" dirty="0">
                  <a:solidFill>
                    <a:schemeClr val="lt1"/>
                  </a:solidFill>
                </a:rPr>
                <a:t> de bine din </a:t>
              </a:r>
              <a:r>
                <a:rPr lang="en-US" sz="1900" dirty="0" err="1">
                  <a:solidFill>
                    <a:schemeClr val="lt1"/>
                  </a:solidFill>
                </a:rPr>
                <a:t>școlile</a:t>
              </a:r>
              <a:r>
                <a:rPr lang="en-US" sz="1900" dirty="0">
                  <a:solidFill>
                    <a:schemeClr val="lt1"/>
                  </a:solidFill>
                </a:rPr>
                <a:t> lor, </a:t>
              </a:r>
              <a:r>
                <a:rPr lang="en-US" sz="1900" dirty="0" err="1">
                  <a:solidFill>
                    <a:schemeClr val="lt1"/>
                  </a:solidFill>
                </a:rPr>
                <a:t>evidențiind</a:t>
              </a:r>
              <a:r>
                <a:rPr lang="en-US" sz="1900" dirty="0">
                  <a:solidFill>
                    <a:schemeClr val="lt1"/>
                  </a:solidFill>
                </a:rPr>
                <a:t> </a:t>
              </a:r>
              <a:r>
                <a:rPr lang="en-US" sz="1900" dirty="0" err="1">
                  <a:solidFill>
                    <a:schemeClr val="lt1"/>
                  </a:solidFill>
                </a:rPr>
                <a:t>punctele</a:t>
              </a:r>
              <a:r>
                <a:rPr lang="en-US" sz="1900" dirty="0">
                  <a:solidFill>
                    <a:schemeClr val="lt1"/>
                  </a:solidFill>
                </a:rPr>
                <a:t> forte </a:t>
              </a:r>
              <a:r>
                <a:rPr lang="en-US" sz="1900" dirty="0" err="1">
                  <a:solidFill>
                    <a:schemeClr val="lt1"/>
                  </a:solidFill>
                </a:rPr>
                <a:t>și</a:t>
              </a:r>
              <a:r>
                <a:rPr lang="en-US" sz="1900" dirty="0">
                  <a:solidFill>
                    <a:schemeClr val="lt1"/>
                  </a:solidFill>
                </a:rPr>
                <a:t> </a:t>
              </a:r>
              <a:r>
                <a:rPr lang="en-US" sz="1900" dirty="0" err="1">
                  <a:solidFill>
                    <a:schemeClr val="lt1"/>
                  </a:solidFill>
                </a:rPr>
                <a:t>domeniile</a:t>
              </a:r>
              <a:r>
                <a:rPr lang="en-US" sz="1900" dirty="0">
                  <a:solidFill>
                    <a:schemeClr val="lt1"/>
                  </a:solidFill>
                </a:rPr>
                <a:t> de </a:t>
              </a:r>
              <a:r>
                <a:rPr lang="en-US" sz="1900" dirty="0" err="1">
                  <a:solidFill>
                    <a:schemeClr val="lt1"/>
                  </a:solidFill>
                </a:rPr>
                <a:t>îmbunătățire</a:t>
              </a:r>
              <a:r>
                <a:rPr lang="en-US" sz="1900" dirty="0">
                  <a:solidFill>
                    <a:schemeClr val="lt1"/>
                  </a:solidFill>
                </a:rPr>
                <a:t>, </a:t>
              </a:r>
              <a:r>
                <a:rPr lang="en-US" sz="1900" dirty="0" err="1">
                  <a:solidFill>
                    <a:schemeClr val="lt1"/>
                  </a:solidFill>
                </a:rPr>
                <a:t>utilizând</a:t>
              </a:r>
              <a:r>
                <a:rPr lang="en-US" sz="1900" dirty="0">
                  <a:solidFill>
                    <a:schemeClr val="lt1"/>
                  </a:solidFill>
                </a:rPr>
                <a:t> ca </a:t>
              </a:r>
              <a:r>
                <a:rPr lang="en-US" sz="1900" dirty="0" err="1">
                  <a:solidFill>
                    <a:schemeClr val="lt1"/>
                  </a:solidFill>
                </a:rPr>
                <a:t>referință</a:t>
              </a:r>
              <a:r>
                <a:rPr lang="en-US" sz="1900" dirty="0">
                  <a:solidFill>
                    <a:schemeClr val="lt1"/>
                  </a:solidFill>
                </a:rPr>
                <a:t> </a:t>
              </a:r>
              <a:r>
                <a:rPr lang="en-US" sz="1900" dirty="0" err="1">
                  <a:solidFill>
                    <a:schemeClr val="lt1"/>
                  </a:solidFill>
                </a:rPr>
                <a:t>indicatori</a:t>
              </a:r>
              <a:r>
                <a:rPr lang="en-US" sz="1900" dirty="0">
                  <a:solidFill>
                    <a:schemeClr val="lt1"/>
                  </a:solidFill>
                </a:rPr>
                <a:t> </a:t>
              </a:r>
              <a:r>
                <a:rPr lang="en-US" sz="1900" dirty="0" err="1">
                  <a:solidFill>
                    <a:schemeClr val="lt1"/>
                  </a:solidFill>
                </a:rPr>
                <a:t>stabiliți</a:t>
              </a:r>
              <a:r>
                <a:rPr lang="en-US" sz="1900" dirty="0">
                  <a:solidFill>
                    <a:schemeClr val="lt1"/>
                  </a:solidFill>
                </a:rPr>
                <a:t> </a:t>
              </a:r>
              <a:r>
                <a:rPr lang="en-US" sz="1900" dirty="0" err="1">
                  <a:solidFill>
                    <a:schemeClr val="lt1"/>
                  </a:solidFill>
                </a:rPr>
                <a:t>pentru</a:t>
              </a:r>
              <a:r>
                <a:rPr lang="en-US" sz="1900" dirty="0">
                  <a:solidFill>
                    <a:schemeClr val="lt1"/>
                  </a:solidFill>
                </a:rPr>
                <a:t> </a:t>
              </a:r>
              <a:r>
                <a:rPr lang="en-US" sz="1900" dirty="0" err="1">
                  <a:solidFill>
                    <a:schemeClr val="lt1"/>
                  </a:solidFill>
                </a:rPr>
                <a:t>starea</a:t>
              </a:r>
              <a:r>
                <a:rPr lang="en-US" sz="1900" dirty="0">
                  <a:solidFill>
                    <a:schemeClr val="lt1"/>
                  </a:solidFill>
                </a:rPr>
                <a:t> de bine</a:t>
              </a:r>
              <a:r>
                <a:rPr lang="en-US" sz="1900" b="0" i="0" u="none" strike="noStrike" cap="none" dirty="0">
                  <a:solidFill>
                    <a:schemeClr val="lt1"/>
                  </a:solidFill>
                  <a:latin typeface="Arial"/>
                  <a:ea typeface="Arial"/>
                  <a:cs typeface="Arial"/>
                  <a:sym typeface="Arial"/>
                </a:rPr>
                <a:t>.</a:t>
              </a:r>
              <a:endParaRPr sz="1900" b="0" i="0" u="none" strike="noStrike" cap="none" dirty="0">
                <a:solidFill>
                  <a:schemeClr val="lt1"/>
                </a:solidFill>
                <a:latin typeface="Arial"/>
                <a:ea typeface="Arial"/>
                <a:cs typeface="Arial"/>
                <a:sym typeface="Arial"/>
              </a:endParaRPr>
            </a:p>
          </p:txBody>
        </p:sp>
        <p:sp>
          <p:nvSpPr>
            <p:cNvPr id="93" name="Google Shape;93;g37f91dc4fb9_0_58"/>
            <p:cNvSpPr/>
            <p:nvPr/>
          </p:nvSpPr>
          <p:spPr>
            <a:xfrm>
              <a:off x="8631691" y="269330"/>
              <a:ext cx="1494785" cy="1494785"/>
            </a:xfrm>
            <a:prstGeom prst="ellipse">
              <a:avLst/>
            </a:prstGeom>
            <a:blipFill rotWithShape="1">
              <a:blip r:embed="rId5">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g37f91dc4fb9_0_58"/>
            <p:cNvSpPr/>
            <p:nvPr/>
          </p:nvSpPr>
          <p:spPr>
            <a:xfrm>
              <a:off x="448513" y="3591075"/>
              <a:ext cx="10315804" cy="673326"/>
            </a:xfrm>
            <a:prstGeom prst="leftRightArrow">
              <a:avLst>
                <a:gd name="adj1" fmla="val 50000"/>
                <a:gd name="adj2" fmla="val 50000"/>
              </a:avLst>
            </a:prstGeom>
            <a:solidFill>
              <a:srgbClr val="FDD4C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g37f91dc4fb9_0_58"/>
          <p:cNvSpPr txBox="1"/>
          <p:nvPr/>
        </p:nvSpPr>
        <p:spPr>
          <a:xfrm>
            <a:off x="331470" y="1680417"/>
            <a:ext cx="6149340" cy="400069"/>
          </a:xfrm>
          <a:prstGeom prst="rect">
            <a:avLst/>
          </a:prstGeom>
          <a:noFill/>
          <a:ln>
            <a:noFill/>
          </a:ln>
        </p:spPr>
        <p:txBody>
          <a:bodyPr spcFirstLastPara="1" wrap="square" lIns="91425" tIns="45700" rIns="91425" bIns="45700" anchor="t" anchorCtr="0">
            <a:spAutoFit/>
          </a:bodyPr>
          <a:lstStyle/>
          <a:p>
            <a:pPr lvl="0"/>
            <a:r>
              <a:rPr lang="en-US" sz="2000" dirty="0">
                <a:latin typeface="Calibri"/>
                <a:ea typeface="Calibri"/>
                <a:cs typeface="Calibri"/>
                <a:sym typeface="Calibri"/>
              </a:rPr>
              <a:t>La </a:t>
            </a:r>
            <a:r>
              <a:rPr lang="en-US" sz="2000" dirty="0" err="1">
                <a:latin typeface="Calibri"/>
                <a:ea typeface="Calibri"/>
                <a:cs typeface="Calibri"/>
                <a:sym typeface="Calibri"/>
              </a:rPr>
              <a:t>sfârșitul</a:t>
            </a:r>
            <a:r>
              <a:rPr lang="en-US" sz="2000" dirty="0">
                <a:latin typeface="Calibri"/>
                <a:ea typeface="Calibri"/>
                <a:cs typeface="Calibri"/>
                <a:sym typeface="Calibri"/>
              </a:rPr>
              <a:t> </a:t>
            </a:r>
            <a:r>
              <a:rPr lang="en-US" sz="2000" dirty="0" err="1">
                <a:latin typeface="Calibri"/>
                <a:ea typeface="Calibri"/>
                <a:cs typeface="Calibri"/>
                <a:sym typeface="Calibri"/>
              </a:rPr>
              <a:t>acestei</a:t>
            </a:r>
            <a:r>
              <a:rPr lang="en-US" sz="2000" dirty="0">
                <a:latin typeface="Calibri"/>
                <a:ea typeface="Calibri"/>
                <a:cs typeface="Calibri"/>
                <a:sym typeface="Calibri"/>
              </a:rPr>
              <a:t> </a:t>
            </a:r>
            <a:r>
              <a:rPr lang="en-US" sz="2000" dirty="0" err="1">
                <a:latin typeface="Calibri"/>
                <a:ea typeface="Calibri"/>
                <a:cs typeface="Calibri"/>
                <a:sym typeface="Calibri"/>
              </a:rPr>
              <a:t>unități</a:t>
            </a:r>
            <a:r>
              <a:rPr lang="en-US" sz="2000" dirty="0">
                <a:latin typeface="Calibri"/>
                <a:ea typeface="Calibri"/>
                <a:cs typeface="Calibri"/>
                <a:sym typeface="Calibri"/>
              </a:rPr>
              <a:t>, </a:t>
            </a:r>
            <a:r>
              <a:rPr lang="en-US" sz="2000" dirty="0" err="1">
                <a:latin typeface="Calibri"/>
                <a:ea typeface="Calibri"/>
                <a:cs typeface="Calibri"/>
                <a:sym typeface="Calibri"/>
              </a:rPr>
              <a:t>participanții</a:t>
            </a:r>
            <a:r>
              <a:rPr lang="en-US" sz="2000" dirty="0">
                <a:latin typeface="Calibri"/>
                <a:ea typeface="Calibri"/>
                <a:cs typeface="Calibri"/>
                <a:sym typeface="Calibri"/>
              </a:rPr>
              <a:t> </a:t>
            </a:r>
            <a:r>
              <a:rPr lang="en-US" sz="2000" dirty="0" err="1">
                <a:latin typeface="Calibri"/>
                <a:ea typeface="Calibri"/>
                <a:cs typeface="Calibri"/>
                <a:sym typeface="Calibri"/>
              </a:rPr>
              <a:t>vor</a:t>
            </a:r>
            <a:r>
              <a:rPr lang="en-US" sz="2000" dirty="0">
                <a:latin typeface="Calibri"/>
                <a:ea typeface="Calibri"/>
                <a:cs typeface="Calibri"/>
                <a:sym typeface="Calibri"/>
              </a:rPr>
              <a:t> fi </a:t>
            </a:r>
            <a:r>
              <a:rPr lang="en-US" sz="2000" dirty="0" err="1">
                <a:latin typeface="Calibri"/>
                <a:ea typeface="Calibri"/>
                <a:cs typeface="Calibri"/>
                <a:sym typeface="Calibri"/>
              </a:rPr>
              <a:t>capabili</a:t>
            </a:r>
            <a:r>
              <a:rPr lang="en-US" sz="2000" dirty="0">
                <a:latin typeface="Calibri"/>
                <a:ea typeface="Calibri"/>
                <a:cs typeface="Calibri"/>
                <a:sym typeface="Calibri"/>
              </a:rPr>
              <a:t> </a:t>
            </a:r>
            <a:r>
              <a:rPr lang="en-US" sz="2000" dirty="0" err="1">
                <a:latin typeface="Calibri"/>
                <a:ea typeface="Calibri"/>
                <a:cs typeface="Calibri"/>
                <a:sym typeface="Calibri"/>
              </a:rPr>
              <a:t>să</a:t>
            </a:r>
            <a:r>
              <a:rPr lang="en-US" sz="2000" dirty="0">
                <a:latin typeface="Calibri"/>
                <a:ea typeface="Calibri"/>
                <a:cs typeface="Calibri"/>
                <a:sym typeface="Calibri"/>
              </a:rPr>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4" descr="A drawing of various objects&#10;&#10;AI-generated content may be incorrect."/>
          <p:cNvPicPr preferRelativeResize="0"/>
          <p:nvPr/>
        </p:nvPicPr>
        <p:blipFill rotWithShape="1">
          <a:blip r:embed="rId3">
            <a:alphaModFix/>
          </a:blip>
          <a:srcRect/>
          <a:stretch/>
        </p:blipFill>
        <p:spPr>
          <a:xfrm>
            <a:off x="97970" y="673423"/>
            <a:ext cx="12192000" cy="6346229"/>
          </a:xfrm>
          <a:prstGeom prst="rect">
            <a:avLst/>
          </a:prstGeom>
          <a:noFill/>
          <a:ln>
            <a:noFill/>
          </a:ln>
        </p:spPr>
      </p:pic>
      <p:sp>
        <p:nvSpPr>
          <p:cNvPr id="101" name="Google Shape;101;p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en-US" sz="3200" dirty="0" err="1"/>
              <a:t>Unitatea</a:t>
            </a:r>
            <a:r>
              <a:rPr lang="en-US" sz="3200" dirty="0"/>
              <a:t> 1.1 – </a:t>
            </a:r>
            <a:r>
              <a:rPr lang="en-US" sz="3200" dirty="0" err="1"/>
              <a:t>Introducere</a:t>
            </a:r>
            <a:r>
              <a:rPr lang="en-US" sz="3200" dirty="0"/>
              <a:t> </a:t>
            </a:r>
            <a:r>
              <a:rPr lang="en-US" sz="3200" dirty="0" err="1"/>
              <a:t>în</a:t>
            </a:r>
            <a:r>
              <a:rPr lang="en-US" sz="3200" dirty="0"/>
              <a:t> </a:t>
            </a:r>
            <a:r>
              <a:rPr lang="en-US" sz="3200" dirty="0" err="1"/>
              <a:t>starea</a:t>
            </a:r>
            <a:r>
              <a:rPr lang="en-US" sz="3200" dirty="0"/>
              <a:t> de bine </a:t>
            </a:r>
            <a:r>
              <a:rPr lang="en-US" sz="3200" dirty="0" err="1"/>
              <a:t>în</a:t>
            </a:r>
            <a:r>
              <a:rPr lang="en-US" sz="3200" dirty="0"/>
              <a:t> </a:t>
            </a:r>
            <a:r>
              <a:rPr lang="en-US" sz="3200" dirty="0" err="1"/>
              <a:t>domeniul</a:t>
            </a:r>
            <a:r>
              <a:rPr lang="en-US" sz="3200" dirty="0"/>
              <a:t> </a:t>
            </a:r>
            <a:r>
              <a:rPr lang="en-US" sz="3200" dirty="0" err="1"/>
              <a:t>educației</a:t>
            </a:r>
            <a:endParaRPr sz="3200" dirty="0"/>
          </a:p>
        </p:txBody>
      </p:sp>
      <p:sp>
        <p:nvSpPr>
          <p:cNvPr id="102" name="Google Shape;102;p4"/>
          <p:cNvSpPr txBox="1">
            <a:spLocks noGrp="1"/>
          </p:cNvSpPr>
          <p:nvPr>
            <p:ph type="body" idx="1"/>
          </p:nvPr>
        </p:nvSpPr>
        <p:spPr>
          <a:xfrm>
            <a:off x="2083526" y="2194384"/>
            <a:ext cx="9144000" cy="550862"/>
          </a:xfrm>
          <a:prstGeom prst="rect">
            <a:avLst/>
          </a:prstGeom>
          <a:noFill/>
          <a:ln>
            <a:noFill/>
          </a:ln>
        </p:spPr>
        <p:txBody>
          <a:bodyPr spcFirstLastPara="1" wrap="square" lIns="91425" tIns="45700" rIns="91425" bIns="45700" anchor="ctr" anchorCtr="0">
            <a:noAutofit/>
          </a:bodyPr>
          <a:lstStyle/>
          <a:p>
            <a:pPr lvl="0"/>
            <a:r>
              <a:rPr lang="it-IT" dirty="0"/>
              <a:t>Verificare rapidă: Un cuvânt despre starea de bine a școlii</a:t>
            </a:r>
            <a:endParaRPr dirty="0"/>
          </a:p>
        </p:txBody>
      </p:sp>
      <p:sp>
        <p:nvSpPr>
          <p:cNvPr id="103" name="Google Shape;103;p4"/>
          <p:cNvSpPr txBox="1">
            <a:spLocks noGrp="1"/>
          </p:cNvSpPr>
          <p:nvPr>
            <p:ph type="body" idx="2"/>
          </p:nvPr>
        </p:nvSpPr>
        <p:spPr>
          <a:xfrm>
            <a:off x="2490106" y="2765705"/>
            <a:ext cx="6846570" cy="5289179"/>
          </a:xfrm>
          <a:prstGeom prst="rect">
            <a:avLst/>
          </a:prstGeom>
          <a:noFill/>
          <a:ln>
            <a:noFill/>
          </a:ln>
        </p:spPr>
        <p:txBody>
          <a:bodyPr spcFirstLastPara="1" wrap="square" lIns="91425" tIns="45700" rIns="91425" bIns="45700" anchor="t" anchorCtr="0">
            <a:noAutofit/>
          </a:bodyPr>
          <a:lstStyle/>
          <a:p>
            <a:pPr marL="263525" lvl="0" indent="-34925" algn="ctr"/>
            <a:r>
              <a:rPr lang="en-US" sz="2400" dirty="0" err="1"/>
              <a:t>Gândește-te</a:t>
            </a:r>
            <a:r>
              <a:rPr lang="en-US" sz="2400" dirty="0"/>
              <a:t> la </a:t>
            </a:r>
            <a:r>
              <a:rPr lang="en-US" sz="2400" b="1" dirty="0"/>
              <a:t>un </a:t>
            </a:r>
            <a:r>
              <a:rPr lang="en-US" sz="2400" b="1" dirty="0" err="1"/>
              <a:t>cuvânt</a:t>
            </a:r>
            <a:r>
              <a:rPr lang="en-US" sz="2400" b="1" dirty="0"/>
              <a:t> </a:t>
            </a:r>
            <a:r>
              <a:rPr lang="en-US" sz="2400" dirty="0"/>
              <a:t>care </a:t>
            </a:r>
            <a:r>
              <a:rPr lang="en-US" sz="2400" dirty="0" err="1"/>
              <a:t>descrie</a:t>
            </a:r>
            <a:r>
              <a:rPr lang="en-US" sz="2400" dirty="0"/>
              <a:t> </a:t>
            </a:r>
            <a:r>
              <a:rPr lang="en-US" sz="2400" dirty="0" err="1"/>
              <a:t>ce</a:t>
            </a:r>
            <a:r>
              <a:rPr lang="en-US" sz="2400" dirty="0"/>
              <a:t> </a:t>
            </a:r>
            <a:r>
              <a:rPr lang="en-US" sz="2400" dirty="0" err="1"/>
              <a:t>înseamnă</a:t>
            </a:r>
            <a:r>
              <a:rPr lang="en-US" sz="2400" dirty="0"/>
              <a:t> </a:t>
            </a:r>
            <a:r>
              <a:rPr lang="en-US" sz="2400" dirty="0" err="1"/>
              <a:t>pentru</a:t>
            </a:r>
            <a:r>
              <a:rPr lang="en-US" sz="2400" dirty="0"/>
              <a:t> tine </a:t>
            </a:r>
            <a:r>
              <a:rPr lang="en-US" sz="2400" dirty="0" err="1"/>
              <a:t>starea</a:t>
            </a:r>
            <a:r>
              <a:rPr lang="en-US" sz="2400" dirty="0"/>
              <a:t> de bine la </a:t>
            </a:r>
            <a:r>
              <a:rPr lang="en-US" sz="2400" dirty="0" err="1"/>
              <a:t>școală</a:t>
            </a:r>
            <a:r>
              <a:rPr lang="en-US" sz="2400" dirty="0"/>
              <a:t>. </a:t>
            </a:r>
            <a:r>
              <a:rPr lang="en-US" sz="2400" dirty="0" err="1"/>
              <a:t>Spune-ți</a:t>
            </a:r>
            <a:r>
              <a:rPr lang="en-US" sz="2400" dirty="0"/>
              <a:t> </a:t>
            </a:r>
            <a:r>
              <a:rPr lang="en-US" sz="2400" dirty="0" err="1"/>
              <a:t>cuvântul</a:t>
            </a:r>
            <a:r>
              <a:rPr lang="en-US" sz="2400" dirty="0"/>
              <a:t> </a:t>
            </a:r>
            <a:r>
              <a:rPr lang="en-US" sz="2400" dirty="0" err="1"/>
              <a:t>când</a:t>
            </a:r>
            <a:r>
              <a:rPr lang="en-US" sz="2400" dirty="0"/>
              <a:t> </a:t>
            </a:r>
            <a:r>
              <a:rPr lang="en-US" sz="2400" dirty="0" err="1"/>
              <a:t>îți</a:t>
            </a:r>
            <a:r>
              <a:rPr lang="en-US" sz="2400" dirty="0"/>
              <a:t> vine </a:t>
            </a:r>
            <a:r>
              <a:rPr lang="en-US" sz="2400" dirty="0" err="1"/>
              <a:t>rândul</a:t>
            </a:r>
            <a:r>
              <a:rPr lang="en-US" sz="2400" dirty="0"/>
              <a:t>.</a:t>
            </a:r>
            <a:endParaRPr dirty="0"/>
          </a:p>
          <a:p>
            <a:pPr marL="263525" lvl="0" indent="-34925" algn="ctr"/>
            <a:r>
              <a:rPr lang="en-US" sz="2400" b="1" dirty="0" err="1"/>
              <a:t>Exemple</a:t>
            </a:r>
            <a:br>
              <a:rPr lang="en-US" sz="2400" dirty="0"/>
            </a:br>
            <a:r>
              <a:rPr lang="en-US" sz="2400" dirty="0"/>
              <a:t>SIGURANȚĂ • APARTENENȚĂ • SPRIJIN • INCLUZIUNE • RESPECT • FERICIRE • ÎNCREDERE</a:t>
            </a:r>
            <a:endParaRPr dirty="0"/>
          </a:p>
          <a:p>
            <a:pPr marL="457200" lvl="0" indent="-228600" algn="ctr" rtl="0">
              <a:lnSpc>
                <a:spcPct val="90000"/>
              </a:lnSpc>
              <a:spcBef>
                <a:spcPts val="1000"/>
              </a:spcBef>
              <a:spcAft>
                <a:spcPts val="0"/>
              </a:spcAft>
              <a:buSzPts val="1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sz="3200" dirty="0" err="1"/>
              <a:t>Unitatea</a:t>
            </a:r>
            <a:r>
              <a:rPr lang="en-US" sz="3200" dirty="0"/>
              <a:t> 1.1 – </a:t>
            </a:r>
            <a:r>
              <a:rPr lang="en-US" sz="3200" dirty="0" err="1"/>
              <a:t>Introducere</a:t>
            </a:r>
            <a:r>
              <a:rPr lang="en-US" sz="3200" dirty="0"/>
              <a:t> </a:t>
            </a:r>
            <a:r>
              <a:rPr lang="en-US" sz="3200" dirty="0" err="1"/>
              <a:t>în</a:t>
            </a:r>
            <a:r>
              <a:rPr lang="en-US" sz="3200" dirty="0"/>
              <a:t> </a:t>
            </a:r>
            <a:r>
              <a:rPr lang="en-US" sz="3200" dirty="0" err="1"/>
              <a:t>starea</a:t>
            </a:r>
            <a:r>
              <a:rPr lang="en-US" sz="3200" dirty="0"/>
              <a:t> de bine </a:t>
            </a:r>
            <a:r>
              <a:rPr lang="en-US" sz="3200" dirty="0" err="1"/>
              <a:t>în</a:t>
            </a:r>
            <a:r>
              <a:rPr lang="en-US" sz="3200" dirty="0"/>
              <a:t> </a:t>
            </a:r>
            <a:r>
              <a:rPr lang="en-US" sz="3200" dirty="0" err="1"/>
              <a:t>domeniul</a:t>
            </a:r>
            <a:r>
              <a:rPr lang="en-US" sz="3200" dirty="0"/>
              <a:t> </a:t>
            </a:r>
            <a:r>
              <a:rPr lang="en-US" sz="3200" dirty="0" err="1"/>
              <a:t>educației</a:t>
            </a:r>
            <a:endParaRPr sz="3200" dirty="0"/>
          </a:p>
        </p:txBody>
      </p:sp>
      <p:sp>
        <p:nvSpPr>
          <p:cNvPr id="109" name="Google Shape;109;p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en-US" dirty="0" err="1"/>
              <a:t>Definiția</a:t>
            </a:r>
            <a:r>
              <a:rPr lang="en-US" dirty="0"/>
              <a:t> </a:t>
            </a:r>
            <a:r>
              <a:rPr lang="en-US" dirty="0" err="1"/>
              <a:t>stării</a:t>
            </a:r>
            <a:r>
              <a:rPr lang="en-US" dirty="0"/>
              <a:t> de bine </a:t>
            </a:r>
            <a:r>
              <a:rPr lang="en-US" dirty="0" err="1"/>
              <a:t>școlare</a:t>
            </a:r>
            <a:r>
              <a:rPr lang="en-US" dirty="0"/>
              <a:t> (WHO, UNESCO)</a:t>
            </a:r>
            <a:endParaRPr dirty="0"/>
          </a:p>
        </p:txBody>
      </p:sp>
      <p:grpSp>
        <p:nvGrpSpPr>
          <p:cNvPr id="110" name="Google Shape;110;p2"/>
          <p:cNvGrpSpPr/>
          <p:nvPr/>
        </p:nvGrpSpPr>
        <p:grpSpPr>
          <a:xfrm>
            <a:off x="331470" y="1462708"/>
            <a:ext cx="11594919" cy="5137580"/>
            <a:chOff x="0" y="-547547"/>
            <a:chExt cx="11594919" cy="5137580"/>
          </a:xfrm>
        </p:grpSpPr>
        <p:sp>
          <p:nvSpPr>
            <p:cNvPr id="111" name="Google Shape;111;p2"/>
            <p:cNvSpPr/>
            <p:nvPr/>
          </p:nvSpPr>
          <p:spPr>
            <a:xfrm>
              <a:off x="0" y="1359938"/>
              <a:ext cx="2952314" cy="3230095"/>
            </a:xfrm>
            <a:prstGeom prst="ellipse">
              <a:avLst/>
            </a:prstGeom>
            <a:solidFill>
              <a:srgbClr val="EE592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633734" y="-547547"/>
              <a:ext cx="8407638" cy="476610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txBox="1"/>
            <p:nvPr/>
          </p:nvSpPr>
          <p:spPr>
            <a:xfrm>
              <a:off x="106136" y="-547547"/>
              <a:ext cx="11488783" cy="4957686"/>
            </a:xfrm>
            <a:prstGeom prst="rect">
              <a:avLst/>
            </a:prstGeom>
            <a:noFill/>
            <a:ln>
              <a:noFill/>
            </a:ln>
          </p:spPr>
          <p:txBody>
            <a:bodyPr spcFirstLastPara="1" wrap="square" lIns="142225" tIns="25400" rIns="25400" bIns="254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it-IT" sz="2000" b="1" i="0" u="none" strike="noStrike" cap="none" dirty="0">
                  <a:solidFill>
                    <a:srgbClr val="000000"/>
                  </a:solidFill>
                  <a:latin typeface="Arial"/>
                  <a:ea typeface="Arial"/>
                  <a:cs typeface="Arial"/>
                  <a:sym typeface="Arial"/>
                </a:rPr>
                <a:t>Definiția stării de bine școlare </a:t>
              </a:r>
              <a:r>
                <a:rPr lang="en-US" sz="2000" b="1" i="0" u="none" strike="noStrike" cap="none" dirty="0">
                  <a:solidFill>
                    <a:srgbClr val="000000"/>
                  </a:solidFill>
                  <a:latin typeface="Arial"/>
                  <a:ea typeface="Arial"/>
                  <a:cs typeface="Arial"/>
                  <a:sym typeface="Arial"/>
                </a:rPr>
                <a:t>(WHO, UNESCO)</a:t>
              </a:r>
              <a:endParaRPr sz="2000" b="0" i="0" u="none" strike="noStrike" cap="none" dirty="0">
                <a:solidFill>
                  <a:srgbClr val="000000"/>
                </a:solidFill>
                <a:latin typeface="Arial"/>
                <a:ea typeface="Arial"/>
                <a:cs typeface="Arial"/>
                <a:sym typeface="Arial"/>
              </a:endParaRPr>
            </a:p>
            <a:p>
              <a:pPr lvl="1" algn="ctr">
                <a:lnSpc>
                  <a:spcPct val="90000"/>
                </a:lnSpc>
                <a:spcBef>
                  <a:spcPts val="700"/>
                </a:spcBef>
                <a:buSzPts val="2000"/>
              </a:pPr>
              <a:r>
                <a:rPr lang="en-US" sz="2000" dirty="0" err="1"/>
                <a:t>Starea</a:t>
              </a:r>
              <a:r>
                <a:rPr lang="en-US" sz="2000" dirty="0"/>
                <a:t> de bine </a:t>
              </a:r>
              <a:r>
                <a:rPr lang="en-US" sz="2000" dirty="0" err="1"/>
                <a:t>școlară</a:t>
              </a:r>
              <a:r>
                <a:rPr lang="en-US" sz="2000" dirty="0"/>
                <a:t> </a:t>
              </a:r>
              <a:r>
                <a:rPr lang="en-US" sz="2000" dirty="0" err="1"/>
                <a:t>este</a:t>
              </a:r>
              <a:r>
                <a:rPr lang="en-US" sz="2000" dirty="0"/>
                <a:t> o </a:t>
              </a:r>
              <a:r>
                <a:rPr lang="en-US" sz="2000" dirty="0" err="1"/>
                <a:t>condiție</a:t>
              </a:r>
              <a:r>
                <a:rPr lang="en-US" sz="2000" dirty="0"/>
                <a:t> </a:t>
              </a:r>
              <a:r>
                <a:rPr lang="en-US" sz="2000" dirty="0" err="1"/>
                <a:t>măsurabilă</a:t>
              </a:r>
              <a:r>
                <a:rPr lang="en-US" sz="2000" dirty="0"/>
                <a:t> </a:t>
              </a:r>
              <a:r>
                <a:rPr lang="en-US" sz="2000" dirty="0" err="1"/>
                <a:t>în</a:t>
              </a:r>
              <a:r>
                <a:rPr lang="en-US" sz="2000" dirty="0"/>
                <a:t> care:</a:t>
              </a:r>
            </a:p>
            <a:p>
              <a:pPr marL="228600" lvl="1" indent="-228600" algn="ctr">
                <a:lnSpc>
                  <a:spcPct val="90000"/>
                </a:lnSpc>
                <a:spcBef>
                  <a:spcPts val="700"/>
                </a:spcBef>
                <a:buSzPts val="2000"/>
                <a:buFont typeface="Arial"/>
                <a:buChar char="•"/>
              </a:pPr>
              <a:r>
                <a:rPr lang="en-US" sz="2000" dirty="0" err="1"/>
                <a:t>Elevii</a:t>
              </a:r>
              <a:r>
                <a:rPr lang="en-US" sz="2000" dirty="0"/>
                <a:t> </a:t>
              </a:r>
              <a:r>
                <a:rPr lang="en-US" sz="2000" dirty="0" err="1"/>
                <a:t>și</a:t>
              </a:r>
              <a:r>
                <a:rPr lang="en-US" sz="2000" dirty="0"/>
                <a:t> </a:t>
              </a:r>
              <a:r>
                <a:rPr lang="en-US" sz="2000" dirty="0" err="1"/>
                <a:t>personalul</a:t>
              </a:r>
              <a:r>
                <a:rPr lang="en-US" sz="2000" dirty="0"/>
                <a:t> se </a:t>
              </a:r>
              <a:r>
                <a:rPr lang="en-US" sz="2000" dirty="0" err="1"/>
                <a:t>simt</a:t>
              </a:r>
              <a:r>
                <a:rPr lang="en-US" sz="2000" dirty="0"/>
                <a:t> </a:t>
              </a:r>
              <a:r>
                <a:rPr lang="en-US" sz="2000" dirty="0" err="1"/>
                <a:t>în</a:t>
              </a:r>
              <a:r>
                <a:rPr lang="en-US" sz="2000" dirty="0"/>
                <a:t> </a:t>
              </a:r>
              <a:r>
                <a:rPr lang="en-US" sz="2000" b="1" dirty="0" err="1"/>
                <a:t>siguranță</a:t>
              </a:r>
              <a:r>
                <a:rPr lang="en-US" sz="2000" b="1" dirty="0"/>
                <a:t> </a:t>
              </a:r>
              <a:r>
                <a:rPr lang="en-US" sz="2000" b="1" dirty="0" err="1"/>
                <a:t>fizică</a:t>
              </a:r>
              <a:r>
                <a:rPr lang="en-US" sz="2000" b="1" dirty="0"/>
                <a:t> </a:t>
              </a:r>
              <a:r>
                <a:rPr lang="en-US" sz="2000" b="1" dirty="0" err="1"/>
                <a:t>și</a:t>
              </a:r>
              <a:r>
                <a:rPr lang="en-US" sz="2000" b="1" dirty="0"/>
                <a:t> </a:t>
              </a:r>
              <a:r>
                <a:rPr lang="en-US" sz="2000" b="1" dirty="0" err="1"/>
                <a:t>emoțională</a:t>
              </a:r>
              <a:r>
                <a:rPr lang="en-US" sz="2000" dirty="0"/>
                <a:t>. </a:t>
              </a:r>
            </a:p>
            <a:p>
              <a:pPr marL="228600" lvl="1" indent="-228600" algn="ctr">
                <a:lnSpc>
                  <a:spcPct val="90000"/>
                </a:lnSpc>
                <a:spcBef>
                  <a:spcPts val="700"/>
                </a:spcBef>
                <a:buSzPts val="2000"/>
                <a:buFont typeface="Arial"/>
                <a:buChar char="•"/>
              </a:pPr>
              <a:r>
                <a:rPr lang="en-US" sz="2000" dirty="0" err="1"/>
                <a:t>Relațiile</a:t>
              </a:r>
              <a:r>
                <a:rPr lang="en-US" sz="2000" dirty="0"/>
                <a:t> sunt </a:t>
              </a:r>
              <a:r>
                <a:rPr lang="en-US" sz="2000" b="1" dirty="0" err="1"/>
                <a:t>respectuoase</a:t>
              </a:r>
              <a:r>
                <a:rPr lang="en-US" sz="2000" b="1" dirty="0"/>
                <a:t>, </a:t>
              </a:r>
              <a:r>
                <a:rPr lang="en-US" sz="2000" b="1" dirty="0" err="1"/>
                <a:t>suportive</a:t>
              </a:r>
              <a:r>
                <a:rPr lang="en-US" sz="2000" b="1" dirty="0"/>
                <a:t> </a:t>
              </a:r>
              <a:r>
                <a:rPr lang="en-US" sz="2000" b="1" dirty="0" err="1"/>
                <a:t>și</a:t>
              </a:r>
              <a:r>
                <a:rPr lang="en-US" sz="2000" b="1" dirty="0"/>
                <a:t> </a:t>
              </a:r>
              <a:r>
                <a:rPr lang="en-US" sz="2000" b="1" dirty="0" err="1"/>
                <a:t>echitabile</a:t>
              </a:r>
              <a:r>
                <a:rPr lang="en-US" sz="2000" dirty="0"/>
                <a:t>. </a:t>
              </a:r>
            </a:p>
            <a:p>
              <a:pPr marL="228600" lvl="1" indent="-228600" algn="ctr">
                <a:lnSpc>
                  <a:spcPct val="90000"/>
                </a:lnSpc>
                <a:spcBef>
                  <a:spcPts val="700"/>
                </a:spcBef>
                <a:buSzPts val="2000"/>
                <a:buFont typeface="Arial"/>
                <a:buChar char="•"/>
              </a:pPr>
              <a:r>
                <a:rPr lang="en-US" sz="2000" dirty="0" err="1"/>
                <a:t>Climatul</a:t>
              </a:r>
              <a:r>
                <a:rPr lang="en-US" sz="2000" dirty="0"/>
                <a:t> </a:t>
              </a:r>
              <a:r>
                <a:rPr lang="en-US" sz="2000" dirty="0" err="1"/>
                <a:t>școlar</a:t>
              </a:r>
              <a:r>
                <a:rPr lang="en-US" sz="2000" dirty="0"/>
                <a:t> reduce </a:t>
              </a:r>
              <a:r>
                <a:rPr lang="en-US" sz="2000" dirty="0" err="1"/>
                <a:t>stresul</a:t>
              </a:r>
              <a:r>
                <a:rPr lang="en-US" sz="2000" dirty="0"/>
                <a:t> </a:t>
              </a:r>
              <a:r>
                <a:rPr lang="en-US" sz="2000" dirty="0" err="1"/>
                <a:t>și</a:t>
              </a:r>
              <a:r>
                <a:rPr lang="en-US" sz="2000" dirty="0"/>
                <a:t> </a:t>
              </a:r>
              <a:r>
                <a:rPr lang="en-US" sz="2000" dirty="0" err="1"/>
                <a:t>permite</a:t>
              </a:r>
              <a:r>
                <a:rPr lang="en-US" sz="2000" dirty="0"/>
                <a:t> </a:t>
              </a:r>
              <a:r>
                <a:rPr lang="en-US" sz="2000" dirty="0" err="1"/>
                <a:t>concentrarea</a:t>
              </a:r>
              <a:r>
                <a:rPr lang="en-US" sz="2000" dirty="0"/>
                <a:t>. </a:t>
              </a:r>
            </a:p>
            <a:p>
              <a:pPr marL="228600" lvl="1" indent="-228600" algn="ctr">
                <a:lnSpc>
                  <a:spcPct val="90000"/>
                </a:lnSpc>
                <a:spcBef>
                  <a:spcPts val="700"/>
                </a:spcBef>
                <a:buSzPts val="2000"/>
                <a:buFont typeface="Arial"/>
                <a:buChar char="•"/>
              </a:pPr>
              <a:r>
                <a:rPr lang="en-US" sz="2000" dirty="0" err="1"/>
                <a:t>Participarea</a:t>
              </a:r>
              <a:r>
                <a:rPr lang="en-US" sz="2000" dirty="0"/>
                <a:t> </a:t>
              </a:r>
              <a:r>
                <a:rPr lang="en-US" sz="2000" dirty="0" err="1"/>
                <a:t>și</a:t>
              </a:r>
              <a:r>
                <a:rPr lang="en-US" sz="2000" dirty="0"/>
                <a:t> </a:t>
              </a:r>
              <a:r>
                <a:rPr lang="en-US" sz="2000" dirty="0" err="1"/>
                <a:t>apartenența</a:t>
              </a:r>
              <a:r>
                <a:rPr lang="en-US" sz="2000" dirty="0"/>
                <a:t> sunt </a:t>
              </a:r>
              <a:r>
                <a:rPr lang="en-US" sz="2000" dirty="0" err="1"/>
                <a:t>asigurate</a:t>
              </a:r>
              <a:r>
                <a:rPr lang="en-US" sz="2000" dirty="0"/>
                <a:t> </a:t>
              </a:r>
              <a:r>
                <a:rPr lang="en-US" sz="2000" dirty="0" err="1"/>
                <a:t>pentru</a:t>
              </a:r>
              <a:r>
                <a:rPr lang="en-US" sz="2000" dirty="0"/>
                <a:t> </a:t>
              </a:r>
              <a:r>
                <a:rPr lang="en-US" sz="2000" b="1" dirty="0" err="1"/>
                <a:t>fiecare</a:t>
              </a:r>
              <a:r>
                <a:rPr lang="en-US" sz="2000" dirty="0"/>
                <a:t> elev.</a:t>
              </a:r>
            </a:p>
            <a:p>
              <a:pPr lvl="1" algn="ctr">
                <a:lnSpc>
                  <a:spcPct val="90000"/>
                </a:lnSpc>
                <a:spcBef>
                  <a:spcPts val="700"/>
                </a:spcBef>
                <a:buSzPts val="2000"/>
              </a:pPr>
              <a:r>
                <a:rPr lang="en-US" sz="2000" dirty="0"/>
                <a:t>Conform </a:t>
              </a:r>
              <a:r>
                <a:rPr lang="en-US" sz="2000" dirty="0" err="1"/>
                <a:t>liniilor</a:t>
              </a:r>
              <a:r>
                <a:rPr lang="en-US" sz="2000" dirty="0"/>
                <a:t> </a:t>
              </a:r>
              <a:r>
                <a:rPr lang="en-US" sz="2000" dirty="0" err="1"/>
                <a:t>directoare</a:t>
              </a:r>
              <a:r>
                <a:rPr lang="en-US" sz="2000" dirty="0"/>
                <a:t> </a:t>
              </a:r>
              <a:r>
                <a:rPr lang="en-US" sz="2000" dirty="0" err="1"/>
                <a:t>globale</a:t>
              </a:r>
              <a:r>
                <a:rPr lang="en-US" sz="2000" dirty="0"/>
                <a:t>, o </a:t>
              </a:r>
              <a:r>
                <a:rPr lang="en-US" sz="2000" dirty="0" err="1"/>
                <a:t>școală</a:t>
              </a:r>
              <a:r>
                <a:rPr lang="en-US" sz="2000" dirty="0"/>
                <a:t> </a:t>
              </a:r>
              <a:r>
                <a:rPr lang="en-US" sz="2000" dirty="0" err="1"/>
                <a:t>ar</a:t>
              </a:r>
              <a:r>
                <a:rPr lang="en-US" sz="2000" dirty="0"/>
                <a:t> </a:t>
              </a:r>
              <a:r>
                <a:rPr lang="en-US" sz="2000" dirty="0" err="1"/>
                <a:t>trebui</a:t>
              </a:r>
              <a:r>
                <a:rPr lang="en-US" sz="2000" dirty="0"/>
                <a:t> </a:t>
              </a:r>
              <a:r>
                <a:rPr lang="en-US" sz="2000" dirty="0" err="1"/>
                <a:t>să</a:t>
              </a:r>
              <a:r>
                <a:rPr lang="en-US" sz="2000" dirty="0"/>
                <a:t> </a:t>
              </a:r>
              <a:r>
                <a:rPr lang="en-US" sz="2000" dirty="0" err="1"/>
                <a:t>protejeze</a:t>
              </a:r>
              <a:r>
                <a:rPr lang="en-US" sz="2000" dirty="0"/>
                <a:t> </a:t>
              </a:r>
              <a:r>
                <a:rPr lang="en-US" sz="2000" dirty="0" err="1"/>
                <a:t>starea</a:t>
              </a:r>
              <a:r>
                <a:rPr lang="en-US" sz="2000" dirty="0"/>
                <a:t> de bine </a:t>
              </a:r>
              <a:r>
                <a:rPr lang="en-US" sz="2000" dirty="0" err="1"/>
                <a:t>prin</a:t>
              </a:r>
              <a:r>
                <a:rPr lang="en-US" sz="2000" dirty="0"/>
                <a:t> </a:t>
              </a:r>
              <a:r>
                <a:rPr lang="en-US" sz="2000" b="1" dirty="0" err="1"/>
                <a:t>acțiuni</a:t>
              </a:r>
              <a:r>
                <a:rPr lang="en-US" sz="2000" b="1" dirty="0"/>
                <a:t> </a:t>
              </a:r>
              <a:r>
                <a:rPr lang="en-US" sz="2000" b="1" dirty="0" err="1"/>
                <a:t>planificate</a:t>
              </a:r>
              <a:r>
                <a:rPr lang="en-US" sz="2000" dirty="0"/>
                <a:t>, nu </a:t>
              </a:r>
              <a:r>
                <a:rPr lang="en-US" sz="2000" dirty="0" err="1"/>
                <a:t>prin</a:t>
              </a:r>
              <a:r>
                <a:rPr lang="en-US" sz="2000" dirty="0"/>
                <a:t> </a:t>
              </a:r>
              <a:r>
                <a:rPr lang="en-US" sz="2000" dirty="0" err="1"/>
                <a:t>activități</a:t>
              </a:r>
              <a:r>
                <a:rPr lang="en-US" sz="2000" dirty="0"/>
                <a:t> </a:t>
              </a:r>
              <a:r>
                <a:rPr lang="en-US" sz="2000" dirty="0" err="1"/>
                <a:t>punctuale</a:t>
              </a:r>
              <a:r>
                <a:rPr lang="en-US" sz="2000" dirty="0"/>
                <a:t>.</a:t>
              </a:r>
              <a:endParaRPr sz="2000" b="0" i="0" u="none" strike="noStrike" cap="none" dirty="0">
                <a:solidFill>
                  <a:srgbClr val="000000"/>
                </a:solidFill>
                <a:latin typeface="Arial"/>
                <a:ea typeface="Arial"/>
                <a:cs typeface="Arial"/>
                <a:sym typeface="Arial"/>
              </a:endParaRPr>
            </a:p>
          </p:txBody>
        </p:sp>
        <p:cxnSp>
          <p:nvCxnSpPr>
            <p:cNvPr id="114" name="Google Shape;114;p2"/>
            <p:cNvCxnSpPr/>
            <p:nvPr/>
          </p:nvCxnSpPr>
          <p:spPr>
            <a:xfrm>
              <a:off x="4864315" y="1649998"/>
              <a:ext cx="446822" cy="0"/>
            </a:xfrm>
            <a:prstGeom prst="straightConnector1">
              <a:avLst/>
            </a:prstGeom>
            <a:solidFill>
              <a:srgbClr val="EE5921"/>
            </a:solidFill>
            <a:ln w="25400" cap="flat" cmpd="sng">
              <a:solidFill>
                <a:srgbClr val="F6C2BB"/>
              </a:solidFill>
              <a:prstDash val="solid"/>
              <a:round/>
              <a:headEnd type="none" w="sm" len="sm"/>
              <a:tailEnd type="none" w="sm" len="sm"/>
            </a:ln>
          </p:spPr>
        </p:cxnSp>
        <p:cxnSp>
          <p:nvCxnSpPr>
            <p:cNvPr id="115" name="Google Shape;115;p2"/>
            <p:cNvCxnSpPr/>
            <p:nvPr/>
          </p:nvCxnSpPr>
          <p:spPr>
            <a:xfrm rot="5400000">
              <a:off x="594683" y="867346"/>
              <a:ext cx="2235302" cy="1934739"/>
            </a:xfrm>
            <a:prstGeom prst="straightConnector1">
              <a:avLst/>
            </a:prstGeom>
            <a:solidFill>
              <a:srgbClr val="EE5921"/>
            </a:solidFill>
            <a:ln w="25400" cap="flat" cmpd="sng">
              <a:solidFill>
                <a:srgbClr val="F6C2BB"/>
              </a:solidFill>
              <a:prstDash val="solid"/>
              <a:round/>
              <a:headEnd type="none" w="sm" len="sm"/>
              <a:tailEnd type="none" w="sm" len="sm"/>
            </a:ln>
          </p:spPr>
        </p:cxnSp>
      </p:grpSp>
      <p:pic>
        <p:nvPicPr>
          <p:cNvPr id="116" name="Google Shape;116;p2" descr="A group of children painting&#10;&#10;AI-generated content may be incorrect."/>
          <p:cNvPicPr preferRelativeResize="0"/>
          <p:nvPr/>
        </p:nvPicPr>
        <p:blipFill rotWithShape="1">
          <a:blip r:embed="rId3">
            <a:alphaModFix/>
          </a:blip>
          <a:srcRect/>
          <a:stretch/>
        </p:blipFill>
        <p:spPr>
          <a:xfrm>
            <a:off x="3709850" y="4199708"/>
            <a:ext cx="7662999" cy="26582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sz="3200" dirty="0" err="1"/>
              <a:t>Unitatea</a:t>
            </a:r>
            <a:r>
              <a:rPr lang="en-US" sz="3200" dirty="0"/>
              <a:t> 1.1 – </a:t>
            </a:r>
            <a:r>
              <a:rPr lang="en-US" sz="3200" dirty="0" err="1"/>
              <a:t>Introducere</a:t>
            </a:r>
            <a:r>
              <a:rPr lang="en-US" sz="3200" dirty="0"/>
              <a:t> </a:t>
            </a:r>
            <a:r>
              <a:rPr lang="en-US" sz="3200" dirty="0" err="1"/>
              <a:t>în</a:t>
            </a:r>
            <a:r>
              <a:rPr lang="en-US" sz="3200" dirty="0"/>
              <a:t> </a:t>
            </a:r>
            <a:r>
              <a:rPr lang="en-US" sz="3200" dirty="0" err="1"/>
              <a:t>starea</a:t>
            </a:r>
            <a:r>
              <a:rPr lang="en-US" sz="3200" dirty="0"/>
              <a:t> de bine </a:t>
            </a:r>
            <a:r>
              <a:rPr lang="en-US" sz="3200" dirty="0" err="1"/>
              <a:t>în</a:t>
            </a:r>
            <a:r>
              <a:rPr lang="en-US" sz="3200" dirty="0"/>
              <a:t> </a:t>
            </a:r>
            <a:r>
              <a:rPr lang="en-US" sz="3200" dirty="0" err="1"/>
              <a:t>domeniul</a:t>
            </a:r>
            <a:r>
              <a:rPr lang="en-US" sz="3200" dirty="0"/>
              <a:t> </a:t>
            </a:r>
            <a:r>
              <a:rPr lang="en-US" sz="3200" dirty="0" err="1"/>
              <a:t>educației</a:t>
            </a:r>
            <a:endParaRPr sz="3200" dirty="0"/>
          </a:p>
        </p:txBody>
      </p:sp>
      <p:sp>
        <p:nvSpPr>
          <p:cNvPr id="122" name="Google Shape;122;p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en-US" dirty="0"/>
              <a:t>Ce </a:t>
            </a:r>
            <a:r>
              <a:rPr lang="en-US" dirty="0" err="1"/>
              <a:t>este</a:t>
            </a:r>
            <a:r>
              <a:rPr lang="en-US" dirty="0"/>
              <a:t> </a:t>
            </a:r>
            <a:r>
              <a:rPr lang="en-US" dirty="0" err="1"/>
              <a:t>starea</a:t>
            </a:r>
            <a:r>
              <a:rPr lang="en-US" dirty="0"/>
              <a:t> de bine </a:t>
            </a:r>
            <a:r>
              <a:rPr lang="en-US" dirty="0" err="1"/>
              <a:t>școlară</a:t>
            </a:r>
            <a:r>
              <a:rPr lang="en-US" dirty="0"/>
              <a:t>: </a:t>
            </a:r>
            <a:r>
              <a:rPr lang="en-US" dirty="0" err="1"/>
              <a:t>perspectiva</a:t>
            </a:r>
            <a:r>
              <a:rPr lang="en-US" dirty="0"/>
              <a:t> </a:t>
            </a:r>
            <a:r>
              <a:rPr lang="en-US" dirty="0" err="1"/>
              <a:t>sistemului</a:t>
            </a:r>
            <a:r>
              <a:rPr lang="en-US" dirty="0"/>
              <a:t> </a:t>
            </a:r>
            <a:r>
              <a:rPr lang="en-US" dirty="0" err="1"/>
              <a:t>național</a:t>
            </a:r>
            <a:r>
              <a:rPr lang="en-US" dirty="0"/>
              <a:t> / a </a:t>
            </a:r>
            <a:r>
              <a:rPr lang="en-US" dirty="0" err="1"/>
              <a:t>sistemului</a:t>
            </a:r>
            <a:r>
              <a:rPr lang="en-US" dirty="0"/>
              <a:t> </a:t>
            </a:r>
            <a:r>
              <a:rPr lang="en-US" dirty="0" err="1"/>
              <a:t>educațional</a:t>
            </a:r>
            <a:endParaRPr dirty="0"/>
          </a:p>
        </p:txBody>
      </p:sp>
      <p:grpSp>
        <p:nvGrpSpPr>
          <p:cNvPr id="123" name="Google Shape;123;p3"/>
          <p:cNvGrpSpPr/>
          <p:nvPr/>
        </p:nvGrpSpPr>
        <p:grpSpPr>
          <a:xfrm>
            <a:off x="2725966" y="1668780"/>
            <a:ext cx="6944867" cy="4960619"/>
            <a:chOff x="2371636" y="0"/>
            <a:chExt cx="6944867" cy="4960619"/>
          </a:xfrm>
        </p:grpSpPr>
        <p:sp>
          <p:nvSpPr>
            <p:cNvPr id="124" name="Google Shape;124;p3"/>
            <p:cNvSpPr/>
            <p:nvPr/>
          </p:nvSpPr>
          <p:spPr>
            <a:xfrm>
              <a:off x="4975961" y="1413776"/>
              <a:ext cx="1736217" cy="1736217"/>
            </a:xfrm>
            <a:prstGeom prst="ellipse">
              <a:avLst/>
            </a:prstGeom>
            <a:solidFill>
              <a:srgbClr val="FAAE1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4837064" y="0"/>
              <a:ext cx="2014011" cy="11657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4837064" y="0"/>
              <a:ext cx="2014011" cy="1165745"/>
            </a:xfrm>
            <a:prstGeom prst="rect">
              <a:avLst/>
            </a:prstGeom>
            <a:noFill/>
            <a:ln>
              <a:noFill/>
            </a:ln>
          </p:spPr>
          <p:txBody>
            <a:bodyPr spcFirstLastPara="1" wrap="square" lIns="0" tIns="0" rIns="0" bIns="0" anchor="ctr" anchorCtr="0">
              <a:noAutofit/>
            </a:bodyPr>
            <a:lstStyle/>
            <a:p>
              <a:pPr lvl="0" algn="ctr">
                <a:lnSpc>
                  <a:spcPct val="90000"/>
                </a:lnSpc>
                <a:buSzPts val="1800"/>
              </a:pPr>
              <a:r>
                <a:rPr lang="en-US" sz="1800" dirty="0" err="1"/>
                <a:t>Starea</a:t>
              </a:r>
              <a:r>
                <a:rPr lang="en-US" sz="1800" dirty="0"/>
                <a:t> de bine </a:t>
              </a:r>
              <a:r>
                <a:rPr lang="en-US" sz="1800" dirty="0" err="1"/>
                <a:t>școlară</a:t>
              </a:r>
              <a:r>
                <a:rPr lang="en-US" sz="1800" dirty="0"/>
                <a:t> </a:t>
              </a:r>
              <a:r>
                <a:rPr lang="en-US" sz="1800" dirty="0" err="1"/>
                <a:t>este</a:t>
              </a:r>
              <a:r>
                <a:rPr lang="en-US" sz="1800" dirty="0"/>
                <a:t> un </a:t>
              </a:r>
              <a:r>
                <a:rPr lang="en-US" sz="1800" b="1" dirty="0"/>
                <a:t>indicator </a:t>
              </a:r>
              <a:r>
                <a:rPr lang="en-US" sz="1800" b="1" dirty="0" err="1"/>
                <a:t>esențial</a:t>
              </a:r>
              <a:r>
                <a:rPr lang="en-US" sz="1800" b="1" dirty="0"/>
                <a:t> al </a:t>
              </a:r>
              <a:r>
                <a:rPr lang="en-US" sz="1800" b="1" dirty="0" err="1"/>
                <a:t>calității</a:t>
              </a:r>
              <a:r>
                <a:rPr lang="en-US" sz="1800" b="1" dirty="0"/>
                <a:t> </a:t>
              </a:r>
              <a:r>
                <a:rPr lang="en-US" sz="1800" dirty="0" err="1"/>
                <a:t>educației</a:t>
              </a:r>
              <a:r>
                <a:rPr lang="en-US" sz="1800" dirty="0"/>
                <a:t>. </a:t>
              </a:r>
              <a:r>
                <a:rPr lang="en-US" sz="1800" dirty="0" err="1"/>
                <a:t>Politicile</a:t>
              </a:r>
              <a:r>
                <a:rPr lang="en-US" sz="1800" dirty="0"/>
                <a:t> </a:t>
              </a:r>
              <a:r>
                <a:rPr lang="en-US" sz="1800" dirty="0" err="1"/>
                <a:t>prevăd</a:t>
              </a:r>
              <a:r>
                <a:rPr lang="en-US" sz="1800" dirty="0"/>
                <a:t> </a:t>
              </a:r>
              <a:r>
                <a:rPr lang="en-US" sz="1800" dirty="0" err="1"/>
                <a:t>că</a:t>
              </a:r>
              <a:r>
                <a:rPr lang="en-US" sz="1800" dirty="0"/>
                <a:t> </a:t>
              </a:r>
              <a:r>
                <a:rPr lang="en-US" sz="1800" dirty="0" err="1"/>
                <a:t>școlile</a:t>
              </a:r>
              <a:r>
                <a:rPr lang="en-US" sz="1800" dirty="0"/>
                <a:t> </a:t>
              </a:r>
              <a:r>
                <a:rPr lang="en-US" sz="1800" dirty="0" err="1"/>
                <a:t>trebuie</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127" name="Google Shape;127;p3"/>
            <p:cNvSpPr/>
            <p:nvPr/>
          </p:nvSpPr>
          <p:spPr>
            <a:xfrm>
              <a:off x="5636418" y="1893468"/>
              <a:ext cx="1736217" cy="1736217"/>
            </a:xfrm>
            <a:prstGeom prst="ellipse">
              <a:avLst/>
            </a:prstGeom>
            <a:solidFill>
              <a:srgbClr val="79D121">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7510838" y="1537792"/>
              <a:ext cx="1805665" cy="12649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7510838" y="1537792"/>
              <a:ext cx="1805665" cy="1264958"/>
            </a:xfrm>
            <a:prstGeom prst="rect">
              <a:avLst/>
            </a:prstGeom>
            <a:noFill/>
            <a:ln>
              <a:noFill/>
            </a:ln>
          </p:spPr>
          <p:txBody>
            <a:bodyPr spcFirstLastPara="1" wrap="square" lIns="0" tIns="0" rIns="0" bIns="0" anchor="ctr" anchorCtr="0">
              <a:noAutofit/>
            </a:bodyPr>
            <a:lstStyle/>
            <a:p>
              <a:pPr lvl="0" algn="ctr">
                <a:lnSpc>
                  <a:spcPct val="90000"/>
                </a:lnSpc>
                <a:buSzPts val="1800"/>
              </a:pPr>
              <a:r>
                <a:rPr lang="en-US" sz="1800" dirty="0" err="1"/>
                <a:t>Protejeze</a:t>
              </a:r>
              <a:r>
                <a:rPr lang="en-US" sz="1800" dirty="0"/>
                <a:t> </a:t>
              </a:r>
              <a:r>
                <a:rPr lang="en-US" sz="1800" dirty="0" err="1"/>
                <a:t>sănătatea</a:t>
              </a:r>
              <a:r>
                <a:rPr lang="en-US" sz="1800" dirty="0"/>
                <a:t> </a:t>
              </a:r>
              <a:r>
                <a:rPr lang="en-US" sz="1800" dirty="0" err="1"/>
                <a:t>mintale</a:t>
              </a:r>
              <a:r>
                <a:rPr lang="en-US" sz="1800" dirty="0"/>
                <a:t> </a:t>
              </a:r>
              <a:r>
                <a:rPr lang="en-US" sz="1800" dirty="0" err="1"/>
                <a:t>și</a:t>
              </a:r>
              <a:r>
                <a:rPr lang="en-US" sz="1800" dirty="0"/>
                <a:t> </a:t>
              </a:r>
              <a:r>
                <a:rPr lang="en-US" sz="1800" dirty="0" err="1"/>
                <a:t>fizică</a:t>
              </a:r>
              <a:r>
                <a:rPr lang="en-US" sz="1800" dirty="0"/>
                <a:t> a </a:t>
              </a:r>
              <a:r>
                <a:rPr lang="en-US" sz="1800" dirty="0" err="1"/>
                <a:t>elevilor</a:t>
              </a:r>
              <a:r>
                <a:rPr lang="en-US" sz="1800" dirty="0"/>
                <a:t> </a:t>
              </a:r>
              <a:r>
                <a:rPr lang="en-US" sz="1800" dirty="0" err="1"/>
                <a:t>și</a:t>
              </a:r>
              <a:r>
                <a:rPr lang="en-US" sz="1800" dirty="0"/>
                <a:t> a </a:t>
              </a:r>
              <a:r>
                <a:rPr lang="en-US" sz="1800" dirty="0" err="1"/>
                <a:t>personalului</a:t>
              </a:r>
              <a:r>
                <a:rPr lang="en-US" sz="1800" dirty="0"/>
                <a:t>.</a:t>
              </a:r>
              <a:endParaRPr sz="1800" b="0" i="0" u="none" strike="noStrike" cap="none" dirty="0">
                <a:solidFill>
                  <a:srgbClr val="000000"/>
                </a:solidFill>
                <a:latin typeface="Arial"/>
                <a:ea typeface="Arial"/>
                <a:cs typeface="Arial"/>
                <a:sym typeface="Arial"/>
              </a:endParaRPr>
            </a:p>
          </p:txBody>
        </p:sp>
        <p:sp>
          <p:nvSpPr>
            <p:cNvPr id="130" name="Google Shape;130;p3"/>
            <p:cNvSpPr/>
            <p:nvPr/>
          </p:nvSpPr>
          <p:spPr>
            <a:xfrm>
              <a:off x="5384319" y="2670301"/>
              <a:ext cx="1736217" cy="1736217"/>
            </a:xfrm>
            <a:prstGeom prst="ellipse">
              <a:avLst/>
            </a:prstGeom>
            <a:solidFill>
              <a:srgbClr val="369F5A">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7233043" y="3695661"/>
              <a:ext cx="1805665" cy="12649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7233043" y="3695661"/>
              <a:ext cx="1805665" cy="12649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pt-BR" sz="1800" b="0" i="0" u="none" strike="noStrike" cap="none" dirty="0">
                  <a:solidFill>
                    <a:srgbClr val="000000"/>
                  </a:solidFill>
                  <a:latin typeface="Arial"/>
                  <a:ea typeface="Arial"/>
                  <a:cs typeface="Arial"/>
                  <a:sym typeface="Arial"/>
                </a:rPr>
                <a:t>Promoveze o cultură pozitivă prin rutine, reguli și practici zilnice</a:t>
              </a:r>
              <a:r>
                <a:rPr lang="en-US" sz="1800" b="0" i="0" u="none" strike="noStrike" cap="none" dirty="0">
                  <a:solidFill>
                    <a:srgbClr val="000000"/>
                  </a:solidFill>
                  <a:latin typeface="Arial"/>
                  <a:ea typeface="Arial"/>
                  <a:cs typeface="Arial"/>
                  <a:sym typeface="Arial"/>
                </a:rPr>
                <a:t>.</a:t>
              </a:r>
              <a:br>
                <a:rPr lang="en-US" sz="1800" b="0" i="0" u="none" strike="noStrike" cap="none" dirty="0">
                  <a:solidFill>
                    <a:srgbClr val="000000"/>
                  </a:solidFill>
                  <a:latin typeface="Arial"/>
                  <a:ea typeface="Arial"/>
                  <a:cs typeface="Arial"/>
                  <a:sym typeface="Arial"/>
                </a:rPr>
              </a:br>
              <a:endParaRPr sz="1800" b="0" i="0" u="none" strike="noStrike" cap="none" dirty="0">
                <a:solidFill>
                  <a:srgbClr val="000000"/>
                </a:solidFill>
                <a:latin typeface="Arial"/>
                <a:ea typeface="Arial"/>
                <a:cs typeface="Arial"/>
                <a:sym typeface="Arial"/>
              </a:endParaRPr>
            </a:p>
          </p:txBody>
        </p:sp>
        <p:sp>
          <p:nvSpPr>
            <p:cNvPr id="133" name="Google Shape;133;p3"/>
            <p:cNvSpPr/>
            <p:nvPr/>
          </p:nvSpPr>
          <p:spPr>
            <a:xfrm>
              <a:off x="4567603" y="2670301"/>
              <a:ext cx="1736217" cy="1736217"/>
            </a:xfrm>
            <a:prstGeom prst="ellipse">
              <a:avLst/>
            </a:prstGeom>
            <a:solidFill>
              <a:srgbClr val="466C7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649430" y="3695661"/>
              <a:ext cx="1805665" cy="12649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a:off x="2649430" y="3695661"/>
              <a:ext cx="1805665" cy="12649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it-IT" sz="1800" b="0" i="0" u="none" strike="noStrike" cap="none" dirty="0">
                  <a:solidFill>
                    <a:srgbClr val="000000"/>
                  </a:solidFill>
                  <a:latin typeface="Arial"/>
                  <a:ea typeface="Arial"/>
                  <a:cs typeface="Arial"/>
                  <a:sym typeface="Arial"/>
                </a:rPr>
                <a:t>Consolideze colaborarea dintre profesori, familii și comunitatea școlară mai largă</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136" name="Google Shape;136;p3"/>
            <p:cNvSpPr/>
            <p:nvPr/>
          </p:nvSpPr>
          <p:spPr>
            <a:xfrm>
              <a:off x="4315504" y="1893468"/>
              <a:ext cx="1736217" cy="1736217"/>
            </a:xfrm>
            <a:prstGeom prst="ellipse">
              <a:avLst/>
            </a:prstGeom>
            <a:solidFill>
              <a:srgbClr val="4D4D4F">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371636" y="1537792"/>
              <a:ext cx="1805665" cy="12649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2371636" y="1537792"/>
              <a:ext cx="1805665" cy="12649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err="1">
                  <a:solidFill>
                    <a:srgbClr val="000000"/>
                  </a:solidFill>
                  <a:latin typeface="Arial"/>
                  <a:ea typeface="Arial"/>
                  <a:cs typeface="Arial"/>
                  <a:sym typeface="Arial"/>
                </a:rPr>
                <a:t>Creeze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condiții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în</a:t>
              </a:r>
              <a:r>
                <a:rPr lang="en-US" sz="1800" b="0" i="0" u="none" strike="noStrike" cap="none" dirty="0">
                  <a:solidFill>
                    <a:srgbClr val="000000"/>
                  </a:solidFill>
                  <a:latin typeface="Arial"/>
                  <a:ea typeface="Arial"/>
                  <a:cs typeface="Arial"/>
                  <a:sym typeface="Arial"/>
                </a:rPr>
                <a:t> care </a:t>
              </a:r>
              <a:r>
                <a:rPr lang="en-US" sz="1800" b="0" i="0" u="none" strike="noStrike" cap="none" dirty="0" err="1">
                  <a:solidFill>
                    <a:srgbClr val="000000"/>
                  </a:solidFill>
                  <a:latin typeface="Arial"/>
                  <a:ea typeface="Arial"/>
                  <a:cs typeface="Arial"/>
                  <a:sym typeface="Arial"/>
                </a:rPr>
                <a:t>învățarea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predarea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și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relațiile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să</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poată</a:t>
              </a:r>
              <a:r>
                <a:rPr lang="en-US" sz="1800" b="0"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prospera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fără</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presiuni</a:t>
              </a:r>
              <a:r>
                <a:rPr lang="en-US" sz="1800" b="0" i="0" u="none" strike="noStrike" cap="none" dirty="0">
                  <a:solidFill>
                    <a:srgbClr val="000000"/>
                  </a:solidFill>
                  <a:latin typeface="Arial"/>
                  <a:ea typeface="Arial"/>
                  <a:cs typeface="Arial"/>
                  <a:sym typeface="Arial"/>
                </a:rPr>
                <a:t> inutile.</a:t>
              </a:r>
              <a:endParaRPr sz="18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7f91dc4fb9_0_110"/>
          <p:cNvSpPr txBox="1">
            <a:spLocks noGrp="1"/>
          </p:cNvSpPr>
          <p:nvPr>
            <p:ph type="title"/>
          </p:nvPr>
        </p:nvSpPr>
        <p:spPr>
          <a:xfrm>
            <a:off x="97970" y="81642"/>
            <a:ext cx="11944500" cy="689067"/>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en-US" sz="3200" dirty="0" err="1"/>
              <a:t>Unitatea</a:t>
            </a:r>
            <a:r>
              <a:rPr lang="en-US" sz="3200" dirty="0"/>
              <a:t> 1.1 – </a:t>
            </a:r>
            <a:r>
              <a:rPr lang="en-US" sz="3200" dirty="0" err="1"/>
              <a:t>Introducere</a:t>
            </a:r>
            <a:r>
              <a:rPr lang="en-US" sz="3200" dirty="0"/>
              <a:t> </a:t>
            </a:r>
            <a:r>
              <a:rPr lang="en-US" sz="3200" dirty="0" err="1"/>
              <a:t>în</a:t>
            </a:r>
            <a:r>
              <a:rPr lang="en-US" sz="3200" dirty="0"/>
              <a:t> </a:t>
            </a:r>
            <a:r>
              <a:rPr lang="en-US" sz="3200" dirty="0" err="1"/>
              <a:t>starea</a:t>
            </a:r>
            <a:r>
              <a:rPr lang="en-US" sz="3200" dirty="0"/>
              <a:t> de bine </a:t>
            </a:r>
            <a:r>
              <a:rPr lang="en-US" sz="3200" dirty="0" err="1"/>
              <a:t>în</a:t>
            </a:r>
            <a:r>
              <a:rPr lang="en-US" sz="3200" dirty="0"/>
              <a:t> </a:t>
            </a:r>
            <a:r>
              <a:rPr lang="en-US" sz="3200" dirty="0" err="1"/>
              <a:t>domeniul</a:t>
            </a:r>
            <a:r>
              <a:rPr lang="en-US" sz="3200" dirty="0"/>
              <a:t> </a:t>
            </a:r>
            <a:r>
              <a:rPr lang="en-US" sz="3200" dirty="0" err="1"/>
              <a:t>educației</a:t>
            </a:r>
            <a:endParaRPr sz="3200" dirty="0"/>
          </a:p>
        </p:txBody>
      </p:sp>
      <p:grpSp>
        <p:nvGrpSpPr>
          <p:cNvPr id="144" name="Google Shape;144;g37f91dc4fb9_0_110"/>
          <p:cNvGrpSpPr/>
          <p:nvPr/>
        </p:nvGrpSpPr>
        <p:grpSpPr>
          <a:xfrm>
            <a:off x="97970" y="906258"/>
            <a:ext cx="11944500" cy="5870100"/>
            <a:chOff x="0" y="0"/>
            <a:chExt cx="11944500" cy="5870100"/>
          </a:xfrm>
        </p:grpSpPr>
        <p:sp>
          <p:nvSpPr>
            <p:cNvPr id="145" name="Google Shape;145;g37f91dc4fb9_0_110"/>
            <p:cNvSpPr/>
            <p:nvPr/>
          </p:nvSpPr>
          <p:spPr>
            <a:xfrm>
              <a:off x="0" y="0"/>
              <a:ext cx="11944500" cy="2641545"/>
            </a:xfrm>
            <a:prstGeom prst="roundRect">
              <a:avLst>
                <a:gd name="adj" fmla="val 10000"/>
              </a:avLst>
            </a:prstGeom>
            <a:solidFill>
              <a:srgbClr val="FDD4CF">
                <a:alpha val="89803"/>
              </a:srgbClr>
            </a:solidFill>
            <a:ln w="25400" cap="flat" cmpd="sng">
              <a:solidFill>
                <a:srgbClr val="FDD4C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g37f91dc4fb9_0_110"/>
            <p:cNvSpPr/>
            <p:nvPr/>
          </p:nvSpPr>
          <p:spPr>
            <a:xfrm>
              <a:off x="362172" y="352206"/>
              <a:ext cx="2077806" cy="1937133"/>
            </a:xfrm>
            <a:prstGeom prst="roundRect">
              <a:avLst>
                <a:gd name="adj" fmla="val 10000"/>
              </a:avLst>
            </a:prstGeom>
            <a:blipFill rotWithShape="1">
              <a:blip r:embed="rId3">
                <a:alphaModFix/>
              </a:blip>
              <a:stretch>
                <a:fillRect l="-19998" r="-19998"/>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g37f91dc4fb9_0_110"/>
            <p:cNvSpPr/>
            <p:nvPr/>
          </p:nvSpPr>
          <p:spPr>
            <a:xfrm rot="10800000">
              <a:off x="362172" y="2641545"/>
              <a:ext cx="2077806" cy="3228555"/>
            </a:xfrm>
            <a:prstGeom prst="round2SameRect">
              <a:avLst>
                <a:gd name="adj1" fmla="val 10500"/>
                <a:gd name="adj2" fmla="val 0"/>
              </a:avLst>
            </a:prstGeom>
            <a:solidFill>
              <a:srgbClr val="FA715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g37f91dc4fb9_0_110"/>
            <p:cNvSpPr txBox="1"/>
            <p:nvPr/>
          </p:nvSpPr>
          <p:spPr>
            <a:xfrm>
              <a:off x="426072" y="2641545"/>
              <a:ext cx="1950006" cy="3164655"/>
            </a:xfrm>
            <a:prstGeom prst="rect">
              <a:avLst/>
            </a:prstGeom>
            <a:noFill/>
            <a:ln>
              <a:noFill/>
            </a:ln>
          </p:spPr>
          <p:txBody>
            <a:bodyPr spcFirstLastPara="1" wrap="square" lIns="128000" tIns="128000" rIns="128000" bIns="1280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err="1">
                  <a:solidFill>
                    <a:schemeClr val="lt1"/>
                  </a:solidFill>
                  <a:latin typeface="Arial"/>
                  <a:ea typeface="Arial"/>
                  <a:cs typeface="Arial"/>
                  <a:sym typeface="Arial"/>
                </a:rPr>
                <a:t>Modelul</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stării</a:t>
              </a:r>
              <a:r>
                <a:rPr lang="en-US" sz="1800" b="1" i="0" u="none" strike="noStrike" cap="none" dirty="0">
                  <a:solidFill>
                    <a:schemeClr val="lt1"/>
                  </a:solidFill>
                  <a:latin typeface="Arial"/>
                  <a:ea typeface="Arial"/>
                  <a:cs typeface="Arial"/>
                  <a:sym typeface="Arial"/>
                </a:rPr>
                <a:t> de bine </a:t>
              </a:r>
              <a:r>
                <a:rPr lang="en-US" sz="1800" b="1" i="0" u="none" strike="noStrike" cap="none" dirty="0" err="1">
                  <a:solidFill>
                    <a:schemeClr val="lt1"/>
                  </a:solidFill>
                  <a:latin typeface="Arial"/>
                  <a:ea typeface="Arial"/>
                  <a:cs typeface="Arial"/>
                  <a:sym typeface="Arial"/>
                </a:rPr>
                <a:t>în</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școală</a:t>
              </a:r>
              <a:r>
                <a:rPr lang="en-US" sz="1800" b="1" i="0" u="none" strike="noStrike" cap="none" dirty="0">
                  <a:solidFill>
                    <a:schemeClr val="lt1"/>
                  </a:solidFill>
                  <a:latin typeface="Arial"/>
                  <a:ea typeface="Arial"/>
                  <a:cs typeface="Arial"/>
                  <a:sym typeface="Arial"/>
                </a:rPr>
                <a:t>:</a:t>
              </a:r>
            </a:p>
            <a:p>
              <a:pPr marL="0" marR="0" lvl="0" indent="0" algn="ctr" rtl="0">
                <a:lnSpc>
                  <a:spcPct val="90000"/>
                </a:lnSpc>
                <a:spcBef>
                  <a:spcPts val="0"/>
                </a:spcBef>
                <a:spcAft>
                  <a:spcPts val="0"/>
                </a:spcAft>
                <a:buClr>
                  <a:srgbClr val="000000"/>
                </a:buClr>
                <a:buSzPts val="1800"/>
                <a:buFont typeface="Arial"/>
                <a:buNone/>
              </a:pPr>
              <a:r>
                <a:rPr lang="en-US" sz="1800" i="0" u="none" strike="noStrike" cap="none" dirty="0">
                  <a:solidFill>
                    <a:schemeClr val="lt1"/>
                  </a:solidFill>
                  <a:latin typeface="Arial"/>
                  <a:ea typeface="Arial"/>
                  <a:cs typeface="Arial"/>
                  <a:sym typeface="Arial"/>
                </a:rPr>
                <a:t>O </a:t>
              </a:r>
              <a:r>
                <a:rPr lang="en-US" sz="1800" i="0" u="none" strike="noStrike" cap="none" dirty="0" err="1">
                  <a:solidFill>
                    <a:schemeClr val="lt1"/>
                  </a:solidFill>
                  <a:latin typeface="Arial"/>
                  <a:ea typeface="Arial"/>
                  <a:cs typeface="Arial"/>
                  <a:sym typeface="Arial"/>
                </a:rPr>
                <a:t>abordare</a:t>
              </a:r>
              <a:r>
                <a:rPr lang="en-US" sz="1800" i="0" u="none" strike="noStrike" cap="none" dirty="0">
                  <a:solidFill>
                    <a:schemeClr val="lt1"/>
                  </a:solidFill>
                  <a:latin typeface="Arial"/>
                  <a:ea typeface="Arial"/>
                  <a:cs typeface="Arial"/>
                  <a:sym typeface="Arial"/>
                </a:rPr>
                <a:t> </a:t>
              </a:r>
              <a:r>
                <a:rPr lang="en-US" sz="1800" i="0" u="none" strike="noStrike" cap="none" dirty="0" err="1">
                  <a:solidFill>
                    <a:schemeClr val="lt1"/>
                  </a:solidFill>
                  <a:latin typeface="Arial"/>
                  <a:ea typeface="Arial"/>
                  <a:cs typeface="Arial"/>
                  <a:sym typeface="Arial"/>
                </a:rPr>
                <a:t>completă</a:t>
              </a:r>
              <a:r>
                <a:rPr lang="en-US" sz="1800" i="0" u="none" strike="noStrike" cap="none" dirty="0">
                  <a:solidFill>
                    <a:schemeClr val="lt1"/>
                  </a:solidFill>
                  <a:latin typeface="Arial"/>
                  <a:ea typeface="Arial"/>
                  <a:cs typeface="Arial"/>
                  <a:sym typeface="Arial"/>
                </a:rPr>
                <a:t> a </a:t>
              </a:r>
              <a:r>
                <a:rPr lang="en-US" sz="1800" i="0" u="none" strike="noStrike" cap="none" dirty="0" err="1">
                  <a:solidFill>
                    <a:schemeClr val="lt1"/>
                  </a:solidFill>
                  <a:latin typeface="Arial"/>
                  <a:ea typeface="Arial"/>
                  <a:cs typeface="Arial"/>
                  <a:sym typeface="Arial"/>
                </a:rPr>
                <a:t>stării</a:t>
              </a:r>
              <a:r>
                <a:rPr lang="en-US" sz="1800" i="0" u="none" strike="noStrike" cap="none" dirty="0">
                  <a:solidFill>
                    <a:schemeClr val="lt1"/>
                  </a:solidFill>
                  <a:latin typeface="Arial"/>
                  <a:ea typeface="Arial"/>
                  <a:cs typeface="Arial"/>
                  <a:sym typeface="Arial"/>
                </a:rPr>
                <a:t> de bine, include </a:t>
              </a:r>
              <a:r>
                <a:rPr lang="en-US" sz="1800" i="0" u="none" strike="noStrike" cap="none" dirty="0" err="1">
                  <a:solidFill>
                    <a:schemeClr val="lt1"/>
                  </a:solidFill>
                  <a:latin typeface="Arial"/>
                  <a:ea typeface="Arial"/>
                  <a:cs typeface="Arial"/>
                  <a:sym typeface="Arial"/>
                </a:rPr>
                <a:t>patru</a:t>
              </a:r>
              <a:r>
                <a:rPr lang="en-US" sz="1800" i="0" u="none" strike="noStrike" cap="none" dirty="0">
                  <a:solidFill>
                    <a:schemeClr val="lt1"/>
                  </a:solidFill>
                  <a:latin typeface="Arial"/>
                  <a:ea typeface="Arial"/>
                  <a:cs typeface="Arial"/>
                  <a:sym typeface="Arial"/>
                </a:rPr>
                <a:t> </a:t>
              </a:r>
              <a:r>
                <a:rPr lang="en-US" sz="1800" i="0" u="none" strike="noStrike" cap="none" dirty="0" err="1">
                  <a:solidFill>
                    <a:schemeClr val="lt1"/>
                  </a:solidFill>
                  <a:latin typeface="Arial"/>
                  <a:ea typeface="Arial"/>
                  <a:cs typeface="Arial"/>
                  <a:sym typeface="Arial"/>
                </a:rPr>
                <a:t>domenii</a:t>
              </a:r>
              <a:r>
                <a:rPr lang="en-US" sz="1800" i="0" u="none" strike="noStrike" cap="none" dirty="0">
                  <a:solidFill>
                    <a:schemeClr val="lt1"/>
                  </a:solidFill>
                  <a:latin typeface="Arial"/>
                  <a:ea typeface="Arial"/>
                  <a:cs typeface="Arial"/>
                  <a:sym typeface="Arial"/>
                </a:rPr>
                <a:t> legate </a:t>
              </a:r>
              <a:r>
                <a:rPr lang="en-US" sz="1800" i="0" u="none" strike="noStrike" cap="none" dirty="0" err="1">
                  <a:solidFill>
                    <a:schemeClr val="lt1"/>
                  </a:solidFill>
                  <a:latin typeface="Arial"/>
                  <a:ea typeface="Arial"/>
                  <a:cs typeface="Arial"/>
                  <a:sym typeface="Arial"/>
                </a:rPr>
                <a:t>între</a:t>
              </a:r>
              <a:r>
                <a:rPr lang="en-US" sz="1800" i="0" u="none" strike="noStrike" cap="none" dirty="0">
                  <a:solidFill>
                    <a:schemeClr val="lt1"/>
                  </a:solidFill>
                  <a:latin typeface="Arial"/>
                  <a:ea typeface="Arial"/>
                  <a:cs typeface="Arial"/>
                  <a:sym typeface="Arial"/>
                </a:rPr>
                <a:t> </a:t>
              </a:r>
              <a:r>
                <a:rPr lang="en-US" sz="1800" i="0" u="none" strike="noStrike" cap="none" dirty="0" err="1">
                  <a:solidFill>
                    <a:schemeClr val="lt1"/>
                  </a:solidFill>
                  <a:latin typeface="Arial"/>
                  <a:ea typeface="Arial"/>
                  <a:cs typeface="Arial"/>
                  <a:sym typeface="Arial"/>
                </a:rPr>
                <a:t>ele</a:t>
              </a:r>
              <a:r>
                <a:rPr lang="en-US" sz="1800" b="0" i="0" u="none" strike="noStrike" cap="none" dirty="0">
                  <a:solidFill>
                    <a:schemeClr val="lt1"/>
                  </a:solidFill>
                  <a:latin typeface="Arial"/>
                  <a:ea typeface="Arial"/>
                  <a:cs typeface="Arial"/>
                  <a:sym typeface="Arial"/>
                </a:rPr>
                <a:t>:</a:t>
              </a:r>
              <a:endParaRPr sz="1800" b="0" i="0" u="none" strike="noStrike" cap="none" dirty="0">
                <a:solidFill>
                  <a:schemeClr val="lt1"/>
                </a:solidFill>
                <a:latin typeface="Arial"/>
                <a:ea typeface="Arial"/>
                <a:cs typeface="Arial"/>
                <a:sym typeface="Arial"/>
              </a:endParaRPr>
            </a:p>
          </p:txBody>
        </p:sp>
        <p:sp>
          <p:nvSpPr>
            <p:cNvPr id="149" name="Google Shape;149;g37f91dc4fb9_0_110"/>
            <p:cNvSpPr/>
            <p:nvPr/>
          </p:nvSpPr>
          <p:spPr>
            <a:xfrm>
              <a:off x="2647759" y="352206"/>
              <a:ext cx="2077806" cy="1937133"/>
            </a:xfrm>
            <a:prstGeom prst="roundRect">
              <a:avLst>
                <a:gd name="adj" fmla="val 10000"/>
              </a:avLst>
            </a:prstGeom>
            <a:blipFill rotWithShape="1">
              <a:blip r:embed="rId4">
                <a:alphaModFix/>
              </a:blip>
              <a:stretch>
                <a:fillRect l="-19998" r="-19998"/>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g37f91dc4fb9_0_110"/>
            <p:cNvSpPr/>
            <p:nvPr/>
          </p:nvSpPr>
          <p:spPr>
            <a:xfrm rot="10800000">
              <a:off x="2647759" y="2641545"/>
              <a:ext cx="2077806" cy="3228555"/>
            </a:xfrm>
            <a:prstGeom prst="round2SameRect">
              <a:avLst>
                <a:gd name="adj1" fmla="val 10500"/>
                <a:gd name="adj2" fmla="val 0"/>
              </a:avLst>
            </a:prstGeom>
            <a:solidFill>
              <a:srgbClr val="F97A4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37f91dc4fb9_0_110"/>
            <p:cNvSpPr txBox="1"/>
            <p:nvPr/>
          </p:nvSpPr>
          <p:spPr>
            <a:xfrm>
              <a:off x="2699321" y="2641545"/>
              <a:ext cx="1950006" cy="3164655"/>
            </a:xfrm>
            <a:prstGeom prst="rect">
              <a:avLst/>
            </a:prstGeom>
            <a:noFill/>
            <a:ln>
              <a:noFill/>
            </a:ln>
          </p:spPr>
          <p:txBody>
            <a:bodyPr spcFirstLastPara="1" wrap="square" lIns="113775" tIns="113775" rIns="113775" bIns="113775" anchor="t" anchorCtr="0">
              <a:noAutofit/>
            </a:bodyPr>
            <a:lstStyle/>
            <a:p>
              <a:pPr lvl="0" algn="ctr">
                <a:lnSpc>
                  <a:spcPct val="90000"/>
                </a:lnSpc>
                <a:buSzPts val="1600"/>
              </a:pPr>
              <a:r>
                <a:rPr lang="en-US" sz="1600" b="1" i="0" u="none" strike="noStrike" cap="none" dirty="0" err="1">
                  <a:solidFill>
                    <a:schemeClr val="lt1"/>
                  </a:solidFill>
                  <a:latin typeface="Arial"/>
                  <a:ea typeface="Arial"/>
                  <a:cs typeface="Arial"/>
                  <a:sym typeface="Arial"/>
                </a:rPr>
                <a:t>Emoțional</a:t>
              </a:r>
              <a:br>
                <a:rPr lang="en-US" sz="1600" b="0" i="0" u="none" strike="noStrike" cap="none" dirty="0">
                  <a:solidFill>
                    <a:schemeClr val="lt1"/>
                  </a:solidFill>
                  <a:latin typeface="Arial"/>
                  <a:ea typeface="Arial"/>
                  <a:cs typeface="Arial"/>
                  <a:sym typeface="Arial"/>
                </a:rPr>
              </a:br>
              <a:r>
                <a:rPr lang="en-US" sz="1600" b="0" i="0" u="none" strike="noStrike" cap="none" dirty="0">
                  <a:solidFill>
                    <a:schemeClr val="lt1"/>
                  </a:solidFill>
                  <a:latin typeface="Arial"/>
                  <a:ea typeface="Arial"/>
                  <a:cs typeface="Arial"/>
                  <a:sym typeface="Arial"/>
                </a:rPr>
                <a:t>• </a:t>
              </a:r>
              <a:r>
                <a:rPr lang="en-US" sz="1600" dirty="0" err="1">
                  <a:solidFill>
                    <a:schemeClr val="lt1"/>
                  </a:solidFill>
                </a:rPr>
                <a:t>Elevii</a:t>
              </a:r>
              <a:r>
                <a:rPr lang="en-US" sz="1600" dirty="0">
                  <a:solidFill>
                    <a:schemeClr val="lt1"/>
                  </a:solidFill>
                </a:rPr>
                <a:t> </a:t>
              </a:r>
              <a:r>
                <a:rPr lang="en-US" sz="1600" dirty="0" err="1">
                  <a:solidFill>
                    <a:schemeClr val="lt1"/>
                  </a:solidFill>
                </a:rPr>
                <a:t>și</a:t>
              </a:r>
              <a:r>
                <a:rPr lang="en-US" sz="1600" dirty="0">
                  <a:solidFill>
                    <a:schemeClr val="lt1"/>
                  </a:solidFill>
                </a:rPr>
                <a:t> </a:t>
              </a:r>
              <a:r>
                <a:rPr lang="en-US" sz="1600" dirty="0" err="1">
                  <a:solidFill>
                    <a:schemeClr val="lt1"/>
                  </a:solidFill>
                </a:rPr>
                <a:t>personalul</a:t>
              </a:r>
              <a:r>
                <a:rPr lang="en-US" sz="1600" dirty="0">
                  <a:solidFill>
                    <a:schemeClr val="lt1"/>
                  </a:solidFill>
                </a:rPr>
                <a:t> pot </a:t>
              </a:r>
              <a:r>
                <a:rPr lang="en-US" sz="1600" dirty="0" err="1">
                  <a:solidFill>
                    <a:schemeClr val="lt1"/>
                  </a:solidFill>
                </a:rPr>
                <a:t>recunoaște</a:t>
              </a:r>
              <a:r>
                <a:rPr lang="en-US" sz="1600" dirty="0">
                  <a:solidFill>
                    <a:schemeClr val="lt1"/>
                  </a:solidFill>
                </a:rPr>
                <a:t>, </a:t>
              </a:r>
              <a:r>
                <a:rPr lang="en-US" sz="1600" dirty="0" err="1">
                  <a:solidFill>
                    <a:schemeClr val="lt1"/>
                  </a:solidFill>
                </a:rPr>
                <a:t>exprima</a:t>
              </a:r>
              <a:r>
                <a:rPr lang="en-US" sz="1600" dirty="0">
                  <a:solidFill>
                    <a:schemeClr val="lt1"/>
                  </a:solidFill>
                </a:rPr>
                <a:t> </a:t>
              </a:r>
              <a:r>
                <a:rPr lang="en-US" sz="1600" dirty="0" err="1">
                  <a:solidFill>
                    <a:schemeClr val="lt1"/>
                  </a:solidFill>
                </a:rPr>
                <a:t>și</a:t>
              </a:r>
              <a:r>
                <a:rPr lang="en-US" sz="1600" dirty="0">
                  <a:solidFill>
                    <a:schemeClr val="lt1"/>
                  </a:solidFill>
                </a:rPr>
                <a:t> </a:t>
              </a:r>
              <a:r>
                <a:rPr lang="en-US" sz="1600" dirty="0" err="1">
                  <a:solidFill>
                    <a:schemeClr val="lt1"/>
                  </a:solidFill>
                </a:rPr>
                <a:t>gestiona</a:t>
              </a:r>
              <a:r>
                <a:rPr lang="en-US" sz="1600" dirty="0">
                  <a:solidFill>
                    <a:schemeClr val="lt1"/>
                  </a:solidFill>
                </a:rPr>
                <a:t> </a:t>
              </a:r>
              <a:r>
                <a:rPr lang="en-US" sz="1600" dirty="0" err="1">
                  <a:solidFill>
                    <a:schemeClr val="lt1"/>
                  </a:solidFill>
                </a:rPr>
                <a:t>emoțiile</a:t>
              </a:r>
              <a:r>
                <a:rPr lang="en-US" sz="1600" dirty="0">
                  <a:solidFill>
                    <a:schemeClr val="lt1"/>
                  </a:solidFill>
                </a:rPr>
                <a:t>. </a:t>
              </a:r>
            </a:p>
            <a:p>
              <a:pPr lvl="0" algn="ctr">
                <a:lnSpc>
                  <a:spcPct val="90000"/>
                </a:lnSpc>
                <a:buSzPts val="1600"/>
              </a:pPr>
              <a:r>
                <a:rPr lang="en-US" sz="1600" dirty="0">
                  <a:solidFill>
                    <a:schemeClr val="lt1"/>
                  </a:solidFill>
                </a:rPr>
                <a:t>• </a:t>
              </a:r>
              <a:r>
                <a:rPr lang="en-US" sz="1600" dirty="0" err="1">
                  <a:solidFill>
                    <a:schemeClr val="lt1"/>
                  </a:solidFill>
                </a:rPr>
                <a:t>Mediul</a:t>
              </a:r>
              <a:r>
                <a:rPr lang="en-US" sz="1600" dirty="0">
                  <a:solidFill>
                    <a:schemeClr val="lt1"/>
                  </a:solidFill>
                </a:rPr>
                <a:t> </a:t>
              </a:r>
              <a:r>
                <a:rPr lang="en-US" sz="1600" dirty="0" err="1">
                  <a:solidFill>
                    <a:schemeClr val="lt1"/>
                  </a:solidFill>
                </a:rPr>
                <a:t>protejează</a:t>
              </a:r>
              <a:r>
                <a:rPr lang="en-US" sz="1600" dirty="0">
                  <a:solidFill>
                    <a:schemeClr val="lt1"/>
                  </a:solidFill>
                </a:rPr>
                <a:t> </a:t>
              </a:r>
              <a:r>
                <a:rPr lang="en-US" sz="1600" dirty="0" err="1">
                  <a:solidFill>
                    <a:schemeClr val="lt1"/>
                  </a:solidFill>
                </a:rPr>
                <a:t>siguranța</a:t>
              </a:r>
              <a:r>
                <a:rPr lang="en-US" sz="1600" dirty="0">
                  <a:solidFill>
                    <a:schemeClr val="lt1"/>
                  </a:solidFill>
                </a:rPr>
                <a:t> </a:t>
              </a:r>
              <a:r>
                <a:rPr lang="en-US" sz="1600" dirty="0" err="1">
                  <a:solidFill>
                    <a:schemeClr val="lt1"/>
                  </a:solidFill>
                </a:rPr>
                <a:t>emoțională</a:t>
              </a:r>
              <a:r>
                <a:rPr lang="en-US" sz="1600" dirty="0">
                  <a:solidFill>
                    <a:schemeClr val="lt1"/>
                  </a:solidFill>
                </a:rPr>
                <a:t> </a:t>
              </a:r>
              <a:r>
                <a:rPr lang="en-US" sz="1600" dirty="0" err="1">
                  <a:solidFill>
                    <a:schemeClr val="lt1"/>
                  </a:solidFill>
                </a:rPr>
                <a:t>prin</a:t>
              </a:r>
              <a:r>
                <a:rPr lang="en-US" sz="1600" dirty="0">
                  <a:solidFill>
                    <a:schemeClr val="lt1"/>
                  </a:solidFill>
                </a:rPr>
                <a:t> </a:t>
              </a:r>
              <a:r>
                <a:rPr lang="en-US" sz="1600" dirty="0" err="1">
                  <a:solidFill>
                    <a:schemeClr val="lt1"/>
                  </a:solidFill>
                </a:rPr>
                <a:t>rutine</a:t>
              </a:r>
              <a:r>
                <a:rPr lang="en-US" sz="1600" dirty="0">
                  <a:solidFill>
                    <a:schemeClr val="lt1"/>
                  </a:solidFill>
                </a:rPr>
                <a:t> </a:t>
              </a:r>
              <a:r>
                <a:rPr lang="en-US" sz="1600" dirty="0" err="1">
                  <a:solidFill>
                    <a:schemeClr val="lt1"/>
                  </a:solidFill>
                </a:rPr>
                <a:t>clare</a:t>
              </a:r>
              <a:r>
                <a:rPr lang="en-US" sz="1600" dirty="0">
                  <a:solidFill>
                    <a:schemeClr val="lt1"/>
                  </a:solidFill>
                </a:rPr>
                <a:t> </a:t>
              </a:r>
              <a:r>
                <a:rPr lang="en-US" sz="1600" dirty="0" err="1">
                  <a:solidFill>
                    <a:schemeClr val="lt1"/>
                  </a:solidFill>
                </a:rPr>
                <a:t>și</a:t>
              </a:r>
              <a:r>
                <a:rPr lang="en-US" sz="1600" dirty="0">
                  <a:solidFill>
                    <a:schemeClr val="lt1"/>
                  </a:solidFill>
                </a:rPr>
                <a:t> o </a:t>
              </a:r>
              <a:r>
                <a:rPr lang="en-US" sz="1600" dirty="0" err="1">
                  <a:solidFill>
                    <a:schemeClr val="lt1"/>
                  </a:solidFill>
                </a:rPr>
                <a:t>comunicare</a:t>
              </a:r>
              <a:r>
                <a:rPr lang="en-US" sz="1600" dirty="0">
                  <a:solidFill>
                    <a:schemeClr val="lt1"/>
                  </a:solidFill>
                </a:rPr>
                <a:t> de </a:t>
              </a:r>
              <a:r>
                <a:rPr lang="en-US" sz="1600" dirty="0" err="1">
                  <a:solidFill>
                    <a:schemeClr val="lt1"/>
                  </a:solidFill>
                </a:rPr>
                <a:t>susținere</a:t>
              </a:r>
              <a:r>
                <a:rPr lang="en-US" sz="1600" b="0" i="0" u="none" strike="noStrike" cap="none" dirty="0">
                  <a:solidFill>
                    <a:schemeClr val="lt1"/>
                  </a:solidFill>
                  <a:latin typeface="Arial"/>
                  <a:ea typeface="Arial"/>
                  <a:cs typeface="Arial"/>
                  <a:sym typeface="Arial"/>
                </a:rPr>
                <a:t>.</a:t>
              </a:r>
              <a:endParaRPr sz="1600" b="0" i="0" u="none" strike="noStrike" cap="none" dirty="0">
                <a:solidFill>
                  <a:schemeClr val="lt1"/>
                </a:solidFill>
                <a:latin typeface="Arial"/>
                <a:ea typeface="Arial"/>
                <a:cs typeface="Arial"/>
                <a:sym typeface="Arial"/>
              </a:endParaRPr>
            </a:p>
          </p:txBody>
        </p:sp>
        <p:sp>
          <p:nvSpPr>
            <p:cNvPr id="152" name="Google Shape;152;g37f91dc4fb9_0_110"/>
            <p:cNvSpPr/>
            <p:nvPr/>
          </p:nvSpPr>
          <p:spPr>
            <a:xfrm>
              <a:off x="4933346" y="352206"/>
              <a:ext cx="2077806" cy="1937133"/>
            </a:xfrm>
            <a:prstGeom prst="roundRect">
              <a:avLst>
                <a:gd name="adj" fmla="val 10000"/>
              </a:avLst>
            </a:prstGeom>
            <a:blipFill rotWithShape="1">
              <a:blip r:embed="rId5">
                <a:alphaModFix/>
              </a:blip>
              <a:stretch>
                <a:fillRect l="-19998" r="-19998"/>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g37f91dc4fb9_0_110"/>
            <p:cNvSpPr/>
            <p:nvPr/>
          </p:nvSpPr>
          <p:spPr>
            <a:xfrm rot="10800000">
              <a:off x="4933346" y="2641545"/>
              <a:ext cx="2077806" cy="3228555"/>
            </a:xfrm>
            <a:prstGeom prst="round2SameRect">
              <a:avLst>
                <a:gd name="adj1" fmla="val 10500"/>
                <a:gd name="adj2" fmla="val 0"/>
              </a:avLst>
            </a:prstGeom>
            <a:solidFill>
              <a:srgbClr val="F9873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g37f91dc4fb9_0_110"/>
            <p:cNvSpPr txBox="1"/>
            <p:nvPr/>
          </p:nvSpPr>
          <p:spPr>
            <a:xfrm>
              <a:off x="4997246" y="2641545"/>
              <a:ext cx="1950006" cy="3164655"/>
            </a:xfrm>
            <a:prstGeom prst="rect">
              <a:avLst/>
            </a:prstGeom>
            <a:noFill/>
            <a:ln>
              <a:noFill/>
            </a:ln>
          </p:spPr>
          <p:txBody>
            <a:bodyPr spcFirstLastPara="1" wrap="square" lIns="128000" tIns="128000" rIns="128000" bIns="128000" anchor="t" anchorCtr="0">
              <a:noAutofit/>
            </a:bodyPr>
            <a:lstStyle/>
            <a:p>
              <a:pPr lvl="0" algn="ctr">
                <a:lnSpc>
                  <a:spcPct val="90000"/>
                </a:lnSpc>
                <a:buSzPts val="1800"/>
              </a:pPr>
              <a:r>
                <a:rPr lang="en-US" sz="1800" b="1" i="0" u="none" strike="noStrike" cap="none" dirty="0">
                  <a:solidFill>
                    <a:schemeClr val="lt1"/>
                  </a:solidFill>
                  <a:latin typeface="Arial"/>
                  <a:ea typeface="Arial"/>
                  <a:cs typeface="Arial"/>
                  <a:sym typeface="Arial"/>
                </a:rPr>
                <a:t>Social</a:t>
              </a:r>
              <a:br>
                <a:rPr lang="en-US" sz="1800" b="0" i="0" u="none" strike="noStrike" cap="none" dirty="0">
                  <a:solidFill>
                    <a:schemeClr val="lt1"/>
                  </a:solidFill>
                  <a:latin typeface="Arial"/>
                  <a:ea typeface="Arial"/>
                  <a:cs typeface="Arial"/>
                  <a:sym typeface="Arial"/>
                </a:rPr>
              </a:br>
              <a:r>
                <a:rPr lang="en-US" sz="1600" b="0" i="0" u="none" strike="noStrike" cap="none" dirty="0">
                  <a:solidFill>
                    <a:schemeClr val="lt1"/>
                  </a:solidFill>
                  <a:latin typeface="Arial"/>
                  <a:ea typeface="Arial"/>
                  <a:cs typeface="Arial"/>
                  <a:sym typeface="Arial"/>
                </a:rPr>
                <a:t>• </a:t>
              </a:r>
              <a:r>
                <a:rPr lang="en-US" sz="1600" dirty="0" err="1">
                  <a:solidFill>
                    <a:schemeClr val="lt1"/>
                  </a:solidFill>
                </a:rPr>
                <a:t>Relații</a:t>
              </a:r>
              <a:r>
                <a:rPr lang="en-US" sz="1600" dirty="0">
                  <a:solidFill>
                    <a:schemeClr val="lt1"/>
                  </a:solidFill>
                </a:rPr>
                <a:t> </a:t>
              </a:r>
              <a:r>
                <a:rPr lang="en-US" sz="1600" dirty="0" err="1">
                  <a:solidFill>
                    <a:schemeClr val="lt1"/>
                  </a:solidFill>
                </a:rPr>
                <a:t>pozitive</a:t>
              </a:r>
              <a:r>
                <a:rPr lang="en-US" sz="1600" dirty="0">
                  <a:solidFill>
                    <a:schemeClr val="lt1"/>
                  </a:solidFill>
                </a:rPr>
                <a:t>, </a:t>
              </a:r>
              <a:r>
                <a:rPr lang="en-US" sz="1600" dirty="0" err="1">
                  <a:solidFill>
                    <a:schemeClr val="lt1"/>
                  </a:solidFill>
                </a:rPr>
                <a:t>sentimentul</a:t>
              </a:r>
              <a:r>
                <a:rPr lang="en-US" sz="1600" dirty="0">
                  <a:solidFill>
                    <a:schemeClr val="lt1"/>
                  </a:solidFill>
                </a:rPr>
                <a:t> de </a:t>
              </a:r>
              <a:r>
                <a:rPr lang="en-US" sz="1600" dirty="0" err="1">
                  <a:solidFill>
                    <a:schemeClr val="lt1"/>
                  </a:solidFill>
                </a:rPr>
                <a:t>apartenență</a:t>
              </a:r>
              <a:r>
                <a:rPr lang="en-US" sz="1600" dirty="0">
                  <a:solidFill>
                    <a:schemeClr val="lt1"/>
                  </a:solidFill>
                </a:rPr>
                <a:t> </a:t>
              </a:r>
              <a:r>
                <a:rPr lang="en-US" sz="1600" dirty="0" err="1">
                  <a:solidFill>
                    <a:schemeClr val="lt1"/>
                  </a:solidFill>
                </a:rPr>
                <a:t>și</a:t>
              </a:r>
              <a:r>
                <a:rPr lang="en-US" sz="1600" dirty="0">
                  <a:solidFill>
                    <a:schemeClr val="lt1"/>
                  </a:solidFill>
                </a:rPr>
                <a:t> </a:t>
              </a:r>
              <a:r>
                <a:rPr lang="en-US" sz="1600" dirty="0" err="1">
                  <a:solidFill>
                    <a:schemeClr val="lt1"/>
                  </a:solidFill>
                </a:rPr>
                <a:t>tratamentul</a:t>
              </a:r>
              <a:r>
                <a:rPr lang="en-US" sz="1600" dirty="0">
                  <a:solidFill>
                    <a:schemeClr val="lt1"/>
                  </a:solidFill>
                </a:rPr>
                <a:t> </a:t>
              </a:r>
              <a:r>
                <a:rPr lang="en-US" sz="1600" dirty="0" err="1">
                  <a:solidFill>
                    <a:schemeClr val="lt1"/>
                  </a:solidFill>
                </a:rPr>
                <a:t>echitabil</a:t>
              </a:r>
              <a:r>
                <a:rPr lang="en-US" sz="1600" dirty="0">
                  <a:solidFill>
                    <a:schemeClr val="lt1"/>
                  </a:solidFill>
                </a:rPr>
                <a:t>. </a:t>
              </a:r>
            </a:p>
            <a:p>
              <a:pPr lvl="0" algn="ctr">
                <a:lnSpc>
                  <a:spcPct val="90000"/>
                </a:lnSpc>
                <a:buSzPts val="1800"/>
              </a:pPr>
              <a:r>
                <a:rPr lang="en-US" sz="1600" dirty="0">
                  <a:solidFill>
                    <a:schemeClr val="lt1"/>
                  </a:solidFill>
                </a:rPr>
                <a:t>• </a:t>
              </a:r>
              <a:r>
                <a:rPr lang="en-US" sz="1600" dirty="0" err="1">
                  <a:solidFill>
                    <a:schemeClr val="lt1"/>
                  </a:solidFill>
                </a:rPr>
                <a:t>Colaborarea</a:t>
              </a:r>
              <a:r>
                <a:rPr lang="en-US" sz="1600" dirty="0">
                  <a:solidFill>
                    <a:schemeClr val="lt1"/>
                  </a:solidFill>
                </a:rPr>
                <a:t> </a:t>
              </a:r>
              <a:r>
                <a:rPr lang="en-US" sz="1600" dirty="0" err="1">
                  <a:solidFill>
                    <a:schemeClr val="lt1"/>
                  </a:solidFill>
                </a:rPr>
                <a:t>și</a:t>
              </a:r>
              <a:r>
                <a:rPr lang="en-US" sz="1600" dirty="0">
                  <a:solidFill>
                    <a:schemeClr val="lt1"/>
                  </a:solidFill>
                </a:rPr>
                <a:t> </a:t>
              </a:r>
              <a:r>
                <a:rPr lang="en-US" sz="1600" dirty="0" err="1">
                  <a:solidFill>
                    <a:schemeClr val="lt1"/>
                  </a:solidFill>
                </a:rPr>
                <a:t>respectul</a:t>
              </a:r>
              <a:r>
                <a:rPr lang="en-US" sz="1600" dirty="0">
                  <a:solidFill>
                    <a:schemeClr val="lt1"/>
                  </a:solidFill>
                </a:rPr>
                <a:t> </a:t>
              </a:r>
              <a:r>
                <a:rPr lang="en-US" sz="1600" dirty="0" err="1">
                  <a:solidFill>
                    <a:schemeClr val="lt1"/>
                  </a:solidFill>
                </a:rPr>
                <a:t>ghidează</a:t>
              </a:r>
              <a:r>
                <a:rPr lang="en-US" sz="1600" dirty="0">
                  <a:solidFill>
                    <a:schemeClr val="lt1"/>
                  </a:solidFill>
                </a:rPr>
                <a:t> </a:t>
              </a:r>
              <a:r>
                <a:rPr lang="en-US" sz="1600" dirty="0" err="1">
                  <a:solidFill>
                    <a:schemeClr val="lt1"/>
                  </a:solidFill>
                </a:rPr>
                <a:t>interacțiunile</a:t>
              </a:r>
              <a:r>
                <a:rPr lang="en-US" sz="1600" dirty="0">
                  <a:solidFill>
                    <a:schemeClr val="lt1"/>
                  </a:solidFill>
                </a:rPr>
                <a:t> </a:t>
              </a:r>
              <a:r>
                <a:rPr lang="en-US" sz="1600" dirty="0" err="1">
                  <a:solidFill>
                    <a:schemeClr val="lt1"/>
                  </a:solidFill>
                </a:rPr>
                <a:t>dintre</a:t>
              </a:r>
              <a:r>
                <a:rPr lang="en-US" sz="1600" dirty="0">
                  <a:solidFill>
                    <a:schemeClr val="lt1"/>
                  </a:solidFill>
                </a:rPr>
                <a:t> </a:t>
              </a:r>
              <a:r>
                <a:rPr lang="en-US" sz="1600" dirty="0" err="1">
                  <a:solidFill>
                    <a:schemeClr val="lt1"/>
                  </a:solidFill>
                </a:rPr>
                <a:t>elevi</a:t>
              </a:r>
              <a:r>
                <a:rPr lang="en-US" sz="1600" dirty="0">
                  <a:solidFill>
                    <a:schemeClr val="lt1"/>
                  </a:solidFill>
                </a:rPr>
                <a:t> </a:t>
              </a:r>
              <a:r>
                <a:rPr lang="en-US" sz="1600" dirty="0" err="1">
                  <a:solidFill>
                    <a:schemeClr val="lt1"/>
                  </a:solidFill>
                </a:rPr>
                <a:t>și</a:t>
              </a:r>
              <a:r>
                <a:rPr lang="en-US" sz="1600" dirty="0">
                  <a:solidFill>
                    <a:schemeClr val="lt1"/>
                  </a:solidFill>
                </a:rPr>
                <a:t> personal</a:t>
              </a:r>
              <a:r>
                <a:rPr lang="en-US" sz="1600" b="0" i="0" u="none" strike="noStrike" cap="none" dirty="0">
                  <a:solidFill>
                    <a:schemeClr val="lt1"/>
                  </a:solidFill>
                  <a:latin typeface="Arial"/>
                  <a:ea typeface="Arial"/>
                  <a:cs typeface="Arial"/>
                  <a:sym typeface="Arial"/>
                </a:rPr>
                <a:t>.</a:t>
              </a:r>
              <a:endParaRPr sz="1600" b="0" i="0" u="none" strike="noStrike" cap="none" dirty="0">
                <a:solidFill>
                  <a:schemeClr val="lt1"/>
                </a:solidFill>
                <a:latin typeface="Arial"/>
                <a:ea typeface="Arial"/>
                <a:cs typeface="Arial"/>
                <a:sym typeface="Arial"/>
              </a:endParaRPr>
            </a:p>
          </p:txBody>
        </p:sp>
        <p:sp>
          <p:nvSpPr>
            <p:cNvPr id="155" name="Google Shape;155;g37f91dc4fb9_0_110"/>
            <p:cNvSpPr/>
            <p:nvPr/>
          </p:nvSpPr>
          <p:spPr>
            <a:xfrm>
              <a:off x="7218933" y="352206"/>
              <a:ext cx="2077806" cy="1937133"/>
            </a:xfrm>
            <a:prstGeom prst="roundRect">
              <a:avLst>
                <a:gd name="adj" fmla="val 10000"/>
              </a:avLst>
            </a:prstGeom>
            <a:blipFill rotWithShape="1">
              <a:blip r:embed="rId6">
                <a:alphaModFix/>
              </a:blip>
              <a:stretch>
                <a:fillRect l="-19998" r="-19998"/>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g37f91dc4fb9_0_110"/>
            <p:cNvSpPr/>
            <p:nvPr/>
          </p:nvSpPr>
          <p:spPr>
            <a:xfrm rot="10800000">
              <a:off x="7218933" y="2641545"/>
              <a:ext cx="2077806" cy="3228555"/>
            </a:xfrm>
            <a:prstGeom prst="round2SameRect">
              <a:avLst>
                <a:gd name="adj1" fmla="val 10500"/>
                <a:gd name="adj2" fmla="val 0"/>
              </a:avLst>
            </a:prstGeom>
            <a:solidFill>
              <a:srgbClr val="FA992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37f91dc4fb9_0_110"/>
            <p:cNvSpPr txBox="1"/>
            <p:nvPr/>
          </p:nvSpPr>
          <p:spPr>
            <a:xfrm>
              <a:off x="7282833" y="2641545"/>
              <a:ext cx="1950006" cy="3164655"/>
            </a:xfrm>
            <a:prstGeom prst="rect">
              <a:avLst/>
            </a:prstGeom>
            <a:noFill/>
            <a:ln>
              <a:noFill/>
            </a:ln>
          </p:spPr>
          <p:txBody>
            <a:bodyPr spcFirstLastPara="1" wrap="square" lIns="128000" tIns="128000" rIns="128000" bIns="128000" anchor="t" anchorCtr="0">
              <a:noAutofit/>
            </a:bodyPr>
            <a:lstStyle/>
            <a:p>
              <a:pPr lvl="0" algn="ctr">
                <a:lnSpc>
                  <a:spcPct val="90000"/>
                </a:lnSpc>
                <a:buSzPts val="1800"/>
              </a:pPr>
              <a:r>
                <a:rPr lang="en-US" sz="1800" b="1" i="0" u="none" strike="noStrike" cap="none" dirty="0" err="1">
                  <a:solidFill>
                    <a:schemeClr val="lt1"/>
                  </a:solidFill>
                  <a:latin typeface="Arial"/>
                  <a:ea typeface="Arial"/>
                  <a:cs typeface="Arial"/>
                  <a:sym typeface="Arial"/>
                </a:rPr>
                <a:t>Fizic</a:t>
              </a:r>
              <a:br>
                <a:rPr lang="en-US" sz="1800" b="0" i="0" u="none" strike="noStrike" cap="none" dirty="0">
                  <a:solidFill>
                    <a:schemeClr val="lt1"/>
                  </a:solidFill>
                  <a:latin typeface="Arial"/>
                  <a:ea typeface="Arial"/>
                  <a:cs typeface="Arial"/>
                  <a:sym typeface="Arial"/>
                </a:rPr>
              </a:br>
              <a:r>
                <a:rPr lang="en-US" sz="1600" b="0" i="0" u="none" strike="noStrike" cap="none" dirty="0">
                  <a:solidFill>
                    <a:schemeClr val="lt1"/>
                  </a:solidFill>
                  <a:latin typeface="Arial"/>
                  <a:ea typeface="Arial"/>
                  <a:cs typeface="Arial"/>
                  <a:sym typeface="Arial"/>
                </a:rPr>
                <a:t>• </a:t>
              </a:r>
              <a:r>
                <a:rPr lang="en-US" sz="1600" dirty="0" err="1">
                  <a:solidFill>
                    <a:schemeClr val="lt1"/>
                  </a:solidFill>
                </a:rPr>
                <a:t>Clădiri</a:t>
              </a:r>
              <a:r>
                <a:rPr lang="en-US" sz="1600" dirty="0">
                  <a:solidFill>
                    <a:schemeClr val="lt1"/>
                  </a:solidFill>
                </a:rPr>
                <a:t> </a:t>
              </a:r>
              <a:r>
                <a:rPr lang="en-US" sz="1600" dirty="0" err="1">
                  <a:solidFill>
                    <a:schemeClr val="lt1"/>
                  </a:solidFill>
                </a:rPr>
                <a:t>sigure</a:t>
              </a:r>
              <a:r>
                <a:rPr lang="en-US" sz="1600" dirty="0">
                  <a:solidFill>
                    <a:schemeClr val="lt1"/>
                  </a:solidFill>
                </a:rPr>
                <a:t>, </a:t>
              </a:r>
              <a:r>
                <a:rPr lang="en-US" sz="1600" dirty="0" err="1">
                  <a:solidFill>
                    <a:schemeClr val="lt1"/>
                  </a:solidFill>
                </a:rPr>
                <a:t>rutine</a:t>
              </a:r>
              <a:r>
                <a:rPr lang="en-US" sz="1600" dirty="0">
                  <a:solidFill>
                    <a:schemeClr val="lt1"/>
                  </a:solidFill>
                </a:rPr>
                <a:t> </a:t>
              </a:r>
              <a:r>
                <a:rPr lang="en-US" sz="1600" dirty="0" err="1">
                  <a:solidFill>
                    <a:schemeClr val="lt1"/>
                  </a:solidFill>
                </a:rPr>
                <a:t>sănătoase</a:t>
              </a:r>
              <a:r>
                <a:rPr lang="en-US" sz="1600" dirty="0">
                  <a:solidFill>
                    <a:schemeClr val="lt1"/>
                  </a:solidFill>
                </a:rPr>
                <a:t>, </a:t>
              </a:r>
              <a:r>
                <a:rPr lang="en-US" sz="1600" dirty="0" err="1">
                  <a:solidFill>
                    <a:schemeClr val="lt1"/>
                  </a:solidFill>
                </a:rPr>
                <a:t>volum</a:t>
              </a:r>
              <a:r>
                <a:rPr lang="en-US" sz="1600" dirty="0">
                  <a:solidFill>
                    <a:schemeClr val="lt1"/>
                  </a:solidFill>
                </a:rPr>
                <a:t> de </a:t>
              </a:r>
              <a:r>
                <a:rPr lang="en-US" sz="1600" dirty="0" err="1">
                  <a:solidFill>
                    <a:schemeClr val="lt1"/>
                  </a:solidFill>
                </a:rPr>
                <a:t>muncă</a:t>
              </a:r>
              <a:r>
                <a:rPr lang="en-US" sz="1600" dirty="0">
                  <a:solidFill>
                    <a:schemeClr val="lt1"/>
                  </a:solidFill>
                </a:rPr>
                <a:t> </a:t>
              </a:r>
              <a:r>
                <a:rPr lang="en-US" sz="1600" dirty="0" err="1">
                  <a:solidFill>
                    <a:schemeClr val="lt1"/>
                  </a:solidFill>
                </a:rPr>
                <a:t>echilibrat</a:t>
              </a:r>
              <a:r>
                <a:rPr lang="en-US" sz="1600" dirty="0">
                  <a:solidFill>
                    <a:schemeClr val="lt1"/>
                  </a:solidFill>
                </a:rPr>
                <a:t>. </a:t>
              </a:r>
            </a:p>
            <a:p>
              <a:pPr lvl="0" algn="ctr">
                <a:lnSpc>
                  <a:spcPct val="90000"/>
                </a:lnSpc>
                <a:buSzPts val="1800"/>
              </a:pPr>
              <a:r>
                <a:rPr lang="en-US" sz="1600" dirty="0">
                  <a:solidFill>
                    <a:schemeClr val="lt1"/>
                  </a:solidFill>
                </a:rPr>
                <a:t>• </a:t>
              </a:r>
              <a:r>
                <a:rPr lang="en-US" sz="1600" dirty="0" err="1">
                  <a:solidFill>
                    <a:schemeClr val="lt1"/>
                  </a:solidFill>
                </a:rPr>
                <a:t>Accesul</a:t>
              </a:r>
              <a:r>
                <a:rPr lang="en-US" sz="1600" dirty="0">
                  <a:solidFill>
                    <a:schemeClr val="lt1"/>
                  </a:solidFill>
                </a:rPr>
                <a:t> la </a:t>
              </a:r>
              <a:r>
                <a:rPr lang="en-US" sz="1600" dirty="0" err="1">
                  <a:solidFill>
                    <a:schemeClr val="lt1"/>
                  </a:solidFill>
                </a:rPr>
                <a:t>mișcare</a:t>
              </a:r>
              <a:r>
                <a:rPr lang="en-US" sz="1600" dirty="0">
                  <a:solidFill>
                    <a:schemeClr val="lt1"/>
                  </a:solidFill>
                </a:rPr>
                <a:t>, </a:t>
              </a:r>
              <a:r>
                <a:rPr lang="en-US" sz="1600" dirty="0" err="1">
                  <a:solidFill>
                    <a:schemeClr val="lt1"/>
                  </a:solidFill>
                </a:rPr>
                <a:t>pauze</a:t>
              </a:r>
              <a:r>
                <a:rPr lang="en-US" sz="1600" dirty="0">
                  <a:solidFill>
                    <a:schemeClr val="lt1"/>
                  </a:solidFill>
                </a:rPr>
                <a:t> </a:t>
              </a:r>
              <a:r>
                <a:rPr lang="en-US" sz="1600" dirty="0" err="1">
                  <a:solidFill>
                    <a:schemeClr val="lt1"/>
                  </a:solidFill>
                </a:rPr>
                <a:t>și</a:t>
              </a:r>
              <a:r>
                <a:rPr lang="en-US" sz="1600" dirty="0">
                  <a:solidFill>
                    <a:schemeClr val="lt1"/>
                  </a:solidFill>
                </a:rPr>
                <a:t> </a:t>
              </a:r>
              <a:r>
                <a:rPr lang="en-US" sz="1600" dirty="0" err="1">
                  <a:solidFill>
                    <a:schemeClr val="lt1"/>
                  </a:solidFill>
                </a:rPr>
                <a:t>nevoi</a:t>
              </a:r>
              <a:r>
                <a:rPr lang="en-US" sz="1600" dirty="0">
                  <a:solidFill>
                    <a:schemeClr val="lt1"/>
                  </a:solidFill>
                </a:rPr>
                <a:t> de </a:t>
              </a:r>
              <a:r>
                <a:rPr lang="en-US" sz="1600" dirty="0" err="1">
                  <a:solidFill>
                    <a:schemeClr val="lt1"/>
                  </a:solidFill>
                </a:rPr>
                <a:t>bază</a:t>
              </a:r>
              <a:r>
                <a:rPr lang="en-US" sz="1600" dirty="0">
                  <a:solidFill>
                    <a:schemeClr val="lt1"/>
                  </a:solidFill>
                </a:rPr>
                <a:t> </a:t>
              </a:r>
              <a:r>
                <a:rPr lang="en-US" sz="1600" dirty="0" err="1">
                  <a:solidFill>
                    <a:schemeClr val="lt1"/>
                  </a:solidFill>
                </a:rPr>
                <a:t>susține</a:t>
              </a:r>
              <a:r>
                <a:rPr lang="en-US" sz="1600" dirty="0">
                  <a:solidFill>
                    <a:schemeClr val="lt1"/>
                  </a:solidFill>
                </a:rPr>
                <a:t> </a:t>
              </a:r>
              <a:r>
                <a:rPr lang="en-US" sz="1600" dirty="0" err="1">
                  <a:solidFill>
                    <a:schemeClr val="lt1"/>
                  </a:solidFill>
                </a:rPr>
                <a:t>energia</a:t>
              </a:r>
              <a:r>
                <a:rPr lang="en-US" sz="1600" dirty="0">
                  <a:solidFill>
                    <a:schemeClr val="lt1"/>
                  </a:solidFill>
                </a:rPr>
                <a:t> </a:t>
              </a:r>
              <a:r>
                <a:rPr lang="en-US" sz="1600" dirty="0" err="1">
                  <a:solidFill>
                    <a:schemeClr val="lt1"/>
                  </a:solidFill>
                </a:rPr>
                <a:t>și</a:t>
              </a:r>
              <a:r>
                <a:rPr lang="en-US" sz="1600" dirty="0">
                  <a:solidFill>
                    <a:schemeClr val="lt1"/>
                  </a:solidFill>
                </a:rPr>
                <a:t> </a:t>
              </a:r>
              <a:r>
                <a:rPr lang="en-US" sz="1600" dirty="0" err="1">
                  <a:solidFill>
                    <a:schemeClr val="lt1"/>
                  </a:solidFill>
                </a:rPr>
                <a:t>concentrarea</a:t>
              </a:r>
              <a:r>
                <a:rPr lang="en-US" sz="1600" b="0" i="0" u="none" strike="noStrike" cap="none" dirty="0">
                  <a:solidFill>
                    <a:schemeClr val="lt1"/>
                  </a:solidFill>
                  <a:latin typeface="Arial"/>
                  <a:ea typeface="Arial"/>
                  <a:cs typeface="Arial"/>
                  <a:sym typeface="Arial"/>
                </a:rPr>
                <a:t>.</a:t>
              </a:r>
              <a:endParaRPr sz="1600" b="0" i="0" u="none" strike="noStrike" cap="none" dirty="0">
                <a:solidFill>
                  <a:schemeClr val="lt1"/>
                </a:solidFill>
                <a:latin typeface="Arial"/>
                <a:ea typeface="Arial"/>
                <a:cs typeface="Arial"/>
                <a:sym typeface="Arial"/>
              </a:endParaRPr>
            </a:p>
          </p:txBody>
        </p:sp>
        <p:sp>
          <p:nvSpPr>
            <p:cNvPr id="158" name="Google Shape;158;g37f91dc4fb9_0_110"/>
            <p:cNvSpPr/>
            <p:nvPr/>
          </p:nvSpPr>
          <p:spPr>
            <a:xfrm>
              <a:off x="9504520" y="352206"/>
              <a:ext cx="2077806" cy="1937133"/>
            </a:xfrm>
            <a:prstGeom prst="roundRect">
              <a:avLst>
                <a:gd name="adj" fmla="val 10000"/>
              </a:avLst>
            </a:prstGeom>
            <a:blipFill rotWithShape="1">
              <a:blip r:embed="rId7">
                <a:alphaModFix/>
              </a:blip>
              <a:stretch>
                <a:fillRect l="-19998" r="-19998"/>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37f91dc4fb9_0_110"/>
            <p:cNvSpPr/>
            <p:nvPr/>
          </p:nvSpPr>
          <p:spPr>
            <a:xfrm rot="10800000">
              <a:off x="9504520" y="2641545"/>
              <a:ext cx="2077806" cy="3228555"/>
            </a:xfrm>
            <a:prstGeom prst="round2SameRect">
              <a:avLst>
                <a:gd name="adj1" fmla="val 10500"/>
                <a:gd name="adj2" fmla="val 0"/>
              </a:avLst>
            </a:prstGeom>
            <a:solidFill>
              <a:srgbClr val="F9AD1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37f91dc4fb9_0_110"/>
            <p:cNvSpPr txBox="1"/>
            <p:nvPr/>
          </p:nvSpPr>
          <p:spPr>
            <a:xfrm>
              <a:off x="9568420" y="2641545"/>
              <a:ext cx="1950006" cy="3164655"/>
            </a:xfrm>
            <a:prstGeom prst="rect">
              <a:avLst/>
            </a:prstGeom>
            <a:noFill/>
            <a:ln>
              <a:noFill/>
            </a:ln>
          </p:spPr>
          <p:txBody>
            <a:bodyPr spcFirstLastPara="1" wrap="square" lIns="128000" tIns="128000" rIns="128000" bIns="128000" anchor="t" anchorCtr="0">
              <a:noAutofit/>
            </a:bodyPr>
            <a:lstStyle/>
            <a:p>
              <a:pPr lvl="0" algn="ctr">
                <a:lnSpc>
                  <a:spcPct val="90000"/>
                </a:lnSpc>
                <a:buSzPts val="1800"/>
              </a:pPr>
              <a:r>
                <a:rPr lang="en-US" sz="1800" b="1" i="0" u="none" strike="noStrike" cap="none" dirty="0" err="1">
                  <a:solidFill>
                    <a:schemeClr val="lt1"/>
                  </a:solidFill>
                  <a:latin typeface="Arial"/>
                  <a:ea typeface="Arial"/>
                  <a:cs typeface="Arial"/>
                  <a:sym typeface="Arial"/>
                </a:rPr>
                <a:t>Cognitiv</a:t>
              </a:r>
              <a:br>
                <a:rPr lang="en-US" sz="1800" b="0" i="0" u="none" strike="noStrike" cap="none" dirty="0">
                  <a:solidFill>
                    <a:schemeClr val="lt1"/>
                  </a:solidFill>
                  <a:latin typeface="Arial"/>
                  <a:ea typeface="Arial"/>
                  <a:cs typeface="Arial"/>
                  <a:sym typeface="Arial"/>
                </a:rPr>
              </a:br>
              <a:r>
                <a:rPr lang="en-US" sz="1600" dirty="0">
                  <a:solidFill>
                    <a:schemeClr val="lt1"/>
                  </a:solidFill>
                </a:rPr>
                <a:t>• </a:t>
              </a:r>
              <a:r>
                <a:rPr lang="en-US" sz="1600" dirty="0" err="1">
                  <a:solidFill>
                    <a:schemeClr val="lt1"/>
                  </a:solidFill>
                </a:rPr>
                <a:t>Învățarea</a:t>
              </a:r>
              <a:r>
                <a:rPr lang="en-US" sz="1600" dirty="0">
                  <a:solidFill>
                    <a:schemeClr val="lt1"/>
                  </a:solidFill>
                </a:rPr>
                <a:t> se </a:t>
              </a:r>
              <a:r>
                <a:rPr lang="en-US" sz="1600" dirty="0" err="1">
                  <a:solidFill>
                    <a:schemeClr val="lt1"/>
                  </a:solidFill>
                </a:rPr>
                <a:t>întâmplă</a:t>
              </a:r>
              <a:r>
                <a:rPr lang="en-US" sz="1600" dirty="0">
                  <a:solidFill>
                    <a:schemeClr val="lt1"/>
                  </a:solidFill>
                </a:rPr>
                <a:t> </a:t>
              </a:r>
              <a:r>
                <a:rPr lang="en-US" sz="1600" dirty="0" err="1">
                  <a:solidFill>
                    <a:schemeClr val="lt1"/>
                  </a:solidFill>
                </a:rPr>
                <a:t>fără</a:t>
              </a:r>
              <a:r>
                <a:rPr lang="en-US" sz="1600" dirty="0">
                  <a:solidFill>
                    <a:schemeClr val="lt1"/>
                  </a:solidFill>
                </a:rPr>
                <a:t> </a:t>
              </a:r>
              <a:r>
                <a:rPr lang="en-US" sz="1600" dirty="0" err="1">
                  <a:solidFill>
                    <a:schemeClr val="lt1"/>
                  </a:solidFill>
                </a:rPr>
                <a:t>supraîncărcare</a:t>
              </a:r>
              <a:r>
                <a:rPr lang="en-US" sz="1600" dirty="0">
                  <a:solidFill>
                    <a:schemeClr val="lt1"/>
                  </a:solidFill>
                </a:rPr>
                <a:t> </a:t>
              </a:r>
              <a:r>
                <a:rPr lang="en-US" sz="1600" dirty="0" err="1">
                  <a:solidFill>
                    <a:schemeClr val="lt1"/>
                  </a:solidFill>
                </a:rPr>
                <a:t>sau</a:t>
              </a:r>
              <a:r>
                <a:rPr lang="en-US" sz="1600" dirty="0">
                  <a:solidFill>
                    <a:schemeClr val="lt1"/>
                  </a:solidFill>
                </a:rPr>
                <a:t> </a:t>
              </a:r>
              <a:r>
                <a:rPr lang="en-US" sz="1600" dirty="0" err="1">
                  <a:solidFill>
                    <a:schemeClr val="lt1"/>
                  </a:solidFill>
                </a:rPr>
                <a:t>teama</a:t>
              </a:r>
              <a:r>
                <a:rPr lang="en-US" sz="1600" dirty="0">
                  <a:solidFill>
                    <a:schemeClr val="lt1"/>
                  </a:solidFill>
                </a:rPr>
                <a:t> de </a:t>
              </a:r>
              <a:r>
                <a:rPr lang="en-US" sz="1600" dirty="0" err="1">
                  <a:solidFill>
                    <a:schemeClr val="lt1"/>
                  </a:solidFill>
                </a:rPr>
                <a:t>greșeli</a:t>
              </a:r>
              <a:r>
                <a:rPr lang="en-US" sz="1600" dirty="0">
                  <a:solidFill>
                    <a:schemeClr val="lt1"/>
                  </a:solidFill>
                </a:rPr>
                <a:t>. • </a:t>
              </a:r>
              <a:r>
                <a:rPr lang="en-US" sz="1600" dirty="0" err="1">
                  <a:solidFill>
                    <a:schemeClr val="lt1"/>
                  </a:solidFill>
                </a:rPr>
                <a:t>Sarcinile</a:t>
              </a:r>
              <a:r>
                <a:rPr lang="en-US" sz="1600" dirty="0">
                  <a:solidFill>
                    <a:schemeClr val="lt1"/>
                  </a:solidFill>
                </a:rPr>
                <a:t> se </a:t>
              </a:r>
              <a:r>
                <a:rPr lang="en-US" sz="1600" dirty="0" err="1">
                  <a:solidFill>
                    <a:schemeClr val="lt1"/>
                  </a:solidFill>
                </a:rPr>
                <a:t>potrivesc</a:t>
              </a:r>
              <a:r>
                <a:rPr lang="en-US" sz="1600" dirty="0">
                  <a:solidFill>
                    <a:schemeClr val="lt1"/>
                  </a:solidFill>
                </a:rPr>
                <a:t> cu </a:t>
              </a:r>
              <a:r>
                <a:rPr lang="en-US" sz="1600" dirty="0" err="1">
                  <a:solidFill>
                    <a:schemeClr val="lt1"/>
                  </a:solidFill>
                </a:rPr>
                <a:t>abilitățile</a:t>
              </a:r>
              <a:r>
                <a:rPr lang="en-US" sz="1600" dirty="0">
                  <a:solidFill>
                    <a:schemeClr val="lt1"/>
                  </a:solidFill>
                </a:rPr>
                <a:t>, </a:t>
              </a:r>
              <a:r>
                <a:rPr lang="en-US" sz="1600" dirty="0" err="1">
                  <a:solidFill>
                    <a:schemeClr val="lt1"/>
                  </a:solidFill>
                </a:rPr>
                <a:t>promovează</a:t>
              </a:r>
              <a:r>
                <a:rPr lang="en-US" sz="1600" dirty="0">
                  <a:solidFill>
                    <a:schemeClr val="lt1"/>
                  </a:solidFill>
                </a:rPr>
                <a:t> </a:t>
              </a:r>
              <a:r>
                <a:rPr lang="en-US" sz="1600" dirty="0" err="1">
                  <a:solidFill>
                    <a:schemeClr val="lt1"/>
                  </a:solidFill>
                </a:rPr>
                <a:t>concentrarea</a:t>
              </a:r>
              <a:r>
                <a:rPr lang="en-US" sz="1600" dirty="0">
                  <a:solidFill>
                    <a:schemeClr val="lt1"/>
                  </a:solidFill>
                </a:rPr>
                <a:t> </a:t>
              </a:r>
              <a:r>
                <a:rPr lang="en-US" sz="1600" dirty="0" err="1">
                  <a:solidFill>
                    <a:schemeClr val="lt1"/>
                  </a:solidFill>
                </a:rPr>
                <a:t>și</a:t>
              </a:r>
              <a:r>
                <a:rPr lang="en-US" sz="1600" dirty="0">
                  <a:solidFill>
                    <a:schemeClr val="lt1"/>
                  </a:solidFill>
                </a:rPr>
                <a:t> </a:t>
              </a:r>
              <a:r>
                <a:rPr lang="en-US" sz="1600" dirty="0" err="1">
                  <a:solidFill>
                    <a:schemeClr val="lt1"/>
                  </a:solidFill>
                </a:rPr>
                <a:t>consolidează</a:t>
              </a:r>
              <a:r>
                <a:rPr lang="en-US" sz="1600" dirty="0">
                  <a:solidFill>
                    <a:schemeClr val="lt1"/>
                  </a:solidFill>
                </a:rPr>
                <a:t> </a:t>
              </a:r>
              <a:r>
                <a:rPr lang="en-US" sz="1600" dirty="0" err="1">
                  <a:solidFill>
                    <a:schemeClr val="lt1"/>
                  </a:solidFill>
                </a:rPr>
                <a:t>succesul</a:t>
              </a:r>
              <a:r>
                <a:rPr lang="en-US" sz="1600" dirty="0">
                  <a:solidFill>
                    <a:schemeClr val="lt1"/>
                  </a:solidFill>
                </a:rPr>
                <a:t> </a:t>
              </a:r>
              <a:r>
                <a:rPr lang="en-US" sz="1600" dirty="0" err="1">
                  <a:solidFill>
                    <a:schemeClr val="lt1"/>
                  </a:solidFill>
                </a:rPr>
                <a:t>în</a:t>
              </a:r>
              <a:r>
                <a:rPr lang="en-US" sz="1600" dirty="0">
                  <a:solidFill>
                    <a:schemeClr val="lt1"/>
                  </a:solidFill>
                </a:rPr>
                <a:t> </a:t>
              </a:r>
              <a:r>
                <a:rPr lang="en-US" sz="1600" dirty="0" err="1">
                  <a:solidFill>
                    <a:schemeClr val="lt1"/>
                  </a:solidFill>
                </a:rPr>
                <a:t>timp.</a:t>
              </a:r>
              <a:r>
                <a:rPr lang="en-US" sz="1600" b="0" i="0" u="none" strike="noStrike" cap="none" dirty="0">
                  <a:solidFill>
                    <a:schemeClr val="lt1"/>
                  </a:solidFill>
                  <a:latin typeface="Arial"/>
                  <a:ea typeface="Arial"/>
                  <a:cs typeface="Arial"/>
                  <a:sym typeface="Arial"/>
                </a:rPr>
                <a:t>.</a:t>
              </a:r>
              <a:endParaRPr sz="16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en-US" sz="3200" dirty="0" err="1"/>
              <a:t>Unitatea</a:t>
            </a:r>
            <a:r>
              <a:rPr lang="en-US" sz="3200" dirty="0"/>
              <a:t> 1.1 – </a:t>
            </a:r>
            <a:r>
              <a:rPr lang="en-US" sz="3200" dirty="0" err="1"/>
              <a:t>Introducere</a:t>
            </a:r>
            <a:r>
              <a:rPr lang="en-US" sz="3200" dirty="0"/>
              <a:t> </a:t>
            </a:r>
            <a:r>
              <a:rPr lang="en-US" sz="3200" dirty="0" err="1"/>
              <a:t>în</a:t>
            </a:r>
            <a:r>
              <a:rPr lang="en-US" sz="3200" dirty="0"/>
              <a:t> </a:t>
            </a:r>
            <a:r>
              <a:rPr lang="en-US" sz="3200" dirty="0" err="1"/>
              <a:t>starea</a:t>
            </a:r>
            <a:r>
              <a:rPr lang="en-US" sz="3200" dirty="0"/>
              <a:t> de bine </a:t>
            </a:r>
            <a:r>
              <a:rPr lang="en-US" sz="3200" dirty="0" err="1"/>
              <a:t>în</a:t>
            </a:r>
            <a:r>
              <a:rPr lang="en-US" sz="3200" dirty="0"/>
              <a:t> </a:t>
            </a:r>
            <a:r>
              <a:rPr lang="en-US" sz="3200" dirty="0" err="1"/>
              <a:t>domeniul</a:t>
            </a:r>
            <a:r>
              <a:rPr lang="en-US" sz="3200" dirty="0"/>
              <a:t> </a:t>
            </a:r>
            <a:r>
              <a:rPr lang="en-US" sz="3200" dirty="0" err="1"/>
              <a:t>educației</a:t>
            </a:r>
            <a:endParaRPr sz="3200" dirty="0"/>
          </a:p>
        </p:txBody>
      </p:sp>
      <p:sp>
        <p:nvSpPr>
          <p:cNvPr id="166" name="Google Shape;166;p5"/>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dirty="0" err="1"/>
              <a:t>Modelul</a:t>
            </a:r>
            <a:r>
              <a:rPr lang="en-US" dirty="0"/>
              <a:t> </a:t>
            </a:r>
            <a:r>
              <a:rPr lang="en-US" dirty="0" err="1"/>
              <a:t>stării</a:t>
            </a:r>
            <a:r>
              <a:rPr lang="en-US" dirty="0"/>
              <a:t> de bine </a:t>
            </a:r>
            <a:r>
              <a:rPr lang="en-US" dirty="0" err="1"/>
              <a:t>în</a:t>
            </a:r>
            <a:r>
              <a:rPr lang="en-US" dirty="0"/>
              <a:t> </a:t>
            </a:r>
            <a:r>
              <a:rPr lang="en-US" dirty="0" err="1"/>
              <a:t>școală</a:t>
            </a:r>
            <a:endParaRPr dirty="0"/>
          </a:p>
        </p:txBody>
      </p:sp>
      <p:sp>
        <p:nvSpPr>
          <p:cNvPr id="167" name="Google Shape;167;p5"/>
          <p:cNvSpPr txBox="1">
            <a:spLocks noGrp="1"/>
          </p:cNvSpPr>
          <p:nvPr>
            <p:ph type="body" idx="2"/>
          </p:nvPr>
        </p:nvSpPr>
        <p:spPr>
          <a:xfrm>
            <a:off x="97970" y="1325881"/>
            <a:ext cx="9607733" cy="5425984"/>
          </a:xfrm>
          <a:prstGeom prst="rect">
            <a:avLst/>
          </a:prstGeom>
          <a:noFill/>
          <a:ln>
            <a:noFill/>
          </a:ln>
        </p:spPr>
        <p:txBody>
          <a:bodyPr spcFirstLastPara="1" wrap="square" lIns="91425" tIns="45700" rIns="91425" bIns="45700" anchor="t" anchorCtr="0">
            <a:noAutofit/>
          </a:bodyPr>
          <a:lstStyle/>
          <a:p>
            <a:pPr lvl="0"/>
            <a:r>
              <a:rPr lang="en-US" b="1" dirty="0" err="1"/>
              <a:t>Starea</a:t>
            </a:r>
            <a:r>
              <a:rPr lang="en-US" b="1" dirty="0"/>
              <a:t> de bine </a:t>
            </a:r>
            <a:r>
              <a:rPr lang="en-US" b="1" dirty="0" err="1"/>
              <a:t>școlară</a:t>
            </a:r>
            <a:r>
              <a:rPr lang="en-US" b="1" dirty="0"/>
              <a:t> include </a:t>
            </a:r>
            <a:r>
              <a:rPr lang="en-US" b="1" dirty="0" err="1"/>
              <a:t>patru</a:t>
            </a:r>
            <a:r>
              <a:rPr lang="en-US" b="1" dirty="0"/>
              <a:t> </a:t>
            </a:r>
            <a:r>
              <a:rPr lang="en-US" b="1" dirty="0" err="1"/>
              <a:t>domenii</a:t>
            </a:r>
            <a:r>
              <a:rPr lang="en-US" b="1" dirty="0"/>
              <a:t>:</a:t>
            </a:r>
            <a:endParaRPr dirty="0"/>
          </a:p>
          <a:p>
            <a:pPr lvl="0"/>
            <a:r>
              <a:rPr lang="en-US" b="1" dirty="0" err="1"/>
              <a:t>Emoțional</a:t>
            </a:r>
            <a:endParaRPr lang="en-US" b="1" dirty="0"/>
          </a:p>
          <a:p>
            <a:pPr lvl="0"/>
            <a:r>
              <a:rPr lang="en-US" dirty="0"/>
              <a:t>• </a:t>
            </a:r>
            <a:r>
              <a:rPr lang="en-US" dirty="0" err="1"/>
              <a:t>Elevii</a:t>
            </a:r>
            <a:r>
              <a:rPr lang="en-US" dirty="0"/>
              <a:t> </a:t>
            </a:r>
            <a:r>
              <a:rPr lang="en-US" dirty="0" err="1"/>
              <a:t>și</a:t>
            </a:r>
            <a:r>
              <a:rPr lang="en-US" dirty="0"/>
              <a:t> </a:t>
            </a:r>
            <a:r>
              <a:rPr lang="en-US" dirty="0" err="1"/>
              <a:t>personalul</a:t>
            </a:r>
            <a:r>
              <a:rPr lang="en-US" dirty="0"/>
              <a:t> pot </a:t>
            </a:r>
            <a:r>
              <a:rPr lang="en-US" dirty="0" err="1"/>
              <a:t>înțelege</a:t>
            </a:r>
            <a:r>
              <a:rPr lang="en-US" dirty="0"/>
              <a:t> </a:t>
            </a:r>
            <a:r>
              <a:rPr lang="en-US" dirty="0" err="1"/>
              <a:t>și</a:t>
            </a:r>
            <a:r>
              <a:rPr lang="en-US" dirty="0"/>
              <a:t> </a:t>
            </a:r>
            <a:r>
              <a:rPr lang="en-US" dirty="0" err="1"/>
              <a:t>gestiona</a:t>
            </a:r>
            <a:r>
              <a:rPr lang="en-US" dirty="0"/>
              <a:t> </a:t>
            </a:r>
            <a:r>
              <a:rPr lang="en-US" dirty="0" err="1"/>
              <a:t>emoțiile</a:t>
            </a:r>
            <a:r>
              <a:rPr lang="en-US" dirty="0"/>
              <a:t>. </a:t>
            </a:r>
          </a:p>
          <a:p>
            <a:pPr lvl="0"/>
            <a:r>
              <a:rPr lang="en-US" dirty="0"/>
              <a:t>• </a:t>
            </a:r>
            <a:r>
              <a:rPr lang="en-US" dirty="0" err="1"/>
              <a:t>Climatul</a:t>
            </a:r>
            <a:r>
              <a:rPr lang="en-US" dirty="0"/>
              <a:t> </a:t>
            </a:r>
            <a:r>
              <a:rPr lang="en-US" dirty="0" err="1"/>
              <a:t>favorizează</a:t>
            </a:r>
            <a:r>
              <a:rPr lang="en-US" dirty="0"/>
              <a:t> </a:t>
            </a:r>
            <a:r>
              <a:rPr lang="en-US" dirty="0" err="1"/>
              <a:t>calmul</a:t>
            </a:r>
            <a:r>
              <a:rPr lang="en-US" dirty="0"/>
              <a:t> </a:t>
            </a:r>
            <a:r>
              <a:rPr lang="en-US" dirty="0" err="1"/>
              <a:t>și</a:t>
            </a:r>
            <a:r>
              <a:rPr lang="en-US" dirty="0"/>
              <a:t> </a:t>
            </a:r>
            <a:r>
              <a:rPr lang="en-US" dirty="0" err="1"/>
              <a:t>încrederea</a:t>
            </a:r>
            <a:r>
              <a:rPr lang="en-US" dirty="0"/>
              <a:t>.</a:t>
            </a:r>
            <a:endParaRPr dirty="0"/>
          </a:p>
          <a:p>
            <a:pPr lvl="0"/>
            <a:r>
              <a:rPr lang="en-US" b="1" dirty="0"/>
              <a:t>Social</a:t>
            </a:r>
          </a:p>
          <a:p>
            <a:pPr lvl="0"/>
            <a:r>
              <a:rPr lang="en-US" dirty="0"/>
              <a:t>• </a:t>
            </a:r>
            <a:r>
              <a:rPr lang="en-US" dirty="0" err="1"/>
              <a:t>Relațiile</a:t>
            </a:r>
            <a:r>
              <a:rPr lang="en-US" dirty="0"/>
              <a:t> sunt </a:t>
            </a:r>
            <a:r>
              <a:rPr lang="en-US" dirty="0" err="1"/>
              <a:t>pozitive</a:t>
            </a:r>
            <a:r>
              <a:rPr lang="en-US" dirty="0"/>
              <a:t> </a:t>
            </a:r>
            <a:r>
              <a:rPr lang="en-US" dirty="0" err="1"/>
              <a:t>și</a:t>
            </a:r>
            <a:r>
              <a:rPr lang="en-US" dirty="0"/>
              <a:t> </a:t>
            </a:r>
            <a:r>
              <a:rPr lang="en-US" dirty="0" err="1"/>
              <a:t>respectuoase</a:t>
            </a:r>
            <a:r>
              <a:rPr lang="en-US" dirty="0"/>
              <a:t>. </a:t>
            </a:r>
          </a:p>
          <a:p>
            <a:pPr lvl="0"/>
            <a:r>
              <a:rPr lang="en-US" dirty="0"/>
              <a:t>• </a:t>
            </a:r>
            <a:r>
              <a:rPr lang="en-US" dirty="0" err="1"/>
              <a:t>Toată</a:t>
            </a:r>
            <a:r>
              <a:rPr lang="en-US" dirty="0"/>
              <a:t> </a:t>
            </a:r>
            <a:r>
              <a:rPr lang="en-US" dirty="0" err="1"/>
              <a:t>lumea</a:t>
            </a:r>
            <a:r>
              <a:rPr lang="en-US" dirty="0"/>
              <a:t> se </a:t>
            </a:r>
            <a:r>
              <a:rPr lang="en-US" dirty="0" err="1"/>
              <a:t>simte</a:t>
            </a:r>
            <a:r>
              <a:rPr lang="en-US" dirty="0"/>
              <a:t> </a:t>
            </a:r>
            <a:r>
              <a:rPr lang="en-US" dirty="0" err="1"/>
              <a:t>acceptată</a:t>
            </a:r>
            <a:r>
              <a:rPr lang="en-US" dirty="0"/>
              <a:t> </a:t>
            </a:r>
            <a:r>
              <a:rPr lang="en-US" dirty="0" err="1"/>
              <a:t>și</a:t>
            </a:r>
            <a:r>
              <a:rPr lang="en-US" dirty="0"/>
              <a:t> </a:t>
            </a:r>
            <a:r>
              <a:rPr lang="en-US" dirty="0" err="1"/>
              <a:t>conectată</a:t>
            </a:r>
            <a:r>
              <a:rPr lang="en-US" dirty="0"/>
              <a:t>.</a:t>
            </a:r>
            <a:endParaRPr dirty="0"/>
          </a:p>
          <a:p>
            <a:pPr lvl="0"/>
            <a:r>
              <a:rPr lang="en-US" b="1" dirty="0" err="1"/>
              <a:t>Fizic</a:t>
            </a:r>
            <a:endParaRPr lang="en-US" b="1" dirty="0"/>
          </a:p>
          <a:p>
            <a:pPr lvl="0"/>
            <a:r>
              <a:rPr lang="en-US" dirty="0"/>
              <a:t>• </a:t>
            </a:r>
            <a:r>
              <a:rPr lang="en-US" dirty="0" err="1"/>
              <a:t>Spațiile</a:t>
            </a:r>
            <a:r>
              <a:rPr lang="en-US" dirty="0"/>
              <a:t> </a:t>
            </a:r>
            <a:r>
              <a:rPr lang="en-US" dirty="0" err="1"/>
              <a:t>sigure</a:t>
            </a:r>
            <a:r>
              <a:rPr lang="en-US" dirty="0"/>
              <a:t> </a:t>
            </a:r>
            <a:r>
              <a:rPr lang="en-US" dirty="0" err="1"/>
              <a:t>și</a:t>
            </a:r>
            <a:r>
              <a:rPr lang="en-US" dirty="0"/>
              <a:t> </a:t>
            </a:r>
            <a:r>
              <a:rPr lang="en-US" dirty="0" err="1"/>
              <a:t>rutinele</a:t>
            </a:r>
            <a:r>
              <a:rPr lang="en-US" dirty="0"/>
              <a:t> </a:t>
            </a:r>
            <a:r>
              <a:rPr lang="en-US" dirty="0" err="1"/>
              <a:t>sănătoase</a:t>
            </a:r>
            <a:r>
              <a:rPr lang="en-US" dirty="0"/>
              <a:t> </a:t>
            </a:r>
            <a:r>
              <a:rPr lang="en-US" dirty="0" err="1"/>
              <a:t>protejează</a:t>
            </a:r>
            <a:r>
              <a:rPr lang="en-US" dirty="0"/>
              <a:t> </a:t>
            </a:r>
            <a:r>
              <a:rPr lang="en-US" dirty="0" err="1"/>
              <a:t>energia</a:t>
            </a:r>
            <a:r>
              <a:rPr lang="en-US" dirty="0"/>
              <a:t> </a:t>
            </a:r>
            <a:r>
              <a:rPr lang="en-US" dirty="0" err="1"/>
              <a:t>și</a:t>
            </a:r>
            <a:r>
              <a:rPr lang="en-US" dirty="0"/>
              <a:t> </a:t>
            </a:r>
            <a:r>
              <a:rPr lang="en-US" dirty="0" err="1"/>
              <a:t>concentrarea</a:t>
            </a:r>
            <a:r>
              <a:rPr lang="en-US" dirty="0"/>
              <a:t>. </a:t>
            </a:r>
          </a:p>
          <a:p>
            <a:pPr lvl="0"/>
            <a:r>
              <a:rPr lang="en-US" dirty="0"/>
              <a:t>• </a:t>
            </a:r>
            <a:r>
              <a:rPr lang="en-US" dirty="0" err="1"/>
              <a:t>Mișcarea</a:t>
            </a:r>
            <a:r>
              <a:rPr lang="en-US" dirty="0"/>
              <a:t>, </a:t>
            </a:r>
            <a:r>
              <a:rPr lang="en-US" dirty="0" err="1"/>
              <a:t>odihna</a:t>
            </a:r>
            <a:r>
              <a:rPr lang="en-US" dirty="0"/>
              <a:t> </a:t>
            </a:r>
            <a:r>
              <a:rPr lang="en-US" dirty="0" err="1"/>
              <a:t>și</a:t>
            </a:r>
            <a:r>
              <a:rPr lang="en-US" dirty="0"/>
              <a:t> </a:t>
            </a:r>
            <a:r>
              <a:rPr lang="en-US" dirty="0" err="1"/>
              <a:t>nevoile</a:t>
            </a:r>
            <a:r>
              <a:rPr lang="en-US" dirty="0"/>
              <a:t> de </a:t>
            </a:r>
            <a:r>
              <a:rPr lang="en-US" dirty="0" err="1"/>
              <a:t>bază</a:t>
            </a:r>
            <a:r>
              <a:rPr lang="en-US" dirty="0"/>
              <a:t> sunt </a:t>
            </a:r>
            <a:r>
              <a:rPr lang="en-US" dirty="0" err="1"/>
              <a:t>planificate</a:t>
            </a:r>
            <a:r>
              <a:rPr lang="en-US" dirty="0"/>
              <a:t> </a:t>
            </a:r>
            <a:r>
              <a:rPr lang="en-US" dirty="0" err="1"/>
              <a:t>în</a:t>
            </a:r>
            <a:r>
              <a:rPr lang="en-US" dirty="0"/>
              <a:t> </a:t>
            </a:r>
            <a:r>
              <a:rPr lang="en-US" dirty="0" err="1"/>
              <a:t>cadrul</a:t>
            </a:r>
            <a:r>
              <a:rPr lang="en-US" dirty="0"/>
              <a:t> </a:t>
            </a:r>
            <a:r>
              <a:rPr lang="en-US" dirty="0" err="1"/>
              <a:t>zilei</a:t>
            </a:r>
            <a:r>
              <a:rPr lang="en-US" dirty="0"/>
              <a:t>.</a:t>
            </a:r>
          </a:p>
          <a:p>
            <a:pPr lvl="0"/>
            <a:r>
              <a:rPr lang="en-US" b="1" dirty="0" err="1"/>
              <a:t>Cognitiv</a:t>
            </a:r>
            <a:endParaRPr lang="en-US" b="1" dirty="0"/>
          </a:p>
          <a:p>
            <a:pPr lvl="0"/>
            <a:r>
              <a:rPr lang="en-US" dirty="0"/>
              <a:t>• </a:t>
            </a:r>
            <a:r>
              <a:rPr lang="en-US" dirty="0" err="1"/>
              <a:t>Sarcinile</a:t>
            </a:r>
            <a:r>
              <a:rPr lang="en-US" dirty="0"/>
              <a:t> de </a:t>
            </a:r>
            <a:r>
              <a:rPr lang="en-US" dirty="0" err="1"/>
              <a:t>învățare</a:t>
            </a:r>
            <a:r>
              <a:rPr lang="en-US" dirty="0"/>
              <a:t> </a:t>
            </a:r>
            <a:r>
              <a:rPr lang="en-US" dirty="0" err="1"/>
              <a:t>susțin</a:t>
            </a:r>
            <a:r>
              <a:rPr lang="en-US" dirty="0"/>
              <a:t> </a:t>
            </a:r>
            <a:r>
              <a:rPr lang="en-US" dirty="0" err="1"/>
              <a:t>concentrarea</a:t>
            </a:r>
            <a:r>
              <a:rPr lang="en-US" dirty="0"/>
              <a:t> </a:t>
            </a:r>
            <a:r>
              <a:rPr lang="en-US" dirty="0" err="1"/>
              <a:t>și</a:t>
            </a:r>
            <a:r>
              <a:rPr lang="en-US" dirty="0"/>
              <a:t> </a:t>
            </a:r>
            <a:r>
              <a:rPr lang="en-US" dirty="0" err="1"/>
              <a:t>autonomia</a:t>
            </a:r>
            <a:r>
              <a:rPr lang="en-US" dirty="0"/>
              <a:t>. </a:t>
            </a:r>
          </a:p>
          <a:p>
            <a:pPr lvl="0"/>
            <a:r>
              <a:rPr lang="en-US" dirty="0"/>
              <a:t>• </a:t>
            </a:r>
            <a:r>
              <a:rPr lang="en-US" dirty="0" err="1"/>
              <a:t>Elevii</a:t>
            </a:r>
            <a:r>
              <a:rPr lang="en-US" dirty="0"/>
              <a:t> </a:t>
            </a:r>
            <a:r>
              <a:rPr lang="en-US" dirty="0" err="1"/>
              <a:t>experimentează</a:t>
            </a:r>
            <a:r>
              <a:rPr lang="en-US" dirty="0"/>
              <a:t> </a:t>
            </a:r>
            <a:r>
              <a:rPr lang="en-US" dirty="0" err="1"/>
              <a:t>succesul</a:t>
            </a:r>
            <a:r>
              <a:rPr lang="en-US" dirty="0"/>
              <a:t>, </a:t>
            </a:r>
            <a:r>
              <a:rPr lang="en-US" dirty="0" err="1"/>
              <a:t>și</a:t>
            </a:r>
            <a:r>
              <a:rPr lang="en-US" dirty="0"/>
              <a:t> </a:t>
            </a:r>
            <a:r>
              <a:rPr lang="en-US" dirty="0" err="1"/>
              <a:t>progresează</a:t>
            </a:r>
            <a:r>
              <a:rPr lang="en-US" dirty="0"/>
              <a:t>.</a:t>
            </a:r>
          </a:p>
          <a:p>
            <a:pPr lvl="0"/>
            <a:r>
              <a:rPr lang="fr-FR" b="1" dirty="0"/>
              <a:t>De ce </a:t>
            </a:r>
            <a:r>
              <a:rPr lang="fr-FR" b="1" dirty="0" err="1"/>
              <a:t>contează</a:t>
            </a:r>
            <a:r>
              <a:rPr lang="fr-FR" b="1" dirty="0"/>
              <a:t> </a:t>
            </a:r>
            <a:r>
              <a:rPr lang="fr-FR" b="1" dirty="0" err="1"/>
              <a:t>acest</a:t>
            </a:r>
            <a:r>
              <a:rPr lang="fr-FR" b="1" dirty="0"/>
              <a:t> </a:t>
            </a:r>
            <a:r>
              <a:rPr lang="fr-FR" b="1" dirty="0" err="1"/>
              <a:t>lucru</a:t>
            </a:r>
            <a:br>
              <a:rPr lang="en-US" dirty="0"/>
            </a:br>
            <a:r>
              <a:rPr lang="en-US" dirty="0" err="1"/>
              <a:t>Când</a:t>
            </a:r>
            <a:r>
              <a:rPr lang="en-US" dirty="0"/>
              <a:t> </a:t>
            </a:r>
            <a:r>
              <a:rPr lang="en-US" dirty="0" err="1"/>
              <a:t>toate</a:t>
            </a:r>
            <a:r>
              <a:rPr lang="en-US" dirty="0"/>
              <a:t> </a:t>
            </a:r>
            <a:r>
              <a:rPr lang="en-US" dirty="0" err="1"/>
              <a:t>cele</a:t>
            </a:r>
            <a:r>
              <a:rPr lang="en-US" dirty="0"/>
              <a:t> </a:t>
            </a:r>
            <a:r>
              <a:rPr lang="en-US" dirty="0" err="1"/>
              <a:t>patru</a:t>
            </a:r>
            <a:r>
              <a:rPr lang="en-US" dirty="0"/>
              <a:t> </a:t>
            </a:r>
            <a:r>
              <a:rPr lang="en-US" dirty="0" err="1"/>
              <a:t>domenii</a:t>
            </a:r>
            <a:r>
              <a:rPr lang="en-US" dirty="0"/>
              <a:t> sunt </a:t>
            </a:r>
            <a:r>
              <a:rPr lang="en-US" dirty="0" err="1"/>
              <a:t>susținute</a:t>
            </a:r>
            <a:r>
              <a:rPr lang="en-US" dirty="0"/>
              <a:t>, </a:t>
            </a:r>
            <a:r>
              <a:rPr lang="en-US" dirty="0" err="1"/>
              <a:t>învățarea</a:t>
            </a:r>
            <a:r>
              <a:rPr lang="en-US" dirty="0"/>
              <a:t> se </a:t>
            </a:r>
            <a:r>
              <a:rPr lang="en-US" dirty="0" err="1"/>
              <a:t>îmbunătățește</a:t>
            </a:r>
            <a:r>
              <a:rPr lang="en-US" dirty="0"/>
              <a:t> </a:t>
            </a:r>
            <a:r>
              <a:rPr lang="en-US" dirty="0" err="1"/>
              <a:t>și</a:t>
            </a:r>
            <a:r>
              <a:rPr lang="en-US" dirty="0"/>
              <a:t> </a:t>
            </a:r>
            <a:r>
              <a:rPr lang="en-US" dirty="0" err="1"/>
              <a:t>stresul</a:t>
            </a:r>
            <a:r>
              <a:rPr lang="en-US" dirty="0"/>
              <a:t> </a:t>
            </a:r>
            <a:r>
              <a:rPr lang="en-US" dirty="0" err="1"/>
              <a:t>scade</a:t>
            </a:r>
            <a:r>
              <a:rPr lang="en-US" dirty="0"/>
              <a:t>.</a:t>
            </a:r>
            <a:endParaRPr dirty="0"/>
          </a:p>
        </p:txBody>
      </p:sp>
      <p:sp>
        <p:nvSpPr>
          <p:cNvPr id="168" name="Google Shape;168;p5"/>
          <p:cNvSpPr/>
          <p:nvPr/>
        </p:nvSpPr>
        <p:spPr>
          <a:xfrm>
            <a:off x="8329204" y="1489204"/>
            <a:ext cx="3218361" cy="333756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9" name="Google Shape;169;p5"/>
          <p:cNvSpPr txBox="1"/>
          <p:nvPr/>
        </p:nvSpPr>
        <p:spPr>
          <a:xfrm>
            <a:off x="8665573" y="1686742"/>
            <a:ext cx="2971800" cy="3046948"/>
          </a:xfrm>
          <a:prstGeom prst="rect">
            <a:avLst/>
          </a:prstGeom>
          <a:noFill/>
          <a:ln>
            <a:noFill/>
          </a:ln>
        </p:spPr>
        <p:txBody>
          <a:bodyPr spcFirstLastPara="1" wrap="square" lIns="91425" tIns="45700" rIns="91425" bIns="45700" anchor="t" anchorCtr="0">
            <a:spAutoFit/>
          </a:bodyPr>
          <a:lstStyle/>
          <a:p>
            <a:pPr lvl="0"/>
            <a:r>
              <a:rPr lang="en-US" sz="2400" b="1" dirty="0">
                <a:latin typeface="Calibri"/>
                <a:ea typeface="Calibri"/>
                <a:cs typeface="Calibri"/>
                <a:sym typeface="Calibri"/>
              </a:rPr>
              <a:t>Care </a:t>
            </a:r>
            <a:r>
              <a:rPr lang="en-US" sz="2400" b="1" dirty="0" err="1">
                <a:latin typeface="Calibri"/>
                <a:ea typeface="Calibri"/>
                <a:cs typeface="Calibri"/>
                <a:sym typeface="Calibri"/>
              </a:rPr>
              <a:t>domeniu</a:t>
            </a:r>
            <a:r>
              <a:rPr lang="en-US" sz="2400" b="1" dirty="0">
                <a:latin typeface="Calibri"/>
                <a:ea typeface="Calibri"/>
                <a:cs typeface="Calibri"/>
                <a:sym typeface="Calibri"/>
              </a:rPr>
              <a:t> </a:t>
            </a:r>
            <a:r>
              <a:rPr lang="en-US" sz="2400" b="1" dirty="0" err="1">
                <a:latin typeface="Calibri"/>
                <a:ea typeface="Calibri"/>
                <a:cs typeface="Calibri"/>
                <a:sym typeface="Calibri"/>
              </a:rPr>
              <a:t>primește</a:t>
            </a:r>
            <a:r>
              <a:rPr lang="en-US" sz="2400" b="1" dirty="0">
                <a:latin typeface="Calibri"/>
                <a:ea typeface="Calibri"/>
                <a:cs typeface="Calibri"/>
                <a:sym typeface="Calibri"/>
              </a:rPr>
              <a:t> </a:t>
            </a:r>
            <a:r>
              <a:rPr lang="en-US" sz="2400" b="1" dirty="0" err="1">
                <a:latin typeface="Calibri"/>
                <a:ea typeface="Calibri"/>
                <a:cs typeface="Calibri"/>
                <a:sym typeface="Calibri"/>
              </a:rPr>
              <a:t>cea</a:t>
            </a:r>
            <a:r>
              <a:rPr lang="en-US" sz="2400" b="1" dirty="0">
                <a:latin typeface="Calibri"/>
                <a:ea typeface="Calibri"/>
                <a:cs typeface="Calibri"/>
                <a:sym typeface="Calibri"/>
              </a:rPr>
              <a:t> </a:t>
            </a:r>
            <a:r>
              <a:rPr lang="en-US" sz="2400" b="1" dirty="0" err="1">
                <a:latin typeface="Calibri"/>
                <a:ea typeface="Calibri"/>
                <a:cs typeface="Calibri"/>
                <a:sym typeface="Calibri"/>
              </a:rPr>
              <a:t>mai</a:t>
            </a:r>
            <a:r>
              <a:rPr lang="en-US" sz="2400" b="1" dirty="0">
                <a:latin typeface="Calibri"/>
                <a:ea typeface="Calibri"/>
                <a:cs typeface="Calibri"/>
                <a:sym typeface="Calibri"/>
              </a:rPr>
              <a:t> mare </a:t>
            </a:r>
            <a:r>
              <a:rPr lang="en-US" sz="2400" b="1" dirty="0" err="1">
                <a:latin typeface="Calibri"/>
                <a:ea typeface="Calibri"/>
                <a:cs typeface="Calibri"/>
                <a:sym typeface="Calibri"/>
              </a:rPr>
              <a:t>atenție</a:t>
            </a:r>
            <a:r>
              <a:rPr lang="en-US" sz="2400" b="1" dirty="0">
                <a:latin typeface="Calibri"/>
                <a:ea typeface="Calibri"/>
                <a:cs typeface="Calibri"/>
                <a:sym typeface="Calibri"/>
              </a:rPr>
              <a:t> </a:t>
            </a:r>
            <a:r>
              <a:rPr lang="en-US" sz="2400" b="1" dirty="0" err="1">
                <a:latin typeface="Calibri"/>
                <a:ea typeface="Calibri"/>
                <a:cs typeface="Calibri"/>
                <a:sym typeface="Calibri"/>
              </a:rPr>
              <a:t>în</a:t>
            </a:r>
            <a:r>
              <a:rPr lang="en-US" sz="2400" b="1" dirty="0">
                <a:latin typeface="Calibri"/>
                <a:ea typeface="Calibri"/>
                <a:cs typeface="Calibri"/>
                <a:sym typeface="Calibri"/>
              </a:rPr>
              <a:t> </a:t>
            </a:r>
            <a:r>
              <a:rPr lang="en-US" sz="2400" b="1" dirty="0" err="1">
                <a:latin typeface="Calibri"/>
                <a:ea typeface="Calibri"/>
                <a:cs typeface="Calibri"/>
                <a:sym typeface="Calibri"/>
              </a:rPr>
              <a:t>școala</a:t>
            </a:r>
            <a:r>
              <a:rPr lang="en-US" sz="2400" b="1" dirty="0">
                <a:latin typeface="Calibri"/>
                <a:ea typeface="Calibri"/>
                <a:cs typeface="Calibri"/>
                <a:sym typeface="Calibri"/>
              </a:rPr>
              <a:t> ta?</a:t>
            </a:r>
          </a:p>
          <a:p>
            <a:pPr lvl="0"/>
            <a:r>
              <a:rPr lang="en-US" sz="2400" dirty="0">
                <a:latin typeface="Calibri"/>
                <a:ea typeface="Calibri"/>
                <a:cs typeface="Calibri"/>
                <a:sym typeface="Calibri"/>
              </a:rPr>
              <a:t>A. </a:t>
            </a:r>
            <a:r>
              <a:rPr lang="en-US" sz="2400" dirty="0" err="1">
                <a:latin typeface="Calibri"/>
                <a:ea typeface="Calibri"/>
                <a:cs typeface="Calibri"/>
                <a:sym typeface="Calibri"/>
              </a:rPr>
              <a:t>Emoțional</a:t>
            </a:r>
            <a:endParaRPr lang="en-US" sz="2400" dirty="0">
              <a:latin typeface="Calibri"/>
              <a:ea typeface="Calibri"/>
              <a:cs typeface="Calibri"/>
              <a:sym typeface="Calibri"/>
            </a:endParaRPr>
          </a:p>
          <a:p>
            <a:pPr lvl="0"/>
            <a:r>
              <a:rPr lang="en-US" sz="2400" dirty="0">
                <a:latin typeface="Calibri"/>
                <a:ea typeface="Calibri"/>
                <a:cs typeface="Calibri"/>
                <a:sym typeface="Calibri"/>
              </a:rPr>
              <a:t>B. Social</a:t>
            </a:r>
          </a:p>
          <a:p>
            <a:pPr lvl="0"/>
            <a:r>
              <a:rPr lang="en-US" sz="2400" dirty="0">
                <a:latin typeface="Calibri"/>
                <a:ea typeface="Calibri"/>
                <a:cs typeface="Calibri"/>
                <a:sym typeface="Calibri"/>
              </a:rPr>
              <a:t>C. </a:t>
            </a:r>
            <a:r>
              <a:rPr lang="en-US" sz="2400" dirty="0" err="1">
                <a:latin typeface="Calibri"/>
                <a:ea typeface="Calibri"/>
                <a:cs typeface="Calibri"/>
                <a:sym typeface="Calibri"/>
              </a:rPr>
              <a:t>Fizic</a:t>
            </a:r>
            <a:endParaRPr lang="en-US" sz="2400" dirty="0">
              <a:latin typeface="Calibri"/>
              <a:ea typeface="Calibri"/>
              <a:cs typeface="Calibri"/>
              <a:sym typeface="Calibri"/>
            </a:endParaRPr>
          </a:p>
          <a:p>
            <a:pPr lvl="0"/>
            <a:r>
              <a:rPr lang="en-US" sz="2400" dirty="0">
                <a:latin typeface="Calibri"/>
                <a:ea typeface="Calibri"/>
                <a:cs typeface="Calibri"/>
                <a:sym typeface="Calibri"/>
              </a:rPr>
              <a:t>D. </a:t>
            </a:r>
            <a:r>
              <a:rPr lang="en-US" sz="2400" dirty="0" err="1">
                <a:latin typeface="Calibri"/>
                <a:ea typeface="Calibri"/>
                <a:cs typeface="Calibri"/>
                <a:sym typeface="Calibri"/>
              </a:rPr>
              <a:t>Cognitiv</a:t>
            </a:r>
            <a:endParaRPr sz="2400" i="0"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1973</Words>
  <Application>Microsoft Office PowerPoint</Application>
  <PresentationFormat>Widescreen</PresentationFormat>
  <Paragraphs>187</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Roboto</vt:lpstr>
      <vt:lpstr>Open Sans</vt:lpstr>
      <vt:lpstr>Arial</vt:lpstr>
      <vt:lpstr>Calibri</vt:lpstr>
      <vt:lpstr>CARDET Course template - Cover page</vt:lpstr>
      <vt:lpstr>CARDET Course template</vt:lpstr>
      <vt:lpstr>Școli prospere – o abordare sistemică, la nivelul întregii școli a sănătății mintale și a stării de bine</vt:lpstr>
      <vt:lpstr>PL 3: Formare și consolidarea capacităților (D3.1) </vt:lpstr>
      <vt:lpstr>Fundamentele stării de bine holistice și ale Psihologiei Pozitive</vt:lpstr>
      <vt:lpstr>Unitatea 1.1 – Introducere în starea de bine în domeniul educației</vt:lpstr>
      <vt:lpstr>Unitatea 1.1 – Introducere în starea de bine în domeniul educației</vt:lpstr>
      <vt:lpstr>Unitatea 1.1 – Introducere în starea de bine în domeniul educației</vt:lpstr>
      <vt:lpstr>Unitatea 1.1 – Introducere în starea de bine în domeniul educației</vt:lpstr>
      <vt:lpstr>Unitatea 1.1 – Introducere în starea de bine în domeniul educației</vt:lpstr>
      <vt:lpstr>Unitatea 1.1 – Introducere în starea de bine în domeniul educației</vt:lpstr>
      <vt:lpstr>Unitatea 1.1 – Introducere în starea de bine în domeniul educației</vt:lpstr>
      <vt:lpstr>Unitatea 1.1 – Introducere în starea de bine în domeniul educației</vt:lpstr>
      <vt:lpstr>Unitatea 1.1 – Introducere în starea de bine în domeniul educației</vt:lpstr>
      <vt:lpstr>Unit 1.1 – Introduction to Well-being in Education</vt:lpstr>
      <vt:lpstr>Unitatea 1.1 – Introducere în starea de bine în domeniul educației</vt:lpstr>
      <vt:lpstr> Privind spre Unitatea 1.2: Introducere în modelul PERMA</vt:lpstr>
      <vt:lpstr>Referințe</vt:lpstr>
      <vt:lpstr>Vă mulțumesc pentru atenție!</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lastModifiedBy>Georgeta CHIRLESAN (138809)</cp:lastModifiedBy>
  <cp:revision>25</cp:revision>
  <dcterms:created xsi:type="dcterms:W3CDTF">2014-07-11T09:12:14Z</dcterms:created>
  <dcterms:modified xsi:type="dcterms:W3CDTF">2025-11-26T20:25:14Z</dcterms:modified>
</cp:coreProperties>
</file>