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jm9MGzVvzAKDadHb4TXvaixXva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5DCDD1-13CB-4352-8B20-2F4A6168BD3B}">
  <a:tblStyle styleId="{0A5DCDD1-13CB-4352-8B20-2F4A6168BD3B}" styleName="Table_0">
    <a:wholeTbl>
      <a:tcTxStyle b="off" i="off">
        <a:font>
          <a:latin typeface="Arial"/>
          <a:ea typeface="Arial"/>
          <a:cs typeface="Arial"/>
        </a:font>
        <a:schemeClr val="dk1"/>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tcBdr>
      </a:tcStyle>
    </a:band1H>
    <a:band2H>
      <a:tcTxStyle/>
    </a:band2H>
    <a:band1V>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1V>
    <a:band2V>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tcStyle>
    </a:lastRow>
    <a:seCell>
      <a:tcTxStyle/>
    </a:seCell>
    <a:swCell>
      <a:tcTxStyle/>
    </a:swCell>
    <a:firstRow>
      <a:tcTxStyle b="on" i="off">
        <a:font>
          <a:latin typeface="Arial"/>
          <a:ea typeface="Arial"/>
          <a:cs typeface="Arial"/>
        </a:font>
        <a:schemeClr val="lt1"/>
      </a:tcTxStyle>
      <a:tcStyle>
        <a:fill>
          <a:solidFill>
            <a:schemeClr val="accent2"/>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 name="Google Shape;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7d7badc4d7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37d7badc4d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7f91dc4fb9_0_1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37f91dc4fb9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7d7badc4d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g37d7badc4d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7f91dc4fb9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g37f91dc4fb9_0_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g37f91dc4fb9_0_1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7f91dc4fb9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g37f91dc4fb9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7f91dc4fb9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37f91dc4fb9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5"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9"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31" name="Google Shape;31;p19"/>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 name="Google Shape;32;p1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12"/>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7" name="Shape 47"/>
        <p:cNvGrpSpPr/>
        <p:nvPr/>
      </p:nvGrpSpPr>
      <p:grpSpPr>
        <a:xfrm>
          <a:off x="0" y="0"/>
          <a:ext cx="0" cy="0"/>
          <a:chOff x="0" y="0"/>
          <a:chExt cx="0" cy="0"/>
        </a:xfrm>
      </p:grpSpPr>
      <p:sp>
        <p:nvSpPr>
          <p:cNvPr id="48" name="Google Shape;48;g37f91dc4fb9_0_12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g37f91dc4fb9_0_12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g37f91dc4fb9_0_12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51" name="Shape 51"/>
        <p:cNvGrpSpPr/>
        <p:nvPr/>
      </p:nvGrpSpPr>
      <p:grpSpPr>
        <a:xfrm>
          <a:off x="0" y="0"/>
          <a:ext cx="0" cy="0"/>
          <a:chOff x="0" y="0"/>
          <a:chExt cx="0" cy="0"/>
        </a:xfrm>
      </p:grpSpPr>
      <p:sp>
        <p:nvSpPr>
          <p:cNvPr id="52" name="Google Shape;52;g37f91dc4fb9_0_11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37f91dc4fb9_0_118"/>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4" name="Shape 54"/>
        <p:cNvGrpSpPr/>
        <p:nvPr/>
      </p:nvGrpSpPr>
      <p:grpSpPr>
        <a:xfrm>
          <a:off x="0" y="0"/>
          <a:ext cx="0" cy="0"/>
          <a:chOff x="0" y="0"/>
          <a:chExt cx="0" cy="0"/>
        </a:xfrm>
      </p:grpSpPr>
      <p:sp>
        <p:nvSpPr>
          <p:cNvPr id="55" name="Google Shape;55;g37f91dc4fb9_0_13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37f91dc4fb9_0_130"/>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g37f91dc4fb9_0_130"/>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4" name="Shape 44"/>
        <p:cNvGrpSpPr/>
        <p:nvPr/>
      </p:nvGrpSpPr>
      <p:grpSpPr>
        <a:xfrm>
          <a:off x="0" y="0"/>
          <a:ext cx="0" cy="0"/>
          <a:chOff x="0" y="0"/>
          <a:chExt cx="0" cy="0"/>
        </a:xfrm>
      </p:grpSpPr>
      <p:sp>
        <p:nvSpPr>
          <p:cNvPr id="45" name="Google Shape;45;g37f91dc4fb9_0_115"/>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6" name="Google Shape;46;g37f91dc4fb9_0_11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doi.org/10.3389/fpsyg.2020.00427" TargetMode="External"/><Relationship Id="rId4" Type="http://schemas.openxmlformats.org/officeDocument/2006/relationships/hyperlink" Target="https://doi.org/10.1111/j.1467-8624.2010.01564.x" TargetMode="External"/><Relationship Id="rId5" Type="http://schemas.openxmlformats.org/officeDocument/2006/relationships/hyperlink" Target="https://doi.org/10.1007/978-94-007-2147-0_9" TargetMode="External"/><Relationship Id="rId6" Type="http://schemas.openxmlformats.org/officeDocument/2006/relationships/hyperlink" Target="https://doi.org/10.1375/aedp.28.2.75"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19.jpg"/><Relationship Id="rId5" Type="http://schemas.openxmlformats.org/officeDocument/2006/relationships/image" Target="../media/image21.jpg"/><Relationship Id="rId6" Type="http://schemas.openxmlformats.org/officeDocument/2006/relationships/image" Target="../media/image13.jpg"/><Relationship Id="rId7"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US" sz="2200"/>
              <a:t>Thriving Schools - A Systemic, Whole-School Approach to Mental Health and Well-Being</a:t>
            </a:r>
            <a:endParaRPr sz="2200"/>
          </a:p>
        </p:txBody>
      </p:sp>
      <p:sp>
        <p:nvSpPr>
          <p:cNvPr id="63" name="Google Shape;63;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Project duration: 36 months (Mar 2025 - Feb 2028)</a:t>
            </a:r>
            <a:endParaRPr b="0" i="0" sz="1400">
              <a:solidFill>
                <a:srgbClr val="000000"/>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Project No: 101196057</a:t>
            </a:r>
            <a:endParaRPr b="0" i="0" sz="1400">
              <a:solidFill>
                <a:srgbClr val="000000"/>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Call: ERASMUS-EDU-2024-POL-EXP</a:t>
            </a:r>
            <a:endParaRPr b="0" i="0" sz="1400">
              <a:solidFill>
                <a:srgbClr val="000000"/>
              </a:solidFill>
            </a:endParaRPr>
          </a:p>
          <a:p>
            <a:pPr indent="0" lvl="0" marL="0" rtl="0" algn="l">
              <a:lnSpc>
                <a:spcPct val="90000"/>
              </a:lnSpc>
              <a:spcBef>
                <a:spcPts val="0"/>
              </a:spcBef>
              <a:spcAft>
                <a:spcPts val="0"/>
              </a:spcAft>
              <a:buClr>
                <a:schemeClr val="accen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1.1 – Introduction to Well-being in Education</a:t>
            </a:r>
            <a:endParaRPr/>
          </a:p>
        </p:txBody>
      </p:sp>
      <p:sp>
        <p:nvSpPr>
          <p:cNvPr id="175" name="Google Shape;175;p13"/>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School Context Scenarios (15 min)</a:t>
            </a:r>
            <a:endParaRPr/>
          </a:p>
        </p:txBody>
      </p:sp>
      <p:sp>
        <p:nvSpPr>
          <p:cNvPr id="176" name="Google Shape;176;p13"/>
          <p:cNvSpPr/>
          <p:nvPr/>
        </p:nvSpPr>
        <p:spPr>
          <a:xfrm>
            <a:off x="388620" y="1688728"/>
            <a:ext cx="3653790" cy="4826372"/>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dk1"/>
                </a:solidFill>
                <a:latin typeface="Arial"/>
                <a:ea typeface="Arial"/>
                <a:cs typeface="Arial"/>
                <a:sym typeface="Arial"/>
              </a:rPr>
              <a:t>Scenario A: Urban / High Academic Pressure</a:t>
            </a:r>
            <a:endParaRPr/>
          </a:p>
          <a:p>
            <a:pPr indent="0" lvl="0" marL="0" marR="0" rtl="0" algn="ctr">
              <a:lnSpc>
                <a:spcPct val="100000"/>
              </a:lnSpc>
              <a:spcBef>
                <a:spcPts val="0"/>
              </a:spcBef>
              <a:spcAft>
                <a:spcPts val="0"/>
              </a:spcAft>
              <a:buNone/>
            </a:pPr>
            <a:r>
              <a:rPr b="1" i="0" lang="en-US" sz="1600" u="none" cap="none" strike="noStrike">
                <a:solidFill>
                  <a:schemeClr val="dk1"/>
                </a:solidFill>
                <a:latin typeface="Arial"/>
                <a:ea typeface="Arial"/>
                <a:cs typeface="Arial"/>
                <a:sym typeface="Arial"/>
              </a:rPr>
              <a:t>Context</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 Large school in city center</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 Frequent exams and competitive culture</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 Short breaks, back-to-back lessons</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 Teachers report exhaustion and absenteeism</a:t>
            </a:r>
            <a:endParaRPr/>
          </a:p>
          <a:p>
            <a:pPr indent="0" lvl="0" marL="0" marR="0" rtl="0" algn="ctr">
              <a:lnSpc>
                <a:spcPct val="100000"/>
              </a:lnSpc>
              <a:spcBef>
                <a:spcPts val="0"/>
              </a:spcBef>
              <a:spcAft>
                <a:spcPts val="0"/>
              </a:spcAft>
              <a:buNone/>
            </a:pPr>
            <a:r>
              <a:rPr b="1" i="0" lang="en-US" sz="1600" u="none" cap="none" strike="noStrike">
                <a:solidFill>
                  <a:schemeClr val="dk1"/>
                </a:solidFill>
                <a:latin typeface="Arial"/>
                <a:ea typeface="Arial"/>
                <a:cs typeface="Arial"/>
                <a:sym typeface="Arial"/>
              </a:rPr>
              <a:t>Observation</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Learning takes priority. Emotional and physical needs are ignored.</a:t>
            </a:r>
            <a:endParaRPr/>
          </a:p>
          <a:p>
            <a:pPr indent="0" lvl="0" marL="0" marR="0" rtl="0" algn="ctr">
              <a:lnSpc>
                <a:spcPct val="100000"/>
              </a:lnSpc>
              <a:spcBef>
                <a:spcPts val="0"/>
              </a:spcBef>
              <a:spcAft>
                <a:spcPts val="0"/>
              </a:spcAft>
              <a:buNone/>
            </a:pPr>
            <a:r>
              <a:rPr b="1" i="0" lang="en-US" sz="1600" u="none" cap="none" strike="noStrike">
                <a:solidFill>
                  <a:schemeClr val="dk1"/>
                </a:solidFill>
                <a:latin typeface="Arial"/>
                <a:ea typeface="Arial"/>
                <a:cs typeface="Arial"/>
                <a:sym typeface="Arial"/>
              </a:rPr>
              <a:t>Group task (2 min)</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Identify </a:t>
            </a:r>
            <a:r>
              <a:rPr b="1" i="0" lang="en-US" sz="1600" u="none" cap="none" strike="noStrike">
                <a:solidFill>
                  <a:schemeClr val="dk1"/>
                </a:solidFill>
                <a:latin typeface="Arial"/>
                <a:ea typeface="Arial"/>
                <a:cs typeface="Arial"/>
                <a:sym typeface="Arial"/>
              </a:rPr>
              <a:t>three well-being risks</a:t>
            </a:r>
            <a:r>
              <a:rPr b="0" i="0" lang="en-US" sz="1600" u="none" cap="none" strike="noStrike">
                <a:solidFill>
                  <a:schemeClr val="dk1"/>
                </a:solidFill>
                <a:latin typeface="Arial"/>
                <a:ea typeface="Arial"/>
                <a:cs typeface="Arial"/>
                <a:sym typeface="Arial"/>
              </a:rPr>
              <a:t> for:</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 Students</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 Teachers</a:t>
            </a:r>
            <a:endParaRPr/>
          </a:p>
          <a:p>
            <a:pPr indent="0" lvl="0" marL="0" marR="0" rtl="0" algn="ctr">
              <a:lnSpc>
                <a:spcPct val="100000"/>
              </a:lnSpc>
              <a:spcBef>
                <a:spcPts val="0"/>
              </a:spcBef>
              <a:spcAft>
                <a:spcPts val="0"/>
              </a:spcAft>
              <a:buNone/>
            </a:pPr>
            <a:r>
              <a:rPr b="0" i="0" lang="en-US" sz="1600" u="none" cap="none" strike="noStrike">
                <a:solidFill>
                  <a:schemeClr val="dk1"/>
                </a:solidFill>
                <a:latin typeface="Arial"/>
                <a:ea typeface="Arial"/>
                <a:cs typeface="Arial"/>
                <a:sym typeface="Arial"/>
              </a:rPr>
              <a:t>Write them on your sheet.</a:t>
            </a:r>
            <a:endParaRPr/>
          </a:p>
        </p:txBody>
      </p:sp>
      <p:sp>
        <p:nvSpPr>
          <p:cNvPr id="177" name="Google Shape;177;p13"/>
          <p:cNvSpPr/>
          <p:nvPr/>
        </p:nvSpPr>
        <p:spPr>
          <a:xfrm>
            <a:off x="4427220" y="1688728"/>
            <a:ext cx="3653790" cy="4929241"/>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Scenario B: Rural / Limited Services</a:t>
            </a:r>
            <a:endParaRPr/>
          </a:p>
          <a:p>
            <a:pPr indent="0" lvl="0" marL="0" marR="0" rtl="0" algn="ctr">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Context</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Small school, strong relationships</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Limited specialist support (counselor, psychologist)</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Teachers handle multiple roles</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No structured well-being routines</a:t>
            </a:r>
            <a:endParaRPr/>
          </a:p>
          <a:p>
            <a:pPr indent="0" lvl="0" marL="0" marR="0" rtl="0" algn="ctr">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Observation</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Social connection is strong. System support is weak.</a:t>
            </a:r>
            <a:endParaRPr/>
          </a:p>
          <a:p>
            <a:pPr indent="0" lvl="0" marL="0" marR="0" rtl="0" algn="ctr">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Group task (2 min)</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Identify </a:t>
            </a:r>
            <a:r>
              <a:rPr b="1" i="0" lang="en-US" sz="1800" u="none" cap="none" strike="noStrike">
                <a:solidFill>
                  <a:schemeClr val="dk1"/>
                </a:solidFill>
                <a:latin typeface="Arial"/>
                <a:ea typeface="Arial"/>
                <a:cs typeface="Arial"/>
                <a:sym typeface="Arial"/>
              </a:rPr>
              <a:t>gaps</a:t>
            </a:r>
            <a:r>
              <a:rPr b="0" i="0" lang="en-US" sz="1800" u="none" cap="none" strike="noStrike">
                <a:solidFill>
                  <a:schemeClr val="dk1"/>
                </a:solidFill>
                <a:latin typeface="Arial"/>
                <a:ea typeface="Arial"/>
                <a:cs typeface="Arial"/>
                <a:sym typeface="Arial"/>
              </a:rPr>
              <a:t> in:</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Support structures</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Daily routines</a:t>
            </a:r>
            <a:endParaRPr/>
          </a:p>
          <a:p>
            <a:pPr indent="0" lvl="0" marL="0" marR="0" rtl="0" algn="ctr">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Write your three biggest risks.</a:t>
            </a:r>
            <a:endParaRPr/>
          </a:p>
        </p:txBody>
      </p:sp>
      <p:sp>
        <p:nvSpPr>
          <p:cNvPr id="178" name="Google Shape;178;p13"/>
          <p:cNvSpPr/>
          <p:nvPr/>
        </p:nvSpPr>
        <p:spPr>
          <a:xfrm>
            <a:off x="8290560" y="1688728"/>
            <a:ext cx="3653790" cy="4929241"/>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Scenario C: Transition / Mixed Culture</a:t>
            </a:r>
            <a:endParaRPr/>
          </a:p>
          <a:p>
            <a:pPr indent="0" lvl="0" marL="0" marR="0" rtl="0" algn="ctr">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Context</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New leadership introduces change</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Inconsistent routines across classrooms</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Several peer conflicts reported</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Some teachers resist new approaches</a:t>
            </a:r>
            <a:endParaRPr/>
          </a:p>
          <a:p>
            <a:pPr indent="0" lvl="0" marL="0" marR="0" rtl="0" algn="ctr">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Observation</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School has motivation but lacks consistent practice.</a:t>
            </a:r>
            <a:endParaRPr/>
          </a:p>
          <a:p>
            <a:pPr indent="0" lvl="0" marL="0" marR="0" rtl="0" algn="ctr">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Group task (2 min)</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Identify </a:t>
            </a:r>
            <a:r>
              <a:rPr b="1" i="0" lang="en-US" sz="1800" u="none" cap="none" strike="noStrike">
                <a:solidFill>
                  <a:schemeClr val="dk1"/>
                </a:solidFill>
                <a:latin typeface="Arial"/>
                <a:ea typeface="Arial"/>
                <a:cs typeface="Arial"/>
                <a:sym typeface="Arial"/>
              </a:rPr>
              <a:t>three barriers</a:t>
            </a:r>
            <a:r>
              <a:rPr b="0" i="0" lang="en-US" sz="1800" u="none" cap="none" strike="noStrike">
                <a:solidFill>
                  <a:schemeClr val="dk1"/>
                </a:solidFill>
                <a:latin typeface="Arial"/>
                <a:ea typeface="Arial"/>
                <a:cs typeface="Arial"/>
                <a:sym typeface="Arial"/>
              </a:rPr>
              <a:t> that block well-being progress.</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Record on flip chart.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1.1 – Introduction to Well-being in Education</a:t>
            </a:r>
            <a:endParaRPr/>
          </a:p>
        </p:txBody>
      </p:sp>
      <p:sp>
        <p:nvSpPr>
          <p:cNvPr id="184" name="Google Shape;184;p14"/>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Group Activity: Identify Challenges + Propose Practices</a:t>
            </a:r>
            <a:endParaRPr/>
          </a:p>
        </p:txBody>
      </p:sp>
      <p:sp>
        <p:nvSpPr>
          <p:cNvPr id="185" name="Google Shape;185;p14"/>
          <p:cNvSpPr/>
          <p:nvPr/>
        </p:nvSpPr>
        <p:spPr>
          <a:xfrm>
            <a:off x="800100" y="1637293"/>
            <a:ext cx="2720340" cy="4826372"/>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2000"/>
              <a:buFont typeface="Arial"/>
              <a:buChar char="•"/>
            </a:pPr>
            <a:r>
              <a:rPr b="1" i="0" lang="en-US" sz="2000" u="none" cap="none" strike="noStrike">
                <a:solidFill>
                  <a:schemeClr val="dk1"/>
                </a:solidFill>
                <a:latin typeface="Arial"/>
                <a:ea typeface="Arial"/>
                <a:cs typeface="Arial"/>
                <a:sym typeface="Arial"/>
              </a:rPr>
              <a:t>Scenario A: Urban / High Academic Pressure Context</a:t>
            </a:r>
            <a:endParaRPr/>
          </a:p>
          <a:p>
            <a:pPr indent="-158750" lvl="0" marL="28575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Arial"/>
              <a:buChar char="•"/>
            </a:pPr>
            <a:r>
              <a:rPr b="1" i="0" lang="en-US" sz="2000" u="none" cap="none" strike="noStrike">
                <a:solidFill>
                  <a:schemeClr val="dk1"/>
                </a:solidFill>
                <a:latin typeface="Arial"/>
                <a:ea typeface="Arial"/>
                <a:cs typeface="Arial"/>
                <a:sym typeface="Arial"/>
              </a:rPr>
              <a:t>Scenario B: Rural / Limited Services</a:t>
            </a:r>
            <a:endParaRPr/>
          </a:p>
          <a:p>
            <a:pPr indent="-158750" lvl="0" marL="28575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Arial"/>
              <a:buChar char="•"/>
            </a:pPr>
            <a:r>
              <a:rPr b="1" i="0" lang="en-US" sz="2000" u="none" cap="none" strike="noStrike">
                <a:solidFill>
                  <a:schemeClr val="dk1"/>
                </a:solidFill>
                <a:latin typeface="Arial"/>
                <a:ea typeface="Arial"/>
                <a:cs typeface="Arial"/>
                <a:sym typeface="Arial"/>
              </a:rPr>
              <a:t>Scenario C: Transition / Mixed Culture</a:t>
            </a:r>
            <a:endParaRPr/>
          </a:p>
          <a:p>
            <a:pPr indent="0" lvl="0" marL="0" marR="0" rtl="0" algn="ctr">
              <a:lnSpc>
                <a:spcPct val="100000"/>
              </a:lnSpc>
              <a:spcBef>
                <a:spcPts val="0"/>
              </a:spcBef>
              <a:spcAft>
                <a:spcPts val="0"/>
              </a:spcAft>
              <a:buNone/>
            </a:pPr>
            <a:r>
              <a:t/>
            </a:r>
            <a:endParaRPr b="1" i="0" sz="1600" u="none" cap="none" strike="noStrike">
              <a:solidFill>
                <a:schemeClr val="dk1"/>
              </a:solidFill>
              <a:latin typeface="Arial"/>
              <a:ea typeface="Arial"/>
              <a:cs typeface="Arial"/>
              <a:sym typeface="Arial"/>
            </a:endParaRPr>
          </a:p>
        </p:txBody>
      </p:sp>
      <p:sp>
        <p:nvSpPr>
          <p:cNvPr id="186" name="Google Shape;186;p14"/>
          <p:cNvSpPr/>
          <p:nvPr/>
        </p:nvSpPr>
        <p:spPr>
          <a:xfrm>
            <a:off x="3653790" y="3429000"/>
            <a:ext cx="952500" cy="708660"/>
          </a:xfrm>
          <a:prstGeom prst="rightArrow">
            <a:avLst>
              <a:gd fmla="val 50000" name="adj1"/>
              <a:gd fmla="val 50000" name="adj2"/>
            </a:avLst>
          </a:prstGeom>
          <a:solidFill>
            <a:schemeClr val="accent1"/>
          </a:solidFill>
          <a:ln cap="flat" cmpd="sng" w="25400">
            <a:solidFill>
              <a:srgbClr val="3025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white board with a paper on it&#10;&#10;AI-generated content may be incorrect." id="187" name="Google Shape;187;p14"/>
          <p:cNvPicPr preferRelativeResize="0"/>
          <p:nvPr/>
        </p:nvPicPr>
        <p:blipFill rotWithShape="1">
          <a:blip r:embed="rId3">
            <a:alphaModFix/>
          </a:blip>
          <a:srcRect b="0" l="0" r="0" t="0"/>
          <a:stretch/>
        </p:blipFill>
        <p:spPr>
          <a:xfrm>
            <a:off x="8838725" y="1811477"/>
            <a:ext cx="3101577" cy="4652365"/>
          </a:xfrm>
          <a:prstGeom prst="rect">
            <a:avLst/>
          </a:prstGeom>
          <a:noFill/>
          <a:ln>
            <a:noFill/>
          </a:ln>
        </p:spPr>
      </p:pic>
      <p:sp>
        <p:nvSpPr>
          <p:cNvPr id="188" name="Google Shape;188;p14"/>
          <p:cNvSpPr/>
          <p:nvPr/>
        </p:nvSpPr>
        <p:spPr>
          <a:xfrm>
            <a:off x="8359140" y="3341819"/>
            <a:ext cx="952500" cy="708660"/>
          </a:xfrm>
          <a:prstGeom prst="rightArrow">
            <a:avLst>
              <a:gd fmla="val 50000" name="adj1"/>
              <a:gd fmla="val 50000" name="adj2"/>
            </a:avLst>
          </a:prstGeom>
          <a:solidFill>
            <a:schemeClr val="accent1"/>
          </a:solidFill>
          <a:ln cap="flat" cmpd="sng" w="25400">
            <a:solidFill>
              <a:srgbClr val="3025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9" name="Google Shape;189;p14"/>
          <p:cNvSpPr/>
          <p:nvPr/>
        </p:nvSpPr>
        <p:spPr>
          <a:xfrm>
            <a:off x="4808222" y="1637293"/>
            <a:ext cx="3261358" cy="4826372"/>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Review your scenario (A, B, or C).</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Identify the well-being challenges you notice• Emotional• Social• Physical• Cognitive</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Agree on your top three challenges.</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Propose one practical action your school could take for each challenge.•</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Keep actions small and doable within 2–4 weeks.</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Record your three challenges + three practices on flip chart paper.</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37d7badc4d7_0_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1.1 – Introduction to Well-being in Education</a:t>
            </a:r>
            <a:endParaRPr/>
          </a:p>
        </p:txBody>
      </p:sp>
      <p:sp>
        <p:nvSpPr>
          <p:cNvPr id="195" name="Google Shape;195;g37d7badc4d7_0_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School Challenge Mapping</a:t>
            </a:r>
            <a:endParaRPr/>
          </a:p>
        </p:txBody>
      </p:sp>
      <p:sp>
        <p:nvSpPr>
          <p:cNvPr id="196" name="Google Shape;196;g37d7badc4d7_0_6"/>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b="1" lang="en-US"/>
              <a:t>Purpose</a:t>
            </a:r>
            <a:endParaRPr/>
          </a:p>
          <a:p>
            <a:pPr indent="-285750" lvl="0" marL="285750" rtl="0" algn="l">
              <a:lnSpc>
                <a:spcPct val="90000"/>
              </a:lnSpc>
              <a:spcBef>
                <a:spcPts val="0"/>
              </a:spcBef>
              <a:spcAft>
                <a:spcPts val="0"/>
              </a:spcAft>
              <a:buSzPts val="1800"/>
              <a:buFont typeface="Arial"/>
              <a:buChar char="•"/>
            </a:pPr>
            <a:r>
              <a:rPr lang="en-US"/>
              <a:t>Understand the current situation before planning actions.</a:t>
            </a:r>
            <a:endParaRPr/>
          </a:p>
        </p:txBody>
      </p:sp>
      <p:pic>
        <p:nvPicPr>
          <p:cNvPr descr="A diagram of a swot analysis&#10;&#10;AI-generated content may be incorrect." id="197" name="Google Shape;197;g37d7badc4d7_0_6"/>
          <p:cNvPicPr preferRelativeResize="0"/>
          <p:nvPr/>
        </p:nvPicPr>
        <p:blipFill rotWithShape="1">
          <a:blip r:embed="rId3">
            <a:alphaModFix/>
          </a:blip>
          <a:srcRect b="0" l="0" r="0" t="0"/>
          <a:stretch/>
        </p:blipFill>
        <p:spPr>
          <a:xfrm>
            <a:off x="952500" y="2388870"/>
            <a:ext cx="9601200" cy="42633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1.1 – Introduction to Well-being in Education</a:t>
            </a:r>
            <a:endParaRPr/>
          </a:p>
        </p:txBody>
      </p:sp>
      <p:sp>
        <p:nvSpPr>
          <p:cNvPr id="203" name="Google Shape;203;p1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Mapping Current Practices </a:t>
            </a:r>
            <a:endParaRPr/>
          </a:p>
        </p:txBody>
      </p:sp>
      <p:sp>
        <p:nvSpPr>
          <p:cNvPr id="204" name="Google Shape;204;p15"/>
          <p:cNvSpPr txBox="1"/>
          <p:nvPr>
            <p:ph idx="2" type="body"/>
          </p:nvPr>
        </p:nvSpPr>
        <p:spPr>
          <a:xfrm>
            <a:off x="97971" y="1405472"/>
            <a:ext cx="4599759" cy="5289300"/>
          </a:xfrm>
          <a:prstGeom prst="rect">
            <a:avLst/>
          </a:prstGeom>
          <a:noFill/>
          <a:ln>
            <a:noFill/>
          </a:ln>
        </p:spPr>
        <p:txBody>
          <a:bodyPr anchorCtr="0" anchor="t" bIns="45700" lIns="91425" spcFirstLastPara="1" rIns="91425" wrap="square" tIns="45700">
            <a:noAutofit/>
          </a:bodyPr>
          <a:lstStyle/>
          <a:p>
            <a:pPr indent="0" lvl="0" marL="182563" rtl="0" algn="l">
              <a:lnSpc>
                <a:spcPct val="90000"/>
              </a:lnSpc>
              <a:spcBef>
                <a:spcPts val="1000"/>
              </a:spcBef>
              <a:spcAft>
                <a:spcPts val="0"/>
              </a:spcAft>
              <a:buSzPts val="1800"/>
              <a:buNone/>
            </a:pPr>
            <a:r>
              <a:rPr lang="en-US"/>
              <a:t>Now that you have identified challenges through the SWOT analysis, you will focus on daily practice.</a:t>
            </a:r>
            <a:br>
              <a:rPr lang="en-US"/>
            </a:br>
            <a:r>
              <a:rPr lang="en-US"/>
              <a:t>We move from </a:t>
            </a:r>
            <a:r>
              <a:rPr i="1" lang="en-US"/>
              <a:t>diagnosis</a:t>
            </a:r>
            <a:r>
              <a:rPr lang="en-US"/>
              <a:t> to </a:t>
            </a:r>
            <a:r>
              <a:rPr i="1" lang="en-US"/>
              <a:t>evidence of what actually happens in school life</a:t>
            </a:r>
            <a:r>
              <a:rPr lang="en-US"/>
              <a:t>.</a:t>
            </a:r>
            <a:endParaRPr/>
          </a:p>
          <a:p>
            <a:pPr indent="0" lvl="0" marL="182563" rtl="0" algn="l">
              <a:lnSpc>
                <a:spcPct val="90000"/>
              </a:lnSpc>
              <a:spcBef>
                <a:spcPts val="1000"/>
              </a:spcBef>
              <a:spcAft>
                <a:spcPts val="0"/>
              </a:spcAft>
              <a:buSzPts val="1800"/>
              <a:buNone/>
            </a:pPr>
            <a:r>
              <a:rPr lang="en-US"/>
              <a:t>Using your SWOT map, choose one area that affects well-being the most.</a:t>
            </a:r>
            <a:endParaRPr/>
          </a:p>
          <a:p>
            <a:pPr indent="0" lvl="0" marL="182563" rtl="0" algn="l">
              <a:lnSpc>
                <a:spcPct val="90000"/>
              </a:lnSpc>
              <a:spcBef>
                <a:spcPts val="1000"/>
              </a:spcBef>
              <a:spcAft>
                <a:spcPts val="0"/>
              </a:spcAft>
              <a:buSzPts val="1800"/>
              <a:buNone/>
            </a:pPr>
            <a:r>
              <a:rPr b="1" lang="en-US"/>
              <a:t>In groups (10 min):</a:t>
            </a:r>
            <a:endParaRPr/>
          </a:p>
          <a:p>
            <a:pPr indent="0" lvl="0" marL="182563" rtl="0" algn="l">
              <a:lnSpc>
                <a:spcPct val="90000"/>
              </a:lnSpc>
              <a:spcBef>
                <a:spcPts val="1000"/>
              </a:spcBef>
              <a:spcAft>
                <a:spcPts val="0"/>
              </a:spcAft>
              <a:buSzPts val="1800"/>
              <a:buNone/>
            </a:pPr>
            <a:r>
              <a:rPr lang="en-US"/>
              <a:t>List current practices related to that area.</a:t>
            </a:r>
            <a:endParaRPr/>
          </a:p>
          <a:p>
            <a:pPr indent="0" lvl="0" marL="182563" rtl="0" algn="l">
              <a:lnSpc>
                <a:spcPct val="90000"/>
              </a:lnSpc>
              <a:spcBef>
                <a:spcPts val="1000"/>
              </a:spcBef>
              <a:spcAft>
                <a:spcPts val="0"/>
              </a:spcAft>
              <a:buSzPts val="1800"/>
              <a:buNone/>
            </a:pPr>
            <a:r>
              <a:rPr lang="en-US"/>
              <a:t>Mark each as:</a:t>
            </a:r>
            <a:br>
              <a:rPr lang="en-US"/>
            </a:br>
            <a:r>
              <a:rPr lang="en-US"/>
              <a:t>• </a:t>
            </a:r>
            <a:r>
              <a:rPr b="1" lang="en-US"/>
              <a:t>Strength</a:t>
            </a:r>
            <a:r>
              <a:rPr lang="en-US"/>
              <a:t> (works well today)</a:t>
            </a:r>
            <a:br>
              <a:rPr lang="en-US"/>
            </a:br>
            <a:r>
              <a:rPr lang="en-US"/>
              <a:t>• </a:t>
            </a:r>
            <a:r>
              <a:rPr b="1" lang="en-US"/>
              <a:t>Gap</a:t>
            </a:r>
            <a:r>
              <a:rPr lang="en-US"/>
              <a:t> (needs improvement or missing)</a:t>
            </a:r>
            <a:endParaRPr/>
          </a:p>
          <a:p>
            <a:pPr indent="0" lvl="0" marL="182563" rtl="0" algn="l">
              <a:lnSpc>
                <a:spcPct val="90000"/>
              </a:lnSpc>
              <a:spcBef>
                <a:spcPts val="1000"/>
              </a:spcBef>
              <a:spcAft>
                <a:spcPts val="0"/>
              </a:spcAft>
              <a:buSzPts val="1800"/>
              <a:buNone/>
            </a:pPr>
            <a:r>
              <a:rPr b="1" lang="en-US"/>
              <a:t>Focus:</a:t>
            </a:r>
            <a:br>
              <a:rPr lang="en-US"/>
            </a:br>
            <a:r>
              <a:rPr lang="en-US"/>
              <a:t>• Write what people </a:t>
            </a:r>
            <a:r>
              <a:rPr b="1" lang="en-US"/>
              <a:t>do</a:t>
            </a:r>
            <a:r>
              <a:rPr lang="en-US"/>
              <a:t>, not what they believe.</a:t>
            </a:r>
            <a:br>
              <a:rPr lang="en-US"/>
            </a:br>
            <a:r>
              <a:rPr lang="en-US"/>
              <a:t>• Be specific and observable.</a:t>
            </a:r>
            <a:endParaRPr/>
          </a:p>
          <a:p>
            <a:pPr indent="0" lvl="0" marL="182563" rtl="0" algn="l">
              <a:lnSpc>
                <a:spcPct val="90000"/>
              </a:lnSpc>
              <a:spcBef>
                <a:spcPts val="1000"/>
              </a:spcBef>
              <a:spcAft>
                <a:spcPts val="0"/>
              </a:spcAft>
              <a:buSzPts val="1800"/>
              <a:buNone/>
            </a:pPr>
            <a:r>
              <a:rPr i="1" lang="en-US"/>
              <a:t>This step prepares you for planning new practices later in the session.</a:t>
            </a:r>
            <a:endParaRPr/>
          </a:p>
          <a:p>
            <a:pPr indent="0" lvl="0" marL="0" rtl="0" algn="l">
              <a:lnSpc>
                <a:spcPct val="90000"/>
              </a:lnSpc>
              <a:spcBef>
                <a:spcPts val="0"/>
              </a:spcBef>
              <a:spcAft>
                <a:spcPts val="0"/>
              </a:spcAft>
              <a:buClr>
                <a:schemeClr val="dk1"/>
              </a:buClr>
              <a:buSzPts val="1800"/>
              <a:buNone/>
            </a:pPr>
            <a:r>
              <a:t/>
            </a:r>
            <a:endParaRPr/>
          </a:p>
        </p:txBody>
      </p:sp>
      <p:sp>
        <p:nvSpPr>
          <p:cNvPr id="205" name="Google Shape;205;p15"/>
          <p:cNvSpPr/>
          <p:nvPr/>
        </p:nvSpPr>
        <p:spPr>
          <a:xfrm>
            <a:off x="5109209" y="4413974"/>
            <a:ext cx="6817179" cy="2362384"/>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800" u="sng" cap="none" strike="noStrike">
                <a:solidFill>
                  <a:schemeClr val="dk1"/>
                </a:solidFill>
                <a:latin typeface="Calibri"/>
                <a:ea typeface="Calibri"/>
                <a:cs typeface="Calibri"/>
                <a:sym typeface="Calibri"/>
              </a:rPr>
              <a:t>Key rule</a:t>
            </a:r>
            <a:endParaRPr/>
          </a:p>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You map </a:t>
            </a:r>
            <a:r>
              <a:rPr b="1" i="0" lang="en-US" sz="1800" u="none" cap="none" strike="noStrike">
                <a:solidFill>
                  <a:schemeClr val="dk1"/>
                </a:solidFill>
                <a:latin typeface="Calibri"/>
                <a:ea typeface="Calibri"/>
                <a:cs typeface="Calibri"/>
                <a:sym typeface="Calibri"/>
              </a:rPr>
              <a:t>practices</a:t>
            </a:r>
            <a:r>
              <a:rPr b="0" i="0" lang="en-US" sz="1800" u="none" cap="none" strike="noStrike">
                <a:solidFill>
                  <a:schemeClr val="dk1"/>
                </a:solidFill>
                <a:latin typeface="Calibri"/>
                <a:ea typeface="Calibri"/>
                <a:cs typeface="Calibri"/>
                <a:sym typeface="Calibri"/>
              </a:rPr>
              <a:t>, not opinions.</a:t>
            </a:r>
            <a:endParaRPr/>
          </a:p>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Examples of what NOT to write:</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 “Teachers care about students.”</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 “We want better relationships.”</a:t>
            </a:r>
            <a:endParaRPr/>
          </a:p>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Examples of what to write (observable):</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 “Teachers greet students at classroom door each morning.”</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 “Students complete a short emotional check-in every Monday.”</a:t>
            </a:r>
            <a:endParaRPr/>
          </a:p>
        </p:txBody>
      </p:sp>
      <p:graphicFrame>
        <p:nvGraphicFramePr>
          <p:cNvPr id="206" name="Google Shape;206;p15"/>
          <p:cNvGraphicFramePr/>
          <p:nvPr/>
        </p:nvGraphicFramePr>
        <p:xfrm>
          <a:off x="5109210" y="1036062"/>
          <a:ext cx="3000000" cy="3000000"/>
        </p:xfrm>
        <a:graphic>
          <a:graphicData uri="http://schemas.openxmlformats.org/drawingml/2006/table">
            <a:tbl>
              <a:tblPr>
                <a:noFill/>
                <a:tableStyleId>{0A5DCDD1-13CB-4352-8B20-2F4A6168BD3B}</a:tableStyleId>
              </a:tblPr>
              <a:tblGrid>
                <a:gridCol w="2272400"/>
                <a:gridCol w="2272400"/>
                <a:gridCol w="2272400"/>
              </a:tblGrid>
              <a:tr h="3702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t>SWOT area</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t>Meaning in this activity</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t>What you write</a:t>
                      </a:r>
                      <a:endParaRPr/>
                    </a:p>
                  </a:txBody>
                  <a:tcPr marT="45725" marB="45725" marR="91450" marL="91450" anchor="ctr"/>
                </a:tc>
              </a:tr>
              <a:tr h="6742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Strengths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Practices that already work well and support well-being.</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“Morning greeting routine in all classes.”</a:t>
                      </a:r>
                      <a:endParaRPr/>
                    </a:p>
                  </a:txBody>
                  <a:tcPr marT="45725" marB="45725" marR="91450" marL="91450" anchor="ctr"/>
                </a:tc>
              </a:tr>
              <a:tr h="6742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Weaknesses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Practices that are missing, inconsistent, or ineffective.</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“No structured break for teachers.”</a:t>
                      </a:r>
                      <a:endParaRPr/>
                    </a:p>
                  </a:txBody>
                  <a:tcPr marT="45725" marB="45725" marR="91450" marL="91450" anchor="ctr"/>
                </a:tc>
              </a:tr>
              <a:tr h="6742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Opportunities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Practical ideas you could start soon with existing resources.</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“Introduce two-minute emotional check-in.”</a:t>
                      </a:r>
                      <a:endParaRPr/>
                    </a:p>
                  </a:txBody>
                  <a:tcPr marT="45725" marB="45725" marR="91450" marL="91450" anchor="ctr"/>
                </a:tc>
              </a:tr>
              <a:tr h="6742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Threats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Risks that could block or damage well-being progress.</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“Workload prevents consistency.”</a:t>
                      </a:r>
                      <a:endParaRPr/>
                    </a:p>
                  </a:txBody>
                  <a:tcPr marT="45725" marB="45725" marR="91450" marL="91450"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1.1 – Introduction to Well-being in Education</a:t>
            </a:r>
            <a:endParaRPr/>
          </a:p>
        </p:txBody>
      </p:sp>
      <p:sp>
        <p:nvSpPr>
          <p:cNvPr id="212" name="Google Shape;212;p16"/>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Summary &amp; Reflection</a:t>
            </a:r>
            <a:endParaRPr/>
          </a:p>
        </p:txBody>
      </p:sp>
      <p:sp>
        <p:nvSpPr>
          <p:cNvPr id="213" name="Google Shape;213;p16"/>
          <p:cNvSpPr txBox="1"/>
          <p:nvPr>
            <p:ph idx="2" type="body"/>
          </p:nvPr>
        </p:nvSpPr>
        <p:spPr>
          <a:xfrm>
            <a:off x="5440680" y="989653"/>
            <a:ext cx="6258740" cy="5786705"/>
          </a:xfrm>
          <a:prstGeom prst="rect">
            <a:avLst/>
          </a:prstGeom>
          <a:noFill/>
          <a:ln>
            <a:noFill/>
          </a:ln>
        </p:spPr>
        <p:txBody>
          <a:bodyPr anchorCtr="0" anchor="t" bIns="45700" lIns="91425" spcFirstLastPara="1" rIns="91425" wrap="square" tIns="45700">
            <a:noAutofit/>
          </a:bodyPr>
          <a:lstStyle/>
          <a:p>
            <a:pPr indent="-34925" lvl="0" marL="263525" rtl="0" algn="l">
              <a:lnSpc>
                <a:spcPct val="90000"/>
              </a:lnSpc>
              <a:spcBef>
                <a:spcPts val="1000"/>
              </a:spcBef>
              <a:spcAft>
                <a:spcPts val="0"/>
              </a:spcAft>
              <a:buSzPts val="1800"/>
              <a:buNone/>
            </a:pPr>
            <a:r>
              <a:rPr b="1" lang="en-US" sz="2400" u="sng"/>
              <a:t>Key takeaways</a:t>
            </a:r>
            <a:br>
              <a:rPr lang="en-US" sz="2400"/>
            </a:br>
            <a:r>
              <a:rPr lang="en-US" sz="2400"/>
              <a:t>• We defined school well-being using a shared language.</a:t>
            </a:r>
            <a:br>
              <a:rPr lang="en-US" sz="2400"/>
            </a:br>
            <a:r>
              <a:rPr lang="en-US" sz="2400"/>
              <a:t>• We identified three current challenges in our context.</a:t>
            </a:r>
            <a:br>
              <a:rPr lang="en-US" sz="2400"/>
            </a:br>
            <a:r>
              <a:rPr lang="en-US" sz="2400"/>
              <a:t>• We mapped one strength and one gap in existing practices.</a:t>
            </a:r>
            <a:endParaRPr/>
          </a:p>
          <a:p>
            <a:pPr indent="-34925" lvl="0" marL="263525" rtl="0" algn="l">
              <a:lnSpc>
                <a:spcPct val="90000"/>
              </a:lnSpc>
              <a:spcBef>
                <a:spcPts val="1000"/>
              </a:spcBef>
              <a:spcAft>
                <a:spcPts val="0"/>
              </a:spcAft>
              <a:buSzPts val="1800"/>
              <a:buNone/>
            </a:pPr>
            <a:r>
              <a:rPr b="1" lang="en-US" sz="2400" u="sng"/>
              <a:t>Reflection task</a:t>
            </a:r>
            <a:br>
              <a:rPr lang="en-US" sz="2400"/>
            </a:br>
            <a:r>
              <a:rPr lang="en-US" sz="2400"/>
              <a:t>Write one </a:t>
            </a:r>
            <a:r>
              <a:rPr b="1" lang="en-US" sz="2400"/>
              <a:t>specific change</a:t>
            </a:r>
            <a:r>
              <a:rPr lang="en-US" sz="2400"/>
              <a:t> you will introduce in your school this term.</a:t>
            </a:r>
            <a:br>
              <a:rPr lang="en-US" sz="2400"/>
            </a:br>
            <a:r>
              <a:rPr lang="en-US" sz="2400"/>
              <a:t>It must be realistic, measurable, and linked to daily practice.</a:t>
            </a:r>
            <a:endParaRPr/>
          </a:p>
          <a:p>
            <a:pPr indent="-34925" lvl="0" marL="263525" rtl="0" algn="l">
              <a:lnSpc>
                <a:spcPct val="90000"/>
              </a:lnSpc>
              <a:spcBef>
                <a:spcPts val="1000"/>
              </a:spcBef>
              <a:spcAft>
                <a:spcPts val="0"/>
              </a:spcAft>
              <a:buSzPts val="1800"/>
              <a:buNone/>
            </a:pPr>
            <a:r>
              <a:rPr b="1" lang="en-US" sz="2400" u="sng"/>
              <a:t>Share</a:t>
            </a:r>
            <a:br>
              <a:rPr lang="en-US" sz="2400"/>
            </a:br>
            <a:r>
              <a:rPr lang="en-US" sz="2400"/>
              <a:t>Selected participants present their planned change.</a:t>
            </a:r>
            <a:endParaRPr/>
          </a:p>
          <a:p>
            <a:pPr indent="0" lvl="0" marL="0" rtl="0" algn="l">
              <a:lnSpc>
                <a:spcPct val="90000"/>
              </a:lnSpc>
              <a:spcBef>
                <a:spcPts val="1200"/>
              </a:spcBef>
              <a:spcAft>
                <a:spcPts val="0"/>
              </a:spcAft>
              <a:buClr>
                <a:schemeClr val="dk1"/>
              </a:buClr>
              <a:buSzPts val="1800"/>
              <a:buNone/>
            </a:pPr>
            <a:r>
              <a:t/>
            </a:r>
            <a:endParaRPr/>
          </a:p>
        </p:txBody>
      </p:sp>
      <p:pic>
        <p:nvPicPr>
          <p:cNvPr descr="Clipboard with a pencil and a piece of paper&#10;&#10;AI-generated content may be incorrect." id="214" name="Google Shape;214;p16"/>
          <p:cNvPicPr preferRelativeResize="0"/>
          <p:nvPr/>
        </p:nvPicPr>
        <p:blipFill rotWithShape="1">
          <a:blip r:embed="rId3">
            <a:alphaModFix/>
          </a:blip>
          <a:srcRect b="0" l="0" r="0" t="0"/>
          <a:stretch/>
        </p:blipFill>
        <p:spPr>
          <a:xfrm>
            <a:off x="1166951" y="1405534"/>
            <a:ext cx="3439339" cy="4693341"/>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7"/>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600"/>
              <a:t> Looking Ahead to Unit 1.2: Introduction to the PERMA Model</a:t>
            </a:r>
            <a:endParaRPr/>
          </a:p>
        </p:txBody>
      </p:sp>
      <p:sp>
        <p:nvSpPr>
          <p:cNvPr id="220" name="Google Shape;220;p17"/>
          <p:cNvSpPr txBox="1"/>
          <p:nvPr>
            <p:ph idx="2" type="body"/>
          </p:nvPr>
        </p:nvSpPr>
        <p:spPr>
          <a:xfrm>
            <a:off x="97970" y="1071295"/>
            <a:ext cx="11699420" cy="5786705"/>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1800"/>
              <a:buFont typeface="Arial"/>
              <a:buChar char="•"/>
            </a:pPr>
            <a:r>
              <a:rPr lang="en-US" sz="2400"/>
              <a:t>In the next unit, we focus on what helps people thrive at school.</a:t>
            </a:r>
            <a:endParaRPr/>
          </a:p>
          <a:p>
            <a:pPr indent="-342900" lvl="0" marL="571500" rtl="0" algn="l">
              <a:lnSpc>
                <a:spcPct val="90000"/>
              </a:lnSpc>
              <a:spcBef>
                <a:spcPts val="1000"/>
              </a:spcBef>
              <a:spcAft>
                <a:spcPts val="0"/>
              </a:spcAft>
              <a:buSzPts val="1800"/>
              <a:buFont typeface="Arial"/>
              <a:buChar char="•"/>
            </a:pPr>
            <a:r>
              <a:rPr lang="en-US" sz="2400"/>
              <a:t>We will explore Seligman’s PERMA model and how each element supports well-being in daily school life.</a:t>
            </a:r>
            <a:endParaRPr/>
          </a:p>
          <a:p>
            <a:pPr indent="-342900" lvl="0" marL="571500" rtl="0" algn="l">
              <a:lnSpc>
                <a:spcPct val="90000"/>
              </a:lnSpc>
              <a:spcBef>
                <a:spcPts val="1000"/>
              </a:spcBef>
              <a:spcAft>
                <a:spcPts val="0"/>
              </a:spcAft>
              <a:buSzPts val="1800"/>
              <a:buFont typeface="Arial"/>
              <a:buChar char="•"/>
            </a:pPr>
            <a:r>
              <a:rPr lang="en-US" sz="2400"/>
              <a:t>You will learn one evidence-based practice you can use with students or staff.</a:t>
            </a:r>
            <a:endParaRPr/>
          </a:p>
          <a:p>
            <a:pPr indent="-342900" lvl="0" marL="571500" rtl="0" algn="l">
              <a:lnSpc>
                <a:spcPct val="90000"/>
              </a:lnSpc>
              <a:spcBef>
                <a:spcPts val="1000"/>
              </a:spcBef>
              <a:spcAft>
                <a:spcPts val="0"/>
              </a:spcAft>
              <a:buSzPts val="1800"/>
              <a:buFont typeface="Arial"/>
              <a:buChar char="•"/>
            </a:pPr>
            <a:r>
              <a:rPr lang="en-US" sz="2400"/>
              <a:t>You will identify one strength and one gap related to PERMA in your school.</a:t>
            </a:r>
            <a:endParaRPr/>
          </a:p>
        </p:txBody>
      </p:sp>
      <p:pic>
        <p:nvPicPr>
          <p:cNvPr descr="A group of smiley faces&#10;&#10;AI-generated content may be incorrect." id="221" name="Google Shape;221;p17"/>
          <p:cNvPicPr preferRelativeResize="0"/>
          <p:nvPr/>
        </p:nvPicPr>
        <p:blipFill rotWithShape="1">
          <a:blip r:embed="rId3">
            <a:alphaModFix/>
          </a:blip>
          <a:srcRect b="0" l="0" r="0" t="0"/>
          <a:stretch/>
        </p:blipFill>
        <p:spPr>
          <a:xfrm>
            <a:off x="1587135" y="3770268"/>
            <a:ext cx="8721090" cy="30060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7f91dc4fb9_0_17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References</a:t>
            </a:r>
            <a:endParaRPr/>
          </a:p>
        </p:txBody>
      </p:sp>
      <p:sp>
        <p:nvSpPr>
          <p:cNvPr id="227" name="Google Shape;227;g37f91dc4fb9_0_173"/>
          <p:cNvSpPr txBox="1"/>
          <p:nvPr>
            <p:ph idx="2" type="body"/>
          </p:nvPr>
        </p:nvSpPr>
        <p:spPr>
          <a:xfrm>
            <a:off x="123750" y="101691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a:t>Duan, W., Chen, Z., &amp; Ho, S. M. Y. (2020). Editorial: Positive education: Theory, practice, and evidence. </a:t>
            </a:r>
            <a:r>
              <a:rPr i="1" lang="en-US"/>
              <a:t>Frontiers in Psychology, 11</a:t>
            </a:r>
            <a:r>
              <a:rPr lang="en-US"/>
              <a:t>, 427. </a:t>
            </a:r>
            <a:r>
              <a:rPr lang="en-US" u="sng">
                <a:solidFill>
                  <a:schemeClr val="hlink"/>
                </a:solidFill>
                <a:hlinkClick r:id="rId3"/>
              </a:rPr>
              <a:t>https://doi.org/10.3389/fpsyg.2020.00427</a:t>
            </a:r>
            <a:r>
              <a:rPr lang="en-US"/>
              <a:t> </a:t>
            </a:r>
            <a:endParaRPr/>
          </a:p>
          <a:p>
            <a:pPr indent="-228600" lvl="0" marL="457200" marR="0" rtl="0" algn="l">
              <a:lnSpc>
                <a:spcPct val="90000"/>
              </a:lnSpc>
              <a:spcBef>
                <a:spcPts val="1000"/>
              </a:spcBef>
              <a:spcAft>
                <a:spcPts val="0"/>
              </a:spcAft>
              <a:buClr>
                <a:schemeClr val="dk1"/>
              </a:buClr>
              <a:buSzPts val="1800"/>
              <a:buFont typeface="Arial"/>
              <a:buNone/>
            </a:pPr>
            <a:r>
              <a:rPr lang="en-US"/>
              <a:t>Durlak, J. A., Weissberg, R. P., et al. (2011). The impact of enhancing students’ social and emotional learning: A meta-analysis of school-based interventions. </a:t>
            </a:r>
            <a:r>
              <a:rPr i="1" lang="en-US"/>
              <a:t>Child Development, 82</a:t>
            </a:r>
            <a:r>
              <a:rPr lang="en-US"/>
              <a:t>(1), 405–432. </a:t>
            </a:r>
            <a:r>
              <a:rPr lang="en-US" u="sng">
                <a:solidFill>
                  <a:schemeClr val="hlink"/>
                </a:solidFill>
                <a:hlinkClick r:id="rId4"/>
              </a:rPr>
              <a:t>https://doi.org/10.1111/j.1467-8624.2010.01564.x</a:t>
            </a:r>
            <a:endParaRPr/>
          </a:p>
          <a:p>
            <a:pPr indent="-228600" lvl="0" marL="457200" marR="0" rtl="0" algn="l">
              <a:lnSpc>
                <a:spcPct val="90000"/>
              </a:lnSpc>
              <a:spcBef>
                <a:spcPts val="1000"/>
              </a:spcBef>
              <a:spcAft>
                <a:spcPts val="0"/>
              </a:spcAft>
              <a:buClr>
                <a:schemeClr val="dk1"/>
              </a:buClr>
              <a:buSzPts val="1800"/>
              <a:buFont typeface="Arial"/>
              <a:buNone/>
            </a:pPr>
            <a:r>
              <a:rPr lang="en-US"/>
              <a:t>OECD. (2020). </a:t>
            </a:r>
            <a:r>
              <a:rPr i="1" lang="en-US"/>
              <a:t>Supporting students’ well-being in schools</a:t>
            </a:r>
            <a:r>
              <a:rPr lang="en-US"/>
              <a:t>. Organisation for Economic Co-operation and Development.</a:t>
            </a:r>
            <a:endParaRPr/>
          </a:p>
          <a:p>
            <a:pPr indent="-228600" lvl="0" marL="457200" marR="0" rtl="0" algn="l">
              <a:lnSpc>
                <a:spcPct val="90000"/>
              </a:lnSpc>
              <a:spcBef>
                <a:spcPts val="1000"/>
              </a:spcBef>
              <a:spcAft>
                <a:spcPts val="0"/>
              </a:spcAft>
              <a:buClr>
                <a:schemeClr val="dk1"/>
              </a:buClr>
              <a:buSzPts val="1800"/>
              <a:buFont typeface="Arial"/>
              <a:buNone/>
            </a:pPr>
            <a:r>
              <a:rPr lang="en-US"/>
              <a:t>Roffey, S. (2012). Developing positive relationships in schools. </a:t>
            </a:r>
            <a:r>
              <a:rPr i="1" lang="en-US"/>
              <a:t>Child Indicators Research, 5</a:t>
            </a:r>
            <a:r>
              <a:rPr lang="en-US"/>
              <a:t>(3), 483–501. DOI:</a:t>
            </a:r>
            <a:r>
              <a:rPr lang="en-US" u="sng">
                <a:solidFill>
                  <a:schemeClr val="hlink"/>
                </a:solidFill>
                <a:hlinkClick r:id="rId5"/>
              </a:rPr>
              <a:t>10.1007/978-94-007-2147-0_9</a:t>
            </a:r>
            <a:endParaRPr/>
          </a:p>
          <a:p>
            <a:pPr indent="-228600" lvl="0" marL="457200" marR="0" rtl="0" algn="l">
              <a:lnSpc>
                <a:spcPct val="90000"/>
              </a:lnSpc>
              <a:spcBef>
                <a:spcPts val="1000"/>
              </a:spcBef>
              <a:spcAft>
                <a:spcPts val="0"/>
              </a:spcAft>
              <a:buClr>
                <a:schemeClr val="dk1"/>
              </a:buClr>
              <a:buSzPts val="1800"/>
              <a:buFont typeface="Arial"/>
              <a:buNone/>
            </a:pPr>
            <a:r>
              <a:rPr lang="en-US"/>
              <a:t>Seligman, M. E. P. (2011). </a:t>
            </a:r>
            <a:r>
              <a:rPr i="1" lang="en-US"/>
              <a:t>Flourish: A visionary new understanding of happiness and well-being</a:t>
            </a:r>
            <a:r>
              <a:rPr lang="en-US"/>
              <a:t>. Free Press.</a:t>
            </a:r>
            <a:endParaRPr/>
          </a:p>
          <a:p>
            <a:pPr indent="-228600" lvl="0" marL="457200" marR="0" rtl="0" algn="l">
              <a:lnSpc>
                <a:spcPct val="90000"/>
              </a:lnSpc>
              <a:spcBef>
                <a:spcPts val="1000"/>
              </a:spcBef>
              <a:spcAft>
                <a:spcPts val="0"/>
              </a:spcAft>
              <a:buClr>
                <a:schemeClr val="dk1"/>
              </a:buClr>
              <a:buSzPts val="1800"/>
              <a:buFont typeface="Arial"/>
              <a:buNone/>
            </a:pPr>
            <a:r>
              <a:rPr lang="en-US"/>
              <a:t>UNESCO. (2023). </a:t>
            </a:r>
            <a:r>
              <a:rPr i="1" lang="en-US"/>
              <a:t>Whole-school approach to preventing school violence and promoting well-being</a:t>
            </a:r>
            <a:r>
              <a:rPr lang="en-US"/>
              <a:t>. United Nations Educational, Scientific and Cultural Organization.</a:t>
            </a:r>
            <a:endParaRPr/>
          </a:p>
          <a:p>
            <a:pPr indent="-228600" lvl="0" marL="457200" marR="0" rtl="0" algn="l">
              <a:lnSpc>
                <a:spcPct val="90000"/>
              </a:lnSpc>
              <a:spcBef>
                <a:spcPts val="1000"/>
              </a:spcBef>
              <a:spcAft>
                <a:spcPts val="0"/>
              </a:spcAft>
              <a:buClr>
                <a:schemeClr val="dk1"/>
              </a:buClr>
              <a:buSzPts val="1800"/>
              <a:buFont typeface="Arial"/>
              <a:buNone/>
            </a:pPr>
            <a:r>
              <a:rPr lang="en-US"/>
              <a:t>Waters, L. (2011). A review of school-based positive psychology interventions. </a:t>
            </a:r>
            <a:r>
              <a:rPr i="1" lang="en-US"/>
              <a:t>Pastoral Care in Education, 29</a:t>
            </a:r>
            <a:r>
              <a:rPr lang="en-US"/>
              <a:t>(2), 117–133. </a:t>
            </a:r>
            <a:r>
              <a:rPr lang="en-US" u="sng">
                <a:solidFill>
                  <a:schemeClr val="hlink"/>
                </a:solidFill>
                <a:hlinkClick r:id="rId6"/>
              </a:rPr>
              <a:t>https://doi.org/10.1375/aedp.28.2.75</a:t>
            </a:r>
            <a:endParaRPr/>
          </a:p>
          <a:p>
            <a:pPr indent="-228600" lvl="0" marL="457200" marR="0" rtl="0" algn="l">
              <a:lnSpc>
                <a:spcPct val="90000"/>
              </a:lnSpc>
              <a:spcBef>
                <a:spcPts val="1000"/>
              </a:spcBef>
              <a:spcAft>
                <a:spcPts val="0"/>
              </a:spcAft>
              <a:buClr>
                <a:schemeClr val="dk1"/>
              </a:buClr>
              <a:buSzPts val="1800"/>
              <a:buFont typeface="Arial"/>
              <a:buNone/>
            </a:pPr>
            <a:r>
              <a:rPr lang="en-US"/>
              <a:t>World Health Organization. (2021). </a:t>
            </a:r>
            <a:r>
              <a:rPr i="1" lang="en-US"/>
              <a:t>WHO guideline on school health services</a:t>
            </a:r>
            <a:r>
              <a:rPr lang="en-US"/>
              <a:t>. World Health Organization.</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7"/>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000"/>
              <a:buFont typeface="Calibri"/>
              <a:buNone/>
            </a:pPr>
            <a:r>
              <a:rPr lang="en-US"/>
              <a:t>Thank you for your attention!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8"/>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37d7badc4d7_0_0"/>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sz="2500">
                <a:solidFill>
                  <a:srgbClr val="595959"/>
                </a:solidFill>
                <a:latin typeface="Arial"/>
                <a:ea typeface="Arial"/>
                <a:cs typeface="Arial"/>
                <a:sym typeface="Arial"/>
              </a:rPr>
              <a:t>WP 3: Training and capacity building (D3.1)</a:t>
            </a:r>
            <a:endParaRPr sz="2500">
              <a:solidFill>
                <a:srgbClr val="595959"/>
              </a:solidFill>
              <a:latin typeface="Arial"/>
              <a:ea typeface="Arial"/>
              <a:cs typeface="Arial"/>
              <a:sym typeface="Arial"/>
            </a:endParaRPr>
          </a:p>
          <a:p>
            <a:pPr indent="0" lvl="0" marL="0" rtl="0" algn="l">
              <a:lnSpc>
                <a:spcPct val="90000"/>
              </a:lnSpc>
              <a:spcBef>
                <a:spcPts val="0"/>
              </a:spcBef>
              <a:spcAft>
                <a:spcPts val="0"/>
              </a:spcAft>
              <a:buClr>
                <a:schemeClr val="dk1"/>
              </a:buClr>
              <a:buSzPts val="2000"/>
              <a:buFont typeface="Calibri"/>
              <a:buNone/>
            </a:pPr>
            <a:r>
              <a:t/>
            </a:r>
            <a:endParaRPr sz="2200"/>
          </a:p>
        </p:txBody>
      </p:sp>
      <p:sp>
        <p:nvSpPr>
          <p:cNvPr id="69" name="Google Shape;69;g37d7badc4d7_0_0"/>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600"/>
              <a:buNone/>
            </a:pPr>
            <a:r>
              <a:rPr b="0" i="0" lang="en-US" sz="3599">
                <a:solidFill>
                  <a:srgbClr val="545454"/>
                </a:solidFill>
              </a:rPr>
              <a:t>Master Trainer Course - Day 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37f91dc4fb9_0_14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100000"/>
              </a:lnSpc>
              <a:spcBef>
                <a:spcPts val="0"/>
              </a:spcBef>
              <a:spcAft>
                <a:spcPts val="0"/>
              </a:spcAft>
              <a:buSzPts val="3800"/>
              <a:buNone/>
            </a:pPr>
            <a:r>
              <a:rPr lang="en-US" sz="3000">
                <a:solidFill>
                  <a:schemeClr val="lt1"/>
                </a:solidFill>
              </a:rPr>
              <a:t>Foundations of Holistic Well-being &amp; Positive Psychology</a:t>
            </a:r>
            <a:endParaRPr/>
          </a:p>
        </p:txBody>
      </p:sp>
      <p:sp>
        <p:nvSpPr>
          <p:cNvPr id="76" name="Google Shape;76;g37f91dc4fb9_0_14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Introduction</a:t>
            </a:r>
            <a:endParaRPr/>
          </a:p>
        </p:txBody>
      </p:sp>
      <p:sp>
        <p:nvSpPr>
          <p:cNvPr id="77" name="Google Shape;77;g37f91dc4fb9_0_14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4925" lvl="0" marL="263525" rtl="0" algn="l">
              <a:lnSpc>
                <a:spcPct val="90000"/>
              </a:lnSpc>
              <a:spcBef>
                <a:spcPts val="1000"/>
              </a:spcBef>
              <a:spcAft>
                <a:spcPts val="0"/>
              </a:spcAft>
              <a:buSzPts val="1800"/>
              <a:buNone/>
            </a:pPr>
            <a:r>
              <a:rPr lang="en-US" sz="2000"/>
              <a:t>Day 1 overview:</a:t>
            </a:r>
            <a:endParaRPr sz="2000"/>
          </a:p>
          <a:p>
            <a:pPr indent="-34925" lvl="0" marL="263525" rtl="0" algn="l">
              <a:lnSpc>
                <a:spcPct val="90000"/>
              </a:lnSpc>
              <a:spcBef>
                <a:spcPts val="1000"/>
              </a:spcBef>
              <a:spcAft>
                <a:spcPts val="0"/>
              </a:spcAft>
              <a:buSzPts val="1800"/>
              <a:buNone/>
            </a:pPr>
            <a:r>
              <a:rPr lang="en-US" sz="2000"/>
              <a:t>The main objective is to help teachers build a shared and practical understanding of well-being in schools. They define what well-being means, examine how it shows up in daily school life, and identify what currently works and what needs improvement.</a:t>
            </a:r>
            <a:endParaRPr/>
          </a:p>
          <a:p>
            <a:pPr indent="-34925" lvl="0" marL="263525" rtl="0" algn="l">
              <a:lnSpc>
                <a:spcPct val="90000"/>
              </a:lnSpc>
              <a:spcBef>
                <a:spcPts val="1000"/>
              </a:spcBef>
              <a:spcAft>
                <a:spcPts val="0"/>
              </a:spcAft>
              <a:buSzPts val="1800"/>
              <a:buNone/>
            </a:pPr>
            <a:r>
              <a:rPr b="1" lang="en-US" sz="2000"/>
              <a:t>Unit Breakdown:</a:t>
            </a:r>
            <a:endParaRPr/>
          </a:p>
          <a:p>
            <a:pPr indent="-342900" lvl="0" marL="571500" rtl="0" algn="l">
              <a:lnSpc>
                <a:spcPct val="90000"/>
              </a:lnSpc>
              <a:spcBef>
                <a:spcPts val="1000"/>
              </a:spcBef>
              <a:spcAft>
                <a:spcPts val="0"/>
              </a:spcAft>
              <a:buSzPts val="1800"/>
              <a:buFont typeface="Arial"/>
              <a:buChar char="•"/>
            </a:pPr>
            <a:r>
              <a:rPr b="1" lang="en-US" sz="2000"/>
              <a:t>Unit 1.1 (Define):</a:t>
            </a:r>
            <a:r>
              <a:rPr lang="en-US" sz="2000"/>
              <a:t> Build a shared understanding of school well-being.</a:t>
            </a:r>
            <a:br>
              <a:rPr lang="en-US" sz="2000"/>
            </a:br>
            <a:r>
              <a:rPr lang="en-US" sz="2000"/>
              <a:t>Participants define well-being, identify challenges in their school, and note current strengths and gaps.</a:t>
            </a:r>
            <a:endParaRPr/>
          </a:p>
          <a:p>
            <a:pPr indent="-342900" lvl="0" marL="571500" rtl="0" algn="l">
              <a:lnSpc>
                <a:spcPct val="90000"/>
              </a:lnSpc>
              <a:spcBef>
                <a:spcPts val="1000"/>
              </a:spcBef>
              <a:spcAft>
                <a:spcPts val="0"/>
              </a:spcAft>
              <a:buSzPts val="1800"/>
              <a:buFont typeface="Arial"/>
              <a:buChar char="•"/>
            </a:pPr>
            <a:r>
              <a:rPr b="1" lang="en-US" sz="2000"/>
              <a:t>Unit 1.2 (Explore):</a:t>
            </a:r>
            <a:r>
              <a:rPr lang="en-US" sz="2000"/>
              <a:t> Learn the core elements of Positive Psychology with PERMA.</a:t>
            </a:r>
            <a:br>
              <a:rPr lang="en-US" sz="2000"/>
            </a:br>
            <a:r>
              <a:rPr lang="en-US" sz="2000"/>
              <a:t>Participants connect PERMA to real routines and see how small daily actions support emotional, social, and academic functioning.</a:t>
            </a:r>
            <a:endParaRPr/>
          </a:p>
          <a:p>
            <a:pPr indent="-342900" lvl="0" marL="571500" rtl="0" algn="l">
              <a:lnSpc>
                <a:spcPct val="90000"/>
              </a:lnSpc>
              <a:spcBef>
                <a:spcPts val="1000"/>
              </a:spcBef>
              <a:spcAft>
                <a:spcPts val="0"/>
              </a:spcAft>
              <a:buSzPts val="1800"/>
              <a:buFont typeface="Arial"/>
              <a:buChar char="•"/>
            </a:pPr>
            <a:r>
              <a:rPr b="1" lang="en-US" sz="2000"/>
              <a:t>Unit 1.3 (Apply):</a:t>
            </a:r>
            <a:r>
              <a:rPr lang="en-US" sz="2000"/>
              <a:t> Identify quick wins that improve well-being in classrooms and staff culture.</a:t>
            </a:r>
            <a:br>
              <a:rPr lang="en-US" sz="2000"/>
            </a:br>
            <a:r>
              <a:rPr lang="en-US" sz="2000"/>
              <a:t>Participants choose one action they can start next week and agree on who will do what.</a:t>
            </a:r>
            <a:endParaRPr/>
          </a:p>
          <a:p>
            <a:pPr indent="-34925" lvl="0" marL="263525" rtl="0" algn="l">
              <a:lnSpc>
                <a:spcPct val="90000"/>
              </a:lnSpc>
              <a:spcBef>
                <a:spcPts val="1000"/>
              </a:spcBef>
              <a:spcAft>
                <a:spcPts val="0"/>
              </a:spcAft>
              <a:buSzPts val="1800"/>
              <a:buNone/>
            </a:pPr>
            <a:r>
              <a:t/>
            </a:r>
            <a:endParaRPr sz="2400"/>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37f91dc4fb9_0_5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1.1 – Introduction to Well-being in Education</a:t>
            </a:r>
            <a:endParaRPr/>
          </a:p>
        </p:txBody>
      </p:sp>
      <p:sp>
        <p:nvSpPr>
          <p:cNvPr id="83" name="Google Shape;83;g37f91dc4fb9_0_5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Learning objectives</a:t>
            </a:r>
            <a:endParaRPr/>
          </a:p>
        </p:txBody>
      </p:sp>
      <p:grpSp>
        <p:nvGrpSpPr>
          <p:cNvPr id="84" name="Google Shape;84;g37f91dc4fb9_0_58"/>
          <p:cNvGrpSpPr/>
          <p:nvPr/>
        </p:nvGrpSpPr>
        <p:grpSpPr>
          <a:xfrm>
            <a:off x="491938" y="2171700"/>
            <a:ext cx="11208122" cy="4488844"/>
            <a:chOff x="2354" y="0"/>
            <a:chExt cx="11208122" cy="4488844"/>
          </a:xfrm>
        </p:grpSpPr>
        <p:sp>
          <p:nvSpPr>
            <p:cNvPr id="85" name="Google Shape;85;g37f91dc4fb9_0_58"/>
            <p:cNvSpPr/>
            <p:nvPr/>
          </p:nvSpPr>
          <p:spPr>
            <a:xfrm>
              <a:off x="2354" y="0"/>
              <a:ext cx="3662785" cy="4488844"/>
            </a:xfrm>
            <a:prstGeom prst="roundRect">
              <a:avLst>
                <a:gd fmla="val 10000" name="adj"/>
              </a:avLst>
            </a:prstGeom>
            <a:solidFill>
              <a:srgbClr val="FA715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37f91dc4fb9_0_58"/>
            <p:cNvSpPr txBox="1"/>
            <p:nvPr/>
          </p:nvSpPr>
          <p:spPr>
            <a:xfrm>
              <a:off x="2354" y="1795537"/>
              <a:ext cx="3662785" cy="1795537"/>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Define well-being in the school context and explain why it matters.</a:t>
              </a:r>
              <a:endParaRPr b="0" i="0" sz="1900" u="none" cap="none" strike="noStrike">
                <a:solidFill>
                  <a:schemeClr val="lt1"/>
                </a:solidFill>
                <a:latin typeface="Arial"/>
                <a:ea typeface="Arial"/>
                <a:cs typeface="Arial"/>
                <a:sym typeface="Arial"/>
              </a:endParaRPr>
            </a:p>
          </p:txBody>
        </p:sp>
        <p:sp>
          <p:nvSpPr>
            <p:cNvPr id="87" name="Google Shape;87;g37f91dc4fb9_0_58"/>
            <p:cNvSpPr/>
            <p:nvPr/>
          </p:nvSpPr>
          <p:spPr>
            <a:xfrm>
              <a:off x="1086354" y="269330"/>
              <a:ext cx="1494785" cy="1494785"/>
            </a:xfrm>
            <a:prstGeom prst="ellipse">
              <a:avLst/>
            </a:prstGeom>
            <a:blipFill rotWithShape="1">
              <a:blip r:embed="rId3">
                <a:alphaModFix/>
              </a:blip>
              <a:stretch>
                <a:fillRect b="0" l="0" r="0" t="0"/>
              </a:stretch>
            </a:blip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37f91dc4fb9_0_58"/>
            <p:cNvSpPr/>
            <p:nvPr/>
          </p:nvSpPr>
          <p:spPr>
            <a:xfrm>
              <a:off x="3775022" y="0"/>
              <a:ext cx="3662785" cy="4488844"/>
            </a:xfrm>
            <a:prstGeom prst="roundRect">
              <a:avLst>
                <a:gd fmla="val 10000" name="adj"/>
              </a:avLst>
            </a:prstGeom>
            <a:solidFill>
              <a:srgbClr val="F9873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37f91dc4fb9_0_58"/>
            <p:cNvSpPr txBox="1"/>
            <p:nvPr/>
          </p:nvSpPr>
          <p:spPr>
            <a:xfrm>
              <a:off x="3775022" y="1795537"/>
              <a:ext cx="3662785" cy="1795537"/>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Identify at least three well-being challenges relevant to their own school environment.</a:t>
              </a:r>
              <a:endParaRPr b="0" i="0" sz="1900" u="none" cap="none" strike="noStrike">
                <a:solidFill>
                  <a:schemeClr val="lt1"/>
                </a:solidFill>
                <a:latin typeface="Arial"/>
                <a:ea typeface="Arial"/>
                <a:cs typeface="Arial"/>
                <a:sym typeface="Arial"/>
              </a:endParaRPr>
            </a:p>
          </p:txBody>
        </p:sp>
        <p:sp>
          <p:nvSpPr>
            <p:cNvPr id="90" name="Google Shape;90;g37f91dc4fb9_0_58"/>
            <p:cNvSpPr/>
            <p:nvPr/>
          </p:nvSpPr>
          <p:spPr>
            <a:xfrm>
              <a:off x="4859022" y="269330"/>
              <a:ext cx="1494785" cy="1494785"/>
            </a:xfrm>
            <a:prstGeom prst="ellipse">
              <a:avLst/>
            </a:prstGeom>
            <a:blipFill rotWithShape="1">
              <a:blip r:embed="rId4">
                <a:alphaModFix/>
              </a:blip>
              <a:stretch>
                <a:fillRect b="0" l="0" r="0" t="0"/>
              </a:stretch>
            </a:blip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37f91dc4fb9_0_58"/>
            <p:cNvSpPr/>
            <p:nvPr/>
          </p:nvSpPr>
          <p:spPr>
            <a:xfrm>
              <a:off x="7547691" y="0"/>
              <a:ext cx="3662785" cy="4488844"/>
            </a:xfrm>
            <a:prstGeom prst="roundRect">
              <a:avLst>
                <a:gd fmla="val 10000" name="adj"/>
              </a:avLst>
            </a:prstGeom>
            <a:solidFill>
              <a:srgbClr val="F9AD1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37f91dc4fb9_0_58"/>
            <p:cNvSpPr txBox="1"/>
            <p:nvPr/>
          </p:nvSpPr>
          <p:spPr>
            <a:xfrm>
              <a:off x="7547691" y="1795537"/>
              <a:ext cx="3662785" cy="1795537"/>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Map current well-being practices in their schools, highlighting strengths and areas for improvement, using established well-being indicators as a reference.</a:t>
              </a:r>
              <a:endParaRPr b="0" i="0" sz="1900" u="none" cap="none" strike="noStrike">
                <a:solidFill>
                  <a:schemeClr val="lt1"/>
                </a:solidFill>
                <a:latin typeface="Arial"/>
                <a:ea typeface="Arial"/>
                <a:cs typeface="Arial"/>
                <a:sym typeface="Arial"/>
              </a:endParaRPr>
            </a:p>
          </p:txBody>
        </p:sp>
        <p:sp>
          <p:nvSpPr>
            <p:cNvPr id="93" name="Google Shape;93;g37f91dc4fb9_0_58"/>
            <p:cNvSpPr/>
            <p:nvPr/>
          </p:nvSpPr>
          <p:spPr>
            <a:xfrm>
              <a:off x="8631691" y="269330"/>
              <a:ext cx="1494785" cy="1494785"/>
            </a:xfrm>
            <a:prstGeom prst="ellipse">
              <a:avLst/>
            </a:prstGeom>
            <a:blipFill rotWithShape="1">
              <a:blip r:embed="rId5">
                <a:alphaModFix/>
              </a:blip>
              <a:stretch>
                <a:fillRect b="0" l="0" r="0" t="0"/>
              </a:stretch>
            </a:blip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37f91dc4fb9_0_58"/>
            <p:cNvSpPr/>
            <p:nvPr/>
          </p:nvSpPr>
          <p:spPr>
            <a:xfrm>
              <a:off x="448513" y="3591075"/>
              <a:ext cx="10315804" cy="673326"/>
            </a:xfrm>
            <a:prstGeom prst="leftRightArrow">
              <a:avLst>
                <a:gd fmla="val 50000" name="adj1"/>
                <a:gd fmla="val 50000" name="adj2"/>
              </a:avLst>
            </a:prstGeom>
            <a:solidFill>
              <a:srgbClr val="FDD4CF"/>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g37f91dc4fb9_0_58"/>
          <p:cNvSpPr txBox="1"/>
          <p:nvPr/>
        </p:nvSpPr>
        <p:spPr>
          <a:xfrm>
            <a:off x="331470" y="1680417"/>
            <a:ext cx="614934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By the end of this unit, participants will be able to: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A drawing of various objects&#10;&#10;AI-generated content may be incorrect." id="100" name="Google Shape;100;p4"/>
          <p:cNvPicPr preferRelativeResize="0"/>
          <p:nvPr/>
        </p:nvPicPr>
        <p:blipFill rotWithShape="1">
          <a:blip r:embed="rId3">
            <a:alphaModFix/>
          </a:blip>
          <a:srcRect b="0" l="0" r="0" t="0"/>
          <a:stretch/>
        </p:blipFill>
        <p:spPr>
          <a:xfrm>
            <a:off x="0" y="797520"/>
            <a:ext cx="12192000" cy="6346229"/>
          </a:xfrm>
          <a:prstGeom prst="rect">
            <a:avLst/>
          </a:prstGeom>
          <a:noFill/>
          <a:ln>
            <a:noFill/>
          </a:ln>
        </p:spPr>
      </p:pic>
      <p:sp>
        <p:nvSpPr>
          <p:cNvPr id="101" name="Google Shape;101;p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1.1 – Introduction to Well-being in Education</a:t>
            </a:r>
            <a:endParaRPr/>
          </a:p>
        </p:txBody>
      </p:sp>
      <p:sp>
        <p:nvSpPr>
          <p:cNvPr id="102" name="Google Shape;102;p4"/>
          <p:cNvSpPr txBox="1"/>
          <p:nvPr>
            <p:ph idx="1" type="body"/>
          </p:nvPr>
        </p:nvSpPr>
        <p:spPr>
          <a:xfrm>
            <a:off x="2921180" y="2214842"/>
            <a:ext cx="11944351" cy="550862"/>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Quick Check-In: One Word on School Well-being</a:t>
            </a:r>
            <a:endParaRPr/>
          </a:p>
        </p:txBody>
      </p:sp>
      <p:sp>
        <p:nvSpPr>
          <p:cNvPr id="103" name="Google Shape;103;p4"/>
          <p:cNvSpPr txBox="1"/>
          <p:nvPr>
            <p:ph idx="2" type="body"/>
          </p:nvPr>
        </p:nvSpPr>
        <p:spPr>
          <a:xfrm>
            <a:off x="2921180" y="2765705"/>
            <a:ext cx="6846570" cy="5289179"/>
          </a:xfrm>
          <a:prstGeom prst="rect">
            <a:avLst/>
          </a:prstGeom>
          <a:noFill/>
          <a:ln>
            <a:noFill/>
          </a:ln>
        </p:spPr>
        <p:txBody>
          <a:bodyPr anchorCtr="0" anchor="t" bIns="45700" lIns="91425" spcFirstLastPara="1" rIns="91425" wrap="square" tIns="45700">
            <a:noAutofit/>
          </a:bodyPr>
          <a:lstStyle/>
          <a:p>
            <a:pPr indent="-34925" lvl="0" marL="263525" rtl="0" algn="ctr">
              <a:lnSpc>
                <a:spcPct val="90000"/>
              </a:lnSpc>
              <a:spcBef>
                <a:spcPts val="1000"/>
              </a:spcBef>
              <a:spcAft>
                <a:spcPts val="0"/>
              </a:spcAft>
              <a:buSzPts val="1800"/>
              <a:buNone/>
            </a:pPr>
            <a:r>
              <a:rPr lang="en-US" sz="2400"/>
              <a:t>Think of </a:t>
            </a:r>
            <a:r>
              <a:rPr b="1" lang="en-US" sz="2400"/>
              <a:t>one word</a:t>
            </a:r>
            <a:r>
              <a:rPr lang="en-US" sz="2400"/>
              <a:t> that describes what well-being in school means to you.</a:t>
            </a:r>
            <a:br>
              <a:rPr lang="en-US" sz="2400"/>
            </a:br>
            <a:r>
              <a:rPr lang="en-US" sz="2400"/>
              <a:t>Say your word when it is your turn.</a:t>
            </a:r>
            <a:endParaRPr/>
          </a:p>
          <a:p>
            <a:pPr indent="-34925" lvl="0" marL="263525" rtl="0" algn="ctr">
              <a:lnSpc>
                <a:spcPct val="90000"/>
              </a:lnSpc>
              <a:spcBef>
                <a:spcPts val="1000"/>
              </a:spcBef>
              <a:spcAft>
                <a:spcPts val="0"/>
              </a:spcAft>
              <a:buSzPts val="1800"/>
              <a:buNone/>
            </a:pPr>
            <a:r>
              <a:rPr b="1" lang="en-US" sz="2400"/>
              <a:t>Examples</a:t>
            </a:r>
            <a:br>
              <a:rPr lang="en-US" sz="2400"/>
            </a:br>
            <a:r>
              <a:rPr lang="en-US" sz="2400"/>
              <a:t>SAFE • BELONGING • SUPPORT • INCLUSION • RESPECT • HAPPINESS • TRUST</a:t>
            </a:r>
            <a:endParaRPr/>
          </a:p>
          <a:p>
            <a:pPr indent="-228600" lvl="0" marL="457200" rtl="0" algn="ctr">
              <a:lnSpc>
                <a:spcPct val="90000"/>
              </a:lnSpc>
              <a:spcBef>
                <a:spcPts val="100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1.1 – Introduction to Well-being in Education</a:t>
            </a:r>
            <a:endParaRPr/>
          </a:p>
        </p:txBody>
      </p:sp>
      <p:sp>
        <p:nvSpPr>
          <p:cNvPr id="109" name="Google Shape;109;p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Definition of School Well-being (WHO, UNESCO)</a:t>
            </a:r>
            <a:endParaRPr/>
          </a:p>
        </p:txBody>
      </p:sp>
      <p:grpSp>
        <p:nvGrpSpPr>
          <p:cNvPr id="110" name="Google Shape;110;p2"/>
          <p:cNvGrpSpPr/>
          <p:nvPr/>
        </p:nvGrpSpPr>
        <p:grpSpPr>
          <a:xfrm>
            <a:off x="331470" y="1462708"/>
            <a:ext cx="11041372" cy="5137580"/>
            <a:chOff x="0" y="-547547"/>
            <a:chExt cx="11041372" cy="5137580"/>
          </a:xfrm>
        </p:grpSpPr>
        <p:sp>
          <p:nvSpPr>
            <p:cNvPr id="111" name="Google Shape;111;p2"/>
            <p:cNvSpPr/>
            <p:nvPr/>
          </p:nvSpPr>
          <p:spPr>
            <a:xfrm>
              <a:off x="0" y="1359938"/>
              <a:ext cx="2952314" cy="3230095"/>
            </a:xfrm>
            <a:prstGeom prst="ellipse">
              <a:avLst/>
            </a:prstGeom>
            <a:solidFill>
              <a:srgbClr val="EE592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2633734" y="-547547"/>
              <a:ext cx="8407638" cy="476610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txBox="1"/>
            <p:nvPr/>
          </p:nvSpPr>
          <p:spPr>
            <a:xfrm>
              <a:off x="2633734" y="-547547"/>
              <a:ext cx="8407638" cy="4766103"/>
            </a:xfrm>
            <a:prstGeom prst="rect">
              <a:avLst/>
            </a:prstGeom>
            <a:noFill/>
            <a:ln>
              <a:noFill/>
            </a:ln>
          </p:spPr>
          <p:txBody>
            <a:bodyPr anchorCtr="0" anchor="t" bIns="25400" lIns="142225" spcFirstLastPara="1" rIns="25400" wrap="square" tIns="254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Definition of School Well-being (WHO, UNESCO)</a:t>
              </a:r>
              <a:endParaRPr b="0" i="0" sz="2000" u="none" cap="none" strike="noStrike">
                <a:solidFill>
                  <a:srgbClr val="000000"/>
                </a:solidFill>
                <a:latin typeface="Arial"/>
                <a:ea typeface="Arial"/>
                <a:cs typeface="Arial"/>
                <a:sym typeface="Arial"/>
              </a:endParaRPr>
            </a:p>
            <a:p>
              <a:pPr indent="-228600" lvl="1" marL="228600" marR="0" rtl="0" algn="l">
                <a:lnSpc>
                  <a:spcPct val="90000"/>
                </a:lnSpc>
                <a:spcBef>
                  <a:spcPts val="7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School well-being is a measurable condition where:</a:t>
              </a:r>
              <a:endParaRPr b="0" i="0" sz="2000" u="none" cap="none" strike="noStrike">
                <a:solidFill>
                  <a:srgbClr val="000000"/>
                </a:solidFill>
                <a:latin typeface="Arial"/>
                <a:ea typeface="Arial"/>
                <a:cs typeface="Arial"/>
                <a:sym typeface="Arial"/>
              </a:endParaRPr>
            </a:p>
            <a:p>
              <a:pPr indent="-228600" lvl="2" marL="457200" marR="0" rtl="0" algn="l">
                <a:lnSpc>
                  <a:spcPct val="90000"/>
                </a:lnSpc>
                <a:spcBef>
                  <a:spcPts val="3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Students and staff feel </a:t>
              </a:r>
              <a:r>
                <a:rPr b="1" i="0" lang="en-US" sz="2000" u="none" cap="none" strike="noStrike">
                  <a:solidFill>
                    <a:srgbClr val="000000"/>
                  </a:solidFill>
                  <a:latin typeface="Arial"/>
                  <a:ea typeface="Arial"/>
                  <a:cs typeface="Arial"/>
                  <a:sym typeface="Arial"/>
                </a:rPr>
                <a:t>physically and emotionally safe</a:t>
              </a:r>
              <a:r>
                <a:rPr b="0" i="0" lang="en-US" sz="2000" u="none" cap="none" strike="noStrike">
                  <a:solidFill>
                    <a:srgbClr val="000000"/>
                  </a:solidFill>
                  <a:latin typeface="Arial"/>
                  <a:ea typeface="Arial"/>
                  <a:cs typeface="Arial"/>
                  <a:sym typeface="Arial"/>
                </a:rPr>
                <a:t>.</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 Relationships are </a:t>
              </a:r>
              <a:r>
                <a:rPr b="1" i="0" lang="en-US" sz="2000" u="none" cap="none" strike="noStrike">
                  <a:solidFill>
                    <a:srgbClr val="000000"/>
                  </a:solidFill>
                  <a:latin typeface="Arial"/>
                  <a:ea typeface="Arial"/>
                  <a:cs typeface="Arial"/>
                  <a:sym typeface="Arial"/>
                </a:rPr>
                <a:t>respectful, supportive, and fair</a:t>
              </a:r>
              <a:r>
                <a:rPr b="0" i="0" lang="en-US" sz="2000" u="none" cap="none" strike="noStrike">
                  <a:solidFill>
                    <a:srgbClr val="000000"/>
                  </a:solidFill>
                  <a:latin typeface="Arial"/>
                  <a:ea typeface="Arial"/>
                  <a:cs typeface="Arial"/>
                  <a:sym typeface="Arial"/>
                </a:rPr>
                <a:t>.</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 The school climate reduces stress and allows focus.</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 Participation and belonging are ensured for </a:t>
              </a:r>
              <a:r>
                <a:rPr b="1" i="0" lang="en-US" sz="2000" u="none" cap="none" strike="noStrike">
                  <a:solidFill>
                    <a:srgbClr val="000000"/>
                  </a:solidFill>
                  <a:latin typeface="Arial"/>
                  <a:ea typeface="Arial"/>
                  <a:cs typeface="Arial"/>
                  <a:sym typeface="Arial"/>
                </a:rPr>
                <a:t>every</a:t>
              </a:r>
              <a:r>
                <a:rPr b="0" i="0" lang="en-US" sz="2000" u="none" cap="none" strike="noStrike">
                  <a:solidFill>
                    <a:srgbClr val="000000"/>
                  </a:solidFill>
                  <a:latin typeface="Arial"/>
                  <a:ea typeface="Arial"/>
                  <a:cs typeface="Arial"/>
                  <a:sym typeface="Arial"/>
                </a:rPr>
                <a:t> student.</a:t>
              </a:r>
              <a:endParaRPr b="0" i="0" sz="2000" u="none" cap="none" strike="noStrike">
                <a:solidFill>
                  <a:srgbClr val="000000"/>
                </a:solidFill>
                <a:latin typeface="Arial"/>
                <a:ea typeface="Arial"/>
                <a:cs typeface="Arial"/>
                <a:sym typeface="Arial"/>
              </a:endParaRPr>
            </a:p>
            <a:p>
              <a:pPr indent="-228600" lvl="1" marL="228600" marR="0" rtl="0" algn="l">
                <a:lnSpc>
                  <a:spcPct val="90000"/>
                </a:lnSpc>
                <a:spcBef>
                  <a:spcPts val="3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According to global guidelines, a school should protect well-being with </a:t>
              </a:r>
              <a:r>
                <a:rPr b="1" i="0" lang="en-US" sz="2000" u="none" cap="none" strike="noStrike">
                  <a:solidFill>
                    <a:srgbClr val="000000"/>
                  </a:solidFill>
                  <a:latin typeface="Arial"/>
                  <a:ea typeface="Arial"/>
                  <a:cs typeface="Arial"/>
                  <a:sym typeface="Arial"/>
                </a:rPr>
                <a:t>planned actions</a:t>
              </a:r>
              <a:r>
                <a:rPr b="0" i="0" lang="en-US" sz="2000" u="none" cap="none" strike="noStrike">
                  <a:solidFill>
                    <a:srgbClr val="000000"/>
                  </a:solidFill>
                  <a:latin typeface="Arial"/>
                  <a:ea typeface="Arial"/>
                  <a:cs typeface="Arial"/>
                  <a:sym typeface="Arial"/>
                </a:rPr>
                <a:t>, not one-off activities.</a:t>
              </a:r>
              <a:endParaRPr b="0" i="0" sz="2000" u="none" cap="none" strike="noStrike">
                <a:solidFill>
                  <a:srgbClr val="000000"/>
                </a:solidFill>
                <a:latin typeface="Arial"/>
                <a:ea typeface="Arial"/>
                <a:cs typeface="Arial"/>
                <a:sym typeface="Arial"/>
              </a:endParaRPr>
            </a:p>
          </p:txBody>
        </p:sp>
        <p:cxnSp>
          <p:nvCxnSpPr>
            <p:cNvPr id="114" name="Google Shape;114;p2"/>
            <p:cNvCxnSpPr/>
            <p:nvPr/>
          </p:nvCxnSpPr>
          <p:spPr>
            <a:xfrm>
              <a:off x="4864315" y="1649998"/>
              <a:ext cx="446822" cy="0"/>
            </a:xfrm>
            <a:prstGeom prst="straightConnector1">
              <a:avLst/>
            </a:prstGeom>
            <a:solidFill>
              <a:srgbClr val="EE5921"/>
            </a:solidFill>
            <a:ln cap="flat" cmpd="sng" w="25400">
              <a:solidFill>
                <a:srgbClr val="F6C2BB"/>
              </a:solidFill>
              <a:prstDash val="solid"/>
              <a:round/>
              <a:headEnd len="sm" w="sm" type="none"/>
              <a:tailEnd len="sm" w="sm" type="none"/>
            </a:ln>
          </p:spPr>
        </p:cxnSp>
        <p:cxnSp>
          <p:nvCxnSpPr>
            <p:cNvPr id="115" name="Google Shape;115;p2"/>
            <p:cNvCxnSpPr/>
            <p:nvPr/>
          </p:nvCxnSpPr>
          <p:spPr>
            <a:xfrm rot="5400000">
              <a:off x="594683" y="867346"/>
              <a:ext cx="2235302" cy="1934739"/>
            </a:xfrm>
            <a:prstGeom prst="straightConnector1">
              <a:avLst/>
            </a:prstGeom>
            <a:solidFill>
              <a:srgbClr val="EE5921"/>
            </a:solidFill>
            <a:ln cap="flat" cmpd="sng" w="25400">
              <a:solidFill>
                <a:srgbClr val="F6C2BB"/>
              </a:solidFill>
              <a:prstDash val="solid"/>
              <a:round/>
              <a:headEnd len="sm" w="sm" type="none"/>
              <a:tailEnd len="sm" w="sm" type="none"/>
            </a:ln>
          </p:spPr>
        </p:cxnSp>
      </p:grpSp>
      <p:pic>
        <p:nvPicPr>
          <p:cNvPr descr="A group of children painting&#10;&#10;AI-generated content may be incorrect." id="116" name="Google Shape;116;p2"/>
          <p:cNvPicPr preferRelativeResize="0"/>
          <p:nvPr/>
        </p:nvPicPr>
        <p:blipFill rotWithShape="1">
          <a:blip r:embed="rId3">
            <a:alphaModFix/>
          </a:blip>
          <a:srcRect b="0" l="0" r="0" t="0"/>
          <a:stretch/>
        </p:blipFill>
        <p:spPr>
          <a:xfrm>
            <a:off x="3577590" y="3806190"/>
            <a:ext cx="7795259" cy="30208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1.1 – Introduction to Well-being in Education</a:t>
            </a:r>
            <a:endParaRPr/>
          </a:p>
        </p:txBody>
      </p:sp>
      <p:sp>
        <p:nvSpPr>
          <p:cNvPr id="122" name="Google Shape;122;p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What is School Well-being: National / Education System Perspective</a:t>
            </a:r>
            <a:endParaRPr/>
          </a:p>
        </p:txBody>
      </p:sp>
      <p:grpSp>
        <p:nvGrpSpPr>
          <p:cNvPr id="123" name="Google Shape;123;p3"/>
          <p:cNvGrpSpPr/>
          <p:nvPr/>
        </p:nvGrpSpPr>
        <p:grpSpPr>
          <a:xfrm>
            <a:off x="2725966" y="1668780"/>
            <a:ext cx="6944867" cy="4960619"/>
            <a:chOff x="2371636" y="0"/>
            <a:chExt cx="6944867" cy="4960619"/>
          </a:xfrm>
        </p:grpSpPr>
        <p:sp>
          <p:nvSpPr>
            <p:cNvPr id="124" name="Google Shape;124;p3"/>
            <p:cNvSpPr/>
            <p:nvPr/>
          </p:nvSpPr>
          <p:spPr>
            <a:xfrm>
              <a:off x="4975961" y="1413776"/>
              <a:ext cx="1736217" cy="1736217"/>
            </a:xfrm>
            <a:prstGeom prst="ellipse">
              <a:avLst/>
            </a:prstGeom>
            <a:solidFill>
              <a:srgbClr val="FAAE15">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4837064" y="0"/>
              <a:ext cx="2014011" cy="11657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txBox="1"/>
            <p:nvPr/>
          </p:nvSpPr>
          <p:spPr>
            <a:xfrm>
              <a:off x="4837064" y="0"/>
              <a:ext cx="2014011" cy="116574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School well-being is a </a:t>
              </a:r>
              <a:r>
                <a:rPr b="1" i="0" lang="en-US" sz="1800" u="none" cap="none" strike="noStrike">
                  <a:solidFill>
                    <a:srgbClr val="000000"/>
                  </a:solidFill>
                  <a:latin typeface="Arial"/>
                  <a:ea typeface="Arial"/>
                  <a:cs typeface="Arial"/>
                  <a:sym typeface="Arial"/>
                </a:rPr>
                <a:t>core quality indicator</a:t>
              </a:r>
              <a:r>
                <a:rPr b="0" i="0" lang="en-US" sz="1800" u="none" cap="none" strike="noStrike">
                  <a:solidFill>
                    <a:srgbClr val="000000"/>
                  </a:solidFill>
                  <a:latin typeface="Arial"/>
                  <a:ea typeface="Arial"/>
                  <a:cs typeface="Arial"/>
                  <a:sym typeface="Arial"/>
                </a:rPr>
                <a:t> of education.</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Policies state that schools must:</a:t>
              </a:r>
              <a:endParaRPr b="0" i="0" sz="1800" u="none" cap="none" strike="noStrike">
                <a:solidFill>
                  <a:srgbClr val="000000"/>
                </a:solidFill>
                <a:latin typeface="Arial"/>
                <a:ea typeface="Arial"/>
                <a:cs typeface="Arial"/>
                <a:sym typeface="Arial"/>
              </a:endParaRPr>
            </a:p>
          </p:txBody>
        </p:sp>
        <p:sp>
          <p:nvSpPr>
            <p:cNvPr id="127" name="Google Shape;127;p3"/>
            <p:cNvSpPr/>
            <p:nvPr/>
          </p:nvSpPr>
          <p:spPr>
            <a:xfrm>
              <a:off x="5636418" y="1893468"/>
              <a:ext cx="1736217" cy="1736217"/>
            </a:xfrm>
            <a:prstGeom prst="ellipse">
              <a:avLst/>
            </a:prstGeom>
            <a:solidFill>
              <a:srgbClr val="79D121">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7510838" y="1537792"/>
              <a:ext cx="1805665" cy="12649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txBox="1"/>
            <p:nvPr/>
          </p:nvSpPr>
          <p:spPr>
            <a:xfrm>
              <a:off x="7510838" y="1537792"/>
              <a:ext cx="1805665" cy="126495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Protect the mental and physical health of students and staff.</a:t>
              </a: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p:txBody>
        </p:sp>
        <p:sp>
          <p:nvSpPr>
            <p:cNvPr id="130" name="Google Shape;130;p3"/>
            <p:cNvSpPr/>
            <p:nvPr/>
          </p:nvSpPr>
          <p:spPr>
            <a:xfrm>
              <a:off x="5384319" y="2670301"/>
              <a:ext cx="1736217" cy="1736217"/>
            </a:xfrm>
            <a:prstGeom prst="ellipse">
              <a:avLst/>
            </a:prstGeom>
            <a:solidFill>
              <a:srgbClr val="369F5A">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7233043" y="3695661"/>
              <a:ext cx="1805665" cy="12649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txBox="1"/>
            <p:nvPr/>
          </p:nvSpPr>
          <p:spPr>
            <a:xfrm>
              <a:off x="7233043" y="3695661"/>
              <a:ext cx="1805665" cy="126495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Promote a positive culture through routines, rules, and daily practices.</a:t>
              </a: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p:txBody>
        </p:sp>
        <p:sp>
          <p:nvSpPr>
            <p:cNvPr id="133" name="Google Shape;133;p3"/>
            <p:cNvSpPr/>
            <p:nvPr/>
          </p:nvSpPr>
          <p:spPr>
            <a:xfrm>
              <a:off x="4567603" y="2670301"/>
              <a:ext cx="1736217" cy="1736217"/>
            </a:xfrm>
            <a:prstGeom prst="ellipse">
              <a:avLst/>
            </a:prstGeom>
            <a:solidFill>
              <a:srgbClr val="466C73">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2649430" y="3695661"/>
              <a:ext cx="1805665" cy="12649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txBox="1"/>
            <p:nvPr/>
          </p:nvSpPr>
          <p:spPr>
            <a:xfrm>
              <a:off x="2649430" y="3695661"/>
              <a:ext cx="1805665" cy="126495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Strengthen collabo</a:t>
              </a:r>
              <a:r>
                <a:rPr lang="en-US" sz="1800"/>
                <a:t>r</a:t>
              </a:r>
              <a:r>
                <a:rPr b="0" i="0" lang="en-US" sz="1800" u="none" cap="none" strike="noStrike">
                  <a:solidFill>
                    <a:srgbClr val="000000"/>
                  </a:solidFill>
                  <a:latin typeface="Arial"/>
                  <a:ea typeface="Arial"/>
                  <a:cs typeface="Arial"/>
                  <a:sym typeface="Arial"/>
                </a:rPr>
                <a:t>ation among teachers, families, and the wider school community.</a:t>
              </a:r>
              <a:endParaRPr b="0" i="0" sz="1800" u="none" cap="none" strike="noStrike">
                <a:solidFill>
                  <a:srgbClr val="000000"/>
                </a:solidFill>
                <a:latin typeface="Arial"/>
                <a:ea typeface="Arial"/>
                <a:cs typeface="Arial"/>
                <a:sym typeface="Arial"/>
              </a:endParaRPr>
            </a:p>
          </p:txBody>
        </p:sp>
        <p:sp>
          <p:nvSpPr>
            <p:cNvPr id="136" name="Google Shape;136;p3"/>
            <p:cNvSpPr/>
            <p:nvPr/>
          </p:nvSpPr>
          <p:spPr>
            <a:xfrm>
              <a:off x="4315504" y="1893468"/>
              <a:ext cx="1736217" cy="1736217"/>
            </a:xfrm>
            <a:prstGeom prst="ellipse">
              <a:avLst/>
            </a:prstGeom>
            <a:solidFill>
              <a:srgbClr val="4D4D4F">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2371636" y="1537792"/>
              <a:ext cx="1805665" cy="12649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txBox="1"/>
            <p:nvPr/>
          </p:nvSpPr>
          <p:spPr>
            <a:xfrm>
              <a:off x="2371636" y="1537792"/>
              <a:ext cx="1805665" cy="126495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Create conditions where learning, teaching, and relationships can </a:t>
              </a:r>
              <a:r>
                <a:rPr b="1" i="0" lang="en-US" sz="1800" u="none" cap="none" strike="noStrike">
                  <a:solidFill>
                    <a:srgbClr val="000000"/>
                  </a:solidFill>
                  <a:latin typeface="Arial"/>
                  <a:ea typeface="Arial"/>
                  <a:cs typeface="Arial"/>
                  <a:sym typeface="Arial"/>
                </a:rPr>
                <a:t>thrive</a:t>
              </a:r>
              <a:r>
                <a:rPr b="0" i="0" lang="en-US" sz="1800" u="none" cap="none" strike="noStrike">
                  <a:solidFill>
                    <a:srgbClr val="000000"/>
                  </a:solidFill>
                  <a:latin typeface="Arial"/>
                  <a:ea typeface="Arial"/>
                  <a:cs typeface="Arial"/>
                  <a:sym typeface="Arial"/>
                </a:rPr>
                <a:t> without unnecessary pressure.</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7f91dc4fb9_0_11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None/>
            </a:pPr>
            <a:r>
              <a:rPr lang="en-US"/>
              <a:t>Unit 1.1 – Introduction to Well-being in Education</a:t>
            </a:r>
            <a:endParaRPr/>
          </a:p>
        </p:txBody>
      </p:sp>
      <p:grpSp>
        <p:nvGrpSpPr>
          <p:cNvPr id="144" name="Google Shape;144;g37f91dc4fb9_0_110"/>
          <p:cNvGrpSpPr/>
          <p:nvPr/>
        </p:nvGrpSpPr>
        <p:grpSpPr>
          <a:xfrm>
            <a:off x="97970" y="906258"/>
            <a:ext cx="11944500" cy="5870100"/>
            <a:chOff x="0" y="0"/>
            <a:chExt cx="11944500" cy="5870100"/>
          </a:xfrm>
        </p:grpSpPr>
        <p:sp>
          <p:nvSpPr>
            <p:cNvPr id="145" name="Google Shape;145;g37f91dc4fb9_0_110"/>
            <p:cNvSpPr/>
            <p:nvPr/>
          </p:nvSpPr>
          <p:spPr>
            <a:xfrm>
              <a:off x="0" y="0"/>
              <a:ext cx="11944500" cy="2641545"/>
            </a:xfrm>
            <a:prstGeom prst="roundRect">
              <a:avLst>
                <a:gd fmla="val 10000" name="adj"/>
              </a:avLst>
            </a:prstGeom>
            <a:solidFill>
              <a:srgbClr val="FDD4CF">
                <a:alpha val="89803"/>
              </a:srgbClr>
            </a:solidFill>
            <a:ln cap="flat" cmpd="sng" w="25400">
              <a:solidFill>
                <a:srgbClr val="FDD4C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37f91dc4fb9_0_110"/>
            <p:cNvSpPr/>
            <p:nvPr/>
          </p:nvSpPr>
          <p:spPr>
            <a:xfrm>
              <a:off x="362172" y="352206"/>
              <a:ext cx="2077806" cy="1937133"/>
            </a:xfrm>
            <a:prstGeom prst="roundRect">
              <a:avLst>
                <a:gd fmla="val 10000" name="adj"/>
              </a:avLst>
            </a:prstGeom>
            <a:blipFill rotWithShape="1">
              <a:blip r:embed="rId3">
                <a:alphaModFix/>
              </a:blip>
              <a:stretch>
                <a:fillRect b="0" l="-19998" r="-19998" t="0"/>
              </a:stretch>
            </a:blip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37f91dc4fb9_0_110"/>
            <p:cNvSpPr/>
            <p:nvPr/>
          </p:nvSpPr>
          <p:spPr>
            <a:xfrm rot="10800000">
              <a:off x="362172" y="2641545"/>
              <a:ext cx="2077806" cy="3228555"/>
            </a:xfrm>
            <a:prstGeom prst="round2SameRect">
              <a:avLst>
                <a:gd fmla="val 10500" name="adj1"/>
                <a:gd fmla="val 0" name="adj2"/>
              </a:avLst>
            </a:prstGeom>
            <a:solidFill>
              <a:srgbClr val="FA715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37f91dc4fb9_0_110"/>
            <p:cNvSpPr txBox="1"/>
            <p:nvPr/>
          </p:nvSpPr>
          <p:spPr>
            <a:xfrm>
              <a:off x="426072" y="2641545"/>
              <a:ext cx="1950006" cy="3164655"/>
            </a:xfrm>
            <a:prstGeom prst="rect">
              <a:avLst/>
            </a:prstGeom>
            <a:noFill/>
            <a:ln>
              <a:noFill/>
            </a:ln>
          </p:spPr>
          <p:txBody>
            <a:bodyPr anchorCtr="0" anchor="t"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Model of Well-being in </a:t>
              </a:r>
              <a:endParaRPr/>
            </a:p>
            <a:p>
              <a:pPr indent="0" lvl="0" marL="0" marR="0" rtl="0" algn="ctr">
                <a:lnSpc>
                  <a:spcPct val="90000"/>
                </a:lnSpc>
                <a:spcBef>
                  <a:spcPts val="63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A complete approach to well-being includes four linked domains:</a:t>
              </a:r>
              <a:endParaRPr b="0" i="0" sz="1800" u="none" cap="none" strike="noStrike">
                <a:solidFill>
                  <a:schemeClr val="lt1"/>
                </a:solidFill>
                <a:latin typeface="Arial"/>
                <a:ea typeface="Arial"/>
                <a:cs typeface="Arial"/>
                <a:sym typeface="Arial"/>
              </a:endParaRPr>
            </a:p>
          </p:txBody>
        </p:sp>
        <p:sp>
          <p:nvSpPr>
            <p:cNvPr id="149" name="Google Shape;149;g37f91dc4fb9_0_110"/>
            <p:cNvSpPr/>
            <p:nvPr/>
          </p:nvSpPr>
          <p:spPr>
            <a:xfrm>
              <a:off x="2647759" y="352206"/>
              <a:ext cx="2077806" cy="1937133"/>
            </a:xfrm>
            <a:prstGeom prst="roundRect">
              <a:avLst>
                <a:gd fmla="val 10000" name="adj"/>
              </a:avLst>
            </a:prstGeom>
            <a:blipFill rotWithShape="1">
              <a:blip r:embed="rId4">
                <a:alphaModFix/>
              </a:blip>
              <a:stretch>
                <a:fillRect b="0" l="-19998" r="-19998" t="0"/>
              </a:stretch>
            </a:blip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37f91dc4fb9_0_110"/>
            <p:cNvSpPr/>
            <p:nvPr/>
          </p:nvSpPr>
          <p:spPr>
            <a:xfrm rot="10800000">
              <a:off x="2647759" y="2641545"/>
              <a:ext cx="2077806" cy="3228555"/>
            </a:xfrm>
            <a:prstGeom prst="round2SameRect">
              <a:avLst>
                <a:gd fmla="val 10500" name="adj1"/>
                <a:gd fmla="val 0" name="adj2"/>
              </a:avLst>
            </a:prstGeom>
            <a:solidFill>
              <a:srgbClr val="F97A4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37f91dc4fb9_0_110"/>
            <p:cNvSpPr txBox="1"/>
            <p:nvPr/>
          </p:nvSpPr>
          <p:spPr>
            <a:xfrm>
              <a:off x="2711659" y="2641545"/>
              <a:ext cx="1950006" cy="3164655"/>
            </a:xfrm>
            <a:prstGeom prst="rect">
              <a:avLst/>
            </a:prstGeom>
            <a:noFill/>
            <a:ln>
              <a:noFill/>
            </a:ln>
          </p:spPr>
          <p:txBody>
            <a:bodyPr anchorCtr="0" anchor="t" bIns="113775" lIns="113775"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Emotional</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 Students and staff can recognise, express, and manage emotions.</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 The environment protects emotional safety through clear routines and supportive communication.</a:t>
              </a:r>
              <a:endParaRPr b="0" i="0" sz="1600" u="none" cap="none" strike="noStrike">
                <a:solidFill>
                  <a:schemeClr val="lt1"/>
                </a:solidFill>
                <a:latin typeface="Arial"/>
                <a:ea typeface="Arial"/>
                <a:cs typeface="Arial"/>
                <a:sym typeface="Arial"/>
              </a:endParaRPr>
            </a:p>
          </p:txBody>
        </p:sp>
        <p:sp>
          <p:nvSpPr>
            <p:cNvPr id="152" name="Google Shape;152;g37f91dc4fb9_0_110"/>
            <p:cNvSpPr/>
            <p:nvPr/>
          </p:nvSpPr>
          <p:spPr>
            <a:xfrm>
              <a:off x="4933346" y="352206"/>
              <a:ext cx="2077806" cy="1937133"/>
            </a:xfrm>
            <a:prstGeom prst="roundRect">
              <a:avLst>
                <a:gd fmla="val 10000" name="adj"/>
              </a:avLst>
            </a:prstGeom>
            <a:blipFill rotWithShape="1">
              <a:blip r:embed="rId5">
                <a:alphaModFix/>
              </a:blip>
              <a:stretch>
                <a:fillRect b="0" l="-19998" r="-19998" t="0"/>
              </a:stretch>
            </a:blip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37f91dc4fb9_0_110"/>
            <p:cNvSpPr/>
            <p:nvPr/>
          </p:nvSpPr>
          <p:spPr>
            <a:xfrm rot="10800000">
              <a:off x="4933346" y="2641545"/>
              <a:ext cx="2077806" cy="3228555"/>
            </a:xfrm>
            <a:prstGeom prst="round2SameRect">
              <a:avLst>
                <a:gd fmla="val 10500" name="adj1"/>
                <a:gd fmla="val 0" name="adj2"/>
              </a:avLst>
            </a:prstGeom>
            <a:solidFill>
              <a:srgbClr val="F9873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37f91dc4fb9_0_110"/>
            <p:cNvSpPr txBox="1"/>
            <p:nvPr/>
          </p:nvSpPr>
          <p:spPr>
            <a:xfrm>
              <a:off x="4997246" y="2641545"/>
              <a:ext cx="1950006" cy="3164655"/>
            </a:xfrm>
            <a:prstGeom prst="rect">
              <a:avLst/>
            </a:prstGeom>
            <a:noFill/>
            <a:ln>
              <a:noFill/>
            </a:ln>
          </p:spPr>
          <p:txBody>
            <a:bodyPr anchorCtr="0" anchor="t"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Social</a:t>
              </a:r>
              <a:br>
                <a:rPr b="0" i="0" lang="en-US" sz="1800" u="none" cap="none" strike="noStrike">
                  <a:solidFill>
                    <a:schemeClr val="lt1"/>
                  </a:solidFill>
                  <a:latin typeface="Arial"/>
                  <a:ea typeface="Arial"/>
                  <a:cs typeface="Arial"/>
                  <a:sym typeface="Arial"/>
                </a:rPr>
              </a:br>
              <a:r>
                <a:rPr b="0" i="0" lang="en-US" sz="1800" u="none" cap="none" strike="noStrike">
                  <a:solidFill>
                    <a:schemeClr val="lt1"/>
                  </a:solidFill>
                  <a:latin typeface="Arial"/>
                  <a:ea typeface="Arial"/>
                  <a:cs typeface="Arial"/>
                  <a:sym typeface="Arial"/>
                </a:rPr>
                <a:t>• Positive relationships, a sense of belonging, and fair treatment.</a:t>
              </a:r>
              <a:br>
                <a:rPr b="0" i="0" lang="en-US" sz="1800" u="none" cap="none" strike="noStrike">
                  <a:solidFill>
                    <a:schemeClr val="lt1"/>
                  </a:solidFill>
                  <a:latin typeface="Arial"/>
                  <a:ea typeface="Arial"/>
                  <a:cs typeface="Arial"/>
                  <a:sym typeface="Arial"/>
                </a:rPr>
              </a:br>
              <a:r>
                <a:rPr b="0" i="0" lang="en-US" sz="1800" u="none" cap="none" strike="noStrike">
                  <a:solidFill>
                    <a:schemeClr val="lt1"/>
                  </a:solidFill>
                  <a:latin typeface="Arial"/>
                  <a:ea typeface="Arial"/>
                  <a:cs typeface="Arial"/>
                  <a:sym typeface="Arial"/>
                </a:rPr>
                <a:t>• Collaboration and respect guide student and staff interactions.</a:t>
              </a:r>
              <a:endParaRPr b="0" i="0" sz="1800" u="none" cap="none" strike="noStrike">
                <a:solidFill>
                  <a:schemeClr val="lt1"/>
                </a:solidFill>
                <a:latin typeface="Arial"/>
                <a:ea typeface="Arial"/>
                <a:cs typeface="Arial"/>
                <a:sym typeface="Arial"/>
              </a:endParaRPr>
            </a:p>
          </p:txBody>
        </p:sp>
        <p:sp>
          <p:nvSpPr>
            <p:cNvPr id="155" name="Google Shape;155;g37f91dc4fb9_0_110"/>
            <p:cNvSpPr/>
            <p:nvPr/>
          </p:nvSpPr>
          <p:spPr>
            <a:xfrm>
              <a:off x="7218933" y="352206"/>
              <a:ext cx="2077806" cy="1937133"/>
            </a:xfrm>
            <a:prstGeom prst="roundRect">
              <a:avLst>
                <a:gd fmla="val 10000" name="adj"/>
              </a:avLst>
            </a:prstGeom>
            <a:blipFill rotWithShape="1">
              <a:blip r:embed="rId6">
                <a:alphaModFix/>
              </a:blip>
              <a:stretch>
                <a:fillRect b="0" l="-19998" r="-19998" t="0"/>
              </a:stretch>
            </a:blip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37f91dc4fb9_0_110"/>
            <p:cNvSpPr/>
            <p:nvPr/>
          </p:nvSpPr>
          <p:spPr>
            <a:xfrm rot="10800000">
              <a:off x="7218933" y="2641545"/>
              <a:ext cx="2077806" cy="3228555"/>
            </a:xfrm>
            <a:prstGeom prst="round2SameRect">
              <a:avLst>
                <a:gd fmla="val 10500" name="adj1"/>
                <a:gd fmla="val 0" name="adj2"/>
              </a:avLst>
            </a:prstGeom>
            <a:solidFill>
              <a:srgbClr val="FA9924"/>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37f91dc4fb9_0_110"/>
            <p:cNvSpPr txBox="1"/>
            <p:nvPr/>
          </p:nvSpPr>
          <p:spPr>
            <a:xfrm>
              <a:off x="7282833" y="2641545"/>
              <a:ext cx="1950006" cy="3164655"/>
            </a:xfrm>
            <a:prstGeom prst="rect">
              <a:avLst/>
            </a:prstGeom>
            <a:noFill/>
            <a:ln>
              <a:noFill/>
            </a:ln>
          </p:spPr>
          <p:txBody>
            <a:bodyPr anchorCtr="0" anchor="t"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Physical</a:t>
              </a:r>
              <a:br>
                <a:rPr b="0" i="0" lang="en-US" sz="1800" u="none" cap="none" strike="noStrike">
                  <a:solidFill>
                    <a:schemeClr val="lt1"/>
                  </a:solidFill>
                  <a:latin typeface="Arial"/>
                  <a:ea typeface="Arial"/>
                  <a:cs typeface="Arial"/>
                  <a:sym typeface="Arial"/>
                </a:rPr>
              </a:br>
              <a:r>
                <a:rPr b="0" i="0" lang="en-US" sz="1800" u="none" cap="none" strike="noStrike">
                  <a:solidFill>
                    <a:schemeClr val="lt1"/>
                  </a:solidFill>
                  <a:latin typeface="Arial"/>
                  <a:ea typeface="Arial"/>
                  <a:cs typeface="Arial"/>
                  <a:sym typeface="Arial"/>
                </a:rPr>
                <a:t>• Safe buildings, healthy routines, balanced workload.</a:t>
              </a:r>
              <a:br>
                <a:rPr b="0" i="0" lang="en-US" sz="1800" u="none" cap="none" strike="noStrike">
                  <a:solidFill>
                    <a:schemeClr val="lt1"/>
                  </a:solidFill>
                  <a:latin typeface="Arial"/>
                  <a:ea typeface="Arial"/>
                  <a:cs typeface="Arial"/>
                  <a:sym typeface="Arial"/>
                </a:rPr>
              </a:br>
              <a:r>
                <a:rPr b="0" i="0" lang="en-US" sz="1800" u="none" cap="none" strike="noStrike">
                  <a:solidFill>
                    <a:schemeClr val="lt1"/>
                  </a:solidFill>
                  <a:latin typeface="Arial"/>
                  <a:ea typeface="Arial"/>
                  <a:cs typeface="Arial"/>
                  <a:sym typeface="Arial"/>
                </a:rPr>
                <a:t>• Access to movement, breaks, and basic needs supports energy and focus.</a:t>
              </a:r>
              <a:endParaRPr b="0" i="0" sz="1800" u="none" cap="none" strike="noStrike">
                <a:solidFill>
                  <a:schemeClr val="lt1"/>
                </a:solidFill>
                <a:latin typeface="Arial"/>
                <a:ea typeface="Arial"/>
                <a:cs typeface="Arial"/>
                <a:sym typeface="Arial"/>
              </a:endParaRPr>
            </a:p>
          </p:txBody>
        </p:sp>
        <p:sp>
          <p:nvSpPr>
            <p:cNvPr id="158" name="Google Shape;158;g37f91dc4fb9_0_110"/>
            <p:cNvSpPr/>
            <p:nvPr/>
          </p:nvSpPr>
          <p:spPr>
            <a:xfrm>
              <a:off x="9504520" y="352206"/>
              <a:ext cx="2077806" cy="1937133"/>
            </a:xfrm>
            <a:prstGeom prst="roundRect">
              <a:avLst>
                <a:gd fmla="val 10000" name="adj"/>
              </a:avLst>
            </a:prstGeom>
            <a:blipFill rotWithShape="1">
              <a:blip r:embed="rId7">
                <a:alphaModFix/>
              </a:blip>
              <a:stretch>
                <a:fillRect b="0" l="-19998" r="-19998" t="0"/>
              </a:stretch>
            </a:blip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37f91dc4fb9_0_110"/>
            <p:cNvSpPr/>
            <p:nvPr/>
          </p:nvSpPr>
          <p:spPr>
            <a:xfrm rot="10800000">
              <a:off x="9504520" y="2641545"/>
              <a:ext cx="2077806" cy="3228555"/>
            </a:xfrm>
            <a:prstGeom prst="round2SameRect">
              <a:avLst>
                <a:gd fmla="val 10500" name="adj1"/>
                <a:gd fmla="val 0" name="adj2"/>
              </a:avLst>
            </a:prstGeom>
            <a:solidFill>
              <a:srgbClr val="F9AD1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37f91dc4fb9_0_110"/>
            <p:cNvSpPr txBox="1"/>
            <p:nvPr/>
          </p:nvSpPr>
          <p:spPr>
            <a:xfrm>
              <a:off x="9568420" y="2641545"/>
              <a:ext cx="1950006" cy="3164655"/>
            </a:xfrm>
            <a:prstGeom prst="rect">
              <a:avLst/>
            </a:prstGeom>
            <a:noFill/>
            <a:ln>
              <a:noFill/>
            </a:ln>
          </p:spPr>
          <p:txBody>
            <a:bodyPr anchorCtr="0" anchor="t"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Cognitive</a:t>
              </a:r>
              <a:br>
                <a:rPr b="0" i="0" lang="en-US" sz="1800" u="none" cap="none" strike="noStrike">
                  <a:solidFill>
                    <a:schemeClr val="lt1"/>
                  </a:solidFill>
                  <a:latin typeface="Arial"/>
                  <a:ea typeface="Arial"/>
                  <a:cs typeface="Arial"/>
                  <a:sym typeface="Arial"/>
                </a:rPr>
              </a:br>
              <a:r>
                <a:rPr b="0" i="0" lang="en-US" sz="1800" u="none" cap="none" strike="noStrike">
                  <a:solidFill>
                    <a:schemeClr val="lt1"/>
                  </a:solidFill>
                  <a:latin typeface="Arial"/>
                  <a:ea typeface="Arial"/>
                  <a:cs typeface="Arial"/>
                  <a:sym typeface="Arial"/>
                </a:rPr>
                <a:t>• Learning happens without overload or fear of mistakes.</a:t>
              </a:r>
              <a:br>
                <a:rPr b="0" i="0" lang="en-US" sz="1800" u="none" cap="none" strike="noStrike">
                  <a:solidFill>
                    <a:schemeClr val="lt1"/>
                  </a:solidFill>
                  <a:latin typeface="Arial"/>
                  <a:ea typeface="Arial"/>
                  <a:cs typeface="Arial"/>
                  <a:sym typeface="Arial"/>
                </a:rPr>
              </a:br>
              <a:r>
                <a:rPr b="0" i="0" lang="en-US" sz="1800" u="none" cap="none" strike="noStrike">
                  <a:solidFill>
                    <a:schemeClr val="lt1"/>
                  </a:solidFill>
                  <a:latin typeface="Arial"/>
                  <a:ea typeface="Arial"/>
                  <a:cs typeface="Arial"/>
                  <a:sym typeface="Arial"/>
                </a:rPr>
                <a:t>• Tasks match ability, promote focus, and build success over time.</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1.1 – Introduction to Well-being in Education</a:t>
            </a:r>
            <a:endParaRPr/>
          </a:p>
        </p:txBody>
      </p:sp>
      <p:sp>
        <p:nvSpPr>
          <p:cNvPr id="166" name="Google Shape;166;p5"/>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School Well-being Model</a:t>
            </a:r>
            <a:endParaRPr/>
          </a:p>
        </p:txBody>
      </p:sp>
      <p:sp>
        <p:nvSpPr>
          <p:cNvPr id="167" name="Google Shape;167;p5"/>
          <p:cNvSpPr txBox="1"/>
          <p:nvPr>
            <p:ph idx="2" type="body"/>
          </p:nvPr>
        </p:nvSpPr>
        <p:spPr>
          <a:xfrm>
            <a:off x="97971" y="1462685"/>
            <a:ext cx="7274379" cy="528917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School well-being includes four domains:</a:t>
            </a:r>
            <a:endParaRPr/>
          </a:p>
          <a:p>
            <a:pPr indent="-228600" lvl="0" marL="457200" marR="0" rtl="0" algn="l">
              <a:lnSpc>
                <a:spcPct val="90000"/>
              </a:lnSpc>
              <a:spcBef>
                <a:spcPts val="1000"/>
              </a:spcBef>
              <a:spcAft>
                <a:spcPts val="0"/>
              </a:spcAft>
              <a:buClr>
                <a:schemeClr val="dk1"/>
              </a:buClr>
              <a:buSzPts val="1800"/>
              <a:buFont typeface="Arial"/>
              <a:buNone/>
            </a:pPr>
            <a:r>
              <a:rPr b="1" lang="en-US"/>
              <a:t>Emotional</a:t>
            </a:r>
            <a:br>
              <a:rPr lang="en-US"/>
            </a:br>
            <a:r>
              <a:rPr lang="en-US"/>
              <a:t>• Students and staff can understand and manage emotions.</a:t>
            </a:r>
            <a:br>
              <a:rPr lang="en-US"/>
            </a:br>
            <a:r>
              <a:rPr lang="en-US"/>
              <a:t>• The climate supports calm and confidence.</a:t>
            </a:r>
            <a:endParaRPr/>
          </a:p>
          <a:p>
            <a:pPr indent="-228600" lvl="0" marL="457200" marR="0" rtl="0" algn="l">
              <a:lnSpc>
                <a:spcPct val="90000"/>
              </a:lnSpc>
              <a:spcBef>
                <a:spcPts val="1000"/>
              </a:spcBef>
              <a:spcAft>
                <a:spcPts val="0"/>
              </a:spcAft>
              <a:buClr>
                <a:schemeClr val="dk1"/>
              </a:buClr>
              <a:buSzPts val="1800"/>
              <a:buFont typeface="Arial"/>
              <a:buNone/>
            </a:pPr>
            <a:r>
              <a:rPr b="1" lang="en-US"/>
              <a:t>Social</a:t>
            </a:r>
            <a:br>
              <a:rPr lang="en-US"/>
            </a:br>
            <a:r>
              <a:rPr lang="en-US"/>
              <a:t>• Relationships are positive and respectful.</a:t>
            </a:r>
            <a:br>
              <a:rPr lang="en-US"/>
            </a:br>
            <a:r>
              <a:rPr lang="en-US"/>
              <a:t>• Everyone feels accepted and connected.</a:t>
            </a:r>
            <a:endParaRPr/>
          </a:p>
          <a:p>
            <a:pPr indent="-228600" lvl="0" marL="457200" marR="0" rtl="0" algn="l">
              <a:lnSpc>
                <a:spcPct val="90000"/>
              </a:lnSpc>
              <a:spcBef>
                <a:spcPts val="1000"/>
              </a:spcBef>
              <a:spcAft>
                <a:spcPts val="0"/>
              </a:spcAft>
              <a:buClr>
                <a:schemeClr val="dk1"/>
              </a:buClr>
              <a:buSzPts val="1800"/>
              <a:buFont typeface="Arial"/>
              <a:buNone/>
            </a:pPr>
            <a:r>
              <a:rPr b="1" lang="en-US"/>
              <a:t>Physical</a:t>
            </a:r>
            <a:br>
              <a:rPr lang="en-US"/>
            </a:br>
            <a:r>
              <a:rPr lang="en-US"/>
              <a:t>• Safe spaces and healthy routines protect energy and focus.</a:t>
            </a:r>
            <a:br>
              <a:rPr lang="en-US"/>
            </a:br>
            <a:r>
              <a:rPr lang="en-US"/>
              <a:t>• Movement, rest, and basic needs are planned into the day.</a:t>
            </a:r>
            <a:endParaRPr/>
          </a:p>
          <a:p>
            <a:pPr indent="-228600" lvl="0" marL="457200" marR="0" rtl="0" algn="l">
              <a:lnSpc>
                <a:spcPct val="90000"/>
              </a:lnSpc>
              <a:spcBef>
                <a:spcPts val="1000"/>
              </a:spcBef>
              <a:spcAft>
                <a:spcPts val="0"/>
              </a:spcAft>
              <a:buClr>
                <a:schemeClr val="dk1"/>
              </a:buClr>
              <a:buSzPts val="1800"/>
              <a:buFont typeface="Arial"/>
              <a:buNone/>
            </a:pPr>
            <a:r>
              <a:rPr b="1" lang="en-US"/>
              <a:t>Cognitive</a:t>
            </a:r>
            <a:br>
              <a:rPr lang="en-US"/>
            </a:br>
            <a:r>
              <a:rPr lang="en-US"/>
              <a:t>• Learning tasks support focus and autonomy.</a:t>
            </a:r>
            <a:br>
              <a:rPr lang="en-US"/>
            </a:br>
            <a:r>
              <a:rPr lang="en-US"/>
              <a:t>• Students experience success and progress.</a:t>
            </a:r>
            <a:endParaRPr/>
          </a:p>
          <a:p>
            <a:pPr indent="-228600" lvl="0" marL="457200" marR="0" rtl="0" algn="l">
              <a:lnSpc>
                <a:spcPct val="90000"/>
              </a:lnSpc>
              <a:spcBef>
                <a:spcPts val="1000"/>
              </a:spcBef>
              <a:spcAft>
                <a:spcPts val="0"/>
              </a:spcAft>
              <a:buClr>
                <a:schemeClr val="dk1"/>
              </a:buClr>
              <a:buSzPts val="1800"/>
              <a:buFont typeface="Arial"/>
              <a:buNone/>
            </a:pPr>
            <a:r>
              <a:rPr b="1" lang="en-US"/>
              <a:t>Why this matters</a:t>
            </a:r>
            <a:br>
              <a:rPr lang="en-US"/>
            </a:br>
            <a:r>
              <a:rPr lang="en-US"/>
              <a:t>When all four domains are supported, learning improves and stress decreases.</a:t>
            </a:r>
            <a:endParaRPr/>
          </a:p>
          <a:p>
            <a:pPr indent="0" lvl="0" marL="0" rtl="0" algn="l">
              <a:lnSpc>
                <a:spcPct val="90000"/>
              </a:lnSpc>
              <a:spcBef>
                <a:spcPts val="1200"/>
              </a:spcBef>
              <a:spcAft>
                <a:spcPts val="0"/>
              </a:spcAft>
              <a:buClr>
                <a:schemeClr val="dk1"/>
              </a:buClr>
              <a:buSzPts val="1800"/>
              <a:buNone/>
            </a:pPr>
            <a:r>
              <a:t/>
            </a:r>
            <a:endParaRPr/>
          </a:p>
        </p:txBody>
      </p:sp>
      <p:sp>
        <p:nvSpPr>
          <p:cNvPr id="168" name="Google Shape;168;p5"/>
          <p:cNvSpPr/>
          <p:nvPr/>
        </p:nvSpPr>
        <p:spPr>
          <a:xfrm>
            <a:off x="8081010" y="1462685"/>
            <a:ext cx="3218361" cy="3337560"/>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69" name="Google Shape;169;p5"/>
          <p:cNvSpPr txBox="1"/>
          <p:nvPr/>
        </p:nvSpPr>
        <p:spPr>
          <a:xfrm>
            <a:off x="8195310" y="1634490"/>
            <a:ext cx="2971800"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Calibri"/>
                <a:ea typeface="Calibri"/>
                <a:cs typeface="Calibri"/>
                <a:sym typeface="Calibri"/>
              </a:rPr>
              <a:t>Which domain receives the most attention in your school?</a:t>
            </a:r>
            <a:endParaRPr/>
          </a:p>
          <a:p>
            <a:pPr indent="-457200" lvl="0" marL="457200" marR="0" rtl="0" algn="l">
              <a:lnSpc>
                <a:spcPct val="100000"/>
              </a:lnSpc>
              <a:spcBef>
                <a:spcPts val="0"/>
              </a:spcBef>
              <a:spcAft>
                <a:spcPts val="0"/>
              </a:spcAft>
              <a:buClr>
                <a:srgbClr val="000000"/>
              </a:buClr>
              <a:buSzPts val="2400"/>
              <a:buFont typeface="Arial"/>
              <a:buAutoNum type="alphaUcPeriod"/>
            </a:pPr>
            <a:r>
              <a:rPr b="0" i="0" lang="en-US" sz="2400" u="none" cap="none" strike="noStrike">
                <a:solidFill>
                  <a:srgbClr val="000000"/>
                </a:solidFill>
                <a:latin typeface="Calibri"/>
                <a:ea typeface="Calibri"/>
                <a:cs typeface="Calibri"/>
                <a:sym typeface="Calibri"/>
              </a:rPr>
              <a:t>Emotional</a:t>
            </a:r>
            <a:endParaRPr/>
          </a:p>
          <a:p>
            <a:pPr indent="-457200" lvl="0" marL="457200" marR="0" rtl="0" algn="l">
              <a:lnSpc>
                <a:spcPct val="100000"/>
              </a:lnSpc>
              <a:spcBef>
                <a:spcPts val="0"/>
              </a:spcBef>
              <a:spcAft>
                <a:spcPts val="0"/>
              </a:spcAft>
              <a:buClr>
                <a:srgbClr val="000000"/>
              </a:buClr>
              <a:buSzPts val="2400"/>
              <a:buFont typeface="Arial"/>
              <a:buAutoNum type="alphaUcPeriod"/>
            </a:pPr>
            <a:r>
              <a:rPr b="0" i="0" lang="en-US" sz="2400" u="none" cap="none" strike="noStrike">
                <a:solidFill>
                  <a:srgbClr val="000000"/>
                </a:solidFill>
                <a:latin typeface="Calibri"/>
                <a:ea typeface="Calibri"/>
                <a:cs typeface="Calibri"/>
                <a:sym typeface="Calibri"/>
              </a:rPr>
              <a:t>Social</a:t>
            </a:r>
            <a:endParaRPr/>
          </a:p>
          <a:p>
            <a:pPr indent="-457200" lvl="0" marL="457200" marR="0" rtl="0" algn="l">
              <a:lnSpc>
                <a:spcPct val="100000"/>
              </a:lnSpc>
              <a:spcBef>
                <a:spcPts val="0"/>
              </a:spcBef>
              <a:spcAft>
                <a:spcPts val="0"/>
              </a:spcAft>
              <a:buClr>
                <a:srgbClr val="000000"/>
              </a:buClr>
              <a:buSzPts val="2400"/>
              <a:buFont typeface="Arial"/>
              <a:buAutoNum type="alphaUcPeriod"/>
            </a:pPr>
            <a:r>
              <a:rPr b="0" i="0" lang="en-US" sz="2400" u="none" cap="none" strike="noStrike">
                <a:solidFill>
                  <a:srgbClr val="000000"/>
                </a:solidFill>
                <a:latin typeface="Calibri"/>
                <a:ea typeface="Calibri"/>
                <a:cs typeface="Calibri"/>
                <a:sym typeface="Calibri"/>
              </a:rPr>
              <a:t>Physical</a:t>
            </a:r>
            <a:endParaRPr/>
          </a:p>
          <a:p>
            <a:pPr indent="-457200" lvl="0" marL="457200" marR="0" rtl="0" algn="l">
              <a:lnSpc>
                <a:spcPct val="100000"/>
              </a:lnSpc>
              <a:spcBef>
                <a:spcPts val="0"/>
              </a:spcBef>
              <a:spcAft>
                <a:spcPts val="0"/>
              </a:spcAft>
              <a:buClr>
                <a:srgbClr val="000000"/>
              </a:buClr>
              <a:buSzPts val="2400"/>
              <a:buFont typeface="Arial"/>
              <a:buAutoNum type="alphaUcPeriod"/>
            </a:pPr>
            <a:r>
              <a:rPr b="0" i="0" lang="en-US" sz="2400" u="none" cap="none" strike="noStrike">
                <a:solidFill>
                  <a:srgbClr val="000000"/>
                </a:solidFill>
                <a:latin typeface="Calibri"/>
                <a:ea typeface="Calibri"/>
                <a:cs typeface="Calibri"/>
                <a:sym typeface="Calibri"/>
              </a:rPr>
              <a:t>Cognitive</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