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6858000" cx="12192000"/>
  <p:notesSz cx="6858000" cy="9144000"/>
  <p:embeddedFontLst>
    <p:embeddedFont>
      <p:font typeface="Open Sans"/>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9" roundtripDataSignature="AMtx7miFNfkCCLP9LK7H0ltUBTfdnaKB2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49E9812-F75D-46A1-AE52-9BA3ABBC2B99}">
  <a:tblStyle styleId="{049E9812-F75D-46A1-AE52-9BA3ABBC2B99}" styleName="Table_0">
    <a:wholeTbl>
      <a:tcTxStyle b="off" i="off">
        <a:font>
          <a:latin typeface="Arial"/>
          <a:ea typeface="Arial"/>
          <a:cs typeface="Arial"/>
        </a:font>
        <a:schemeClr val="dk1"/>
      </a:tcTxStyle>
      <a:tcStyle>
        <a:tcBdr>
          <a:left>
            <a:ln cap="flat" cmpd="sng" w="9525">
              <a:solidFill>
                <a:schemeClr val="accent2"/>
              </a:solidFill>
              <a:prstDash val="solid"/>
              <a:round/>
              <a:headEnd len="sm" w="sm" type="none"/>
              <a:tailEnd len="sm" w="sm" type="none"/>
            </a:ln>
          </a:left>
          <a:right>
            <a:ln cap="flat" cmpd="sng" w="9525">
              <a:solidFill>
                <a:schemeClr val="accent2"/>
              </a:solidFill>
              <a:prstDash val="solid"/>
              <a:round/>
              <a:headEnd len="sm" w="sm" type="none"/>
              <a:tailEnd len="sm" w="sm" type="none"/>
            </a:ln>
          </a:right>
          <a:top>
            <a:ln cap="flat" cmpd="sng" w="9525">
              <a:solidFill>
                <a:schemeClr val="accent2"/>
              </a:solidFill>
              <a:prstDash val="solid"/>
              <a:round/>
              <a:headEnd len="sm" w="sm" type="none"/>
              <a:tailEnd len="sm" w="sm" type="none"/>
            </a:ln>
          </a:top>
          <a:bottom>
            <a:ln cap="flat" cmpd="sng" w="9525">
              <a:solidFill>
                <a:schemeClr val="accent2"/>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b="off" i="off"/>
      <a:tcStyle>
        <a:tcBdr>
          <a:top>
            <a:ln cap="flat" cmpd="sng" w="9525">
              <a:solidFill>
                <a:schemeClr val="accent2"/>
              </a:solidFill>
              <a:prstDash val="solid"/>
              <a:round/>
              <a:headEnd len="sm" w="sm" type="none"/>
              <a:tailEnd len="sm" w="sm" type="none"/>
            </a:ln>
          </a:top>
          <a:bottom>
            <a:ln cap="flat" cmpd="sng" w="9525">
              <a:solidFill>
                <a:schemeClr val="accent2"/>
              </a:solidFill>
              <a:prstDash val="solid"/>
              <a:round/>
              <a:headEnd len="sm" w="sm" type="none"/>
              <a:tailEnd len="sm" w="sm" type="none"/>
            </a:ln>
          </a:bottom>
        </a:tcBdr>
      </a:tcStyle>
    </a:band1H>
    <a:band2H>
      <a:tcTxStyle b="off" i="off"/>
    </a:band2H>
    <a:band1V>
      <a:tcTxStyle b="off" i="off"/>
      <a:tcStyle>
        <a:tcBdr>
          <a:left>
            <a:ln cap="flat" cmpd="sng" w="9525">
              <a:solidFill>
                <a:schemeClr val="accent2"/>
              </a:solidFill>
              <a:prstDash val="solid"/>
              <a:round/>
              <a:headEnd len="sm" w="sm" type="none"/>
              <a:tailEnd len="sm" w="sm" type="none"/>
            </a:ln>
          </a:left>
          <a:right>
            <a:ln cap="flat" cmpd="sng" w="9525">
              <a:solidFill>
                <a:schemeClr val="accent2"/>
              </a:solidFill>
              <a:prstDash val="solid"/>
              <a:round/>
              <a:headEnd len="sm" w="sm" type="none"/>
              <a:tailEnd len="sm" w="sm" type="none"/>
            </a:ln>
          </a:right>
        </a:tcBdr>
      </a:tcStyle>
    </a:band1V>
    <a:band2V>
      <a:tcTxStyle b="off" i="off"/>
      <a:tcStyle>
        <a:tcBdr>
          <a:left>
            <a:ln cap="flat" cmpd="sng" w="9525">
              <a:solidFill>
                <a:schemeClr val="accent2"/>
              </a:solidFill>
              <a:prstDash val="solid"/>
              <a:round/>
              <a:headEnd len="sm" w="sm" type="none"/>
              <a:tailEnd len="sm" w="sm" type="none"/>
            </a:ln>
          </a:left>
          <a:right>
            <a:ln cap="flat" cmpd="sng" w="9525">
              <a:solidFill>
                <a:schemeClr val="accent2"/>
              </a:solidFill>
              <a:prstDash val="solid"/>
              <a:round/>
              <a:headEnd len="sm" w="sm" type="none"/>
              <a:tailEnd len="sm" w="sm" type="none"/>
            </a:ln>
          </a:right>
        </a:tcBdr>
      </a:tcStyle>
    </a:band2V>
    <a:lastCol>
      <a:tcTxStyle b="on" i="off"/>
    </a:lastCol>
    <a:firstCol>
      <a:tcTxStyle b="on" i="off"/>
    </a:firstCol>
    <a:lastRow>
      <a:tcTxStyle b="on" i="off"/>
      <a:tcStyle>
        <a:tcBdr>
          <a:top>
            <a:ln cap="flat" cmpd="sng" w="50800">
              <a:solidFill>
                <a:schemeClr val="accent2"/>
              </a:solidFill>
              <a:prstDash val="solid"/>
              <a:round/>
              <a:headEnd len="sm" w="sm" type="none"/>
              <a:tailEnd len="sm" w="sm" type="none"/>
            </a:ln>
          </a:top>
        </a:tcBdr>
      </a:tcStyle>
    </a:lastRow>
    <a:seCell>
      <a:tcTxStyle b="off" i="off"/>
    </a:seCell>
    <a:swCell>
      <a:tcTxStyle b="off" i="off"/>
    </a:swCell>
    <a:firstRow>
      <a:tcTxStyle b="on" i="off">
        <a:font>
          <a:latin typeface="Arial"/>
          <a:ea typeface="Arial"/>
          <a:cs typeface="Arial"/>
        </a:font>
        <a:schemeClr val="lt1"/>
      </a:tcTxStyle>
      <a:tcStyle>
        <a:fill>
          <a:solidFill>
            <a:schemeClr val="accent2"/>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OpenSans-bold.fntdata"/><Relationship Id="rId25" Type="http://schemas.openxmlformats.org/officeDocument/2006/relationships/font" Target="fonts/OpenSans-regular.fntdata"/><Relationship Id="rId28" Type="http://schemas.openxmlformats.org/officeDocument/2006/relationships/font" Target="fonts/OpenSans-boldItalic.fntdata"/><Relationship Id="rId27" Type="http://schemas.openxmlformats.org/officeDocument/2006/relationships/font" Target="fonts/OpenSans-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customschemas.google.com/relationships/presentationmetadata" Target="meta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3a819ad70b2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 name="Google Shape;60;g3a819ad70b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2" name="Google Shape;17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1" name="Google Shape;18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37d7badc4d7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2" name="Google Shape;192;g37d7badc4d7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0" name="Google Shape;20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9" name="Google Shape;20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7" name="Google Shape;21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37f91dc4fb9_0_1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4" name="Google Shape;224;g37f91dc4fb9_0_1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3a819ad70b2_0_8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0" name="Google Shape;230;g3a819ad70b2_0_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5" name="Google Shape;23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3a819ad70b2_0_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6" name="Google Shape;66;g3a819ad70b2_0_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37f91dc4fb9_0_1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 name="Google Shape;72;g37f91dc4fb9_0_1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3" name="Google Shape;73;g37f91dc4fb9_0_14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37f91dc4fb9_0_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0" name="Google Shape;80;g37f91dc4fb9_0_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8" name="Google Shape;9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6" name="Google Shape;10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9" name="Google Shape;11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7f91dc4fb9_0_1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1" name="Google Shape;141;g37f91dc4fb9_0_1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3" name="Google Shape;16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15" name="Shape 15"/>
        <p:cNvGrpSpPr/>
        <p:nvPr/>
      </p:nvGrpSpPr>
      <p:grpSpPr>
        <a:xfrm>
          <a:off x="0" y="0"/>
          <a:ext cx="0" cy="0"/>
          <a:chOff x="0" y="0"/>
          <a:chExt cx="0" cy="0"/>
        </a:xfrm>
      </p:grpSpPr>
      <p:sp>
        <p:nvSpPr>
          <p:cNvPr id="16" name="Google Shape;16;p11"/>
          <p:cNvSpPr/>
          <p:nvPr/>
        </p:nvSpPr>
        <p:spPr>
          <a:xfrm>
            <a:off x="0" y="0"/>
            <a:ext cx="12191999" cy="601906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 name="Google Shape;17;p11"/>
          <p:cNvSpPr/>
          <p:nvPr/>
        </p:nvSpPr>
        <p:spPr>
          <a:xfrm>
            <a:off x="1" y="2184266"/>
            <a:ext cx="310895" cy="1331189"/>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 name="Google Shape;18;p11"/>
          <p:cNvSpPr txBox="1"/>
          <p:nvPr>
            <p:ph type="ctrTitle"/>
          </p:nvPr>
        </p:nvSpPr>
        <p:spPr>
          <a:xfrm>
            <a:off x="374726" y="2184268"/>
            <a:ext cx="6914821" cy="133406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1"/>
          <p:cNvSpPr txBox="1"/>
          <p:nvPr>
            <p:ph idx="1" type="subTitle"/>
          </p:nvPr>
        </p:nvSpPr>
        <p:spPr>
          <a:xfrm>
            <a:off x="401324" y="3651830"/>
            <a:ext cx="6893057" cy="129283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11"/>
          <p:cNvSpPr/>
          <p:nvPr/>
        </p:nvSpPr>
        <p:spPr>
          <a:xfrm flipH="1" rot="-5400000">
            <a:off x="-507419" y="4140073"/>
            <a:ext cx="1331189" cy="316348"/>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 name="Google Shape;21;p11"/>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22" name="Google Shape;22;p11"/>
          <p:cNvPicPr preferRelativeResize="0"/>
          <p:nvPr/>
        </p:nvPicPr>
        <p:blipFill rotWithShape="1">
          <a:blip r:embed="rId3">
            <a:alphaModFix/>
          </a:blip>
          <a:srcRect b="0" l="0" r="0" t="0"/>
          <a:stretch/>
        </p:blipFill>
        <p:spPr>
          <a:xfrm>
            <a:off x="6467522" y="1099770"/>
            <a:ext cx="5375466" cy="4388049"/>
          </a:xfrm>
          <a:prstGeom prst="rect">
            <a:avLst/>
          </a:prstGeom>
          <a:noFill/>
          <a:ln>
            <a:noFill/>
          </a:ln>
        </p:spPr>
      </p:pic>
      <p:pic>
        <p:nvPicPr>
          <p:cNvPr id="23" name="Google Shape;23;p11"/>
          <p:cNvPicPr preferRelativeResize="0"/>
          <p:nvPr/>
        </p:nvPicPr>
        <p:blipFill rotWithShape="1">
          <a:blip r:embed="rId4">
            <a:alphaModFix/>
          </a:blip>
          <a:srcRect b="0" l="0" r="0" t="0"/>
          <a:stretch/>
        </p:blipFill>
        <p:spPr>
          <a:xfrm>
            <a:off x="310897" y="6212262"/>
            <a:ext cx="1886787" cy="401872"/>
          </a:xfrm>
          <a:prstGeom prst="rect">
            <a:avLst/>
          </a:prstGeom>
          <a:noFill/>
          <a:ln>
            <a:noFill/>
          </a:ln>
        </p:spPr>
      </p:pic>
      <p:sp>
        <p:nvSpPr>
          <p:cNvPr id="24" name="Google Shape;24;p11"/>
          <p:cNvSpPr txBox="1"/>
          <p:nvPr/>
        </p:nvSpPr>
        <p:spPr>
          <a:xfrm>
            <a:off x="2385759" y="6214024"/>
            <a:ext cx="9495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25" name="Shape 25"/>
        <p:cNvGrpSpPr/>
        <p:nvPr/>
      </p:nvGrpSpPr>
      <p:grpSpPr>
        <a:xfrm>
          <a:off x="0" y="0"/>
          <a:ext cx="0" cy="0"/>
          <a:chOff x="0" y="0"/>
          <a:chExt cx="0" cy="0"/>
        </a:xfrm>
      </p:grpSpPr>
      <p:sp>
        <p:nvSpPr>
          <p:cNvPr id="26" name="Google Shape;26;p18"/>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 name="Google Shape;27;p18"/>
          <p:cNvSpPr txBox="1"/>
          <p:nvPr>
            <p:ph type="ctrTitle"/>
          </p:nvPr>
        </p:nvSpPr>
        <p:spPr>
          <a:xfrm>
            <a:off x="2179865" y="2774849"/>
            <a:ext cx="7832271" cy="160019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FFFFFF"/>
              </a:buClr>
              <a:buSzPts val="2000"/>
              <a:buFont typeface="Calibri"/>
              <a:buNone/>
              <a:defRPr b="1" sz="2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8"/>
          <p:cNvSpPr/>
          <p:nvPr/>
        </p:nvSpPr>
        <p:spPr>
          <a:xfrm flipH="1">
            <a:off x="2172708" y="2774849"/>
            <a:ext cx="7839428" cy="45719"/>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29" name="Shape 29"/>
        <p:cNvGrpSpPr/>
        <p:nvPr/>
      </p:nvGrpSpPr>
      <p:grpSpPr>
        <a:xfrm>
          <a:off x="0" y="0"/>
          <a:ext cx="0" cy="0"/>
          <a:chOff x="0" y="0"/>
          <a:chExt cx="0" cy="0"/>
        </a:xfrm>
      </p:grpSpPr>
      <p:sp>
        <p:nvSpPr>
          <p:cNvPr id="30" name="Google Shape;30;p19"/>
          <p:cNvSpPr txBox="1"/>
          <p:nvPr/>
        </p:nvSpPr>
        <p:spPr>
          <a:xfrm>
            <a:off x="2172707" y="2960694"/>
            <a:ext cx="7832271" cy="1600197"/>
          </a:xfrm>
          <a:prstGeom prst="rect">
            <a:avLst/>
          </a:prstGeom>
          <a:solidFill>
            <a:srgbClr val="F8E7E3">
              <a:alpha val="40000"/>
            </a:srgbClr>
          </a:solid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accent2"/>
              </a:buClr>
              <a:buSzPts val="2000"/>
              <a:buFont typeface="Open Sans"/>
              <a:buNone/>
            </a:pPr>
            <a:r>
              <a:t/>
            </a:r>
            <a:endParaRPr b="1" i="0" sz="2000" u="none" cap="none" strike="noStrike">
              <a:solidFill>
                <a:schemeClr val="accent2"/>
              </a:solidFill>
              <a:latin typeface="Open Sans"/>
              <a:ea typeface="Open Sans"/>
              <a:cs typeface="Open Sans"/>
              <a:sym typeface="Open Sans"/>
            </a:endParaRPr>
          </a:p>
        </p:txBody>
      </p:sp>
      <p:sp>
        <p:nvSpPr>
          <p:cNvPr id="31" name="Google Shape;31;p19"/>
          <p:cNvSpPr txBox="1"/>
          <p:nvPr>
            <p:ph type="ctrTitle"/>
          </p:nvPr>
        </p:nvSpPr>
        <p:spPr>
          <a:xfrm>
            <a:off x="2187019" y="2959363"/>
            <a:ext cx="7832271" cy="160019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2"/>
              </a:buClr>
              <a:buSzPts val="2000"/>
              <a:buFont typeface="Calibri"/>
              <a:buNone/>
              <a:defRPr b="1" sz="2000">
                <a:solidFill>
                  <a:schemeClr val="accen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32" name="Google Shape;32;p19"/>
          <p:cNvPicPr preferRelativeResize="0"/>
          <p:nvPr/>
        </p:nvPicPr>
        <p:blipFill rotWithShape="1">
          <a:blip r:embed="rId2">
            <a:alphaModFix/>
          </a:blip>
          <a:srcRect b="0" l="0" r="0" t="0"/>
          <a:stretch/>
        </p:blipFill>
        <p:spPr>
          <a:xfrm>
            <a:off x="5456010" y="1471139"/>
            <a:ext cx="1060199" cy="1465364"/>
          </a:xfrm>
          <a:prstGeom prst="rect">
            <a:avLst/>
          </a:prstGeom>
          <a:noFill/>
          <a:ln>
            <a:noFill/>
          </a:ln>
        </p:spPr>
      </p:pic>
      <p:sp>
        <p:nvSpPr>
          <p:cNvPr id="33" name="Google Shape;33;p19"/>
          <p:cNvSpPr/>
          <p:nvPr/>
        </p:nvSpPr>
        <p:spPr>
          <a:xfrm flipH="1">
            <a:off x="2172707" y="2913643"/>
            <a:ext cx="7839428" cy="45719"/>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FFFFFF"/>
        </a:solidFill>
      </p:bgPr>
    </p:bg>
    <p:spTree>
      <p:nvGrpSpPr>
        <p:cNvPr id="34" name="Shape 34"/>
        <p:cNvGrpSpPr/>
        <p:nvPr/>
      </p:nvGrpSpPr>
      <p:grpSpPr>
        <a:xfrm>
          <a:off x="0" y="0"/>
          <a:ext cx="0" cy="0"/>
          <a:chOff x="0" y="0"/>
          <a:chExt cx="0" cy="0"/>
        </a:xfrm>
      </p:grpSpPr>
      <p:sp>
        <p:nvSpPr>
          <p:cNvPr id="35" name="Google Shape;35;p12"/>
          <p:cNvSpPr/>
          <p:nvPr/>
        </p:nvSpPr>
        <p:spPr>
          <a:xfrm>
            <a:off x="0" y="0"/>
            <a:ext cx="12191999" cy="601906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 name="Google Shape;36;p12"/>
          <p:cNvSpPr/>
          <p:nvPr/>
        </p:nvSpPr>
        <p:spPr>
          <a:xfrm>
            <a:off x="1" y="2184266"/>
            <a:ext cx="310895" cy="1331189"/>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 name="Google Shape;37;p12"/>
          <p:cNvSpPr txBox="1"/>
          <p:nvPr>
            <p:ph type="ctrTitle"/>
          </p:nvPr>
        </p:nvSpPr>
        <p:spPr>
          <a:xfrm>
            <a:off x="374726" y="2184268"/>
            <a:ext cx="6914821" cy="133406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2"/>
          <p:cNvSpPr txBox="1"/>
          <p:nvPr>
            <p:ph idx="1" type="subTitle"/>
          </p:nvPr>
        </p:nvSpPr>
        <p:spPr>
          <a:xfrm>
            <a:off x="401324" y="3651830"/>
            <a:ext cx="6893057" cy="129283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9" name="Google Shape;39;p12"/>
          <p:cNvSpPr/>
          <p:nvPr/>
        </p:nvSpPr>
        <p:spPr>
          <a:xfrm flipH="1" rot="-5400000">
            <a:off x="-507419" y="4140073"/>
            <a:ext cx="1331189" cy="316348"/>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0" name="Google Shape;40;p12"/>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41" name="Google Shape;41;p12"/>
          <p:cNvPicPr preferRelativeResize="0"/>
          <p:nvPr/>
        </p:nvPicPr>
        <p:blipFill rotWithShape="1">
          <a:blip r:embed="rId3">
            <a:alphaModFix/>
          </a:blip>
          <a:srcRect b="0" l="0" r="0" t="0"/>
          <a:stretch/>
        </p:blipFill>
        <p:spPr>
          <a:xfrm>
            <a:off x="7557741" y="680458"/>
            <a:ext cx="3408733" cy="4711410"/>
          </a:xfrm>
          <a:prstGeom prst="rect">
            <a:avLst/>
          </a:prstGeom>
          <a:noFill/>
          <a:ln>
            <a:noFill/>
          </a:ln>
        </p:spPr>
      </p:pic>
      <p:pic>
        <p:nvPicPr>
          <p:cNvPr id="42" name="Google Shape;42;p12"/>
          <p:cNvPicPr preferRelativeResize="0"/>
          <p:nvPr/>
        </p:nvPicPr>
        <p:blipFill rotWithShape="1">
          <a:blip r:embed="rId4">
            <a:alphaModFix/>
          </a:blip>
          <a:srcRect b="0" l="0" r="0" t="0"/>
          <a:stretch/>
        </p:blipFill>
        <p:spPr>
          <a:xfrm>
            <a:off x="310897" y="6212262"/>
            <a:ext cx="1886787" cy="401872"/>
          </a:xfrm>
          <a:prstGeom prst="rect">
            <a:avLst/>
          </a:prstGeom>
          <a:noFill/>
          <a:ln>
            <a:noFill/>
          </a:ln>
        </p:spPr>
      </p:pic>
      <p:sp>
        <p:nvSpPr>
          <p:cNvPr id="43" name="Google Shape;43;p12"/>
          <p:cNvSpPr txBox="1"/>
          <p:nvPr/>
        </p:nvSpPr>
        <p:spPr>
          <a:xfrm>
            <a:off x="2385759" y="6214024"/>
            <a:ext cx="9495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Content - 2col">
  <p:cSld name="Title Subtitle Content - 2col">
    <p:spTree>
      <p:nvGrpSpPr>
        <p:cNvPr id="47" name="Shape 47"/>
        <p:cNvGrpSpPr/>
        <p:nvPr/>
      </p:nvGrpSpPr>
      <p:grpSpPr>
        <a:xfrm>
          <a:off x="0" y="0"/>
          <a:ext cx="0" cy="0"/>
          <a:chOff x="0" y="0"/>
          <a:chExt cx="0" cy="0"/>
        </a:xfrm>
      </p:grpSpPr>
      <p:sp>
        <p:nvSpPr>
          <p:cNvPr id="48" name="Google Shape;48;g37f91dc4fb9_0_121"/>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Calibri"/>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g37f91dc4fb9_0_121"/>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lvl1pPr indent="-228600" lvl="0" marL="457200" marR="0" rtl="0" algn="just">
              <a:lnSpc>
                <a:spcPct val="90000"/>
              </a:lnSpc>
              <a:spcBef>
                <a:spcPts val="1000"/>
              </a:spcBef>
              <a:spcAft>
                <a:spcPts val="0"/>
              </a:spcAft>
              <a:buClr>
                <a:schemeClr val="accent2"/>
              </a:buClr>
              <a:buSzPts val="2400"/>
              <a:buFont typeface="Arial"/>
              <a:buNone/>
              <a:defRPr b="1" i="0" sz="2400" u="none" cap="none" strike="noStrike">
                <a:solidFill>
                  <a:schemeClr val="accent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 name="Google Shape;50;g37f91dc4fb9_0_121"/>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 1col">
  <p:cSld name="Title Text - 1col">
    <p:spTree>
      <p:nvGrpSpPr>
        <p:cNvPr id="51" name="Shape 51"/>
        <p:cNvGrpSpPr/>
        <p:nvPr/>
      </p:nvGrpSpPr>
      <p:grpSpPr>
        <a:xfrm>
          <a:off x="0" y="0"/>
          <a:ext cx="0" cy="0"/>
          <a:chOff x="0" y="0"/>
          <a:chExt cx="0" cy="0"/>
        </a:xfrm>
      </p:grpSpPr>
      <p:sp>
        <p:nvSpPr>
          <p:cNvPr id="52" name="Google Shape;52;g37f91dc4fb9_0_118"/>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Calibri"/>
              <a:buNone/>
              <a:defRPr>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g37f91dc4fb9_0_118"/>
          <p:cNvSpPr txBox="1"/>
          <p:nvPr>
            <p:ph idx="1" type="body"/>
          </p:nvPr>
        </p:nvSpPr>
        <p:spPr>
          <a:xfrm>
            <a:off x="97971" y="881743"/>
            <a:ext cx="11944500" cy="5870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 2col">
  <p:cSld name="Title Content - 2col">
    <p:spTree>
      <p:nvGrpSpPr>
        <p:cNvPr id="54" name="Shape 54"/>
        <p:cNvGrpSpPr/>
        <p:nvPr/>
      </p:nvGrpSpPr>
      <p:grpSpPr>
        <a:xfrm>
          <a:off x="0" y="0"/>
          <a:ext cx="0" cy="0"/>
          <a:chOff x="0" y="0"/>
          <a:chExt cx="0" cy="0"/>
        </a:xfrm>
      </p:grpSpPr>
      <p:sp>
        <p:nvSpPr>
          <p:cNvPr id="55" name="Google Shape;55;g37f91dc4fb9_0_130"/>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g37f91dc4fb9_0_130"/>
          <p:cNvSpPr txBox="1"/>
          <p:nvPr>
            <p:ph idx="1" type="body"/>
          </p:nvPr>
        </p:nvSpPr>
        <p:spPr>
          <a:xfrm>
            <a:off x="97971" y="873580"/>
            <a:ext cx="5910900" cy="5902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 name="Google Shape;57;g37f91dc4fb9_0_130"/>
          <p:cNvSpPr txBox="1"/>
          <p:nvPr>
            <p:ph idx="2" type="body"/>
          </p:nvPr>
        </p:nvSpPr>
        <p:spPr>
          <a:xfrm>
            <a:off x="6131377" y="873580"/>
            <a:ext cx="5910900" cy="5902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alpha val="48235"/>
          </a:srgbClr>
        </a:solidFill>
      </p:bgPr>
    </p:bg>
    <p:spTree>
      <p:nvGrpSpPr>
        <p:cNvPr id="9" name="Shape 9"/>
        <p:cNvGrpSpPr/>
        <p:nvPr/>
      </p:nvGrpSpPr>
      <p:grpSpPr>
        <a:xfrm>
          <a:off x="0" y="0"/>
          <a:ext cx="0" cy="0"/>
          <a:chOff x="0" y="0"/>
          <a:chExt cx="0" cy="0"/>
        </a:xfrm>
      </p:grpSpPr>
      <p:sp>
        <p:nvSpPr>
          <p:cNvPr id="10" name="Google Shape;10;p10"/>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0"/>
          <p:cNvSpPr txBox="1"/>
          <p:nvPr>
            <p:ph idx="10" type="dt"/>
          </p:nvPr>
        </p:nvSpPr>
        <p:spPr>
          <a:xfrm>
            <a:off x="838200" y="6356354"/>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0"/>
          <p:cNvSpPr txBox="1"/>
          <p:nvPr>
            <p:ph idx="11" type="ftr"/>
          </p:nvPr>
        </p:nvSpPr>
        <p:spPr>
          <a:xfrm>
            <a:off x="4038600" y="6356354"/>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0"/>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alpha val="0"/>
          </a:schemeClr>
        </a:solidFill>
      </p:bgPr>
    </p:bg>
    <p:spTree>
      <p:nvGrpSpPr>
        <p:cNvPr id="44" name="Shape 44"/>
        <p:cNvGrpSpPr/>
        <p:nvPr/>
      </p:nvGrpSpPr>
      <p:grpSpPr>
        <a:xfrm>
          <a:off x="0" y="0"/>
          <a:ext cx="0" cy="0"/>
          <a:chOff x="0" y="0"/>
          <a:chExt cx="0" cy="0"/>
        </a:xfrm>
      </p:grpSpPr>
      <p:sp>
        <p:nvSpPr>
          <p:cNvPr id="45" name="Google Shape;45;g37f91dc4fb9_0_115"/>
          <p:cNvSpPr/>
          <p:nvPr/>
        </p:nvSpPr>
        <p:spPr>
          <a:xfrm>
            <a:off x="0" y="0"/>
            <a:ext cx="12192000" cy="797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46" name="Google Shape;46;g37f91dc4fb9_0_115"/>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lvl1pPr lvl="0" marR="0" rtl="0" algn="l">
              <a:lnSpc>
                <a:spcPct val="90000"/>
              </a:lnSpc>
              <a:spcBef>
                <a:spcPts val="0"/>
              </a:spcBef>
              <a:spcAft>
                <a:spcPts val="0"/>
              </a:spcAft>
              <a:buClr>
                <a:srgbClr val="FFFFFF"/>
              </a:buClr>
              <a:buSzPts val="3800"/>
              <a:buFont typeface="Calibri"/>
              <a:buNone/>
              <a:defRPr b="0" i="0" sz="38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4" r:id="rId1"/>
    <p:sldLayoutId id="2147483655" r:id="rId2"/>
    <p:sldLayoutId id="2147483656"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2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hyperlink" Target="https://doi.org/10.3389/fpsyg.2020.00427" TargetMode="External"/><Relationship Id="rId4" Type="http://schemas.openxmlformats.org/officeDocument/2006/relationships/hyperlink" Target="https://doi.org/10.1111/j.1467-8624.2010.01564.x" TargetMode="External"/><Relationship Id="rId5" Type="http://schemas.openxmlformats.org/officeDocument/2006/relationships/hyperlink" Target="https://doi.org/10.1007/978-94-007-2147-0_9" TargetMode="External"/><Relationship Id="rId6" Type="http://schemas.openxmlformats.org/officeDocument/2006/relationships/hyperlink" Target="https://doi.org/10.1375/aedp.28.2.75"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5.jpg"/><Relationship Id="rId4" Type="http://schemas.openxmlformats.org/officeDocument/2006/relationships/image" Target="../media/image13.jpg"/><Relationship Id="rId5" Type="http://schemas.openxmlformats.org/officeDocument/2006/relationships/image" Target="../media/image21.jpg"/><Relationship Id="rId6" Type="http://schemas.openxmlformats.org/officeDocument/2006/relationships/image" Target="../media/image14.jpg"/><Relationship Id="rId7" Type="http://schemas.openxmlformats.org/officeDocument/2006/relationships/image" Target="../media/image1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g3a819ad70b2_0_0"/>
          <p:cNvSpPr txBox="1"/>
          <p:nvPr>
            <p:ph type="ctrTitle"/>
          </p:nvPr>
        </p:nvSpPr>
        <p:spPr>
          <a:xfrm>
            <a:off x="374726" y="2184268"/>
            <a:ext cx="6914700" cy="1334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Font typeface="Calibri"/>
              <a:buNone/>
            </a:pPr>
            <a:r>
              <a:rPr lang="en-US" sz="2200"/>
              <a:t>Thriving Schools - Un Approccio Sistemico e Integrato a Livello Scolastico per la Salute Mentale e il Benessere</a:t>
            </a:r>
            <a:endParaRPr sz="2200"/>
          </a:p>
        </p:txBody>
      </p:sp>
      <p:sp>
        <p:nvSpPr>
          <p:cNvPr id="63" name="Google Shape;63;g3a819ad70b2_0_0"/>
          <p:cNvSpPr txBox="1"/>
          <p:nvPr>
            <p:ph idx="1" type="subTitle"/>
          </p:nvPr>
        </p:nvSpPr>
        <p:spPr>
          <a:xfrm>
            <a:off x="401324" y="3651830"/>
            <a:ext cx="6893100" cy="1292700"/>
          </a:xfrm>
          <a:prstGeom prst="rect">
            <a:avLst/>
          </a:prstGeom>
          <a:noFill/>
          <a:ln>
            <a:noFill/>
          </a:ln>
        </p:spPr>
        <p:txBody>
          <a:bodyPr anchorCtr="0" anchor="ctr" bIns="45700" lIns="91425" spcFirstLastPara="1" rIns="91425" wrap="square" tIns="45700">
            <a:normAutofit fontScale="55000" lnSpcReduction="20000"/>
          </a:bodyPr>
          <a:lstStyle/>
          <a:p>
            <a:pPr indent="0" lvl="0" marL="0" rtl="0" algn="l">
              <a:lnSpc>
                <a:spcPct val="140011"/>
              </a:lnSpc>
              <a:spcBef>
                <a:spcPts val="0"/>
              </a:spcBef>
              <a:spcAft>
                <a:spcPts val="0"/>
              </a:spcAft>
              <a:buClr>
                <a:srgbClr val="000000"/>
              </a:buClr>
              <a:buSzPct val="100000"/>
              <a:buFont typeface="Arial"/>
              <a:buNone/>
            </a:pPr>
            <a:r>
              <a:rPr b="0" i="0" lang="en-US" sz="3599">
                <a:solidFill>
                  <a:srgbClr val="545454"/>
                </a:solidFill>
              </a:rPr>
              <a:t>Durata del progetto: 36 mesi (Mar 2025 - Feb 2028)</a:t>
            </a:r>
            <a:endParaRPr b="0" i="0" sz="3599">
              <a:solidFill>
                <a:srgbClr val="545454"/>
              </a:solidFill>
            </a:endParaRPr>
          </a:p>
          <a:p>
            <a:pPr indent="0" lvl="0" marL="0" rtl="0" algn="l">
              <a:lnSpc>
                <a:spcPct val="140011"/>
              </a:lnSpc>
              <a:spcBef>
                <a:spcPts val="0"/>
              </a:spcBef>
              <a:spcAft>
                <a:spcPts val="0"/>
              </a:spcAft>
              <a:buClr>
                <a:srgbClr val="000000"/>
              </a:buClr>
              <a:buSzPct val="100000"/>
              <a:buFont typeface="Arial"/>
              <a:buNone/>
            </a:pPr>
            <a:r>
              <a:rPr b="0" i="0" lang="en-US" sz="3599">
                <a:solidFill>
                  <a:srgbClr val="545454"/>
                </a:solidFill>
              </a:rPr>
              <a:t>Progetto n.: 101196057</a:t>
            </a:r>
            <a:endParaRPr b="0" i="0" sz="3599">
              <a:solidFill>
                <a:srgbClr val="545454"/>
              </a:solidFill>
            </a:endParaRPr>
          </a:p>
          <a:p>
            <a:pPr indent="0" lvl="0" marL="0" rtl="0" algn="l">
              <a:lnSpc>
                <a:spcPct val="140011"/>
              </a:lnSpc>
              <a:spcBef>
                <a:spcPts val="0"/>
              </a:spcBef>
              <a:spcAft>
                <a:spcPts val="0"/>
              </a:spcAft>
              <a:buClr>
                <a:srgbClr val="000000"/>
              </a:buClr>
              <a:buSzPct val="100000"/>
              <a:buFont typeface="Arial"/>
              <a:buNone/>
            </a:pPr>
            <a:r>
              <a:rPr b="0" i="0" lang="en-US" sz="3599">
                <a:solidFill>
                  <a:srgbClr val="545454"/>
                </a:solidFill>
              </a:rPr>
              <a:t>Bando: ERASMUS-EDU-2024-POL-EXP</a:t>
            </a:r>
            <a:endParaRPr b="0" i="0" sz="3599">
              <a:solidFill>
                <a:srgbClr val="545454"/>
              </a:solidFill>
            </a:endParaRPr>
          </a:p>
          <a:p>
            <a:pPr indent="0" lvl="0" marL="0" rtl="0" algn="l">
              <a:lnSpc>
                <a:spcPct val="90000"/>
              </a:lnSpc>
              <a:spcBef>
                <a:spcPts val="0"/>
              </a:spcBef>
              <a:spcAft>
                <a:spcPts val="0"/>
              </a:spcAft>
              <a:buClr>
                <a:schemeClr val="accent1"/>
              </a:buClr>
              <a:buSzPct val="1000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3"/>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Unità 1.1 – Introduzione al Benessere nell’Istruzione</a:t>
            </a:r>
            <a:endParaRPr/>
          </a:p>
        </p:txBody>
      </p:sp>
      <p:sp>
        <p:nvSpPr>
          <p:cNvPr id="175" name="Google Shape;175;p13"/>
          <p:cNvSpPr txBox="1"/>
          <p:nvPr>
            <p:ph idx="1"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2"/>
              </a:buClr>
              <a:buSzPts val="2400"/>
              <a:buNone/>
            </a:pPr>
            <a:r>
              <a:rPr lang="en-US"/>
              <a:t>Scenari del Contesto Scolastico (15 minuti)</a:t>
            </a:r>
            <a:endParaRPr/>
          </a:p>
        </p:txBody>
      </p:sp>
      <p:sp>
        <p:nvSpPr>
          <p:cNvPr id="176" name="Google Shape;176;p13"/>
          <p:cNvSpPr/>
          <p:nvPr/>
        </p:nvSpPr>
        <p:spPr>
          <a:xfrm>
            <a:off x="388620" y="1688728"/>
            <a:ext cx="3653790" cy="4826372"/>
          </a:xfrm>
          <a:prstGeom prst="rect">
            <a:avLst/>
          </a:prstGeom>
          <a:solidFill>
            <a:schemeClr val="l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lang="en-US" sz="1600">
                <a:solidFill>
                  <a:schemeClr val="dk1"/>
                </a:solidFill>
              </a:rPr>
              <a:t>Scenario A: Urbano / Alta Pressione Accademica</a:t>
            </a:r>
            <a:endParaRPr b="1" sz="1600">
              <a:solidFill>
                <a:schemeClr val="dk1"/>
              </a:solidFill>
            </a:endParaRPr>
          </a:p>
          <a:p>
            <a:pPr indent="0" lvl="0" marL="0" marR="0" rtl="0" algn="ctr">
              <a:lnSpc>
                <a:spcPct val="100000"/>
              </a:lnSpc>
              <a:spcBef>
                <a:spcPts val="0"/>
              </a:spcBef>
              <a:spcAft>
                <a:spcPts val="0"/>
              </a:spcAft>
              <a:buClr>
                <a:srgbClr val="000000"/>
              </a:buClr>
              <a:buSzPts val="1600"/>
              <a:buFont typeface="Arial"/>
              <a:buNone/>
            </a:pPr>
            <a:r>
              <a:rPr b="1" lang="en-US" sz="1600">
                <a:solidFill>
                  <a:schemeClr val="dk1"/>
                </a:solidFill>
              </a:rPr>
              <a:t>Contesto</a:t>
            </a:r>
            <a:br>
              <a:rPr b="0" i="0" lang="en-US" sz="1600" u="none" cap="none" strike="noStrike">
                <a:solidFill>
                  <a:schemeClr val="dk1"/>
                </a:solidFill>
                <a:latin typeface="Arial"/>
                <a:ea typeface="Arial"/>
                <a:cs typeface="Arial"/>
                <a:sym typeface="Arial"/>
              </a:rPr>
            </a:br>
            <a:r>
              <a:rPr b="0" i="0" lang="en-US" sz="1600" u="none" cap="none" strike="noStrike">
                <a:solidFill>
                  <a:schemeClr val="dk1"/>
                </a:solidFill>
                <a:latin typeface="Arial"/>
                <a:ea typeface="Arial"/>
                <a:cs typeface="Arial"/>
                <a:sym typeface="Arial"/>
              </a:rPr>
              <a:t>• </a:t>
            </a:r>
            <a:r>
              <a:rPr lang="en-US" sz="1600">
                <a:solidFill>
                  <a:schemeClr val="dk1"/>
                </a:solidFill>
              </a:rPr>
              <a:t>Scuola grande nel centro città</a:t>
            </a:r>
            <a:endParaRPr sz="1600">
              <a:solidFill>
                <a:schemeClr val="dk1"/>
              </a:solidFill>
            </a:endParaRPr>
          </a:p>
          <a:p>
            <a:pPr indent="0" lvl="0" marL="0" marR="0" rtl="0" algn="ctr">
              <a:lnSpc>
                <a:spcPct val="100000"/>
              </a:lnSpc>
              <a:spcBef>
                <a:spcPts val="0"/>
              </a:spcBef>
              <a:spcAft>
                <a:spcPts val="0"/>
              </a:spcAft>
              <a:buClr>
                <a:srgbClr val="000000"/>
              </a:buClr>
              <a:buSzPts val="1600"/>
              <a:buFont typeface="Arial"/>
              <a:buNone/>
            </a:pPr>
            <a:r>
              <a:rPr lang="en-US" sz="1600">
                <a:solidFill>
                  <a:schemeClr val="dk1"/>
                </a:solidFill>
              </a:rPr>
              <a:t>• Esami frequenti e cultura competitiva</a:t>
            </a:r>
            <a:endParaRPr sz="1600">
              <a:solidFill>
                <a:schemeClr val="dk1"/>
              </a:solidFill>
            </a:endParaRPr>
          </a:p>
          <a:p>
            <a:pPr indent="0" lvl="0" marL="0" marR="0" rtl="0" algn="ctr">
              <a:lnSpc>
                <a:spcPct val="100000"/>
              </a:lnSpc>
              <a:spcBef>
                <a:spcPts val="0"/>
              </a:spcBef>
              <a:spcAft>
                <a:spcPts val="0"/>
              </a:spcAft>
              <a:buClr>
                <a:srgbClr val="000000"/>
              </a:buClr>
              <a:buSzPts val="1600"/>
              <a:buFont typeface="Arial"/>
              <a:buNone/>
            </a:pPr>
            <a:r>
              <a:rPr lang="en-US" sz="1600">
                <a:solidFill>
                  <a:schemeClr val="dk1"/>
                </a:solidFill>
              </a:rPr>
              <a:t>• Pause brevi, lezioni consecutive</a:t>
            </a:r>
            <a:endParaRPr sz="1600">
              <a:solidFill>
                <a:schemeClr val="dk1"/>
              </a:solidFill>
            </a:endParaRPr>
          </a:p>
          <a:p>
            <a:pPr indent="0" lvl="0" marL="0" marR="0" rtl="0" algn="ctr">
              <a:lnSpc>
                <a:spcPct val="100000"/>
              </a:lnSpc>
              <a:spcBef>
                <a:spcPts val="0"/>
              </a:spcBef>
              <a:spcAft>
                <a:spcPts val="0"/>
              </a:spcAft>
              <a:buClr>
                <a:srgbClr val="000000"/>
              </a:buClr>
              <a:buSzPts val="1600"/>
              <a:buFont typeface="Arial"/>
              <a:buNone/>
            </a:pPr>
            <a:r>
              <a:rPr lang="en-US" sz="1600">
                <a:solidFill>
                  <a:schemeClr val="dk1"/>
                </a:solidFill>
              </a:rPr>
              <a:t>• Gli insegnanti riportano stanchezza e assenteismo</a:t>
            </a:r>
            <a:endParaRPr sz="1600">
              <a:solidFill>
                <a:schemeClr val="dk1"/>
              </a:solidFill>
            </a:endParaRPr>
          </a:p>
          <a:p>
            <a:pPr indent="0" lvl="0" marL="0" marR="0" rtl="0" algn="ctr">
              <a:lnSpc>
                <a:spcPct val="100000"/>
              </a:lnSpc>
              <a:spcBef>
                <a:spcPts val="0"/>
              </a:spcBef>
              <a:spcAft>
                <a:spcPts val="0"/>
              </a:spcAft>
              <a:buClr>
                <a:srgbClr val="000000"/>
              </a:buClr>
              <a:buSzPts val="1600"/>
              <a:buFont typeface="Arial"/>
              <a:buNone/>
            </a:pPr>
            <a:r>
              <a:rPr b="1" lang="en-US" sz="1600">
                <a:solidFill>
                  <a:schemeClr val="dk1"/>
                </a:solidFill>
              </a:rPr>
              <a:t>Osservazione</a:t>
            </a:r>
            <a:br>
              <a:rPr b="0" i="0" lang="en-US" sz="1600" u="none" cap="none" strike="noStrike">
                <a:solidFill>
                  <a:schemeClr val="dk1"/>
                </a:solidFill>
                <a:latin typeface="Arial"/>
                <a:ea typeface="Arial"/>
                <a:cs typeface="Arial"/>
                <a:sym typeface="Arial"/>
              </a:rPr>
            </a:br>
            <a:r>
              <a:rPr lang="en-US" sz="1600">
                <a:solidFill>
                  <a:schemeClr val="dk1"/>
                </a:solidFill>
              </a:rPr>
              <a:t>L’apprendimento ha la priorità. I bisogni emotivi e fisici vengono ignorati.</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lang="en-US" sz="1600">
                <a:solidFill>
                  <a:schemeClr val="dk1"/>
                </a:solidFill>
              </a:rPr>
              <a:t>Compito di gruppo (2 min)</a:t>
            </a:r>
            <a:endParaRPr b="1" sz="1600">
              <a:solidFill>
                <a:schemeClr val="dk1"/>
              </a:solidFill>
            </a:endParaRPr>
          </a:p>
          <a:p>
            <a:pPr indent="0" lvl="0" marL="0" marR="0" rtl="0" algn="ctr">
              <a:lnSpc>
                <a:spcPct val="100000"/>
              </a:lnSpc>
              <a:spcBef>
                <a:spcPts val="0"/>
              </a:spcBef>
              <a:spcAft>
                <a:spcPts val="0"/>
              </a:spcAft>
              <a:buClr>
                <a:srgbClr val="000000"/>
              </a:buClr>
              <a:buSzPts val="1600"/>
              <a:buFont typeface="Arial"/>
              <a:buNone/>
            </a:pPr>
            <a:r>
              <a:rPr lang="en-US" sz="1600">
                <a:solidFill>
                  <a:schemeClr val="dk1"/>
                </a:solidFill>
              </a:rPr>
              <a:t>Individuate </a:t>
            </a:r>
            <a:r>
              <a:rPr b="1" lang="en-US" sz="1600">
                <a:solidFill>
                  <a:schemeClr val="dk1"/>
                </a:solidFill>
              </a:rPr>
              <a:t>tre rischi per il benessere</a:t>
            </a:r>
            <a:r>
              <a:rPr lang="en-US" sz="1600">
                <a:solidFill>
                  <a:schemeClr val="dk1"/>
                </a:solidFill>
              </a:rPr>
              <a:t> di:</a:t>
            </a:r>
            <a:endParaRPr sz="1600">
              <a:solidFill>
                <a:schemeClr val="dk1"/>
              </a:solidFill>
            </a:endParaRPr>
          </a:p>
          <a:p>
            <a:pPr indent="0" lvl="0" marL="0" marR="0" rtl="0" algn="ctr">
              <a:lnSpc>
                <a:spcPct val="100000"/>
              </a:lnSpc>
              <a:spcBef>
                <a:spcPts val="0"/>
              </a:spcBef>
              <a:spcAft>
                <a:spcPts val="0"/>
              </a:spcAft>
              <a:buClr>
                <a:srgbClr val="000000"/>
              </a:buClr>
              <a:buSzPts val="1600"/>
              <a:buFont typeface="Arial"/>
              <a:buNone/>
            </a:pPr>
            <a:r>
              <a:rPr lang="en-US" sz="1600">
                <a:solidFill>
                  <a:schemeClr val="dk1"/>
                </a:solidFill>
              </a:rPr>
              <a:t>• Studenti</a:t>
            </a:r>
            <a:endParaRPr sz="1600">
              <a:solidFill>
                <a:schemeClr val="dk1"/>
              </a:solidFill>
            </a:endParaRPr>
          </a:p>
          <a:p>
            <a:pPr indent="0" lvl="0" marL="0" marR="0" rtl="0" algn="ctr">
              <a:lnSpc>
                <a:spcPct val="100000"/>
              </a:lnSpc>
              <a:spcBef>
                <a:spcPts val="0"/>
              </a:spcBef>
              <a:spcAft>
                <a:spcPts val="0"/>
              </a:spcAft>
              <a:buClr>
                <a:srgbClr val="000000"/>
              </a:buClr>
              <a:buSzPts val="1600"/>
              <a:buFont typeface="Arial"/>
              <a:buNone/>
            </a:pPr>
            <a:r>
              <a:rPr lang="en-US" sz="1600">
                <a:solidFill>
                  <a:schemeClr val="dk1"/>
                </a:solidFill>
              </a:rPr>
              <a:t>• Insegnanti</a:t>
            </a:r>
            <a:endParaRPr sz="1600">
              <a:solidFill>
                <a:schemeClr val="dk1"/>
              </a:solidFill>
            </a:endParaRPr>
          </a:p>
          <a:p>
            <a:pPr indent="0" lvl="0" marL="0" marR="0" rtl="0" algn="ctr">
              <a:lnSpc>
                <a:spcPct val="100000"/>
              </a:lnSpc>
              <a:spcBef>
                <a:spcPts val="0"/>
              </a:spcBef>
              <a:spcAft>
                <a:spcPts val="0"/>
              </a:spcAft>
              <a:buClr>
                <a:srgbClr val="000000"/>
              </a:buClr>
              <a:buSzPts val="1600"/>
              <a:buFont typeface="Arial"/>
              <a:buNone/>
            </a:pPr>
            <a:r>
              <a:rPr lang="en-US" sz="1600">
                <a:solidFill>
                  <a:schemeClr val="dk1"/>
                </a:solidFill>
              </a:rPr>
              <a:t>Scriveteli sul vostro foglio.</a:t>
            </a:r>
            <a:endParaRPr sz="1600">
              <a:solidFill>
                <a:schemeClr val="dk1"/>
              </a:solidFill>
            </a:endParaRPr>
          </a:p>
        </p:txBody>
      </p:sp>
      <p:sp>
        <p:nvSpPr>
          <p:cNvPr id="177" name="Google Shape;177;p13"/>
          <p:cNvSpPr/>
          <p:nvPr/>
        </p:nvSpPr>
        <p:spPr>
          <a:xfrm>
            <a:off x="4427220" y="1688728"/>
            <a:ext cx="3653790" cy="4929241"/>
          </a:xfrm>
          <a:prstGeom prst="rect">
            <a:avLst/>
          </a:prstGeom>
          <a:solidFill>
            <a:schemeClr val="lt1"/>
          </a:solid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115000"/>
              </a:lnSpc>
              <a:spcBef>
                <a:spcPts val="1200"/>
              </a:spcBef>
              <a:spcAft>
                <a:spcPts val="0"/>
              </a:spcAft>
              <a:buNone/>
            </a:pPr>
            <a:r>
              <a:rPr b="1" lang="en-US" sz="1600">
                <a:solidFill>
                  <a:schemeClr val="dk1"/>
                </a:solidFill>
              </a:rPr>
              <a:t>Scenario B: Rurale / Servizi Limitati</a:t>
            </a:r>
            <a:br>
              <a:rPr b="1" lang="en-US" sz="1600">
                <a:solidFill>
                  <a:schemeClr val="dk1"/>
                </a:solidFill>
              </a:rPr>
            </a:br>
            <a:r>
              <a:rPr lang="en-US" sz="1600">
                <a:solidFill>
                  <a:schemeClr val="dk1"/>
                </a:solidFill>
              </a:rPr>
              <a:t> </a:t>
            </a:r>
            <a:r>
              <a:rPr b="1" lang="en-US" sz="1600">
                <a:solidFill>
                  <a:schemeClr val="dk1"/>
                </a:solidFill>
              </a:rPr>
              <a:t>Contesto</a:t>
            </a:r>
            <a:br>
              <a:rPr b="1" lang="en-US" sz="1600">
                <a:solidFill>
                  <a:schemeClr val="dk1"/>
                </a:solidFill>
              </a:rPr>
            </a:br>
            <a:r>
              <a:rPr lang="en-US" sz="1600">
                <a:solidFill>
                  <a:schemeClr val="dk1"/>
                </a:solidFill>
              </a:rPr>
              <a:t> • Piccola scuola, relazioni solide</a:t>
            </a:r>
            <a:br>
              <a:rPr lang="en-US" sz="1600">
                <a:solidFill>
                  <a:schemeClr val="dk1"/>
                </a:solidFill>
              </a:rPr>
            </a:br>
            <a:r>
              <a:rPr lang="en-US" sz="1600">
                <a:solidFill>
                  <a:schemeClr val="dk1"/>
                </a:solidFill>
              </a:rPr>
              <a:t> • Supporto specialistico limitato (consulente, psicologo)</a:t>
            </a:r>
            <a:br>
              <a:rPr lang="en-US" sz="1600">
                <a:solidFill>
                  <a:schemeClr val="dk1"/>
                </a:solidFill>
              </a:rPr>
            </a:br>
            <a:r>
              <a:rPr lang="en-US" sz="1600">
                <a:solidFill>
                  <a:schemeClr val="dk1"/>
                </a:solidFill>
              </a:rPr>
              <a:t> • Gli insegnanti ricoprono più ruoli</a:t>
            </a:r>
            <a:br>
              <a:rPr lang="en-US" sz="1600">
                <a:solidFill>
                  <a:schemeClr val="dk1"/>
                </a:solidFill>
              </a:rPr>
            </a:br>
            <a:r>
              <a:rPr lang="en-US" sz="1600">
                <a:solidFill>
                  <a:schemeClr val="dk1"/>
                </a:solidFill>
              </a:rPr>
              <a:t> • Nessuna routine strutturata per il benessere</a:t>
            </a:r>
            <a:endParaRPr sz="1600">
              <a:solidFill>
                <a:schemeClr val="dk1"/>
              </a:solidFill>
            </a:endParaRPr>
          </a:p>
          <a:p>
            <a:pPr indent="0" lvl="0" marL="0" rtl="0" algn="ctr">
              <a:lnSpc>
                <a:spcPct val="115000"/>
              </a:lnSpc>
              <a:spcBef>
                <a:spcPts val="1200"/>
              </a:spcBef>
              <a:spcAft>
                <a:spcPts val="0"/>
              </a:spcAft>
              <a:buNone/>
            </a:pPr>
            <a:r>
              <a:rPr b="1" lang="en-US" sz="1600">
                <a:solidFill>
                  <a:schemeClr val="dk1"/>
                </a:solidFill>
              </a:rPr>
              <a:t>Osservazione</a:t>
            </a:r>
            <a:br>
              <a:rPr b="1" lang="en-US" sz="1600">
                <a:solidFill>
                  <a:schemeClr val="dk1"/>
                </a:solidFill>
              </a:rPr>
            </a:br>
            <a:r>
              <a:rPr lang="en-US" sz="1600">
                <a:solidFill>
                  <a:schemeClr val="dk1"/>
                </a:solidFill>
              </a:rPr>
              <a:t> La connessione sociale è forte. Il supporto del sistema è debole.</a:t>
            </a:r>
            <a:endParaRPr sz="1600">
              <a:solidFill>
                <a:schemeClr val="dk1"/>
              </a:solidFill>
            </a:endParaRPr>
          </a:p>
          <a:p>
            <a:pPr indent="0" lvl="0" marL="0" rtl="0" algn="ctr">
              <a:lnSpc>
                <a:spcPct val="115000"/>
              </a:lnSpc>
              <a:spcBef>
                <a:spcPts val="1200"/>
              </a:spcBef>
              <a:spcAft>
                <a:spcPts val="1200"/>
              </a:spcAft>
              <a:buNone/>
            </a:pPr>
            <a:r>
              <a:rPr b="1" lang="en-US" sz="1600">
                <a:solidFill>
                  <a:schemeClr val="dk1"/>
                </a:solidFill>
              </a:rPr>
              <a:t>Compito di gruppo (2 min)</a:t>
            </a:r>
            <a:br>
              <a:rPr b="1" lang="en-US" sz="1600">
                <a:solidFill>
                  <a:schemeClr val="dk1"/>
                </a:solidFill>
              </a:rPr>
            </a:br>
            <a:r>
              <a:rPr lang="en-US" sz="1600">
                <a:solidFill>
                  <a:schemeClr val="dk1"/>
                </a:solidFill>
              </a:rPr>
              <a:t> Individuate le lacune in:</a:t>
            </a:r>
            <a:br>
              <a:rPr lang="en-US" sz="1600">
                <a:solidFill>
                  <a:schemeClr val="dk1"/>
                </a:solidFill>
              </a:rPr>
            </a:br>
            <a:r>
              <a:rPr lang="en-US" sz="1600">
                <a:solidFill>
                  <a:schemeClr val="dk1"/>
                </a:solidFill>
              </a:rPr>
              <a:t> • Strutture di supporto</a:t>
            </a:r>
            <a:br>
              <a:rPr lang="en-US" sz="1600">
                <a:solidFill>
                  <a:schemeClr val="dk1"/>
                </a:solidFill>
              </a:rPr>
            </a:br>
            <a:r>
              <a:rPr lang="en-US" sz="1600">
                <a:solidFill>
                  <a:schemeClr val="dk1"/>
                </a:solidFill>
              </a:rPr>
              <a:t> • Routine quotidiane</a:t>
            </a:r>
            <a:br>
              <a:rPr lang="en-US" sz="1600">
                <a:solidFill>
                  <a:schemeClr val="dk1"/>
                </a:solidFill>
              </a:rPr>
            </a:br>
            <a:r>
              <a:rPr lang="en-US" sz="1600">
                <a:solidFill>
                  <a:schemeClr val="dk1"/>
                </a:solidFill>
              </a:rPr>
              <a:t> Scrivete i tre rischi principali.</a:t>
            </a:r>
            <a:endParaRPr b="1" sz="2300">
              <a:solidFill>
                <a:schemeClr val="dk1"/>
              </a:solidFill>
            </a:endParaRPr>
          </a:p>
        </p:txBody>
      </p:sp>
      <p:sp>
        <p:nvSpPr>
          <p:cNvPr id="178" name="Google Shape;178;p13"/>
          <p:cNvSpPr/>
          <p:nvPr/>
        </p:nvSpPr>
        <p:spPr>
          <a:xfrm>
            <a:off x="8290560" y="1688728"/>
            <a:ext cx="3653790" cy="4929241"/>
          </a:xfrm>
          <a:prstGeom prst="rect">
            <a:avLst/>
          </a:prstGeom>
          <a:solidFill>
            <a:schemeClr val="lt1"/>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115000"/>
              </a:lnSpc>
              <a:spcBef>
                <a:spcPts val="0"/>
              </a:spcBef>
              <a:spcAft>
                <a:spcPts val="0"/>
              </a:spcAft>
              <a:buNone/>
            </a:pPr>
            <a:r>
              <a:rPr b="1" lang="en-US" sz="1600">
                <a:solidFill>
                  <a:schemeClr val="dk1"/>
                </a:solidFill>
              </a:rPr>
              <a:t>Scenario C: Transizione / Cultura Mista</a:t>
            </a:r>
            <a:br>
              <a:rPr b="1" lang="en-US" sz="1600">
                <a:solidFill>
                  <a:schemeClr val="dk1"/>
                </a:solidFill>
              </a:rPr>
            </a:br>
            <a:r>
              <a:rPr lang="en-US" sz="1600">
                <a:solidFill>
                  <a:schemeClr val="dk1"/>
                </a:solidFill>
              </a:rPr>
              <a:t> </a:t>
            </a:r>
            <a:r>
              <a:rPr b="1" lang="en-US" sz="1600">
                <a:solidFill>
                  <a:schemeClr val="dk1"/>
                </a:solidFill>
              </a:rPr>
              <a:t>Contesto</a:t>
            </a:r>
            <a:br>
              <a:rPr b="1" lang="en-US" sz="1600">
                <a:solidFill>
                  <a:schemeClr val="dk1"/>
                </a:solidFill>
              </a:rPr>
            </a:br>
            <a:r>
              <a:rPr lang="en-US" sz="1600">
                <a:solidFill>
                  <a:schemeClr val="dk1"/>
                </a:solidFill>
              </a:rPr>
              <a:t> • Nuova leadership introduce cambiamenti</a:t>
            </a:r>
            <a:br>
              <a:rPr lang="en-US" sz="1600">
                <a:solidFill>
                  <a:schemeClr val="dk1"/>
                </a:solidFill>
              </a:rPr>
            </a:br>
            <a:r>
              <a:rPr lang="en-US" sz="1600">
                <a:solidFill>
                  <a:schemeClr val="dk1"/>
                </a:solidFill>
              </a:rPr>
              <a:t> • Routine incoerenti tra le classi</a:t>
            </a:r>
            <a:br>
              <a:rPr lang="en-US" sz="1600">
                <a:solidFill>
                  <a:schemeClr val="dk1"/>
                </a:solidFill>
              </a:rPr>
            </a:br>
            <a:r>
              <a:rPr lang="en-US" sz="1600">
                <a:solidFill>
                  <a:schemeClr val="dk1"/>
                </a:solidFill>
              </a:rPr>
              <a:t> • Segnalati diversi conflitti tra pari</a:t>
            </a:r>
            <a:br>
              <a:rPr lang="en-US" sz="1600">
                <a:solidFill>
                  <a:schemeClr val="dk1"/>
                </a:solidFill>
              </a:rPr>
            </a:br>
            <a:r>
              <a:rPr lang="en-US" sz="1600">
                <a:solidFill>
                  <a:schemeClr val="dk1"/>
                </a:solidFill>
              </a:rPr>
              <a:t> • Alcuni insegnanti resistono ai nuovi approcci</a:t>
            </a:r>
            <a:endParaRPr sz="1600">
              <a:solidFill>
                <a:schemeClr val="dk1"/>
              </a:solidFill>
            </a:endParaRPr>
          </a:p>
          <a:p>
            <a:pPr indent="0" lvl="0" marL="0" rtl="0" algn="ctr">
              <a:lnSpc>
                <a:spcPct val="115000"/>
              </a:lnSpc>
              <a:spcBef>
                <a:spcPts val="0"/>
              </a:spcBef>
              <a:spcAft>
                <a:spcPts val="0"/>
              </a:spcAft>
              <a:buNone/>
            </a:pPr>
            <a:r>
              <a:rPr b="1" lang="en-US" sz="1600">
                <a:solidFill>
                  <a:schemeClr val="dk1"/>
                </a:solidFill>
              </a:rPr>
              <a:t>Osservazione</a:t>
            </a:r>
            <a:br>
              <a:rPr b="1" lang="en-US" sz="1600">
                <a:solidFill>
                  <a:schemeClr val="dk1"/>
                </a:solidFill>
              </a:rPr>
            </a:br>
            <a:r>
              <a:rPr lang="en-US" sz="1600">
                <a:solidFill>
                  <a:schemeClr val="dk1"/>
                </a:solidFill>
              </a:rPr>
              <a:t> La scuola ha motivazione ma manca una pratica coerente.</a:t>
            </a:r>
            <a:endParaRPr sz="1600">
              <a:solidFill>
                <a:schemeClr val="dk1"/>
              </a:solidFill>
            </a:endParaRPr>
          </a:p>
          <a:p>
            <a:pPr indent="0" lvl="0" marL="0" rtl="0" algn="ctr">
              <a:lnSpc>
                <a:spcPct val="115000"/>
              </a:lnSpc>
              <a:spcBef>
                <a:spcPts val="0"/>
              </a:spcBef>
              <a:spcAft>
                <a:spcPts val="0"/>
              </a:spcAft>
              <a:buNone/>
            </a:pPr>
            <a:r>
              <a:rPr b="1" lang="en-US" sz="1600">
                <a:solidFill>
                  <a:schemeClr val="dk1"/>
                </a:solidFill>
              </a:rPr>
              <a:t>Compito di gruppo (2 min)</a:t>
            </a:r>
            <a:br>
              <a:rPr b="1" lang="en-US" sz="1600">
                <a:solidFill>
                  <a:schemeClr val="dk1"/>
                </a:solidFill>
              </a:rPr>
            </a:br>
            <a:r>
              <a:rPr lang="en-US" sz="1600">
                <a:solidFill>
                  <a:schemeClr val="dk1"/>
                </a:solidFill>
              </a:rPr>
              <a:t> Individuate tre barriere che ostacolano il progresso del benessere.</a:t>
            </a:r>
            <a:br>
              <a:rPr lang="en-US" sz="1600">
                <a:solidFill>
                  <a:schemeClr val="dk1"/>
                </a:solidFill>
              </a:rPr>
            </a:br>
            <a:r>
              <a:rPr lang="en-US" sz="1600">
                <a:solidFill>
                  <a:schemeClr val="dk1"/>
                </a:solidFill>
              </a:rPr>
              <a:t> Annotatele sul flip chart.</a:t>
            </a:r>
            <a:endParaRPr b="1" sz="23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4"/>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Unità 1.1 – Introduzione al Benessere nell’Istruzione</a:t>
            </a:r>
            <a:endParaRPr/>
          </a:p>
        </p:txBody>
      </p:sp>
      <p:sp>
        <p:nvSpPr>
          <p:cNvPr id="184" name="Google Shape;184;p14"/>
          <p:cNvSpPr txBox="1"/>
          <p:nvPr>
            <p:ph idx="1"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228600" lvl="0" marL="457200" marR="0" rtl="0" algn="just">
              <a:lnSpc>
                <a:spcPct val="90000"/>
              </a:lnSpc>
              <a:spcBef>
                <a:spcPts val="1000"/>
              </a:spcBef>
              <a:spcAft>
                <a:spcPts val="0"/>
              </a:spcAft>
              <a:buClr>
                <a:schemeClr val="accent2"/>
              </a:buClr>
              <a:buSzPts val="2400"/>
              <a:buFont typeface="Arial"/>
              <a:buNone/>
            </a:pPr>
            <a:r>
              <a:rPr lang="en-US"/>
              <a:t>Attività di Gruppo: Identificare Sfide + Proporre Pratiche</a:t>
            </a:r>
            <a:endParaRPr/>
          </a:p>
        </p:txBody>
      </p:sp>
      <p:sp>
        <p:nvSpPr>
          <p:cNvPr id="185" name="Google Shape;185;p14"/>
          <p:cNvSpPr/>
          <p:nvPr/>
        </p:nvSpPr>
        <p:spPr>
          <a:xfrm>
            <a:off x="800100" y="1637293"/>
            <a:ext cx="2720340" cy="4826372"/>
          </a:xfrm>
          <a:prstGeom prst="rect">
            <a:avLst/>
          </a:prstGeom>
          <a:solidFill>
            <a:schemeClr val="l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285750" lvl="0" marL="285750" marR="0" rtl="0" algn="l">
              <a:lnSpc>
                <a:spcPct val="100000"/>
              </a:lnSpc>
              <a:spcBef>
                <a:spcPts val="0"/>
              </a:spcBef>
              <a:spcAft>
                <a:spcPts val="0"/>
              </a:spcAft>
              <a:buClr>
                <a:srgbClr val="000000"/>
              </a:buClr>
              <a:buSzPts val="2000"/>
              <a:buFont typeface="Arial"/>
              <a:buChar char="•"/>
            </a:pPr>
            <a:r>
              <a:rPr b="1" lang="en-US" sz="2000">
                <a:solidFill>
                  <a:schemeClr val="dk1"/>
                </a:solidFill>
              </a:rPr>
              <a:t>Scenario A: Urbano / Alta Pressione Accademica</a:t>
            </a:r>
            <a:endParaRPr b="1" sz="2000">
              <a:solidFill>
                <a:schemeClr val="dk1"/>
              </a:solidFill>
            </a:endParaRPr>
          </a:p>
          <a:p>
            <a:pPr indent="-285750" lvl="0" marL="285750" marR="0" rtl="0" algn="l">
              <a:lnSpc>
                <a:spcPct val="100000"/>
              </a:lnSpc>
              <a:spcBef>
                <a:spcPts val="0"/>
              </a:spcBef>
              <a:spcAft>
                <a:spcPts val="0"/>
              </a:spcAft>
              <a:buClr>
                <a:srgbClr val="000000"/>
              </a:buClr>
              <a:buSzPts val="2000"/>
              <a:buFont typeface="Arial"/>
              <a:buChar char="•"/>
            </a:pPr>
            <a:r>
              <a:rPr b="1" lang="en-US" sz="2000">
                <a:solidFill>
                  <a:schemeClr val="dk1"/>
                </a:solidFill>
              </a:rPr>
              <a:t>Scenario B: Rurale / Servizi Limitati</a:t>
            </a:r>
            <a:endParaRPr b="1" sz="2000">
              <a:solidFill>
                <a:schemeClr val="dk1"/>
              </a:solidFill>
            </a:endParaRPr>
          </a:p>
          <a:p>
            <a:pPr indent="-285750" lvl="0" marL="285750" marR="0" rtl="0" algn="l">
              <a:lnSpc>
                <a:spcPct val="100000"/>
              </a:lnSpc>
              <a:spcBef>
                <a:spcPts val="0"/>
              </a:spcBef>
              <a:spcAft>
                <a:spcPts val="0"/>
              </a:spcAft>
              <a:buClr>
                <a:srgbClr val="000000"/>
              </a:buClr>
              <a:buSzPts val="2000"/>
              <a:buFont typeface="Arial"/>
              <a:buChar char="•"/>
            </a:pPr>
            <a:r>
              <a:rPr b="1" lang="en-US" sz="2000">
                <a:solidFill>
                  <a:schemeClr val="dk1"/>
                </a:solidFill>
              </a:rPr>
              <a:t>Scenario C: Transizione / Cultura Mista</a:t>
            </a:r>
            <a:endParaRPr b="1" sz="2000">
              <a:solidFill>
                <a:schemeClr val="dk1"/>
              </a:solidFill>
            </a:endParaRPr>
          </a:p>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chemeClr val="dk1"/>
              </a:solidFill>
              <a:latin typeface="Arial"/>
              <a:ea typeface="Arial"/>
              <a:cs typeface="Arial"/>
              <a:sym typeface="Arial"/>
            </a:endParaRPr>
          </a:p>
        </p:txBody>
      </p:sp>
      <p:sp>
        <p:nvSpPr>
          <p:cNvPr id="186" name="Google Shape;186;p14"/>
          <p:cNvSpPr/>
          <p:nvPr/>
        </p:nvSpPr>
        <p:spPr>
          <a:xfrm>
            <a:off x="3653790" y="3429000"/>
            <a:ext cx="952500" cy="708660"/>
          </a:xfrm>
          <a:prstGeom prst="rightArrow">
            <a:avLst>
              <a:gd fmla="val 50000" name="adj1"/>
              <a:gd fmla="val 50000" name="adj2"/>
            </a:avLst>
          </a:prstGeom>
          <a:solidFill>
            <a:schemeClr val="accent1"/>
          </a:solidFill>
          <a:ln cap="flat" cmpd="sng" w="25400">
            <a:solidFill>
              <a:srgbClr val="30254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white board with a paper on it&#10;&#10;AI-generated content may be incorrect." id="187" name="Google Shape;187;p14"/>
          <p:cNvPicPr preferRelativeResize="0"/>
          <p:nvPr/>
        </p:nvPicPr>
        <p:blipFill rotWithShape="1">
          <a:blip r:embed="rId3">
            <a:alphaModFix/>
          </a:blip>
          <a:srcRect b="0" l="0" r="0" t="0"/>
          <a:stretch/>
        </p:blipFill>
        <p:spPr>
          <a:xfrm>
            <a:off x="8838725" y="1811477"/>
            <a:ext cx="3101577" cy="4652365"/>
          </a:xfrm>
          <a:prstGeom prst="rect">
            <a:avLst/>
          </a:prstGeom>
          <a:noFill/>
          <a:ln>
            <a:noFill/>
          </a:ln>
        </p:spPr>
      </p:pic>
      <p:sp>
        <p:nvSpPr>
          <p:cNvPr id="188" name="Google Shape;188;p14"/>
          <p:cNvSpPr/>
          <p:nvPr/>
        </p:nvSpPr>
        <p:spPr>
          <a:xfrm>
            <a:off x="8359140" y="3341819"/>
            <a:ext cx="952500" cy="708660"/>
          </a:xfrm>
          <a:prstGeom prst="rightArrow">
            <a:avLst>
              <a:gd fmla="val 50000" name="adj1"/>
              <a:gd fmla="val 50000" name="adj2"/>
            </a:avLst>
          </a:prstGeom>
          <a:solidFill>
            <a:schemeClr val="accent1"/>
          </a:solidFill>
          <a:ln cap="flat" cmpd="sng" w="25400">
            <a:solidFill>
              <a:srgbClr val="30254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9" name="Google Shape;189;p14"/>
          <p:cNvSpPr/>
          <p:nvPr/>
        </p:nvSpPr>
        <p:spPr>
          <a:xfrm>
            <a:off x="4808222" y="1637293"/>
            <a:ext cx="3261358" cy="4826372"/>
          </a:xfrm>
          <a:prstGeom prst="rect">
            <a:avLst/>
          </a:prstGeom>
          <a:solidFill>
            <a:schemeClr val="l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279400" lvl="0" marL="285750" marR="0" rtl="0" algn="l">
              <a:lnSpc>
                <a:spcPct val="100000"/>
              </a:lnSpc>
              <a:spcBef>
                <a:spcPts val="0"/>
              </a:spcBef>
              <a:spcAft>
                <a:spcPts val="0"/>
              </a:spcAft>
              <a:buClr>
                <a:srgbClr val="000000"/>
              </a:buClr>
              <a:buSzPts val="1700"/>
              <a:buFont typeface="Arial"/>
              <a:buChar char="•"/>
            </a:pPr>
            <a:r>
              <a:rPr lang="en-US" sz="1700">
                <a:solidFill>
                  <a:schemeClr val="dk1"/>
                </a:solidFill>
              </a:rPr>
              <a:t>Rivedete il vostro scenario (A, B o C).</a:t>
            </a:r>
            <a:endParaRPr b="0" i="0" sz="1300" u="none" cap="none" strike="noStrike">
              <a:solidFill>
                <a:srgbClr val="000000"/>
              </a:solidFill>
              <a:latin typeface="Arial"/>
              <a:ea typeface="Arial"/>
              <a:cs typeface="Arial"/>
              <a:sym typeface="Arial"/>
            </a:endParaRPr>
          </a:p>
          <a:p>
            <a:pPr indent="-279400" lvl="0" marL="285750" marR="0" rtl="0" algn="l">
              <a:lnSpc>
                <a:spcPct val="100000"/>
              </a:lnSpc>
              <a:spcBef>
                <a:spcPts val="0"/>
              </a:spcBef>
              <a:spcAft>
                <a:spcPts val="0"/>
              </a:spcAft>
              <a:buClr>
                <a:srgbClr val="000000"/>
              </a:buClr>
              <a:buSzPts val="1700"/>
              <a:buFont typeface="Arial"/>
              <a:buChar char="•"/>
            </a:pPr>
            <a:r>
              <a:rPr lang="en-US" sz="1700">
                <a:solidFill>
                  <a:schemeClr val="dk1"/>
                </a:solidFill>
              </a:rPr>
              <a:t>Individuate le sfide relative al benessere che osservate: Emotive • Sociali • Fisiche • Cognitive</a:t>
            </a:r>
            <a:endParaRPr sz="1700">
              <a:solidFill>
                <a:schemeClr val="dk1"/>
              </a:solidFill>
            </a:endParaRPr>
          </a:p>
          <a:p>
            <a:pPr indent="-279400" lvl="0" marL="285750" marR="0" rtl="0" algn="l">
              <a:lnSpc>
                <a:spcPct val="100000"/>
              </a:lnSpc>
              <a:spcBef>
                <a:spcPts val="0"/>
              </a:spcBef>
              <a:spcAft>
                <a:spcPts val="0"/>
              </a:spcAft>
              <a:buClr>
                <a:srgbClr val="000000"/>
              </a:buClr>
              <a:buSzPts val="1700"/>
              <a:buFont typeface="Arial"/>
              <a:buChar char="•"/>
            </a:pPr>
            <a:r>
              <a:rPr lang="en-US" sz="1700">
                <a:solidFill>
                  <a:schemeClr val="dk1"/>
                </a:solidFill>
              </a:rPr>
              <a:t>Concordate le tre sfide principali.</a:t>
            </a:r>
            <a:endParaRPr b="0" i="0" sz="1300" u="none" cap="none" strike="noStrike">
              <a:solidFill>
                <a:srgbClr val="000000"/>
              </a:solidFill>
              <a:latin typeface="Arial"/>
              <a:ea typeface="Arial"/>
              <a:cs typeface="Arial"/>
              <a:sym typeface="Arial"/>
            </a:endParaRPr>
          </a:p>
          <a:p>
            <a:pPr indent="-279400" lvl="0" marL="285750" marR="0" rtl="0" algn="l">
              <a:lnSpc>
                <a:spcPct val="100000"/>
              </a:lnSpc>
              <a:spcBef>
                <a:spcPts val="0"/>
              </a:spcBef>
              <a:spcAft>
                <a:spcPts val="0"/>
              </a:spcAft>
              <a:buClr>
                <a:srgbClr val="000000"/>
              </a:buClr>
              <a:buSzPts val="1700"/>
              <a:buFont typeface="Arial"/>
              <a:buChar char="•"/>
            </a:pPr>
            <a:r>
              <a:rPr lang="en-US" sz="1700">
                <a:solidFill>
                  <a:schemeClr val="dk1"/>
                </a:solidFill>
              </a:rPr>
              <a:t>Per ciascuna sfida, proponete una pratica concreta che la vostra scuola potrebbe adottare.</a:t>
            </a:r>
            <a:endParaRPr b="0" i="0" sz="1300" u="none" cap="none" strike="noStrike">
              <a:solidFill>
                <a:srgbClr val="000000"/>
              </a:solidFill>
              <a:latin typeface="Arial"/>
              <a:ea typeface="Arial"/>
              <a:cs typeface="Arial"/>
              <a:sym typeface="Arial"/>
            </a:endParaRPr>
          </a:p>
          <a:p>
            <a:pPr indent="-279400" lvl="0" marL="285750" marR="0" rtl="0" algn="l">
              <a:lnSpc>
                <a:spcPct val="100000"/>
              </a:lnSpc>
              <a:spcBef>
                <a:spcPts val="0"/>
              </a:spcBef>
              <a:spcAft>
                <a:spcPts val="0"/>
              </a:spcAft>
              <a:buClr>
                <a:srgbClr val="000000"/>
              </a:buClr>
              <a:buSzPts val="1700"/>
              <a:buFont typeface="Arial"/>
              <a:buChar char="•"/>
            </a:pPr>
            <a:r>
              <a:rPr lang="en-US" sz="1700">
                <a:solidFill>
                  <a:schemeClr val="dk1"/>
                </a:solidFill>
              </a:rPr>
              <a:t>Manteniamo le azioni piccole e realizzabili entro 2–4 settimane.</a:t>
            </a:r>
            <a:endParaRPr b="0" i="0" sz="1300" u="none" cap="none" strike="noStrike">
              <a:solidFill>
                <a:srgbClr val="000000"/>
              </a:solidFill>
              <a:latin typeface="Arial"/>
              <a:ea typeface="Arial"/>
              <a:cs typeface="Arial"/>
              <a:sym typeface="Arial"/>
            </a:endParaRPr>
          </a:p>
          <a:p>
            <a:pPr indent="-279400" lvl="0" marL="285750" marR="0" rtl="0" algn="l">
              <a:lnSpc>
                <a:spcPct val="100000"/>
              </a:lnSpc>
              <a:spcBef>
                <a:spcPts val="0"/>
              </a:spcBef>
              <a:spcAft>
                <a:spcPts val="0"/>
              </a:spcAft>
              <a:buClr>
                <a:srgbClr val="000000"/>
              </a:buClr>
              <a:buSzPts val="1700"/>
              <a:buFont typeface="Arial"/>
              <a:buChar char="•"/>
            </a:pPr>
            <a:r>
              <a:rPr lang="en-US" sz="1700">
                <a:solidFill>
                  <a:schemeClr val="dk1"/>
                </a:solidFill>
              </a:rPr>
              <a:t>Annotate le tre sfide e le tre pratiche sul foglio del flip chart.</a:t>
            </a:r>
            <a:endParaRPr sz="17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g37d7badc4d7_0_6"/>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Unità 1.1 – Introduzione al Benessere nell’Istruzione</a:t>
            </a:r>
            <a:endParaRPr/>
          </a:p>
        </p:txBody>
      </p:sp>
      <p:sp>
        <p:nvSpPr>
          <p:cNvPr id="195" name="Google Shape;195;g37d7badc4d7_0_6"/>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228600" lvl="0" marL="457200" marR="0" rtl="0" algn="just">
              <a:lnSpc>
                <a:spcPct val="90000"/>
              </a:lnSpc>
              <a:spcBef>
                <a:spcPts val="1000"/>
              </a:spcBef>
              <a:spcAft>
                <a:spcPts val="0"/>
              </a:spcAft>
              <a:buClr>
                <a:schemeClr val="accent2"/>
              </a:buClr>
              <a:buSzPts val="2400"/>
              <a:buFont typeface="Arial"/>
              <a:buNone/>
            </a:pPr>
            <a:r>
              <a:rPr lang="en-US"/>
              <a:t>Mappatura delle Sfide Scolastiche</a:t>
            </a:r>
            <a:endParaRPr/>
          </a:p>
        </p:txBody>
      </p:sp>
      <p:sp>
        <p:nvSpPr>
          <p:cNvPr id="196" name="Google Shape;196;g37d7badc4d7_0_6"/>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800"/>
              <a:buNone/>
            </a:pPr>
            <a:r>
              <a:rPr b="1" lang="en-US"/>
              <a:t>Scopo</a:t>
            </a:r>
            <a:endParaRPr b="1"/>
          </a:p>
          <a:p>
            <a:pPr indent="-285750" lvl="0" marL="285750" rtl="0" algn="l">
              <a:lnSpc>
                <a:spcPct val="90000"/>
              </a:lnSpc>
              <a:spcBef>
                <a:spcPts val="0"/>
              </a:spcBef>
              <a:spcAft>
                <a:spcPts val="0"/>
              </a:spcAft>
              <a:buSzPts val="1800"/>
              <a:buFont typeface="Arial"/>
              <a:buChar char="•"/>
            </a:pPr>
            <a:r>
              <a:rPr lang="en-US"/>
              <a:t>Comprendere la situazione attuale prima di pianificare le azioni.</a:t>
            </a:r>
            <a:endParaRPr/>
          </a:p>
        </p:txBody>
      </p:sp>
      <p:pic>
        <p:nvPicPr>
          <p:cNvPr descr="A diagram of a swot analysis&#10;&#10;AI-generated content may be incorrect." id="197" name="Google Shape;197;g37d7badc4d7_0_6"/>
          <p:cNvPicPr preferRelativeResize="0"/>
          <p:nvPr/>
        </p:nvPicPr>
        <p:blipFill rotWithShape="1">
          <a:blip r:embed="rId3">
            <a:alphaModFix/>
          </a:blip>
          <a:srcRect b="0" l="0" r="0" t="0"/>
          <a:stretch/>
        </p:blipFill>
        <p:spPr>
          <a:xfrm>
            <a:off x="952500" y="2388870"/>
            <a:ext cx="9601200" cy="426339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5"/>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Unità 1.1 – Introduzione al Benessere nell’Istruzione</a:t>
            </a:r>
            <a:endParaRPr/>
          </a:p>
        </p:txBody>
      </p:sp>
      <p:sp>
        <p:nvSpPr>
          <p:cNvPr id="203" name="Google Shape;203;p15"/>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228600" lvl="0" marL="457200" marR="0" rtl="0" algn="just">
              <a:lnSpc>
                <a:spcPct val="90000"/>
              </a:lnSpc>
              <a:spcBef>
                <a:spcPts val="1000"/>
              </a:spcBef>
              <a:spcAft>
                <a:spcPts val="0"/>
              </a:spcAft>
              <a:buClr>
                <a:schemeClr val="accent2"/>
              </a:buClr>
              <a:buSzPts val="2400"/>
              <a:buFont typeface="Arial"/>
              <a:buNone/>
            </a:pPr>
            <a:r>
              <a:rPr lang="en-US"/>
              <a:t>Mappare le Pratiche Attuali</a:t>
            </a:r>
            <a:endParaRPr/>
          </a:p>
        </p:txBody>
      </p:sp>
      <p:sp>
        <p:nvSpPr>
          <p:cNvPr id="204" name="Google Shape;204;p15"/>
          <p:cNvSpPr txBox="1"/>
          <p:nvPr>
            <p:ph idx="2" type="body"/>
          </p:nvPr>
        </p:nvSpPr>
        <p:spPr>
          <a:xfrm>
            <a:off x="97971" y="1405472"/>
            <a:ext cx="4599759" cy="5289300"/>
          </a:xfrm>
          <a:prstGeom prst="rect">
            <a:avLst/>
          </a:prstGeom>
          <a:noFill/>
          <a:ln>
            <a:noFill/>
          </a:ln>
        </p:spPr>
        <p:txBody>
          <a:bodyPr anchorCtr="0" anchor="t" bIns="45700" lIns="91425" spcFirstLastPara="1" rIns="91425" wrap="square" tIns="45700">
            <a:noAutofit/>
          </a:bodyPr>
          <a:lstStyle/>
          <a:p>
            <a:pPr indent="0" lvl="0" marL="182562" rtl="0" algn="just">
              <a:spcBef>
                <a:spcPts val="0"/>
              </a:spcBef>
              <a:spcAft>
                <a:spcPts val="0"/>
              </a:spcAft>
              <a:buNone/>
            </a:pPr>
            <a:r>
              <a:rPr lang="en-US"/>
              <a:t>Ora che avete identificato le sfide attraverso l’analisi SWOT, vi concentrerete sulla pratica quotidiana.</a:t>
            </a:r>
            <a:endParaRPr/>
          </a:p>
          <a:p>
            <a:pPr indent="0" lvl="0" marL="182562" rtl="0" algn="just">
              <a:spcBef>
                <a:spcPts val="0"/>
              </a:spcBef>
              <a:spcAft>
                <a:spcPts val="0"/>
              </a:spcAft>
              <a:buNone/>
            </a:pPr>
            <a:r>
              <a:rPr lang="en-US"/>
              <a:t>Passiamo dalla diagnosi alle evidenze di ciò che accade realmente nella vita scolastica.</a:t>
            </a:r>
            <a:endParaRPr/>
          </a:p>
          <a:p>
            <a:pPr indent="0" lvl="0" marL="182562" rtl="0" algn="just">
              <a:lnSpc>
                <a:spcPct val="90000"/>
              </a:lnSpc>
              <a:spcBef>
                <a:spcPts val="0"/>
              </a:spcBef>
              <a:spcAft>
                <a:spcPts val="0"/>
              </a:spcAft>
              <a:buSzPts val="1800"/>
              <a:buNone/>
            </a:pPr>
            <a:r>
              <a:rPr lang="en-US"/>
              <a:t>Usando la vostra mappa SWOT, scegliete un’area che influenza maggiormente il benessere.</a:t>
            </a:r>
            <a:endParaRPr/>
          </a:p>
          <a:p>
            <a:pPr indent="0" lvl="0" marL="182562" rtl="0" algn="l">
              <a:lnSpc>
                <a:spcPct val="90000"/>
              </a:lnSpc>
              <a:spcBef>
                <a:spcPts val="0"/>
              </a:spcBef>
              <a:spcAft>
                <a:spcPts val="0"/>
              </a:spcAft>
              <a:buSzPts val="1800"/>
              <a:buNone/>
            </a:pPr>
            <a:r>
              <a:rPr b="1" lang="en-US"/>
              <a:t>In gruppi (10 min):</a:t>
            </a:r>
            <a:endParaRPr b="1"/>
          </a:p>
          <a:p>
            <a:pPr indent="0" lvl="0" marL="182562" rtl="0" algn="l">
              <a:lnSpc>
                <a:spcPct val="90000"/>
              </a:lnSpc>
              <a:spcBef>
                <a:spcPts val="0"/>
              </a:spcBef>
              <a:spcAft>
                <a:spcPts val="0"/>
              </a:spcAft>
              <a:buSzPts val="1800"/>
              <a:buNone/>
            </a:pPr>
            <a:r>
              <a:rPr lang="en-US"/>
              <a:t>Elencate le pratiche attuali relative a quell’area.</a:t>
            </a:r>
            <a:endParaRPr/>
          </a:p>
          <a:p>
            <a:pPr indent="0" lvl="0" marL="182562" rtl="0" algn="l">
              <a:lnSpc>
                <a:spcPct val="90000"/>
              </a:lnSpc>
              <a:spcBef>
                <a:spcPts val="0"/>
              </a:spcBef>
              <a:spcAft>
                <a:spcPts val="0"/>
              </a:spcAft>
              <a:buSzPts val="1800"/>
              <a:buNone/>
            </a:pPr>
            <a:r>
              <a:rPr b="1" lang="en-US"/>
              <a:t>Segnate ciascuna come:</a:t>
            </a:r>
            <a:endParaRPr b="1"/>
          </a:p>
          <a:p>
            <a:pPr indent="0" lvl="0" marL="182562" rtl="0" algn="l">
              <a:lnSpc>
                <a:spcPct val="90000"/>
              </a:lnSpc>
              <a:spcBef>
                <a:spcPts val="0"/>
              </a:spcBef>
              <a:spcAft>
                <a:spcPts val="0"/>
              </a:spcAft>
              <a:buSzPts val="1800"/>
              <a:buNone/>
            </a:pPr>
            <a:r>
              <a:rPr lang="en-US"/>
              <a:t>• Punto di forza (funziona bene oggi)</a:t>
            </a:r>
            <a:endParaRPr/>
          </a:p>
          <a:p>
            <a:pPr indent="0" lvl="0" marL="182562" rtl="0" algn="l">
              <a:lnSpc>
                <a:spcPct val="90000"/>
              </a:lnSpc>
              <a:spcBef>
                <a:spcPts val="0"/>
              </a:spcBef>
              <a:spcAft>
                <a:spcPts val="0"/>
              </a:spcAft>
              <a:buSzPts val="1800"/>
              <a:buNone/>
            </a:pPr>
            <a:r>
              <a:rPr lang="en-US"/>
              <a:t>• Gap (necessita miglioramento o è assente)</a:t>
            </a:r>
            <a:endParaRPr/>
          </a:p>
          <a:p>
            <a:pPr indent="0" lvl="0" marL="182562" rtl="0" algn="l">
              <a:lnSpc>
                <a:spcPct val="90000"/>
              </a:lnSpc>
              <a:spcBef>
                <a:spcPts val="0"/>
              </a:spcBef>
              <a:spcAft>
                <a:spcPts val="0"/>
              </a:spcAft>
              <a:buSzPts val="1800"/>
              <a:buNone/>
            </a:pPr>
            <a:r>
              <a:rPr b="1" lang="en-US"/>
              <a:t>Focus:</a:t>
            </a:r>
            <a:endParaRPr b="1"/>
          </a:p>
          <a:p>
            <a:pPr indent="0" lvl="0" marL="182562" rtl="0" algn="l">
              <a:lnSpc>
                <a:spcPct val="90000"/>
              </a:lnSpc>
              <a:spcBef>
                <a:spcPts val="0"/>
              </a:spcBef>
              <a:spcAft>
                <a:spcPts val="0"/>
              </a:spcAft>
              <a:buSzPts val="1800"/>
              <a:buNone/>
            </a:pPr>
            <a:r>
              <a:rPr lang="en-US"/>
              <a:t>Scrivete ciò che le persone fanno, non ciò in cui credono.</a:t>
            </a:r>
            <a:endParaRPr/>
          </a:p>
          <a:p>
            <a:pPr indent="0" lvl="0" marL="182562" rtl="0" algn="l">
              <a:lnSpc>
                <a:spcPct val="90000"/>
              </a:lnSpc>
              <a:spcBef>
                <a:spcPts val="0"/>
              </a:spcBef>
              <a:spcAft>
                <a:spcPts val="0"/>
              </a:spcAft>
              <a:buSzPts val="1800"/>
              <a:buNone/>
            </a:pPr>
            <a:r>
              <a:rPr lang="en-US"/>
              <a:t>Siate specifici e osservabili.</a:t>
            </a:r>
            <a:endParaRPr/>
          </a:p>
          <a:p>
            <a:pPr indent="0" lvl="0" marL="182562" rtl="0" algn="l">
              <a:lnSpc>
                <a:spcPct val="90000"/>
              </a:lnSpc>
              <a:spcBef>
                <a:spcPts val="0"/>
              </a:spcBef>
              <a:spcAft>
                <a:spcPts val="0"/>
              </a:spcAft>
              <a:buSzPts val="1800"/>
              <a:buNone/>
            </a:pPr>
            <a:r>
              <a:rPr i="1" lang="en-US"/>
              <a:t>Questo passaggio vi prepara alla pianificazione di nuove pratiche più avanti nella sessione.</a:t>
            </a:r>
            <a:endParaRPr/>
          </a:p>
        </p:txBody>
      </p:sp>
      <p:sp>
        <p:nvSpPr>
          <p:cNvPr id="205" name="Google Shape;205;p15"/>
          <p:cNvSpPr/>
          <p:nvPr/>
        </p:nvSpPr>
        <p:spPr>
          <a:xfrm>
            <a:off x="5109209" y="4413974"/>
            <a:ext cx="6817179" cy="2362384"/>
          </a:xfrm>
          <a:prstGeom prst="roundRect">
            <a:avLst>
              <a:gd fmla="val 16667" name="adj"/>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rtl="0" algn="l">
              <a:lnSpc>
                <a:spcPct val="115000"/>
              </a:lnSpc>
              <a:spcBef>
                <a:spcPts val="0"/>
              </a:spcBef>
              <a:spcAft>
                <a:spcPts val="0"/>
              </a:spcAft>
              <a:buNone/>
            </a:pPr>
            <a:r>
              <a:rPr b="1" lang="en-US" sz="1700">
                <a:solidFill>
                  <a:schemeClr val="dk1"/>
                </a:solidFill>
                <a:latin typeface="Calibri"/>
                <a:ea typeface="Calibri"/>
                <a:cs typeface="Calibri"/>
                <a:sym typeface="Calibri"/>
              </a:rPr>
              <a:t>Regola chiave</a:t>
            </a:r>
            <a:br>
              <a:rPr b="1" lang="en-US" sz="1700">
                <a:solidFill>
                  <a:schemeClr val="dk1"/>
                </a:solidFill>
                <a:latin typeface="Calibri"/>
                <a:ea typeface="Calibri"/>
                <a:cs typeface="Calibri"/>
                <a:sym typeface="Calibri"/>
              </a:rPr>
            </a:br>
            <a:r>
              <a:rPr lang="en-US" sz="1700">
                <a:solidFill>
                  <a:schemeClr val="dk1"/>
                </a:solidFill>
                <a:latin typeface="Calibri"/>
                <a:ea typeface="Calibri"/>
                <a:cs typeface="Calibri"/>
                <a:sym typeface="Calibri"/>
              </a:rPr>
              <a:t> Mappa le pratiche, non le opinioni.</a:t>
            </a:r>
            <a:endParaRPr sz="17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b="1" lang="en-US" sz="1700">
                <a:solidFill>
                  <a:schemeClr val="dk1"/>
                </a:solidFill>
                <a:latin typeface="Calibri"/>
                <a:ea typeface="Calibri"/>
                <a:cs typeface="Calibri"/>
                <a:sym typeface="Calibri"/>
              </a:rPr>
              <a:t>Esempi di cosa NON scrivere:</a:t>
            </a:r>
            <a:br>
              <a:rPr b="1" lang="en-US" sz="1700">
                <a:solidFill>
                  <a:schemeClr val="dk1"/>
                </a:solidFill>
                <a:latin typeface="Calibri"/>
                <a:ea typeface="Calibri"/>
                <a:cs typeface="Calibri"/>
                <a:sym typeface="Calibri"/>
              </a:rPr>
            </a:br>
            <a:r>
              <a:rPr lang="en-US" sz="1700">
                <a:solidFill>
                  <a:schemeClr val="dk1"/>
                </a:solidFill>
                <a:latin typeface="Calibri"/>
                <a:ea typeface="Calibri"/>
                <a:cs typeface="Calibri"/>
                <a:sym typeface="Calibri"/>
              </a:rPr>
              <a:t> ✖ “Gli insegnanti si prendono cura degli studenti.”</a:t>
            </a:r>
            <a:br>
              <a:rPr lang="en-US" sz="1700">
                <a:solidFill>
                  <a:schemeClr val="dk1"/>
                </a:solidFill>
                <a:latin typeface="Calibri"/>
                <a:ea typeface="Calibri"/>
                <a:cs typeface="Calibri"/>
                <a:sym typeface="Calibri"/>
              </a:rPr>
            </a:br>
            <a:r>
              <a:rPr lang="en-US" sz="1700">
                <a:solidFill>
                  <a:schemeClr val="dk1"/>
                </a:solidFill>
                <a:latin typeface="Calibri"/>
                <a:ea typeface="Calibri"/>
                <a:cs typeface="Calibri"/>
                <a:sym typeface="Calibri"/>
              </a:rPr>
              <a:t> ✖ “Vogliamo relazioni migliori.”</a:t>
            </a:r>
            <a:endParaRPr sz="17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b="1" lang="en-US" sz="1700">
                <a:solidFill>
                  <a:schemeClr val="dk1"/>
                </a:solidFill>
                <a:latin typeface="Calibri"/>
                <a:ea typeface="Calibri"/>
                <a:cs typeface="Calibri"/>
                <a:sym typeface="Calibri"/>
              </a:rPr>
              <a:t>Esempi di cosa scrivere (osservabile):</a:t>
            </a:r>
            <a:br>
              <a:rPr b="1" lang="en-US" sz="1700">
                <a:solidFill>
                  <a:schemeClr val="dk1"/>
                </a:solidFill>
                <a:latin typeface="Calibri"/>
                <a:ea typeface="Calibri"/>
                <a:cs typeface="Calibri"/>
                <a:sym typeface="Calibri"/>
              </a:rPr>
            </a:br>
            <a:r>
              <a:rPr lang="en-US" sz="1700">
                <a:solidFill>
                  <a:schemeClr val="dk1"/>
                </a:solidFill>
                <a:latin typeface="Calibri"/>
                <a:ea typeface="Calibri"/>
                <a:cs typeface="Calibri"/>
                <a:sym typeface="Calibri"/>
              </a:rPr>
              <a:t> ✔ “Gli insegnanti salutano gli studenti alla porta dell’aula ogni mattina.”</a:t>
            </a:r>
            <a:br>
              <a:rPr lang="en-US" sz="1700">
                <a:solidFill>
                  <a:schemeClr val="dk1"/>
                </a:solidFill>
                <a:latin typeface="Calibri"/>
                <a:ea typeface="Calibri"/>
                <a:cs typeface="Calibri"/>
                <a:sym typeface="Calibri"/>
              </a:rPr>
            </a:br>
            <a:r>
              <a:rPr lang="en-US" sz="1700">
                <a:solidFill>
                  <a:schemeClr val="dk1"/>
                </a:solidFill>
                <a:latin typeface="Calibri"/>
                <a:ea typeface="Calibri"/>
                <a:cs typeface="Calibri"/>
                <a:sym typeface="Calibri"/>
              </a:rPr>
              <a:t> ✔ “Gli studenti completano un breve check-in emotivo ogni lunedì.”</a:t>
            </a:r>
            <a:endParaRPr b="1" sz="2400" u="sng">
              <a:solidFill>
                <a:schemeClr val="dk1"/>
              </a:solidFill>
              <a:latin typeface="Calibri"/>
              <a:ea typeface="Calibri"/>
              <a:cs typeface="Calibri"/>
              <a:sym typeface="Calibri"/>
            </a:endParaRPr>
          </a:p>
        </p:txBody>
      </p:sp>
      <p:graphicFrame>
        <p:nvGraphicFramePr>
          <p:cNvPr id="206" name="Google Shape;206;p15"/>
          <p:cNvGraphicFramePr/>
          <p:nvPr/>
        </p:nvGraphicFramePr>
        <p:xfrm>
          <a:off x="4899110" y="1036062"/>
          <a:ext cx="3000000" cy="3000000"/>
        </p:xfrm>
        <a:graphic>
          <a:graphicData uri="http://schemas.openxmlformats.org/drawingml/2006/table">
            <a:tbl>
              <a:tblPr>
                <a:noFill/>
                <a:tableStyleId>{049E9812-F75D-46A1-AE52-9BA3ABBC2B99}</a:tableStyleId>
              </a:tblPr>
              <a:tblGrid>
                <a:gridCol w="2176700"/>
                <a:gridCol w="2585575"/>
                <a:gridCol w="2381125"/>
              </a:tblGrid>
              <a:tr h="370250">
                <a:tc>
                  <a:txBody>
                    <a:bodyPr/>
                    <a:lstStyle/>
                    <a:p>
                      <a:pPr indent="0" lvl="0" marL="0" rtl="0" algn="ctr">
                        <a:lnSpc>
                          <a:spcPct val="115000"/>
                        </a:lnSpc>
                        <a:spcBef>
                          <a:spcPts val="0"/>
                        </a:spcBef>
                        <a:spcAft>
                          <a:spcPts val="0"/>
                        </a:spcAft>
                        <a:buNone/>
                      </a:pPr>
                      <a:r>
                        <a:rPr b="1" lang="en-US" sz="1300"/>
                        <a:t>Area SWOT</a:t>
                      </a:r>
                      <a:endParaRPr b="1" sz="1300"/>
                    </a:p>
                  </a:txBody>
                  <a:tcPr marT="91425" marB="91425" marR="91425" marL="91425"/>
                </a:tc>
                <a:tc>
                  <a:txBody>
                    <a:bodyPr/>
                    <a:lstStyle/>
                    <a:p>
                      <a:pPr indent="0" lvl="0" marL="0" rtl="0" algn="ctr">
                        <a:lnSpc>
                          <a:spcPct val="115000"/>
                        </a:lnSpc>
                        <a:spcBef>
                          <a:spcPts val="0"/>
                        </a:spcBef>
                        <a:spcAft>
                          <a:spcPts val="0"/>
                        </a:spcAft>
                        <a:buNone/>
                      </a:pPr>
                      <a:r>
                        <a:rPr b="1" lang="en-US" sz="1300"/>
                        <a:t>Significato in questa attività</a:t>
                      </a:r>
                      <a:endParaRPr b="1" sz="1300"/>
                    </a:p>
                  </a:txBody>
                  <a:tcPr marT="91425" marB="91425" marR="91425" marL="91425"/>
                </a:tc>
                <a:tc>
                  <a:txBody>
                    <a:bodyPr/>
                    <a:lstStyle/>
                    <a:p>
                      <a:pPr indent="0" lvl="0" marL="0" rtl="0" algn="ctr">
                        <a:lnSpc>
                          <a:spcPct val="115000"/>
                        </a:lnSpc>
                        <a:spcBef>
                          <a:spcPts val="0"/>
                        </a:spcBef>
                        <a:spcAft>
                          <a:spcPts val="0"/>
                        </a:spcAft>
                        <a:buNone/>
                      </a:pPr>
                      <a:r>
                        <a:rPr b="1" lang="en-US" sz="1300"/>
                        <a:t>Cosa scrivi</a:t>
                      </a:r>
                      <a:endParaRPr b="1" sz="1300"/>
                    </a:p>
                  </a:txBody>
                  <a:tcPr marT="91425" marB="91425" marR="91425" marL="91425"/>
                </a:tc>
              </a:tr>
              <a:tr h="674250">
                <a:tc>
                  <a:txBody>
                    <a:bodyPr/>
                    <a:lstStyle/>
                    <a:p>
                      <a:pPr indent="0" lvl="0" marL="0" rtl="0" algn="l">
                        <a:spcBef>
                          <a:spcPts val="0"/>
                        </a:spcBef>
                        <a:spcAft>
                          <a:spcPts val="0"/>
                        </a:spcAft>
                        <a:buNone/>
                      </a:pPr>
                      <a:r>
                        <a:rPr b="1" lang="en-US"/>
                        <a:t>Punti di forza (</a:t>
                      </a:r>
                      <a:r>
                        <a:rPr b="1" lang="en-US"/>
                        <a:t>Strengths)</a:t>
                      </a:r>
                      <a:endParaRPr b="1"/>
                    </a:p>
                  </a:txBody>
                  <a:tcPr marT="91425" marB="91425" marR="91425" marL="91425"/>
                </a:tc>
                <a:tc>
                  <a:txBody>
                    <a:bodyPr/>
                    <a:lstStyle/>
                    <a:p>
                      <a:pPr indent="0" lvl="0" marL="0" rtl="0" algn="l">
                        <a:spcBef>
                          <a:spcPts val="0"/>
                        </a:spcBef>
                        <a:spcAft>
                          <a:spcPts val="0"/>
                        </a:spcAft>
                        <a:buNone/>
                      </a:pPr>
                      <a:r>
                        <a:rPr lang="en-US" sz="1300"/>
                        <a:t>Pratiche che già funzionano bene e supportano il benessere.</a:t>
                      </a:r>
                      <a:endParaRPr sz="1300"/>
                    </a:p>
                  </a:txBody>
                  <a:tcPr marT="91425" marB="91425" marR="91425" marL="91425"/>
                </a:tc>
                <a:tc>
                  <a:txBody>
                    <a:bodyPr/>
                    <a:lstStyle/>
                    <a:p>
                      <a:pPr indent="0" lvl="0" marL="0" rtl="0" algn="l">
                        <a:spcBef>
                          <a:spcPts val="0"/>
                        </a:spcBef>
                        <a:spcAft>
                          <a:spcPts val="0"/>
                        </a:spcAft>
                        <a:buNone/>
                      </a:pPr>
                      <a:r>
                        <a:rPr lang="en-US" sz="1300"/>
                        <a:t>“Routine di saluto mattutino in tutte le classi.”</a:t>
                      </a:r>
                      <a:endParaRPr sz="1300"/>
                    </a:p>
                  </a:txBody>
                  <a:tcPr marT="91425" marB="91425" marR="91425" marL="91425"/>
                </a:tc>
              </a:tr>
              <a:tr h="674250">
                <a:tc>
                  <a:txBody>
                    <a:bodyPr/>
                    <a:lstStyle/>
                    <a:p>
                      <a:pPr indent="0" lvl="0" marL="0" rtl="0" algn="l">
                        <a:spcBef>
                          <a:spcPts val="0"/>
                        </a:spcBef>
                        <a:spcAft>
                          <a:spcPts val="0"/>
                        </a:spcAft>
                        <a:buNone/>
                      </a:pPr>
                      <a:r>
                        <a:rPr b="1" lang="en-US"/>
                        <a:t>Debolezze (</a:t>
                      </a:r>
                      <a:r>
                        <a:rPr b="1" lang="en-US"/>
                        <a:t>Weaknesses)</a:t>
                      </a:r>
                      <a:endParaRPr b="1"/>
                    </a:p>
                  </a:txBody>
                  <a:tcPr marT="91425" marB="91425" marR="91425" marL="91425"/>
                </a:tc>
                <a:tc>
                  <a:txBody>
                    <a:bodyPr/>
                    <a:lstStyle/>
                    <a:p>
                      <a:pPr indent="0" lvl="0" marL="0" rtl="0" algn="l">
                        <a:spcBef>
                          <a:spcPts val="0"/>
                        </a:spcBef>
                        <a:spcAft>
                          <a:spcPts val="0"/>
                        </a:spcAft>
                        <a:buNone/>
                      </a:pPr>
                      <a:r>
                        <a:rPr lang="en-US" sz="1300"/>
                        <a:t>Pratiche mancanti, incoerenti o inefficaci.</a:t>
                      </a:r>
                      <a:endParaRPr sz="1300"/>
                    </a:p>
                  </a:txBody>
                  <a:tcPr marT="91425" marB="91425" marR="91425" marL="91425"/>
                </a:tc>
                <a:tc>
                  <a:txBody>
                    <a:bodyPr/>
                    <a:lstStyle/>
                    <a:p>
                      <a:pPr indent="0" lvl="0" marL="0" rtl="0" algn="l">
                        <a:spcBef>
                          <a:spcPts val="0"/>
                        </a:spcBef>
                        <a:spcAft>
                          <a:spcPts val="0"/>
                        </a:spcAft>
                        <a:buNone/>
                      </a:pPr>
                      <a:r>
                        <a:rPr lang="en-US" sz="1300"/>
                        <a:t>“Nessuna pausa strutturata per gli insegnanti.”</a:t>
                      </a:r>
                      <a:endParaRPr sz="1300"/>
                    </a:p>
                  </a:txBody>
                  <a:tcPr marT="91425" marB="91425" marR="91425" marL="91425"/>
                </a:tc>
              </a:tr>
              <a:tr h="100000">
                <a:tc>
                  <a:txBody>
                    <a:bodyPr/>
                    <a:lstStyle/>
                    <a:p>
                      <a:pPr indent="0" lvl="0" marL="0" rtl="0" algn="l">
                        <a:spcBef>
                          <a:spcPts val="0"/>
                        </a:spcBef>
                        <a:spcAft>
                          <a:spcPts val="0"/>
                        </a:spcAft>
                        <a:buNone/>
                      </a:pPr>
                      <a:r>
                        <a:rPr b="1" lang="en-US"/>
                        <a:t>Opportunità (</a:t>
                      </a:r>
                      <a:r>
                        <a:rPr b="1" lang="en-US"/>
                        <a:t>Opportunities)</a:t>
                      </a:r>
                      <a:endParaRPr b="1"/>
                    </a:p>
                  </a:txBody>
                  <a:tcPr marT="91425" marB="91425" marR="91425" marL="91425"/>
                </a:tc>
                <a:tc>
                  <a:txBody>
                    <a:bodyPr/>
                    <a:lstStyle/>
                    <a:p>
                      <a:pPr indent="0" lvl="0" marL="0" rtl="0" algn="l">
                        <a:spcBef>
                          <a:spcPts val="0"/>
                        </a:spcBef>
                        <a:spcAft>
                          <a:spcPts val="0"/>
                        </a:spcAft>
                        <a:buNone/>
                      </a:pPr>
                      <a:r>
                        <a:rPr lang="en-US" sz="1300"/>
                        <a:t>Idee pratiche che potresti iniziare presto con le risorse esistenti.</a:t>
                      </a:r>
                      <a:endParaRPr sz="1300"/>
                    </a:p>
                  </a:txBody>
                  <a:tcPr marT="91425" marB="91425" marR="91425" marL="91425"/>
                </a:tc>
                <a:tc>
                  <a:txBody>
                    <a:bodyPr/>
                    <a:lstStyle/>
                    <a:p>
                      <a:pPr indent="0" lvl="0" marL="0" rtl="0" algn="l">
                        <a:spcBef>
                          <a:spcPts val="0"/>
                        </a:spcBef>
                        <a:spcAft>
                          <a:spcPts val="0"/>
                        </a:spcAft>
                        <a:buNone/>
                      </a:pPr>
                      <a:r>
                        <a:rPr lang="en-US" sz="1300"/>
                        <a:t>“Introdurre il check-in emotivo di due minuti.”</a:t>
                      </a:r>
                      <a:endParaRPr sz="1300"/>
                    </a:p>
                  </a:txBody>
                  <a:tcPr marT="91425" marB="91425" marR="91425" marL="91425"/>
                </a:tc>
              </a:tr>
              <a:tr h="674250">
                <a:tc>
                  <a:txBody>
                    <a:bodyPr/>
                    <a:lstStyle/>
                    <a:p>
                      <a:pPr indent="0" lvl="0" marL="0" rtl="0" algn="l">
                        <a:spcBef>
                          <a:spcPts val="0"/>
                        </a:spcBef>
                        <a:spcAft>
                          <a:spcPts val="0"/>
                        </a:spcAft>
                        <a:buNone/>
                      </a:pPr>
                      <a:r>
                        <a:rPr b="1" lang="en-US"/>
                        <a:t>Minacce (</a:t>
                      </a:r>
                      <a:r>
                        <a:rPr b="1" lang="en-US"/>
                        <a:t>Threats)</a:t>
                      </a:r>
                      <a:endParaRPr b="1"/>
                    </a:p>
                  </a:txBody>
                  <a:tcPr marT="91425" marB="91425" marR="91425" marL="91425"/>
                </a:tc>
                <a:tc>
                  <a:txBody>
                    <a:bodyPr/>
                    <a:lstStyle/>
                    <a:p>
                      <a:pPr indent="0" lvl="0" marL="0" rtl="0" algn="l">
                        <a:spcBef>
                          <a:spcPts val="0"/>
                        </a:spcBef>
                        <a:spcAft>
                          <a:spcPts val="0"/>
                        </a:spcAft>
                        <a:buNone/>
                      </a:pPr>
                      <a:r>
                        <a:rPr lang="en-US" sz="1300"/>
                        <a:t>Rischi che potrebbero bloccare o danneggiare i progressi nel benessere.</a:t>
                      </a:r>
                      <a:endParaRPr sz="1300"/>
                    </a:p>
                  </a:txBody>
                  <a:tcPr marT="91425" marB="91425" marR="91425" marL="91425"/>
                </a:tc>
                <a:tc>
                  <a:txBody>
                    <a:bodyPr/>
                    <a:lstStyle/>
                    <a:p>
                      <a:pPr indent="0" lvl="0" marL="0" rtl="0" algn="l">
                        <a:spcBef>
                          <a:spcPts val="0"/>
                        </a:spcBef>
                        <a:spcAft>
                          <a:spcPts val="0"/>
                        </a:spcAft>
                        <a:buNone/>
                      </a:pPr>
                      <a:r>
                        <a:rPr lang="en-US" sz="1300"/>
                        <a:t>“Il carico di lavoro impedisce la coerenza.”</a:t>
                      </a:r>
                      <a:endParaRPr sz="1300"/>
                    </a:p>
                  </a:txBody>
                  <a:tcPr marT="91425" marB="91425" marR="91425" marL="91425"/>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6"/>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Unità 1.1 – Introduzione al Benessere nell’Istruzione</a:t>
            </a:r>
            <a:endParaRPr/>
          </a:p>
        </p:txBody>
      </p:sp>
      <p:sp>
        <p:nvSpPr>
          <p:cNvPr id="212" name="Google Shape;212;p16"/>
          <p:cNvSpPr txBox="1"/>
          <p:nvPr>
            <p:ph idx="1"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SzPts val="2400"/>
              <a:buNone/>
            </a:pPr>
            <a:r>
              <a:rPr lang="en-US"/>
              <a:t>Sintesi &amp; Riflessione</a:t>
            </a:r>
            <a:endParaRPr/>
          </a:p>
        </p:txBody>
      </p:sp>
      <p:sp>
        <p:nvSpPr>
          <p:cNvPr id="213" name="Google Shape;213;p16"/>
          <p:cNvSpPr txBox="1"/>
          <p:nvPr>
            <p:ph idx="2" type="body"/>
          </p:nvPr>
        </p:nvSpPr>
        <p:spPr>
          <a:xfrm>
            <a:off x="5440680" y="989653"/>
            <a:ext cx="6258740" cy="5786705"/>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b="1" lang="en-US" sz="2000"/>
              <a:t>Punti chiave</a:t>
            </a:r>
            <a:br>
              <a:rPr b="1" lang="en-US" sz="2000"/>
            </a:br>
            <a:r>
              <a:rPr lang="en-US" sz="2000"/>
              <a:t> • Abbiamo definito il benessere scolastico utilizzando un linguaggio condiviso.</a:t>
            </a:r>
            <a:br>
              <a:rPr lang="en-US" sz="2000"/>
            </a:br>
            <a:r>
              <a:rPr lang="en-US" sz="2000"/>
              <a:t> • Abbiamo individuato tre sfide attuali nel nostro contesto.</a:t>
            </a:r>
            <a:br>
              <a:rPr lang="en-US" sz="2000"/>
            </a:br>
            <a:r>
              <a:rPr lang="en-US" sz="2000"/>
              <a:t> • Abbiamo mappato un punto di forza e una lacuna nelle pratiche esistenti.</a:t>
            </a:r>
            <a:endParaRPr sz="2000"/>
          </a:p>
          <a:p>
            <a:pPr indent="0" lvl="0" marL="0" rtl="0" algn="l">
              <a:lnSpc>
                <a:spcPct val="115000"/>
              </a:lnSpc>
              <a:spcBef>
                <a:spcPts val="1200"/>
              </a:spcBef>
              <a:spcAft>
                <a:spcPts val="0"/>
              </a:spcAft>
              <a:buNone/>
            </a:pPr>
            <a:r>
              <a:rPr b="1" lang="en-US" sz="2000"/>
              <a:t>Compito di riflessione</a:t>
            </a:r>
            <a:br>
              <a:rPr b="1" lang="en-US" sz="2000"/>
            </a:br>
            <a:r>
              <a:rPr lang="en-US" sz="2000"/>
              <a:t> Scrivi un cambiamento specifico che introdurrai nella tua scuola in questo trimestre.</a:t>
            </a:r>
            <a:br>
              <a:rPr lang="en-US" sz="2000"/>
            </a:br>
            <a:r>
              <a:rPr lang="en-US" sz="2000"/>
              <a:t> Deve essere realistico, misurabile e collegato alla pratica quotidiana.</a:t>
            </a:r>
            <a:endParaRPr sz="2000"/>
          </a:p>
          <a:p>
            <a:pPr indent="0" lvl="0" marL="0" rtl="0" algn="l">
              <a:lnSpc>
                <a:spcPct val="115000"/>
              </a:lnSpc>
              <a:spcBef>
                <a:spcPts val="1200"/>
              </a:spcBef>
              <a:spcAft>
                <a:spcPts val="0"/>
              </a:spcAft>
              <a:buNone/>
            </a:pPr>
            <a:r>
              <a:rPr b="1" lang="en-US" sz="2000"/>
              <a:t>Condivisione</a:t>
            </a:r>
            <a:br>
              <a:rPr b="1" lang="en-US" sz="2000"/>
            </a:br>
            <a:r>
              <a:rPr lang="en-US" sz="2000"/>
              <a:t> I partecipanti selezionati presentano il cambiamento che intendono attuare.</a:t>
            </a:r>
            <a:endParaRPr b="1" sz="3300" u="sng"/>
          </a:p>
          <a:p>
            <a:pPr indent="0" lvl="0" marL="0" rtl="0" algn="l">
              <a:lnSpc>
                <a:spcPct val="90000"/>
              </a:lnSpc>
              <a:spcBef>
                <a:spcPts val="1200"/>
              </a:spcBef>
              <a:spcAft>
                <a:spcPts val="0"/>
              </a:spcAft>
              <a:buClr>
                <a:schemeClr val="dk1"/>
              </a:buClr>
              <a:buSzPts val="1800"/>
              <a:buNone/>
            </a:pPr>
            <a:r>
              <a:t/>
            </a:r>
            <a:endParaRPr/>
          </a:p>
        </p:txBody>
      </p:sp>
      <p:pic>
        <p:nvPicPr>
          <p:cNvPr descr="Clipboard with a pencil and a piece of paper&#10;&#10;AI-generated content may be incorrect." id="214" name="Google Shape;214;p16"/>
          <p:cNvPicPr preferRelativeResize="0"/>
          <p:nvPr/>
        </p:nvPicPr>
        <p:blipFill rotWithShape="1">
          <a:blip r:embed="rId3">
            <a:alphaModFix/>
          </a:blip>
          <a:srcRect b="0" l="0" r="0" t="0"/>
          <a:stretch/>
        </p:blipFill>
        <p:spPr>
          <a:xfrm>
            <a:off x="1166951" y="1405534"/>
            <a:ext cx="3439339" cy="4693341"/>
          </a:xfrm>
          <a:prstGeom prst="ellipse">
            <a:avLst/>
          </a:prstGeom>
          <a:noFill/>
          <a:ln cap="rnd" cmpd="sng" w="63500">
            <a:solidFill>
              <a:srgbClr val="333333"/>
            </a:solidFill>
            <a:prstDash val="solid"/>
            <a:round/>
            <a:headEnd len="sm" w="sm" type="none"/>
            <a:tailEnd len="sm" w="sm" type="none"/>
          </a:ln>
          <a:effectLst>
            <a:outerShdw blurRad="381000" sx="-80000" rotWithShape="0" dir="5400000" dist="292100" sy="-18000">
              <a:srgbClr val="000000">
                <a:alpha val="21568"/>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7"/>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sz="3600"/>
              <a:t>Uno sguardo alla Unità 1.2: Introduzione al modello PERMA</a:t>
            </a:r>
            <a:endParaRPr/>
          </a:p>
        </p:txBody>
      </p:sp>
      <p:sp>
        <p:nvSpPr>
          <p:cNvPr id="220" name="Google Shape;220;p17"/>
          <p:cNvSpPr txBox="1"/>
          <p:nvPr>
            <p:ph idx="2" type="body"/>
          </p:nvPr>
        </p:nvSpPr>
        <p:spPr>
          <a:xfrm>
            <a:off x="97970" y="1071295"/>
            <a:ext cx="11699420" cy="5786705"/>
          </a:xfrm>
          <a:prstGeom prst="rect">
            <a:avLst/>
          </a:prstGeom>
          <a:noFill/>
          <a:ln>
            <a:noFill/>
          </a:ln>
        </p:spPr>
        <p:txBody>
          <a:bodyPr anchorCtr="0" anchor="t" bIns="45700" lIns="91425" spcFirstLastPara="1" rIns="91425" wrap="square" tIns="45700">
            <a:noAutofit/>
          </a:bodyPr>
          <a:lstStyle/>
          <a:p>
            <a:pPr indent="-342900" lvl="0" marL="571500" rtl="0" algn="l">
              <a:lnSpc>
                <a:spcPct val="90000"/>
              </a:lnSpc>
              <a:spcBef>
                <a:spcPts val="1000"/>
              </a:spcBef>
              <a:spcAft>
                <a:spcPts val="0"/>
              </a:spcAft>
              <a:buSzPts val="1800"/>
              <a:buFont typeface="Arial"/>
              <a:buChar char="•"/>
            </a:pPr>
            <a:r>
              <a:rPr lang="en-US" sz="2400"/>
              <a:t>Nella prossima unità ci concentreremo su ciò che aiuta le persone a prosperare a scuola.</a:t>
            </a:r>
            <a:endParaRPr sz="2400"/>
          </a:p>
          <a:p>
            <a:pPr indent="-342900" lvl="0" marL="571500" rtl="0" algn="l">
              <a:lnSpc>
                <a:spcPct val="90000"/>
              </a:lnSpc>
              <a:spcBef>
                <a:spcPts val="1000"/>
              </a:spcBef>
              <a:spcAft>
                <a:spcPts val="0"/>
              </a:spcAft>
              <a:buSzPts val="1800"/>
              <a:buFont typeface="Arial"/>
              <a:buChar char="•"/>
            </a:pPr>
            <a:r>
              <a:rPr lang="en-US" sz="2400"/>
              <a:t>Esploreremo il modello PERMA di Seligman e come ciascun elemento supporta il benessere nella vita scolastica quotidiana.</a:t>
            </a:r>
            <a:endParaRPr sz="2400"/>
          </a:p>
          <a:p>
            <a:pPr indent="-342900" lvl="0" marL="571500" rtl="0" algn="l">
              <a:lnSpc>
                <a:spcPct val="90000"/>
              </a:lnSpc>
              <a:spcBef>
                <a:spcPts val="1000"/>
              </a:spcBef>
              <a:spcAft>
                <a:spcPts val="0"/>
              </a:spcAft>
              <a:buSzPts val="1800"/>
              <a:buFont typeface="Arial"/>
              <a:buChar char="•"/>
            </a:pPr>
            <a:r>
              <a:rPr lang="en-US" sz="2400"/>
              <a:t>Imparerai una pratica basata su evidenze che puoi utilizzare con studenti o personale.</a:t>
            </a:r>
            <a:endParaRPr sz="2400"/>
          </a:p>
          <a:p>
            <a:pPr indent="-342900" lvl="0" marL="571500" rtl="0" algn="l">
              <a:lnSpc>
                <a:spcPct val="90000"/>
              </a:lnSpc>
              <a:spcBef>
                <a:spcPts val="1000"/>
              </a:spcBef>
              <a:spcAft>
                <a:spcPts val="0"/>
              </a:spcAft>
              <a:buSzPts val="1800"/>
              <a:buFont typeface="Arial"/>
              <a:buChar char="•"/>
            </a:pPr>
            <a:r>
              <a:rPr lang="en-US" sz="2400"/>
              <a:t>Individuerai un punto di forza e una lacuna relativi al modello PERMA nella tua scuola.</a:t>
            </a:r>
            <a:endParaRPr sz="2400"/>
          </a:p>
        </p:txBody>
      </p:sp>
      <p:pic>
        <p:nvPicPr>
          <p:cNvPr descr="A group of smiley faces&#10;&#10;AI-generated content may be incorrect." id="221" name="Google Shape;221;p17"/>
          <p:cNvPicPr preferRelativeResize="0"/>
          <p:nvPr/>
        </p:nvPicPr>
        <p:blipFill rotWithShape="1">
          <a:blip r:embed="rId3">
            <a:alphaModFix/>
          </a:blip>
          <a:srcRect b="0" l="0" r="0" t="0"/>
          <a:stretch/>
        </p:blipFill>
        <p:spPr>
          <a:xfrm>
            <a:off x="1587135" y="3770268"/>
            <a:ext cx="8721090" cy="300609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g37f91dc4fb9_0_173"/>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Letteratura</a:t>
            </a:r>
            <a:endParaRPr/>
          </a:p>
        </p:txBody>
      </p:sp>
      <p:sp>
        <p:nvSpPr>
          <p:cNvPr id="227" name="Google Shape;227;g37f91dc4fb9_0_173"/>
          <p:cNvSpPr txBox="1"/>
          <p:nvPr>
            <p:ph idx="2" type="body"/>
          </p:nvPr>
        </p:nvSpPr>
        <p:spPr>
          <a:xfrm>
            <a:off x="123750" y="1016915"/>
            <a:ext cx="11944500" cy="52893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rPr lang="en-US"/>
              <a:t>Duan, W., Chen, Z., &amp; Ho, S. M. Y. (2020). Editorial: Positive education: Theory, practice, and evidence. </a:t>
            </a:r>
            <a:r>
              <a:rPr i="1" lang="en-US"/>
              <a:t>Frontiers in Psychology, 11</a:t>
            </a:r>
            <a:r>
              <a:rPr lang="en-US"/>
              <a:t>, 427. </a:t>
            </a:r>
            <a:r>
              <a:rPr lang="en-US" u="sng">
                <a:solidFill>
                  <a:schemeClr val="hlink"/>
                </a:solidFill>
                <a:hlinkClick r:id="rId3"/>
              </a:rPr>
              <a:t>https://doi.org/10.3389/fpsyg.2020.00427</a:t>
            </a:r>
            <a:r>
              <a:rPr lang="en-US"/>
              <a:t> </a:t>
            </a:r>
            <a:endParaRPr/>
          </a:p>
          <a:p>
            <a:pPr indent="-228600" lvl="0" marL="457200" marR="0" rtl="0" algn="l">
              <a:lnSpc>
                <a:spcPct val="90000"/>
              </a:lnSpc>
              <a:spcBef>
                <a:spcPts val="1000"/>
              </a:spcBef>
              <a:spcAft>
                <a:spcPts val="0"/>
              </a:spcAft>
              <a:buClr>
                <a:schemeClr val="dk1"/>
              </a:buClr>
              <a:buSzPts val="1800"/>
              <a:buFont typeface="Arial"/>
              <a:buNone/>
            </a:pPr>
            <a:r>
              <a:rPr lang="en-US"/>
              <a:t>Durlak, J. A., Weissberg, R. P., et al. (2011). The impact of enhancing students’ social and emotional learning: A meta-analysis of school-based interventions. </a:t>
            </a:r>
            <a:r>
              <a:rPr i="1" lang="en-US"/>
              <a:t>Child Development, 82</a:t>
            </a:r>
            <a:r>
              <a:rPr lang="en-US"/>
              <a:t>(1), 405–432. </a:t>
            </a:r>
            <a:r>
              <a:rPr lang="en-US" u="sng">
                <a:solidFill>
                  <a:schemeClr val="hlink"/>
                </a:solidFill>
                <a:hlinkClick r:id="rId4"/>
              </a:rPr>
              <a:t>https://doi.org/10.1111/j.1467-8624.2010.01564.x</a:t>
            </a:r>
            <a:endParaRPr/>
          </a:p>
          <a:p>
            <a:pPr indent="-228600" lvl="0" marL="457200" marR="0" rtl="0" algn="l">
              <a:lnSpc>
                <a:spcPct val="90000"/>
              </a:lnSpc>
              <a:spcBef>
                <a:spcPts val="1000"/>
              </a:spcBef>
              <a:spcAft>
                <a:spcPts val="0"/>
              </a:spcAft>
              <a:buClr>
                <a:schemeClr val="dk1"/>
              </a:buClr>
              <a:buSzPts val="1800"/>
              <a:buFont typeface="Arial"/>
              <a:buNone/>
            </a:pPr>
            <a:r>
              <a:rPr lang="en-US"/>
              <a:t>OECD. (2020). </a:t>
            </a:r>
            <a:r>
              <a:rPr i="1" lang="en-US"/>
              <a:t>Supporting students’ well-being in schools</a:t>
            </a:r>
            <a:r>
              <a:rPr lang="en-US"/>
              <a:t>. Organisation for Economic Co-operation and Development.</a:t>
            </a:r>
            <a:endParaRPr/>
          </a:p>
          <a:p>
            <a:pPr indent="-228600" lvl="0" marL="457200" marR="0" rtl="0" algn="l">
              <a:lnSpc>
                <a:spcPct val="90000"/>
              </a:lnSpc>
              <a:spcBef>
                <a:spcPts val="1000"/>
              </a:spcBef>
              <a:spcAft>
                <a:spcPts val="0"/>
              </a:spcAft>
              <a:buClr>
                <a:schemeClr val="dk1"/>
              </a:buClr>
              <a:buSzPts val="1800"/>
              <a:buFont typeface="Arial"/>
              <a:buNone/>
            </a:pPr>
            <a:r>
              <a:rPr lang="en-US"/>
              <a:t>Roffey, S. (2012). Developing positive relationships in schools. </a:t>
            </a:r>
            <a:r>
              <a:rPr i="1" lang="en-US"/>
              <a:t>Child Indicators Research, 5</a:t>
            </a:r>
            <a:r>
              <a:rPr lang="en-US"/>
              <a:t>(3), 483–501. DOI:</a:t>
            </a:r>
            <a:r>
              <a:rPr lang="en-US" u="sng">
                <a:solidFill>
                  <a:schemeClr val="hlink"/>
                </a:solidFill>
                <a:hlinkClick r:id="rId5"/>
              </a:rPr>
              <a:t>10.1007/978-94-007-2147-0_9</a:t>
            </a:r>
            <a:endParaRPr/>
          </a:p>
          <a:p>
            <a:pPr indent="-228600" lvl="0" marL="457200" marR="0" rtl="0" algn="l">
              <a:lnSpc>
                <a:spcPct val="90000"/>
              </a:lnSpc>
              <a:spcBef>
                <a:spcPts val="1000"/>
              </a:spcBef>
              <a:spcAft>
                <a:spcPts val="0"/>
              </a:spcAft>
              <a:buClr>
                <a:schemeClr val="dk1"/>
              </a:buClr>
              <a:buSzPts val="1800"/>
              <a:buFont typeface="Arial"/>
              <a:buNone/>
            </a:pPr>
            <a:r>
              <a:rPr lang="en-US"/>
              <a:t>Seligman, M. E. P. (2011). </a:t>
            </a:r>
            <a:r>
              <a:rPr i="1" lang="en-US"/>
              <a:t>Flourish: A visionary new understanding of happiness and well-being</a:t>
            </a:r>
            <a:r>
              <a:rPr lang="en-US"/>
              <a:t>. Free Press.</a:t>
            </a:r>
            <a:endParaRPr/>
          </a:p>
          <a:p>
            <a:pPr indent="-228600" lvl="0" marL="457200" marR="0" rtl="0" algn="l">
              <a:lnSpc>
                <a:spcPct val="90000"/>
              </a:lnSpc>
              <a:spcBef>
                <a:spcPts val="1000"/>
              </a:spcBef>
              <a:spcAft>
                <a:spcPts val="0"/>
              </a:spcAft>
              <a:buClr>
                <a:schemeClr val="dk1"/>
              </a:buClr>
              <a:buSzPts val="1800"/>
              <a:buFont typeface="Arial"/>
              <a:buNone/>
            </a:pPr>
            <a:r>
              <a:rPr lang="en-US"/>
              <a:t>UNESCO. (2023). </a:t>
            </a:r>
            <a:r>
              <a:rPr i="1" lang="en-US"/>
              <a:t>Whole-school approach to preventing school violence and promoting well-being</a:t>
            </a:r>
            <a:r>
              <a:rPr lang="en-US"/>
              <a:t>. United Nations Educational, Scientific and Cultural Organization.</a:t>
            </a:r>
            <a:endParaRPr/>
          </a:p>
          <a:p>
            <a:pPr indent="-228600" lvl="0" marL="457200" marR="0" rtl="0" algn="l">
              <a:lnSpc>
                <a:spcPct val="90000"/>
              </a:lnSpc>
              <a:spcBef>
                <a:spcPts val="1000"/>
              </a:spcBef>
              <a:spcAft>
                <a:spcPts val="0"/>
              </a:spcAft>
              <a:buClr>
                <a:schemeClr val="dk1"/>
              </a:buClr>
              <a:buSzPts val="1800"/>
              <a:buFont typeface="Arial"/>
              <a:buNone/>
            </a:pPr>
            <a:r>
              <a:rPr lang="en-US"/>
              <a:t>Waters, L. (2011). A review of school-based positive psychology interventions. </a:t>
            </a:r>
            <a:r>
              <a:rPr i="1" lang="en-US"/>
              <a:t>Pastoral Care in Education, 29</a:t>
            </a:r>
            <a:r>
              <a:rPr lang="en-US"/>
              <a:t>(2), 117–133. </a:t>
            </a:r>
            <a:r>
              <a:rPr lang="en-US" u="sng">
                <a:solidFill>
                  <a:schemeClr val="hlink"/>
                </a:solidFill>
                <a:hlinkClick r:id="rId6"/>
              </a:rPr>
              <a:t>https://doi.org/10.1375/aedp.28.2.75</a:t>
            </a:r>
            <a:endParaRPr/>
          </a:p>
          <a:p>
            <a:pPr indent="-228600" lvl="0" marL="457200" marR="0" rtl="0" algn="l">
              <a:lnSpc>
                <a:spcPct val="90000"/>
              </a:lnSpc>
              <a:spcBef>
                <a:spcPts val="1000"/>
              </a:spcBef>
              <a:spcAft>
                <a:spcPts val="0"/>
              </a:spcAft>
              <a:buClr>
                <a:schemeClr val="dk1"/>
              </a:buClr>
              <a:buSzPts val="1800"/>
              <a:buFont typeface="Arial"/>
              <a:buNone/>
            </a:pPr>
            <a:r>
              <a:rPr lang="en-US"/>
              <a:t>World Health Organization. (2021). </a:t>
            </a:r>
            <a:r>
              <a:rPr i="1" lang="en-US"/>
              <a:t>WHO guideline on school health services</a:t>
            </a:r>
            <a:r>
              <a:rPr lang="en-US"/>
              <a:t>. World Health Organization.</a:t>
            </a:r>
            <a:endParaRPr/>
          </a:p>
          <a:p>
            <a:pPr indent="-228600" lvl="0" marL="457200" marR="0" rtl="0" algn="l">
              <a:lnSpc>
                <a:spcPct val="90000"/>
              </a:lnSpc>
              <a:spcBef>
                <a:spcPts val="1000"/>
              </a:spcBef>
              <a:spcAft>
                <a:spcPts val="0"/>
              </a:spcAft>
              <a:buClr>
                <a:schemeClr val="dk1"/>
              </a:buClr>
              <a:buSzPts val="1800"/>
              <a:buFont typeface="Arial"/>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g3a819ad70b2_0_80"/>
          <p:cNvSpPr txBox="1"/>
          <p:nvPr>
            <p:ph type="ctrTitle"/>
          </p:nvPr>
        </p:nvSpPr>
        <p:spPr>
          <a:xfrm>
            <a:off x="2179865" y="2774849"/>
            <a:ext cx="7832400" cy="1600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2000"/>
              <a:buFont typeface="Calibri"/>
              <a:buNone/>
            </a:pPr>
            <a:r>
              <a:rPr lang="en-US"/>
              <a:t>Grazie per la vostra attenzione!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8"/>
          <p:cNvSpPr txBox="1"/>
          <p:nvPr>
            <p:ph type="ctrTitle"/>
          </p:nvPr>
        </p:nvSpPr>
        <p:spPr>
          <a:xfrm>
            <a:off x="2187019" y="2959363"/>
            <a:ext cx="7832271" cy="160019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accent2"/>
              </a:buClr>
              <a:buSzPts val="2000"/>
              <a:buFont typeface="Calibri"/>
              <a:buNone/>
            </a:pPr>
            <a:r>
              <a:rPr lang="en-US"/>
              <a:t>https://thrivingschools.eu/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g3a819ad70b2_0_40"/>
          <p:cNvSpPr txBox="1"/>
          <p:nvPr>
            <p:ph type="ctrTitle"/>
          </p:nvPr>
        </p:nvSpPr>
        <p:spPr>
          <a:xfrm>
            <a:off x="374726" y="2184268"/>
            <a:ext cx="6914700" cy="1334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000"/>
              <a:buNone/>
            </a:pPr>
            <a:r>
              <a:rPr lang="en-US" sz="2500">
                <a:solidFill>
                  <a:srgbClr val="595959"/>
                </a:solidFill>
                <a:latin typeface="Arial"/>
                <a:ea typeface="Arial"/>
                <a:cs typeface="Arial"/>
                <a:sym typeface="Arial"/>
              </a:rPr>
              <a:t>WP 3: Formazione e sviluppo delle capacità (D3.1)</a:t>
            </a:r>
            <a:endParaRPr sz="2500">
              <a:solidFill>
                <a:srgbClr val="595959"/>
              </a:solidFill>
              <a:latin typeface="Arial"/>
              <a:ea typeface="Arial"/>
              <a:cs typeface="Arial"/>
              <a:sym typeface="Arial"/>
            </a:endParaRPr>
          </a:p>
          <a:p>
            <a:pPr indent="0" lvl="0" marL="0" rtl="0" algn="l">
              <a:lnSpc>
                <a:spcPct val="90000"/>
              </a:lnSpc>
              <a:spcBef>
                <a:spcPts val="0"/>
              </a:spcBef>
              <a:spcAft>
                <a:spcPts val="0"/>
              </a:spcAft>
              <a:buClr>
                <a:schemeClr val="dk1"/>
              </a:buClr>
              <a:buSzPts val="2000"/>
              <a:buFont typeface="Calibri"/>
              <a:buNone/>
            </a:pPr>
            <a:r>
              <a:t/>
            </a:r>
            <a:endParaRPr sz="2200"/>
          </a:p>
        </p:txBody>
      </p:sp>
      <p:sp>
        <p:nvSpPr>
          <p:cNvPr id="69" name="Google Shape;69;g3a819ad70b2_0_40"/>
          <p:cNvSpPr txBox="1"/>
          <p:nvPr>
            <p:ph idx="1" type="subTitle"/>
          </p:nvPr>
        </p:nvSpPr>
        <p:spPr>
          <a:xfrm>
            <a:off x="401324" y="3651830"/>
            <a:ext cx="6893100" cy="1292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1600"/>
              <a:buNone/>
            </a:pPr>
            <a:r>
              <a:rPr b="0" i="0" lang="en-US" sz="3599">
                <a:solidFill>
                  <a:srgbClr val="545454"/>
                </a:solidFill>
              </a:rPr>
              <a:t>Corso per Master Trainer - Giorno 1</a:t>
            </a:r>
            <a:endParaRPr b="0" i="0" sz="3599">
              <a:solidFill>
                <a:srgbClr val="545454"/>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g37f91dc4fb9_0_140"/>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100000"/>
              </a:lnSpc>
              <a:spcBef>
                <a:spcPts val="0"/>
              </a:spcBef>
              <a:spcAft>
                <a:spcPts val="0"/>
              </a:spcAft>
              <a:buSzPts val="3800"/>
              <a:buNone/>
            </a:pPr>
            <a:r>
              <a:rPr lang="en-US" sz="3000">
                <a:solidFill>
                  <a:schemeClr val="lt1"/>
                </a:solidFill>
              </a:rPr>
              <a:t>Fondamenti del Benessere Olistico e della Psicologia Positiva</a:t>
            </a:r>
            <a:endParaRPr/>
          </a:p>
        </p:txBody>
      </p:sp>
      <p:sp>
        <p:nvSpPr>
          <p:cNvPr id="76" name="Google Shape;76;g37f91dc4fb9_0_140"/>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lang="en-US"/>
              <a:t>Introduzione</a:t>
            </a:r>
            <a:endParaRPr/>
          </a:p>
        </p:txBody>
      </p:sp>
      <p:sp>
        <p:nvSpPr>
          <p:cNvPr id="77" name="Google Shape;77;g37f91dc4fb9_0_140"/>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457200" rtl="0" algn="l">
              <a:lnSpc>
                <a:spcPct val="90000"/>
              </a:lnSpc>
              <a:spcBef>
                <a:spcPts val="1000"/>
              </a:spcBef>
              <a:spcAft>
                <a:spcPts val="0"/>
              </a:spcAft>
              <a:buNone/>
            </a:pPr>
            <a:r>
              <a:rPr b="1" lang="en-US" sz="2000"/>
              <a:t>Panoramica del Giorno 1:</a:t>
            </a:r>
            <a:endParaRPr b="1" sz="2000"/>
          </a:p>
          <a:p>
            <a:pPr indent="0" lvl="0" marL="457200" rtl="0" algn="l">
              <a:lnSpc>
                <a:spcPct val="90000"/>
              </a:lnSpc>
              <a:spcBef>
                <a:spcPts val="1000"/>
              </a:spcBef>
              <a:spcAft>
                <a:spcPts val="0"/>
              </a:spcAft>
              <a:buNone/>
            </a:pPr>
            <a:r>
              <a:rPr lang="en-US" sz="2000"/>
              <a:t>L’obiettivo principale è aiutare gli insegnanti a costruire una comprensione condivisa e pratica del benessere nelle scuole. Definiscono cosa significa benessere, esaminano come si manifesta nella vita scolastica quotidiana e identificano cosa funziona attualmente e cosa necessita di miglioramenti.</a:t>
            </a:r>
            <a:endParaRPr sz="2000"/>
          </a:p>
          <a:p>
            <a:pPr indent="0" lvl="0" marL="457200" rtl="0" algn="l">
              <a:lnSpc>
                <a:spcPct val="90000"/>
              </a:lnSpc>
              <a:spcBef>
                <a:spcPts val="1000"/>
              </a:spcBef>
              <a:spcAft>
                <a:spcPts val="0"/>
              </a:spcAft>
              <a:buNone/>
            </a:pPr>
            <a:r>
              <a:rPr b="1" lang="en-US" sz="2000"/>
              <a:t>Suddivisione dell’Unità:</a:t>
            </a:r>
            <a:endParaRPr b="1" sz="2000"/>
          </a:p>
          <a:p>
            <a:pPr indent="-342900" lvl="0" marL="571500" rtl="0" algn="l">
              <a:lnSpc>
                <a:spcPct val="90000"/>
              </a:lnSpc>
              <a:spcBef>
                <a:spcPts val="1000"/>
              </a:spcBef>
              <a:spcAft>
                <a:spcPts val="0"/>
              </a:spcAft>
              <a:buSzPts val="1800"/>
              <a:buFont typeface="Arial"/>
              <a:buChar char="•"/>
            </a:pPr>
            <a:r>
              <a:rPr b="1" lang="en-US" sz="2000"/>
              <a:t>Unità 1.1 (Definire):</a:t>
            </a:r>
            <a:r>
              <a:rPr lang="en-US" sz="2000"/>
              <a:t> Costruire una comprensione condivisa del benessere scolastico.</a:t>
            </a:r>
            <a:br>
              <a:rPr lang="en-US" sz="2000"/>
            </a:br>
            <a:r>
              <a:rPr lang="en-US" sz="2000"/>
              <a:t>I partecipanti definiscono il benessere, individuano le sfide nella loro scuola e annotano punti di forza e lacune attuali.</a:t>
            </a:r>
            <a:endParaRPr sz="2000"/>
          </a:p>
          <a:p>
            <a:pPr indent="-342900" lvl="0" marL="571500" rtl="0" algn="l">
              <a:lnSpc>
                <a:spcPct val="90000"/>
              </a:lnSpc>
              <a:spcBef>
                <a:spcPts val="1000"/>
              </a:spcBef>
              <a:spcAft>
                <a:spcPts val="0"/>
              </a:spcAft>
              <a:buSzPts val="1800"/>
              <a:buFont typeface="Arial"/>
              <a:buChar char="•"/>
            </a:pPr>
            <a:r>
              <a:rPr b="1" lang="en-US" sz="2000"/>
              <a:t>Unità 1.2 (Esplorare): </a:t>
            </a:r>
            <a:r>
              <a:rPr lang="en-US" sz="2000"/>
              <a:t>Imparare gli elementi fondamentali della Psicologia Positiva con PERMA.</a:t>
            </a:r>
            <a:br>
              <a:rPr lang="en-US" sz="2000"/>
            </a:br>
            <a:r>
              <a:rPr lang="en-US" sz="2000"/>
              <a:t>I partecipanti collegano PERMA a routine reali e vedono come piccole azioni quotidiane supportino il funzionamento emotivo, sociale e accademico.</a:t>
            </a:r>
            <a:endParaRPr sz="2000"/>
          </a:p>
          <a:p>
            <a:pPr indent="-342900" lvl="0" marL="571500" rtl="0" algn="l">
              <a:lnSpc>
                <a:spcPct val="90000"/>
              </a:lnSpc>
              <a:spcBef>
                <a:spcPts val="1000"/>
              </a:spcBef>
              <a:spcAft>
                <a:spcPts val="0"/>
              </a:spcAft>
              <a:buSzPts val="1800"/>
              <a:buFont typeface="Arial"/>
              <a:buChar char="•"/>
            </a:pPr>
            <a:r>
              <a:rPr b="1" lang="en-US" sz="2000"/>
              <a:t>Unità 1.3 (Applicare):</a:t>
            </a:r>
            <a:r>
              <a:rPr lang="en-US" sz="2000"/>
              <a:t> Identificare interventi rapidi che migliorano il benessere in classe e nella cultura del personale.</a:t>
            </a:r>
            <a:br>
              <a:rPr lang="en-US" sz="2000"/>
            </a:br>
            <a:r>
              <a:rPr lang="en-US" sz="2000"/>
              <a:t>I partecipanti scelgono un’azione che possono avviare la settimana successiva e concordano chi farà cosa.</a:t>
            </a:r>
            <a:endParaRPr sz="2000"/>
          </a:p>
          <a:p>
            <a:pPr indent="-34925" lvl="0" marL="263525" rtl="0" algn="l">
              <a:lnSpc>
                <a:spcPct val="90000"/>
              </a:lnSpc>
              <a:spcBef>
                <a:spcPts val="1000"/>
              </a:spcBef>
              <a:spcAft>
                <a:spcPts val="0"/>
              </a:spcAft>
              <a:buSzPts val="1800"/>
              <a:buNone/>
            </a:pPr>
            <a:r>
              <a:t/>
            </a:r>
            <a:endParaRPr sz="2400"/>
          </a:p>
          <a:p>
            <a:pPr indent="0" lvl="0" marL="0" rtl="0" algn="l">
              <a:lnSpc>
                <a:spcPct val="90000"/>
              </a:lnSpc>
              <a:spcBef>
                <a:spcPts val="1000"/>
              </a:spcBef>
              <a:spcAft>
                <a:spcPts val="0"/>
              </a:spcAft>
              <a:buSzPts val="18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g37f91dc4fb9_0_58"/>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Unità 1.1 – Introduzione al Benessere nell’Istruzione</a:t>
            </a:r>
            <a:endParaRPr/>
          </a:p>
        </p:txBody>
      </p:sp>
      <p:sp>
        <p:nvSpPr>
          <p:cNvPr id="83" name="Google Shape;83;g37f91dc4fb9_0_58"/>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2"/>
              </a:buClr>
              <a:buSzPts val="2400"/>
              <a:buNone/>
            </a:pPr>
            <a:r>
              <a:rPr lang="en-US"/>
              <a:t>Obiettivi di apprendimento</a:t>
            </a:r>
            <a:endParaRPr/>
          </a:p>
        </p:txBody>
      </p:sp>
      <p:grpSp>
        <p:nvGrpSpPr>
          <p:cNvPr id="84" name="Google Shape;84;g37f91dc4fb9_0_58"/>
          <p:cNvGrpSpPr/>
          <p:nvPr/>
        </p:nvGrpSpPr>
        <p:grpSpPr>
          <a:xfrm>
            <a:off x="491938" y="2171700"/>
            <a:ext cx="11208122" cy="4488844"/>
            <a:chOff x="2354" y="0"/>
            <a:chExt cx="11208122" cy="4488844"/>
          </a:xfrm>
        </p:grpSpPr>
        <p:sp>
          <p:nvSpPr>
            <p:cNvPr id="85" name="Google Shape;85;g37f91dc4fb9_0_58"/>
            <p:cNvSpPr/>
            <p:nvPr/>
          </p:nvSpPr>
          <p:spPr>
            <a:xfrm>
              <a:off x="2354" y="0"/>
              <a:ext cx="3662785" cy="4488844"/>
            </a:xfrm>
            <a:prstGeom prst="roundRect">
              <a:avLst>
                <a:gd fmla="val 10000" name="adj"/>
              </a:avLst>
            </a:prstGeom>
            <a:solidFill>
              <a:srgbClr val="FA7150"/>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g37f91dc4fb9_0_58"/>
            <p:cNvSpPr txBox="1"/>
            <p:nvPr/>
          </p:nvSpPr>
          <p:spPr>
            <a:xfrm>
              <a:off x="2354" y="1795537"/>
              <a:ext cx="3662785" cy="1795537"/>
            </a:xfrm>
            <a:prstGeom prst="rect">
              <a:avLst/>
            </a:prstGeom>
            <a:noFill/>
            <a:ln>
              <a:noFill/>
            </a:ln>
          </p:spPr>
          <p:txBody>
            <a:bodyPr anchorCtr="0" anchor="ctr" bIns="135125" lIns="135125" spcFirstLastPara="1" rIns="135125" wrap="square" tIns="135125">
              <a:noAutofit/>
            </a:bodyPr>
            <a:lstStyle/>
            <a:p>
              <a:pPr indent="0" lvl="0" marL="0" marR="0" rtl="0" algn="ctr">
                <a:lnSpc>
                  <a:spcPct val="90000"/>
                </a:lnSpc>
                <a:spcBef>
                  <a:spcPts val="0"/>
                </a:spcBef>
                <a:spcAft>
                  <a:spcPts val="0"/>
                </a:spcAft>
                <a:buClr>
                  <a:srgbClr val="000000"/>
                </a:buClr>
                <a:buSzPts val="1900"/>
                <a:buFont typeface="Arial"/>
                <a:buNone/>
              </a:pPr>
              <a:r>
                <a:rPr lang="en-US" sz="1900">
                  <a:solidFill>
                    <a:schemeClr val="lt1"/>
                  </a:solidFill>
                </a:rPr>
                <a:t>Definire il benessere nel contesto scolastico e spiegare perché è importante.</a:t>
              </a:r>
              <a:endParaRPr b="0" i="0" sz="1900" u="none" cap="none" strike="noStrike">
                <a:solidFill>
                  <a:schemeClr val="lt1"/>
                </a:solidFill>
                <a:latin typeface="Arial"/>
                <a:ea typeface="Arial"/>
                <a:cs typeface="Arial"/>
                <a:sym typeface="Arial"/>
              </a:endParaRPr>
            </a:p>
          </p:txBody>
        </p:sp>
        <p:sp>
          <p:nvSpPr>
            <p:cNvPr id="87" name="Google Shape;87;g37f91dc4fb9_0_58"/>
            <p:cNvSpPr/>
            <p:nvPr/>
          </p:nvSpPr>
          <p:spPr>
            <a:xfrm>
              <a:off x="1086354" y="269330"/>
              <a:ext cx="1494785" cy="1494785"/>
            </a:xfrm>
            <a:prstGeom prst="ellipse">
              <a:avLst/>
            </a:prstGeom>
            <a:blipFill rotWithShape="1">
              <a:blip r:embed="rId3">
                <a:alphaModFix/>
              </a:blip>
              <a:stretch>
                <a:fillRect b="0" l="0" r="0" t="0"/>
              </a:stretch>
            </a:blip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g37f91dc4fb9_0_58"/>
            <p:cNvSpPr/>
            <p:nvPr/>
          </p:nvSpPr>
          <p:spPr>
            <a:xfrm>
              <a:off x="3775022" y="0"/>
              <a:ext cx="3662785" cy="4488844"/>
            </a:xfrm>
            <a:prstGeom prst="roundRect">
              <a:avLst>
                <a:gd fmla="val 10000" name="adj"/>
              </a:avLst>
            </a:prstGeom>
            <a:solidFill>
              <a:srgbClr val="F98733"/>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g37f91dc4fb9_0_58"/>
            <p:cNvSpPr txBox="1"/>
            <p:nvPr/>
          </p:nvSpPr>
          <p:spPr>
            <a:xfrm>
              <a:off x="3775022" y="1795537"/>
              <a:ext cx="3662785" cy="1795537"/>
            </a:xfrm>
            <a:prstGeom prst="rect">
              <a:avLst/>
            </a:prstGeom>
            <a:noFill/>
            <a:ln>
              <a:noFill/>
            </a:ln>
          </p:spPr>
          <p:txBody>
            <a:bodyPr anchorCtr="0" anchor="ctr" bIns="135125" lIns="135125" spcFirstLastPara="1" rIns="135125" wrap="square" tIns="135125">
              <a:noAutofit/>
            </a:bodyPr>
            <a:lstStyle/>
            <a:p>
              <a:pPr indent="0" lvl="0" marL="0" marR="0" rtl="0" algn="ctr">
                <a:lnSpc>
                  <a:spcPct val="90000"/>
                </a:lnSpc>
                <a:spcBef>
                  <a:spcPts val="0"/>
                </a:spcBef>
                <a:spcAft>
                  <a:spcPts val="0"/>
                </a:spcAft>
                <a:buClr>
                  <a:srgbClr val="000000"/>
                </a:buClr>
                <a:buSzPts val="1900"/>
                <a:buFont typeface="Arial"/>
                <a:buNone/>
              </a:pPr>
              <a:r>
                <a:rPr lang="en-US" sz="1900">
                  <a:solidFill>
                    <a:schemeClr val="lt1"/>
                  </a:solidFill>
                </a:rPr>
                <a:t>Individuare almeno tre sfide legate al benessere rilevanti per il proprio ambiente scolastico.</a:t>
              </a:r>
              <a:endParaRPr b="0" i="0" sz="1900" u="none" cap="none" strike="noStrike">
                <a:solidFill>
                  <a:schemeClr val="lt1"/>
                </a:solidFill>
                <a:latin typeface="Arial"/>
                <a:ea typeface="Arial"/>
                <a:cs typeface="Arial"/>
                <a:sym typeface="Arial"/>
              </a:endParaRPr>
            </a:p>
          </p:txBody>
        </p:sp>
        <p:sp>
          <p:nvSpPr>
            <p:cNvPr id="90" name="Google Shape;90;g37f91dc4fb9_0_58"/>
            <p:cNvSpPr/>
            <p:nvPr/>
          </p:nvSpPr>
          <p:spPr>
            <a:xfrm>
              <a:off x="4859022" y="269330"/>
              <a:ext cx="1494785" cy="1494785"/>
            </a:xfrm>
            <a:prstGeom prst="ellipse">
              <a:avLst/>
            </a:prstGeom>
            <a:blipFill rotWithShape="1">
              <a:blip r:embed="rId4">
                <a:alphaModFix/>
              </a:blip>
              <a:stretch>
                <a:fillRect b="0" l="0" r="0" t="0"/>
              </a:stretch>
            </a:blip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g37f91dc4fb9_0_58"/>
            <p:cNvSpPr/>
            <p:nvPr/>
          </p:nvSpPr>
          <p:spPr>
            <a:xfrm>
              <a:off x="7547691" y="0"/>
              <a:ext cx="3662785" cy="4488844"/>
            </a:xfrm>
            <a:prstGeom prst="roundRect">
              <a:avLst>
                <a:gd fmla="val 10000" name="adj"/>
              </a:avLst>
            </a:prstGeom>
            <a:solidFill>
              <a:srgbClr val="F9AD16"/>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g37f91dc4fb9_0_58"/>
            <p:cNvSpPr txBox="1"/>
            <p:nvPr/>
          </p:nvSpPr>
          <p:spPr>
            <a:xfrm>
              <a:off x="7547691" y="1795524"/>
              <a:ext cx="3662700" cy="1915500"/>
            </a:xfrm>
            <a:prstGeom prst="rect">
              <a:avLst/>
            </a:prstGeom>
            <a:noFill/>
            <a:ln>
              <a:noFill/>
            </a:ln>
          </p:spPr>
          <p:txBody>
            <a:bodyPr anchorCtr="0" anchor="ctr" bIns="135125" lIns="135125" spcFirstLastPara="1" rIns="135125" wrap="square" tIns="135125">
              <a:noAutofit/>
            </a:bodyPr>
            <a:lstStyle/>
            <a:p>
              <a:pPr indent="0" lvl="0" marL="0" marR="0" rtl="0" algn="ctr">
                <a:lnSpc>
                  <a:spcPct val="90000"/>
                </a:lnSpc>
                <a:spcBef>
                  <a:spcPts val="0"/>
                </a:spcBef>
                <a:spcAft>
                  <a:spcPts val="0"/>
                </a:spcAft>
                <a:buClr>
                  <a:srgbClr val="000000"/>
                </a:buClr>
                <a:buSzPts val="1900"/>
                <a:buFont typeface="Arial"/>
                <a:buNone/>
              </a:pPr>
              <a:r>
                <a:rPr lang="en-US" sz="1900">
                  <a:solidFill>
                    <a:schemeClr val="lt1"/>
                  </a:solidFill>
                </a:rPr>
                <a:t>Mappare le pratiche attuali di benessere nella propria scuola, evidenziando punti di forza e aree di miglioramento, utilizzando indicatori di benessere consolidati come riferimento.</a:t>
              </a:r>
              <a:endParaRPr sz="1900">
                <a:solidFill>
                  <a:schemeClr val="lt1"/>
                </a:solidFill>
              </a:endParaRPr>
            </a:p>
          </p:txBody>
        </p:sp>
        <p:sp>
          <p:nvSpPr>
            <p:cNvPr id="93" name="Google Shape;93;g37f91dc4fb9_0_58"/>
            <p:cNvSpPr/>
            <p:nvPr/>
          </p:nvSpPr>
          <p:spPr>
            <a:xfrm>
              <a:off x="8631691" y="269330"/>
              <a:ext cx="1494785" cy="1494785"/>
            </a:xfrm>
            <a:prstGeom prst="ellipse">
              <a:avLst/>
            </a:prstGeom>
            <a:blipFill rotWithShape="1">
              <a:blip r:embed="rId5">
                <a:alphaModFix/>
              </a:blip>
              <a:stretch>
                <a:fillRect b="0" l="0" r="0" t="0"/>
              </a:stretch>
            </a:blip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g37f91dc4fb9_0_58"/>
            <p:cNvSpPr/>
            <p:nvPr/>
          </p:nvSpPr>
          <p:spPr>
            <a:xfrm>
              <a:off x="448513" y="3591075"/>
              <a:ext cx="10315804" cy="673326"/>
            </a:xfrm>
            <a:prstGeom prst="leftRightArrow">
              <a:avLst>
                <a:gd fmla="val 50000" name="adj1"/>
                <a:gd fmla="val 50000" name="adj2"/>
              </a:avLst>
            </a:prstGeom>
            <a:solidFill>
              <a:srgbClr val="FDD4CF"/>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5" name="Google Shape;95;g37f91dc4fb9_0_58"/>
          <p:cNvSpPr txBox="1"/>
          <p:nvPr/>
        </p:nvSpPr>
        <p:spPr>
          <a:xfrm>
            <a:off x="331475" y="1680425"/>
            <a:ext cx="66165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lang="en-US" sz="2000">
                <a:latin typeface="Calibri"/>
                <a:ea typeface="Calibri"/>
                <a:cs typeface="Calibri"/>
                <a:sym typeface="Calibri"/>
              </a:rPr>
              <a:t>Al termine di questa unità, i partecipanti saranno in grado di:</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pic>
        <p:nvPicPr>
          <p:cNvPr descr="A drawing of various objects&#10;&#10;AI-generated content may be incorrect." id="100" name="Google Shape;100;p4"/>
          <p:cNvPicPr preferRelativeResize="0"/>
          <p:nvPr/>
        </p:nvPicPr>
        <p:blipFill rotWithShape="1">
          <a:blip r:embed="rId3">
            <a:alphaModFix/>
          </a:blip>
          <a:srcRect b="0" l="0" r="0" t="0"/>
          <a:stretch/>
        </p:blipFill>
        <p:spPr>
          <a:xfrm>
            <a:off x="0" y="797520"/>
            <a:ext cx="12192000" cy="6346229"/>
          </a:xfrm>
          <a:prstGeom prst="rect">
            <a:avLst/>
          </a:prstGeom>
          <a:noFill/>
          <a:ln>
            <a:noFill/>
          </a:ln>
        </p:spPr>
      </p:pic>
      <p:sp>
        <p:nvSpPr>
          <p:cNvPr id="101" name="Google Shape;101;p4"/>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Unità 1.1 – Introduzione al Benessere nell’Istruzione</a:t>
            </a:r>
            <a:endParaRPr/>
          </a:p>
        </p:txBody>
      </p:sp>
      <p:sp>
        <p:nvSpPr>
          <p:cNvPr id="102" name="Google Shape;102;p4"/>
          <p:cNvSpPr txBox="1"/>
          <p:nvPr>
            <p:ph idx="1" type="body"/>
          </p:nvPr>
        </p:nvSpPr>
        <p:spPr>
          <a:xfrm>
            <a:off x="2921180" y="2214842"/>
            <a:ext cx="11944351" cy="550862"/>
          </a:xfrm>
          <a:prstGeom prst="rect">
            <a:avLst/>
          </a:prstGeom>
          <a:noFill/>
          <a:ln>
            <a:noFill/>
          </a:ln>
        </p:spPr>
        <p:txBody>
          <a:bodyPr anchorCtr="0" anchor="ctr" bIns="45700" lIns="91425" spcFirstLastPara="1" rIns="91425" wrap="square" tIns="45700">
            <a:noAutofit/>
          </a:bodyPr>
          <a:lstStyle/>
          <a:p>
            <a:pPr indent="-228600" lvl="0" marL="457200" marR="0" rtl="0" algn="just">
              <a:lnSpc>
                <a:spcPct val="90000"/>
              </a:lnSpc>
              <a:spcBef>
                <a:spcPts val="1000"/>
              </a:spcBef>
              <a:spcAft>
                <a:spcPts val="0"/>
              </a:spcAft>
              <a:buClr>
                <a:schemeClr val="accent2"/>
              </a:buClr>
              <a:buSzPts val="2400"/>
              <a:buFont typeface="Arial"/>
              <a:buNone/>
            </a:pPr>
            <a:r>
              <a:rPr lang="en-US"/>
              <a:t>Breve Check-In: Una Parola sul Benessere Scolastico</a:t>
            </a:r>
            <a:endParaRPr/>
          </a:p>
        </p:txBody>
      </p:sp>
      <p:sp>
        <p:nvSpPr>
          <p:cNvPr id="103" name="Google Shape;103;p4"/>
          <p:cNvSpPr txBox="1"/>
          <p:nvPr>
            <p:ph idx="2" type="body"/>
          </p:nvPr>
        </p:nvSpPr>
        <p:spPr>
          <a:xfrm>
            <a:off x="2921180" y="2765705"/>
            <a:ext cx="6846570" cy="5289179"/>
          </a:xfrm>
          <a:prstGeom prst="rect">
            <a:avLst/>
          </a:prstGeom>
          <a:noFill/>
          <a:ln>
            <a:noFill/>
          </a:ln>
        </p:spPr>
        <p:txBody>
          <a:bodyPr anchorCtr="0" anchor="t" bIns="45700" lIns="91425" spcFirstLastPara="1" rIns="91425" wrap="square" tIns="45700">
            <a:noAutofit/>
          </a:bodyPr>
          <a:lstStyle/>
          <a:p>
            <a:pPr indent="-34925" lvl="0" marL="263525" rtl="0" algn="ctr">
              <a:lnSpc>
                <a:spcPct val="90000"/>
              </a:lnSpc>
              <a:spcBef>
                <a:spcPts val="1000"/>
              </a:spcBef>
              <a:spcAft>
                <a:spcPts val="0"/>
              </a:spcAft>
              <a:buSzPts val="1800"/>
              <a:buNone/>
            </a:pPr>
            <a:r>
              <a:rPr lang="en-US" sz="2400"/>
              <a:t>Pensa a </a:t>
            </a:r>
            <a:r>
              <a:rPr b="1" lang="en-US" sz="2400"/>
              <a:t>una parola</a:t>
            </a:r>
            <a:r>
              <a:rPr lang="en-US" sz="2400"/>
              <a:t> che descriva cosa significa per te il benessere a scuola.</a:t>
            </a:r>
            <a:endParaRPr sz="2400"/>
          </a:p>
          <a:p>
            <a:pPr indent="-34925" lvl="0" marL="263525" rtl="0" algn="ctr">
              <a:lnSpc>
                <a:spcPct val="90000"/>
              </a:lnSpc>
              <a:spcBef>
                <a:spcPts val="1000"/>
              </a:spcBef>
              <a:spcAft>
                <a:spcPts val="0"/>
              </a:spcAft>
              <a:buSzPts val="1800"/>
              <a:buNone/>
            </a:pPr>
            <a:r>
              <a:rPr lang="en-US" sz="2400"/>
              <a:t>Dì la tua parola quando è il tuo turno.</a:t>
            </a:r>
            <a:endParaRPr sz="2400"/>
          </a:p>
          <a:p>
            <a:pPr indent="-34925" lvl="0" marL="263525" rtl="0" algn="ctr">
              <a:lnSpc>
                <a:spcPct val="90000"/>
              </a:lnSpc>
              <a:spcBef>
                <a:spcPts val="1000"/>
              </a:spcBef>
              <a:spcAft>
                <a:spcPts val="0"/>
              </a:spcAft>
              <a:buSzPts val="1800"/>
              <a:buNone/>
            </a:pPr>
            <a:r>
              <a:rPr b="1" lang="en-US" sz="2400"/>
              <a:t>Esempi</a:t>
            </a:r>
            <a:br>
              <a:rPr lang="en-US" sz="2400"/>
            </a:br>
            <a:r>
              <a:rPr lang="en-US" sz="2400"/>
              <a:t>SICUREZZA • APPARTENENZA • SUPPORTO • INCLUSIONE • RISPETTO • FELICITÀ • FIDUCIA</a:t>
            </a:r>
            <a:endParaRPr/>
          </a:p>
          <a:p>
            <a:pPr indent="-228600" lvl="0" marL="457200" rtl="0" algn="ctr">
              <a:lnSpc>
                <a:spcPct val="90000"/>
              </a:lnSpc>
              <a:spcBef>
                <a:spcPts val="1000"/>
              </a:spcBef>
              <a:spcAft>
                <a:spcPts val="0"/>
              </a:spcAft>
              <a:buSzPts val="18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descr="A group of children painting&#10;&#10;AI-generated content may be incorrect." id="108" name="Google Shape;108;p2"/>
          <p:cNvPicPr preferRelativeResize="0"/>
          <p:nvPr/>
        </p:nvPicPr>
        <p:blipFill rotWithShape="1">
          <a:blip r:embed="rId3">
            <a:alphaModFix/>
          </a:blip>
          <a:srcRect b="0" l="0" r="0" t="0"/>
          <a:stretch/>
        </p:blipFill>
        <p:spPr>
          <a:xfrm>
            <a:off x="3591565" y="3945846"/>
            <a:ext cx="7795260" cy="3020880"/>
          </a:xfrm>
          <a:prstGeom prst="rect">
            <a:avLst/>
          </a:prstGeom>
          <a:noFill/>
          <a:ln>
            <a:noFill/>
          </a:ln>
        </p:spPr>
      </p:pic>
      <p:sp>
        <p:nvSpPr>
          <p:cNvPr id="109" name="Google Shape;109;p2"/>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Unità 1.1 – Introduzione al Benessere nell’Istruzione</a:t>
            </a:r>
            <a:endParaRPr/>
          </a:p>
        </p:txBody>
      </p:sp>
      <p:sp>
        <p:nvSpPr>
          <p:cNvPr id="110" name="Google Shape;110;p2"/>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228600" lvl="0" marL="457200" marR="0" rtl="0" algn="just">
              <a:lnSpc>
                <a:spcPct val="90000"/>
              </a:lnSpc>
              <a:spcBef>
                <a:spcPts val="1000"/>
              </a:spcBef>
              <a:spcAft>
                <a:spcPts val="0"/>
              </a:spcAft>
              <a:buClr>
                <a:schemeClr val="accent2"/>
              </a:buClr>
              <a:buSzPts val="2400"/>
              <a:buFont typeface="Arial"/>
              <a:buNone/>
            </a:pPr>
            <a:r>
              <a:rPr lang="en-US"/>
              <a:t>Definizione di Benessere Scolastico (OMS, UNESCO)</a:t>
            </a:r>
            <a:endParaRPr/>
          </a:p>
        </p:txBody>
      </p:sp>
      <p:grpSp>
        <p:nvGrpSpPr>
          <p:cNvPr id="111" name="Google Shape;111;p2"/>
          <p:cNvGrpSpPr/>
          <p:nvPr/>
        </p:nvGrpSpPr>
        <p:grpSpPr>
          <a:xfrm>
            <a:off x="331470" y="1462700"/>
            <a:ext cx="11624730" cy="5137588"/>
            <a:chOff x="0" y="-547555"/>
            <a:chExt cx="11624730" cy="5137588"/>
          </a:xfrm>
        </p:grpSpPr>
        <p:sp>
          <p:nvSpPr>
            <p:cNvPr id="112" name="Google Shape;112;p2"/>
            <p:cNvSpPr/>
            <p:nvPr/>
          </p:nvSpPr>
          <p:spPr>
            <a:xfrm>
              <a:off x="0" y="1359938"/>
              <a:ext cx="2952314" cy="3230095"/>
            </a:xfrm>
            <a:prstGeom prst="ellipse">
              <a:avLst/>
            </a:prstGeom>
            <a:solidFill>
              <a:srgbClr val="EE592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2"/>
            <p:cNvSpPr/>
            <p:nvPr/>
          </p:nvSpPr>
          <p:spPr>
            <a:xfrm>
              <a:off x="2633734" y="-547547"/>
              <a:ext cx="8407638" cy="4766103"/>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2"/>
            <p:cNvSpPr txBox="1"/>
            <p:nvPr/>
          </p:nvSpPr>
          <p:spPr>
            <a:xfrm>
              <a:off x="2633730" y="-547555"/>
              <a:ext cx="8991000" cy="4766100"/>
            </a:xfrm>
            <a:prstGeom prst="rect">
              <a:avLst/>
            </a:prstGeom>
            <a:noFill/>
            <a:ln>
              <a:noFill/>
            </a:ln>
          </p:spPr>
          <p:txBody>
            <a:bodyPr anchorCtr="0" anchor="t" bIns="25400" lIns="142225" spcFirstLastPara="1" rIns="25400" wrap="square" tIns="25400">
              <a:noAutofit/>
            </a:bodyPr>
            <a:lstStyle/>
            <a:p>
              <a:pPr indent="0" lvl="0" marL="0" marR="0" rtl="0" algn="l">
                <a:lnSpc>
                  <a:spcPct val="90000"/>
                </a:lnSpc>
                <a:spcBef>
                  <a:spcPts val="0"/>
                </a:spcBef>
                <a:spcAft>
                  <a:spcPts val="0"/>
                </a:spcAft>
                <a:buClr>
                  <a:srgbClr val="000000"/>
                </a:buClr>
                <a:buSzPts val="2000"/>
                <a:buFont typeface="Arial"/>
                <a:buNone/>
              </a:pPr>
              <a:r>
                <a:rPr b="1" lang="en-US" sz="2000"/>
                <a:t>Definizione di Benessere Scolastico (OMS, UNESCO)</a:t>
              </a:r>
              <a:endParaRPr b="0" i="0" sz="2000" u="none" cap="none" strike="noStrike">
                <a:solidFill>
                  <a:srgbClr val="000000"/>
                </a:solidFill>
                <a:latin typeface="Arial"/>
                <a:ea typeface="Arial"/>
                <a:cs typeface="Arial"/>
                <a:sym typeface="Arial"/>
              </a:endParaRPr>
            </a:p>
            <a:p>
              <a:pPr indent="-228600" lvl="1" marL="228600" marR="0" rtl="0" algn="l">
                <a:lnSpc>
                  <a:spcPct val="90000"/>
                </a:lnSpc>
                <a:spcBef>
                  <a:spcPts val="700"/>
                </a:spcBef>
                <a:spcAft>
                  <a:spcPts val="0"/>
                </a:spcAft>
                <a:buClr>
                  <a:srgbClr val="000000"/>
                </a:buClr>
                <a:buSzPts val="2000"/>
                <a:buFont typeface="Arial"/>
                <a:buChar char="•"/>
              </a:pPr>
              <a:r>
                <a:rPr lang="en-US" sz="2000"/>
                <a:t>Il benessere scolastico è una condizione misurabile in cui:</a:t>
              </a:r>
              <a:endParaRPr sz="2000"/>
            </a:p>
            <a:p>
              <a:pPr indent="-228600" lvl="2" marL="457200" marR="0" rtl="0" algn="l">
                <a:lnSpc>
                  <a:spcPct val="90000"/>
                </a:lnSpc>
                <a:spcBef>
                  <a:spcPts val="300"/>
                </a:spcBef>
                <a:spcAft>
                  <a:spcPts val="0"/>
                </a:spcAft>
                <a:buClr>
                  <a:srgbClr val="000000"/>
                </a:buClr>
                <a:buSzPts val="2000"/>
                <a:buFont typeface="Arial"/>
                <a:buChar char="•"/>
              </a:pPr>
              <a:r>
                <a:rPr lang="en-US" sz="2000"/>
                <a:t>Studenti e personale si sentono sicuri fisicamente ed emotivamente.</a:t>
              </a:r>
              <a:br>
                <a:rPr b="0" i="0" lang="en-US" sz="2000" u="none" cap="none" strike="noStrike">
                  <a:solidFill>
                    <a:srgbClr val="000000"/>
                  </a:solidFill>
                  <a:latin typeface="Arial"/>
                  <a:ea typeface="Arial"/>
                  <a:cs typeface="Arial"/>
                  <a:sym typeface="Arial"/>
                </a:rPr>
              </a:br>
              <a:r>
                <a:rPr b="0" i="0" lang="en-US" sz="2000" u="none" cap="none" strike="noStrike">
                  <a:solidFill>
                    <a:srgbClr val="000000"/>
                  </a:solidFill>
                  <a:latin typeface="Arial"/>
                  <a:ea typeface="Arial"/>
                  <a:cs typeface="Arial"/>
                  <a:sym typeface="Arial"/>
                </a:rPr>
                <a:t>• </a:t>
              </a:r>
              <a:r>
                <a:rPr lang="en-US" sz="2000"/>
                <a:t>Le relazioni </a:t>
              </a:r>
              <a:r>
                <a:rPr b="1" lang="en-US" sz="2000"/>
                <a:t>sono rispettose, di supporto e giuste.</a:t>
              </a:r>
              <a:br>
                <a:rPr b="0" i="0" lang="en-US" sz="2000" u="none" cap="none" strike="noStrike">
                  <a:solidFill>
                    <a:srgbClr val="000000"/>
                  </a:solidFill>
                  <a:latin typeface="Arial"/>
                  <a:ea typeface="Arial"/>
                  <a:cs typeface="Arial"/>
                  <a:sym typeface="Arial"/>
                </a:rPr>
              </a:br>
              <a:r>
                <a:rPr b="0" i="0" lang="en-US" sz="2000" u="none" cap="none" strike="noStrike">
                  <a:solidFill>
                    <a:srgbClr val="000000"/>
                  </a:solidFill>
                  <a:latin typeface="Arial"/>
                  <a:ea typeface="Arial"/>
                  <a:cs typeface="Arial"/>
                  <a:sym typeface="Arial"/>
                </a:rPr>
                <a:t>• </a:t>
              </a:r>
              <a:r>
                <a:rPr lang="en-US" sz="2000"/>
                <a:t>Il clima scolastico riduce lo stress e favorisce la concentrazione.</a:t>
              </a:r>
              <a:br>
                <a:rPr b="0" i="0" lang="en-US" sz="2000" u="none" cap="none" strike="noStrike">
                  <a:solidFill>
                    <a:srgbClr val="000000"/>
                  </a:solidFill>
                  <a:latin typeface="Arial"/>
                  <a:ea typeface="Arial"/>
                  <a:cs typeface="Arial"/>
                  <a:sym typeface="Arial"/>
                </a:rPr>
              </a:br>
              <a:r>
                <a:rPr b="0" i="0" lang="en-US" sz="2000" u="none" cap="none" strike="noStrike">
                  <a:solidFill>
                    <a:srgbClr val="000000"/>
                  </a:solidFill>
                  <a:latin typeface="Arial"/>
                  <a:ea typeface="Arial"/>
                  <a:cs typeface="Arial"/>
                  <a:sym typeface="Arial"/>
                </a:rPr>
                <a:t>• </a:t>
              </a:r>
              <a:r>
                <a:rPr lang="en-US" sz="2000"/>
                <a:t>La partecipazione e il senso di appartenenza sono garantiti per </a:t>
              </a:r>
              <a:r>
                <a:rPr b="1" lang="en-US" sz="2000"/>
                <a:t>ogni</a:t>
              </a:r>
              <a:r>
                <a:rPr lang="en-US" sz="2000"/>
                <a:t> studente.</a:t>
              </a:r>
              <a:endParaRPr b="0" i="0" sz="2000" u="none" cap="none" strike="noStrike">
                <a:solidFill>
                  <a:srgbClr val="000000"/>
                </a:solidFill>
                <a:latin typeface="Arial"/>
                <a:ea typeface="Arial"/>
                <a:cs typeface="Arial"/>
                <a:sym typeface="Arial"/>
              </a:endParaRPr>
            </a:p>
            <a:p>
              <a:pPr indent="-228600" lvl="1" marL="228600" marR="0" rtl="0" algn="l">
                <a:lnSpc>
                  <a:spcPct val="90000"/>
                </a:lnSpc>
                <a:spcBef>
                  <a:spcPts val="300"/>
                </a:spcBef>
                <a:spcAft>
                  <a:spcPts val="0"/>
                </a:spcAft>
                <a:buClr>
                  <a:srgbClr val="000000"/>
                </a:buClr>
                <a:buSzPts val="2000"/>
                <a:buFont typeface="Arial"/>
                <a:buChar char="•"/>
              </a:pPr>
              <a:r>
                <a:rPr lang="en-US" sz="2000"/>
                <a:t>Secondo le linee guida internazionali, una scuola dovrebbe tutelare il benessere attraverso azioni pianificate, non con attività isolate.</a:t>
              </a:r>
              <a:endParaRPr b="0" i="0" sz="2000" u="none" cap="none" strike="noStrike">
                <a:solidFill>
                  <a:srgbClr val="000000"/>
                </a:solidFill>
                <a:latin typeface="Arial"/>
                <a:ea typeface="Arial"/>
                <a:cs typeface="Arial"/>
                <a:sym typeface="Arial"/>
              </a:endParaRPr>
            </a:p>
          </p:txBody>
        </p:sp>
        <p:cxnSp>
          <p:nvCxnSpPr>
            <p:cNvPr id="115" name="Google Shape;115;p2"/>
            <p:cNvCxnSpPr/>
            <p:nvPr/>
          </p:nvCxnSpPr>
          <p:spPr>
            <a:xfrm>
              <a:off x="4864315" y="1649998"/>
              <a:ext cx="446822" cy="0"/>
            </a:xfrm>
            <a:prstGeom prst="straightConnector1">
              <a:avLst/>
            </a:prstGeom>
            <a:solidFill>
              <a:srgbClr val="EE5921"/>
            </a:solidFill>
            <a:ln cap="flat" cmpd="sng" w="25400">
              <a:solidFill>
                <a:srgbClr val="F6C2BB"/>
              </a:solidFill>
              <a:prstDash val="solid"/>
              <a:round/>
              <a:headEnd len="sm" w="sm" type="none"/>
              <a:tailEnd len="sm" w="sm" type="none"/>
            </a:ln>
          </p:spPr>
        </p:cxnSp>
        <p:cxnSp>
          <p:nvCxnSpPr>
            <p:cNvPr id="116" name="Google Shape;116;p2"/>
            <p:cNvCxnSpPr/>
            <p:nvPr/>
          </p:nvCxnSpPr>
          <p:spPr>
            <a:xfrm rot="5400000">
              <a:off x="594683" y="867346"/>
              <a:ext cx="2235302" cy="1934739"/>
            </a:xfrm>
            <a:prstGeom prst="straightConnector1">
              <a:avLst/>
            </a:prstGeom>
            <a:solidFill>
              <a:srgbClr val="EE5921"/>
            </a:solidFill>
            <a:ln cap="flat" cmpd="sng" w="25400">
              <a:solidFill>
                <a:srgbClr val="F6C2BB"/>
              </a:solidFill>
              <a:prstDash val="solid"/>
              <a:round/>
              <a:headEnd len="sm" w="sm" type="none"/>
              <a:tailEnd len="sm" w="sm" type="none"/>
            </a:ln>
          </p:spPr>
        </p:cxn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3"/>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Unità 1.1 – Introduzione al Benessere nell’Istruzione</a:t>
            </a:r>
            <a:endParaRPr/>
          </a:p>
        </p:txBody>
      </p:sp>
      <p:sp>
        <p:nvSpPr>
          <p:cNvPr id="122" name="Google Shape;122;p3"/>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228600" lvl="0" marL="457200" marR="0" rtl="0" algn="just">
              <a:lnSpc>
                <a:spcPct val="90000"/>
              </a:lnSpc>
              <a:spcBef>
                <a:spcPts val="1000"/>
              </a:spcBef>
              <a:spcAft>
                <a:spcPts val="0"/>
              </a:spcAft>
              <a:buClr>
                <a:schemeClr val="accent2"/>
              </a:buClr>
              <a:buSzPts val="2400"/>
              <a:buFont typeface="Arial"/>
              <a:buNone/>
            </a:pPr>
            <a:r>
              <a:rPr lang="en-US"/>
              <a:t>Cos’è il Benessere Scolastico: Prospettiva Nazionale / Sistema Educativo</a:t>
            </a:r>
            <a:endParaRPr/>
          </a:p>
        </p:txBody>
      </p:sp>
      <p:grpSp>
        <p:nvGrpSpPr>
          <p:cNvPr id="123" name="Google Shape;123;p3"/>
          <p:cNvGrpSpPr/>
          <p:nvPr/>
        </p:nvGrpSpPr>
        <p:grpSpPr>
          <a:xfrm>
            <a:off x="2725966" y="1668780"/>
            <a:ext cx="6944867" cy="4960619"/>
            <a:chOff x="2371636" y="0"/>
            <a:chExt cx="6944867" cy="4960619"/>
          </a:xfrm>
        </p:grpSpPr>
        <p:sp>
          <p:nvSpPr>
            <p:cNvPr id="124" name="Google Shape;124;p3"/>
            <p:cNvSpPr/>
            <p:nvPr/>
          </p:nvSpPr>
          <p:spPr>
            <a:xfrm>
              <a:off x="4975961" y="1413776"/>
              <a:ext cx="1736217" cy="1736217"/>
            </a:xfrm>
            <a:prstGeom prst="ellipse">
              <a:avLst/>
            </a:prstGeom>
            <a:solidFill>
              <a:srgbClr val="FAAE15">
                <a:alpha val="49411"/>
              </a:srgbClr>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3"/>
            <p:cNvSpPr/>
            <p:nvPr/>
          </p:nvSpPr>
          <p:spPr>
            <a:xfrm>
              <a:off x="4837064" y="0"/>
              <a:ext cx="2014011" cy="116574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3"/>
            <p:cNvSpPr txBox="1"/>
            <p:nvPr/>
          </p:nvSpPr>
          <p:spPr>
            <a:xfrm>
              <a:off x="4837064" y="0"/>
              <a:ext cx="2014011" cy="116574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800"/>
                <a:buFont typeface="Arial"/>
                <a:buNone/>
              </a:pPr>
              <a:r>
                <a:rPr lang="en-US" sz="1500"/>
                <a:t>Il benessere scolastico è un </a:t>
              </a:r>
              <a:r>
                <a:rPr b="1" lang="en-US" sz="1500"/>
                <a:t>indicatore di qualità fondamentale</a:t>
              </a:r>
              <a:r>
                <a:rPr lang="en-US" sz="1500"/>
                <a:t> dell’istruzione.</a:t>
              </a:r>
              <a:endParaRPr sz="1500"/>
            </a:p>
            <a:p>
              <a:pPr indent="0" lvl="0" marL="0" marR="0" rtl="0" algn="ctr">
                <a:lnSpc>
                  <a:spcPct val="90000"/>
                </a:lnSpc>
                <a:spcBef>
                  <a:spcPts val="0"/>
                </a:spcBef>
                <a:spcAft>
                  <a:spcPts val="0"/>
                </a:spcAft>
                <a:buClr>
                  <a:srgbClr val="000000"/>
                </a:buClr>
                <a:buSzPts val="1800"/>
                <a:buFont typeface="Arial"/>
                <a:buNone/>
              </a:pPr>
              <a:r>
                <a:rPr lang="en-US" sz="1500"/>
                <a:t>Le politiche stabiliscono che le scuole devono:</a:t>
              </a:r>
              <a:endParaRPr sz="1500"/>
            </a:p>
          </p:txBody>
        </p:sp>
        <p:sp>
          <p:nvSpPr>
            <p:cNvPr id="127" name="Google Shape;127;p3"/>
            <p:cNvSpPr/>
            <p:nvPr/>
          </p:nvSpPr>
          <p:spPr>
            <a:xfrm>
              <a:off x="5636418" y="1893468"/>
              <a:ext cx="1736217" cy="1736217"/>
            </a:xfrm>
            <a:prstGeom prst="ellipse">
              <a:avLst/>
            </a:prstGeom>
            <a:solidFill>
              <a:srgbClr val="79D121">
                <a:alpha val="49411"/>
              </a:srgbClr>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3"/>
            <p:cNvSpPr/>
            <p:nvPr/>
          </p:nvSpPr>
          <p:spPr>
            <a:xfrm>
              <a:off x="7510838" y="1537792"/>
              <a:ext cx="1805665" cy="1264958"/>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3"/>
            <p:cNvSpPr txBox="1"/>
            <p:nvPr/>
          </p:nvSpPr>
          <p:spPr>
            <a:xfrm>
              <a:off x="7510838" y="1537792"/>
              <a:ext cx="1805665" cy="1264958"/>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800"/>
                <a:buFont typeface="Arial"/>
                <a:buNone/>
              </a:pPr>
              <a:r>
                <a:rPr lang="en-US" sz="1800"/>
                <a:t>Proteggere la salute mentale e fisica di studenti e personale.</a:t>
              </a:r>
              <a:endParaRPr b="0" i="0" sz="1800" u="none" cap="none" strike="noStrike">
                <a:solidFill>
                  <a:srgbClr val="000000"/>
                </a:solidFill>
                <a:latin typeface="Arial"/>
                <a:ea typeface="Arial"/>
                <a:cs typeface="Arial"/>
                <a:sym typeface="Arial"/>
              </a:endParaRPr>
            </a:p>
          </p:txBody>
        </p:sp>
        <p:sp>
          <p:nvSpPr>
            <p:cNvPr id="130" name="Google Shape;130;p3"/>
            <p:cNvSpPr/>
            <p:nvPr/>
          </p:nvSpPr>
          <p:spPr>
            <a:xfrm>
              <a:off x="5384319" y="2670301"/>
              <a:ext cx="1736217" cy="1736217"/>
            </a:xfrm>
            <a:prstGeom prst="ellipse">
              <a:avLst/>
            </a:prstGeom>
            <a:solidFill>
              <a:srgbClr val="369F5A">
                <a:alpha val="49411"/>
              </a:srgbClr>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3"/>
            <p:cNvSpPr/>
            <p:nvPr/>
          </p:nvSpPr>
          <p:spPr>
            <a:xfrm>
              <a:off x="7233043" y="3695661"/>
              <a:ext cx="1805665" cy="1264958"/>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3"/>
            <p:cNvSpPr txBox="1"/>
            <p:nvPr/>
          </p:nvSpPr>
          <p:spPr>
            <a:xfrm>
              <a:off x="7233043" y="3695661"/>
              <a:ext cx="1805665" cy="1264958"/>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800"/>
                <a:buFont typeface="Arial"/>
                <a:buNone/>
              </a:pPr>
              <a:r>
                <a:rPr lang="en-US" sz="1600"/>
                <a:t>Promuovere una cultura positiva attraverso routine, regole e pratiche quotidiane.</a:t>
              </a:r>
              <a:endParaRPr sz="1600"/>
            </a:p>
          </p:txBody>
        </p:sp>
        <p:sp>
          <p:nvSpPr>
            <p:cNvPr id="133" name="Google Shape;133;p3"/>
            <p:cNvSpPr/>
            <p:nvPr/>
          </p:nvSpPr>
          <p:spPr>
            <a:xfrm>
              <a:off x="4567603" y="2670301"/>
              <a:ext cx="1736217" cy="1736217"/>
            </a:xfrm>
            <a:prstGeom prst="ellipse">
              <a:avLst/>
            </a:prstGeom>
            <a:solidFill>
              <a:srgbClr val="466C73">
                <a:alpha val="49411"/>
              </a:srgbClr>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3"/>
            <p:cNvSpPr/>
            <p:nvPr/>
          </p:nvSpPr>
          <p:spPr>
            <a:xfrm>
              <a:off x="2649430" y="3695661"/>
              <a:ext cx="1805665" cy="1264958"/>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3"/>
            <p:cNvSpPr txBox="1"/>
            <p:nvPr/>
          </p:nvSpPr>
          <p:spPr>
            <a:xfrm>
              <a:off x="2649430" y="3695661"/>
              <a:ext cx="1805665" cy="1264958"/>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800"/>
                <a:buFont typeface="Arial"/>
                <a:buNone/>
              </a:pPr>
              <a:r>
                <a:rPr lang="en-US" sz="1600"/>
                <a:t>Rafforzare la collaborazione tra insegnanti, famiglie e la comunità scolastica più ampia.</a:t>
              </a:r>
              <a:endParaRPr b="0" i="0" sz="1600" u="none" cap="none" strike="noStrike">
                <a:solidFill>
                  <a:srgbClr val="000000"/>
                </a:solidFill>
                <a:latin typeface="Arial"/>
                <a:ea typeface="Arial"/>
                <a:cs typeface="Arial"/>
                <a:sym typeface="Arial"/>
              </a:endParaRPr>
            </a:p>
          </p:txBody>
        </p:sp>
        <p:sp>
          <p:nvSpPr>
            <p:cNvPr id="136" name="Google Shape;136;p3"/>
            <p:cNvSpPr/>
            <p:nvPr/>
          </p:nvSpPr>
          <p:spPr>
            <a:xfrm>
              <a:off x="4315504" y="1893468"/>
              <a:ext cx="1736217" cy="1736217"/>
            </a:xfrm>
            <a:prstGeom prst="ellipse">
              <a:avLst/>
            </a:prstGeom>
            <a:solidFill>
              <a:srgbClr val="4D4D4F">
                <a:alpha val="49411"/>
              </a:srgbClr>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3"/>
            <p:cNvSpPr/>
            <p:nvPr/>
          </p:nvSpPr>
          <p:spPr>
            <a:xfrm>
              <a:off x="2371636" y="1537792"/>
              <a:ext cx="1805665" cy="1264958"/>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3"/>
            <p:cNvSpPr txBox="1"/>
            <p:nvPr/>
          </p:nvSpPr>
          <p:spPr>
            <a:xfrm>
              <a:off x="2371636" y="1537792"/>
              <a:ext cx="1805665" cy="1264958"/>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None/>
              </a:pPr>
              <a:r>
                <a:rPr lang="en-US" sz="1600"/>
                <a:t>Creare condizioni in cui l’apprendimento, l’insegnamento e le relazioni possano prosperare senza pressioni inutili.</a:t>
              </a:r>
              <a:endParaRPr sz="1600"/>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g37f91dc4fb9_0_110"/>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100000"/>
              </a:lnSpc>
              <a:spcBef>
                <a:spcPts val="0"/>
              </a:spcBef>
              <a:spcAft>
                <a:spcPts val="0"/>
              </a:spcAft>
              <a:buClr>
                <a:srgbClr val="000000"/>
              </a:buClr>
              <a:buSzPts val="2000"/>
              <a:buNone/>
            </a:pPr>
            <a:r>
              <a:rPr lang="en-US"/>
              <a:t>Unità 1.1 – Introduzione al Benessere nell’Istruzione</a:t>
            </a:r>
            <a:endParaRPr/>
          </a:p>
        </p:txBody>
      </p:sp>
      <p:grpSp>
        <p:nvGrpSpPr>
          <p:cNvPr id="144" name="Google Shape;144;g37f91dc4fb9_0_110"/>
          <p:cNvGrpSpPr/>
          <p:nvPr/>
        </p:nvGrpSpPr>
        <p:grpSpPr>
          <a:xfrm>
            <a:off x="97970" y="906258"/>
            <a:ext cx="11944500" cy="5870100"/>
            <a:chOff x="0" y="0"/>
            <a:chExt cx="11944500" cy="5870100"/>
          </a:xfrm>
        </p:grpSpPr>
        <p:sp>
          <p:nvSpPr>
            <p:cNvPr id="145" name="Google Shape;145;g37f91dc4fb9_0_110"/>
            <p:cNvSpPr/>
            <p:nvPr/>
          </p:nvSpPr>
          <p:spPr>
            <a:xfrm>
              <a:off x="0" y="0"/>
              <a:ext cx="11944500" cy="2641545"/>
            </a:xfrm>
            <a:prstGeom prst="roundRect">
              <a:avLst>
                <a:gd fmla="val 10000" name="adj"/>
              </a:avLst>
            </a:prstGeom>
            <a:solidFill>
              <a:srgbClr val="FDD4CF">
                <a:alpha val="89411"/>
              </a:srgbClr>
            </a:solidFill>
            <a:ln cap="flat" cmpd="sng" w="25400">
              <a:solidFill>
                <a:srgbClr val="FDD4CF">
                  <a:alpha val="89411"/>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g37f91dc4fb9_0_110"/>
            <p:cNvSpPr/>
            <p:nvPr/>
          </p:nvSpPr>
          <p:spPr>
            <a:xfrm>
              <a:off x="362172" y="352206"/>
              <a:ext cx="2077806" cy="1937133"/>
            </a:xfrm>
            <a:prstGeom prst="roundRect">
              <a:avLst>
                <a:gd fmla="val 10000" name="adj"/>
              </a:avLst>
            </a:prstGeom>
            <a:blipFill rotWithShape="1">
              <a:blip r:embed="rId3">
                <a:alphaModFix/>
              </a:blip>
              <a:stretch>
                <a:fillRect b="0" l="-19994" r="-19996" t="0"/>
              </a:stretch>
            </a:blip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g37f91dc4fb9_0_110"/>
            <p:cNvSpPr/>
            <p:nvPr/>
          </p:nvSpPr>
          <p:spPr>
            <a:xfrm rot="10800000">
              <a:off x="362172" y="2641545"/>
              <a:ext cx="2077806" cy="3228555"/>
            </a:xfrm>
            <a:prstGeom prst="round2SameRect">
              <a:avLst>
                <a:gd fmla="val 10500" name="adj1"/>
                <a:gd fmla="val 0" name="adj2"/>
              </a:avLst>
            </a:prstGeom>
            <a:solidFill>
              <a:srgbClr val="FA7150"/>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g37f91dc4fb9_0_110"/>
            <p:cNvSpPr txBox="1"/>
            <p:nvPr/>
          </p:nvSpPr>
          <p:spPr>
            <a:xfrm>
              <a:off x="426072" y="2641545"/>
              <a:ext cx="1950006" cy="3164655"/>
            </a:xfrm>
            <a:prstGeom prst="rect">
              <a:avLst/>
            </a:prstGeom>
            <a:noFill/>
            <a:ln>
              <a:noFill/>
            </a:ln>
          </p:spPr>
          <p:txBody>
            <a:bodyPr anchorCtr="0" anchor="t" bIns="128000" lIns="128000" spcFirstLastPara="1" rIns="128000" wrap="square" tIns="128000">
              <a:noAutofit/>
            </a:bodyPr>
            <a:lstStyle/>
            <a:p>
              <a:pPr indent="0" lvl="0" marL="0" marR="0" rtl="0" algn="ctr">
                <a:lnSpc>
                  <a:spcPct val="90000"/>
                </a:lnSpc>
                <a:spcBef>
                  <a:spcPts val="630"/>
                </a:spcBef>
                <a:spcAft>
                  <a:spcPts val="0"/>
                </a:spcAft>
                <a:buClr>
                  <a:srgbClr val="000000"/>
                </a:buClr>
                <a:buSzPts val="1800"/>
                <a:buFont typeface="Arial"/>
                <a:buNone/>
              </a:pPr>
              <a:r>
                <a:rPr b="1" lang="en-US" sz="1800">
                  <a:solidFill>
                    <a:schemeClr val="lt1"/>
                  </a:solidFill>
                </a:rPr>
                <a:t>Modello di Benessere</a:t>
              </a:r>
              <a:endParaRPr b="1" sz="1800">
                <a:solidFill>
                  <a:schemeClr val="lt1"/>
                </a:solidFill>
              </a:endParaRPr>
            </a:p>
            <a:p>
              <a:pPr indent="0" lvl="0" marL="0" marR="0" rtl="0" algn="ctr">
                <a:lnSpc>
                  <a:spcPct val="90000"/>
                </a:lnSpc>
                <a:spcBef>
                  <a:spcPts val="630"/>
                </a:spcBef>
                <a:spcAft>
                  <a:spcPts val="0"/>
                </a:spcAft>
                <a:buClr>
                  <a:srgbClr val="000000"/>
                </a:buClr>
                <a:buSzPts val="1800"/>
                <a:buFont typeface="Arial"/>
                <a:buNone/>
              </a:pPr>
              <a:r>
                <a:t/>
              </a:r>
              <a:endParaRPr b="1" sz="1800">
                <a:solidFill>
                  <a:schemeClr val="lt1"/>
                </a:solidFill>
              </a:endParaRPr>
            </a:p>
            <a:p>
              <a:pPr indent="0" lvl="0" marL="0" marR="0" rtl="0" algn="ctr">
                <a:lnSpc>
                  <a:spcPct val="90000"/>
                </a:lnSpc>
                <a:spcBef>
                  <a:spcPts val="630"/>
                </a:spcBef>
                <a:spcAft>
                  <a:spcPts val="0"/>
                </a:spcAft>
                <a:buClr>
                  <a:srgbClr val="000000"/>
                </a:buClr>
                <a:buSzPts val="1800"/>
                <a:buFont typeface="Arial"/>
                <a:buNone/>
              </a:pPr>
              <a:r>
                <a:rPr lang="en-US" sz="1800">
                  <a:solidFill>
                    <a:schemeClr val="lt1"/>
                  </a:solidFill>
                </a:rPr>
                <a:t>Un approccio completo al benessere comprende quattro ambiti interconnessi:</a:t>
              </a:r>
              <a:endParaRPr sz="1800">
                <a:solidFill>
                  <a:schemeClr val="lt1"/>
                </a:solidFill>
              </a:endParaRPr>
            </a:p>
          </p:txBody>
        </p:sp>
        <p:sp>
          <p:nvSpPr>
            <p:cNvPr id="149" name="Google Shape;149;g37f91dc4fb9_0_110"/>
            <p:cNvSpPr/>
            <p:nvPr/>
          </p:nvSpPr>
          <p:spPr>
            <a:xfrm>
              <a:off x="2647759" y="352206"/>
              <a:ext cx="2077806" cy="1937133"/>
            </a:xfrm>
            <a:prstGeom prst="roundRect">
              <a:avLst>
                <a:gd fmla="val 10000" name="adj"/>
              </a:avLst>
            </a:prstGeom>
            <a:blipFill rotWithShape="1">
              <a:blip r:embed="rId4">
                <a:alphaModFix/>
              </a:blip>
              <a:stretch>
                <a:fillRect b="0" l="-19994" r="-19996" t="0"/>
              </a:stretch>
            </a:blip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g37f91dc4fb9_0_110"/>
            <p:cNvSpPr/>
            <p:nvPr/>
          </p:nvSpPr>
          <p:spPr>
            <a:xfrm rot="10800000">
              <a:off x="2647759" y="2641545"/>
              <a:ext cx="2077806" cy="3228555"/>
            </a:xfrm>
            <a:prstGeom prst="round2SameRect">
              <a:avLst>
                <a:gd fmla="val 10500" name="adj1"/>
                <a:gd fmla="val 0" name="adj2"/>
              </a:avLst>
            </a:prstGeom>
            <a:solidFill>
              <a:srgbClr val="F97A41"/>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g37f91dc4fb9_0_110"/>
            <p:cNvSpPr txBox="1"/>
            <p:nvPr/>
          </p:nvSpPr>
          <p:spPr>
            <a:xfrm>
              <a:off x="2711659" y="2641545"/>
              <a:ext cx="1950006" cy="3164655"/>
            </a:xfrm>
            <a:prstGeom prst="rect">
              <a:avLst/>
            </a:prstGeom>
            <a:noFill/>
            <a:ln>
              <a:noFill/>
            </a:ln>
          </p:spPr>
          <p:txBody>
            <a:bodyPr anchorCtr="0" anchor="t" bIns="113775" lIns="113775" spcFirstLastPara="1" rIns="113775" wrap="square" tIns="113775">
              <a:noAutofit/>
            </a:bodyPr>
            <a:lstStyle/>
            <a:p>
              <a:pPr indent="0" lvl="0" marL="0" marR="0" rtl="0" algn="ctr">
                <a:lnSpc>
                  <a:spcPct val="90000"/>
                </a:lnSpc>
                <a:spcBef>
                  <a:spcPts val="0"/>
                </a:spcBef>
                <a:spcAft>
                  <a:spcPts val="0"/>
                </a:spcAft>
                <a:buClr>
                  <a:srgbClr val="000000"/>
                </a:buClr>
                <a:buSzPts val="1600"/>
                <a:buFont typeface="Arial"/>
                <a:buNone/>
              </a:pPr>
              <a:r>
                <a:rPr b="1" lang="en-US" sz="1600">
                  <a:solidFill>
                    <a:schemeClr val="lt1"/>
                  </a:solidFill>
                </a:rPr>
                <a:t>Emotivo</a:t>
              </a:r>
              <a:endParaRPr b="1" sz="1600">
                <a:solidFill>
                  <a:schemeClr val="lt1"/>
                </a:solidFill>
              </a:endParaRPr>
            </a:p>
            <a:p>
              <a:pPr indent="0" lvl="0" marL="0" marR="0" rtl="0" algn="just">
                <a:lnSpc>
                  <a:spcPct val="90000"/>
                </a:lnSpc>
                <a:spcBef>
                  <a:spcPts val="0"/>
                </a:spcBef>
                <a:spcAft>
                  <a:spcPts val="0"/>
                </a:spcAft>
                <a:buClr>
                  <a:srgbClr val="000000"/>
                </a:buClr>
                <a:buSzPts val="1600"/>
                <a:buFont typeface="Arial"/>
                <a:buNone/>
              </a:pPr>
              <a:r>
                <a:rPr b="1" lang="en-US" sz="1600">
                  <a:solidFill>
                    <a:schemeClr val="lt1"/>
                  </a:solidFill>
                </a:rPr>
                <a:t>• </a:t>
              </a:r>
              <a:r>
                <a:rPr lang="en-US" sz="1600">
                  <a:solidFill>
                    <a:schemeClr val="lt1"/>
                  </a:solidFill>
                </a:rPr>
                <a:t>Studenti e personale possono riconoscere, esprimere e gestire le emozioni.</a:t>
              </a:r>
              <a:endParaRPr sz="1600">
                <a:solidFill>
                  <a:schemeClr val="lt1"/>
                </a:solidFill>
              </a:endParaRPr>
            </a:p>
            <a:p>
              <a:pPr indent="0" lvl="0" marL="0" marR="0" rtl="0" algn="just">
                <a:lnSpc>
                  <a:spcPct val="90000"/>
                </a:lnSpc>
                <a:spcBef>
                  <a:spcPts val="0"/>
                </a:spcBef>
                <a:spcAft>
                  <a:spcPts val="0"/>
                </a:spcAft>
                <a:buClr>
                  <a:srgbClr val="000000"/>
                </a:buClr>
                <a:buSzPts val="1600"/>
                <a:buFont typeface="Arial"/>
                <a:buNone/>
              </a:pPr>
              <a:r>
                <a:rPr lang="en-US" sz="1600">
                  <a:solidFill>
                    <a:schemeClr val="lt1"/>
                  </a:solidFill>
                </a:rPr>
                <a:t>• L’ambiente protegge la sicurezza emotiva attraverso routine chiare e comunicazione di supporto.</a:t>
              </a:r>
              <a:endParaRPr sz="1600">
                <a:solidFill>
                  <a:schemeClr val="lt1"/>
                </a:solidFill>
              </a:endParaRPr>
            </a:p>
          </p:txBody>
        </p:sp>
        <p:sp>
          <p:nvSpPr>
            <p:cNvPr id="152" name="Google Shape;152;g37f91dc4fb9_0_110"/>
            <p:cNvSpPr/>
            <p:nvPr/>
          </p:nvSpPr>
          <p:spPr>
            <a:xfrm>
              <a:off x="4933346" y="352206"/>
              <a:ext cx="2077806" cy="1937133"/>
            </a:xfrm>
            <a:prstGeom prst="roundRect">
              <a:avLst>
                <a:gd fmla="val 10000" name="adj"/>
              </a:avLst>
            </a:prstGeom>
            <a:blipFill rotWithShape="1">
              <a:blip r:embed="rId5">
                <a:alphaModFix/>
              </a:blip>
              <a:stretch>
                <a:fillRect b="0" l="-19994" r="-19996" t="0"/>
              </a:stretch>
            </a:blip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g37f91dc4fb9_0_110"/>
            <p:cNvSpPr/>
            <p:nvPr/>
          </p:nvSpPr>
          <p:spPr>
            <a:xfrm rot="10800000">
              <a:off x="4933346" y="2641545"/>
              <a:ext cx="2077806" cy="3228555"/>
            </a:xfrm>
            <a:prstGeom prst="round2SameRect">
              <a:avLst>
                <a:gd fmla="val 10500" name="adj1"/>
                <a:gd fmla="val 0" name="adj2"/>
              </a:avLst>
            </a:prstGeom>
            <a:solidFill>
              <a:srgbClr val="F98733"/>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g37f91dc4fb9_0_110"/>
            <p:cNvSpPr txBox="1"/>
            <p:nvPr/>
          </p:nvSpPr>
          <p:spPr>
            <a:xfrm>
              <a:off x="4997246" y="2641545"/>
              <a:ext cx="1950006" cy="3164655"/>
            </a:xfrm>
            <a:prstGeom prst="rect">
              <a:avLst/>
            </a:prstGeom>
            <a:noFill/>
            <a:ln>
              <a:noFill/>
            </a:ln>
          </p:spPr>
          <p:txBody>
            <a:bodyPr anchorCtr="0" anchor="t" bIns="128000" lIns="128000" spcFirstLastPara="1" rIns="128000" wrap="square" tIns="128000">
              <a:noAutofit/>
            </a:bodyPr>
            <a:lstStyle/>
            <a:p>
              <a:pPr indent="0" lvl="0" marL="0" marR="0" rtl="0" algn="ctr">
                <a:lnSpc>
                  <a:spcPct val="90000"/>
                </a:lnSpc>
                <a:spcBef>
                  <a:spcPts val="0"/>
                </a:spcBef>
                <a:spcAft>
                  <a:spcPts val="0"/>
                </a:spcAft>
                <a:buClr>
                  <a:srgbClr val="000000"/>
                </a:buClr>
                <a:buSzPts val="1800"/>
                <a:buFont typeface="Arial"/>
                <a:buNone/>
              </a:pPr>
              <a:r>
                <a:rPr b="1" lang="en-US" sz="1800">
                  <a:solidFill>
                    <a:schemeClr val="lt1"/>
                  </a:solidFill>
                </a:rPr>
                <a:t>Sociale</a:t>
              </a:r>
              <a:endParaRPr b="1" sz="1800">
                <a:solidFill>
                  <a:schemeClr val="lt1"/>
                </a:solidFill>
              </a:endParaRPr>
            </a:p>
            <a:p>
              <a:pPr indent="0" lvl="0" marL="0" marR="0" rtl="0" algn="just">
                <a:lnSpc>
                  <a:spcPct val="90000"/>
                </a:lnSpc>
                <a:spcBef>
                  <a:spcPts val="0"/>
                </a:spcBef>
                <a:spcAft>
                  <a:spcPts val="0"/>
                </a:spcAft>
                <a:buClr>
                  <a:srgbClr val="000000"/>
                </a:buClr>
                <a:buSzPts val="1800"/>
                <a:buFont typeface="Arial"/>
                <a:buNone/>
              </a:pPr>
              <a:r>
                <a:rPr lang="en-US" sz="1800">
                  <a:solidFill>
                    <a:schemeClr val="lt1"/>
                  </a:solidFill>
                </a:rPr>
                <a:t>• Relazioni positive, senso di appartenenza e trattamento equo.</a:t>
              </a:r>
              <a:endParaRPr sz="1800">
                <a:solidFill>
                  <a:schemeClr val="lt1"/>
                </a:solidFill>
              </a:endParaRPr>
            </a:p>
            <a:p>
              <a:pPr indent="0" lvl="0" marL="0" marR="0" rtl="0" algn="just">
                <a:lnSpc>
                  <a:spcPct val="90000"/>
                </a:lnSpc>
                <a:spcBef>
                  <a:spcPts val="0"/>
                </a:spcBef>
                <a:spcAft>
                  <a:spcPts val="0"/>
                </a:spcAft>
                <a:buClr>
                  <a:srgbClr val="000000"/>
                </a:buClr>
                <a:buSzPts val="1800"/>
                <a:buFont typeface="Arial"/>
                <a:buNone/>
              </a:pPr>
              <a:r>
                <a:rPr lang="en-US" sz="1800">
                  <a:solidFill>
                    <a:schemeClr val="lt1"/>
                  </a:solidFill>
                </a:rPr>
                <a:t>• Collaborazione e rispetto guidano le interazioni tra studenti e personale.</a:t>
              </a:r>
              <a:endParaRPr sz="1800">
                <a:solidFill>
                  <a:schemeClr val="lt1"/>
                </a:solidFill>
              </a:endParaRPr>
            </a:p>
          </p:txBody>
        </p:sp>
        <p:sp>
          <p:nvSpPr>
            <p:cNvPr id="155" name="Google Shape;155;g37f91dc4fb9_0_110"/>
            <p:cNvSpPr/>
            <p:nvPr/>
          </p:nvSpPr>
          <p:spPr>
            <a:xfrm>
              <a:off x="7218933" y="352206"/>
              <a:ext cx="2077806" cy="1937133"/>
            </a:xfrm>
            <a:prstGeom prst="roundRect">
              <a:avLst>
                <a:gd fmla="val 10000" name="adj"/>
              </a:avLst>
            </a:prstGeom>
            <a:blipFill rotWithShape="1">
              <a:blip r:embed="rId6">
                <a:alphaModFix/>
              </a:blip>
              <a:stretch>
                <a:fillRect b="0" l="-19994" r="-19996" t="0"/>
              </a:stretch>
            </a:blip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g37f91dc4fb9_0_110"/>
            <p:cNvSpPr/>
            <p:nvPr/>
          </p:nvSpPr>
          <p:spPr>
            <a:xfrm rot="10800000">
              <a:off x="7218933" y="2641545"/>
              <a:ext cx="2077806" cy="3228555"/>
            </a:xfrm>
            <a:prstGeom prst="round2SameRect">
              <a:avLst>
                <a:gd fmla="val 10500" name="adj1"/>
                <a:gd fmla="val 0" name="adj2"/>
              </a:avLst>
            </a:prstGeom>
            <a:solidFill>
              <a:srgbClr val="FA9924"/>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g37f91dc4fb9_0_110"/>
            <p:cNvSpPr txBox="1"/>
            <p:nvPr/>
          </p:nvSpPr>
          <p:spPr>
            <a:xfrm>
              <a:off x="7282833" y="2641545"/>
              <a:ext cx="1950006" cy="3164655"/>
            </a:xfrm>
            <a:prstGeom prst="rect">
              <a:avLst/>
            </a:prstGeom>
            <a:noFill/>
            <a:ln>
              <a:noFill/>
            </a:ln>
          </p:spPr>
          <p:txBody>
            <a:bodyPr anchorCtr="0" anchor="t" bIns="128000" lIns="128000" spcFirstLastPara="1" rIns="128000" wrap="square" tIns="128000">
              <a:noAutofit/>
            </a:bodyPr>
            <a:lstStyle/>
            <a:p>
              <a:pPr indent="0" lvl="0" marL="0" marR="0" rtl="0" algn="ctr">
                <a:lnSpc>
                  <a:spcPct val="90000"/>
                </a:lnSpc>
                <a:spcBef>
                  <a:spcPts val="0"/>
                </a:spcBef>
                <a:spcAft>
                  <a:spcPts val="0"/>
                </a:spcAft>
                <a:buClr>
                  <a:srgbClr val="000000"/>
                </a:buClr>
                <a:buSzPts val="1800"/>
                <a:buFont typeface="Arial"/>
                <a:buNone/>
              </a:pPr>
              <a:r>
                <a:rPr b="1" lang="en-US" sz="1800">
                  <a:solidFill>
                    <a:schemeClr val="lt1"/>
                  </a:solidFill>
                </a:rPr>
                <a:t>Fisico</a:t>
              </a:r>
              <a:endParaRPr b="1" sz="1800">
                <a:solidFill>
                  <a:schemeClr val="lt1"/>
                </a:solidFill>
              </a:endParaRPr>
            </a:p>
            <a:p>
              <a:pPr indent="0" lvl="0" marL="0" marR="0" rtl="0" algn="just">
                <a:lnSpc>
                  <a:spcPct val="90000"/>
                </a:lnSpc>
                <a:spcBef>
                  <a:spcPts val="0"/>
                </a:spcBef>
                <a:spcAft>
                  <a:spcPts val="0"/>
                </a:spcAft>
                <a:buClr>
                  <a:srgbClr val="000000"/>
                </a:buClr>
                <a:buSzPts val="1800"/>
                <a:buFont typeface="Arial"/>
                <a:buNone/>
              </a:pPr>
              <a:r>
                <a:rPr b="1" lang="en-US" sz="1800">
                  <a:solidFill>
                    <a:schemeClr val="lt1"/>
                  </a:solidFill>
                </a:rPr>
                <a:t>•</a:t>
              </a:r>
              <a:r>
                <a:rPr lang="en-US" sz="1800">
                  <a:solidFill>
                    <a:schemeClr val="lt1"/>
                  </a:solidFill>
                </a:rPr>
                <a:t> Edifici sicuri, routine salutari, carico di lavoro equilibrato.</a:t>
              </a:r>
              <a:endParaRPr sz="1800">
                <a:solidFill>
                  <a:schemeClr val="lt1"/>
                </a:solidFill>
              </a:endParaRPr>
            </a:p>
            <a:p>
              <a:pPr indent="0" lvl="0" marL="0" marR="0" rtl="0" algn="just">
                <a:lnSpc>
                  <a:spcPct val="90000"/>
                </a:lnSpc>
                <a:spcBef>
                  <a:spcPts val="0"/>
                </a:spcBef>
                <a:spcAft>
                  <a:spcPts val="0"/>
                </a:spcAft>
                <a:buClr>
                  <a:srgbClr val="000000"/>
                </a:buClr>
                <a:buSzPts val="1800"/>
                <a:buFont typeface="Arial"/>
                <a:buNone/>
              </a:pPr>
              <a:r>
                <a:rPr lang="en-US" sz="1800">
                  <a:solidFill>
                    <a:schemeClr val="lt1"/>
                  </a:solidFill>
                </a:rPr>
                <a:t>• Accesso al movimento, pause e bisogni di base supportano energia e concentrazione.</a:t>
              </a:r>
              <a:endParaRPr sz="1800">
                <a:solidFill>
                  <a:schemeClr val="lt1"/>
                </a:solidFill>
              </a:endParaRPr>
            </a:p>
          </p:txBody>
        </p:sp>
        <p:sp>
          <p:nvSpPr>
            <p:cNvPr id="158" name="Google Shape;158;g37f91dc4fb9_0_110"/>
            <p:cNvSpPr/>
            <p:nvPr/>
          </p:nvSpPr>
          <p:spPr>
            <a:xfrm>
              <a:off x="9504520" y="352206"/>
              <a:ext cx="2077806" cy="1937133"/>
            </a:xfrm>
            <a:prstGeom prst="roundRect">
              <a:avLst>
                <a:gd fmla="val 10000" name="adj"/>
              </a:avLst>
            </a:prstGeom>
            <a:blipFill rotWithShape="1">
              <a:blip r:embed="rId7">
                <a:alphaModFix/>
              </a:blip>
              <a:stretch>
                <a:fillRect b="0" l="-19994" r="-19996" t="0"/>
              </a:stretch>
            </a:blip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g37f91dc4fb9_0_110"/>
            <p:cNvSpPr/>
            <p:nvPr/>
          </p:nvSpPr>
          <p:spPr>
            <a:xfrm rot="10800000">
              <a:off x="9504520" y="2641545"/>
              <a:ext cx="2077806" cy="3228555"/>
            </a:xfrm>
            <a:prstGeom prst="round2SameRect">
              <a:avLst>
                <a:gd fmla="val 10500" name="adj1"/>
                <a:gd fmla="val 0" name="adj2"/>
              </a:avLst>
            </a:prstGeom>
            <a:solidFill>
              <a:srgbClr val="F9AD16"/>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g37f91dc4fb9_0_110"/>
            <p:cNvSpPr txBox="1"/>
            <p:nvPr/>
          </p:nvSpPr>
          <p:spPr>
            <a:xfrm>
              <a:off x="9568420" y="2641545"/>
              <a:ext cx="1950006" cy="3164655"/>
            </a:xfrm>
            <a:prstGeom prst="rect">
              <a:avLst/>
            </a:prstGeom>
            <a:noFill/>
            <a:ln>
              <a:noFill/>
            </a:ln>
          </p:spPr>
          <p:txBody>
            <a:bodyPr anchorCtr="0" anchor="t" bIns="128000" lIns="128000" spcFirstLastPara="1" rIns="128000" wrap="square" tIns="128000">
              <a:noAutofit/>
            </a:bodyPr>
            <a:lstStyle/>
            <a:p>
              <a:pPr indent="0" lvl="0" marL="0" marR="0" rtl="0" algn="ctr">
                <a:lnSpc>
                  <a:spcPct val="90000"/>
                </a:lnSpc>
                <a:spcBef>
                  <a:spcPts val="0"/>
                </a:spcBef>
                <a:spcAft>
                  <a:spcPts val="0"/>
                </a:spcAft>
                <a:buClr>
                  <a:srgbClr val="000000"/>
                </a:buClr>
                <a:buSzPts val="1800"/>
                <a:buFont typeface="Arial"/>
                <a:buNone/>
              </a:pPr>
              <a:r>
                <a:rPr b="1" lang="en-US" sz="1800">
                  <a:solidFill>
                    <a:schemeClr val="lt1"/>
                  </a:solidFill>
                </a:rPr>
                <a:t>Cognitivo</a:t>
              </a:r>
              <a:endParaRPr b="1" sz="1800">
                <a:solidFill>
                  <a:schemeClr val="lt1"/>
                </a:solidFill>
              </a:endParaRPr>
            </a:p>
            <a:p>
              <a:pPr indent="0" lvl="0" marL="0" marR="0" rtl="0" algn="just">
                <a:lnSpc>
                  <a:spcPct val="90000"/>
                </a:lnSpc>
                <a:spcBef>
                  <a:spcPts val="0"/>
                </a:spcBef>
                <a:spcAft>
                  <a:spcPts val="0"/>
                </a:spcAft>
                <a:buClr>
                  <a:srgbClr val="000000"/>
                </a:buClr>
                <a:buSzPts val="1800"/>
                <a:buFont typeface="Arial"/>
                <a:buNone/>
              </a:pPr>
              <a:r>
                <a:rPr lang="en-US" sz="1600">
                  <a:solidFill>
                    <a:schemeClr val="lt1"/>
                  </a:solidFill>
                </a:rPr>
                <a:t>• L’apprendimento avviene senza sovraccarico o paura di sbagliare.</a:t>
              </a:r>
              <a:endParaRPr sz="1600">
                <a:solidFill>
                  <a:schemeClr val="lt1"/>
                </a:solidFill>
              </a:endParaRPr>
            </a:p>
            <a:p>
              <a:pPr indent="0" lvl="0" marL="0" marR="0" rtl="0" algn="just">
                <a:lnSpc>
                  <a:spcPct val="90000"/>
                </a:lnSpc>
                <a:spcBef>
                  <a:spcPts val="0"/>
                </a:spcBef>
                <a:spcAft>
                  <a:spcPts val="0"/>
                </a:spcAft>
                <a:buClr>
                  <a:srgbClr val="000000"/>
                </a:buClr>
                <a:buSzPts val="1800"/>
                <a:buFont typeface="Arial"/>
                <a:buNone/>
              </a:pPr>
              <a:r>
                <a:rPr lang="en-US" sz="1600">
                  <a:solidFill>
                    <a:schemeClr val="lt1"/>
                  </a:solidFill>
                </a:rPr>
                <a:t>• I compiti sono adeguati alle capacità, promuovono la concentrazione e costruiscono successo nel tempo.</a:t>
              </a:r>
              <a:endParaRPr sz="1600">
                <a:solidFill>
                  <a:schemeClr val="lt1"/>
                </a:solidFil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5"/>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Unità 1.1 – Introduzione al Benessere nell’Istruzione</a:t>
            </a:r>
            <a:endParaRPr/>
          </a:p>
        </p:txBody>
      </p:sp>
      <p:sp>
        <p:nvSpPr>
          <p:cNvPr id="166" name="Google Shape;166;p5"/>
          <p:cNvSpPr txBox="1"/>
          <p:nvPr>
            <p:ph idx="1"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228600" lvl="0" marL="457200" marR="0" rtl="0" algn="just">
              <a:lnSpc>
                <a:spcPct val="90000"/>
              </a:lnSpc>
              <a:spcBef>
                <a:spcPts val="1000"/>
              </a:spcBef>
              <a:spcAft>
                <a:spcPts val="0"/>
              </a:spcAft>
              <a:buClr>
                <a:schemeClr val="accent2"/>
              </a:buClr>
              <a:buSzPts val="2400"/>
              <a:buFont typeface="Arial"/>
              <a:buNone/>
            </a:pPr>
            <a:r>
              <a:rPr lang="en-US"/>
              <a:t>Modello di Benessere Scolastico</a:t>
            </a:r>
            <a:endParaRPr/>
          </a:p>
        </p:txBody>
      </p:sp>
      <p:sp>
        <p:nvSpPr>
          <p:cNvPr id="167" name="Google Shape;167;p5"/>
          <p:cNvSpPr txBox="1"/>
          <p:nvPr>
            <p:ph idx="2" type="body"/>
          </p:nvPr>
        </p:nvSpPr>
        <p:spPr>
          <a:xfrm>
            <a:off x="97971" y="1462685"/>
            <a:ext cx="7274379" cy="5289179"/>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rPr b="1" lang="en-US"/>
              <a:t>Il benessere scolastico comprende quattro ambiti:</a:t>
            </a:r>
            <a:endParaRPr/>
          </a:p>
          <a:p>
            <a:pPr indent="0" lvl="0" marL="457200" rtl="0" algn="l">
              <a:lnSpc>
                <a:spcPct val="115000"/>
              </a:lnSpc>
              <a:spcBef>
                <a:spcPts val="0"/>
              </a:spcBef>
              <a:spcAft>
                <a:spcPts val="0"/>
              </a:spcAft>
              <a:buNone/>
            </a:pPr>
            <a:r>
              <a:rPr b="1" lang="en-US"/>
              <a:t>Emotivo</a:t>
            </a:r>
            <a:br>
              <a:rPr b="1" lang="en-US"/>
            </a:br>
            <a:r>
              <a:rPr lang="en-US"/>
              <a:t> • Studenti e personale possono comprendere e gestire le emozioni.</a:t>
            </a:r>
            <a:br>
              <a:rPr lang="en-US"/>
            </a:br>
            <a:r>
              <a:rPr lang="en-US"/>
              <a:t> • Il clima favorisce calma e sicurezza.</a:t>
            </a:r>
            <a:endParaRPr/>
          </a:p>
          <a:p>
            <a:pPr indent="0" lvl="0" marL="457200" rtl="0" algn="l">
              <a:lnSpc>
                <a:spcPct val="115000"/>
              </a:lnSpc>
              <a:spcBef>
                <a:spcPts val="0"/>
              </a:spcBef>
              <a:spcAft>
                <a:spcPts val="0"/>
              </a:spcAft>
              <a:buNone/>
            </a:pPr>
            <a:r>
              <a:rPr b="1" lang="en-US"/>
              <a:t>Sociale</a:t>
            </a:r>
            <a:br>
              <a:rPr b="1" lang="en-US"/>
            </a:br>
            <a:r>
              <a:rPr lang="en-US"/>
              <a:t> • Le relazioni sono positive e rispettose.</a:t>
            </a:r>
            <a:br>
              <a:rPr lang="en-US"/>
            </a:br>
            <a:r>
              <a:rPr lang="en-US"/>
              <a:t> • Tutti si sentono accettati e connessi.</a:t>
            </a:r>
            <a:endParaRPr/>
          </a:p>
          <a:p>
            <a:pPr indent="0" lvl="0" marL="457200" rtl="0" algn="l">
              <a:lnSpc>
                <a:spcPct val="115000"/>
              </a:lnSpc>
              <a:spcBef>
                <a:spcPts val="0"/>
              </a:spcBef>
              <a:spcAft>
                <a:spcPts val="0"/>
              </a:spcAft>
              <a:buNone/>
            </a:pPr>
            <a:r>
              <a:rPr b="1" lang="en-US"/>
              <a:t>Fisico</a:t>
            </a:r>
            <a:br>
              <a:rPr b="1" lang="en-US"/>
            </a:br>
            <a:r>
              <a:rPr lang="en-US"/>
              <a:t> • Spazi sicuri e routine salutari proteggono energia e concentrazione.</a:t>
            </a:r>
            <a:br>
              <a:rPr lang="en-US"/>
            </a:br>
            <a:r>
              <a:rPr lang="en-US"/>
              <a:t> • Movimento, riposo e bisogni di base sono pianificati nella giornata.</a:t>
            </a:r>
            <a:endParaRPr/>
          </a:p>
          <a:p>
            <a:pPr indent="0" lvl="0" marL="457200" rtl="0" algn="l">
              <a:lnSpc>
                <a:spcPct val="115000"/>
              </a:lnSpc>
              <a:spcBef>
                <a:spcPts val="0"/>
              </a:spcBef>
              <a:spcAft>
                <a:spcPts val="0"/>
              </a:spcAft>
              <a:buNone/>
            </a:pPr>
            <a:r>
              <a:rPr b="1" lang="en-US"/>
              <a:t>Cognitivo</a:t>
            </a:r>
            <a:br>
              <a:rPr b="1" lang="en-US"/>
            </a:br>
            <a:r>
              <a:rPr lang="en-US"/>
              <a:t> • I compiti di apprendimento supportano concentrazione e autonomia.</a:t>
            </a:r>
            <a:br>
              <a:rPr lang="en-US"/>
            </a:br>
            <a:r>
              <a:rPr lang="en-US"/>
              <a:t> • Gli studenti sperimentano successo e progressi.</a:t>
            </a:r>
            <a:endParaRPr b="1"/>
          </a:p>
          <a:p>
            <a:pPr indent="-228600" lvl="0" marL="457200" marR="0" rtl="0" algn="l">
              <a:lnSpc>
                <a:spcPct val="90000"/>
              </a:lnSpc>
              <a:spcBef>
                <a:spcPts val="1000"/>
              </a:spcBef>
              <a:spcAft>
                <a:spcPts val="0"/>
              </a:spcAft>
              <a:buClr>
                <a:schemeClr val="dk1"/>
              </a:buClr>
              <a:buSzPts val="1800"/>
              <a:buFont typeface="Arial"/>
              <a:buNone/>
            </a:pPr>
            <a:r>
              <a:rPr b="1" lang="en-US"/>
              <a:t>Perché è importante</a:t>
            </a:r>
            <a:endParaRPr b="1"/>
          </a:p>
          <a:p>
            <a:pPr indent="-228600" lvl="0" marL="457200" marR="0" rtl="0" algn="l">
              <a:lnSpc>
                <a:spcPct val="90000"/>
              </a:lnSpc>
              <a:spcBef>
                <a:spcPts val="1000"/>
              </a:spcBef>
              <a:spcAft>
                <a:spcPts val="0"/>
              </a:spcAft>
              <a:buClr>
                <a:schemeClr val="dk1"/>
              </a:buClr>
              <a:buSzPts val="1800"/>
              <a:buFont typeface="Arial"/>
              <a:buNone/>
            </a:pPr>
            <a:r>
              <a:rPr lang="en-US"/>
              <a:t>Quando tutti e quattro gli ambiti sono supportati, l’apprendimento migliora e lo stress diminuisce.</a:t>
            </a:r>
            <a:endParaRPr/>
          </a:p>
        </p:txBody>
      </p:sp>
      <p:sp>
        <p:nvSpPr>
          <p:cNvPr id="168" name="Google Shape;168;p5"/>
          <p:cNvSpPr/>
          <p:nvPr/>
        </p:nvSpPr>
        <p:spPr>
          <a:xfrm>
            <a:off x="8081010" y="1462685"/>
            <a:ext cx="3218361" cy="3337560"/>
          </a:xfrm>
          <a:prstGeom prst="rect">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69" name="Google Shape;169;p5"/>
          <p:cNvSpPr txBox="1"/>
          <p:nvPr/>
        </p:nvSpPr>
        <p:spPr>
          <a:xfrm>
            <a:off x="8195310" y="1634490"/>
            <a:ext cx="2971800" cy="3047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lang="en-US" sz="2400">
                <a:latin typeface="Calibri"/>
                <a:ea typeface="Calibri"/>
                <a:cs typeface="Calibri"/>
                <a:sym typeface="Calibri"/>
              </a:rPr>
              <a:t>Quale ambito riceve maggiore attenzione nella tua scuola?</a:t>
            </a:r>
            <a:endParaRPr b="1" sz="2400">
              <a:latin typeface="Calibri"/>
              <a:ea typeface="Calibri"/>
              <a:cs typeface="Calibri"/>
              <a:sym typeface="Calibri"/>
            </a:endParaRPr>
          </a:p>
          <a:p>
            <a:pPr indent="0" lvl="0" marL="0" marR="0" rtl="0" algn="l">
              <a:lnSpc>
                <a:spcPct val="100000"/>
              </a:lnSpc>
              <a:spcBef>
                <a:spcPts val="0"/>
              </a:spcBef>
              <a:spcAft>
                <a:spcPts val="0"/>
              </a:spcAft>
              <a:buNone/>
            </a:pPr>
            <a:r>
              <a:t/>
            </a:r>
            <a:endParaRPr b="1" sz="2400">
              <a:latin typeface="Calibri"/>
              <a:ea typeface="Calibri"/>
              <a:cs typeface="Calibri"/>
              <a:sym typeface="Calibri"/>
            </a:endParaRPr>
          </a:p>
          <a:p>
            <a:pPr indent="-457200" lvl="0" marL="457200" marR="0" rtl="0" algn="l">
              <a:lnSpc>
                <a:spcPct val="100000"/>
              </a:lnSpc>
              <a:spcBef>
                <a:spcPts val="0"/>
              </a:spcBef>
              <a:spcAft>
                <a:spcPts val="0"/>
              </a:spcAft>
              <a:buClr>
                <a:srgbClr val="000000"/>
              </a:buClr>
              <a:buSzPts val="2400"/>
              <a:buFont typeface="Arial"/>
              <a:buAutoNum type="alphaUcPeriod"/>
            </a:pPr>
            <a:r>
              <a:rPr lang="en-US" sz="2400">
                <a:latin typeface="Calibri"/>
                <a:ea typeface="Calibri"/>
                <a:cs typeface="Calibri"/>
                <a:sym typeface="Calibri"/>
              </a:rPr>
              <a:t>Emotivo</a:t>
            </a:r>
            <a:endParaRPr sz="2400">
              <a:latin typeface="Calibri"/>
              <a:ea typeface="Calibri"/>
              <a:cs typeface="Calibri"/>
              <a:sym typeface="Calibri"/>
            </a:endParaRPr>
          </a:p>
          <a:p>
            <a:pPr indent="-457200" lvl="0" marL="457200" marR="0" rtl="0" algn="l">
              <a:lnSpc>
                <a:spcPct val="100000"/>
              </a:lnSpc>
              <a:spcBef>
                <a:spcPts val="0"/>
              </a:spcBef>
              <a:spcAft>
                <a:spcPts val="0"/>
              </a:spcAft>
              <a:buClr>
                <a:srgbClr val="000000"/>
              </a:buClr>
              <a:buSzPts val="2400"/>
              <a:buFont typeface="Arial"/>
              <a:buAutoNum type="alphaUcPeriod"/>
            </a:pPr>
            <a:r>
              <a:rPr lang="en-US" sz="2400">
                <a:latin typeface="Calibri"/>
                <a:ea typeface="Calibri"/>
                <a:cs typeface="Calibri"/>
                <a:sym typeface="Calibri"/>
              </a:rPr>
              <a:t>Sociale</a:t>
            </a:r>
            <a:endParaRPr sz="2400">
              <a:latin typeface="Calibri"/>
              <a:ea typeface="Calibri"/>
              <a:cs typeface="Calibri"/>
              <a:sym typeface="Calibri"/>
            </a:endParaRPr>
          </a:p>
          <a:p>
            <a:pPr indent="-457200" lvl="0" marL="457200" marR="0" rtl="0" algn="l">
              <a:lnSpc>
                <a:spcPct val="100000"/>
              </a:lnSpc>
              <a:spcBef>
                <a:spcPts val="0"/>
              </a:spcBef>
              <a:spcAft>
                <a:spcPts val="0"/>
              </a:spcAft>
              <a:buClr>
                <a:srgbClr val="000000"/>
              </a:buClr>
              <a:buSzPts val="2400"/>
              <a:buFont typeface="Arial"/>
              <a:buAutoNum type="alphaUcPeriod"/>
            </a:pPr>
            <a:r>
              <a:rPr lang="en-US" sz="2400">
                <a:latin typeface="Calibri"/>
                <a:ea typeface="Calibri"/>
                <a:cs typeface="Calibri"/>
                <a:sym typeface="Calibri"/>
              </a:rPr>
              <a:t>Fisico</a:t>
            </a:r>
            <a:endParaRPr sz="2400">
              <a:latin typeface="Calibri"/>
              <a:ea typeface="Calibri"/>
              <a:cs typeface="Calibri"/>
              <a:sym typeface="Calibri"/>
            </a:endParaRPr>
          </a:p>
          <a:p>
            <a:pPr indent="-457200" lvl="0" marL="457200" marR="0" rtl="0" algn="l">
              <a:lnSpc>
                <a:spcPct val="100000"/>
              </a:lnSpc>
              <a:spcBef>
                <a:spcPts val="0"/>
              </a:spcBef>
              <a:spcAft>
                <a:spcPts val="0"/>
              </a:spcAft>
              <a:buClr>
                <a:srgbClr val="000000"/>
              </a:buClr>
              <a:buSzPts val="2400"/>
              <a:buFont typeface="Arial"/>
              <a:buAutoNum type="alphaUcPeriod"/>
            </a:pPr>
            <a:r>
              <a:rPr lang="en-US" sz="2400">
                <a:latin typeface="Calibri"/>
                <a:ea typeface="Calibri"/>
                <a:cs typeface="Calibri"/>
                <a:sym typeface="Calibri"/>
              </a:rPr>
              <a:t>Cognitivo</a:t>
            </a:r>
            <a:endParaRPr sz="24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ARDET Course template - Cover pag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ARDET Course templat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2014-07-11T09:12:14Z</dcterms:created>
  <dc:creator>2Fast4u</dc:creator>
</cp:coreProperties>
</file>