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3"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Proxima Nova"/>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UPKLGmQ9LaXEImhgCoBGUl9Bo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20" Type="http://schemas.openxmlformats.org/officeDocument/2006/relationships/slide" Target="slides/slide14.xml"/><Relationship Id="rId42" Type="http://schemas.openxmlformats.org/officeDocument/2006/relationships/font" Target="fonts/ProximaNova-boldItalic.fntdata"/><Relationship Id="rId41" Type="http://schemas.openxmlformats.org/officeDocument/2006/relationships/font" Target="fonts/ProximaNova-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ProximaNova-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a829c6581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a829c6581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85f2f5408a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385f2f5408a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a:t>Guiderai gli insegnanti incoraggiandoli anche a riflettere sull’inclusività e sulla portata dei loro attuali sforzi per il benessere. La domanda: «Nella tua scuola, quale gruppo di stakeholder—insegnanti, studenti, genitori o dirigenti—ritieni sia più attivamente coinvolto nella promozione del benessere? Quale gruppo potrebbe essere maggiormente coinvolto?» aiuta i partecipanti a valutare quanto l’Approccio Scolastico Globale venga applicato e dove potrebbero esserci lacune nel coinvolgimento degli stakeholder. Usa questo momento per evidenziare l’importanza della responsabilità condivisa e della collaborazione tra ruoli differenti nel sostenere le iniziative di benessere.</a:t>
            </a:r>
            <a:endParaRPr sz="1050">
              <a:solidFill>
                <a:srgbClr val="4F4F50"/>
              </a:solidFill>
              <a:latin typeface="Proxima Nova"/>
              <a:ea typeface="Proxima Nova"/>
              <a:cs typeface="Proxima Nova"/>
              <a:sym typeface="Proxima Nova"/>
            </a:endParaRPr>
          </a:p>
        </p:txBody>
      </p:sp>
      <p:sp>
        <p:nvSpPr>
          <p:cNvPr id="165" name="Google Shape;165;g385f2f5408a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85f2f5408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1100"/>
              </a:spcAft>
              <a:buSzPts val="1400"/>
              <a:buNone/>
            </a:pPr>
            <a:r>
              <a:rPr lang="en-US">
                <a:solidFill>
                  <a:srgbClr val="4F4F50"/>
                </a:solidFill>
                <a:latin typeface="Proxima Nova"/>
                <a:ea typeface="Proxima Nova"/>
                <a:cs typeface="Proxima Nova"/>
                <a:sym typeface="Proxima Nova"/>
              </a:rPr>
              <a:t>Guiderai gli insegnanti riprendendo i concetti fondamentali dei Giorni 1 e 2. Utilizza esempi tratti dalle loro scuole per illustrare come PERMA, l’Approccio Scolastico Globale (WSA) e SWPBS possano essere messi in pratica. Sottolinea che l’integrazione è il ponte tra visione e realtà: è il modo in cui il benessere viene radicato nel DNA della scuola. Incoraggia i partecipanti a riflettere su dove il benessere è già presente e dove può crescere.</a:t>
            </a:r>
            <a:endParaRPr/>
          </a:p>
        </p:txBody>
      </p:sp>
      <p:sp>
        <p:nvSpPr>
          <p:cNvPr id="173" name="Google Shape;173;g385f2f5408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5f2f5408a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85f2f5408a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a:solidFill>
                  <a:srgbClr val="595959"/>
                </a:solidFill>
              </a:rPr>
              <a:t>Guiderai gli insegnanti stimolandoli a riflettere sulle pratiche quotidiane della scuola—come gli spostamenti nei corridoi, l’ingresso mattutino o le assemblee—dove i principi dello SWPBS potrebbero essere applicati in modo più intenzionale. Incoraggiali a considerare come i supporti universali (Tier 1) possano essere integrati per promuovere coerenza, chiarezza e inclusività. Questa domanda prepara il terreno per individuare i punti di integrazione nell’attività della mappa visiva.</a:t>
            </a:r>
            <a:endParaRPr sz="1050">
              <a:solidFill>
                <a:srgbClr val="4F4F50"/>
              </a:solidFill>
              <a:latin typeface="Proxima Nova"/>
              <a:ea typeface="Proxima Nova"/>
              <a:cs typeface="Proxima Nova"/>
              <a:sym typeface="Proxima Nova"/>
            </a:endParaRPr>
          </a:p>
        </p:txBody>
      </p:sp>
      <p:sp>
        <p:nvSpPr>
          <p:cNvPr id="182" name="Google Shape;182;g385f2f5408a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85f2f5408a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1100"/>
              </a:spcAft>
              <a:buSzPts val="1400"/>
              <a:buNone/>
            </a:pPr>
            <a:r>
              <a:rPr lang="en-US">
                <a:latin typeface="Proxima Nova"/>
                <a:ea typeface="Proxima Nova"/>
                <a:cs typeface="Proxima Nova"/>
                <a:sym typeface="Proxima Nova"/>
              </a:rPr>
              <a:t>Guiderai gli insegnanti riprendendo i concetti fondamentali dei Giorni 1 e 2. Utilizza esempi tratti dalle loro scuole per illustrare come PERMA, l’Approccio Scolastico Globale (WSA) e SWPBS possano essere messi in pratica. Sottolinea che l’integrazione è il ponte tra visione e realtà: è il modo in cui il benessere viene radicato nel DNA della scuola. Incoraggia i partecipanti a riflettere su dove il benessere è già presente e dove può crescere.</a:t>
            </a:r>
            <a:endParaRPr/>
          </a:p>
        </p:txBody>
      </p:sp>
      <p:sp>
        <p:nvSpPr>
          <p:cNvPr id="190" name="Google Shape;190;g385f2f5408a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85f2f5408a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385f2f5408a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a:t>Guiderai gli insegnanti incoraggiandoli a riflettere sugli sforzi passati e sull’importanza di integrare il benessere nei sistemi della scuola. Questa domanda aiuta i partecipanti a comprendere che la sostenibilità dipende dall’integrazione, e non solo dall’entusiasmo. Usa questo momento per evidenziare come le routine, il curriculum e le pratiche di leadership possano, nel tempo, sostenere o compromettere le iniziative di benessere.</a:t>
            </a:r>
            <a:endParaRPr sz="1050">
              <a:solidFill>
                <a:srgbClr val="4F4F50"/>
              </a:solidFill>
              <a:latin typeface="Proxima Nova"/>
              <a:ea typeface="Proxima Nova"/>
              <a:cs typeface="Proxima Nova"/>
              <a:sym typeface="Proxima Nova"/>
            </a:endParaRPr>
          </a:p>
        </p:txBody>
      </p:sp>
      <p:sp>
        <p:nvSpPr>
          <p:cNvPr id="198" name="Google Shape;198;g385f2f5408a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f9446a92a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Guiderai gli insegnanti incoraggiandoli a riflettere sugli sforzi passati e sull’importanza di integrare il benessere nei sistemi della scuola. Questa domanda aiuta i partecipanti a comprendere che la sostenibilità dipende dall’integrazione, e non solo dall’entusiasmo. Usa questo momento per evidenziare come le routine, il curriculum e le pratiche di leadership possano, nel tempo, sostenere o compromettere le iniziative di benessere.</a:t>
            </a:r>
            <a:endParaRPr/>
          </a:p>
        </p:txBody>
      </p:sp>
      <p:sp>
        <p:nvSpPr>
          <p:cNvPr id="206" name="Google Shape;206;g37f9446a92a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85f2f5408a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Guiderai gli insegnanti incoraggiandoli a riflettere sugli sforzi passati e sull’importanza di integrare il benessere nei sistemi della scuola. Questa domanda aiuta i partecipanti a comprendere che la sostenibilità dipende dall’integrazione, e non solo dall’entusiasmo. Usa questo momento per evidenziare come le routine, il curriculum e le pratiche di leadership possano, nel tempo, sostenere o compromettere le iniziative di benessere.</a:t>
            </a:r>
            <a:endParaRPr/>
          </a:p>
        </p:txBody>
      </p:sp>
      <p:sp>
        <p:nvSpPr>
          <p:cNvPr id="213" name="Google Shape;213;g385f2f5408a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5f2f5408a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Guiderai gli insegnanti incoraggiandoli a riflettere sugli sforzi passati e sull’importanza di integrare il benessere nei sistemi della scuola. Questa domanda aiuta i partecipanti a comprendere che la sostenibilità dipende dall’integrazione, e non solo dall’entusiasmo. Usa questo momento per evidenziare come le routine, il curriculum e le pratiche di leadership possano, nel tempo, sostenere o compromettere le iniziative di benessere.</a:t>
            </a:r>
            <a:endParaRPr/>
          </a:p>
        </p:txBody>
      </p:sp>
      <p:sp>
        <p:nvSpPr>
          <p:cNvPr id="220" name="Google Shape;220;g385f2f5408a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5f2f5408a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sz="1050">
                <a:solidFill>
                  <a:srgbClr val="4F4F50"/>
                </a:solidFill>
                <a:latin typeface="Proxima Nova"/>
                <a:ea typeface="Proxima Nova"/>
                <a:cs typeface="Proxima Nova"/>
                <a:sym typeface="Proxima Nova"/>
              </a:rPr>
              <a:t>Guiderai gli insegnanti mostrando come il benessere possa essere intrecciato nel tessuto della vita scolastica—not solo attraverso i programmi, ma anche tramite azioni e decisioni quotidiane. Utilizza esempi tratti da diversi contesti scolastici per illustrare la flessibilità. Incoraggia i partecipanti a riflettere su ciò che funziona già e su dove piccoli cambiamenti potrebbero fare una grande differenza. Questo prepara il terreno per le attività successive di mappa visiva e timeline.</a:t>
            </a:r>
            <a:endParaRPr/>
          </a:p>
        </p:txBody>
      </p:sp>
      <p:sp>
        <p:nvSpPr>
          <p:cNvPr id="227" name="Google Shape;227;g385f2f5408a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85f2f5408a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sz="1050">
                <a:solidFill>
                  <a:srgbClr val="4F4F50"/>
                </a:solidFill>
                <a:latin typeface="Proxima Nova"/>
                <a:ea typeface="Proxima Nova"/>
                <a:cs typeface="Proxima Nova"/>
                <a:sym typeface="Proxima Nova"/>
              </a:rPr>
              <a:t>Guiderai gli insegnanti mostrando come il benessere possa essere integrato nel tessuto della vita scolastica—not solo attraverso i programmi, ma anche tramite azioni e decisioni quotidiane. Utilizza esempi provenienti da diversi contesti scolastici per illustrare la flessibilità. Incoraggia i partecipanti a riflettere su ciò che funziona già e su dove piccoli cambiamenti potrebbero fare una grande differenza. Questo prepara il terreno per le attività successive di mappa visiva e timeline.</a:t>
            </a:r>
            <a:endParaRPr/>
          </a:p>
        </p:txBody>
      </p:sp>
      <p:sp>
        <p:nvSpPr>
          <p:cNvPr id="234" name="Google Shape;234;g385f2f5408a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a829c6581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a829c6581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85f2f5408a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1100"/>
              </a:spcBef>
              <a:spcAft>
                <a:spcPts val="0"/>
              </a:spcAft>
              <a:buClr>
                <a:schemeClr val="dk1"/>
              </a:buClr>
              <a:buSzPts val="1100"/>
              <a:buFont typeface="Arial"/>
              <a:buNone/>
            </a:pPr>
            <a:r>
              <a:rPr b="1" lang="en-US" sz="1100">
                <a:latin typeface="Arial"/>
                <a:ea typeface="Arial"/>
                <a:cs typeface="Arial"/>
                <a:sym typeface="Arial"/>
              </a:rPr>
              <a:t>Introduzione (5 minuti)</a:t>
            </a:r>
            <a:endParaRPr b="1" sz="1100">
              <a:latin typeface="Arial"/>
              <a:ea typeface="Arial"/>
              <a:cs typeface="Arial"/>
              <a:sym typeface="Arial"/>
            </a:endParaRPr>
          </a:p>
          <a:p>
            <a:pPr indent="0" lvl="0" marL="0" rtl="0" algn="l">
              <a:spcBef>
                <a:spcPts val="1100"/>
              </a:spcBef>
              <a:spcAft>
                <a:spcPts val="0"/>
              </a:spcAft>
              <a:buClr>
                <a:schemeClr val="dk1"/>
              </a:buClr>
              <a:buSzPts val="1100"/>
              <a:buFont typeface="Arial"/>
              <a:buNone/>
            </a:pPr>
            <a:r>
              <a:rPr lang="en-US" sz="1100">
                <a:latin typeface="Arial"/>
                <a:ea typeface="Arial"/>
                <a:cs typeface="Arial"/>
                <a:sym typeface="Arial"/>
              </a:rPr>
              <a:t>Spiega brevemente lo scopo dell’attività:</a:t>
            </a:r>
            <a:endParaRPr sz="1100">
              <a:latin typeface="Arial"/>
              <a:ea typeface="Arial"/>
              <a:cs typeface="Arial"/>
              <a:sym typeface="Arial"/>
            </a:endParaRPr>
          </a:p>
          <a:p>
            <a:pPr indent="0" lvl="0" marL="0" rtl="0" algn="l">
              <a:lnSpc>
                <a:spcPct val="100000"/>
              </a:lnSpc>
              <a:spcBef>
                <a:spcPts val="1100"/>
              </a:spcBef>
              <a:spcAft>
                <a:spcPts val="0"/>
              </a:spcAft>
              <a:buSzPts val="1400"/>
              <a:buNone/>
            </a:pPr>
            <a:r>
              <a:rPr lang="en-US" sz="1100">
                <a:latin typeface="Arial"/>
                <a:ea typeface="Arial"/>
                <a:cs typeface="Arial"/>
                <a:sym typeface="Arial"/>
              </a:rPr>
              <a:t>«Andremo a mappare l’anno scolastico e a individuare i momenti in cui le pratiche di benessere possono essere integrate. Consideratelo come il vostro calendario strategico del benessere.»</a:t>
            </a:r>
            <a:endParaRPr b="1" sz="1050">
              <a:solidFill>
                <a:srgbClr val="4F4F50"/>
              </a:solidFill>
              <a:latin typeface="Proxima Nova"/>
              <a:ea typeface="Proxima Nova"/>
              <a:cs typeface="Proxima Nova"/>
              <a:sym typeface="Proxima Nova"/>
            </a:endParaRPr>
          </a:p>
        </p:txBody>
      </p:sp>
      <p:sp>
        <p:nvSpPr>
          <p:cNvPr id="241" name="Google Shape;241;g385f2f5408a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85f2f5408a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b="1" lang="en-US" sz="1100">
                <a:latin typeface="Arial"/>
                <a:ea typeface="Arial"/>
                <a:cs typeface="Arial"/>
                <a:sym typeface="Arial"/>
              </a:rPr>
              <a:t>Introduzione (5 minuti)</a:t>
            </a:r>
            <a:br>
              <a:rPr b="1" lang="en-US" sz="1100">
                <a:latin typeface="Arial"/>
                <a:ea typeface="Arial"/>
                <a:cs typeface="Arial"/>
                <a:sym typeface="Arial"/>
              </a:rPr>
            </a:br>
            <a:r>
              <a:rPr lang="en-US" sz="1100">
                <a:latin typeface="Arial"/>
                <a:ea typeface="Arial"/>
                <a:cs typeface="Arial"/>
                <a:sym typeface="Arial"/>
              </a:rPr>
              <a:t> Spiega brevemente lo scopo dell’attività:</a:t>
            </a:r>
            <a:br>
              <a:rPr lang="en-US" sz="1100">
                <a:latin typeface="Arial"/>
                <a:ea typeface="Arial"/>
                <a:cs typeface="Arial"/>
                <a:sym typeface="Arial"/>
              </a:rPr>
            </a:br>
            <a:r>
              <a:rPr lang="en-US" sz="1100">
                <a:latin typeface="Arial"/>
                <a:ea typeface="Arial"/>
                <a:cs typeface="Arial"/>
                <a:sym typeface="Arial"/>
              </a:rPr>
              <a:t> «Andremo a mappare l’anno scolastico e a individuare i momenti in cui le pratiche di benessere possono essere integrate. Consideratelo come il vostro calendario strategico del benessere.»</a:t>
            </a:r>
            <a:endParaRPr b="1" sz="1050">
              <a:solidFill>
                <a:srgbClr val="4F4F50"/>
              </a:solidFill>
              <a:latin typeface="Proxima Nova"/>
              <a:ea typeface="Proxima Nova"/>
              <a:cs typeface="Proxima Nova"/>
              <a:sym typeface="Proxima Nova"/>
            </a:endParaRPr>
          </a:p>
        </p:txBody>
      </p:sp>
      <p:sp>
        <p:nvSpPr>
          <p:cNvPr id="249" name="Google Shape;249;g385f2f5408a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85f2f5408a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85f2f5408a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85f2f5408a_0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85f2f5408a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85f2f5408a_0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385f2f5408a_0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85f2f5408a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Riflessione guidata:</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“Quali punti di forza puoi utilizzare per superare queste sfide?”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“Come puoi rendere la tua timeline flessibile ma mirata?”</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sz="1050"/>
          </a:p>
        </p:txBody>
      </p:sp>
      <p:sp>
        <p:nvSpPr>
          <p:cNvPr id="278" name="Google Shape;278;g385f2f5408a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5f2f5408a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050"/>
              <a:t>Questa attività incoraggia i partecipanti a condividere i propri piani visivi e le timeline, e a fornire feedback costruttivo basato sui punti di forza, utilizzando post-it o strumenti digitali.</a:t>
            </a:r>
            <a:endParaRPr sz="1050"/>
          </a:p>
          <a:p>
            <a:pPr indent="0" lvl="0" marL="0" rtl="0" algn="l">
              <a:lnSpc>
                <a:spcPct val="100000"/>
              </a:lnSpc>
              <a:spcBef>
                <a:spcPts val="1200"/>
              </a:spcBef>
              <a:spcAft>
                <a:spcPts val="0"/>
              </a:spcAft>
              <a:buSzPts val="1400"/>
              <a:buNone/>
            </a:pPr>
            <a:r>
              <a:t/>
            </a:r>
            <a:endParaRPr sz="1050"/>
          </a:p>
        </p:txBody>
      </p:sp>
      <p:sp>
        <p:nvSpPr>
          <p:cNvPr id="285" name="Google Shape;285;g385f2f5408a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85f2f5408a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050"/>
              <a:t>Questa attività incoraggia i partecipanti a condividere i propri piani visivi e le timeline, e a fornire feedback costruttivo basato sui punti di forza, utilizzando post-it o strumenti digitali.</a:t>
            </a:r>
            <a:endParaRPr sz="1050"/>
          </a:p>
          <a:p>
            <a:pPr indent="0" lvl="0" marL="0" rtl="0" algn="l">
              <a:lnSpc>
                <a:spcPct val="100000"/>
              </a:lnSpc>
              <a:spcBef>
                <a:spcPts val="1200"/>
              </a:spcBef>
              <a:spcAft>
                <a:spcPts val="0"/>
              </a:spcAft>
              <a:buSzPts val="1400"/>
              <a:buNone/>
            </a:pPr>
            <a:r>
              <a:t/>
            </a:r>
            <a:endParaRPr sz="1050"/>
          </a:p>
        </p:txBody>
      </p:sp>
      <p:sp>
        <p:nvSpPr>
          <p:cNvPr id="292" name="Google Shape;292;g385f2f5408a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85f2f5408a_0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Durata:</a:t>
            </a:r>
            <a:r>
              <a:rPr lang="en-US" sz="1100">
                <a:latin typeface="Arial"/>
                <a:ea typeface="Arial"/>
                <a:cs typeface="Arial"/>
                <a:sym typeface="Arial"/>
              </a:rPr>
              <a:t> 10 minuti</a:t>
            </a:r>
            <a:br>
              <a:rPr lang="en-US" sz="1100">
                <a:latin typeface="Arial"/>
                <a:ea typeface="Arial"/>
                <a:cs typeface="Arial"/>
                <a:sym typeface="Arial"/>
              </a:rPr>
            </a:br>
            <a:r>
              <a:rPr lang="en-US" sz="1100">
                <a:latin typeface="Arial"/>
                <a:ea typeface="Arial"/>
                <a:cs typeface="Arial"/>
                <a:sym typeface="Arial"/>
              </a:rPr>
              <a:t> </a:t>
            </a:r>
            <a:r>
              <a:rPr b="1" lang="en-US" sz="1100">
                <a:latin typeface="Arial"/>
                <a:ea typeface="Arial"/>
                <a:cs typeface="Arial"/>
                <a:sym typeface="Arial"/>
              </a:rPr>
              <a:t>Scopo:</a:t>
            </a:r>
            <a:r>
              <a:rPr lang="en-US" sz="1100">
                <a:latin typeface="Arial"/>
                <a:ea typeface="Arial"/>
                <a:cs typeface="Arial"/>
                <a:sym typeface="Arial"/>
              </a:rPr>
              <a:t> Consolidare l’apprendimento, riflettere sui prossimi passi e introdurre l’</a:t>
            </a:r>
            <a:r>
              <a:rPr b="1" lang="en-US" sz="1100">
                <a:latin typeface="Arial"/>
                <a:ea typeface="Arial"/>
                <a:cs typeface="Arial"/>
                <a:sym typeface="Arial"/>
              </a:rPr>
              <a:t>Unità 3.3</a:t>
            </a:r>
            <a:r>
              <a:rPr lang="en-US" sz="1100">
                <a:latin typeface="Arial"/>
                <a:ea typeface="Arial"/>
                <a:cs typeface="Arial"/>
                <a:sym typeface="Arial"/>
              </a:rPr>
              <a:t> su misurare l’impatto e sostenere il cambiamento.</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Obiettivi</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Riflettere sui principali insegnamenti del percorso di formazione.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Individuare un passo d’azione immediato.</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Collegarsi all’</a:t>
            </a:r>
            <a:r>
              <a:rPr b="1" lang="en-US" sz="1100">
                <a:latin typeface="Arial"/>
                <a:ea typeface="Arial"/>
                <a:cs typeface="Arial"/>
                <a:sym typeface="Arial"/>
              </a:rPr>
              <a:t>Unità 3.3</a:t>
            </a:r>
            <a:r>
              <a:rPr lang="en-US" sz="1100">
                <a:latin typeface="Arial"/>
                <a:ea typeface="Arial"/>
                <a:cs typeface="Arial"/>
                <a:sym typeface="Arial"/>
              </a:rPr>
              <a:t> per la pianificazione e la valutazione futura.</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Incoraggiare i partecipanti a esplorare l’</a:t>
            </a:r>
            <a:r>
              <a:rPr b="1" lang="en-US" sz="1100">
                <a:latin typeface="Arial"/>
                <a:ea typeface="Arial"/>
                <a:cs typeface="Arial"/>
                <a:sym typeface="Arial"/>
              </a:rPr>
              <a:t>Unità 3.3</a:t>
            </a:r>
            <a:r>
              <a:rPr lang="en-US" sz="1100">
                <a:latin typeface="Arial"/>
                <a:ea typeface="Arial"/>
                <a:cs typeface="Arial"/>
                <a:sym typeface="Arial"/>
              </a:rPr>
              <a:t> come parte del processo di pianificazione delle azioni della propria scuola.</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b="1" sz="1050">
              <a:solidFill>
                <a:srgbClr val="4F4F50"/>
              </a:solidFill>
              <a:latin typeface="Proxima Nova"/>
              <a:ea typeface="Proxima Nova"/>
              <a:cs typeface="Proxima Nova"/>
              <a:sym typeface="Proxima Nova"/>
            </a:endParaRPr>
          </a:p>
        </p:txBody>
      </p:sp>
      <p:sp>
        <p:nvSpPr>
          <p:cNvPr id="300" name="Google Shape;300;g385f2f5408a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8bed8e41b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38bed8e41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f9446a92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37f9446a92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100"/>
              </a:spcBef>
              <a:spcAft>
                <a:spcPts val="0"/>
              </a:spcAft>
              <a:buSzPts val="1400"/>
              <a:buNone/>
            </a:pPr>
            <a:r>
              <a:rPr lang="en-US" sz="1050">
                <a:solidFill>
                  <a:srgbClr val="4F4F50"/>
                </a:solidFill>
                <a:latin typeface="Proxima Nova"/>
                <a:ea typeface="Proxima Nova"/>
                <a:cs typeface="Proxima Nova"/>
                <a:sym typeface="Proxima Nova"/>
              </a:rPr>
              <a:t>Guiderai gli insegnanti aiutandoli a collegare teoria e pratica. Utilizza esempi delle unità precedenti (PERMA, WSA, SWPBS) per mostrare come il benessere possa essere integrato nelle routine scolastiche, come assemblee, riunioni del personale ed eventi per i genitori. Incoraggia i team a riflettere sui contesti unici della loro scuola. Supportali nell’individuare tempistiche realistiche e nel prevedere le sfide. Usa il “gallery walk” per favorire l’apprendimento tra pari e la condivisione della responsabilità collettiva.</a:t>
            </a:r>
            <a:endParaRPr/>
          </a:p>
        </p:txBody>
      </p:sp>
      <p:sp>
        <p:nvSpPr>
          <p:cNvPr id="113" name="Google Shape;113;g37f9446a92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f9446a92a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7f9446a92a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7f9446a92a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7f9446a92a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f9446a92a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37f9446a92a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f9446a92a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7f9446a92a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85f2f5408a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85f2f5408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f9446a92a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100">
                <a:latin typeface="Arial"/>
                <a:ea typeface="Arial"/>
                <a:cs typeface="Arial"/>
                <a:sym typeface="Arial"/>
              </a:rPr>
              <a:t>Guiderai gli insegnanti incoraggiandoli a pensare in modo pratico e creativo. Questa attività aiuta i partecipanti a collegare la teoria all’esperienza vissuta e crea il tono per una progettazione collaborativa. Sottolinea che l’integrazione non richiede sempre grandi cambiamenti: piccole azioni intenzionali possono avere un impatto duraturo. Usa questo momento per evidenziare la diversità dei contesti scolastici e il valore dell’apprendimento tra pari.</a:t>
            </a:r>
            <a:endParaRPr sz="1100">
              <a:latin typeface="Arial"/>
              <a:ea typeface="Arial"/>
              <a:cs typeface="Arial"/>
              <a:sym typeface="Arial"/>
            </a:endParaRPr>
          </a:p>
          <a:p>
            <a:pPr indent="0" lvl="0" marL="0" rtl="0" algn="l">
              <a:lnSpc>
                <a:spcPct val="115000"/>
              </a:lnSpc>
              <a:spcBef>
                <a:spcPts val="1200"/>
              </a:spcBef>
              <a:spcAft>
                <a:spcPts val="0"/>
              </a:spcAft>
              <a:buNone/>
            </a:pPr>
            <a:r>
              <a:rPr b="1" lang="en-US" sz="1100">
                <a:latin typeface="Arial"/>
                <a:ea typeface="Arial"/>
                <a:cs typeface="Arial"/>
                <a:sym typeface="Arial"/>
              </a:rPr>
              <a:t>Durata:</a:t>
            </a:r>
            <a:r>
              <a:rPr lang="en-US" sz="1100">
                <a:latin typeface="Arial"/>
                <a:ea typeface="Arial"/>
                <a:cs typeface="Arial"/>
                <a:sym typeface="Arial"/>
              </a:rPr>
              <a:t> 10–15 minuti</a:t>
            </a:r>
            <a:br>
              <a:rPr lang="en-US" sz="1100">
                <a:latin typeface="Arial"/>
                <a:ea typeface="Arial"/>
                <a:cs typeface="Arial"/>
                <a:sym typeface="Arial"/>
              </a:rPr>
            </a:br>
            <a:r>
              <a:rPr lang="en-US" sz="1100">
                <a:latin typeface="Arial"/>
                <a:ea typeface="Arial"/>
                <a:cs typeface="Arial"/>
                <a:sym typeface="Arial"/>
              </a:rPr>
              <a:t> </a:t>
            </a:r>
            <a:r>
              <a:rPr b="1" lang="en-US" sz="1100">
                <a:latin typeface="Arial"/>
                <a:ea typeface="Arial"/>
                <a:cs typeface="Arial"/>
                <a:sym typeface="Arial"/>
              </a:rPr>
              <a:t>Formato:</a:t>
            </a:r>
            <a:r>
              <a:rPr lang="en-US" sz="1100">
                <a:latin typeface="Arial"/>
                <a:ea typeface="Arial"/>
                <a:cs typeface="Arial"/>
                <a:sym typeface="Arial"/>
              </a:rPr>
              <a:t> Piccoli gruppi o coppie</a:t>
            </a:r>
            <a:br>
              <a:rPr lang="en-US" sz="1100">
                <a:latin typeface="Arial"/>
                <a:ea typeface="Arial"/>
                <a:cs typeface="Arial"/>
                <a:sym typeface="Arial"/>
              </a:rPr>
            </a:br>
            <a:r>
              <a:rPr lang="en-US" sz="1100">
                <a:latin typeface="Arial"/>
                <a:ea typeface="Arial"/>
                <a:cs typeface="Arial"/>
                <a:sym typeface="Arial"/>
              </a:rPr>
              <a:t> </a:t>
            </a:r>
            <a:r>
              <a:rPr b="1" lang="en-US" sz="1100">
                <a:latin typeface="Arial"/>
                <a:ea typeface="Arial"/>
                <a:cs typeface="Arial"/>
                <a:sym typeface="Arial"/>
              </a:rPr>
              <a:t>Scopo:</a:t>
            </a:r>
            <a:r>
              <a:rPr lang="en-US" sz="1100">
                <a:latin typeface="Arial"/>
                <a:ea typeface="Arial"/>
                <a:cs typeface="Arial"/>
                <a:sym typeface="Arial"/>
              </a:rPr>
              <a:t> Attivare conoscenze pregresse, stimolare la discussione e favorire la coesione del gruppo identificando esempi reali o ipotetici di integrazione del benessere nella vita scolastica.</a:t>
            </a:r>
            <a:endParaRPr sz="1100">
              <a:latin typeface="Arial"/>
              <a:ea typeface="Arial"/>
              <a:cs typeface="Arial"/>
              <a:sym typeface="Arial"/>
            </a:endParaRPr>
          </a:p>
          <a:p>
            <a:pPr indent="0" lvl="0" marL="0" rtl="0" algn="l">
              <a:lnSpc>
                <a:spcPct val="115000"/>
              </a:lnSpc>
              <a:spcBef>
                <a:spcPts val="1200"/>
              </a:spcBef>
              <a:spcAft>
                <a:spcPts val="0"/>
              </a:spcAft>
              <a:buNone/>
            </a:pPr>
            <a:r>
              <a:rPr b="1" lang="en-US" sz="1100">
                <a:latin typeface="Arial"/>
                <a:ea typeface="Arial"/>
                <a:cs typeface="Arial"/>
                <a:sym typeface="Arial"/>
              </a:rPr>
              <a:t>Istruzioni:</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AutoNum type="arabicPeriod"/>
            </a:pPr>
            <a:r>
              <a:rPr lang="en-US" sz="1100">
                <a:latin typeface="Arial"/>
                <a:ea typeface="Arial"/>
                <a:cs typeface="Arial"/>
                <a:sym typeface="Arial"/>
              </a:rPr>
              <a:t>Formate coppie o piccoli gruppi (3–4 persone).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Chiedete a ciascun gruppo di richiamare o immaginare 2–3 esempi di come il benessere sia (o potrebbe essere) integrato in:</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Routine scolastiche</a:t>
            </a:r>
            <a:r>
              <a:rPr lang="en-US" sz="1100">
                <a:latin typeface="Arial"/>
                <a:ea typeface="Arial"/>
                <a:cs typeface="Arial"/>
                <a:sym typeface="Arial"/>
              </a:rPr>
              <a:t> (es. check-in mattutini, assemblee)</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Curriculum</a:t>
            </a:r>
            <a:r>
              <a:rPr lang="en-US" sz="1100">
                <a:latin typeface="Arial"/>
                <a:ea typeface="Arial"/>
                <a:cs typeface="Arial"/>
                <a:sym typeface="Arial"/>
              </a:rPr>
              <a:t> (es. scrittura riflessiva, progetti di gruppo)</a:t>
            </a:r>
            <a:br>
              <a:rPr lang="en-US" sz="1100">
                <a:latin typeface="Arial"/>
                <a:ea typeface="Arial"/>
                <a:cs typeface="Arial"/>
                <a:sym typeface="Arial"/>
              </a:rPr>
            </a:b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Politiche o pratiche di leadership</a:t>
            </a:r>
            <a:r>
              <a:rPr lang="en-US" sz="1100">
                <a:latin typeface="Arial"/>
                <a:ea typeface="Arial"/>
                <a:cs typeface="Arial"/>
                <a:sym typeface="Arial"/>
              </a:rPr>
              <a:t> (es. decisioni inclusive, giornate dedicate al benessere del personale)</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Ogni gruppo scrive i propri esempi su post-it o su una lavagna digitale condivisa.</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I gruppi condividono brevemente un esempio con l’intera aula.</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1200"/>
              </a:spcBef>
              <a:spcAft>
                <a:spcPts val="0"/>
              </a:spcAft>
              <a:buNone/>
            </a:pPr>
            <a:r>
              <a:rPr b="1" lang="en-US" sz="1100">
                <a:latin typeface="Arial"/>
                <a:ea typeface="Arial"/>
                <a:cs typeface="Arial"/>
                <a:sym typeface="Arial"/>
              </a:rPr>
              <a:t>Prompt per il Debrief:</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“Cosa ha reso efficaci o memorabili questi esempi?”</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che modo riflettono i principi di PERMA o WSA?”</a:t>
            </a:r>
            <a:endParaRPr/>
          </a:p>
        </p:txBody>
      </p:sp>
      <p:sp>
        <p:nvSpPr>
          <p:cNvPr id="134" name="Google Shape;134;g37f9446a92a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5f2f5408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1100"/>
              </a:spcAft>
              <a:buSzPts val="1400"/>
              <a:buNone/>
            </a:pPr>
            <a:r>
              <a:rPr lang="en-US"/>
              <a:t>Guiderai gli insegnanti riprendendo i concetti fondamentali dei Giorni 1 e 2. Utilizza esempi tratti dalle loro scuole per illustrare come PERMA, WSA e SWPBS possano essere messi in pratica. Sottolinea che l’integrazione è il ponte tra visione e realtà: è il modo in cui il benessere viene radicato nel DNA della scuola. Incoraggia i partecipanti a riflettere su dove il benessere è già presente e dove può crescere.</a:t>
            </a:r>
            <a:endParaRPr/>
          </a:p>
        </p:txBody>
      </p:sp>
      <p:sp>
        <p:nvSpPr>
          <p:cNvPr id="141" name="Google Shape;141;g385f2f5408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85f2f5408a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385f2f5408a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Guiderai gli insegnanti incoraggiandoli a riflettere sui punti di forza e sulle lacune del benessere nella loro scuola. La domanda: «Quale elemento del modello PERMA ritieni sia più naturalmente presente nella vita quotidiana della tua scuola e quale, invece, pensi necessiti di un’integrazione più intenzionale?» aiuta i partecipanti a collegare il framework PERMA alla loro esperienza concreta e prepara il terreno per individuare opportunità di integrazione.</a:t>
            </a:r>
            <a:endParaRPr/>
          </a:p>
          <a:p>
            <a:pPr indent="0" lvl="0" marL="0" rtl="0" algn="l">
              <a:lnSpc>
                <a:spcPct val="115000"/>
              </a:lnSpc>
              <a:spcBef>
                <a:spcPts val="1200"/>
              </a:spcBef>
              <a:spcAft>
                <a:spcPts val="0"/>
              </a:spcAft>
              <a:buClr>
                <a:schemeClr val="dk1"/>
              </a:buClr>
              <a:buSzPts val="1100"/>
              <a:buFont typeface="Arial"/>
              <a:buNone/>
            </a:pPr>
            <a:r>
              <a:rPr lang="en-US"/>
              <a:t>Concedi qualche minuto per la condivisione a coppie o la scrittura riflessiva, quindi invita alcuni volontari a condividere le proprie osservazioni con il gruppo.</a:t>
            </a:r>
            <a:endParaRPr/>
          </a:p>
          <a:p>
            <a:pPr indent="0" lvl="0" marL="0" rtl="0" algn="l">
              <a:lnSpc>
                <a:spcPct val="100000"/>
              </a:lnSpc>
              <a:spcBef>
                <a:spcPts val="1200"/>
              </a:spcBef>
              <a:spcAft>
                <a:spcPts val="0"/>
              </a:spcAft>
              <a:buSzPts val="1400"/>
              <a:buNone/>
            </a:pPr>
            <a:r>
              <a:t/>
            </a:r>
            <a:endParaRPr/>
          </a:p>
        </p:txBody>
      </p:sp>
      <p:sp>
        <p:nvSpPr>
          <p:cNvPr id="149" name="Google Shape;149;g385f2f5408a_0_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85f2f5408a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sz="1000"/>
              <a:t>Guiderai gli insegnanti riprendendo i concetti fondamentali dei Giorni 1 e 2. Utilizza esempi tratti dalle loro scuole per illustrare come PERMA, l’Approccio Scolastico Globale (WSA) e SWPBS possano essere messi in pratica. Sottolinea che l’integrazione è il ponte tra visione e realtà: è il modo in cui il benessere viene radicato nel DNA della scuola. Incoraggia i partecipanti a riflettere su dove il benessere è già presente e dove può crescere,</a:t>
            </a:r>
            <a:endParaRPr sz="1000"/>
          </a:p>
        </p:txBody>
      </p:sp>
      <p:sp>
        <p:nvSpPr>
          <p:cNvPr id="157" name="Google Shape;157;g385f2f5408a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3" name="Shape 73"/>
        <p:cNvGrpSpPr/>
        <p:nvPr/>
      </p:nvGrpSpPr>
      <p:grpSpPr>
        <a:xfrm>
          <a:off x="0" y="0"/>
          <a:ext cx="0" cy="0"/>
          <a:chOff x="0" y="0"/>
          <a:chExt cx="0" cy="0"/>
        </a:xfrm>
      </p:grpSpPr>
      <p:sp>
        <p:nvSpPr>
          <p:cNvPr id="74" name="Google Shape;74;g37f9446a92a_0_23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75" name="Google Shape;75;g37f9446a92a_0_23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 name="Google Shape;76;g37f9446a92a_0_23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77" name="Google Shape;77;g37f9446a92a_0_23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8" name="Shape 78"/>
        <p:cNvGrpSpPr/>
        <p:nvPr/>
      </p:nvGrpSpPr>
      <p:grpSpPr>
        <a:xfrm>
          <a:off x="0" y="0"/>
          <a:ext cx="0" cy="0"/>
          <a:chOff x="0" y="0"/>
          <a:chExt cx="0" cy="0"/>
        </a:xfrm>
      </p:grpSpPr>
      <p:sp>
        <p:nvSpPr>
          <p:cNvPr id="79" name="Google Shape;79;g37f9446a92a_0_21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g37f9446a92a_0_21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g37f9446a92a_0_21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37f9446a92a_0_21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g37f9446a92a_0_21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4" name="Google Shape;84;g37f9446a92a_0_21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85" name="Google Shape;85;g37f9446a92a_0_21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86" name="Google Shape;86;g37f9446a92a_0_21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87" name="Google Shape;87;g37f9446a92a_0_21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88"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37f9446a92a_0_23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7f9446a92a_0_23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g37f9446a92a_0_23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446a92a_0_20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446a92a_0_20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446a92a_0_20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446a92a_0_19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446a92a_0_197"/>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g37f9446a92a_0_20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f9446a92a_0_204"/>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g37f9446a92a_0_204"/>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g37f9446a92a_0_204"/>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g37f9446a92a_0_2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37f9446a92a_0_209"/>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g37f9446a92a_0_209"/>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9" name="Shape 69"/>
        <p:cNvGrpSpPr/>
        <p:nvPr/>
      </p:nvGrpSpPr>
      <p:grpSpPr>
        <a:xfrm>
          <a:off x="0" y="0"/>
          <a:ext cx="0" cy="0"/>
          <a:chOff x="0" y="0"/>
          <a:chExt cx="0" cy="0"/>
        </a:xfrm>
      </p:grpSpPr>
      <p:sp>
        <p:nvSpPr>
          <p:cNvPr id="70" name="Google Shape;70;g37f9446a92a_0_22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f9446a92a_0_22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7f9446a92a_0_22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450"/>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446a92a_0_19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63" name="Shape 63"/>
        <p:cNvGrpSpPr/>
        <p:nvPr/>
      </p:nvGrpSpPr>
      <p:grpSpPr>
        <a:xfrm>
          <a:off x="0" y="0"/>
          <a:ext cx="0" cy="0"/>
          <a:chOff x="0" y="0"/>
          <a:chExt cx="0" cy="0"/>
        </a:xfrm>
      </p:grpSpPr>
      <p:sp>
        <p:nvSpPr>
          <p:cNvPr id="64" name="Google Shape;64;g37f9446a92a_0_2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g37f9446a92a_0_2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g37f9446a92a_0_21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g37f9446a92a_0_21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g37f9446a92a_0_21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link.springer.com/article/10.1007/s12310-022-09502-9" TargetMode="External"/><Relationship Id="rId4" Type="http://schemas.openxmlformats.org/officeDocument/2006/relationships/hyperlink" Target="https://link.springer.com/article/10.1007/s12310-022-09502-9" TargetMode="External"/><Relationship Id="rId5" Type="http://schemas.openxmlformats.org/officeDocument/2006/relationships/hyperlink" Target="http://doi.org/10.53841/bpsper.2023.47.2.22" TargetMode="External"/><Relationship Id="rId6" Type="http://schemas.openxmlformats.org/officeDocument/2006/relationships/hyperlink" Target="http://doi.org/10.53841/bpsper.2023.47.2.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doi.org/10.1080/15700763.2023.2183512" TargetMode="External"/><Relationship Id="rId4" Type="http://schemas.openxmlformats.org/officeDocument/2006/relationships/hyperlink" Target="https://doi.org/10.1080/15700763.2023.218351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a829c65813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03" name="Google Shape;103;g3a829c65813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85f2f5408a_0_63"/>
          <p:cNvSpPr txBox="1"/>
          <p:nvPr>
            <p:ph idx="1" type="body"/>
          </p:nvPr>
        </p:nvSpPr>
        <p:spPr>
          <a:xfrm>
            <a:off x="97975" y="3012650"/>
            <a:ext cx="5997900" cy="14250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i="1" lang="en-US"/>
              <a:t>Nella tua scuola, quale gruppo di stakeholder—insegnanti, studenti, genitori o dirigenti—ritieni sia più attivamente coinvolto nella promozione del benessere? Quale gruppo potrebbe essere maggiormente coinvolto?</a:t>
            </a:r>
            <a:endParaRPr i="1">
              <a:solidFill>
                <a:srgbClr val="000000"/>
              </a:solidFill>
            </a:endParaRPr>
          </a:p>
          <a:p>
            <a:pPr indent="0" lvl="0" marL="0" rtl="0" algn="l">
              <a:lnSpc>
                <a:spcPct val="142857"/>
              </a:lnSpc>
              <a:spcBef>
                <a:spcPts val="1100"/>
              </a:spcBef>
              <a:spcAft>
                <a:spcPts val="0"/>
              </a:spcAft>
              <a:buSzPts val="1800"/>
              <a:buNone/>
            </a:pPr>
            <a:r>
              <a:t/>
            </a:r>
            <a:endParaRPr i="1"/>
          </a:p>
          <a:p>
            <a:pPr indent="0" lvl="0" marL="0" rtl="0" algn="l">
              <a:lnSpc>
                <a:spcPct val="90000"/>
              </a:lnSpc>
              <a:spcBef>
                <a:spcPts val="1100"/>
              </a:spcBef>
              <a:spcAft>
                <a:spcPts val="0"/>
              </a:spcAft>
              <a:buSzPts val="1800"/>
              <a:buNone/>
            </a:pPr>
            <a:r>
              <a:t/>
            </a:r>
            <a:endParaRPr/>
          </a:p>
        </p:txBody>
      </p:sp>
      <p:pic>
        <p:nvPicPr>
          <p:cNvPr id="168" name="Google Shape;168;g385f2f5408a_0_63"/>
          <p:cNvPicPr preferRelativeResize="0"/>
          <p:nvPr/>
        </p:nvPicPr>
        <p:blipFill rotWithShape="1">
          <a:blip r:embed="rId3">
            <a:alphaModFix/>
          </a:blip>
          <a:srcRect b="0" l="0" r="0" t="0"/>
          <a:stretch/>
        </p:blipFill>
        <p:spPr>
          <a:xfrm>
            <a:off x="6433075" y="989600"/>
            <a:ext cx="5471099" cy="5471099"/>
          </a:xfrm>
          <a:prstGeom prst="rect">
            <a:avLst/>
          </a:prstGeom>
          <a:noFill/>
          <a:ln>
            <a:noFill/>
          </a:ln>
        </p:spPr>
      </p:pic>
      <p:sp>
        <p:nvSpPr>
          <p:cNvPr id="169" name="Google Shape;169;g385f2f5408a_0_63"/>
          <p:cNvSpPr txBox="1"/>
          <p:nvPr>
            <p:ph idx="1" type="body"/>
          </p:nvPr>
        </p:nvSpPr>
        <p:spPr>
          <a:xfrm>
            <a:off x="0" y="797450"/>
            <a:ext cx="12042600" cy="838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100"/>
              </a:spcBef>
              <a:spcAft>
                <a:spcPts val="1100"/>
              </a:spcAft>
              <a:buSzPts val="1800"/>
              <a:buNone/>
            </a:pPr>
            <a:r>
              <a:rPr b="1" lang="en-US" sz="2400">
                <a:solidFill>
                  <a:schemeClr val="accent2"/>
                </a:solidFill>
              </a:rPr>
              <a:t>WSA - riflessione di 2 minuti</a:t>
            </a:r>
            <a:endParaRPr b="1" sz="2400">
              <a:solidFill>
                <a:schemeClr val="accent2"/>
              </a:solidFill>
            </a:endParaRPr>
          </a:p>
        </p:txBody>
      </p:sp>
      <p:sp>
        <p:nvSpPr>
          <p:cNvPr id="170" name="Google Shape;170;g385f2f5408a_0_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85f2f5408a_0_33"/>
          <p:cNvSpPr txBox="1"/>
          <p:nvPr>
            <p:ph idx="1" type="body"/>
          </p:nvPr>
        </p:nvSpPr>
        <p:spPr>
          <a:xfrm>
            <a:off x="0" y="1325451"/>
            <a:ext cx="11944500" cy="18810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0"/>
              </a:spcBef>
              <a:spcAft>
                <a:spcPts val="0"/>
              </a:spcAft>
              <a:buNone/>
            </a:pPr>
            <a:r>
              <a:rPr b="1" lang="en-US">
                <a:latin typeface="Proxima Nova"/>
                <a:ea typeface="Proxima Nova"/>
                <a:cs typeface="Proxima Nova"/>
                <a:sym typeface="Proxima Nova"/>
              </a:rPr>
              <a:t>Supporto Comportamentale Positivo a Livello Scolastico (SWPBS – Tier 1)</a:t>
            </a:r>
            <a:endParaRPr b="1">
              <a:latin typeface="Proxima Nova"/>
              <a:ea typeface="Proxima Nova"/>
              <a:cs typeface="Proxima Nova"/>
              <a:sym typeface="Proxima Nova"/>
            </a:endParaRPr>
          </a:p>
          <a:p>
            <a:pPr indent="0" lvl="0" marL="0" rtl="0" algn="l">
              <a:lnSpc>
                <a:spcPct val="142857"/>
              </a:lnSpc>
              <a:spcBef>
                <a:spcPts val="0"/>
              </a:spcBef>
              <a:spcAft>
                <a:spcPts val="0"/>
              </a:spcAft>
              <a:buNone/>
            </a:pPr>
            <a:r>
              <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Un framework </a:t>
            </a:r>
            <a:r>
              <a:rPr b="1" lang="en-US">
                <a:latin typeface="Proxima Nova"/>
                <a:ea typeface="Proxima Nova"/>
                <a:cs typeface="Proxima Nova"/>
                <a:sym typeface="Proxima Nova"/>
              </a:rPr>
              <a:t>proattivo e preventivo</a:t>
            </a:r>
            <a:r>
              <a:rPr lang="en-US">
                <a:latin typeface="Proxima Nova"/>
                <a:ea typeface="Proxima Nova"/>
                <a:cs typeface="Proxima Nova"/>
                <a:sym typeface="Proxima Nova"/>
              </a:rPr>
              <a:t> per promuovere comportamenti positivi.</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Sottolinea </a:t>
            </a:r>
            <a:r>
              <a:rPr b="1" lang="en-US">
                <a:latin typeface="Proxima Nova"/>
                <a:ea typeface="Proxima Nova"/>
                <a:cs typeface="Proxima Nova"/>
                <a:sym typeface="Proxima Nova"/>
              </a:rPr>
              <a:t>aspettative chiare, rinforzo coerente</a:t>
            </a:r>
            <a:r>
              <a:rPr lang="en-US">
                <a:latin typeface="Proxima Nova"/>
                <a:ea typeface="Proxima Nova"/>
                <a:cs typeface="Proxima Nova"/>
                <a:sym typeface="Proxima Nova"/>
              </a:rPr>
              <a:t> e pratiche inclusive.</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Il Tier 1 si concentra su </a:t>
            </a:r>
            <a:r>
              <a:rPr b="1" lang="en-US">
                <a:latin typeface="Proxima Nova"/>
                <a:ea typeface="Proxima Nova"/>
                <a:cs typeface="Proxima Nova"/>
                <a:sym typeface="Proxima Nova"/>
              </a:rPr>
              <a:t>supporti universali </a:t>
            </a:r>
            <a:r>
              <a:rPr lang="en-US">
                <a:latin typeface="Proxima Nova"/>
                <a:ea typeface="Proxima Nova"/>
                <a:cs typeface="Proxima Nova"/>
                <a:sym typeface="Proxima Nova"/>
              </a:rPr>
              <a:t>per tutti gli studenti e il personale.</a:t>
            </a:r>
            <a:endParaRPr>
              <a:latin typeface="Proxima Nova"/>
              <a:ea typeface="Proxima Nova"/>
              <a:cs typeface="Proxima Nova"/>
              <a:sym typeface="Proxima Nova"/>
            </a:endParaRPr>
          </a:p>
          <a:p>
            <a:pPr indent="0" lvl="0" marL="0" marR="0" rtl="0" algn="just">
              <a:lnSpc>
                <a:spcPct val="90000"/>
              </a:lnSpc>
              <a:spcBef>
                <a:spcPts val="1100"/>
              </a:spcBef>
              <a:spcAft>
                <a:spcPts val="0"/>
              </a:spcAft>
              <a:buSzPts val="2400"/>
              <a:buNone/>
            </a:pPr>
            <a:r>
              <a:t/>
            </a:r>
            <a:endParaRPr b="1">
              <a:latin typeface="Proxima Nova"/>
              <a:ea typeface="Proxima Nova"/>
              <a:cs typeface="Proxima Nova"/>
              <a:sym typeface="Proxima Nova"/>
            </a:endParaRPr>
          </a:p>
        </p:txBody>
      </p:sp>
      <p:sp>
        <p:nvSpPr>
          <p:cNvPr id="176" name="Google Shape;176;g385f2f5408a_0_33"/>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Introduzione e Inquadramento: Riepilogo di SWPBS</a:t>
            </a:r>
            <a:endParaRPr/>
          </a:p>
        </p:txBody>
      </p:sp>
      <p:sp>
        <p:nvSpPr>
          <p:cNvPr id="177" name="Google Shape;177;g385f2f5408a_0_33"/>
          <p:cNvSpPr txBox="1"/>
          <p:nvPr/>
        </p:nvSpPr>
        <p:spPr>
          <a:xfrm>
            <a:off x="0" y="3391075"/>
            <a:ext cx="11944500" cy="146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85f2f5408a_0_3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85f2f5408a_0_70"/>
          <p:cNvSpPr txBox="1"/>
          <p:nvPr>
            <p:ph idx="1" type="body"/>
          </p:nvPr>
        </p:nvSpPr>
        <p:spPr>
          <a:xfrm>
            <a:off x="97975" y="3012650"/>
            <a:ext cx="5997900" cy="14250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i="1" lang="en-US"/>
              <a:t>Qual è una routine o pratica a livello scolastico in cui i comportamenti positivi potrebbero essere rinforzati in modo più coerente—e come potresti integrare in essa i supporti Tier 1?</a:t>
            </a:r>
            <a:endParaRPr sz="1400">
              <a:solidFill>
                <a:srgbClr val="000000"/>
              </a:solidFill>
              <a:latin typeface="Arial"/>
              <a:ea typeface="Arial"/>
              <a:cs typeface="Arial"/>
              <a:sym typeface="Arial"/>
            </a:endParaRPr>
          </a:p>
          <a:p>
            <a:pPr indent="0" lvl="0" marL="0" rtl="0" algn="l">
              <a:lnSpc>
                <a:spcPct val="142857"/>
              </a:lnSpc>
              <a:spcBef>
                <a:spcPts val="1100"/>
              </a:spcBef>
              <a:spcAft>
                <a:spcPts val="0"/>
              </a:spcAft>
              <a:buSzPts val="1800"/>
              <a:buNone/>
            </a:pPr>
            <a:r>
              <a:t/>
            </a:r>
            <a:endParaRPr i="1"/>
          </a:p>
          <a:p>
            <a:pPr indent="0" lvl="0" marL="0" rtl="0" algn="l">
              <a:lnSpc>
                <a:spcPct val="142857"/>
              </a:lnSpc>
              <a:spcBef>
                <a:spcPts val="1100"/>
              </a:spcBef>
              <a:spcAft>
                <a:spcPts val="0"/>
              </a:spcAft>
              <a:buSzPts val="1800"/>
              <a:buNone/>
            </a:pPr>
            <a:r>
              <a:t/>
            </a:r>
            <a:endParaRPr i="1"/>
          </a:p>
          <a:p>
            <a:pPr indent="0" lvl="0" marL="0" rtl="0" algn="l">
              <a:lnSpc>
                <a:spcPct val="90000"/>
              </a:lnSpc>
              <a:spcBef>
                <a:spcPts val="1100"/>
              </a:spcBef>
              <a:spcAft>
                <a:spcPts val="0"/>
              </a:spcAft>
              <a:buSzPts val="1800"/>
              <a:buNone/>
            </a:pPr>
            <a:r>
              <a:t/>
            </a:r>
            <a:endParaRPr/>
          </a:p>
        </p:txBody>
      </p:sp>
      <p:pic>
        <p:nvPicPr>
          <p:cNvPr id="185" name="Google Shape;185;g385f2f5408a_0_70"/>
          <p:cNvPicPr preferRelativeResize="0"/>
          <p:nvPr/>
        </p:nvPicPr>
        <p:blipFill rotWithShape="1">
          <a:blip r:embed="rId3">
            <a:alphaModFix/>
          </a:blip>
          <a:srcRect b="0" l="0" r="0" t="0"/>
          <a:stretch/>
        </p:blipFill>
        <p:spPr>
          <a:xfrm>
            <a:off x="6433075" y="989600"/>
            <a:ext cx="5471099" cy="5471099"/>
          </a:xfrm>
          <a:prstGeom prst="rect">
            <a:avLst/>
          </a:prstGeom>
          <a:noFill/>
          <a:ln>
            <a:noFill/>
          </a:ln>
        </p:spPr>
      </p:pic>
      <p:sp>
        <p:nvSpPr>
          <p:cNvPr id="186" name="Google Shape;186;g385f2f5408a_0_70"/>
          <p:cNvSpPr txBox="1"/>
          <p:nvPr>
            <p:ph idx="1" type="body"/>
          </p:nvPr>
        </p:nvSpPr>
        <p:spPr>
          <a:xfrm>
            <a:off x="0" y="797450"/>
            <a:ext cx="12042600" cy="838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1100"/>
              </a:spcBef>
              <a:spcAft>
                <a:spcPts val="1100"/>
              </a:spcAft>
              <a:buSzPts val="1800"/>
              <a:buNone/>
            </a:pPr>
            <a:r>
              <a:rPr b="1" lang="en-US" sz="2400">
                <a:solidFill>
                  <a:schemeClr val="accent2"/>
                </a:solidFill>
              </a:rPr>
              <a:t>SWPBS - </a:t>
            </a:r>
            <a:r>
              <a:rPr b="1" lang="en-US" sz="2400">
                <a:solidFill>
                  <a:schemeClr val="accent2"/>
                </a:solidFill>
              </a:rPr>
              <a:t>riflessione di 2 minuti</a:t>
            </a:r>
            <a:endParaRPr b="1" sz="2400">
              <a:solidFill>
                <a:schemeClr val="accent2"/>
              </a:solidFill>
            </a:endParaRPr>
          </a:p>
        </p:txBody>
      </p:sp>
      <p:sp>
        <p:nvSpPr>
          <p:cNvPr id="187" name="Google Shape;187;g385f2f5408a_0_7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85f2f5408a_0_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lang="en-US"/>
              <a:t>Unità 3.2 – Implementazione e Integrazione</a:t>
            </a:r>
            <a:endParaRPr/>
          </a:p>
        </p:txBody>
      </p:sp>
      <p:sp>
        <p:nvSpPr>
          <p:cNvPr id="193" name="Google Shape;193;g385f2f5408a_0_39"/>
          <p:cNvSpPr txBox="1"/>
          <p:nvPr>
            <p:ph idx="1" type="body"/>
          </p:nvPr>
        </p:nvSpPr>
        <p:spPr>
          <a:xfrm>
            <a:off x="0" y="1325451"/>
            <a:ext cx="11944500" cy="2567100"/>
          </a:xfrm>
          <a:prstGeom prst="rect">
            <a:avLst/>
          </a:prstGeom>
          <a:noFill/>
          <a:ln>
            <a:noFill/>
          </a:ln>
        </p:spPr>
        <p:txBody>
          <a:bodyPr anchorCtr="0" anchor="t" bIns="45700" lIns="91425" spcFirstLastPara="1" rIns="91425" wrap="square" tIns="45700">
            <a:noAutofit/>
          </a:bodyPr>
          <a:lstStyle/>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L’integrazione garantisce che il benessere </a:t>
            </a:r>
            <a:r>
              <a:rPr b="1" lang="en-US">
                <a:latin typeface="Proxima Nova"/>
                <a:ea typeface="Proxima Nova"/>
                <a:cs typeface="Proxima Nova"/>
                <a:sym typeface="Proxima Nova"/>
              </a:rPr>
              <a:t>non sia un’aggiunta</a:t>
            </a:r>
            <a:r>
              <a:rPr lang="en-US">
                <a:latin typeface="Proxima Nova"/>
                <a:ea typeface="Proxima Nova"/>
                <a:cs typeface="Proxima Nova"/>
                <a:sym typeface="Proxima Nova"/>
              </a:rPr>
              <a:t>, ma una </a:t>
            </a:r>
            <a:r>
              <a:rPr b="1" lang="en-US">
                <a:latin typeface="Proxima Nova"/>
                <a:ea typeface="Proxima Nova"/>
                <a:cs typeface="Proxima Nova"/>
                <a:sym typeface="Proxima Nova"/>
              </a:rPr>
              <a:t>parte centrale della vita scolastica.</a:t>
            </a:r>
            <a:endParaRPr b="1">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Integrare il benessere nelle routine, nel curriculum e nelle politiche crea </a:t>
            </a:r>
            <a:r>
              <a:rPr b="1" lang="en-US">
                <a:latin typeface="Proxima Nova"/>
                <a:ea typeface="Proxima Nova"/>
                <a:cs typeface="Proxima Nova"/>
                <a:sym typeface="Proxima Nova"/>
              </a:rPr>
              <a:t>coerenza, visibilità e sostenibilità.</a:t>
            </a:r>
            <a:endParaRPr b="1">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Permette alle scuole di r</a:t>
            </a:r>
            <a:r>
              <a:rPr b="1" lang="en-US">
                <a:latin typeface="Proxima Nova"/>
                <a:ea typeface="Proxima Nova"/>
                <a:cs typeface="Proxima Nova"/>
                <a:sym typeface="Proxima Nova"/>
              </a:rPr>
              <a:t>ispondere ai bisogni reali</a:t>
            </a:r>
            <a:r>
              <a:rPr lang="en-US">
                <a:latin typeface="Proxima Nova"/>
                <a:ea typeface="Proxima Nova"/>
                <a:cs typeface="Proxima Nova"/>
                <a:sym typeface="Proxima Nova"/>
              </a:rPr>
              <a:t>, allinearsi agli </a:t>
            </a:r>
            <a:r>
              <a:rPr b="1" lang="en-US">
                <a:latin typeface="Proxima Nova"/>
                <a:ea typeface="Proxima Nova"/>
                <a:cs typeface="Proxima Nova"/>
                <a:sym typeface="Proxima Nova"/>
              </a:rPr>
              <a:t>obiettivi a lungo termine</a:t>
            </a:r>
            <a:r>
              <a:rPr lang="en-US">
                <a:latin typeface="Proxima Nova"/>
                <a:ea typeface="Proxima Nova"/>
                <a:cs typeface="Proxima Nova"/>
                <a:sym typeface="Proxima Nova"/>
              </a:rPr>
              <a:t> e </a:t>
            </a:r>
            <a:r>
              <a:rPr b="1" lang="en-US">
                <a:latin typeface="Proxima Nova"/>
                <a:ea typeface="Proxima Nova"/>
                <a:cs typeface="Proxima Nova"/>
                <a:sym typeface="Proxima Nova"/>
              </a:rPr>
              <a:t>favorire un ambiente fiorent</a:t>
            </a:r>
            <a:r>
              <a:rPr lang="en-US">
                <a:latin typeface="Proxima Nova"/>
                <a:ea typeface="Proxima Nova"/>
                <a:cs typeface="Proxima Nova"/>
                <a:sym typeface="Proxima Nova"/>
              </a:rPr>
              <a:t>e sia per gli studenti che per il personale.</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L’integrazione consente a insegnanti e dirigenti di </a:t>
            </a:r>
            <a:r>
              <a:rPr b="1" lang="en-US">
                <a:latin typeface="Proxima Nova"/>
                <a:ea typeface="Proxima Nova"/>
                <a:cs typeface="Proxima Nova"/>
                <a:sym typeface="Proxima Nova"/>
              </a:rPr>
              <a:t>modellare il benessere</a:t>
            </a:r>
            <a:r>
              <a:rPr lang="en-US">
                <a:latin typeface="Proxima Nova"/>
                <a:ea typeface="Proxima Nova"/>
                <a:cs typeface="Proxima Nova"/>
                <a:sym typeface="Proxima Nova"/>
              </a:rPr>
              <a:t>, rendendolo parte dell’identità e del ritmo quotidiano della scuola.</a:t>
            </a:r>
            <a:endParaRPr>
              <a:latin typeface="Proxima Nova"/>
              <a:ea typeface="Proxima Nova"/>
              <a:cs typeface="Proxima Nova"/>
              <a:sym typeface="Proxima Nova"/>
            </a:endParaRPr>
          </a:p>
          <a:p>
            <a:pPr indent="0" lvl="0" marL="0" marR="0" rtl="0" algn="just">
              <a:lnSpc>
                <a:spcPct val="90000"/>
              </a:lnSpc>
              <a:spcBef>
                <a:spcPts val="1100"/>
              </a:spcBef>
              <a:spcAft>
                <a:spcPts val="0"/>
              </a:spcAft>
              <a:buSzPts val="2400"/>
              <a:buNone/>
            </a:pPr>
            <a:r>
              <a:t/>
            </a:r>
            <a:endParaRPr b="1">
              <a:latin typeface="Proxima Nova"/>
              <a:ea typeface="Proxima Nova"/>
              <a:cs typeface="Proxima Nova"/>
              <a:sym typeface="Proxima Nova"/>
            </a:endParaRPr>
          </a:p>
        </p:txBody>
      </p:sp>
      <p:sp>
        <p:nvSpPr>
          <p:cNvPr id="194" name="Google Shape;194;g385f2f5408a_0_39"/>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Perché l’integrazione è importante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85f2f5408a_0_7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Unità 3.2 – Implementazione e Integrazione</a:t>
            </a:r>
            <a:endParaRPr/>
          </a:p>
        </p:txBody>
      </p:sp>
      <p:pic>
        <p:nvPicPr>
          <p:cNvPr id="201" name="Google Shape;201;g385f2f5408a_0_78"/>
          <p:cNvPicPr preferRelativeResize="0"/>
          <p:nvPr/>
        </p:nvPicPr>
        <p:blipFill rotWithShape="1">
          <a:blip r:embed="rId3">
            <a:alphaModFix/>
          </a:blip>
          <a:srcRect b="0" l="0" r="0" t="0"/>
          <a:stretch/>
        </p:blipFill>
        <p:spPr>
          <a:xfrm>
            <a:off x="6433075" y="989600"/>
            <a:ext cx="5471099" cy="5471099"/>
          </a:xfrm>
          <a:prstGeom prst="rect">
            <a:avLst/>
          </a:prstGeom>
          <a:noFill/>
          <a:ln>
            <a:noFill/>
          </a:ln>
        </p:spPr>
      </p:pic>
      <p:sp>
        <p:nvSpPr>
          <p:cNvPr id="202" name="Google Shape;202;g385f2f5408a_0_78"/>
          <p:cNvSpPr txBox="1"/>
          <p:nvPr/>
        </p:nvSpPr>
        <p:spPr>
          <a:xfrm>
            <a:off x="97975" y="3429000"/>
            <a:ext cx="5990400" cy="1557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rgbClr val="000000"/>
              </a:buClr>
              <a:buSzPts val="1800"/>
              <a:buFont typeface="Arial"/>
              <a:buNone/>
            </a:pPr>
            <a:r>
              <a:rPr i="1" lang="en-US" sz="1800">
                <a:latin typeface="Calibri"/>
                <a:ea typeface="Calibri"/>
                <a:cs typeface="Calibri"/>
                <a:sym typeface="Calibri"/>
              </a:rPr>
              <a:t>Pensa a un’iniziativa di benessere che la tua scuola ha sperimentato. Cosa ne ha garantito il successo, o perché è svanita? Quale ruolo ha avuto l’integrazione nel suo successo o insuccesso?</a:t>
            </a:r>
            <a:endParaRPr i="1" sz="1800">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1800"/>
              <a:buFont typeface="Arial"/>
              <a:buNone/>
            </a:pPr>
            <a:r>
              <a:t/>
            </a:r>
            <a:endParaRPr i="1" sz="1800">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385f2f5408a_0_78"/>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Perché l’integrazione è importante – Riflessione di 2 minuti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7f9446a92a_0_1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09" name="Google Shape;209;g37f9446a92a_0_1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Strategie di Integrazione</a:t>
            </a:r>
            <a:endParaRPr/>
          </a:p>
        </p:txBody>
      </p:sp>
      <p:sp>
        <p:nvSpPr>
          <p:cNvPr id="210" name="Google Shape;210;g37f9446a92a_0_14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400"/>
              </a:spcBef>
              <a:spcAft>
                <a:spcPts val="0"/>
              </a:spcAft>
              <a:buSzPts val="1800"/>
              <a:buNone/>
            </a:pPr>
            <a:r>
              <a:rPr b="1" lang="en-US"/>
              <a:t>1. </a:t>
            </a:r>
            <a:r>
              <a:rPr b="1" lang="en-US"/>
              <a:t>Routine e Rituali Scolastici</a:t>
            </a:r>
            <a:endParaRPr b="1"/>
          </a:p>
          <a:p>
            <a:pPr indent="-342900" lvl="0" marL="457200" marR="381000" rtl="0" algn="l">
              <a:lnSpc>
                <a:spcPct val="142857"/>
              </a:lnSpc>
              <a:spcBef>
                <a:spcPts val="1100"/>
              </a:spcBef>
              <a:spcAft>
                <a:spcPts val="0"/>
              </a:spcAft>
              <a:buSzPts val="1800"/>
              <a:buFont typeface="Proxima Nova"/>
              <a:buChar char="●"/>
            </a:pPr>
            <a:r>
              <a:rPr lang="en-US"/>
              <a:t>Integra il benessere nelle </a:t>
            </a:r>
            <a:r>
              <a:rPr b="1" lang="en-US"/>
              <a:t>routine quotidiane e settimanali:</a:t>
            </a:r>
            <a:r>
              <a:rPr lang="en-US"/>
              <a:t> check-in mattutini, cerchi di gratitudine, assemblee di celebrazione.</a:t>
            </a:r>
            <a:endParaRPr/>
          </a:p>
          <a:p>
            <a:pPr indent="-342900" lvl="0" marL="457200" marR="381000" rtl="0" algn="l">
              <a:lnSpc>
                <a:spcPct val="142857"/>
              </a:lnSpc>
              <a:spcBef>
                <a:spcPts val="1100"/>
              </a:spcBef>
              <a:spcAft>
                <a:spcPts val="0"/>
              </a:spcAft>
              <a:buSzPts val="1800"/>
              <a:buFont typeface="Proxima Nova"/>
              <a:buChar char="●"/>
            </a:pPr>
            <a:r>
              <a:rPr lang="en-US"/>
              <a:t>Sfrutta i momenti di </a:t>
            </a:r>
            <a:r>
              <a:rPr b="1" lang="en-US"/>
              <a:t>transizione</a:t>
            </a:r>
            <a:r>
              <a:rPr lang="en-US"/>
              <a:t> (inizio/fine giornata, cambi di classe) come opportunità per rinforzo positivo e regolazione emotiva.</a:t>
            </a:r>
            <a:endParaRPr/>
          </a:p>
          <a:p>
            <a:pPr indent="-342900" lvl="0" marL="457200" marR="381000" rtl="0" algn="l">
              <a:lnSpc>
                <a:spcPct val="142857"/>
              </a:lnSpc>
              <a:spcBef>
                <a:spcPts val="1100"/>
              </a:spcBef>
              <a:spcAft>
                <a:spcPts val="0"/>
              </a:spcAft>
              <a:buSzPts val="1800"/>
              <a:buFont typeface="Proxima Nova"/>
              <a:buChar char="●"/>
            </a:pPr>
            <a:r>
              <a:rPr lang="en-US"/>
              <a:t>Crea r</a:t>
            </a:r>
            <a:r>
              <a:rPr b="1" lang="en-US"/>
              <a:t>ituali di riconoscimento</a:t>
            </a:r>
            <a:r>
              <a:rPr lang="en-US"/>
              <a:t>: elogi per studenti e personale, “momenti di benessere” durante le riunioni.</a:t>
            </a:r>
            <a:endParaRPr/>
          </a:p>
          <a:p>
            <a:pPr indent="0" lvl="0" marL="381000" marR="381000" rtl="0" algn="l">
              <a:lnSpc>
                <a:spcPct val="142857"/>
              </a:lnSpc>
              <a:spcBef>
                <a:spcPts val="1100"/>
              </a:spcBef>
              <a:spcAft>
                <a:spcPts val="0"/>
              </a:spcAft>
              <a:buNone/>
            </a:pPr>
            <a:r>
              <a:rPr i="1" lang="en-US"/>
              <a:t>Esempio</a:t>
            </a:r>
            <a:r>
              <a:rPr lang="en-US"/>
              <a:t>: Inizia ogni settimana con un “PERMA Pulse”, in cui gli studenti riflettono su un elemento del modello PERMA che hanno messo in pratica.</a:t>
            </a:r>
            <a:endParaRPr/>
          </a:p>
          <a:p>
            <a:pPr indent="0" lvl="0" marL="381000" marR="381000" rtl="0" algn="l">
              <a:lnSpc>
                <a:spcPct val="142857"/>
              </a:lnSpc>
              <a:spcBef>
                <a:spcPts val="1100"/>
              </a:spcBef>
              <a:spcAft>
                <a:spcPts val="0"/>
              </a:spcAft>
              <a:buSzPts val="1800"/>
              <a:buNone/>
            </a:pPr>
            <a:r>
              <a:t/>
            </a:r>
            <a:endParaRPr/>
          </a:p>
          <a:p>
            <a:pPr indent="0" lvl="0" marL="0" marR="381000" rtl="0" algn="l">
              <a:lnSpc>
                <a:spcPct val="142857"/>
              </a:lnSpc>
              <a:spcBef>
                <a:spcPts val="1100"/>
              </a:spcBef>
              <a:spcAft>
                <a:spcPts val="0"/>
              </a:spcAft>
              <a:buSzPts val="1800"/>
              <a:buNone/>
            </a:pPr>
            <a:r>
              <a:t/>
            </a:r>
            <a:endParaRPr/>
          </a:p>
          <a:p>
            <a:pPr indent="0" lvl="0" marL="0" rtl="0" algn="l">
              <a:lnSpc>
                <a:spcPct val="90000"/>
              </a:lnSpc>
              <a:spcBef>
                <a:spcPts val="1200"/>
              </a:spcBef>
              <a:spcAft>
                <a:spcPts val="0"/>
              </a:spcAft>
              <a:buClr>
                <a:schemeClr val="dk1"/>
              </a:buClr>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85f2f5408a_0_1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16" name="Google Shape;216;g385f2f5408a_0_1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Strategie di Integrazione</a:t>
            </a:r>
            <a:endParaRPr/>
          </a:p>
        </p:txBody>
      </p:sp>
      <p:sp>
        <p:nvSpPr>
          <p:cNvPr id="217" name="Google Shape;217;g385f2f5408a_0_1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400"/>
              </a:spcBef>
              <a:spcAft>
                <a:spcPts val="0"/>
              </a:spcAft>
              <a:buSzPts val="1800"/>
              <a:buNone/>
            </a:pPr>
            <a:r>
              <a:rPr b="1" lang="en-US"/>
              <a:t>2. </a:t>
            </a:r>
            <a:r>
              <a:rPr b="1" lang="en-US"/>
              <a:t>Curriculum e Pratiche Didattiche</a:t>
            </a:r>
            <a:endParaRPr b="1" sz="1250">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t>Integra i temi del benessere nei </a:t>
            </a:r>
            <a:r>
              <a:rPr b="1" lang="en-US"/>
              <a:t>contenuti delle lezioni</a:t>
            </a:r>
            <a:r>
              <a:rPr lang="en-US"/>
              <a:t>: letteratura, storia, scienze e arte possono tutti esplorare emozioni, relazioni e significato.</a:t>
            </a:r>
            <a:endParaRPr/>
          </a:p>
          <a:p>
            <a:pPr indent="-342900" lvl="0" marL="457200" rtl="0" algn="l">
              <a:lnSpc>
                <a:spcPct val="142857"/>
              </a:lnSpc>
              <a:spcBef>
                <a:spcPts val="0"/>
              </a:spcBef>
              <a:spcAft>
                <a:spcPts val="0"/>
              </a:spcAft>
              <a:buSzPts val="1800"/>
              <a:buChar char="●"/>
            </a:pPr>
            <a:r>
              <a:rPr lang="en-US"/>
              <a:t>Utilizza l’</a:t>
            </a:r>
            <a:r>
              <a:rPr b="1" lang="en-US"/>
              <a:t>apprendimento basato su progetti </a:t>
            </a:r>
            <a:r>
              <a:rPr lang="en-US"/>
              <a:t>per favorire coinvolgimento e realizzazione.</a:t>
            </a:r>
            <a:endParaRPr/>
          </a:p>
          <a:p>
            <a:pPr indent="-342900" lvl="0" marL="457200" rtl="0" algn="l">
              <a:lnSpc>
                <a:spcPct val="142857"/>
              </a:lnSpc>
              <a:spcBef>
                <a:spcPts val="0"/>
              </a:spcBef>
              <a:spcAft>
                <a:spcPts val="0"/>
              </a:spcAft>
              <a:buSzPts val="1800"/>
              <a:buFont typeface="Proxima Nova"/>
              <a:buChar char="●"/>
            </a:pPr>
            <a:r>
              <a:rPr lang="en-US"/>
              <a:t>Incoraggia la </a:t>
            </a:r>
            <a:r>
              <a:rPr b="1" lang="en-US"/>
              <a:t>voce e la scelta degli studenti</a:t>
            </a:r>
            <a:r>
              <a:rPr lang="en-US"/>
              <a:t> per sviluppare autonomia e senso di significato.</a:t>
            </a:r>
            <a:endParaRPr/>
          </a:p>
          <a:p>
            <a:pPr indent="0" lvl="0" marL="0" rtl="0" algn="l">
              <a:lnSpc>
                <a:spcPct val="142857"/>
              </a:lnSpc>
              <a:spcBef>
                <a:spcPts val="0"/>
              </a:spcBef>
              <a:spcAft>
                <a:spcPts val="0"/>
              </a:spcAft>
              <a:buNone/>
            </a:pPr>
            <a:r>
              <a:t/>
            </a:r>
            <a:endParaRPr/>
          </a:p>
          <a:p>
            <a:pPr indent="0" lvl="0" marL="457200" rtl="0" algn="l">
              <a:lnSpc>
                <a:spcPct val="142857"/>
              </a:lnSpc>
              <a:spcBef>
                <a:spcPts val="0"/>
              </a:spcBef>
              <a:spcAft>
                <a:spcPts val="0"/>
              </a:spcAft>
              <a:buNone/>
            </a:pPr>
            <a:r>
              <a:rPr i="1" lang="en-US"/>
              <a:t>Esempio</a:t>
            </a:r>
            <a:r>
              <a:rPr lang="en-US"/>
              <a:t>: Nelle lezioni di lingua, gli studenti scrivono lettere di gratitudine o riflettono sui propri punti di forza personali.</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85f2f5408a_0_1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23" name="Google Shape;223;g385f2f5408a_0_12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Strategie di Integrazione</a:t>
            </a:r>
            <a:endParaRPr/>
          </a:p>
        </p:txBody>
      </p:sp>
      <p:sp>
        <p:nvSpPr>
          <p:cNvPr id="224" name="Google Shape;224;g385f2f5408a_0_12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3. </a:t>
            </a:r>
            <a:r>
              <a:rPr b="1" lang="en-US"/>
              <a:t>Politiche e Leadership</a:t>
            </a:r>
            <a:endParaRPr/>
          </a:p>
          <a:p>
            <a:pPr indent="-342900" lvl="0" marL="457200" marR="381000" rtl="0" algn="l">
              <a:lnSpc>
                <a:spcPct val="142857"/>
              </a:lnSpc>
              <a:spcBef>
                <a:spcPts val="1100"/>
              </a:spcBef>
              <a:spcAft>
                <a:spcPts val="0"/>
              </a:spcAft>
              <a:buSzPts val="1800"/>
              <a:buFont typeface="Proxima Nova"/>
              <a:buChar char="●"/>
            </a:pPr>
            <a:r>
              <a:rPr lang="en-US"/>
              <a:t>Allinea le politiche scolastiche a un </a:t>
            </a:r>
            <a:r>
              <a:rPr b="1" lang="en-US"/>
              <a:t>linguaggio inclusivo e basato sui punti di forza.</a:t>
            </a:r>
            <a:endParaRPr/>
          </a:p>
          <a:p>
            <a:pPr indent="-342900" lvl="0" marL="457200" rtl="0" algn="l">
              <a:lnSpc>
                <a:spcPct val="142857"/>
              </a:lnSpc>
              <a:spcBef>
                <a:spcPts val="0"/>
              </a:spcBef>
              <a:spcAft>
                <a:spcPts val="0"/>
              </a:spcAft>
              <a:buSzPts val="1800"/>
              <a:buFont typeface="Proxima Nova"/>
              <a:buChar char="●"/>
            </a:pPr>
            <a:r>
              <a:rPr lang="en-US"/>
              <a:t>Assicurati che la leadership modelli pratiche di benessere: politiche a porta aperta, iniziative per il benessere del personale, comunicazione trasparente.</a:t>
            </a:r>
            <a:endParaRPr/>
          </a:p>
          <a:p>
            <a:pPr indent="-342900" lvl="0" marL="457200" marR="381000" rtl="0" algn="l">
              <a:lnSpc>
                <a:spcPct val="142857"/>
              </a:lnSpc>
              <a:spcBef>
                <a:spcPts val="1100"/>
              </a:spcBef>
              <a:spcAft>
                <a:spcPts val="0"/>
              </a:spcAft>
              <a:buSzPts val="1800"/>
              <a:buFont typeface="Proxima Nova"/>
              <a:buChar char="●"/>
            </a:pPr>
            <a:r>
              <a:rPr lang="en-US"/>
              <a:t>Integra gli obiettivi di benessere nei </a:t>
            </a:r>
            <a:r>
              <a:rPr b="1" lang="en-US"/>
              <a:t>piani di sviluppo</a:t>
            </a:r>
            <a:r>
              <a:rPr lang="en-US"/>
              <a:t> della scuola e nelle </a:t>
            </a:r>
            <a:r>
              <a:rPr b="1" lang="en-US"/>
              <a:t>valutazioni del personale.</a:t>
            </a:r>
            <a:endParaRPr/>
          </a:p>
          <a:p>
            <a:pPr indent="0" lvl="0" marL="381000" marR="381000" rtl="0" algn="l">
              <a:lnSpc>
                <a:spcPct val="142857"/>
              </a:lnSpc>
              <a:spcBef>
                <a:spcPts val="1100"/>
              </a:spcBef>
              <a:spcAft>
                <a:spcPts val="0"/>
              </a:spcAft>
              <a:buNone/>
            </a:pPr>
            <a:r>
              <a:rPr i="1" lang="en-US"/>
              <a:t>Esempio</a:t>
            </a:r>
            <a:r>
              <a:rPr lang="en-US"/>
              <a:t>: Includi indicatori di benessere nei piani di miglioramento della scuola e nelle valutazioni delle prestazioni del personale.</a:t>
            </a:r>
            <a:endParaRPr/>
          </a:p>
          <a:p>
            <a:pPr indent="0" lvl="0" marL="381000" marR="381000" rtl="0" algn="l">
              <a:lnSpc>
                <a:spcPct val="142857"/>
              </a:lnSpc>
              <a:spcBef>
                <a:spcPts val="1100"/>
              </a:spcBef>
              <a:spcAft>
                <a:spcPts val="0"/>
              </a:spcAft>
              <a:buSzPts val="1800"/>
              <a:buNone/>
            </a:pPr>
            <a:r>
              <a:t/>
            </a:r>
            <a:endParaRPr/>
          </a:p>
          <a:p>
            <a:pPr indent="0" lvl="0" marL="381000" marR="381000" rtl="0" algn="l">
              <a:lnSpc>
                <a:spcPct val="142857"/>
              </a:lnSpc>
              <a:spcBef>
                <a:spcPts val="1100"/>
              </a:spcBef>
              <a:spcAft>
                <a:spcPts val="0"/>
              </a:spcAft>
              <a:buSzPts val="1800"/>
              <a:buNone/>
            </a:pPr>
            <a:r>
              <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85f2f5408a_0_12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30" name="Google Shape;230;g385f2f5408a_0_12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Strategie di Integrazione</a:t>
            </a:r>
            <a:endParaRPr/>
          </a:p>
        </p:txBody>
      </p:sp>
      <p:sp>
        <p:nvSpPr>
          <p:cNvPr id="231" name="Google Shape;231;g385f2f5408a_0_12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4. </a:t>
            </a:r>
            <a:r>
              <a:rPr b="1" lang="en-US"/>
              <a:t>Sviluppo del Personale e Supporto tra Pari</a:t>
            </a:r>
            <a:endParaRPr/>
          </a:p>
          <a:p>
            <a:pPr indent="-342900" lvl="0" marL="457200" rtl="0" algn="l">
              <a:lnSpc>
                <a:spcPct val="142857"/>
              </a:lnSpc>
              <a:spcBef>
                <a:spcPts val="0"/>
              </a:spcBef>
              <a:spcAft>
                <a:spcPts val="0"/>
              </a:spcAft>
              <a:buSzPts val="1800"/>
              <a:buChar char="●"/>
            </a:pPr>
            <a:r>
              <a:rPr lang="en-US"/>
              <a:t>Offri </a:t>
            </a:r>
            <a:r>
              <a:rPr b="1" lang="en-US"/>
              <a:t>formazione continua per il personale incentrata sul benessere</a:t>
            </a:r>
            <a:r>
              <a:rPr lang="en-US"/>
              <a:t> (es. gestione dello stress, comunicazione positiva).</a:t>
            </a:r>
            <a:endParaRPr/>
          </a:p>
          <a:p>
            <a:pPr indent="-342900" lvl="0" marL="457200" rtl="0" algn="l">
              <a:lnSpc>
                <a:spcPct val="142857"/>
              </a:lnSpc>
              <a:spcBef>
                <a:spcPts val="0"/>
              </a:spcBef>
              <a:spcAft>
                <a:spcPts val="0"/>
              </a:spcAft>
              <a:buSzPts val="1800"/>
              <a:buChar char="●"/>
            </a:pPr>
            <a:r>
              <a:rPr lang="en-US"/>
              <a:t>Crea </a:t>
            </a:r>
            <a:r>
              <a:rPr b="1" lang="en-US"/>
              <a:t>circoli di mentoring o coaching tra pari </a:t>
            </a:r>
            <a:r>
              <a:rPr lang="en-US"/>
              <a:t>per il personale.</a:t>
            </a:r>
            <a:endParaRPr/>
          </a:p>
          <a:p>
            <a:pPr indent="-342900" lvl="0" marL="457200" rtl="0" algn="l">
              <a:lnSpc>
                <a:spcPct val="142857"/>
              </a:lnSpc>
              <a:spcBef>
                <a:spcPts val="0"/>
              </a:spcBef>
              <a:spcAft>
                <a:spcPts val="0"/>
              </a:spcAft>
              <a:buSzPts val="1800"/>
              <a:buChar char="●"/>
            </a:pPr>
            <a:r>
              <a:rPr lang="en-US"/>
              <a:t>Celebra i contributi del personale e promuovi una cultura di apprezzamento.</a:t>
            </a:r>
            <a:endParaRPr/>
          </a:p>
          <a:p>
            <a:pPr indent="0" lvl="0" marL="457200" rtl="0" algn="l">
              <a:lnSpc>
                <a:spcPct val="142857"/>
              </a:lnSpc>
              <a:spcBef>
                <a:spcPts val="0"/>
              </a:spcBef>
              <a:spcAft>
                <a:spcPts val="0"/>
              </a:spcAft>
              <a:buNone/>
            </a:pPr>
            <a:r>
              <a:rPr i="1" lang="en-US"/>
              <a:t>Esempio</a:t>
            </a:r>
            <a:r>
              <a:rPr lang="en-US"/>
              <a:t>: “Staff PERMA Spotlight” mensile, in cui un membro del team condivide una pratica di benessere che ha funzionato.</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85f2f5408a_0_13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37" name="Google Shape;237;g385f2f5408a_0_13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Mappa Visiva – Mappare il Benessere durante l’Anno Scolastico</a:t>
            </a:r>
            <a:endParaRPr/>
          </a:p>
        </p:txBody>
      </p:sp>
      <p:sp>
        <p:nvSpPr>
          <p:cNvPr id="238" name="Google Shape;238;g385f2f5408a_0_13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Durata</a:t>
            </a:r>
            <a:r>
              <a:rPr lang="en-US"/>
              <a:t>: 40 minuti</a:t>
            </a:r>
            <a:br>
              <a:rPr lang="en-US"/>
            </a:br>
            <a:r>
              <a:rPr b="1" lang="en-US"/>
              <a:t>Scopo: </a:t>
            </a:r>
            <a:r>
              <a:rPr lang="en-US"/>
              <a:t>Aiutare i partecipanti a visualizzare il calendario scolastico e individuare opportunità per integrare i principi di PERMA, WSA e SWPBS.</a:t>
            </a:r>
            <a:endParaRPr/>
          </a:p>
          <a:p>
            <a:pPr indent="0" lvl="0" marL="0" rtl="0" algn="l">
              <a:lnSpc>
                <a:spcPct val="142857"/>
              </a:lnSpc>
              <a:spcBef>
                <a:spcPts val="1100"/>
              </a:spcBef>
              <a:spcAft>
                <a:spcPts val="0"/>
              </a:spcAft>
              <a:buSzPts val="1800"/>
              <a:buNone/>
            </a:pPr>
            <a:r>
              <a:rPr b="1" lang="en-US"/>
              <a:t>Obiettivi di Apprendimento</a:t>
            </a:r>
            <a:endParaRPr b="1"/>
          </a:p>
          <a:p>
            <a:pPr indent="-342900" lvl="0" marL="457200" rtl="0" algn="l">
              <a:lnSpc>
                <a:spcPct val="142857"/>
              </a:lnSpc>
              <a:spcBef>
                <a:spcPts val="0"/>
              </a:spcBef>
              <a:spcAft>
                <a:spcPts val="0"/>
              </a:spcAft>
              <a:buSzPts val="1800"/>
              <a:buFont typeface="Calibri"/>
              <a:buChar char="●"/>
            </a:pPr>
            <a:r>
              <a:rPr lang="en-US"/>
              <a:t>Riconoscere i momenti chiave dell’anno scolastico in cui il benessere può essere supportato intenzionalmente.</a:t>
            </a:r>
            <a:endParaRPr/>
          </a:p>
          <a:p>
            <a:pPr indent="-342900" lvl="0" marL="457200" rtl="0" algn="l">
              <a:lnSpc>
                <a:spcPct val="142857"/>
              </a:lnSpc>
              <a:spcBef>
                <a:spcPts val="0"/>
              </a:spcBef>
              <a:spcAft>
                <a:spcPts val="0"/>
              </a:spcAft>
              <a:buSzPts val="1800"/>
              <a:buFont typeface="Calibri"/>
              <a:buChar char="●"/>
            </a:pPr>
            <a:r>
              <a:rPr lang="en-US"/>
              <a:t>Pianificare in modo collaborativo i punti di integrazione delle pratiche PERMA e SWPBS.</a:t>
            </a:r>
            <a:endParaRPr/>
          </a:p>
          <a:p>
            <a:pPr indent="-342900" lvl="0" marL="457200" rtl="0" algn="l">
              <a:lnSpc>
                <a:spcPct val="142857"/>
              </a:lnSpc>
              <a:spcBef>
                <a:spcPts val="0"/>
              </a:spcBef>
              <a:spcAft>
                <a:spcPts val="0"/>
              </a:spcAft>
              <a:buSzPts val="1800"/>
              <a:buFont typeface="Calibri"/>
              <a:buChar char="●"/>
            </a:pPr>
            <a:r>
              <a:rPr lang="en-US"/>
              <a:t>Creare uno strumento visivo che guidi le azioni di benessere durante tutto l’anno.</a:t>
            </a:r>
            <a:endParaRPr/>
          </a:p>
          <a:p>
            <a:pPr indent="0" lvl="0" marL="0" rtl="0" algn="l">
              <a:lnSpc>
                <a:spcPct val="142857"/>
              </a:lnSpc>
              <a:spcBef>
                <a:spcPts val="1100"/>
              </a:spcBef>
              <a:spcAft>
                <a:spcPts val="0"/>
              </a:spcAft>
              <a:buSzPts val="1800"/>
              <a:buNone/>
            </a:pPr>
            <a:r>
              <a:rPr b="1" lang="en-US"/>
              <a:t>Materiali Necessari</a:t>
            </a:r>
            <a:endParaRPr b="1"/>
          </a:p>
          <a:p>
            <a:pPr indent="-342900" lvl="0" marL="457200" rtl="0" algn="l">
              <a:lnSpc>
                <a:spcPct val="142857"/>
              </a:lnSpc>
              <a:spcBef>
                <a:spcPts val="0"/>
              </a:spcBef>
              <a:spcAft>
                <a:spcPts val="0"/>
              </a:spcAft>
              <a:buSzPts val="1800"/>
              <a:buFont typeface="Calibri"/>
              <a:buChar char="●"/>
            </a:pPr>
            <a:r>
              <a:rPr lang="en-US"/>
              <a:t>Modello di Mappa Visiva digitale</a:t>
            </a:r>
            <a:endParaRPr/>
          </a:p>
          <a:p>
            <a:pPr indent="-342900" lvl="0" marL="457200" rtl="0" algn="l">
              <a:lnSpc>
                <a:spcPct val="142857"/>
              </a:lnSpc>
              <a:spcBef>
                <a:spcPts val="0"/>
              </a:spcBef>
              <a:spcAft>
                <a:spcPts val="0"/>
              </a:spcAft>
              <a:buSzPts val="1800"/>
              <a:buFont typeface="Calibri"/>
              <a:buChar char="●"/>
            </a:pPr>
            <a:r>
              <a:rPr lang="en-US"/>
              <a:t>Strumenti di collaborazione digitale (es. Google Docs)</a:t>
            </a:r>
            <a:endParaRPr/>
          </a:p>
          <a:p>
            <a:pPr indent="-342900" lvl="0" marL="457200" rtl="0" algn="l">
              <a:lnSpc>
                <a:spcPct val="142857"/>
              </a:lnSpc>
              <a:spcBef>
                <a:spcPts val="0"/>
              </a:spcBef>
              <a:spcAft>
                <a:spcPts val="0"/>
              </a:spcAft>
              <a:buSzPts val="1800"/>
              <a:buFont typeface="Calibri"/>
              <a:buChar char="●"/>
            </a:pPr>
            <a:r>
              <a:rPr lang="en-US"/>
              <a:t>Calendario scolastico (date dei trimestri, eventi, esami, vacanze)</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a829c65813_0_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109" name="Google Shape;109;g3a829c65813_0_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3</a:t>
            </a:r>
            <a:endParaRPr b="0" i="0" sz="3599">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85f2f5408a_0_1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44" name="Google Shape;244;g385f2f5408a_0_1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Mappa Visiva – Mappare il Benessere durante l’Anno Scolastico</a:t>
            </a:r>
            <a:endParaRPr/>
          </a:p>
        </p:txBody>
      </p:sp>
      <p:sp>
        <p:nvSpPr>
          <p:cNvPr id="245" name="Google Shape;245;g385f2f5408a_0_143"/>
          <p:cNvSpPr txBox="1"/>
          <p:nvPr>
            <p:ph idx="2" type="body"/>
          </p:nvPr>
        </p:nvSpPr>
        <p:spPr>
          <a:xfrm>
            <a:off x="97973" y="1462675"/>
            <a:ext cx="63279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Introduzione</a:t>
            </a:r>
            <a:r>
              <a:rPr b="1" lang="en-US"/>
              <a:t> (5 minuti)</a:t>
            </a:r>
            <a:endParaRPr b="1"/>
          </a:p>
          <a:p>
            <a:pPr indent="-342900" lvl="0" marL="457200" rtl="0" algn="l">
              <a:lnSpc>
                <a:spcPct val="142857"/>
              </a:lnSpc>
              <a:spcBef>
                <a:spcPts val="1100"/>
              </a:spcBef>
              <a:spcAft>
                <a:spcPts val="0"/>
              </a:spcAft>
              <a:buSzPts val="1800"/>
              <a:buFont typeface="Calibri"/>
              <a:buChar char="●"/>
            </a:pPr>
            <a:r>
              <a:rPr lang="en-US"/>
              <a:t>Scopo dell’attività: Mappare l’anno scolastico e individuare i momenti in cui le pratiche di benessere possono essere integrate. Consideralo come il tuo calendario strategico del benessere.</a:t>
            </a:r>
            <a:endParaRPr b="1"/>
          </a:p>
        </p:txBody>
      </p:sp>
      <p:pic>
        <p:nvPicPr>
          <p:cNvPr id="246" name="Google Shape;246;g385f2f5408a_0_143"/>
          <p:cNvPicPr preferRelativeResize="0"/>
          <p:nvPr/>
        </p:nvPicPr>
        <p:blipFill rotWithShape="1">
          <a:blip r:embed="rId3">
            <a:alphaModFix/>
          </a:blip>
          <a:srcRect b="0" l="0" r="0" t="0"/>
          <a:stretch/>
        </p:blipFill>
        <p:spPr>
          <a:xfrm>
            <a:off x="7739423" y="1405472"/>
            <a:ext cx="3861791" cy="5147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85f2f5408a_0_1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52" name="Google Shape;252;g385f2f5408a_0_1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Mappa Visiva – Mappare il Benessere durante l’Anno Scolastico</a:t>
            </a:r>
            <a:endParaRPr/>
          </a:p>
        </p:txBody>
      </p:sp>
      <p:sp>
        <p:nvSpPr>
          <p:cNvPr id="253" name="Google Shape;253;g385f2f5408a_0_14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Mappatura di Gruppo (25 minuti)</a:t>
            </a:r>
            <a:br>
              <a:rPr b="1" lang="en-US"/>
            </a:br>
            <a:r>
              <a:rPr lang="en-US"/>
              <a:t>In piccoli gruppi:</a:t>
            </a:r>
            <a:endParaRPr/>
          </a:p>
          <a:p>
            <a:pPr indent="-342900" lvl="1" marL="914400" rtl="0" algn="l">
              <a:lnSpc>
                <a:spcPct val="142857"/>
              </a:lnSpc>
              <a:spcBef>
                <a:spcPts val="1100"/>
              </a:spcBef>
              <a:spcAft>
                <a:spcPts val="0"/>
              </a:spcAft>
              <a:buSzPts val="1800"/>
              <a:buFont typeface="Calibri"/>
              <a:buChar char="○"/>
            </a:pPr>
            <a:r>
              <a:rPr lang="en-US" sz="1800"/>
              <a:t>Esaminate il calendario della vostra scuola.</a:t>
            </a:r>
            <a:endParaRPr sz="1800"/>
          </a:p>
          <a:p>
            <a:pPr indent="-342900" lvl="1" marL="914400" rtl="0" algn="l">
              <a:lnSpc>
                <a:spcPct val="142857"/>
              </a:lnSpc>
              <a:spcBef>
                <a:spcPts val="0"/>
              </a:spcBef>
              <a:spcAft>
                <a:spcPts val="0"/>
              </a:spcAft>
              <a:buSzPts val="1800"/>
              <a:buFont typeface="Proxima Nova"/>
              <a:buChar char="○"/>
            </a:pPr>
            <a:r>
              <a:rPr lang="en-US" sz="1800"/>
              <a:t>Utilizzate il Modello di Mappa Visiva per evidenziare:</a:t>
            </a:r>
            <a:endParaRPr sz="1800"/>
          </a:p>
          <a:p>
            <a:pPr indent="-342900" lvl="2" marL="1371600" rtl="0" algn="l">
              <a:lnSpc>
                <a:spcPct val="142857"/>
              </a:lnSpc>
              <a:spcBef>
                <a:spcPts val="0"/>
              </a:spcBef>
              <a:spcAft>
                <a:spcPts val="0"/>
              </a:spcAft>
              <a:buSzPts val="1800"/>
              <a:buFont typeface="Calibri"/>
              <a:buChar char="■"/>
            </a:pPr>
            <a:r>
              <a:rPr lang="en-US" sz="1800"/>
              <a:t>Periodi ad alto stress (es. esami, cambi di classe)</a:t>
            </a:r>
            <a:endParaRPr sz="1800"/>
          </a:p>
          <a:p>
            <a:pPr indent="-342900" lvl="2" marL="1371600" rtl="0" algn="l">
              <a:lnSpc>
                <a:spcPct val="142857"/>
              </a:lnSpc>
              <a:spcBef>
                <a:spcPts val="0"/>
              </a:spcBef>
              <a:spcAft>
                <a:spcPts val="0"/>
              </a:spcAft>
              <a:buSzPts val="1800"/>
              <a:buFont typeface="Calibri"/>
              <a:buChar char="■"/>
            </a:pPr>
            <a:r>
              <a:rPr lang="en-US" sz="1800"/>
              <a:t>Momenti di celebrazione (es. feste scolastiche, vacanze)</a:t>
            </a:r>
            <a:endParaRPr sz="1800"/>
          </a:p>
          <a:p>
            <a:pPr indent="-342900" lvl="2" marL="1371600" rtl="0" algn="l">
              <a:lnSpc>
                <a:spcPct val="142857"/>
              </a:lnSpc>
              <a:spcBef>
                <a:spcPts val="0"/>
              </a:spcBef>
              <a:spcAft>
                <a:spcPts val="0"/>
              </a:spcAft>
              <a:buSzPts val="1800"/>
              <a:buFont typeface="Calibri"/>
              <a:buChar char="■"/>
            </a:pPr>
            <a:r>
              <a:rPr lang="en-US" sz="1800"/>
              <a:t>Routine regolari (es. assemblee, riunioni del personale)</a:t>
            </a:r>
            <a:endParaRPr sz="1800"/>
          </a:p>
          <a:p>
            <a:pPr indent="-342900" lvl="1" marL="914400" rtl="0" algn="l">
              <a:lnSpc>
                <a:spcPct val="142857"/>
              </a:lnSpc>
              <a:spcBef>
                <a:spcPts val="0"/>
              </a:spcBef>
              <a:spcAft>
                <a:spcPts val="0"/>
              </a:spcAft>
              <a:buSzPts val="1800"/>
              <a:buChar char="○"/>
            </a:pPr>
            <a:r>
              <a:rPr lang="en-US" sz="1800"/>
              <a:t>Individuate </a:t>
            </a:r>
            <a:r>
              <a:rPr b="1" lang="en-US" sz="1800"/>
              <a:t>opportunità</a:t>
            </a:r>
            <a:r>
              <a:rPr lang="en-US" sz="1800"/>
              <a:t> per integrare gli elementi del PERMA (es. Settimana della Gratitudine, Riconoscimento dei Punti di Forza, rituali di Feedback Positivo).</a:t>
            </a:r>
            <a:endParaRPr sz="1800"/>
          </a:p>
          <a:p>
            <a:pPr indent="-342900" lvl="1" marL="914400" rtl="0" algn="l">
              <a:lnSpc>
                <a:spcPct val="142857"/>
              </a:lnSpc>
              <a:spcBef>
                <a:spcPts val="0"/>
              </a:spcBef>
              <a:spcAft>
                <a:spcPts val="0"/>
              </a:spcAft>
              <a:buSzPts val="1800"/>
              <a:buChar char="○"/>
            </a:pPr>
            <a:r>
              <a:rPr lang="en-US" sz="1800"/>
              <a:t>Annotate le </a:t>
            </a:r>
            <a:r>
              <a:rPr b="1" lang="en-US" sz="1800"/>
              <a:t>strategie SWPBS </a:t>
            </a:r>
            <a:r>
              <a:rPr lang="en-US" sz="1800"/>
              <a:t>(es. aggiornamenti delle aspettative comportamentali, mentoring tra pari).</a:t>
            </a:r>
            <a:endParaRPr sz="1800"/>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85f2f5408a_0_1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59" name="Google Shape;259;g385f2f5408a_0_15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Mappa Visiva – Mappare il Benessere durante l’Anno Scolastico</a:t>
            </a:r>
            <a:endParaRPr/>
          </a:p>
        </p:txBody>
      </p:sp>
      <p:sp>
        <p:nvSpPr>
          <p:cNvPr id="260" name="Google Shape;260;g385f2f5408a_0_155"/>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42857"/>
              </a:lnSpc>
              <a:spcBef>
                <a:spcPts val="1100"/>
              </a:spcBef>
              <a:spcAft>
                <a:spcPts val="0"/>
              </a:spcAft>
              <a:buSzPts val="1800"/>
              <a:buFont typeface="Proxima Nova"/>
              <a:buChar char="●"/>
            </a:pPr>
            <a:r>
              <a:rPr b="1" lang="en-US"/>
              <a:t>Condivisione e Riflessione (10 minuti)</a:t>
            </a:r>
            <a:br>
              <a:rPr b="1" lang="en-US"/>
            </a:br>
            <a:r>
              <a:rPr lang="en-US"/>
              <a:t>Ogni gruppo presenta brevemente la propria mappa.</a:t>
            </a:r>
            <a:br>
              <a:rPr lang="en-US"/>
            </a:br>
            <a:r>
              <a:rPr lang="en-US"/>
              <a:t> Stimola la riflessione con domande come:</a:t>
            </a:r>
            <a:endParaRPr/>
          </a:p>
          <a:p>
            <a:pPr indent="-342900" lvl="1" marL="914400" rtl="0" algn="l">
              <a:lnSpc>
                <a:spcPct val="142857"/>
              </a:lnSpc>
              <a:spcBef>
                <a:spcPts val="1100"/>
              </a:spcBef>
              <a:spcAft>
                <a:spcPts val="0"/>
              </a:spcAft>
              <a:buSzPts val="1800"/>
              <a:buFont typeface="Proxima Nova"/>
              <a:buChar char="○"/>
            </a:pPr>
            <a:r>
              <a:rPr lang="en-US"/>
              <a:t>«Quali momenti sono più critici per il benessere?»</a:t>
            </a:r>
            <a:endParaRPr/>
          </a:p>
          <a:p>
            <a:pPr indent="-342900" lvl="1" marL="914400" rtl="0" algn="l">
              <a:lnSpc>
                <a:spcPct val="142857"/>
              </a:lnSpc>
              <a:spcBef>
                <a:spcPts val="1100"/>
              </a:spcBef>
              <a:spcAft>
                <a:spcPts val="0"/>
              </a:spcAft>
              <a:buSzPts val="1800"/>
              <a:buFont typeface="Proxima Nova"/>
              <a:buChar char="○"/>
            </a:pPr>
            <a:r>
              <a:rPr lang="en-US"/>
              <a:t>«Come possiamo rendere queste pratiche sostenibili?»</a:t>
            </a:r>
            <a:endParaRPr/>
          </a:p>
          <a:p>
            <a:pPr indent="0" lvl="0" marL="457200" rtl="0" algn="l">
              <a:lnSpc>
                <a:spcPct val="142857"/>
              </a:lnSpc>
              <a:spcBef>
                <a:spcPts val="1100"/>
              </a:spcBef>
              <a:spcAft>
                <a:spcPts val="0"/>
              </a:spcAft>
              <a:buSzPts val="1800"/>
              <a:buNone/>
            </a:pPr>
            <a:r>
              <a:t/>
            </a:r>
            <a:endParaRPr b="1"/>
          </a:p>
          <a:p>
            <a:pPr indent="0" lvl="0" marL="0" rtl="0" algn="l">
              <a:lnSpc>
                <a:spcPct val="90000"/>
              </a:lnSpc>
              <a:spcBef>
                <a:spcPts val="1200"/>
              </a:spcBef>
              <a:spcAft>
                <a:spcPts val="0"/>
              </a:spcAft>
              <a:buClr>
                <a:schemeClr val="dk1"/>
              </a:buClr>
              <a:buSzPts val="1800"/>
              <a:buNone/>
            </a:pPr>
            <a:r>
              <a:t/>
            </a:r>
            <a:endParaRPr b="1"/>
          </a:p>
        </p:txBody>
      </p:sp>
      <p:pic>
        <p:nvPicPr>
          <p:cNvPr id="261" name="Google Shape;261;g385f2f5408a_0_155"/>
          <p:cNvPicPr preferRelativeResize="0"/>
          <p:nvPr/>
        </p:nvPicPr>
        <p:blipFill rotWithShape="1">
          <a:blip r:embed="rId3">
            <a:alphaModFix/>
          </a:blip>
          <a:srcRect b="0" l="0" r="0" t="0"/>
          <a:stretch/>
        </p:blipFill>
        <p:spPr>
          <a:xfrm>
            <a:off x="6591323" y="2138422"/>
            <a:ext cx="4371975" cy="340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85f2f5408a_0_1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67" name="Google Shape;267;g385f2f5408a_0_16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Timeline e Ostacoli – Pianificare per il Benessere Sostenibile</a:t>
            </a:r>
            <a:endParaRPr/>
          </a:p>
        </p:txBody>
      </p:sp>
      <p:sp>
        <p:nvSpPr>
          <p:cNvPr id="268" name="Google Shape;268;g385f2f5408a_0_163"/>
          <p:cNvSpPr txBox="1"/>
          <p:nvPr>
            <p:ph idx="2" type="body"/>
          </p:nvPr>
        </p:nvSpPr>
        <p:spPr>
          <a:xfrm>
            <a:off x="97977" y="1462675"/>
            <a:ext cx="117378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Durata: </a:t>
            </a:r>
            <a:r>
              <a:rPr lang="en-US"/>
              <a:t>30 minuti</a:t>
            </a:r>
            <a:endParaRPr/>
          </a:p>
          <a:p>
            <a:pPr indent="0" lvl="0" marL="0" rtl="0" algn="l">
              <a:lnSpc>
                <a:spcPct val="142857"/>
              </a:lnSpc>
              <a:spcBef>
                <a:spcPts val="1100"/>
              </a:spcBef>
              <a:spcAft>
                <a:spcPts val="0"/>
              </a:spcAft>
              <a:buSzPts val="1800"/>
              <a:buNone/>
            </a:pPr>
            <a:r>
              <a:rPr b="1" lang="en-US"/>
              <a:t>Scopo: </a:t>
            </a:r>
            <a:r>
              <a:rPr lang="en-US"/>
              <a:t>Supportare le scuole nello sviluppo di piani di benessere concreti e nell’affrontare proattivamente le sfide.</a:t>
            </a:r>
            <a:endParaRPr/>
          </a:p>
          <a:p>
            <a:pPr indent="0" lvl="0" marL="0" rtl="0" algn="l">
              <a:lnSpc>
                <a:spcPct val="142857"/>
              </a:lnSpc>
              <a:spcBef>
                <a:spcPts val="1100"/>
              </a:spcBef>
              <a:spcAft>
                <a:spcPts val="0"/>
              </a:spcAft>
              <a:buSzPts val="1800"/>
              <a:buNone/>
            </a:pPr>
            <a:r>
              <a:rPr b="1" lang="en-US"/>
              <a:t>Obiettivi di Apprendimento</a:t>
            </a:r>
            <a:endParaRPr b="1"/>
          </a:p>
          <a:p>
            <a:pPr indent="-342900" lvl="0" marL="457200" rtl="0" algn="l">
              <a:lnSpc>
                <a:spcPct val="142857"/>
              </a:lnSpc>
              <a:spcBef>
                <a:spcPts val="0"/>
              </a:spcBef>
              <a:spcAft>
                <a:spcPts val="0"/>
              </a:spcAft>
              <a:buSzPts val="1800"/>
              <a:buFont typeface="Calibri"/>
              <a:buChar char="●"/>
            </a:pPr>
            <a:r>
              <a:rPr lang="en-US"/>
              <a:t>Sviluppare una timeline realistica per l’implementazione delle iniziative di benessere.</a:t>
            </a:r>
            <a:endParaRPr/>
          </a:p>
          <a:p>
            <a:pPr indent="-342900" lvl="0" marL="457200" rtl="0" algn="l">
              <a:lnSpc>
                <a:spcPct val="142857"/>
              </a:lnSpc>
              <a:spcBef>
                <a:spcPts val="0"/>
              </a:spcBef>
              <a:spcAft>
                <a:spcPts val="0"/>
              </a:spcAft>
              <a:buSzPts val="1800"/>
              <a:buFont typeface="Calibri"/>
              <a:buChar char="●"/>
            </a:pPr>
            <a:r>
              <a:rPr lang="en-US"/>
              <a:t>Identificare potenziali ostacoli e co-creare soluzioni.</a:t>
            </a:r>
            <a:endParaRPr/>
          </a:p>
          <a:p>
            <a:pPr indent="-342900" lvl="0" marL="457200" rtl="0" algn="l">
              <a:lnSpc>
                <a:spcPct val="142857"/>
              </a:lnSpc>
              <a:spcBef>
                <a:spcPts val="0"/>
              </a:spcBef>
              <a:spcAft>
                <a:spcPts val="0"/>
              </a:spcAft>
              <a:buSzPts val="1800"/>
              <a:buFont typeface="Calibri"/>
              <a:buChar char="●"/>
            </a:pPr>
            <a:r>
              <a:rPr lang="en-US"/>
              <a:t>Utilizzare un linguaggio basato sui punti di forza per favorire una mentalità proattiva.</a:t>
            </a:r>
            <a:endParaRPr/>
          </a:p>
          <a:p>
            <a:pPr indent="0" lvl="0" marL="0" rtl="0" algn="l">
              <a:lnSpc>
                <a:spcPct val="142857"/>
              </a:lnSpc>
              <a:spcBef>
                <a:spcPts val="1100"/>
              </a:spcBef>
              <a:spcAft>
                <a:spcPts val="0"/>
              </a:spcAft>
              <a:buSzPts val="1800"/>
              <a:buNone/>
            </a:pPr>
            <a:r>
              <a:rPr b="1" lang="en-US"/>
              <a:t>Materiali Necessari</a:t>
            </a:r>
            <a:endParaRPr b="1"/>
          </a:p>
          <a:p>
            <a:pPr indent="-342900" lvl="0" marL="457200" rtl="0" algn="l">
              <a:lnSpc>
                <a:spcPct val="142857"/>
              </a:lnSpc>
              <a:spcBef>
                <a:spcPts val="0"/>
              </a:spcBef>
              <a:spcAft>
                <a:spcPts val="0"/>
              </a:spcAft>
              <a:buSzPts val="1800"/>
              <a:buFont typeface="Calibri"/>
              <a:buChar char="●"/>
            </a:pPr>
            <a:r>
              <a:rPr lang="en-US"/>
              <a:t>Modello di Timeline per l’Implementazione</a:t>
            </a:r>
            <a:endParaRPr/>
          </a:p>
          <a:p>
            <a:pPr indent="-342900" lvl="0" marL="457200" rtl="0" algn="l">
              <a:lnSpc>
                <a:spcPct val="142857"/>
              </a:lnSpc>
              <a:spcBef>
                <a:spcPts val="0"/>
              </a:spcBef>
              <a:spcAft>
                <a:spcPts val="0"/>
              </a:spcAft>
              <a:buSzPts val="1800"/>
              <a:buFont typeface="Calibri"/>
              <a:buChar char="●"/>
            </a:pPr>
            <a:r>
              <a:rPr lang="en-US"/>
              <a:t>Modello Mappa Ostacolo-Soluzione</a:t>
            </a:r>
            <a:endParaRPr/>
          </a:p>
          <a:p>
            <a:pPr indent="-342900" lvl="0" marL="457200" rtl="0" algn="l">
              <a:lnSpc>
                <a:spcPct val="142857"/>
              </a:lnSpc>
              <a:spcBef>
                <a:spcPts val="0"/>
              </a:spcBef>
              <a:spcAft>
                <a:spcPts val="0"/>
              </a:spcAft>
              <a:buSzPts val="1800"/>
              <a:buFont typeface="Calibri"/>
              <a:buChar char="●"/>
            </a:pPr>
            <a:r>
              <a:rPr lang="en-US"/>
              <a:t>Strumenti digitali di collaborazione (Google Docs)</a:t>
            </a:r>
            <a:endParaRPr/>
          </a:p>
          <a:p>
            <a:pPr indent="-342900" lvl="0" marL="457200" rtl="0" algn="l">
              <a:lnSpc>
                <a:spcPct val="142857"/>
              </a:lnSpc>
              <a:spcBef>
                <a:spcPts val="0"/>
              </a:spcBef>
              <a:spcAft>
                <a:spcPts val="0"/>
              </a:spcAft>
              <a:buSzPts val="1800"/>
              <a:buFont typeface="Calibri"/>
              <a:buChar char="●"/>
            </a:pPr>
            <a:r>
              <a:rPr lang="en-US"/>
              <a:t>Guida al linguaggio basato sui punti di forza (scheda opzionale)</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85f2f5408a_0_17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74" name="Google Shape;274;g385f2f5408a_0_17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Timeline e Ostacoli – Pianificare per il Benessere Sostenibile</a:t>
            </a:r>
            <a:endParaRPr/>
          </a:p>
        </p:txBody>
      </p:sp>
      <p:sp>
        <p:nvSpPr>
          <p:cNvPr id="275" name="Google Shape;275;g385f2f5408a_0_171"/>
          <p:cNvSpPr txBox="1"/>
          <p:nvPr>
            <p:ph idx="2" type="body"/>
          </p:nvPr>
        </p:nvSpPr>
        <p:spPr>
          <a:xfrm>
            <a:off x="97977" y="1462675"/>
            <a:ext cx="117378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t>1. </a:t>
            </a:r>
            <a:r>
              <a:rPr b="1" lang="en-US"/>
              <a:t>Introduzione (5 min)</a:t>
            </a:r>
            <a:endParaRPr b="1"/>
          </a:p>
          <a:p>
            <a:pPr indent="0" lvl="0" marL="0" rtl="0" algn="l">
              <a:lnSpc>
                <a:spcPct val="142857"/>
              </a:lnSpc>
              <a:spcBef>
                <a:spcPts val="1100"/>
              </a:spcBef>
              <a:spcAft>
                <a:spcPts val="0"/>
              </a:spcAft>
              <a:buSzPts val="1800"/>
              <a:buNone/>
            </a:pPr>
            <a:r>
              <a:rPr b="1" lang="en-US"/>
              <a:t>Scopo dell’attività:</a:t>
            </a:r>
            <a:r>
              <a:rPr b="1" lang="en-US"/>
              <a:t> </a:t>
            </a:r>
            <a:r>
              <a:rPr lang="en-US"/>
              <a:t>Ora che avete mappato il vostro anno scolastico, trasformiamo queste idee in azioni concrete. Creerete una timeline per l’implementazione delle pratiche di benessere e identificherete eventuali ostacoli che potreste incontrare — insieme alle possibili soluzioni.</a:t>
            </a:r>
            <a:endParaRPr/>
          </a:p>
          <a:p>
            <a:pPr indent="0" lvl="0" marL="0" rtl="0" algn="l">
              <a:lnSpc>
                <a:spcPct val="142857"/>
              </a:lnSpc>
              <a:spcBef>
                <a:spcPts val="1200"/>
              </a:spcBef>
              <a:spcAft>
                <a:spcPts val="0"/>
              </a:spcAft>
              <a:buSzPts val="1800"/>
              <a:buNone/>
            </a:pPr>
            <a:r>
              <a:rPr b="1" lang="en-US"/>
              <a:t>2. </a:t>
            </a:r>
            <a:r>
              <a:rPr b="1" lang="en-US"/>
              <a:t>Creazione della Timeline (10 min)</a:t>
            </a:r>
            <a:endParaRPr b="1"/>
          </a:p>
          <a:p>
            <a:pPr indent="0" lvl="0" marL="0" rtl="0" algn="l">
              <a:lnSpc>
                <a:spcPct val="142857"/>
              </a:lnSpc>
              <a:spcBef>
                <a:spcPts val="1100"/>
              </a:spcBef>
              <a:spcAft>
                <a:spcPts val="0"/>
              </a:spcAft>
              <a:buSzPts val="1800"/>
              <a:buNone/>
            </a:pPr>
            <a:r>
              <a:rPr lang="en-US"/>
              <a:t>Utilizzate il Modello di Timeline per l’Implementazione per:</a:t>
            </a:r>
            <a:endParaRPr/>
          </a:p>
          <a:p>
            <a:pPr indent="-342900" lvl="0" marL="457200" rtl="0" algn="l">
              <a:lnSpc>
                <a:spcPct val="142857"/>
              </a:lnSpc>
              <a:spcBef>
                <a:spcPts val="0"/>
              </a:spcBef>
              <a:spcAft>
                <a:spcPts val="0"/>
              </a:spcAft>
              <a:buSzPts val="1800"/>
              <a:buFont typeface="Calibri"/>
              <a:buChar char="●"/>
            </a:pPr>
            <a:r>
              <a:rPr lang="en-US"/>
              <a:t>Selezionare 3–5 azioni chiave per il benessere dalla vostra Roadmap Visiva.</a:t>
            </a:r>
            <a:endParaRPr/>
          </a:p>
          <a:p>
            <a:pPr indent="-342900" lvl="0" marL="457200" rtl="0" algn="l">
              <a:lnSpc>
                <a:spcPct val="142857"/>
              </a:lnSpc>
              <a:spcBef>
                <a:spcPts val="0"/>
              </a:spcBef>
              <a:spcAft>
                <a:spcPts val="0"/>
              </a:spcAft>
              <a:buSzPts val="1800"/>
              <a:buFont typeface="Calibri"/>
              <a:buChar char="●"/>
            </a:pPr>
            <a:r>
              <a:rPr lang="en-US"/>
              <a:t>Assegnare tempi, persone responsabili e risorse necessarie.</a:t>
            </a:r>
            <a:endParaRPr/>
          </a:p>
          <a:p>
            <a:pPr indent="-342900" lvl="0" marL="457200" rtl="0" algn="l">
              <a:lnSpc>
                <a:spcPct val="142857"/>
              </a:lnSpc>
              <a:spcBef>
                <a:spcPts val="0"/>
              </a:spcBef>
              <a:spcAft>
                <a:spcPts val="0"/>
              </a:spcAft>
              <a:buSzPts val="1800"/>
              <a:buFont typeface="Calibri"/>
              <a:buChar char="●"/>
            </a:pPr>
            <a:r>
              <a:rPr lang="en-US"/>
              <a:t>Garantire l’allineamento con il calendario scolastico e le capacità della scuola.</a:t>
            </a:r>
            <a:endParaRPr/>
          </a:p>
          <a:p>
            <a:pPr indent="0" lvl="0" marL="0" rtl="0" algn="l">
              <a:lnSpc>
                <a:spcPct val="90000"/>
              </a:lnSpc>
              <a:spcBef>
                <a:spcPts val="1200"/>
              </a:spcBef>
              <a:spcAft>
                <a:spcPts val="0"/>
              </a:spcAft>
              <a:buClr>
                <a:schemeClr val="dk1"/>
              </a:buClr>
              <a:buSzPts val="1800"/>
              <a:buNone/>
            </a:pPr>
            <a:r>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85f2f5408a_0_17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81" name="Google Shape;281;g385f2f5408a_0_17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Timeline e Ostacoli – Pianificare per il Benessere Sostenibile</a:t>
            </a:r>
            <a:endParaRPr/>
          </a:p>
        </p:txBody>
      </p:sp>
      <p:sp>
        <p:nvSpPr>
          <p:cNvPr id="282" name="Google Shape;282;g385f2f5408a_0_177"/>
          <p:cNvSpPr txBox="1"/>
          <p:nvPr>
            <p:ph idx="2" type="body"/>
          </p:nvPr>
        </p:nvSpPr>
        <p:spPr>
          <a:xfrm>
            <a:off x="97977" y="1462675"/>
            <a:ext cx="117378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t>3. </a:t>
            </a:r>
            <a:r>
              <a:rPr b="1" lang="en-US"/>
              <a:t>Mappatura Ostacolo-Soluzione (10 min)</a:t>
            </a:r>
            <a:endParaRPr b="1"/>
          </a:p>
          <a:p>
            <a:pPr indent="0" lvl="0" marL="0" rtl="0" algn="l">
              <a:lnSpc>
                <a:spcPct val="142857"/>
              </a:lnSpc>
              <a:spcBef>
                <a:spcPts val="1100"/>
              </a:spcBef>
              <a:spcAft>
                <a:spcPts val="0"/>
              </a:spcAft>
              <a:buSzPts val="1800"/>
              <a:buNone/>
            </a:pPr>
            <a:r>
              <a:rPr lang="en-US"/>
              <a:t>Utilizzate il Modello Mappa Ostacolo-Soluzione per:</a:t>
            </a:r>
            <a:endParaRPr/>
          </a:p>
          <a:p>
            <a:pPr indent="-342900" lvl="0" marL="457200" rtl="0" algn="l">
              <a:lnSpc>
                <a:spcPct val="142857"/>
              </a:lnSpc>
              <a:spcBef>
                <a:spcPts val="0"/>
              </a:spcBef>
              <a:spcAft>
                <a:spcPts val="0"/>
              </a:spcAft>
              <a:buSzPts val="1800"/>
              <a:buFont typeface="Calibri"/>
              <a:buChar char="●"/>
            </a:pPr>
            <a:r>
              <a:rPr lang="en-US"/>
              <a:t>Identificare potenziali ostacoli (ad esempio, vincoli di tempo, resistenza del personale, mancanza di risorse).</a:t>
            </a:r>
            <a:endParaRPr/>
          </a:p>
          <a:p>
            <a:pPr indent="-342900" lvl="0" marL="457200" rtl="0" algn="l">
              <a:lnSpc>
                <a:spcPct val="142857"/>
              </a:lnSpc>
              <a:spcBef>
                <a:spcPts val="0"/>
              </a:spcBef>
              <a:spcAft>
                <a:spcPts val="0"/>
              </a:spcAft>
              <a:buSzPts val="1800"/>
              <a:buFont typeface="Calibri"/>
              <a:buChar char="●"/>
            </a:pPr>
            <a:r>
              <a:rPr lang="en-US"/>
              <a:t>Brainstorming di soluzioni utilizzando un linguaggio basato sui punti di forza (ad esempio, “Possiamo sfruttare la nostra forte cultura di mentoring tra pari…”).</a:t>
            </a:r>
            <a:endParaRPr/>
          </a:p>
          <a:p>
            <a:pPr indent="-342900" lvl="0" marL="457200" rtl="0" algn="l">
              <a:lnSpc>
                <a:spcPct val="142857"/>
              </a:lnSpc>
              <a:spcBef>
                <a:spcPts val="0"/>
              </a:spcBef>
              <a:spcAft>
                <a:spcPts val="0"/>
              </a:spcAft>
              <a:buSzPts val="1800"/>
              <a:buFont typeface="Calibri"/>
              <a:buChar char="●"/>
            </a:pPr>
            <a:r>
              <a:rPr lang="en-US"/>
              <a:t>Incoraggiare a considerare le sfide come opportunità di crescita.</a:t>
            </a:r>
            <a:endParaRPr/>
          </a:p>
          <a:p>
            <a:pPr indent="0" lvl="0" marL="0" rtl="0" algn="l">
              <a:lnSpc>
                <a:spcPct val="142857"/>
              </a:lnSpc>
              <a:spcBef>
                <a:spcPts val="1200"/>
              </a:spcBef>
              <a:spcAft>
                <a:spcPts val="0"/>
              </a:spcAft>
              <a:buSzPts val="1800"/>
              <a:buNone/>
            </a:pPr>
            <a:r>
              <a:rPr b="1" lang="en-US"/>
              <a:t>4. </a:t>
            </a:r>
            <a:r>
              <a:rPr b="1" lang="en-US"/>
              <a:t>Condivisione e Riflessione (5 min)</a:t>
            </a:r>
            <a:endParaRPr b="1"/>
          </a:p>
          <a:p>
            <a:pPr indent="0" lvl="0" marL="0" rtl="0" algn="l">
              <a:lnSpc>
                <a:spcPct val="142857"/>
              </a:lnSpc>
              <a:spcBef>
                <a:spcPts val="1100"/>
              </a:spcBef>
              <a:spcAft>
                <a:spcPts val="1100"/>
              </a:spcAft>
              <a:buSzPts val="1800"/>
              <a:buNone/>
            </a:pPr>
            <a:r>
              <a:rPr lang="en-US"/>
              <a:t>Condividete un ostacolo e la relativa soluzione.</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85f2f5408a_0_18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88" name="Google Shape;288;g385f2f5408a_0_18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Passeggiata in Galleria e Feedback tra Pari</a:t>
            </a:r>
            <a:endParaRPr/>
          </a:p>
        </p:txBody>
      </p:sp>
      <p:sp>
        <p:nvSpPr>
          <p:cNvPr id="289" name="Google Shape;289;g385f2f5408a_0_183"/>
          <p:cNvSpPr txBox="1"/>
          <p:nvPr>
            <p:ph idx="2" type="body"/>
          </p:nvPr>
        </p:nvSpPr>
        <p:spPr>
          <a:xfrm>
            <a:off x="97977" y="1462675"/>
            <a:ext cx="117378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42857"/>
              </a:lnSpc>
              <a:spcBef>
                <a:spcPts val="1100"/>
              </a:spcBef>
              <a:spcAft>
                <a:spcPts val="0"/>
              </a:spcAft>
              <a:buSzPts val="1800"/>
              <a:buFont typeface="Calibri"/>
              <a:buChar char="●"/>
            </a:pPr>
            <a:r>
              <a:rPr b="1" lang="en-US"/>
              <a:t>Durata: </a:t>
            </a:r>
            <a:r>
              <a:rPr lang="en-US"/>
              <a:t>30 minuti</a:t>
            </a:r>
            <a:endParaRPr/>
          </a:p>
          <a:p>
            <a:pPr indent="-342900" lvl="0" marL="457200" rtl="0" algn="l">
              <a:lnSpc>
                <a:spcPct val="142857"/>
              </a:lnSpc>
              <a:spcBef>
                <a:spcPts val="1100"/>
              </a:spcBef>
              <a:spcAft>
                <a:spcPts val="0"/>
              </a:spcAft>
              <a:buSzPts val="1800"/>
              <a:buFont typeface="Calibri"/>
              <a:buChar char="●"/>
            </a:pPr>
            <a:r>
              <a:rPr b="1" lang="en-US"/>
              <a:t>Scopo: </a:t>
            </a:r>
            <a:r>
              <a:rPr lang="en-US"/>
              <a:t>Favorire l’apprendimento tra pari, la riflessione e il miglioramento collaborativo dei piani di implementazione del benessere.</a:t>
            </a:r>
            <a:endParaRPr/>
          </a:p>
          <a:p>
            <a:pPr indent="0" lvl="0" marL="0" rtl="0" algn="l">
              <a:lnSpc>
                <a:spcPct val="142857"/>
              </a:lnSpc>
              <a:spcBef>
                <a:spcPts val="1100"/>
              </a:spcBef>
              <a:spcAft>
                <a:spcPts val="0"/>
              </a:spcAft>
              <a:buNone/>
            </a:pPr>
            <a:r>
              <a:rPr b="1" lang="en-US"/>
              <a:t>Obiettivi di Apprendimento</a:t>
            </a:r>
            <a:endParaRPr b="1"/>
          </a:p>
          <a:p>
            <a:pPr indent="-342900" lvl="0" marL="457200" rtl="0" algn="l">
              <a:lnSpc>
                <a:spcPct val="142857"/>
              </a:lnSpc>
              <a:spcBef>
                <a:spcPts val="1100"/>
              </a:spcBef>
              <a:spcAft>
                <a:spcPts val="0"/>
              </a:spcAft>
              <a:buSzPts val="1800"/>
              <a:buFont typeface="Calibri"/>
              <a:buChar char="●"/>
            </a:pPr>
            <a:r>
              <a:rPr lang="en-US"/>
              <a:t>Condividere con i pari i piani visivi di benessere e le timeline.</a:t>
            </a:r>
            <a:endParaRPr/>
          </a:p>
          <a:p>
            <a:pPr indent="-342900" lvl="0" marL="457200" rtl="0" algn="l">
              <a:lnSpc>
                <a:spcPct val="142857"/>
              </a:lnSpc>
              <a:spcBef>
                <a:spcPts val="1100"/>
              </a:spcBef>
              <a:spcAft>
                <a:spcPts val="0"/>
              </a:spcAft>
              <a:buSzPts val="1800"/>
              <a:buFont typeface="Calibri"/>
              <a:buChar char="●"/>
            </a:pPr>
            <a:r>
              <a:rPr lang="en-US"/>
              <a:t>Ricevere feedback costruttivo basato sui punti di forza.</a:t>
            </a:r>
            <a:endParaRPr/>
          </a:p>
          <a:p>
            <a:pPr indent="-342900" lvl="0" marL="457200" rtl="0" algn="l">
              <a:lnSpc>
                <a:spcPct val="142857"/>
              </a:lnSpc>
              <a:spcBef>
                <a:spcPts val="1100"/>
              </a:spcBef>
              <a:spcAft>
                <a:spcPts val="0"/>
              </a:spcAft>
              <a:buSzPts val="1800"/>
              <a:buFont typeface="Calibri"/>
              <a:buChar char="●"/>
            </a:pPr>
            <a:r>
              <a:rPr lang="en-US"/>
              <a:t>Riflettere su possibili miglioramenti e adattamenti basati sui suggerimenti dei pari.</a:t>
            </a:r>
            <a:endParaRPr/>
          </a:p>
          <a:p>
            <a:pPr indent="0" lvl="0" marL="0" rtl="0" algn="l">
              <a:lnSpc>
                <a:spcPct val="142857"/>
              </a:lnSpc>
              <a:spcBef>
                <a:spcPts val="1100"/>
              </a:spcBef>
              <a:spcAft>
                <a:spcPts val="0"/>
              </a:spcAft>
              <a:buNone/>
            </a:pPr>
            <a:r>
              <a:rPr b="1" lang="en-US"/>
              <a:t>Materiali Necessari</a:t>
            </a:r>
            <a:endParaRPr b="1"/>
          </a:p>
          <a:p>
            <a:pPr indent="-342900" lvl="0" marL="457200" rtl="0" algn="l">
              <a:lnSpc>
                <a:spcPct val="142857"/>
              </a:lnSpc>
              <a:spcBef>
                <a:spcPts val="1100"/>
              </a:spcBef>
              <a:spcAft>
                <a:spcPts val="0"/>
              </a:spcAft>
              <a:buSzPts val="1800"/>
              <a:buFont typeface="Calibri"/>
              <a:buChar char="●"/>
            </a:pPr>
            <a:r>
              <a:rPr lang="en-US"/>
              <a:t>Roadmap Visive, Timeline di Implementazione e Mappe Ostacolo-Soluzione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85f2f5408a_0_19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295" name="Google Shape;295;g385f2f5408a_0_19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Passeggiata in Galleria e Feedback tra Pari - Introduzione</a:t>
            </a:r>
            <a:endParaRPr/>
          </a:p>
        </p:txBody>
      </p:sp>
      <p:sp>
        <p:nvSpPr>
          <p:cNvPr id="296" name="Google Shape;296;g385f2f5408a_0_197"/>
          <p:cNvSpPr txBox="1"/>
          <p:nvPr>
            <p:ph idx="2" type="body"/>
          </p:nvPr>
        </p:nvSpPr>
        <p:spPr>
          <a:xfrm>
            <a:off x="97975" y="1462675"/>
            <a:ext cx="65799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0"/>
              </a:spcBef>
              <a:spcAft>
                <a:spcPts val="0"/>
              </a:spcAft>
              <a:buSzPts val="1800"/>
              <a:buNone/>
            </a:pPr>
            <a:r>
              <a:rPr b="1" lang="en-US"/>
              <a:t>1. </a:t>
            </a:r>
            <a:r>
              <a:rPr b="1" lang="en-US"/>
              <a:t>Preparazione (5 min)</a:t>
            </a:r>
            <a:endParaRPr b="1"/>
          </a:p>
          <a:p>
            <a:pPr indent="-342900" lvl="0" marL="457200" rtl="0" algn="l">
              <a:lnSpc>
                <a:spcPct val="142857"/>
              </a:lnSpc>
              <a:spcBef>
                <a:spcPts val="0"/>
              </a:spcBef>
              <a:spcAft>
                <a:spcPts val="0"/>
              </a:spcAft>
              <a:buSzPts val="1800"/>
              <a:buFont typeface="Calibri"/>
              <a:buChar char="●"/>
            </a:pPr>
            <a:r>
              <a:rPr lang="en-US"/>
              <a:t>Mostrare i piani visivi di ciascun team in uno spazio digitale condiviso.</a:t>
            </a:r>
            <a:endParaRPr/>
          </a:p>
          <a:p>
            <a:pPr indent="-342900" lvl="0" marL="457200" rtl="0" algn="l">
              <a:lnSpc>
                <a:spcPct val="142857"/>
              </a:lnSpc>
              <a:spcBef>
                <a:spcPts val="0"/>
              </a:spcBef>
              <a:spcAft>
                <a:spcPts val="0"/>
              </a:spcAft>
              <a:buSzPts val="1800"/>
              <a:buFont typeface="Calibri"/>
              <a:buChar char="●"/>
            </a:pPr>
            <a:r>
              <a:rPr lang="en-US"/>
              <a:t>Assegnare a ciascun team una “stazione” o una slide/pagina.</a:t>
            </a:r>
            <a:endParaRPr/>
          </a:p>
          <a:p>
            <a:pPr indent="0" lvl="0" marL="0" rtl="0" algn="l">
              <a:lnSpc>
                <a:spcPct val="142857"/>
              </a:lnSpc>
              <a:spcBef>
                <a:spcPts val="0"/>
              </a:spcBef>
              <a:spcAft>
                <a:spcPts val="0"/>
              </a:spcAft>
              <a:buSzPts val="1800"/>
              <a:buNone/>
            </a:pPr>
            <a:r>
              <a:rPr b="1" lang="en-US"/>
              <a:t>2. </a:t>
            </a:r>
            <a:r>
              <a:rPr b="1" lang="en-US"/>
              <a:t>Passeggiata in Galleria (15 min)</a:t>
            </a:r>
            <a:endParaRPr b="1"/>
          </a:p>
          <a:p>
            <a:pPr indent="-342900" lvl="0" marL="457200" rtl="0" algn="l">
              <a:lnSpc>
                <a:spcPct val="142857"/>
              </a:lnSpc>
              <a:spcBef>
                <a:spcPts val="0"/>
              </a:spcBef>
              <a:spcAft>
                <a:spcPts val="0"/>
              </a:spcAft>
              <a:buSzPts val="1800"/>
              <a:buFont typeface="Calibri"/>
              <a:buChar char="●"/>
            </a:pPr>
            <a:r>
              <a:rPr lang="en-US"/>
              <a:t>I partecipanti ruotano tra le varie stazioni.</a:t>
            </a:r>
            <a:endParaRPr/>
          </a:p>
          <a:p>
            <a:pPr indent="-342900" lvl="0" marL="457200" rtl="0" algn="l">
              <a:lnSpc>
                <a:spcPct val="142857"/>
              </a:lnSpc>
              <a:spcBef>
                <a:spcPts val="0"/>
              </a:spcBef>
              <a:spcAft>
                <a:spcPts val="0"/>
              </a:spcAft>
              <a:buSzPts val="1800"/>
              <a:buFont typeface="Calibri"/>
              <a:buChar char="●"/>
            </a:pPr>
            <a:r>
              <a:rPr lang="en-US"/>
              <a:t>Esaminano i piani e lasciano feedback costruttivo utilizzando:</a:t>
            </a:r>
            <a:endParaRPr/>
          </a:p>
          <a:p>
            <a:pPr indent="-342900" lvl="1" marL="914400" rtl="0" algn="l">
              <a:lnSpc>
                <a:spcPct val="142857"/>
              </a:lnSpc>
              <a:spcBef>
                <a:spcPts val="0"/>
              </a:spcBef>
              <a:spcAft>
                <a:spcPts val="0"/>
              </a:spcAft>
              <a:buSzPts val="1800"/>
              <a:buFont typeface="Calibri"/>
              <a:buChar char="○"/>
            </a:pPr>
            <a:r>
              <a:rPr lang="en-US" sz="1800"/>
              <a:t>Il Modello di Feedback Passeggiata in Galleria e tra Pari</a:t>
            </a:r>
            <a:endParaRPr sz="1800"/>
          </a:p>
          <a:p>
            <a:pPr indent="-342900" lvl="1" marL="914400" rtl="0" algn="l">
              <a:lnSpc>
                <a:spcPct val="142857"/>
              </a:lnSpc>
              <a:spcBef>
                <a:spcPts val="0"/>
              </a:spcBef>
              <a:spcAft>
                <a:spcPts val="0"/>
              </a:spcAft>
              <a:buSzPts val="1800"/>
              <a:buFont typeface="Calibri"/>
              <a:buChar char="○"/>
            </a:pPr>
            <a:r>
              <a:rPr lang="en-US" sz="1800"/>
              <a:t>Incoraggiare l’uso di un linguaggio basato sui punti di forza:</a:t>
            </a:r>
            <a:endParaRPr sz="1800"/>
          </a:p>
          <a:p>
            <a:pPr indent="-342900" lvl="2" marL="1371600" rtl="0" algn="l">
              <a:lnSpc>
                <a:spcPct val="142857"/>
              </a:lnSpc>
              <a:spcBef>
                <a:spcPts val="0"/>
              </a:spcBef>
              <a:spcAft>
                <a:spcPts val="0"/>
              </a:spcAft>
              <a:buSzPts val="1800"/>
              <a:buFont typeface="Calibri"/>
              <a:buChar char="•"/>
            </a:pPr>
            <a:r>
              <a:rPr lang="en-US" sz="1800"/>
              <a:t>“Un punto di forza che vedo è…”</a:t>
            </a:r>
            <a:endParaRPr sz="1800"/>
          </a:p>
          <a:p>
            <a:pPr indent="-342900" lvl="2" marL="1371600" rtl="0" algn="l">
              <a:lnSpc>
                <a:spcPct val="142857"/>
              </a:lnSpc>
              <a:spcBef>
                <a:spcPts val="0"/>
              </a:spcBef>
              <a:spcAft>
                <a:spcPts val="0"/>
              </a:spcAft>
              <a:buSzPts val="1800"/>
              <a:buFont typeface="Calibri"/>
              <a:buChar char="•"/>
            </a:pPr>
            <a:r>
              <a:rPr lang="en-US" sz="1800"/>
              <a:t>“Una domanda che ho è…”</a:t>
            </a:r>
            <a:endParaRPr sz="1800"/>
          </a:p>
          <a:p>
            <a:pPr indent="-342900" lvl="2" marL="1371600" rtl="0" algn="l">
              <a:lnSpc>
                <a:spcPct val="142857"/>
              </a:lnSpc>
              <a:spcBef>
                <a:spcPts val="0"/>
              </a:spcBef>
              <a:spcAft>
                <a:spcPts val="0"/>
              </a:spcAft>
              <a:buSzPts val="1800"/>
              <a:buFont typeface="Calibri"/>
              <a:buChar char="•"/>
            </a:pPr>
            <a:r>
              <a:rPr lang="en-US" sz="1800"/>
              <a:t>“Un suggerimento per sviluppare questo aspetto è…”</a:t>
            </a:r>
            <a:endParaRPr sz="1800"/>
          </a:p>
          <a:p>
            <a:pPr indent="0" lvl="0" marL="0" rtl="0" algn="l">
              <a:lnSpc>
                <a:spcPct val="142857"/>
              </a:lnSpc>
              <a:spcBef>
                <a:spcPts val="1100"/>
              </a:spcBef>
              <a:spcAft>
                <a:spcPts val="1100"/>
              </a:spcAft>
              <a:buSzPts val="1800"/>
              <a:buNone/>
            </a:pPr>
            <a:r>
              <a:t/>
            </a:r>
            <a:endParaRPr b="1"/>
          </a:p>
        </p:txBody>
      </p:sp>
      <p:sp>
        <p:nvSpPr>
          <p:cNvPr id="297" name="Google Shape;297;g385f2f5408a_0_197"/>
          <p:cNvSpPr txBox="1"/>
          <p:nvPr>
            <p:ph idx="2" type="body"/>
          </p:nvPr>
        </p:nvSpPr>
        <p:spPr>
          <a:xfrm>
            <a:off x="6096001" y="1462675"/>
            <a:ext cx="58644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t>3. </a:t>
            </a:r>
            <a:r>
              <a:rPr b="1" lang="en-US"/>
              <a:t>Riflessione e Discussione (10 min)</a:t>
            </a:r>
            <a:endParaRPr b="1"/>
          </a:p>
          <a:p>
            <a:pPr indent="-342900" lvl="0" marL="457200" rtl="0" algn="l">
              <a:lnSpc>
                <a:spcPct val="142857"/>
              </a:lnSpc>
              <a:spcBef>
                <a:spcPts val="1100"/>
              </a:spcBef>
              <a:spcAft>
                <a:spcPts val="0"/>
              </a:spcAft>
              <a:buSzPts val="1800"/>
              <a:buFont typeface="Calibri"/>
              <a:buChar char="●"/>
            </a:pPr>
            <a:r>
              <a:rPr lang="en-US"/>
              <a:t>I team tornano ai propri piani e rivedono il feedback ricevuto.</a:t>
            </a:r>
            <a:endParaRPr/>
          </a:p>
          <a:p>
            <a:pPr indent="0" lvl="0" marL="0" rtl="0" algn="l">
              <a:lnSpc>
                <a:spcPct val="142857"/>
              </a:lnSpc>
              <a:spcBef>
                <a:spcPts val="1100"/>
              </a:spcBef>
              <a:spcAft>
                <a:spcPts val="1100"/>
              </a:spcAft>
              <a:buSzPts val="1800"/>
              <a:buNone/>
            </a:pPr>
            <a:r>
              <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85f2f5408a_0_18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303" name="Google Shape;303;g385f2f5408a_0_18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Conclusione e Riflessione – Dall’Insight all’Azione</a:t>
            </a:r>
            <a:endParaRPr/>
          </a:p>
        </p:txBody>
      </p:sp>
      <p:sp>
        <p:nvSpPr>
          <p:cNvPr id="304" name="Google Shape;304;g385f2f5408a_0_189"/>
          <p:cNvSpPr txBox="1"/>
          <p:nvPr>
            <p:ph idx="2" type="body"/>
          </p:nvPr>
        </p:nvSpPr>
        <p:spPr>
          <a:xfrm>
            <a:off x="97976" y="1462675"/>
            <a:ext cx="5864400" cy="5289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t>1. </a:t>
            </a:r>
            <a:r>
              <a:rPr b="1" lang="en-US"/>
              <a:t>Riepilogo Rapido (2 min)</a:t>
            </a:r>
            <a:endParaRPr b="1"/>
          </a:p>
          <a:p>
            <a:pPr indent="-342900" lvl="0" marL="457200" rtl="0" algn="l">
              <a:lnSpc>
                <a:spcPct val="142857"/>
              </a:lnSpc>
              <a:spcBef>
                <a:spcPts val="1100"/>
              </a:spcBef>
              <a:spcAft>
                <a:spcPts val="0"/>
              </a:spcAft>
              <a:buSzPts val="1800"/>
              <a:buFont typeface="Calibri"/>
              <a:buChar char="●"/>
            </a:pPr>
            <a:r>
              <a:rPr lang="en-US"/>
              <a:t>Ripercorrere il percorso di formazione:</a:t>
            </a:r>
            <a:endParaRPr/>
          </a:p>
          <a:p>
            <a:pPr indent="-342900" lvl="1" marL="914400" rtl="0" algn="l">
              <a:lnSpc>
                <a:spcPct val="142857"/>
              </a:lnSpc>
              <a:spcBef>
                <a:spcPts val="0"/>
              </a:spcBef>
              <a:spcAft>
                <a:spcPts val="0"/>
              </a:spcAft>
              <a:buSzPts val="1800"/>
              <a:buFont typeface="Calibri"/>
              <a:buChar char="○"/>
            </a:pPr>
            <a:r>
              <a:rPr lang="en-US" sz="1800"/>
              <a:t>PERMA, WSA, SWPBS</a:t>
            </a:r>
            <a:endParaRPr sz="1800"/>
          </a:p>
          <a:p>
            <a:pPr indent="-342900" lvl="1" marL="914400" rtl="0" algn="l">
              <a:lnSpc>
                <a:spcPct val="142857"/>
              </a:lnSpc>
              <a:spcBef>
                <a:spcPts val="0"/>
              </a:spcBef>
              <a:spcAft>
                <a:spcPts val="0"/>
              </a:spcAft>
              <a:buSzPts val="1800"/>
              <a:buFont typeface="Calibri"/>
              <a:buChar char="○"/>
            </a:pPr>
            <a:r>
              <a:rPr lang="en-US" sz="1800"/>
              <a:t>Pianificazione visiva, timeline, mappatura degli ostacoli</a:t>
            </a:r>
            <a:endParaRPr sz="1800"/>
          </a:p>
          <a:p>
            <a:pPr indent="-342900" lvl="1" marL="914400" rtl="0" algn="l">
              <a:lnSpc>
                <a:spcPct val="142857"/>
              </a:lnSpc>
              <a:spcBef>
                <a:spcPts val="0"/>
              </a:spcBef>
              <a:spcAft>
                <a:spcPts val="0"/>
              </a:spcAft>
              <a:buSzPts val="1800"/>
              <a:buFont typeface="Calibri"/>
              <a:buChar char="○"/>
            </a:pPr>
            <a:r>
              <a:rPr lang="en-US" sz="1800"/>
              <a:t>Feedback tra pari e collaborazione</a:t>
            </a:r>
            <a:endParaRPr sz="1800"/>
          </a:p>
          <a:p>
            <a:pPr indent="0" lvl="0" marL="0" rtl="0" algn="l">
              <a:lnSpc>
                <a:spcPct val="142857"/>
              </a:lnSpc>
              <a:spcBef>
                <a:spcPts val="1200"/>
              </a:spcBef>
              <a:spcAft>
                <a:spcPts val="0"/>
              </a:spcAft>
              <a:buSzPts val="1800"/>
              <a:buNone/>
            </a:pPr>
            <a:r>
              <a:rPr b="1" lang="en-US"/>
              <a:t>2. </a:t>
            </a:r>
            <a:r>
              <a:rPr b="1" lang="en-US"/>
              <a:t>Spunto di Riflessione per il Diario (4 min)</a:t>
            </a:r>
            <a:endParaRPr b="1"/>
          </a:p>
          <a:p>
            <a:pPr indent="0" lvl="0" marL="0" rtl="0" algn="l">
              <a:lnSpc>
                <a:spcPct val="142857"/>
              </a:lnSpc>
              <a:spcBef>
                <a:spcPts val="1100"/>
              </a:spcBef>
              <a:spcAft>
                <a:spcPts val="0"/>
              </a:spcAft>
              <a:buSzPts val="1800"/>
              <a:buNone/>
            </a:pPr>
            <a:r>
              <a:rPr lang="en-US"/>
              <a:t>Proporre un’attività di riflessione breve:</a:t>
            </a:r>
            <a:endParaRPr/>
          </a:p>
          <a:p>
            <a:pPr indent="-342900" lvl="0" marL="457200" rtl="0" algn="l">
              <a:lnSpc>
                <a:spcPct val="142857"/>
              </a:lnSpc>
              <a:spcBef>
                <a:spcPts val="0"/>
              </a:spcBef>
              <a:spcAft>
                <a:spcPts val="0"/>
              </a:spcAft>
              <a:buSzPts val="1800"/>
              <a:buFont typeface="Calibri"/>
              <a:buChar char="●"/>
            </a:pPr>
            <a:r>
              <a:rPr lang="en-US"/>
              <a:t>“Un insight che porto con me è…”</a:t>
            </a:r>
            <a:endParaRPr/>
          </a:p>
          <a:p>
            <a:pPr indent="-342900" lvl="0" marL="457200" rtl="0" algn="l">
              <a:lnSpc>
                <a:spcPct val="142857"/>
              </a:lnSpc>
              <a:spcBef>
                <a:spcPts val="0"/>
              </a:spcBef>
              <a:spcAft>
                <a:spcPts val="0"/>
              </a:spcAft>
              <a:buSzPts val="1800"/>
              <a:buFont typeface="Calibri"/>
              <a:buChar char="●"/>
            </a:pPr>
            <a:r>
              <a:rPr lang="en-US"/>
              <a:t>“Un’azione che intraprenderò nel prossimo mese è…”</a:t>
            </a:r>
            <a:endParaRPr/>
          </a:p>
          <a:p>
            <a:pPr indent="-342900" lvl="0" marL="457200" rtl="0" algn="l">
              <a:lnSpc>
                <a:spcPct val="142857"/>
              </a:lnSpc>
              <a:spcBef>
                <a:spcPts val="0"/>
              </a:spcBef>
              <a:spcAft>
                <a:spcPts val="0"/>
              </a:spcAft>
              <a:buSzPts val="1800"/>
              <a:buFont typeface="Calibri"/>
              <a:buChar char="●"/>
            </a:pPr>
            <a:r>
              <a:rPr lang="en-US"/>
              <a:t>“Un punto di forza che utilizzerò per supportare questa azione è…”</a:t>
            </a:r>
            <a:endParaRPr/>
          </a:p>
          <a:p>
            <a:pPr indent="0" lvl="0" marL="457200" rtl="0" algn="l">
              <a:lnSpc>
                <a:spcPct val="142857"/>
              </a:lnSpc>
              <a:spcBef>
                <a:spcPts val="1100"/>
              </a:spcBef>
              <a:spcAft>
                <a:spcPts val="0"/>
              </a:spcAft>
              <a:buSzPts val="1800"/>
              <a:buNone/>
            </a:pPr>
            <a:r>
              <a:t/>
            </a:r>
            <a:endParaRPr/>
          </a:p>
          <a:p>
            <a:pPr indent="0" lvl="0" marL="0" rtl="0" algn="l">
              <a:lnSpc>
                <a:spcPct val="115000"/>
              </a:lnSpc>
              <a:spcBef>
                <a:spcPts val="1200"/>
              </a:spcBef>
              <a:spcAft>
                <a:spcPts val="1200"/>
              </a:spcAft>
              <a:buSzPts val="1800"/>
              <a:buNone/>
            </a:pPr>
            <a:r>
              <a:t/>
            </a:r>
            <a:endParaRPr b="1"/>
          </a:p>
        </p:txBody>
      </p:sp>
      <p:sp>
        <p:nvSpPr>
          <p:cNvPr id="305" name="Google Shape;305;g385f2f5408a_0_189"/>
          <p:cNvSpPr txBox="1"/>
          <p:nvPr/>
        </p:nvSpPr>
        <p:spPr>
          <a:xfrm>
            <a:off x="6229650" y="1459750"/>
            <a:ext cx="5715600" cy="5283900"/>
          </a:xfrm>
          <a:prstGeom prst="rect">
            <a:avLst/>
          </a:prstGeom>
          <a:noFill/>
          <a:ln>
            <a:noFill/>
          </a:ln>
        </p:spPr>
        <p:txBody>
          <a:bodyPr anchorCtr="0" anchor="t" bIns="91425" lIns="91425" spcFirstLastPara="1" rIns="91425" wrap="square" tIns="91425">
            <a:noAutofit/>
          </a:bodyPr>
          <a:lstStyle/>
          <a:p>
            <a:pPr indent="0" lvl="0" marL="0" marR="0" rtl="0" algn="l">
              <a:lnSpc>
                <a:spcPct val="142857"/>
              </a:lnSpc>
              <a:spcBef>
                <a:spcPts val="120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3. </a:t>
            </a:r>
            <a:r>
              <a:rPr b="1" lang="en-US" sz="1800">
                <a:solidFill>
                  <a:schemeClr val="dk1"/>
                </a:solidFill>
                <a:latin typeface="Calibri"/>
                <a:ea typeface="Calibri"/>
                <a:cs typeface="Calibri"/>
                <a:sym typeface="Calibri"/>
              </a:rPr>
              <a:t>Prossimi Passi e Collegamento all’Unità 3.3 (4 min)</a:t>
            </a:r>
            <a:endParaRPr b="1" i="0" sz="1800" u="none" cap="none" strike="noStrike">
              <a:solidFill>
                <a:schemeClr val="dk1"/>
              </a:solidFill>
              <a:latin typeface="Calibri"/>
              <a:ea typeface="Calibri"/>
              <a:cs typeface="Calibri"/>
              <a:sym typeface="Calibri"/>
            </a:endParaRPr>
          </a:p>
          <a:p>
            <a:pPr indent="-342900" lvl="0" marL="457200" marR="0" rtl="0" algn="l">
              <a:lnSpc>
                <a:spcPct val="142857"/>
              </a:lnSpc>
              <a:spcBef>
                <a:spcPts val="1100"/>
              </a:spcBef>
              <a:spcAft>
                <a:spcPts val="0"/>
              </a:spcAft>
              <a:buClr>
                <a:schemeClr val="dk1"/>
              </a:buClr>
              <a:buSzPts val="1800"/>
              <a:buFont typeface="Proxima Nova"/>
              <a:buChar char="●"/>
            </a:pPr>
            <a:r>
              <a:rPr lang="en-US" sz="1800">
                <a:solidFill>
                  <a:schemeClr val="dk1"/>
                </a:solidFill>
                <a:latin typeface="Calibri"/>
                <a:ea typeface="Calibri"/>
                <a:cs typeface="Calibri"/>
                <a:sym typeface="Calibri"/>
              </a:rPr>
              <a:t>Presentare brevemente l’</a:t>
            </a:r>
            <a:r>
              <a:rPr b="1" lang="en-US" sz="1800">
                <a:solidFill>
                  <a:schemeClr val="dk1"/>
                </a:solidFill>
                <a:latin typeface="Calibri"/>
                <a:ea typeface="Calibri"/>
                <a:cs typeface="Calibri"/>
                <a:sym typeface="Calibri"/>
              </a:rPr>
              <a:t>Unità 3.3: Misurare l’Impatto e Sostenere il Cambiamento:</a:t>
            </a:r>
            <a:endParaRPr b="1" i="0" sz="1800" u="none" cap="none" strike="noStrike">
              <a:solidFill>
                <a:schemeClr val="dk1"/>
              </a:solidFill>
              <a:latin typeface="Calibri"/>
              <a:ea typeface="Calibri"/>
              <a:cs typeface="Calibri"/>
              <a:sym typeface="Calibri"/>
            </a:endParaRPr>
          </a:p>
          <a:p>
            <a:pPr indent="-342900" lvl="1" marL="914400" rtl="0" algn="l">
              <a:lnSpc>
                <a:spcPct val="142857"/>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Importanza di monitorare i progressi</a:t>
            </a:r>
            <a:endParaRPr sz="1800">
              <a:solidFill>
                <a:schemeClr val="dk1"/>
              </a:solidFill>
              <a:latin typeface="Calibri"/>
              <a:ea typeface="Calibri"/>
              <a:cs typeface="Calibri"/>
              <a:sym typeface="Calibri"/>
            </a:endParaRPr>
          </a:p>
          <a:p>
            <a:pPr indent="-342900" lvl="1" marL="914400" rtl="0" algn="l">
              <a:lnSpc>
                <a:spcPct val="142857"/>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Strumenti per il monitoraggio e la valutazione</a:t>
            </a:r>
            <a:endParaRPr sz="1800">
              <a:solidFill>
                <a:schemeClr val="dk1"/>
              </a:solidFill>
              <a:latin typeface="Calibri"/>
              <a:ea typeface="Calibri"/>
              <a:cs typeface="Calibri"/>
              <a:sym typeface="Calibri"/>
            </a:endParaRPr>
          </a:p>
          <a:p>
            <a:pPr indent="-342900" lvl="1" marL="914400" rtl="0" algn="l">
              <a:lnSpc>
                <a:spcPct val="142857"/>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Strategie per la sostenibilità a lungo termine</a:t>
            </a:r>
            <a:endParaRPr sz="1800">
              <a:solidFill>
                <a:schemeClr val="dk1"/>
              </a:solidFill>
              <a:latin typeface="Calibri"/>
              <a:ea typeface="Calibri"/>
              <a:cs typeface="Calibri"/>
              <a:sym typeface="Calibri"/>
            </a:endParaRPr>
          </a:p>
          <a:p>
            <a:pPr indent="0" lvl="0" marL="0" marR="0" rtl="0" algn="l">
              <a:lnSpc>
                <a:spcPct val="142857"/>
              </a:lnSpc>
              <a:spcBef>
                <a:spcPts val="1100"/>
              </a:spcBef>
              <a:spcAft>
                <a:spcPts val="0"/>
              </a:spcAft>
              <a:buClr>
                <a:srgbClr val="000000"/>
              </a:buClr>
              <a:buSzPts val="1800"/>
              <a:buFont typeface="Arial"/>
              <a:buNone/>
            </a:pPr>
            <a:r>
              <a:rPr lang="en-US" sz="1800">
                <a:solidFill>
                  <a:schemeClr val="dk1"/>
                </a:solidFill>
                <a:latin typeface="Calibri"/>
                <a:ea typeface="Calibri"/>
                <a:cs typeface="Calibri"/>
                <a:sym typeface="Calibri"/>
              </a:rPr>
              <a:t>Utilizzare la Scheda di Riflessione da 10 minuti per la vostra riflessione!</a:t>
            </a:r>
            <a:endParaRPr sz="1800">
              <a:solidFill>
                <a:schemeClr val="dk1"/>
              </a:solidFill>
              <a:latin typeface="Calibri"/>
              <a:ea typeface="Calibri"/>
              <a:cs typeface="Calibri"/>
              <a:sym typeface="Calibri"/>
            </a:endParaRPr>
          </a:p>
          <a:p>
            <a:pPr indent="0" lvl="0" marL="0" marR="0" rtl="0" algn="l">
              <a:lnSpc>
                <a:spcPct val="100000"/>
              </a:lnSpc>
              <a:spcBef>
                <a:spcPts val="11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8bed8e41ba_0_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311" name="Google Shape;311;g38bed8e41ba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Letteratura</a:t>
            </a:r>
            <a:endParaRPr/>
          </a:p>
        </p:txBody>
      </p:sp>
      <p:sp>
        <p:nvSpPr>
          <p:cNvPr id="312" name="Google Shape;312;g38bed8e41ba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a:solidFill>
                  <a:srgbClr val="1B1C1D"/>
                </a:solidFill>
              </a:rPr>
              <a:t>Billson, S. (2022). Leadership for mental wellbeing in the secondary school: Implementing whole school strategies. Speechmark.</a:t>
            </a:r>
            <a:endParaRPr>
              <a:solidFill>
                <a:srgbClr val="1B1C1D"/>
              </a:solidFill>
            </a:endParaRPr>
          </a:p>
          <a:p>
            <a:pPr indent="0" lvl="0" marL="0" rtl="0" algn="l">
              <a:lnSpc>
                <a:spcPct val="115000"/>
              </a:lnSpc>
              <a:spcBef>
                <a:spcPts val="1200"/>
              </a:spcBef>
              <a:spcAft>
                <a:spcPts val="0"/>
              </a:spcAft>
              <a:buSzPts val="1800"/>
              <a:buNone/>
            </a:pPr>
            <a:r>
              <a:rPr lang="en-US">
                <a:solidFill>
                  <a:srgbClr val="1B1C1D"/>
                </a:solidFill>
              </a:rPr>
              <a:t>Butler, N., Quigg, Z., Bates, R., et al. (2022). The contributing role of family, school, and peer supportive relationships in protecting the mental wellbeing of children and adolescents. </a:t>
            </a:r>
            <a:r>
              <a:rPr i="1" lang="en-US">
                <a:solidFill>
                  <a:srgbClr val="1B1C1D"/>
                </a:solidFill>
              </a:rPr>
              <a:t>School Mental Health</a:t>
            </a:r>
            <a:r>
              <a:rPr lang="en-US">
                <a:solidFill>
                  <a:srgbClr val="1B1C1D"/>
                </a:solidFill>
              </a:rPr>
              <a:t>, </a:t>
            </a:r>
            <a:r>
              <a:rPr i="1" lang="en-US">
                <a:solidFill>
                  <a:srgbClr val="1B1C1D"/>
                </a:solidFill>
              </a:rPr>
              <a:t>14</a:t>
            </a:r>
            <a:r>
              <a:rPr lang="en-US">
                <a:solidFill>
                  <a:srgbClr val="1B1C1D"/>
                </a:solidFill>
              </a:rPr>
              <a:t>, 776–788.</a:t>
            </a:r>
            <a:r>
              <a:rPr lang="en-US">
                <a:solidFill>
                  <a:srgbClr val="1B1C1D"/>
                </a:solidFill>
                <a:uFill>
                  <a:noFill/>
                </a:uFill>
                <a:hlinkClick r:id="rId3">
                  <a:extLst>
                    <a:ext uri="{A12FA001-AC4F-418D-AE19-62706E023703}">
                      <ahyp:hlinkClr val="tx"/>
                    </a:ext>
                  </a:extLst>
                </a:hlinkClick>
              </a:rPr>
              <a:t> </a:t>
            </a:r>
            <a:r>
              <a:rPr lang="en-US" u="sng">
                <a:solidFill>
                  <a:srgbClr val="0B57D0"/>
                </a:solidFill>
                <a:hlinkClick r:id="rId4">
                  <a:extLst>
                    <a:ext uri="{A12FA001-AC4F-418D-AE19-62706E023703}">
                      <ahyp:hlinkClr val="tx"/>
                    </a:ext>
                  </a:extLst>
                </a:hlinkClick>
              </a:rPr>
              <a:t>https://link.springer.com/article/10.1007/s12310-022-09502-9</a:t>
            </a:r>
            <a:endParaRPr u="sng">
              <a:solidFill>
                <a:srgbClr val="0B57D0"/>
              </a:solidFill>
            </a:endParaRPr>
          </a:p>
          <a:p>
            <a:pPr indent="0" lvl="0" marL="0" rtl="0" algn="l">
              <a:lnSpc>
                <a:spcPct val="115000"/>
              </a:lnSpc>
              <a:spcBef>
                <a:spcPts val="1200"/>
              </a:spcBef>
              <a:spcAft>
                <a:spcPts val="0"/>
              </a:spcAft>
              <a:buSzPts val="1800"/>
              <a:buNone/>
            </a:pPr>
            <a:r>
              <a:rPr lang="en-US">
                <a:solidFill>
                  <a:srgbClr val="1B1C1D"/>
                </a:solidFill>
              </a:rPr>
              <a:t>Cowley, A. (2021). The wellbeing curriculum: Embedding children’s wellbeing in primary schools. Bloomsbury.</a:t>
            </a:r>
            <a:endParaRPr>
              <a:solidFill>
                <a:srgbClr val="1B1C1D"/>
              </a:solidFill>
            </a:endParaRPr>
          </a:p>
          <a:p>
            <a:pPr indent="0" lvl="0" marL="0" rtl="0" algn="l">
              <a:lnSpc>
                <a:spcPct val="115000"/>
              </a:lnSpc>
              <a:spcBef>
                <a:spcPts val="1200"/>
              </a:spcBef>
              <a:spcAft>
                <a:spcPts val="0"/>
              </a:spcAft>
              <a:buSzPts val="1800"/>
              <a:buNone/>
            </a:pPr>
            <a:r>
              <a:rPr lang="en-US">
                <a:solidFill>
                  <a:srgbClr val="1B1C1D"/>
                </a:solidFill>
              </a:rPr>
              <a:t>Evans, K., Hoyle, T., Roberts, F., &amp; Yusuf, B. (2024). The big book of whole school wellbeing. SAGE Publications.</a:t>
            </a:r>
            <a:endParaRPr>
              <a:solidFill>
                <a:srgbClr val="1B1C1D"/>
              </a:solidFill>
            </a:endParaRPr>
          </a:p>
          <a:p>
            <a:pPr indent="0" lvl="0" marL="0" rtl="0" algn="l">
              <a:lnSpc>
                <a:spcPct val="115000"/>
              </a:lnSpc>
              <a:spcBef>
                <a:spcPts val="1200"/>
              </a:spcBef>
              <a:spcAft>
                <a:spcPts val="0"/>
              </a:spcAft>
              <a:buSzPts val="1800"/>
              <a:buNone/>
            </a:pPr>
            <a:r>
              <a:rPr lang="en-US">
                <a:solidFill>
                  <a:srgbClr val="1B1C1D"/>
                </a:solidFill>
              </a:rPr>
              <a:t>Hennessey, A., MacQuarrie, S., Pert, K., Bagnall, C., &amp; Squires, G. (2023). Embedding a whole school culture for supporting teacher and pupil wellbeing: A Well Schools case study. </a:t>
            </a:r>
            <a:r>
              <a:rPr i="1" lang="en-US">
                <a:solidFill>
                  <a:srgbClr val="1B1C1D"/>
                </a:solidFill>
              </a:rPr>
              <a:t>Psychology of Education Review</a:t>
            </a:r>
            <a:r>
              <a:rPr lang="en-US">
                <a:solidFill>
                  <a:srgbClr val="1B1C1D"/>
                </a:solidFill>
              </a:rPr>
              <a:t>, </a:t>
            </a:r>
            <a:r>
              <a:rPr i="1" lang="en-US">
                <a:solidFill>
                  <a:srgbClr val="1B1C1D"/>
                </a:solidFill>
              </a:rPr>
              <a:t>47</a:t>
            </a:r>
            <a:r>
              <a:rPr lang="en-US">
                <a:solidFill>
                  <a:srgbClr val="1B1C1D"/>
                </a:solidFill>
              </a:rPr>
              <a:t>(2), 22–28.</a:t>
            </a:r>
            <a:r>
              <a:rPr lang="en-US">
                <a:solidFill>
                  <a:srgbClr val="1B1C1D"/>
                </a:solidFill>
                <a:uFill>
                  <a:noFill/>
                </a:uFill>
                <a:hlinkClick r:id="rId5">
                  <a:extLst>
                    <a:ext uri="{A12FA001-AC4F-418D-AE19-62706E023703}">
                      <ahyp:hlinkClr val="tx"/>
                    </a:ext>
                  </a:extLst>
                </a:hlinkClick>
              </a:rPr>
              <a:t> </a:t>
            </a:r>
            <a:r>
              <a:rPr lang="en-US" u="sng">
                <a:solidFill>
                  <a:srgbClr val="0B57D0"/>
                </a:solidFill>
                <a:hlinkClick r:id="rId6">
                  <a:extLst>
                    <a:ext uri="{A12FA001-AC4F-418D-AE19-62706E023703}">
                      <ahyp:hlinkClr val="tx"/>
                    </a:ext>
                  </a:extLst>
                </a:hlinkClick>
              </a:rPr>
              <a:t>http://doi.org/10.53841/bpsper.2023.47.2.22</a:t>
            </a:r>
            <a:endParaRPr u="sng">
              <a:solidFill>
                <a:srgbClr val="0B57D0"/>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7f9446a92a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Progettazione e Mantenimento di Programmi di Benessere per l’Intera Scuola</a:t>
            </a:r>
            <a:endParaRPr sz="2900"/>
          </a:p>
        </p:txBody>
      </p:sp>
      <p:sp>
        <p:nvSpPr>
          <p:cNvPr id="116" name="Google Shape;116;g37f9446a92a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Unità 3.2 – Implementazione e Integrazione - Introduzione</a:t>
            </a:r>
            <a:endParaRPr/>
          </a:p>
        </p:txBody>
      </p:sp>
      <p:sp>
        <p:nvSpPr>
          <p:cNvPr id="117" name="Google Shape;117;g37f9446a92a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a:t>Scopo generale della formazione</a:t>
            </a:r>
            <a:endParaRPr b="1"/>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L’Unità 3.2 ti prepara a progettare e mantenere programmi di benessere per l’intera scuola.</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en-US"/>
              <a:t>Sulla base degli apprendimenti precedenti, questa formazione </a:t>
            </a:r>
            <a:r>
              <a:rPr b="1" lang="en-US"/>
              <a:t>si concentra sull’integrare il benessere in:</a:t>
            </a:r>
            <a:endParaRPr b="1"/>
          </a:p>
          <a:p>
            <a:pPr indent="-342900" lvl="0" marL="457200" rtl="0" algn="l">
              <a:lnSpc>
                <a:spcPct val="90000"/>
              </a:lnSpc>
              <a:spcBef>
                <a:spcPts val="0"/>
              </a:spcBef>
              <a:spcAft>
                <a:spcPts val="0"/>
              </a:spcAft>
              <a:buSzPts val="1800"/>
              <a:buChar char="●"/>
            </a:pPr>
            <a:r>
              <a:rPr b="1" lang="en-US"/>
              <a:t>la cultura scolastica,</a:t>
            </a:r>
            <a:endParaRPr b="1"/>
          </a:p>
          <a:p>
            <a:pPr indent="-342900" lvl="0" marL="457200" rtl="0" algn="l">
              <a:lnSpc>
                <a:spcPct val="90000"/>
              </a:lnSpc>
              <a:spcBef>
                <a:spcPts val="0"/>
              </a:spcBef>
              <a:spcAft>
                <a:spcPts val="0"/>
              </a:spcAft>
              <a:buSzPts val="1800"/>
              <a:buChar char="●"/>
            </a:pPr>
            <a:r>
              <a:rPr b="1" lang="en-US"/>
              <a:t>il curriculum, e</a:t>
            </a:r>
            <a:endParaRPr b="1"/>
          </a:p>
          <a:p>
            <a:pPr indent="-342900" lvl="0" marL="457200" rtl="0" algn="l">
              <a:lnSpc>
                <a:spcPct val="90000"/>
              </a:lnSpc>
              <a:spcBef>
                <a:spcPts val="0"/>
              </a:spcBef>
              <a:spcAft>
                <a:spcPts val="0"/>
              </a:spcAft>
              <a:buSzPts val="1800"/>
              <a:buChar char="●"/>
            </a:pPr>
            <a:r>
              <a:rPr b="1" lang="en-US"/>
              <a:t>le politiche scolastiche.</a:t>
            </a:r>
            <a:endParaRPr b="1"/>
          </a:p>
          <a:p>
            <a:pPr indent="0" lvl="0" marL="0" rtl="0" algn="l">
              <a:lnSpc>
                <a:spcPct val="90000"/>
              </a:lnSpc>
              <a:spcBef>
                <a:spcPts val="0"/>
              </a:spcBef>
              <a:spcAft>
                <a:spcPts val="0"/>
              </a:spcAft>
              <a:buSzPts val="1800"/>
              <a:buNone/>
            </a:pPr>
            <a:r>
              <a:t/>
            </a:r>
            <a:endParaRPr b="1"/>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7f9446a92a_0_18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318" name="Google Shape;318;g37f9446a92a_0_18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Letteratura</a:t>
            </a:r>
            <a:endParaRPr/>
          </a:p>
        </p:txBody>
      </p:sp>
      <p:sp>
        <p:nvSpPr>
          <p:cNvPr id="319" name="Google Shape;319;g37f9446a92a_0_18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lang="en-US">
                <a:solidFill>
                  <a:srgbClr val="1B1C1D"/>
                </a:solidFill>
              </a:rPr>
              <a:t>McNeven, S., Main, K., &amp; McKay, L. (2023). Wellbeing and school improvement: A scoping review. </a:t>
            </a:r>
            <a:r>
              <a:rPr i="1" lang="en-US">
                <a:solidFill>
                  <a:srgbClr val="1B1C1D"/>
                </a:solidFill>
              </a:rPr>
              <a:t>Leadership and Policy in Schools</a:t>
            </a:r>
            <a:r>
              <a:rPr lang="en-US">
                <a:solidFill>
                  <a:srgbClr val="1B1C1D"/>
                </a:solidFill>
              </a:rPr>
              <a:t>, </a:t>
            </a:r>
            <a:r>
              <a:rPr i="1" lang="en-US">
                <a:solidFill>
                  <a:srgbClr val="1B1C1D"/>
                </a:solidFill>
              </a:rPr>
              <a:t>23</a:t>
            </a:r>
            <a:r>
              <a:rPr lang="en-US">
                <a:solidFill>
                  <a:srgbClr val="1B1C1D"/>
                </a:solidFill>
              </a:rPr>
              <a:t>(3), 588–606.</a:t>
            </a:r>
            <a:r>
              <a:rPr lang="en-US">
                <a:solidFill>
                  <a:srgbClr val="1B1C1D"/>
                </a:solidFill>
                <a:uFill>
                  <a:noFill/>
                </a:uFill>
                <a:hlinkClick r:id="rId3">
                  <a:extLst>
                    <a:ext uri="{A12FA001-AC4F-418D-AE19-62706E023703}">
                      <ahyp:hlinkClr val="tx"/>
                    </a:ext>
                  </a:extLst>
                </a:hlinkClick>
              </a:rPr>
              <a:t> </a:t>
            </a:r>
            <a:r>
              <a:rPr lang="en-US" u="sng">
                <a:solidFill>
                  <a:srgbClr val="0B57D0"/>
                </a:solidFill>
                <a:hlinkClick r:id="rId4">
                  <a:extLst>
                    <a:ext uri="{A12FA001-AC4F-418D-AE19-62706E023703}">
                      <ahyp:hlinkClr val="tx"/>
                    </a:ext>
                  </a:extLst>
                </a:hlinkClick>
              </a:rPr>
              <a:t>https://doi.org/10.1080/15700763.2023.2183512</a:t>
            </a:r>
            <a:endParaRPr u="sng">
              <a:solidFill>
                <a:srgbClr val="0B57D0"/>
              </a:solidFill>
            </a:endParaRPr>
          </a:p>
          <a:p>
            <a:pPr indent="0" lvl="0" marL="0" rtl="0" algn="l">
              <a:lnSpc>
                <a:spcPct val="115000"/>
              </a:lnSpc>
              <a:spcBef>
                <a:spcPts val="1200"/>
              </a:spcBef>
              <a:spcAft>
                <a:spcPts val="0"/>
              </a:spcAft>
              <a:buSzPts val="1800"/>
              <a:buNone/>
            </a:pPr>
            <a:r>
              <a:rPr lang="en-US">
                <a:solidFill>
                  <a:srgbClr val="1B1C1D"/>
                </a:solidFill>
              </a:rPr>
              <a:t>White, M. A. (2024). Integrating wellbeing and learning in schools: Evidence-informed approaches for leaders and teachers. Routledge.</a:t>
            </a:r>
            <a:endParaRPr>
              <a:solidFill>
                <a:srgbClr val="1B1C1D"/>
              </a:solidFill>
            </a:endParaRPr>
          </a:p>
          <a:p>
            <a:pPr indent="0" lvl="0" marL="0" rtl="0" algn="l">
              <a:lnSpc>
                <a:spcPct val="115000"/>
              </a:lnSpc>
              <a:spcBef>
                <a:spcPts val="1200"/>
              </a:spcBef>
              <a:spcAft>
                <a:spcPts val="0"/>
              </a:spcAft>
              <a:buSzPts val="1800"/>
              <a:buNone/>
            </a:pPr>
            <a:r>
              <a:rPr lang="en-US">
                <a:solidFill>
                  <a:srgbClr val="1B1C1D"/>
                </a:solidFill>
              </a:rPr>
              <a:t>White, M. A., &amp; McCallum, F. (2022). Transforming teaching: Wellbeing and professional practice. Springer.</a:t>
            </a:r>
            <a:endParaRPr>
              <a:solidFill>
                <a:srgbClr val="1B1C1D"/>
              </a:solidFill>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7f9446a92a_0_186"/>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 vostra attenzione!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7f9446a92a_0_19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7f9446a92a_0_13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123" name="Google Shape;123;g37f9446a92a_0_13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Clr>
                <a:srgbClr val="000000"/>
              </a:buClr>
              <a:buSzPts val="2400"/>
              <a:buFont typeface="Arial"/>
              <a:buNone/>
            </a:pPr>
            <a:r>
              <a:rPr lang="en-US"/>
              <a:t>Obiettivi di Apprendimento</a:t>
            </a:r>
            <a:endParaRPr/>
          </a:p>
        </p:txBody>
      </p:sp>
      <p:sp>
        <p:nvSpPr>
          <p:cNvPr id="124" name="Google Shape;124;g37f9446a92a_0_13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Al termine di questa formazione, sarai in grado di:</a:t>
            </a:r>
            <a:endParaRPr/>
          </a:p>
          <a:p>
            <a:pPr indent="0" lvl="0" marL="0" rtl="0" algn="l">
              <a:lnSpc>
                <a:spcPct val="90000"/>
              </a:lnSpc>
              <a:spcBef>
                <a:spcPts val="0"/>
              </a:spcBef>
              <a:spcAft>
                <a:spcPts val="0"/>
              </a:spcAft>
              <a:buClr>
                <a:schemeClr val="dk1"/>
              </a:buClr>
              <a:buSzPts val="1800"/>
              <a:buNone/>
            </a:pPr>
            <a:r>
              <a:t/>
            </a:r>
            <a:endParaRPr/>
          </a:p>
          <a:p>
            <a:pPr indent="-342900" lvl="0" marL="457200" rtl="0" algn="l">
              <a:lnSpc>
                <a:spcPct val="90000"/>
              </a:lnSpc>
              <a:spcBef>
                <a:spcPts val="0"/>
              </a:spcBef>
              <a:spcAft>
                <a:spcPts val="0"/>
              </a:spcAft>
              <a:buSzPts val="1800"/>
              <a:buChar char="●"/>
            </a:pPr>
            <a:r>
              <a:rPr lang="en-US"/>
              <a:t>Sviluppare una timeline di implementazione.</a:t>
            </a:r>
            <a:endParaRPr/>
          </a:p>
          <a:p>
            <a:pPr indent="-342900" lvl="0" marL="457200" rtl="0" algn="l">
              <a:lnSpc>
                <a:spcPct val="90000"/>
              </a:lnSpc>
              <a:spcBef>
                <a:spcPts val="0"/>
              </a:spcBef>
              <a:spcAft>
                <a:spcPts val="0"/>
              </a:spcAft>
              <a:buSzPts val="1800"/>
              <a:buChar char="●"/>
            </a:pPr>
            <a:r>
              <a:rPr lang="en-US"/>
              <a:t>Prevedere ostacoli e progettare soluzioni.</a:t>
            </a:r>
            <a:endParaRPr/>
          </a:p>
          <a:p>
            <a:pPr indent="-342900" lvl="0" marL="457200" rtl="0" algn="l">
              <a:lnSpc>
                <a:spcPct val="90000"/>
              </a:lnSpc>
              <a:spcBef>
                <a:spcPts val="0"/>
              </a:spcBef>
              <a:spcAft>
                <a:spcPts val="0"/>
              </a:spcAft>
              <a:buSzPts val="1800"/>
              <a:buChar char="●"/>
            </a:pPr>
            <a:r>
              <a:rPr lang="en-US"/>
              <a:t>Assicurare l’allineamento con gli obiettivi a lungo termine.</a:t>
            </a:r>
            <a:endParaRPr/>
          </a:p>
          <a:p>
            <a:pPr indent="0" lvl="0" marL="0" rtl="0" algn="l">
              <a:lnSpc>
                <a:spcPct val="90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85f2f5408a_0_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130" name="Google Shape;130;g385f2f5408a_0_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Clr>
                <a:srgbClr val="000000"/>
              </a:buClr>
              <a:buSzPts val="2400"/>
              <a:buFont typeface="Arial"/>
              <a:buNone/>
            </a:pPr>
            <a:r>
              <a:rPr lang="en-US"/>
              <a:t>Attività Esperienziali</a:t>
            </a:r>
            <a:endParaRPr/>
          </a:p>
        </p:txBody>
      </p:sp>
      <p:sp>
        <p:nvSpPr>
          <p:cNvPr id="131" name="Google Shape;131;g385f2f5408a_0_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295275" lvl="0" marL="457200" rtl="0" algn="l">
              <a:lnSpc>
                <a:spcPct val="142857"/>
              </a:lnSpc>
              <a:spcBef>
                <a:spcPts val="1100"/>
              </a:spcBef>
              <a:spcAft>
                <a:spcPts val="0"/>
              </a:spcAft>
              <a:buSzPts val="1050"/>
              <a:buFont typeface="Proxima Nova"/>
              <a:buChar char="●"/>
            </a:pPr>
            <a:r>
              <a:rPr lang="en-US"/>
              <a:t>Crea una mappa visiva delle routine e dei rituali scolastici per individuare i punti di integrazione delle pratiche di benessere.</a:t>
            </a:r>
            <a:endParaRPr/>
          </a:p>
          <a:p>
            <a:pPr indent="-295275" lvl="0" marL="457200" rtl="0" algn="l">
              <a:lnSpc>
                <a:spcPct val="142857"/>
              </a:lnSpc>
              <a:spcBef>
                <a:spcPts val="1100"/>
              </a:spcBef>
              <a:spcAft>
                <a:spcPts val="0"/>
              </a:spcAft>
              <a:buSzPts val="1050"/>
              <a:buFont typeface="Proxima Nova"/>
              <a:buChar char="●"/>
            </a:pPr>
            <a:r>
              <a:rPr lang="en-US"/>
              <a:t>Redigi una timeline di implementazione di 6–12 mesi con tappe fondamentali e responsabilità.</a:t>
            </a:r>
            <a:endParaRPr/>
          </a:p>
          <a:p>
            <a:pPr indent="-295275" lvl="0" marL="457200" rtl="0" algn="l">
              <a:lnSpc>
                <a:spcPct val="142857"/>
              </a:lnSpc>
              <a:spcBef>
                <a:spcPts val="1100"/>
              </a:spcBef>
              <a:spcAft>
                <a:spcPts val="0"/>
              </a:spcAft>
              <a:buSzPts val="1050"/>
              <a:buFont typeface="Proxima Nova"/>
              <a:buChar char="●"/>
            </a:pPr>
            <a:r>
              <a:rPr lang="en-US"/>
              <a:t>Mappatura Ostacoli-Soluzioni: identifica le potenziali sfide e progetta strategie condivise per superarle.</a:t>
            </a:r>
            <a:endParaRPr/>
          </a:p>
          <a:p>
            <a:pPr indent="-295275" lvl="0" marL="457200" rtl="0" algn="l">
              <a:lnSpc>
                <a:spcPct val="142857"/>
              </a:lnSpc>
              <a:spcBef>
                <a:spcPts val="1100"/>
              </a:spcBef>
              <a:spcAft>
                <a:spcPts val="1100"/>
              </a:spcAft>
              <a:buSzPts val="1050"/>
              <a:buFont typeface="Proxima Nova"/>
              <a:buChar char="●"/>
            </a:pPr>
            <a:r>
              <a:rPr lang="en-US"/>
              <a:t>Gallery Walk e Feedback tra Pari: condividi e perfeziona i piani in modo collaborativo.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7f9446a92a_0_138"/>
          <p:cNvSpPr txBox="1"/>
          <p:nvPr>
            <p:ph idx="1" type="body"/>
          </p:nvPr>
        </p:nvSpPr>
        <p:spPr>
          <a:xfrm>
            <a:off x="0" y="1325452"/>
            <a:ext cx="11944500" cy="52983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b="1" lang="en-US"/>
              <a:t>Durata</a:t>
            </a:r>
            <a:r>
              <a:rPr b="1" lang="en-US"/>
              <a:t>: </a:t>
            </a:r>
            <a:r>
              <a:rPr lang="en-US"/>
              <a:t>10 minuti</a:t>
            </a:r>
            <a:endParaRPr/>
          </a:p>
          <a:p>
            <a:pPr indent="0" lvl="0" marL="0" rtl="0" algn="l">
              <a:lnSpc>
                <a:spcPct val="142857"/>
              </a:lnSpc>
              <a:spcBef>
                <a:spcPts val="1100"/>
              </a:spcBef>
              <a:spcAft>
                <a:spcPts val="0"/>
              </a:spcAft>
              <a:buSzPts val="1800"/>
              <a:buNone/>
            </a:pPr>
            <a:r>
              <a:rPr b="1" lang="en-US"/>
              <a:t>Formato: </a:t>
            </a:r>
            <a:r>
              <a:rPr lang="en-US"/>
              <a:t>Piccoli gruppi o coppie</a:t>
            </a:r>
            <a:endParaRPr/>
          </a:p>
          <a:p>
            <a:pPr indent="0" lvl="0" marL="0" rtl="0" algn="l">
              <a:lnSpc>
                <a:spcPct val="142857"/>
              </a:lnSpc>
              <a:spcBef>
                <a:spcPts val="1100"/>
              </a:spcBef>
              <a:spcAft>
                <a:spcPts val="0"/>
              </a:spcAft>
              <a:buSzPts val="1800"/>
              <a:buNone/>
            </a:pPr>
            <a:r>
              <a:rPr b="1" lang="en-US"/>
              <a:t>Scopo: </a:t>
            </a:r>
            <a:r>
              <a:rPr lang="en-US"/>
              <a:t>Attivare conoscenze pregresse, stimolare la discussione e favorire la coesione del gruppo identificando esempi reali o ipotetici di integrazione del benessere nella vita scolastica.</a:t>
            </a:r>
            <a:endParaRPr/>
          </a:p>
          <a:p>
            <a:pPr indent="0" lvl="0" marL="0" rtl="0" algn="l">
              <a:lnSpc>
                <a:spcPct val="142857"/>
              </a:lnSpc>
              <a:spcBef>
                <a:spcPts val="1100"/>
              </a:spcBef>
              <a:spcAft>
                <a:spcPts val="0"/>
              </a:spcAft>
              <a:buSzPts val="1800"/>
              <a:buNone/>
            </a:pPr>
            <a:r>
              <a:rPr b="1" lang="en-US"/>
              <a:t>Istruzioni:</a:t>
            </a:r>
            <a:endParaRPr b="1"/>
          </a:p>
          <a:p>
            <a:pPr indent="-342900" lvl="0" marL="457200" rtl="0" algn="l">
              <a:lnSpc>
                <a:spcPct val="142857"/>
              </a:lnSpc>
              <a:spcBef>
                <a:spcPts val="1100"/>
              </a:spcBef>
              <a:spcAft>
                <a:spcPts val="0"/>
              </a:spcAft>
              <a:buSzPts val="1800"/>
              <a:buFont typeface="Proxima Nova"/>
              <a:buAutoNum type="arabicPeriod"/>
            </a:pPr>
            <a:r>
              <a:rPr b="1" lang="en-US"/>
              <a:t>Formate coppie o piccoli gruppi </a:t>
            </a:r>
            <a:r>
              <a:rPr lang="en-US"/>
              <a:t>(3–4 persone).</a:t>
            </a:r>
            <a:endParaRPr/>
          </a:p>
          <a:p>
            <a:pPr indent="-342900" lvl="0" marL="457200" rtl="0" algn="l">
              <a:lnSpc>
                <a:spcPct val="142857"/>
              </a:lnSpc>
              <a:spcBef>
                <a:spcPts val="0"/>
              </a:spcBef>
              <a:spcAft>
                <a:spcPts val="0"/>
              </a:spcAft>
              <a:buSzPts val="1800"/>
              <a:buFont typeface="Proxima Nova"/>
              <a:buAutoNum type="arabicPeriod"/>
            </a:pPr>
            <a:r>
              <a:rPr lang="en-US"/>
              <a:t>Ogni gruppo: </a:t>
            </a:r>
            <a:r>
              <a:rPr b="1" lang="en-US"/>
              <a:t>richiama o immagina</a:t>
            </a:r>
            <a:r>
              <a:rPr lang="en-US"/>
              <a:t> 2–3 esempi di come il benessere sia (o potrebbe essere) integrato in:</a:t>
            </a:r>
            <a:endParaRPr/>
          </a:p>
          <a:p>
            <a:pPr indent="-342900" lvl="1" marL="914400" rtl="0" algn="l">
              <a:lnSpc>
                <a:spcPct val="142857"/>
              </a:lnSpc>
              <a:spcBef>
                <a:spcPts val="0"/>
              </a:spcBef>
              <a:spcAft>
                <a:spcPts val="0"/>
              </a:spcAft>
              <a:buSzPts val="1800"/>
              <a:buFont typeface="Calibri"/>
              <a:buChar char="○"/>
            </a:pPr>
            <a:r>
              <a:rPr lang="en-US" sz="1800"/>
              <a:t>Routine scolastiche (es. check-in mattutini, assemblee)</a:t>
            </a:r>
            <a:endParaRPr sz="1800"/>
          </a:p>
          <a:p>
            <a:pPr indent="-342900" lvl="1" marL="914400" rtl="0" algn="l">
              <a:lnSpc>
                <a:spcPct val="142857"/>
              </a:lnSpc>
              <a:spcBef>
                <a:spcPts val="0"/>
              </a:spcBef>
              <a:spcAft>
                <a:spcPts val="0"/>
              </a:spcAft>
              <a:buSzPts val="1800"/>
              <a:buFont typeface="Calibri"/>
              <a:buChar char="○"/>
            </a:pPr>
            <a:r>
              <a:rPr lang="en-US" sz="1800"/>
              <a:t>Curriculum (es. scrittura riflessiva, progetti di gruppo)</a:t>
            </a:r>
            <a:endParaRPr sz="1800"/>
          </a:p>
          <a:p>
            <a:pPr indent="-342900" lvl="1" marL="914400" rtl="0" algn="l">
              <a:lnSpc>
                <a:spcPct val="142857"/>
              </a:lnSpc>
              <a:spcBef>
                <a:spcPts val="0"/>
              </a:spcBef>
              <a:spcAft>
                <a:spcPts val="0"/>
              </a:spcAft>
              <a:buSzPts val="1800"/>
              <a:buFont typeface="Calibri"/>
              <a:buChar char="○"/>
            </a:pPr>
            <a:r>
              <a:rPr lang="en-US" sz="1800"/>
              <a:t>Politiche scolastiche o pratiche di leadership (es. decisioni inclusive, giornate dedicate al benessere del personale)</a:t>
            </a:r>
            <a:endParaRPr sz="1800"/>
          </a:p>
          <a:p>
            <a:pPr indent="-342900" lvl="0" marL="457200" rtl="0" algn="l">
              <a:lnSpc>
                <a:spcPct val="142857"/>
              </a:lnSpc>
              <a:spcBef>
                <a:spcPts val="0"/>
              </a:spcBef>
              <a:spcAft>
                <a:spcPts val="0"/>
              </a:spcAft>
              <a:buSzPts val="1800"/>
              <a:buFont typeface="Proxima Nova"/>
              <a:buAutoNum type="arabicPeriod"/>
            </a:pPr>
            <a:r>
              <a:rPr lang="en-US"/>
              <a:t>Ogni gruppo scrive i propri esempi su post-it o su una lavagna digitale condivisa.</a:t>
            </a:r>
            <a:endParaRPr/>
          </a:p>
          <a:p>
            <a:pPr indent="-342900" lvl="0" marL="457200" rtl="0" algn="l">
              <a:lnSpc>
                <a:spcPct val="142857"/>
              </a:lnSpc>
              <a:spcBef>
                <a:spcPts val="0"/>
              </a:spcBef>
              <a:spcAft>
                <a:spcPts val="0"/>
              </a:spcAft>
              <a:buSzPts val="1800"/>
              <a:buFont typeface="Proxima Nova"/>
              <a:buAutoNum type="arabicPeriod"/>
            </a:pPr>
            <a:r>
              <a:rPr lang="en-US"/>
              <a:t>I gruppi </a:t>
            </a:r>
            <a:r>
              <a:rPr b="1" lang="en-US"/>
              <a:t>condividono</a:t>
            </a:r>
            <a:r>
              <a:rPr lang="en-US"/>
              <a:t> brevemente </a:t>
            </a:r>
            <a:r>
              <a:rPr b="1" lang="en-US"/>
              <a:t>un</a:t>
            </a:r>
            <a:r>
              <a:rPr lang="en-US"/>
              <a:t> </a:t>
            </a:r>
            <a:r>
              <a:rPr b="1" lang="en-US"/>
              <a:t>esempio</a:t>
            </a:r>
            <a:r>
              <a:rPr lang="en-US"/>
              <a:t> con l’intera aula.</a:t>
            </a:r>
            <a:endParaRPr/>
          </a:p>
          <a:p>
            <a:pPr indent="0" lvl="0" marL="0" rtl="0" algn="just">
              <a:lnSpc>
                <a:spcPct val="90000"/>
              </a:lnSpc>
              <a:spcBef>
                <a:spcPts val="1100"/>
              </a:spcBef>
              <a:spcAft>
                <a:spcPts val="0"/>
              </a:spcAft>
              <a:buSzPts val="2400"/>
              <a:buNone/>
            </a:pPr>
            <a:r>
              <a:t/>
            </a:r>
            <a:endParaRPr b="1" sz="2400">
              <a:solidFill>
                <a:schemeClr val="accent2"/>
              </a:solidFill>
            </a:endParaRPr>
          </a:p>
          <a:p>
            <a:pPr indent="0" lvl="0" marL="0" marR="0" rtl="0" algn="just">
              <a:lnSpc>
                <a:spcPct val="90000"/>
              </a:lnSpc>
              <a:spcBef>
                <a:spcPts val="1000"/>
              </a:spcBef>
              <a:spcAft>
                <a:spcPts val="0"/>
              </a:spcAft>
              <a:buClr>
                <a:srgbClr val="000000"/>
              </a:buClr>
              <a:buSzPts val="2400"/>
              <a:buFont typeface="Arial"/>
              <a:buNone/>
            </a:pPr>
            <a:r>
              <a:t/>
            </a:r>
            <a:endParaRPr b="1" sz="2400">
              <a:solidFill>
                <a:schemeClr val="accent2"/>
              </a:solidFill>
            </a:endParaRPr>
          </a:p>
        </p:txBody>
      </p:sp>
      <p:sp>
        <p:nvSpPr>
          <p:cNvPr id="137" name="Google Shape;137;g37f9446a92a_0_1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138" name="Google Shape;138;g37f9446a92a_0_138"/>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1" lang="en-US" sz="2400">
                <a:solidFill>
                  <a:schemeClr val="accent2"/>
                </a:solidFill>
              </a:rPr>
              <a:t>Rompi-ghiaccio/Energizzante: “Benessere in Azione – Individua l’Integrazione!”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85f2f5408a_0_2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
        <p:nvSpPr>
          <p:cNvPr id="144" name="Google Shape;144;g385f2f5408a_0_20"/>
          <p:cNvSpPr txBox="1"/>
          <p:nvPr>
            <p:ph idx="1" type="body"/>
          </p:nvPr>
        </p:nvSpPr>
        <p:spPr>
          <a:xfrm>
            <a:off x="0" y="1325451"/>
            <a:ext cx="11944500" cy="26727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latin typeface="Proxima Nova"/>
                <a:ea typeface="Proxima Nova"/>
                <a:cs typeface="Proxima Nova"/>
                <a:sym typeface="Proxima Nova"/>
              </a:rPr>
              <a:t>Modello PERMA (Psicologia Positiva)</a:t>
            </a:r>
            <a:endParaRPr b="1">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b="1" lang="en-US">
                <a:latin typeface="Proxima Nova"/>
                <a:ea typeface="Proxima Nova"/>
                <a:cs typeface="Proxima Nova"/>
                <a:sym typeface="Proxima Nova"/>
              </a:rPr>
              <a:t>(P) </a:t>
            </a:r>
            <a:r>
              <a:rPr lang="en-US">
                <a:latin typeface="Proxima Nova"/>
                <a:ea typeface="Proxima Nova"/>
                <a:cs typeface="Proxima Nova"/>
                <a:sym typeface="Proxima Nova"/>
              </a:rPr>
              <a:t>Emozione Positiva: Coltivare gioia, gratitudine e ottimismo.</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b="1" lang="en-US">
                <a:latin typeface="Proxima Nova"/>
                <a:ea typeface="Proxima Nova"/>
                <a:cs typeface="Proxima Nova"/>
                <a:sym typeface="Proxima Nova"/>
              </a:rPr>
              <a:t>(E) </a:t>
            </a:r>
            <a:r>
              <a:rPr lang="en-US">
                <a:latin typeface="Proxima Nova"/>
                <a:ea typeface="Proxima Nova"/>
                <a:cs typeface="Proxima Nova"/>
                <a:sym typeface="Proxima Nova"/>
              </a:rPr>
              <a:t>Coinvolgimento: Favorire il flow e un coinvolgimento profondo nell’apprendimento.</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b="1" lang="en-US">
                <a:latin typeface="Proxima Nova"/>
                <a:ea typeface="Proxima Nova"/>
                <a:cs typeface="Proxima Nova"/>
                <a:sym typeface="Proxima Nova"/>
              </a:rPr>
              <a:t>(R) </a:t>
            </a:r>
            <a:r>
              <a:rPr lang="en-US">
                <a:latin typeface="Proxima Nova"/>
                <a:ea typeface="Proxima Nova"/>
                <a:cs typeface="Proxima Nova"/>
                <a:sym typeface="Proxima Nova"/>
              </a:rPr>
              <a:t>Relazioni: Costruire connessioni forti e di supporto.</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b="1" lang="en-US">
                <a:latin typeface="Proxima Nova"/>
                <a:ea typeface="Proxima Nova"/>
                <a:cs typeface="Proxima Nova"/>
                <a:sym typeface="Proxima Nova"/>
              </a:rPr>
              <a:t>(M) </a:t>
            </a:r>
            <a:r>
              <a:rPr lang="en-US">
                <a:latin typeface="Proxima Nova"/>
                <a:ea typeface="Proxima Nova"/>
                <a:cs typeface="Proxima Nova"/>
                <a:sym typeface="Proxima Nova"/>
              </a:rPr>
              <a:t>Significato: Aiutare studenti e personale a trovare uno scopo nella vita scolastica.</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b="1" lang="en-US">
                <a:latin typeface="Proxima Nova"/>
                <a:ea typeface="Proxima Nova"/>
                <a:cs typeface="Proxima Nova"/>
                <a:sym typeface="Proxima Nova"/>
              </a:rPr>
              <a:t>(A) </a:t>
            </a:r>
            <a:r>
              <a:rPr lang="en-US">
                <a:latin typeface="Proxima Nova"/>
                <a:ea typeface="Proxima Nova"/>
                <a:cs typeface="Proxima Nova"/>
                <a:sym typeface="Proxima Nova"/>
              </a:rPr>
              <a:t>Raggiungimento: Celebrare i progressi, l’impegno e i successi.</a:t>
            </a:r>
            <a:endParaRPr>
              <a:latin typeface="Proxima Nova"/>
              <a:ea typeface="Proxima Nova"/>
              <a:cs typeface="Proxima Nova"/>
              <a:sym typeface="Proxima Nova"/>
            </a:endParaRPr>
          </a:p>
          <a:p>
            <a:pPr indent="0" lvl="0" marL="0" rtl="0" algn="l">
              <a:lnSpc>
                <a:spcPct val="142857"/>
              </a:lnSpc>
              <a:spcBef>
                <a:spcPts val="1100"/>
              </a:spcBef>
              <a:spcAft>
                <a:spcPts val="0"/>
              </a:spcAft>
              <a:buSzPts val="1800"/>
              <a:buNone/>
            </a:pPr>
            <a:r>
              <a:t/>
            </a:r>
            <a:endParaRPr i="1">
              <a:latin typeface="Proxima Nova"/>
              <a:ea typeface="Proxima Nova"/>
              <a:cs typeface="Proxima Nova"/>
              <a:sym typeface="Proxima Nova"/>
            </a:endParaRPr>
          </a:p>
          <a:p>
            <a:pPr indent="0" lvl="0" marL="0" rtl="0" algn="just">
              <a:lnSpc>
                <a:spcPct val="90000"/>
              </a:lnSpc>
              <a:spcBef>
                <a:spcPts val="1100"/>
              </a:spcBef>
              <a:spcAft>
                <a:spcPts val="0"/>
              </a:spcAft>
              <a:buSzPts val="2400"/>
              <a:buNone/>
            </a:pPr>
            <a:r>
              <a:t/>
            </a:r>
            <a:endParaRPr b="1" sz="2400">
              <a:solidFill>
                <a:schemeClr val="accent2"/>
              </a:solidFill>
            </a:endParaRPr>
          </a:p>
          <a:p>
            <a:pPr indent="0" lvl="0" marL="0" marR="0" rtl="0" algn="just">
              <a:lnSpc>
                <a:spcPct val="90000"/>
              </a:lnSpc>
              <a:spcBef>
                <a:spcPts val="1000"/>
              </a:spcBef>
              <a:spcAft>
                <a:spcPts val="0"/>
              </a:spcAft>
              <a:buSzPts val="2400"/>
              <a:buNone/>
            </a:pPr>
            <a:r>
              <a:t/>
            </a:r>
            <a:endParaRPr b="1" sz="2400">
              <a:solidFill>
                <a:schemeClr val="accent2"/>
              </a:solidFill>
            </a:endParaRPr>
          </a:p>
        </p:txBody>
      </p:sp>
      <p:sp>
        <p:nvSpPr>
          <p:cNvPr id="145" name="Google Shape;145;g385f2f5408a_0_20"/>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Introduzione e Inquadramento: Riepilogo di PERMA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85f2f5408a_0_55"/>
          <p:cNvSpPr txBox="1"/>
          <p:nvPr>
            <p:ph idx="1" type="body"/>
          </p:nvPr>
        </p:nvSpPr>
        <p:spPr>
          <a:xfrm>
            <a:off x="97975" y="3012650"/>
            <a:ext cx="5997900" cy="14250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100"/>
              </a:spcBef>
              <a:spcAft>
                <a:spcPts val="0"/>
              </a:spcAft>
              <a:buSzPts val="1800"/>
              <a:buNone/>
            </a:pPr>
            <a:r>
              <a:rPr i="1" lang="en-US"/>
              <a:t>Quale elemento del modello PERMA ritieni sia più naturalmente presente nella vita quotidiana della tua scuola e quale, invece, pensi necessiti di un’integrazione più intenzionale?</a:t>
            </a:r>
            <a:endParaRPr sz="1400">
              <a:solidFill>
                <a:srgbClr val="000000"/>
              </a:solidFill>
            </a:endParaRPr>
          </a:p>
          <a:p>
            <a:pPr indent="0" lvl="0" marL="0" rtl="0" algn="l">
              <a:lnSpc>
                <a:spcPct val="90000"/>
              </a:lnSpc>
              <a:spcBef>
                <a:spcPts val="1100"/>
              </a:spcBef>
              <a:spcAft>
                <a:spcPts val="0"/>
              </a:spcAft>
              <a:buSzPts val="1800"/>
              <a:buNone/>
            </a:pPr>
            <a:r>
              <a:t/>
            </a:r>
            <a:endParaRPr/>
          </a:p>
        </p:txBody>
      </p:sp>
      <p:pic>
        <p:nvPicPr>
          <p:cNvPr id="152" name="Google Shape;152;g385f2f5408a_0_55"/>
          <p:cNvPicPr preferRelativeResize="0"/>
          <p:nvPr/>
        </p:nvPicPr>
        <p:blipFill rotWithShape="1">
          <a:blip r:embed="rId3">
            <a:alphaModFix/>
          </a:blip>
          <a:srcRect b="0" l="0" r="0" t="0"/>
          <a:stretch/>
        </p:blipFill>
        <p:spPr>
          <a:xfrm>
            <a:off x="6433075" y="989600"/>
            <a:ext cx="5471099" cy="5471099"/>
          </a:xfrm>
          <a:prstGeom prst="rect">
            <a:avLst/>
          </a:prstGeom>
          <a:noFill/>
          <a:ln>
            <a:noFill/>
          </a:ln>
        </p:spPr>
      </p:pic>
      <p:sp>
        <p:nvSpPr>
          <p:cNvPr id="153" name="Google Shape;153;g385f2f5408a_0_55"/>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PERMA – Riflessione di 2 minuti</a:t>
            </a:r>
            <a:endParaRPr/>
          </a:p>
        </p:txBody>
      </p:sp>
      <p:sp>
        <p:nvSpPr>
          <p:cNvPr id="154" name="Google Shape;154;g385f2f5408a_0_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85f2f5408a_0_27"/>
          <p:cNvSpPr txBox="1"/>
          <p:nvPr>
            <p:ph idx="1" type="body"/>
          </p:nvPr>
        </p:nvSpPr>
        <p:spPr>
          <a:xfrm>
            <a:off x="0" y="1325451"/>
            <a:ext cx="11944500" cy="1894200"/>
          </a:xfrm>
          <a:prstGeom prst="rect">
            <a:avLst/>
          </a:prstGeom>
          <a:noFill/>
          <a:ln>
            <a:noFill/>
          </a:ln>
        </p:spPr>
        <p:txBody>
          <a:bodyPr anchorCtr="0" anchor="t" bIns="45700" lIns="91425" spcFirstLastPara="1" rIns="91425" wrap="square" tIns="45700">
            <a:noAutofit/>
          </a:bodyPr>
          <a:lstStyle/>
          <a:p>
            <a:pPr indent="0" lvl="0" marL="0" rtl="0" algn="l">
              <a:lnSpc>
                <a:spcPct val="142857"/>
              </a:lnSpc>
              <a:spcBef>
                <a:spcPts val="1200"/>
              </a:spcBef>
              <a:spcAft>
                <a:spcPts val="0"/>
              </a:spcAft>
              <a:buSzPts val="1800"/>
              <a:buNone/>
            </a:pPr>
            <a:r>
              <a:rPr b="1" lang="en-US">
                <a:latin typeface="Proxima Nova"/>
                <a:ea typeface="Proxima Nova"/>
                <a:cs typeface="Proxima Nova"/>
                <a:sym typeface="Proxima Nova"/>
              </a:rPr>
              <a:t>Approccio Scolastico Globale (WSA)</a:t>
            </a:r>
            <a:endParaRPr b="1">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Un framework strategico che coinvolge tutti gli stakeholder (insegnanti, studenti, genitori, dirigenti).</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Si concentra sulla cultura scolastica, le politiche, il curriculum e le partnership con la comunità.</a:t>
            </a:r>
            <a:endParaRPr>
              <a:latin typeface="Proxima Nova"/>
              <a:ea typeface="Proxima Nova"/>
              <a:cs typeface="Proxima Nova"/>
              <a:sym typeface="Proxima Nova"/>
            </a:endParaRPr>
          </a:p>
          <a:p>
            <a:pPr indent="-342900" lvl="0" marL="457200" rtl="0" algn="l">
              <a:lnSpc>
                <a:spcPct val="142857"/>
              </a:lnSpc>
              <a:spcBef>
                <a:spcPts val="0"/>
              </a:spcBef>
              <a:spcAft>
                <a:spcPts val="0"/>
              </a:spcAft>
              <a:buSzPts val="1800"/>
              <a:buFont typeface="Proxima Nova"/>
              <a:buChar char="●"/>
            </a:pPr>
            <a:r>
              <a:rPr lang="en-US">
                <a:latin typeface="Proxima Nova"/>
                <a:ea typeface="Proxima Nova"/>
                <a:cs typeface="Proxima Nova"/>
                <a:sym typeface="Proxima Nova"/>
              </a:rPr>
              <a:t>Promuove la responsabilità condivisa per il benessere in tutto l’ecosistema scolastico.</a:t>
            </a:r>
            <a:endParaRPr>
              <a:latin typeface="Proxima Nova"/>
              <a:ea typeface="Proxima Nova"/>
              <a:cs typeface="Proxima Nova"/>
              <a:sym typeface="Proxima Nova"/>
            </a:endParaRPr>
          </a:p>
          <a:p>
            <a:pPr indent="0" lvl="0" marL="0" marR="0" rtl="0" algn="just">
              <a:lnSpc>
                <a:spcPct val="90000"/>
              </a:lnSpc>
              <a:spcBef>
                <a:spcPts val="1100"/>
              </a:spcBef>
              <a:spcAft>
                <a:spcPts val="0"/>
              </a:spcAft>
              <a:buSzPts val="2400"/>
              <a:buNone/>
            </a:pPr>
            <a:r>
              <a:t/>
            </a:r>
            <a:endParaRPr b="1">
              <a:latin typeface="Proxima Nova"/>
              <a:ea typeface="Proxima Nova"/>
              <a:cs typeface="Proxima Nova"/>
              <a:sym typeface="Proxima Nova"/>
            </a:endParaRPr>
          </a:p>
        </p:txBody>
      </p:sp>
      <p:sp>
        <p:nvSpPr>
          <p:cNvPr id="160" name="Google Shape;160;g385f2f5408a_0_27"/>
          <p:cNvSpPr txBox="1"/>
          <p:nvPr>
            <p:ph idx="1" type="body"/>
          </p:nvPr>
        </p:nvSpPr>
        <p:spPr>
          <a:xfrm>
            <a:off x="0" y="797450"/>
            <a:ext cx="11944500" cy="52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100"/>
              </a:spcBef>
              <a:spcAft>
                <a:spcPts val="1100"/>
              </a:spcAft>
              <a:buSzPts val="1800"/>
              <a:buNone/>
            </a:pPr>
            <a:r>
              <a:rPr b="1" lang="en-US" sz="2400">
                <a:solidFill>
                  <a:schemeClr val="accent2"/>
                </a:solidFill>
              </a:rPr>
              <a:t>Introduzione e Inquadramento: Riepilogo dell’Approccio Scolastico Globale</a:t>
            </a:r>
            <a:r>
              <a:rPr b="1" lang="en-US" sz="2400">
                <a:solidFill>
                  <a:schemeClr val="accent2"/>
                </a:solidFill>
              </a:rPr>
              <a:t> </a:t>
            </a:r>
            <a:endParaRPr/>
          </a:p>
        </p:txBody>
      </p:sp>
      <p:sp>
        <p:nvSpPr>
          <p:cNvPr id="161" name="Google Shape;161;g385f2f5408a_0_2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3.2 – Implementazione e Integrazione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