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58" r:id="rId3"/>
  </p:sldMasterIdLst>
  <p:notesMasterIdLst>
    <p:notesMasterId r:id="rId27"/>
  </p:notesMasterIdLst>
  <p:sldIdLst>
    <p:sldId id="256" r:id="rId4"/>
    <p:sldId id="257" r:id="rId5"/>
    <p:sldId id="258" r:id="rId6"/>
    <p:sldId id="259" r:id="rId7"/>
    <p:sldId id="277" r:id="rId8"/>
    <p:sldId id="260" r:id="rId9"/>
    <p:sldId id="263" r:id="rId10"/>
    <p:sldId id="262" r:id="rId11"/>
    <p:sldId id="272" r:id="rId12"/>
    <p:sldId id="273" r:id="rId13"/>
    <p:sldId id="282" r:id="rId14"/>
    <p:sldId id="274" r:id="rId15"/>
    <p:sldId id="275" r:id="rId16"/>
    <p:sldId id="264" r:id="rId17"/>
    <p:sldId id="283" r:id="rId18"/>
    <p:sldId id="284" r:id="rId19"/>
    <p:sldId id="285" r:id="rId20"/>
    <p:sldId id="286" r:id="rId21"/>
    <p:sldId id="265" r:id="rId22"/>
    <p:sldId id="281" r:id="rId23"/>
    <p:sldId id="267" r:id="rId24"/>
    <p:sldId id="268" r:id="rId25"/>
    <p:sldId id="269" r:id="rId26"/>
  </p:sldIdLst>
  <p:sldSz cx="12192000" cy="6858000"/>
  <p:notesSz cx="6858000" cy="9144000"/>
  <p:embeddedFontLs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QeOmA0xEsqpZlfro4/+c/dkH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2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p:restoredTop sz="79535" autoAdjust="0"/>
  </p:normalViewPr>
  <p:slideViewPr>
    <p:cSldViewPr snapToGrid="0">
      <p:cViewPr varScale="1">
        <p:scale>
          <a:sx n="125" d="100"/>
          <a:sy n="125" d="100"/>
        </p:scale>
        <p:origin x="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66E01-BE90-7846-885B-6F8C422E3781}" type="doc">
      <dgm:prSet loTypeId="urn:microsoft.com/office/officeart/2005/8/layout/radial6" loCatId="" qsTypeId="urn:microsoft.com/office/officeart/2005/8/quickstyle/simple1" qsCatId="simple" csTypeId="urn:microsoft.com/office/officeart/2005/8/colors/accent1_1" csCatId="accent1" phldr="1"/>
      <dgm:spPr/>
      <dgm:t>
        <a:bodyPr/>
        <a:lstStyle/>
        <a:p>
          <a:endParaRPr lang="el-GR"/>
        </a:p>
      </dgm:t>
    </dgm:pt>
    <dgm:pt modelId="{27F877B6-D301-1544-BE6F-58779BE036DF}">
      <dgm:prSet phldrT="[Κείμενο]" custT="1"/>
      <dgm:spPr/>
      <dgm:t>
        <a:bodyPr/>
        <a:lstStyle/>
        <a:p>
          <a:r>
            <a:rPr lang="el-GR" sz="1800" b="1" i="0" u="none" strike="noStrike" cap="none" dirty="0">
              <a:solidFill>
                <a:schemeClr val="accent2"/>
              </a:solidFill>
              <a:latin typeface="Calibri"/>
              <a:ea typeface="Calibri"/>
              <a:cs typeface="Calibri"/>
              <a:sym typeface="Calibri"/>
            </a:rPr>
            <a:t>Προσεγγίσεις για την αξιολόγηση της ευημερίας (1)</a:t>
          </a:r>
        </a:p>
      </dgm:t>
    </dgm:pt>
    <dgm:pt modelId="{93D7FF31-A5AD-974A-88C2-4DCC8EBF04C2}" type="parTrans" cxnId="{DBCF8130-4E8B-7C46-B6F9-CAF27F9F43C6}">
      <dgm:prSet/>
      <dgm:spPr/>
      <dgm:t>
        <a:bodyPr/>
        <a:lstStyle/>
        <a:p>
          <a:endParaRPr lang="el-GR" sz="1800">
            <a:latin typeface="Calibri" panose="020F0502020204030204" pitchFamily="34" charset="0"/>
            <a:cs typeface="Calibri" panose="020F0502020204030204" pitchFamily="34" charset="0"/>
          </a:endParaRPr>
        </a:p>
      </dgm:t>
    </dgm:pt>
    <dgm:pt modelId="{38310F5F-FE3D-8946-8B54-492662667B2D}" type="sibTrans" cxnId="{DBCF8130-4E8B-7C46-B6F9-CAF27F9F43C6}">
      <dgm:prSet/>
      <dgm:spPr/>
      <dgm:t>
        <a:bodyPr/>
        <a:lstStyle/>
        <a:p>
          <a:endParaRPr lang="el-GR" sz="1800">
            <a:latin typeface="Calibri" panose="020F0502020204030204" pitchFamily="34" charset="0"/>
            <a:cs typeface="Calibri" panose="020F0502020204030204" pitchFamily="34" charset="0"/>
          </a:endParaRPr>
        </a:p>
      </dgm:t>
    </dgm:pt>
    <dgm:pt modelId="{C2B5454D-8B1E-C047-9077-4CDA6443601F}">
      <dgm:prSet phldrT="[Κείμενο]" custT="1"/>
      <dgm:spPr/>
      <dgm:t>
        <a:bodyPr/>
        <a:lstStyle/>
        <a:p>
          <a:pPr>
            <a:buNone/>
          </a:pPr>
          <a:r>
            <a:rPr lang="el-GR" sz="1400" b="0" i="0" u="none" dirty="0" err="1">
              <a:latin typeface="Calibri" panose="020F0502020204030204" pitchFamily="34" charset="0"/>
              <a:cs typeface="Calibri" panose="020F0502020204030204" pitchFamily="34" charset="0"/>
            </a:rPr>
            <a:t>Ανατροφοδοτική</a:t>
          </a:r>
          <a:r>
            <a:rPr lang="el-GR" sz="1400" b="0" i="0" u="none" dirty="0">
              <a:latin typeface="Calibri" panose="020F0502020204030204" pitchFamily="34" charset="0"/>
              <a:cs typeface="Calibri" panose="020F0502020204030204" pitchFamily="34" charset="0"/>
            </a:rPr>
            <a:t> αξιολόγηση - συνεχής ανατροφοδότηση για τη βελτίωση της παράδοσης</a:t>
          </a:r>
          <a:endParaRPr lang="el-GR" sz="1400" dirty="0">
            <a:latin typeface="Calibri" panose="020F0502020204030204" pitchFamily="34" charset="0"/>
            <a:cs typeface="Calibri" panose="020F0502020204030204" pitchFamily="34" charset="0"/>
          </a:endParaRPr>
        </a:p>
      </dgm:t>
    </dgm:pt>
    <dgm:pt modelId="{F802D4ED-A55C-134A-A428-90B0654A58E0}" type="parTrans" cxnId="{E04F82E6-A3A7-BF44-A4C7-02F729673822}">
      <dgm:prSet/>
      <dgm:spPr/>
      <dgm:t>
        <a:bodyPr/>
        <a:lstStyle/>
        <a:p>
          <a:endParaRPr lang="el-GR" sz="1800">
            <a:latin typeface="Calibri" panose="020F0502020204030204" pitchFamily="34" charset="0"/>
            <a:cs typeface="Calibri" panose="020F0502020204030204" pitchFamily="34" charset="0"/>
          </a:endParaRPr>
        </a:p>
      </dgm:t>
    </dgm:pt>
    <dgm:pt modelId="{559C5CE8-CBC4-834A-B45B-6B20C86C3FB6}" type="sibTrans" cxnId="{E04F82E6-A3A7-BF44-A4C7-02F729673822}">
      <dgm:prSet/>
      <dgm:spPr/>
      <dgm:t>
        <a:bodyPr/>
        <a:lstStyle/>
        <a:p>
          <a:endParaRPr lang="el-GR" sz="1800">
            <a:latin typeface="Calibri" panose="020F0502020204030204" pitchFamily="34" charset="0"/>
            <a:cs typeface="Calibri" panose="020F0502020204030204" pitchFamily="34" charset="0"/>
          </a:endParaRPr>
        </a:p>
      </dgm:t>
    </dgm:pt>
    <dgm:pt modelId="{CA888EAA-3076-634F-BD6B-5ABE414CA6F5}">
      <dgm:prSet phldrT="[Κείμενο]" custT="1"/>
      <dgm:spPr/>
      <dgm:t>
        <a:bodyPr/>
        <a:lstStyle/>
        <a:p>
          <a:pPr>
            <a:buNone/>
          </a:pPr>
          <a:r>
            <a:rPr lang="el-GR" sz="1400" b="0" i="0" u="none" dirty="0">
              <a:latin typeface="Calibri" panose="020F0502020204030204" pitchFamily="34" charset="0"/>
              <a:cs typeface="Calibri" panose="020F0502020204030204" pitchFamily="34" charset="0"/>
            </a:rPr>
            <a:t>Συνολική αξιολόγηση - μέτρηση των συνολικών αποτελεσμάτων και του αντίκτυπου</a:t>
          </a:r>
          <a:endParaRPr lang="el-GR" sz="1400" dirty="0">
            <a:latin typeface="Calibri" panose="020F0502020204030204" pitchFamily="34" charset="0"/>
            <a:cs typeface="Calibri" panose="020F0502020204030204" pitchFamily="34" charset="0"/>
          </a:endParaRPr>
        </a:p>
      </dgm:t>
    </dgm:pt>
    <dgm:pt modelId="{51C13A05-41B1-EC48-B2C0-B3C49564361C}" type="parTrans" cxnId="{C5674F2D-557F-9940-A522-ADF4D43C78C9}">
      <dgm:prSet/>
      <dgm:spPr/>
      <dgm:t>
        <a:bodyPr/>
        <a:lstStyle/>
        <a:p>
          <a:endParaRPr lang="el-GR" sz="1800">
            <a:latin typeface="Calibri" panose="020F0502020204030204" pitchFamily="34" charset="0"/>
            <a:cs typeface="Calibri" panose="020F0502020204030204" pitchFamily="34" charset="0"/>
          </a:endParaRPr>
        </a:p>
      </dgm:t>
    </dgm:pt>
    <dgm:pt modelId="{35DEB839-FD65-6642-9007-17C1E451499A}" type="sibTrans" cxnId="{C5674F2D-557F-9940-A522-ADF4D43C78C9}">
      <dgm:prSet/>
      <dgm:spPr/>
      <dgm:t>
        <a:bodyPr/>
        <a:lstStyle/>
        <a:p>
          <a:endParaRPr lang="el-GR" sz="1800">
            <a:latin typeface="Calibri" panose="020F0502020204030204" pitchFamily="34" charset="0"/>
            <a:cs typeface="Calibri" panose="020F0502020204030204" pitchFamily="34" charset="0"/>
          </a:endParaRPr>
        </a:p>
      </dgm:t>
    </dgm:pt>
    <dgm:pt modelId="{A2292CB4-09CC-1240-95D7-D77BF804499E}">
      <dgm:prSet phldrT="[Κείμενο]" custT="1"/>
      <dgm:spPr/>
      <dgm:t>
        <a:bodyPr/>
        <a:lstStyle/>
        <a:p>
          <a:pPr>
            <a:buNone/>
          </a:pPr>
          <a:r>
            <a:rPr lang="el-GR" sz="1400" b="0" i="0" u="none" dirty="0">
              <a:latin typeface="Calibri" panose="020F0502020204030204" pitchFamily="34" charset="0"/>
              <a:cs typeface="Calibri" panose="020F0502020204030204" pitchFamily="34" charset="0"/>
            </a:rPr>
            <a:t>Αξιολόγηση διαδικασίας - πώς πραγματοποιήθηκε η εφαρμογή</a:t>
          </a:r>
          <a:endParaRPr lang="el-GR" sz="1400" dirty="0">
            <a:latin typeface="Calibri" panose="020F0502020204030204" pitchFamily="34" charset="0"/>
            <a:cs typeface="Calibri" panose="020F0502020204030204" pitchFamily="34" charset="0"/>
          </a:endParaRPr>
        </a:p>
      </dgm:t>
    </dgm:pt>
    <dgm:pt modelId="{5A15AA47-0030-5747-B91D-55BE58978164}" type="parTrans" cxnId="{4116E053-AAE4-D84C-92EE-25069B4BD6A6}">
      <dgm:prSet/>
      <dgm:spPr/>
      <dgm:t>
        <a:bodyPr/>
        <a:lstStyle/>
        <a:p>
          <a:endParaRPr lang="el-GR" sz="1800">
            <a:latin typeface="Calibri" panose="020F0502020204030204" pitchFamily="34" charset="0"/>
            <a:cs typeface="Calibri" panose="020F0502020204030204" pitchFamily="34" charset="0"/>
          </a:endParaRPr>
        </a:p>
      </dgm:t>
    </dgm:pt>
    <dgm:pt modelId="{74C80722-B43B-9342-A283-5C4FEAC7136A}" type="sibTrans" cxnId="{4116E053-AAE4-D84C-92EE-25069B4BD6A6}">
      <dgm:prSet/>
      <dgm:spPr/>
      <dgm:t>
        <a:bodyPr/>
        <a:lstStyle/>
        <a:p>
          <a:endParaRPr lang="el-GR" sz="1800">
            <a:latin typeface="Calibri" panose="020F0502020204030204" pitchFamily="34" charset="0"/>
            <a:cs typeface="Calibri" panose="020F0502020204030204" pitchFamily="34" charset="0"/>
          </a:endParaRPr>
        </a:p>
      </dgm:t>
    </dgm:pt>
    <dgm:pt modelId="{1F7B91B1-17C1-6B4F-8B65-9CA469678B9F}">
      <dgm:prSet phldrT="[Κείμενο]" custT="1"/>
      <dgm:spPr/>
      <dgm:t>
        <a:bodyPr/>
        <a:lstStyle/>
        <a:p>
          <a:pPr>
            <a:buNone/>
          </a:pPr>
          <a:r>
            <a:rPr lang="el-GR" sz="1400" b="0" i="0" u="none" dirty="0">
              <a:latin typeface="Calibri" panose="020F0502020204030204" pitchFamily="34" charset="0"/>
              <a:cs typeface="Calibri" panose="020F0502020204030204" pitchFamily="34" charset="0"/>
            </a:rPr>
            <a:t>Αναπτυξιακή αξιολόγηση – προσαρμοστική για καινοτομία</a:t>
          </a:r>
          <a:endParaRPr lang="el-GR" sz="1400" dirty="0">
            <a:latin typeface="Calibri" panose="020F0502020204030204" pitchFamily="34" charset="0"/>
            <a:cs typeface="Calibri" panose="020F0502020204030204" pitchFamily="34" charset="0"/>
          </a:endParaRPr>
        </a:p>
      </dgm:t>
    </dgm:pt>
    <dgm:pt modelId="{6877327B-F798-2542-9D14-D004402516FC}" type="parTrans" cxnId="{FB5FEAAC-DD4D-104F-ACD5-7DA9D1339925}">
      <dgm:prSet/>
      <dgm:spPr/>
      <dgm:t>
        <a:bodyPr/>
        <a:lstStyle/>
        <a:p>
          <a:endParaRPr lang="el-GR" sz="1800">
            <a:latin typeface="Calibri" panose="020F0502020204030204" pitchFamily="34" charset="0"/>
            <a:cs typeface="Calibri" panose="020F0502020204030204" pitchFamily="34" charset="0"/>
          </a:endParaRPr>
        </a:p>
      </dgm:t>
    </dgm:pt>
    <dgm:pt modelId="{987C6553-9483-A440-8DB5-52472E76BCF5}" type="sibTrans" cxnId="{FB5FEAAC-DD4D-104F-ACD5-7DA9D1339925}">
      <dgm:prSet/>
      <dgm:spPr/>
      <dgm:t>
        <a:bodyPr/>
        <a:lstStyle/>
        <a:p>
          <a:endParaRPr lang="el-GR" sz="1800">
            <a:latin typeface="Calibri" panose="020F0502020204030204" pitchFamily="34" charset="0"/>
            <a:cs typeface="Calibri" panose="020F0502020204030204" pitchFamily="34" charset="0"/>
          </a:endParaRPr>
        </a:p>
      </dgm:t>
    </dgm:pt>
    <dgm:pt modelId="{F1D19C67-AA6B-7A49-B0D3-32CE59BB614F}" type="pres">
      <dgm:prSet presAssocID="{B5666E01-BE90-7846-885B-6F8C422E3781}" presName="Name0" presStyleCnt="0">
        <dgm:presLayoutVars>
          <dgm:chMax val="1"/>
          <dgm:dir/>
          <dgm:animLvl val="ctr"/>
          <dgm:resizeHandles val="exact"/>
        </dgm:presLayoutVars>
      </dgm:prSet>
      <dgm:spPr/>
    </dgm:pt>
    <dgm:pt modelId="{C3DF8AF8-C6DF-9E49-8B49-F3448E482567}" type="pres">
      <dgm:prSet presAssocID="{27F877B6-D301-1544-BE6F-58779BE036DF}" presName="centerShape" presStyleLbl="node0" presStyleIdx="0" presStyleCnt="1"/>
      <dgm:spPr/>
    </dgm:pt>
    <dgm:pt modelId="{C9BCCC82-4DF9-564A-AB72-4C16C0E96DAA}" type="pres">
      <dgm:prSet presAssocID="{C2B5454D-8B1E-C047-9077-4CDA6443601F}" presName="node" presStyleLbl="node1" presStyleIdx="0" presStyleCnt="4" custScaleX="131604" custScaleY="126823">
        <dgm:presLayoutVars>
          <dgm:bulletEnabled val="1"/>
        </dgm:presLayoutVars>
      </dgm:prSet>
      <dgm:spPr/>
    </dgm:pt>
    <dgm:pt modelId="{7FEB2AF4-897B-EE47-BA34-44A28273DF1A}" type="pres">
      <dgm:prSet presAssocID="{C2B5454D-8B1E-C047-9077-4CDA6443601F}" presName="dummy" presStyleCnt="0"/>
      <dgm:spPr/>
    </dgm:pt>
    <dgm:pt modelId="{1F8C2F0F-C6B3-1C44-A949-A4FDBDE2D20A}" type="pres">
      <dgm:prSet presAssocID="{559C5CE8-CBC4-834A-B45B-6B20C86C3FB6}" presName="sibTrans" presStyleLbl="sibTrans2D1" presStyleIdx="0" presStyleCnt="4"/>
      <dgm:spPr/>
    </dgm:pt>
    <dgm:pt modelId="{850B1A32-B4AF-324D-A71D-006C33306198}" type="pres">
      <dgm:prSet presAssocID="{CA888EAA-3076-634F-BD6B-5ABE414CA6F5}" presName="node" presStyleLbl="node1" presStyleIdx="1" presStyleCnt="4" custScaleX="131604" custScaleY="126823">
        <dgm:presLayoutVars>
          <dgm:bulletEnabled val="1"/>
        </dgm:presLayoutVars>
      </dgm:prSet>
      <dgm:spPr/>
    </dgm:pt>
    <dgm:pt modelId="{4F2E3899-DFAA-0A48-868C-C2C1B1A12DFC}" type="pres">
      <dgm:prSet presAssocID="{CA888EAA-3076-634F-BD6B-5ABE414CA6F5}" presName="dummy" presStyleCnt="0"/>
      <dgm:spPr/>
    </dgm:pt>
    <dgm:pt modelId="{16C1DB9A-3D0A-E347-B09B-EA2684A6E00F}" type="pres">
      <dgm:prSet presAssocID="{35DEB839-FD65-6642-9007-17C1E451499A}" presName="sibTrans" presStyleLbl="sibTrans2D1" presStyleIdx="1" presStyleCnt="4"/>
      <dgm:spPr/>
    </dgm:pt>
    <dgm:pt modelId="{075DEE62-5A5D-A84B-B5C3-A0EA571DAAD4}" type="pres">
      <dgm:prSet presAssocID="{A2292CB4-09CC-1240-95D7-D77BF804499E}" presName="node" presStyleLbl="node1" presStyleIdx="2" presStyleCnt="4" custScaleX="131604" custScaleY="126823">
        <dgm:presLayoutVars>
          <dgm:bulletEnabled val="1"/>
        </dgm:presLayoutVars>
      </dgm:prSet>
      <dgm:spPr/>
    </dgm:pt>
    <dgm:pt modelId="{9799594B-84A0-8C41-BE83-03AFFA50AF8D}" type="pres">
      <dgm:prSet presAssocID="{A2292CB4-09CC-1240-95D7-D77BF804499E}" presName="dummy" presStyleCnt="0"/>
      <dgm:spPr/>
    </dgm:pt>
    <dgm:pt modelId="{3BB76284-5557-504F-8162-3EF65ABA3444}" type="pres">
      <dgm:prSet presAssocID="{74C80722-B43B-9342-A283-5C4FEAC7136A}" presName="sibTrans" presStyleLbl="sibTrans2D1" presStyleIdx="2" presStyleCnt="4"/>
      <dgm:spPr/>
    </dgm:pt>
    <dgm:pt modelId="{80769AF5-F1CF-B941-824A-7F909B8AE1F2}" type="pres">
      <dgm:prSet presAssocID="{1F7B91B1-17C1-6B4F-8B65-9CA469678B9F}" presName="node" presStyleLbl="node1" presStyleIdx="3" presStyleCnt="4" custScaleX="131604" custScaleY="126823">
        <dgm:presLayoutVars>
          <dgm:bulletEnabled val="1"/>
        </dgm:presLayoutVars>
      </dgm:prSet>
      <dgm:spPr/>
    </dgm:pt>
    <dgm:pt modelId="{85B0CE6E-B20D-6F45-8F70-B0579FCEEA00}" type="pres">
      <dgm:prSet presAssocID="{1F7B91B1-17C1-6B4F-8B65-9CA469678B9F}" presName="dummy" presStyleCnt="0"/>
      <dgm:spPr/>
    </dgm:pt>
    <dgm:pt modelId="{BD3F79CC-DE33-3B44-B6D1-EA896D726EF1}" type="pres">
      <dgm:prSet presAssocID="{987C6553-9483-A440-8DB5-52472E76BCF5}" presName="sibTrans" presStyleLbl="sibTrans2D1" presStyleIdx="3" presStyleCnt="4"/>
      <dgm:spPr/>
    </dgm:pt>
  </dgm:ptLst>
  <dgm:cxnLst>
    <dgm:cxn modelId="{0BD8060C-EA75-5344-B4B9-CDFFEEAD1D64}" type="presOf" srcId="{35DEB839-FD65-6642-9007-17C1E451499A}" destId="{16C1DB9A-3D0A-E347-B09B-EA2684A6E00F}" srcOrd="0" destOrd="0" presId="urn:microsoft.com/office/officeart/2005/8/layout/radial6"/>
    <dgm:cxn modelId="{55960D14-96CD-8648-8838-82866AE56313}" type="presOf" srcId="{987C6553-9483-A440-8DB5-52472E76BCF5}" destId="{BD3F79CC-DE33-3B44-B6D1-EA896D726EF1}" srcOrd="0" destOrd="0" presId="urn:microsoft.com/office/officeart/2005/8/layout/radial6"/>
    <dgm:cxn modelId="{C5674F2D-557F-9940-A522-ADF4D43C78C9}" srcId="{27F877B6-D301-1544-BE6F-58779BE036DF}" destId="{CA888EAA-3076-634F-BD6B-5ABE414CA6F5}" srcOrd="1" destOrd="0" parTransId="{51C13A05-41B1-EC48-B2C0-B3C49564361C}" sibTransId="{35DEB839-FD65-6642-9007-17C1E451499A}"/>
    <dgm:cxn modelId="{2E511B30-E9DF-684F-B74D-1D1497D9D295}" type="presOf" srcId="{74C80722-B43B-9342-A283-5C4FEAC7136A}" destId="{3BB76284-5557-504F-8162-3EF65ABA3444}" srcOrd="0" destOrd="0" presId="urn:microsoft.com/office/officeart/2005/8/layout/radial6"/>
    <dgm:cxn modelId="{DBCF8130-4E8B-7C46-B6F9-CAF27F9F43C6}" srcId="{B5666E01-BE90-7846-885B-6F8C422E3781}" destId="{27F877B6-D301-1544-BE6F-58779BE036DF}" srcOrd="0" destOrd="0" parTransId="{93D7FF31-A5AD-974A-88C2-4DCC8EBF04C2}" sibTransId="{38310F5F-FE3D-8946-8B54-492662667B2D}"/>
    <dgm:cxn modelId="{EFC1BE51-DAD6-5D49-8270-7105B49A98EC}" type="presOf" srcId="{C2B5454D-8B1E-C047-9077-4CDA6443601F}" destId="{C9BCCC82-4DF9-564A-AB72-4C16C0E96DAA}" srcOrd="0" destOrd="0" presId="urn:microsoft.com/office/officeart/2005/8/layout/radial6"/>
    <dgm:cxn modelId="{4116E053-AAE4-D84C-92EE-25069B4BD6A6}" srcId="{27F877B6-D301-1544-BE6F-58779BE036DF}" destId="{A2292CB4-09CC-1240-95D7-D77BF804499E}" srcOrd="2" destOrd="0" parTransId="{5A15AA47-0030-5747-B91D-55BE58978164}" sibTransId="{74C80722-B43B-9342-A283-5C4FEAC7136A}"/>
    <dgm:cxn modelId="{3108BD68-D432-D445-B38C-11DC460DF642}" type="presOf" srcId="{A2292CB4-09CC-1240-95D7-D77BF804499E}" destId="{075DEE62-5A5D-A84B-B5C3-A0EA571DAAD4}" srcOrd="0" destOrd="0" presId="urn:microsoft.com/office/officeart/2005/8/layout/radial6"/>
    <dgm:cxn modelId="{47A27873-0A32-944F-BC06-691D05D0017C}" type="presOf" srcId="{CA888EAA-3076-634F-BD6B-5ABE414CA6F5}" destId="{850B1A32-B4AF-324D-A71D-006C33306198}" srcOrd="0" destOrd="0" presId="urn:microsoft.com/office/officeart/2005/8/layout/radial6"/>
    <dgm:cxn modelId="{9ED3457C-023C-514E-9C4A-849A735D0200}" type="presOf" srcId="{B5666E01-BE90-7846-885B-6F8C422E3781}" destId="{F1D19C67-AA6B-7A49-B0D3-32CE59BB614F}" srcOrd="0" destOrd="0" presId="urn:microsoft.com/office/officeart/2005/8/layout/radial6"/>
    <dgm:cxn modelId="{22707D7D-8E37-D14F-9A67-2B630BAE75B9}" type="presOf" srcId="{27F877B6-D301-1544-BE6F-58779BE036DF}" destId="{C3DF8AF8-C6DF-9E49-8B49-F3448E482567}" srcOrd="0" destOrd="0" presId="urn:microsoft.com/office/officeart/2005/8/layout/radial6"/>
    <dgm:cxn modelId="{FF614F8E-E586-B840-A0A9-030731C5E9C9}" type="presOf" srcId="{1F7B91B1-17C1-6B4F-8B65-9CA469678B9F}" destId="{80769AF5-F1CF-B941-824A-7F909B8AE1F2}" srcOrd="0" destOrd="0" presId="urn:microsoft.com/office/officeart/2005/8/layout/radial6"/>
    <dgm:cxn modelId="{FB5FEAAC-DD4D-104F-ACD5-7DA9D1339925}" srcId="{27F877B6-D301-1544-BE6F-58779BE036DF}" destId="{1F7B91B1-17C1-6B4F-8B65-9CA469678B9F}" srcOrd="3" destOrd="0" parTransId="{6877327B-F798-2542-9D14-D004402516FC}" sibTransId="{987C6553-9483-A440-8DB5-52472E76BCF5}"/>
    <dgm:cxn modelId="{E04F82E6-A3A7-BF44-A4C7-02F729673822}" srcId="{27F877B6-D301-1544-BE6F-58779BE036DF}" destId="{C2B5454D-8B1E-C047-9077-4CDA6443601F}" srcOrd="0" destOrd="0" parTransId="{F802D4ED-A55C-134A-A428-90B0654A58E0}" sibTransId="{559C5CE8-CBC4-834A-B45B-6B20C86C3FB6}"/>
    <dgm:cxn modelId="{4939B9E6-218F-9A41-92C7-49112F9E500D}" type="presOf" srcId="{559C5CE8-CBC4-834A-B45B-6B20C86C3FB6}" destId="{1F8C2F0F-C6B3-1C44-A949-A4FDBDE2D20A}" srcOrd="0" destOrd="0" presId="urn:microsoft.com/office/officeart/2005/8/layout/radial6"/>
    <dgm:cxn modelId="{D60C4580-4EAB-5A4E-9283-BC983A692BCD}" type="presParOf" srcId="{F1D19C67-AA6B-7A49-B0D3-32CE59BB614F}" destId="{C3DF8AF8-C6DF-9E49-8B49-F3448E482567}" srcOrd="0" destOrd="0" presId="urn:microsoft.com/office/officeart/2005/8/layout/radial6"/>
    <dgm:cxn modelId="{FC2FB054-9E45-D340-B7F4-B4A05807C6FA}" type="presParOf" srcId="{F1D19C67-AA6B-7A49-B0D3-32CE59BB614F}" destId="{C9BCCC82-4DF9-564A-AB72-4C16C0E96DAA}" srcOrd="1" destOrd="0" presId="urn:microsoft.com/office/officeart/2005/8/layout/radial6"/>
    <dgm:cxn modelId="{50D09800-D91A-1742-803A-05DA84C64B4B}" type="presParOf" srcId="{F1D19C67-AA6B-7A49-B0D3-32CE59BB614F}" destId="{7FEB2AF4-897B-EE47-BA34-44A28273DF1A}" srcOrd="2" destOrd="0" presId="urn:microsoft.com/office/officeart/2005/8/layout/radial6"/>
    <dgm:cxn modelId="{F2CF9E3C-ABDE-F64B-8520-A9A79FE9185D}" type="presParOf" srcId="{F1D19C67-AA6B-7A49-B0D3-32CE59BB614F}" destId="{1F8C2F0F-C6B3-1C44-A949-A4FDBDE2D20A}" srcOrd="3" destOrd="0" presId="urn:microsoft.com/office/officeart/2005/8/layout/radial6"/>
    <dgm:cxn modelId="{881C6B75-6F56-FB48-A1DA-9BE7AA566B57}" type="presParOf" srcId="{F1D19C67-AA6B-7A49-B0D3-32CE59BB614F}" destId="{850B1A32-B4AF-324D-A71D-006C33306198}" srcOrd="4" destOrd="0" presId="urn:microsoft.com/office/officeart/2005/8/layout/radial6"/>
    <dgm:cxn modelId="{61D069F7-0D08-E044-A24D-B59D57111CC2}" type="presParOf" srcId="{F1D19C67-AA6B-7A49-B0D3-32CE59BB614F}" destId="{4F2E3899-DFAA-0A48-868C-C2C1B1A12DFC}" srcOrd="5" destOrd="0" presId="urn:microsoft.com/office/officeart/2005/8/layout/radial6"/>
    <dgm:cxn modelId="{F4EE9D34-788E-FF48-9837-C6F352B82639}" type="presParOf" srcId="{F1D19C67-AA6B-7A49-B0D3-32CE59BB614F}" destId="{16C1DB9A-3D0A-E347-B09B-EA2684A6E00F}" srcOrd="6" destOrd="0" presId="urn:microsoft.com/office/officeart/2005/8/layout/radial6"/>
    <dgm:cxn modelId="{8F5190E7-F548-724A-B2A5-750AA84A6DBC}" type="presParOf" srcId="{F1D19C67-AA6B-7A49-B0D3-32CE59BB614F}" destId="{075DEE62-5A5D-A84B-B5C3-A0EA571DAAD4}" srcOrd="7" destOrd="0" presId="urn:microsoft.com/office/officeart/2005/8/layout/radial6"/>
    <dgm:cxn modelId="{F2ADBF92-E8FB-614F-98EE-72B5CE0D57C8}" type="presParOf" srcId="{F1D19C67-AA6B-7A49-B0D3-32CE59BB614F}" destId="{9799594B-84A0-8C41-BE83-03AFFA50AF8D}" srcOrd="8" destOrd="0" presId="urn:microsoft.com/office/officeart/2005/8/layout/radial6"/>
    <dgm:cxn modelId="{4DE9E975-75BA-B047-AC32-FDDE30C89960}" type="presParOf" srcId="{F1D19C67-AA6B-7A49-B0D3-32CE59BB614F}" destId="{3BB76284-5557-504F-8162-3EF65ABA3444}" srcOrd="9" destOrd="0" presId="urn:microsoft.com/office/officeart/2005/8/layout/radial6"/>
    <dgm:cxn modelId="{CC14CB1C-13DD-E94B-8EC1-6F78369735FA}" type="presParOf" srcId="{F1D19C67-AA6B-7A49-B0D3-32CE59BB614F}" destId="{80769AF5-F1CF-B941-824A-7F909B8AE1F2}" srcOrd="10" destOrd="0" presId="urn:microsoft.com/office/officeart/2005/8/layout/radial6"/>
    <dgm:cxn modelId="{4C5699D2-C4BB-9F4A-B20A-58F236C2B6B4}" type="presParOf" srcId="{F1D19C67-AA6B-7A49-B0D3-32CE59BB614F}" destId="{85B0CE6E-B20D-6F45-8F70-B0579FCEEA00}" srcOrd="11" destOrd="0" presId="urn:microsoft.com/office/officeart/2005/8/layout/radial6"/>
    <dgm:cxn modelId="{597B13CC-19FF-384B-8C03-A6EC2A79B4C0}" type="presParOf" srcId="{F1D19C67-AA6B-7A49-B0D3-32CE59BB614F}" destId="{BD3F79CC-DE33-3B44-B6D1-EA896D726EF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91612-C11D-244F-A30B-21C8F8A26FDC}"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l-GR"/>
        </a:p>
      </dgm:t>
    </dgm:pt>
    <dgm:pt modelId="{4B615ACB-C59C-794F-A132-B61FF2DF74D7}">
      <dgm:prSet phldrT="[Κείμενο]" custT="1"/>
      <dgm:spPr/>
      <dgm:t>
        <a:bodyPr/>
        <a:lstStyle/>
        <a:p>
          <a:pPr>
            <a:buNone/>
          </a:pPr>
          <a:r>
            <a:rPr lang="el-GR" sz="1600" b="0" i="0" u="none" dirty="0">
              <a:latin typeface="Calibri" panose="020F0502020204030204" pitchFamily="34" charset="0"/>
              <a:cs typeface="Calibri" panose="020F0502020204030204" pitchFamily="34" charset="0"/>
            </a:rPr>
            <a:t>Ενότητα 1: Ομάδες και προετοιμασία</a:t>
          </a:r>
          <a:endParaRPr lang="el-GR" sz="1600" dirty="0">
            <a:latin typeface="Calibri" panose="020F0502020204030204" pitchFamily="34" charset="0"/>
            <a:cs typeface="Calibri" panose="020F0502020204030204" pitchFamily="34" charset="0"/>
          </a:endParaRPr>
        </a:p>
      </dgm:t>
    </dgm:pt>
    <dgm:pt modelId="{2469C7E0-5A58-0841-8A5C-0176B894F546}" type="parTrans" cxnId="{9C0C18DD-ED54-3443-A901-219C8279E184}">
      <dgm:prSet/>
      <dgm:spPr/>
      <dgm:t>
        <a:bodyPr/>
        <a:lstStyle/>
        <a:p>
          <a:endParaRPr lang="el-GR" sz="1800">
            <a:latin typeface="Calibri" panose="020F0502020204030204" pitchFamily="34" charset="0"/>
            <a:cs typeface="Calibri" panose="020F0502020204030204" pitchFamily="34" charset="0"/>
          </a:endParaRPr>
        </a:p>
      </dgm:t>
    </dgm:pt>
    <dgm:pt modelId="{FBF4329F-B427-2244-B87C-B214E3491F09}" type="sibTrans" cxnId="{9C0C18DD-ED54-3443-A901-219C8279E184}">
      <dgm:prSet/>
      <dgm:spPr/>
      <dgm:t>
        <a:bodyPr/>
        <a:lstStyle/>
        <a:p>
          <a:endParaRPr lang="el-GR" sz="1800">
            <a:latin typeface="Calibri" panose="020F0502020204030204" pitchFamily="34" charset="0"/>
            <a:cs typeface="Calibri" panose="020F0502020204030204" pitchFamily="34" charset="0"/>
          </a:endParaRPr>
        </a:p>
      </dgm:t>
    </dgm:pt>
    <dgm:pt modelId="{F5A50797-4DBE-9B4D-B881-56F5E8FB7643}">
      <dgm:prSet phldrT="[Κείμενο]" custT="1"/>
      <dgm:spPr/>
      <dgm:t>
        <a:bodyPr anchor="t" anchorCtr="1"/>
        <a:lstStyle/>
        <a:p>
          <a:pPr algn="ctr">
            <a:lnSpc>
              <a:spcPct val="100000"/>
            </a:lnSpc>
            <a:buNone/>
          </a:pPr>
          <a:r>
            <a:rPr lang="el-GR" sz="1450" b="0" i="0" u="none" dirty="0">
              <a:latin typeface="Calibri" panose="020F0502020204030204" pitchFamily="34" charset="0"/>
              <a:cs typeface="Calibri" panose="020F0502020204030204" pitchFamily="34" charset="0"/>
            </a:rPr>
            <a:t>Αυτή η ενότητα αξιολογεί τα θεμελιώδη στοιχεία του προγράμματος, όπως τη σύσταση μιας βασικής ομάδας, τον διορισμό ενός κύριου εκπαιδευτή και την ολοκλήρωση μιας αξιολόγησης αναγκών</a:t>
          </a:r>
          <a:endParaRPr lang="el-GR" sz="1450" dirty="0">
            <a:latin typeface="Calibri" panose="020F0502020204030204" pitchFamily="34" charset="0"/>
            <a:cs typeface="Calibri" panose="020F0502020204030204" pitchFamily="34" charset="0"/>
          </a:endParaRPr>
        </a:p>
      </dgm:t>
    </dgm:pt>
    <dgm:pt modelId="{0A6AEB46-AE1B-AE44-9454-F5243193C5EE}" type="parTrans" cxnId="{FF8BBC88-8ED1-9D43-8985-AEC6431C4DBD}">
      <dgm:prSet/>
      <dgm:spPr/>
      <dgm:t>
        <a:bodyPr/>
        <a:lstStyle/>
        <a:p>
          <a:endParaRPr lang="el-GR" sz="1800">
            <a:latin typeface="Calibri" panose="020F0502020204030204" pitchFamily="34" charset="0"/>
            <a:cs typeface="Calibri" panose="020F0502020204030204" pitchFamily="34" charset="0"/>
          </a:endParaRPr>
        </a:p>
      </dgm:t>
    </dgm:pt>
    <dgm:pt modelId="{02DF1330-4DAC-9143-8347-7FF6D2EE1887}" type="sibTrans" cxnId="{FF8BBC88-8ED1-9D43-8985-AEC6431C4DBD}">
      <dgm:prSet/>
      <dgm:spPr/>
      <dgm:t>
        <a:bodyPr/>
        <a:lstStyle/>
        <a:p>
          <a:endParaRPr lang="el-GR" sz="1800">
            <a:latin typeface="Calibri" panose="020F0502020204030204" pitchFamily="34" charset="0"/>
            <a:cs typeface="Calibri" panose="020F0502020204030204" pitchFamily="34" charset="0"/>
          </a:endParaRPr>
        </a:p>
      </dgm:t>
    </dgm:pt>
    <dgm:pt modelId="{73944371-80DA-6F4B-84D8-F2FF2935D628}">
      <dgm:prSet phldrT="[Κείμενο]" custT="1"/>
      <dgm:spPr/>
      <dgm:t>
        <a:bodyPr/>
        <a:lstStyle/>
        <a:p>
          <a:pPr>
            <a:buNone/>
          </a:pPr>
          <a:r>
            <a:rPr lang="el-GR" sz="1600" b="0" i="0" u="none" dirty="0">
              <a:latin typeface="Calibri" panose="020F0502020204030204" pitchFamily="34" charset="0"/>
              <a:cs typeface="Calibri" panose="020F0502020204030204" pitchFamily="34" charset="0"/>
            </a:rPr>
            <a:t>Ενότητα 2: Εκπαίδευση και καθοδήγηση προσωπικού</a:t>
          </a:r>
          <a:endParaRPr lang="el-GR" sz="1600" dirty="0">
            <a:latin typeface="Calibri" panose="020F0502020204030204" pitchFamily="34" charset="0"/>
            <a:cs typeface="Calibri" panose="020F0502020204030204" pitchFamily="34" charset="0"/>
          </a:endParaRPr>
        </a:p>
      </dgm:t>
    </dgm:pt>
    <dgm:pt modelId="{88ECC74A-76FC-8949-A0A0-A1F682F9AC38}" type="parTrans" cxnId="{E6036830-CE8B-D249-A22C-ECE7B0F505B9}">
      <dgm:prSet/>
      <dgm:spPr/>
      <dgm:t>
        <a:bodyPr/>
        <a:lstStyle/>
        <a:p>
          <a:endParaRPr lang="el-GR" sz="1800">
            <a:latin typeface="Calibri" panose="020F0502020204030204" pitchFamily="34" charset="0"/>
            <a:cs typeface="Calibri" panose="020F0502020204030204" pitchFamily="34" charset="0"/>
          </a:endParaRPr>
        </a:p>
      </dgm:t>
    </dgm:pt>
    <dgm:pt modelId="{EE83E3CC-4257-2246-8999-146A0DC49380}" type="sibTrans" cxnId="{E6036830-CE8B-D249-A22C-ECE7B0F505B9}">
      <dgm:prSet/>
      <dgm:spPr/>
      <dgm:t>
        <a:bodyPr/>
        <a:lstStyle/>
        <a:p>
          <a:endParaRPr lang="el-GR" sz="1800">
            <a:latin typeface="Calibri" panose="020F0502020204030204" pitchFamily="34" charset="0"/>
            <a:cs typeface="Calibri" panose="020F0502020204030204" pitchFamily="34" charset="0"/>
          </a:endParaRPr>
        </a:p>
      </dgm:t>
    </dgm:pt>
    <dgm:pt modelId="{0FE42468-4B52-574E-A249-4654A86D93A8}">
      <dgm:prSet phldrT="[Κείμενο]" custT="1"/>
      <dgm:spPr/>
      <dgm:t>
        <a:bodyPr anchor="t" anchorCtr="1"/>
        <a:lstStyle/>
        <a:p>
          <a:pPr algn="ctr">
            <a:lnSpc>
              <a:spcPct val="100000"/>
            </a:lnSpc>
            <a:buNone/>
          </a:pPr>
          <a:r>
            <a:rPr lang="el-GR" sz="1400" b="0" i="0" u="none" dirty="0">
              <a:latin typeface="Calibri" panose="020F0502020204030204" pitchFamily="34" charset="0"/>
              <a:cs typeface="Calibri" panose="020F0502020204030204" pitchFamily="34" charset="0"/>
            </a:rPr>
            <a:t>Αυτό το μέρος επικεντρώνεται στην εκπαίδευση που παρέχεται στο προσωπικό, συμπεριλαμβανομένης της εκπαίδευσης για τους υπεύθυνους ευημερίας και της συμμετοχής σε μηνιαίες συνεδρίες</a:t>
          </a:r>
          <a:endParaRPr lang="el-GR" sz="1400" dirty="0">
            <a:latin typeface="Calibri" panose="020F0502020204030204" pitchFamily="34" charset="0"/>
            <a:cs typeface="Calibri" panose="020F0502020204030204" pitchFamily="34" charset="0"/>
          </a:endParaRPr>
        </a:p>
      </dgm:t>
    </dgm:pt>
    <dgm:pt modelId="{7AA8678C-8483-F644-8A19-617AB87FEF0B}" type="parTrans" cxnId="{E956C140-7B0A-E848-AA7F-D50ABDB2ED4B}">
      <dgm:prSet/>
      <dgm:spPr/>
      <dgm:t>
        <a:bodyPr/>
        <a:lstStyle/>
        <a:p>
          <a:endParaRPr lang="el-GR" sz="1800">
            <a:latin typeface="Calibri" panose="020F0502020204030204" pitchFamily="34" charset="0"/>
            <a:cs typeface="Calibri" panose="020F0502020204030204" pitchFamily="34" charset="0"/>
          </a:endParaRPr>
        </a:p>
      </dgm:t>
    </dgm:pt>
    <dgm:pt modelId="{28E96FCC-AE87-5848-97F6-E2E77A1741B1}" type="sibTrans" cxnId="{E956C140-7B0A-E848-AA7F-D50ABDB2ED4B}">
      <dgm:prSet/>
      <dgm:spPr/>
      <dgm:t>
        <a:bodyPr/>
        <a:lstStyle/>
        <a:p>
          <a:endParaRPr lang="el-GR" sz="1800">
            <a:latin typeface="Calibri" panose="020F0502020204030204" pitchFamily="34" charset="0"/>
            <a:cs typeface="Calibri" panose="020F0502020204030204" pitchFamily="34" charset="0"/>
          </a:endParaRPr>
        </a:p>
      </dgm:t>
    </dgm:pt>
    <dgm:pt modelId="{DB1AC8D6-9A4C-E44C-B3CE-58AED75D3BD3}">
      <dgm:prSet phldrT="[Κείμενο]" custT="1"/>
      <dgm:spPr/>
      <dgm:t>
        <a:bodyPr/>
        <a:lstStyle/>
        <a:p>
          <a:pPr>
            <a:buNone/>
          </a:pPr>
          <a:r>
            <a:rPr lang="el-GR" sz="1600" b="0" i="0" u="none" dirty="0">
              <a:latin typeface="Calibri" panose="020F0502020204030204" pitchFamily="34" charset="0"/>
              <a:cs typeface="Calibri" panose="020F0502020204030204" pitchFamily="34" charset="0"/>
            </a:rPr>
            <a:t>Ενότητα 4: Παρακολούθηση και αξιολόγηση</a:t>
          </a:r>
          <a:endParaRPr lang="el-GR" sz="1600" dirty="0">
            <a:latin typeface="Calibri" panose="020F0502020204030204" pitchFamily="34" charset="0"/>
            <a:cs typeface="Calibri" panose="020F0502020204030204" pitchFamily="34" charset="0"/>
          </a:endParaRPr>
        </a:p>
      </dgm:t>
    </dgm:pt>
    <dgm:pt modelId="{45BB875D-2912-AC4B-92DC-FC8EC1394AA6}" type="parTrans" cxnId="{29FC6631-8588-CF41-8353-19804D5717A9}">
      <dgm:prSet/>
      <dgm:spPr/>
      <dgm:t>
        <a:bodyPr/>
        <a:lstStyle/>
        <a:p>
          <a:endParaRPr lang="el-GR" sz="1800">
            <a:latin typeface="Calibri" panose="020F0502020204030204" pitchFamily="34" charset="0"/>
            <a:cs typeface="Calibri" panose="020F0502020204030204" pitchFamily="34" charset="0"/>
          </a:endParaRPr>
        </a:p>
      </dgm:t>
    </dgm:pt>
    <dgm:pt modelId="{4F15EA23-398A-C94C-8B4A-563FDD603E89}" type="sibTrans" cxnId="{29FC6631-8588-CF41-8353-19804D5717A9}">
      <dgm:prSet/>
      <dgm:spPr/>
      <dgm:t>
        <a:bodyPr/>
        <a:lstStyle/>
        <a:p>
          <a:endParaRPr lang="el-GR" sz="1800">
            <a:latin typeface="Calibri" panose="020F0502020204030204" pitchFamily="34" charset="0"/>
            <a:cs typeface="Calibri" panose="020F0502020204030204" pitchFamily="34" charset="0"/>
          </a:endParaRPr>
        </a:p>
      </dgm:t>
    </dgm:pt>
    <dgm:pt modelId="{129FBA18-BF97-3647-B0AA-51DDC66845D2}">
      <dgm:prSet phldrT="[Κείμενο]" custT="1"/>
      <dgm:spPr/>
      <dgm:t>
        <a:bodyPr tIns="0" bIns="0" anchor="t" anchorCtr="1"/>
        <a:lstStyle/>
        <a:p>
          <a:pPr algn="ctr">
            <a:lnSpc>
              <a:spcPct val="100000"/>
            </a:lnSpc>
            <a:buNone/>
          </a:pPr>
          <a:r>
            <a:rPr lang="el-GR" sz="1450" b="0" i="0" u="none" dirty="0">
              <a:latin typeface="Calibri" panose="020F0502020204030204" pitchFamily="34" charset="0"/>
              <a:cs typeface="Calibri" panose="020F0502020204030204" pitchFamily="34" charset="0"/>
            </a:rPr>
            <a:t>Αυτή η ενότητα εξετάζει τη διαδικασία του σχολείου για τη συνεχή παρακολούθηση, συμπεριλαμβανομένων των προσαρμογών του σχεδίου δράσης με βάση τα ευρήματα και την ολοκλήρωση των δραστηριοτήτων μετά την αξιολόγηση. </a:t>
          </a:r>
          <a:endParaRPr lang="el-GR" sz="1450" dirty="0">
            <a:latin typeface="Calibri" panose="020F0502020204030204" pitchFamily="34" charset="0"/>
            <a:cs typeface="Calibri" panose="020F0502020204030204" pitchFamily="34" charset="0"/>
          </a:endParaRPr>
        </a:p>
      </dgm:t>
    </dgm:pt>
    <dgm:pt modelId="{2F3B912B-936C-8247-A5EF-D58A5FC187E3}" type="parTrans" cxnId="{F016B808-4406-AA46-B7A1-130C1E04A6F5}">
      <dgm:prSet/>
      <dgm:spPr/>
      <dgm:t>
        <a:bodyPr/>
        <a:lstStyle/>
        <a:p>
          <a:endParaRPr lang="el-GR" sz="1800">
            <a:latin typeface="Calibri" panose="020F0502020204030204" pitchFamily="34" charset="0"/>
            <a:cs typeface="Calibri" panose="020F0502020204030204" pitchFamily="34" charset="0"/>
          </a:endParaRPr>
        </a:p>
      </dgm:t>
    </dgm:pt>
    <dgm:pt modelId="{5D4C01A7-EE81-694C-A6EF-0CA54989D26E}" type="sibTrans" cxnId="{F016B808-4406-AA46-B7A1-130C1E04A6F5}">
      <dgm:prSet/>
      <dgm:spPr/>
      <dgm:t>
        <a:bodyPr/>
        <a:lstStyle/>
        <a:p>
          <a:endParaRPr lang="el-GR" sz="1800">
            <a:latin typeface="Calibri" panose="020F0502020204030204" pitchFamily="34" charset="0"/>
            <a:cs typeface="Calibri" panose="020F0502020204030204" pitchFamily="34" charset="0"/>
          </a:endParaRPr>
        </a:p>
      </dgm:t>
    </dgm:pt>
    <dgm:pt modelId="{8AC53BC4-E8A7-354A-8F56-568C2E0EA63E}">
      <dgm:prSet phldrT="[Κείμενο]" custT="1"/>
      <dgm:spPr/>
      <dgm:t>
        <a:bodyPr/>
        <a:lstStyle/>
        <a:p>
          <a:pPr>
            <a:buNone/>
          </a:pPr>
          <a:r>
            <a:rPr lang="el-GR" sz="1600" b="0" i="0" u="none" dirty="0">
              <a:latin typeface="Calibri" panose="020F0502020204030204" pitchFamily="34" charset="0"/>
              <a:cs typeface="Calibri" panose="020F0502020204030204" pitchFamily="34" charset="0"/>
            </a:rPr>
            <a:t>Ενότητα 3: Δραστηριότητες μαθητών και γονέων</a:t>
          </a:r>
          <a:endParaRPr lang="el-GR" sz="1600" dirty="0">
            <a:latin typeface="Calibri" panose="020F0502020204030204" pitchFamily="34" charset="0"/>
            <a:cs typeface="Calibri" panose="020F0502020204030204" pitchFamily="34" charset="0"/>
          </a:endParaRPr>
        </a:p>
      </dgm:t>
    </dgm:pt>
    <dgm:pt modelId="{B47EF7D6-FEA6-BF40-B212-53F8A4475CC6}" type="parTrans" cxnId="{19F0C04A-7D50-0D4F-AC3B-A300D4903A61}">
      <dgm:prSet/>
      <dgm:spPr/>
      <dgm:t>
        <a:bodyPr/>
        <a:lstStyle/>
        <a:p>
          <a:endParaRPr lang="el-GR" sz="1800">
            <a:latin typeface="Calibri" panose="020F0502020204030204" pitchFamily="34" charset="0"/>
            <a:cs typeface="Calibri" panose="020F0502020204030204" pitchFamily="34" charset="0"/>
          </a:endParaRPr>
        </a:p>
      </dgm:t>
    </dgm:pt>
    <dgm:pt modelId="{D5A5597F-CD00-5B44-B5F4-DF93DA872FC5}" type="sibTrans" cxnId="{19F0C04A-7D50-0D4F-AC3B-A300D4903A61}">
      <dgm:prSet/>
      <dgm:spPr/>
      <dgm:t>
        <a:bodyPr/>
        <a:lstStyle/>
        <a:p>
          <a:endParaRPr lang="el-GR" sz="1800">
            <a:latin typeface="Calibri" panose="020F0502020204030204" pitchFamily="34" charset="0"/>
            <a:cs typeface="Calibri" panose="020F0502020204030204" pitchFamily="34" charset="0"/>
          </a:endParaRPr>
        </a:p>
      </dgm:t>
    </dgm:pt>
    <dgm:pt modelId="{731CED37-AC7A-D24E-9257-2F369C6624B9}">
      <dgm:prSet phldrT="[Κείμενο]" custT="1"/>
      <dgm:spPr/>
      <dgm:t>
        <a:bodyPr tIns="0" rIns="0" anchor="t" anchorCtr="1"/>
        <a:lstStyle/>
        <a:p>
          <a:pPr algn="ctr">
            <a:lnSpc>
              <a:spcPct val="100000"/>
            </a:lnSpc>
            <a:buNone/>
          </a:pPr>
          <a:r>
            <a:rPr lang="el-GR" sz="1450" b="0" i="0" u="none" dirty="0">
              <a:latin typeface="Calibri" panose="020F0502020204030204" pitchFamily="34" charset="0"/>
              <a:cs typeface="Calibri" panose="020F0502020204030204" pitchFamily="34" charset="0"/>
            </a:rPr>
            <a:t>Αυτή η ενότητα αξιολογεί την υλοποίηση δραστηριοτήτων ευημερίας για μαθητές και γονείς, συμπεριλαμβανομένης της συχνότητας και της εμβέλειας των μαθητικών δραστηριοτήτων και των εργαστηρίων για γονείς.</a:t>
          </a:r>
          <a:endParaRPr lang="el-GR" sz="1450" dirty="0">
            <a:latin typeface="Calibri" panose="020F0502020204030204" pitchFamily="34" charset="0"/>
            <a:cs typeface="Calibri" panose="020F0502020204030204" pitchFamily="34" charset="0"/>
          </a:endParaRPr>
        </a:p>
      </dgm:t>
    </dgm:pt>
    <dgm:pt modelId="{245AD84C-C874-D445-AE71-7F8FA69EB6B7}" type="parTrans" cxnId="{1B1E91D3-A0FA-1F4F-A24E-DB75D5DFD41A}">
      <dgm:prSet/>
      <dgm:spPr/>
      <dgm:t>
        <a:bodyPr/>
        <a:lstStyle/>
        <a:p>
          <a:endParaRPr lang="el-GR" sz="1800">
            <a:latin typeface="Calibri" panose="020F0502020204030204" pitchFamily="34" charset="0"/>
            <a:cs typeface="Calibri" panose="020F0502020204030204" pitchFamily="34" charset="0"/>
          </a:endParaRPr>
        </a:p>
      </dgm:t>
    </dgm:pt>
    <dgm:pt modelId="{DE3F1491-F1B9-0D40-B909-9F46D0122932}" type="sibTrans" cxnId="{1B1E91D3-A0FA-1F4F-A24E-DB75D5DFD41A}">
      <dgm:prSet/>
      <dgm:spPr/>
      <dgm:t>
        <a:bodyPr/>
        <a:lstStyle/>
        <a:p>
          <a:endParaRPr lang="el-GR" sz="1800">
            <a:latin typeface="Calibri" panose="020F0502020204030204" pitchFamily="34" charset="0"/>
            <a:cs typeface="Calibri" panose="020F0502020204030204" pitchFamily="34" charset="0"/>
          </a:endParaRPr>
        </a:p>
      </dgm:t>
    </dgm:pt>
    <dgm:pt modelId="{EE1DAA35-8B96-4D63-B22A-32342E6A4D83}">
      <dgm:prSet phldrT="[Κείμενο]" custT="1"/>
      <dgm:spPr/>
      <dgm:t>
        <a:bodyPr anchor="t" anchorCtr="1"/>
        <a:lstStyle/>
        <a:p>
          <a:pPr algn="ctr">
            <a:lnSpc>
              <a:spcPct val="100000"/>
            </a:lnSpc>
            <a:buNone/>
          </a:pPr>
          <a:r>
            <a:rPr lang="el-GR" sz="1450" b="0" i="0" u="none" dirty="0">
              <a:latin typeface="Calibri" panose="020F0502020204030204" pitchFamily="34" charset="0"/>
              <a:cs typeface="Calibri" panose="020F0502020204030204" pitchFamily="34" charset="0"/>
            </a:rPr>
            <a:t>και ενός σχεδίου δράσης.</a:t>
          </a:r>
          <a:endParaRPr lang="el-GR" sz="1450" dirty="0">
            <a:latin typeface="Calibri" panose="020F0502020204030204" pitchFamily="34" charset="0"/>
            <a:cs typeface="Calibri" panose="020F0502020204030204" pitchFamily="34" charset="0"/>
          </a:endParaRPr>
        </a:p>
      </dgm:t>
    </dgm:pt>
    <dgm:pt modelId="{9D7AAF26-BD51-4FF9-86B4-7AB8229324EF}" type="parTrans" cxnId="{24C7BD3D-2059-437A-A853-EDB9F957C4B1}">
      <dgm:prSet/>
      <dgm:spPr/>
      <dgm:t>
        <a:bodyPr/>
        <a:lstStyle/>
        <a:p>
          <a:endParaRPr lang="el-GR"/>
        </a:p>
      </dgm:t>
    </dgm:pt>
    <dgm:pt modelId="{D94601C9-B2A0-4AA7-A4E8-73ACB2170EA9}" type="sibTrans" cxnId="{24C7BD3D-2059-437A-A853-EDB9F957C4B1}">
      <dgm:prSet/>
      <dgm:spPr/>
      <dgm:t>
        <a:bodyPr/>
        <a:lstStyle/>
        <a:p>
          <a:endParaRPr lang="el-GR"/>
        </a:p>
      </dgm:t>
    </dgm:pt>
    <dgm:pt modelId="{06E4207D-1B69-4E27-9096-604AFF39CAE1}">
      <dgm:prSet phldrT="[Κείμενο]" custT="1"/>
      <dgm:spPr/>
      <dgm:t>
        <a:bodyPr anchor="t" anchorCtr="1"/>
        <a:lstStyle/>
        <a:p>
          <a:pPr algn="ctr">
            <a:lnSpc>
              <a:spcPct val="100000"/>
            </a:lnSpc>
            <a:buNone/>
          </a:pPr>
          <a:r>
            <a:rPr lang="el-GR" sz="1400" b="0" i="0" u="none" dirty="0">
              <a:latin typeface="Calibri" panose="020F0502020204030204" pitchFamily="34" charset="0"/>
              <a:cs typeface="Calibri" panose="020F0502020204030204" pitchFamily="34" charset="0"/>
            </a:rPr>
            <a:t>      εκπαίδευσης δασκάλων. Μετρά επίσης</a:t>
          </a:r>
          <a:endParaRPr lang="el-GR" sz="1400" dirty="0">
            <a:latin typeface="Calibri" panose="020F0502020204030204" pitchFamily="34" charset="0"/>
            <a:cs typeface="Calibri" panose="020F0502020204030204" pitchFamily="34" charset="0"/>
          </a:endParaRPr>
        </a:p>
      </dgm:t>
    </dgm:pt>
    <dgm:pt modelId="{469FEF42-7BB0-47CF-ACEF-CCD50FAE086B}" type="parTrans" cxnId="{46EB5CDB-601C-4047-97C2-8E08E94B58AC}">
      <dgm:prSet/>
      <dgm:spPr/>
      <dgm:t>
        <a:bodyPr/>
        <a:lstStyle/>
        <a:p>
          <a:endParaRPr lang="el-GR"/>
        </a:p>
      </dgm:t>
    </dgm:pt>
    <dgm:pt modelId="{90C85ED5-ED47-4512-B7F8-1A165FB97A25}" type="sibTrans" cxnId="{46EB5CDB-601C-4047-97C2-8E08E94B58AC}">
      <dgm:prSet/>
      <dgm:spPr/>
      <dgm:t>
        <a:bodyPr/>
        <a:lstStyle/>
        <a:p>
          <a:endParaRPr lang="el-GR"/>
        </a:p>
      </dgm:t>
    </dgm:pt>
    <dgm:pt modelId="{87AFD345-DBB8-4E7F-8A4E-BA2E3B06C81A}">
      <dgm:prSet phldrT="[Κείμενο]" custT="1"/>
      <dgm:spPr/>
      <dgm:t>
        <a:bodyPr anchor="t" anchorCtr="1"/>
        <a:lstStyle/>
        <a:p>
          <a:pPr algn="ctr">
            <a:lnSpc>
              <a:spcPct val="100000"/>
            </a:lnSpc>
            <a:buNone/>
          </a:pPr>
          <a:r>
            <a:rPr lang="el-GR" sz="1400" b="0" i="0" u="none" dirty="0">
              <a:latin typeface="Calibri" panose="020F0502020204030204" pitchFamily="34" charset="0"/>
              <a:cs typeface="Calibri" panose="020F0502020204030204" pitchFamily="34" charset="0"/>
            </a:rPr>
            <a:t>      τη συχνότητα των συναντήσεων καθοδήγησης και το συνολικό επίπεδο εμπλοκής του προσωπικού.</a:t>
          </a:r>
          <a:endParaRPr lang="el-GR" sz="1400" dirty="0">
            <a:latin typeface="Calibri" panose="020F0502020204030204" pitchFamily="34" charset="0"/>
            <a:cs typeface="Calibri" panose="020F0502020204030204" pitchFamily="34" charset="0"/>
          </a:endParaRPr>
        </a:p>
      </dgm:t>
    </dgm:pt>
    <dgm:pt modelId="{533E1251-45E5-4427-BF1A-F72AF24E5BEC}" type="parTrans" cxnId="{C8DD9F5F-A53B-4DD4-AF57-32965357D0FF}">
      <dgm:prSet/>
      <dgm:spPr/>
      <dgm:t>
        <a:bodyPr/>
        <a:lstStyle/>
        <a:p>
          <a:endParaRPr lang="el-GR"/>
        </a:p>
      </dgm:t>
    </dgm:pt>
    <dgm:pt modelId="{BB2C8DEB-FFED-4A9E-8967-B643BE7FF547}" type="sibTrans" cxnId="{C8DD9F5F-A53B-4DD4-AF57-32965357D0FF}">
      <dgm:prSet/>
      <dgm:spPr/>
      <dgm:t>
        <a:bodyPr/>
        <a:lstStyle/>
        <a:p>
          <a:endParaRPr lang="el-GR"/>
        </a:p>
      </dgm:t>
    </dgm:pt>
    <dgm:pt modelId="{A0C363D5-7C35-804B-8513-C745F8D0B4DA}" type="pres">
      <dgm:prSet presAssocID="{11691612-C11D-244F-A30B-21C8F8A26FDC}" presName="cycleMatrixDiagram" presStyleCnt="0">
        <dgm:presLayoutVars>
          <dgm:chMax val="1"/>
          <dgm:dir/>
          <dgm:animLvl val="lvl"/>
          <dgm:resizeHandles val="exact"/>
        </dgm:presLayoutVars>
      </dgm:prSet>
      <dgm:spPr/>
    </dgm:pt>
    <dgm:pt modelId="{63942125-B204-B942-B993-61849A786E22}" type="pres">
      <dgm:prSet presAssocID="{11691612-C11D-244F-A30B-21C8F8A26FDC}" presName="children" presStyleCnt="0"/>
      <dgm:spPr/>
    </dgm:pt>
    <dgm:pt modelId="{BAA482D2-3BF9-1C49-91B9-D858D3B74132}" type="pres">
      <dgm:prSet presAssocID="{11691612-C11D-244F-A30B-21C8F8A26FDC}" presName="child1group" presStyleCnt="0"/>
      <dgm:spPr/>
    </dgm:pt>
    <dgm:pt modelId="{9F532B31-39C3-9341-A0E8-BF947586BBF2}" type="pres">
      <dgm:prSet presAssocID="{11691612-C11D-244F-A30B-21C8F8A26FDC}" presName="child1" presStyleLbl="bgAcc1" presStyleIdx="0" presStyleCnt="4" custScaleX="175721" custLinFactNeighborX="-7873" custLinFactNeighborY="52333"/>
      <dgm:spPr/>
    </dgm:pt>
    <dgm:pt modelId="{C28047A3-F1A1-334E-971A-5A23F88493E0}" type="pres">
      <dgm:prSet presAssocID="{11691612-C11D-244F-A30B-21C8F8A26FDC}" presName="child1Text" presStyleLbl="bgAcc1" presStyleIdx="0" presStyleCnt="4">
        <dgm:presLayoutVars>
          <dgm:bulletEnabled val="1"/>
        </dgm:presLayoutVars>
      </dgm:prSet>
      <dgm:spPr/>
    </dgm:pt>
    <dgm:pt modelId="{79709D5A-A139-814E-961E-B5FA61570C69}" type="pres">
      <dgm:prSet presAssocID="{11691612-C11D-244F-A30B-21C8F8A26FDC}" presName="child2group" presStyleCnt="0"/>
      <dgm:spPr/>
    </dgm:pt>
    <dgm:pt modelId="{E4A076E0-8281-EB44-9E65-BB345B7D5CCF}" type="pres">
      <dgm:prSet presAssocID="{11691612-C11D-244F-A30B-21C8F8A26FDC}" presName="child2" presStyleLbl="bgAcc1" presStyleIdx="1" presStyleCnt="4" custScaleX="185667" custScaleY="107590" custLinFactNeighborX="18766" custLinFactNeighborY="53829"/>
      <dgm:spPr/>
    </dgm:pt>
    <dgm:pt modelId="{C115E685-EAC6-9C48-BE5F-EA777C14347D}" type="pres">
      <dgm:prSet presAssocID="{11691612-C11D-244F-A30B-21C8F8A26FDC}" presName="child2Text" presStyleLbl="bgAcc1" presStyleIdx="1" presStyleCnt="4">
        <dgm:presLayoutVars>
          <dgm:bulletEnabled val="1"/>
        </dgm:presLayoutVars>
      </dgm:prSet>
      <dgm:spPr/>
    </dgm:pt>
    <dgm:pt modelId="{3AD5AF41-FA93-874A-AF67-FCA18D60342D}" type="pres">
      <dgm:prSet presAssocID="{11691612-C11D-244F-A30B-21C8F8A26FDC}" presName="child3group" presStyleCnt="0"/>
      <dgm:spPr/>
    </dgm:pt>
    <dgm:pt modelId="{81987B1B-EEFF-E84D-89BE-CECAB55F303E}" type="pres">
      <dgm:prSet presAssocID="{11691612-C11D-244F-A30B-21C8F8A26FDC}" presName="child3" presStyleLbl="bgAcc1" presStyleIdx="2" presStyleCnt="4" custScaleX="183991" custScaleY="107045" custLinFactNeighborX="19604" custLinFactNeighborY="-40373"/>
      <dgm:spPr/>
    </dgm:pt>
    <dgm:pt modelId="{1F05D636-747B-BF4A-AC39-BD52E2D44533}" type="pres">
      <dgm:prSet presAssocID="{11691612-C11D-244F-A30B-21C8F8A26FDC}" presName="child3Text" presStyleLbl="bgAcc1" presStyleIdx="2" presStyleCnt="4">
        <dgm:presLayoutVars>
          <dgm:bulletEnabled val="1"/>
        </dgm:presLayoutVars>
      </dgm:prSet>
      <dgm:spPr/>
    </dgm:pt>
    <dgm:pt modelId="{76ED5EA4-CB41-864B-AA9F-F2EE37FF400A}" type="pres">
      <dgm:prSet presAssocID="{11691612-C11D-244F-A30B-21C8F8A26FDC}" presName="child4group" presStyleCnt="0"/>
      <dgm:spPr/>
    </dgm:pt>
    <dgm:pt modelId="{972EB53C-D70B-F74B-8B13-4F904411E1CE}" type="pres">
      <dgm:prSet presAssocID="{11691612-C11D-244F-A30B-21C8F8A26FDC}" presName="child4" presStyleLbl="bgAcc1" presStyleIdx="3" presStyleCnt="4" custScaleX="179243" custLinFactNeighborX="-10514" custLinFactNeighborY="-38210"/>
      <dgm:spPr/>
    </dgm:pt>
    <dgm:pt modelId="{F3142EBB-DE58-1543-BA09-3B8DE8DB9FE8}" type="pres">
      <dgm:prSet presAssocID="{11691612-C11D-244F-A30B-21C8F8A26FDC}" presName="child4Text" presStyleLbl="bgAcc1" presStyleIdx="3" presStyleCnt="4">
        <dgm:presLayoutVars>
          <dgm:bulletEnabled val="1"/>
        </dgm:presLayoutVars>
      </dgm:prSet>
      <dgm:spPr/>
    </dgm:pt>
    <dgm:pt modelId="{FAF0C096-1163-9B44-973C-17DF44751594}" type="pres">
      <dgm:prSet presAssocID="{11691612-C11D-244F-A30B-21C8F8A26FDC}" presName="childPlaceholder" presStyleCnt="0"/>
      <dgm:spPr/>
    </dgm:pt>
    <dgm:pt modelId="{5D697EA0-DFEA-0F4B-ACD5-BEC43D22DCBD}" type="pres">
      <dgm:prSet presAssocID="{11691612-C11D-244F-A30B-21C8F8A26FDC}" presName="circle" presStyleCnt="0"/>
      <dgm:spPr/>
    </dgm:pt>
    <dgm:pt modelId="{964C90E3-7629-3641-B327-8F2CDFF959F7}" type="pres">
      <dgm:prSet presAssocID="{11691612-C11D-244F-A30B-21C8F8A26FDC}" presName="quadrant1" presStyleLbl="node1" presStyleIdx="0" presStyleCnt="4" custScaleX="79360" custScaleY="82127" custLinFactNeighborX="15839" custLinFactNeighborY="11428">
        <dgm:presLayoutVars>
          <dgm:chMax val="1"/>
          <dgm:bulletEnabled val="1"/>
        </dgm:presLayoutVars>
      </dgm:prSet>
      <dgm:spPr/>
    </dgm:pt>
    <dgm:pt modelId="{8D5B347E-A751-B240-9BAA-14C9D018AFCA}" type="pres">
      <dgm:prSet presAssocID="{11691612-C11D-244F-A30B-21C8F8A26FDC}" presName="quadrant2" presStyleLbl="node1" presStyleIdx="1" presStyleCnt="4" custScaleX="79360" custScaleY="82127" custLinFactNeighborX="-5157" custLinFactNeighborY="11428">
        <dgm:presLayoutVars>
          <dgm:chMax val="1"/>
          <dgm:bulletEnabled val="1"/>
        </dgm:presLayoutVars>
      </dgm:prSet>
      <dgm:spPr/>
    </dgm:pt>
    <dgm:pt modelId="{991D67FA-2A00-3A45-B555-612C50170EEC}" type="pres">
      <dgm:prSet presAssocID="{11691612-C11D-244F-A30B-21C8F8A26FDC}" presName="quadrant3" presStyleLbl="node1" presStyleIdx="2" presStyleCnt="4" custScaleX="79360" custScaleY="82127" custLinFactNeighborX="-5157" custLinFactNeighborY="-8463">
        <dgm:presLayoutVars>
          <dgm:chMax val="1"/>
          <dgm:bulletEnabled val="1"/>
        </dgm:presLayoutVars>
      </dgm:prSet>
      <dgm:spPr/>
    </dgm:pt>
    <dgm:pt modelId="{17608E88-2065-AD41-8CDD-BDCB73706128}" type="pres">
      <dgm:prSet presAssocID="{11691612-C11D-244F-A30B-21C8F8A26FDC}" presName="quadrant4" presStyleLbl="node1" presStyleIdx="3" presStyleCnt="4" custScaleX="79360" custScaleY="82127" custLinFactNeighborX="15839" custLinFactNeighborY="-8463">
        <dgm:presLayoutVars>
          <dgm:chMax val="1"/>
          <dgm:bulletEnabled val="1"/>
        </dgm:presLayoutVars>
      </dgm:prSet>
      <dgm:spPr/>
    </dgm:pt>
    <dgm:pt modelId="{BD53E69C-7204-C347-8265-715EF3B4E2D2}" type="pres">
      <dgm:prSet presAssocID="{11691612-C11D-244F-A30B-21C8F8A26FDC}" presName="quadrantPlaceholder" presStyleCnt="0"/>
      <dgm:spPr/>
    </dgm:pt>
    <dgm:pt modelId="{686D89A9-FE03-B540-B0E2-447216DC1138}" type="pres">
      <dgm:prSet presAssocID="{11691612-C11D-244F-A30B-21C8F8A26FDC}" presName="center1" presStyleLbl="fgShp" presStyleIdx="0" presStyleCnt="2" custScaleX="79360" custScaleY="82127" custLinFactNeighborX="11735" custLinFactNeighborY="21640"/>
      <dgm:spPr/>
    </dgm:pt>
    <dgm:pt modelId="{FC5BB414-7BA7-A84C-9B97-2A82D6A6DA87}" type="pres">
      <dgm:prSet presAssocID="{11691612-C11D-244F-A30B-21C8F8A26FDC}" presName="center2" presStyleLbl="fgShp" presStyleIdx="1" presStyleCnt="2" custScaleX="79360" custScaleY="82127" custLinFactNeighborX="13869" custLinFactNeighborY="-16822"/>
      <dgm:spPr/>
    </dgm:pt>
  </dgm:ptLst>
  <dgm:cxnLst>
    <dgm:cxn modelId="{F016B808-4406-AA46-B7A1-130C1E04A6F5}" srcId="{DB1AC8D6-9A4C-E44C-B3CE-58AED75D3BD3}" destId="{129FBA18-BF97-3647-B0AA-51DDC66845D2}" srcOrd="0" destOrd="0" parTransId="{2F3B912B-936C-8247-A5EF-D58A5FC187E3}" sibTransId="{5D4C01A7-EE81-694C-A6EF-0CA54989D26E}"/>
    <dgm:cxn modelId="{A9074514-0B85-4940-A15A-35BD29B61EA7}" type="presOf" srcId="{F5A50797-4DBE-9B4D-B881-56F5E8FB7643}" destId="{C28047A3-F1A1-334E-971A-5A23F88493E0}" srcOrd="1" destOrd="0" presId="urn:microsoft.com/office/officeart/2005/8/layout/cycle4"/>
    <dgm:cxn modelId="{AC984B1A-6FFD-494A-9D0A-D7262225E2D9}" type="presOf" srcId="{731CED37-AC7A-D24E-9257-2F369C6624B9}" destId="{F3142EBB-DE58-1543-BA09-3B8DE8DB9FE8}" srcOrd="1" destOrd="0" presId="urn:microsoft.com/office/officeart/2005/8/layout/cycle4"/>
    <dgm:cxn modelId="{22834B1C-007E-314B-8545-4C25D3193DDF}" type="presOf" srcId="{0FE42468-4B52-574E-A249-4654A86D93A8}" destId="{E4A076E0-8281-EB44-9E65-BB345B7D5CCF}" srcOrd="0" destOrd="0" presId="urn:microsoft.com/office/officeart/2005/8/layout/cycle4"/>
    <dgm:cxn modelId="{87D0FB21-48EE-1945-B310-BD75792D682C}" type="presOf" srcId="{129FBA18-BF97-3647-B0AA-51DDC66845D2}" destId="{81987B1B-EEFF-E84D-89BE-CECAB55F303E}" srcOrd="0" destOrd="0" presId="urn:microsoft.com/office/officeart/2005/8/layout/cycle4"/>
    <dgm:cxn modelId="{E6036830-CE8B-D249-A22C-ECE7B0F505B9}" srcId="{11691612-C11D-244F-A30B-21C8F8A26FDC}" destId="{73944371-80DA-6F4B-84D8-F2FF2935D628}" srcOrd="1" destOrd="0" parTransId="{88ECC74A-76FC-8949-A0A0-A1F682F9AC38}" sibTransId="{EE83E3CC-4257-2246-8999-146A0DC49380}"/>
    <dgm:cxn modelId="{29FC6631-8588-CF41-8353-19804D5717A9}" srcId="{11691612-C11D-244F-A30B-21C8F8A26FDC}" destId="{DB1AC8D6-9A4C-E44C-B3CE-58AED75D3BD3}" srcOrd="2" destOrd="0" parTransId="{45BB875D-2912-AC4B-92DC-FC8EC1394AA6}" sibTransId="{4F15EA23-398A-C94C-8B4A-563FDD603E89}"/>
    <dgm:cxn modelId="{B82DDF38-3D84-4F92-A36F-65BCF64A42C7}" type="presOf" srcId="{EE1DAA35-8B96-4D63-B22A-32342E6A4D83}" destId="{9F532B31-39C3-9341-A0E8-BF947586BBF2}" srcOrd="0" destOrd="1" presId="urn:microsoft.com/office/officeart/2005/8/layout/cycle4"/>
    <dgm:cxn modelId="{24C7BD3D-2059-437A-A853-EDB9F957C4B1}" srcId="{4B615ACB-C59C-794F-A132-B61FF2DF74D7}" destId="{EE1DAA35-8B96-4D63-B22A-32342E6A4D83}" srcOrd="1" destOrd="0" parTransId="{9D7AAF26-BD51-4FF9-86B4-7AB8229324EF}" sibTransId="{D94601C9-B2A0-4AA7-A4E8-73ACB2170EA9}"/>
    <dgm:cxn modelId="{E956C140-7B0A-E848-AA7F-D50ABDB2ED4B}" srcId="{73944371-80DA-6F4B-84D8-F2FF2935D628}" destId="{0FE42468-4B52-574E-A249-4654A86D93A8}" srcOrd="0" destOrd="0" parTransId="{7AA8678C-8483-F644-8A19-617AB87FEF0B}" sibTransId="{28E96FCC-AE87-5848-97F6-E2E77A1741B1}"/>
    <dgm:cxn modelId="{EEAE8241-86EB-E64D-9728-FBE21B834DD2}" type="presOf" srcId="{4B615ACB-C59C-794F-A132-B61FF2DF74D7}" destId="{964C90E3-7629-3641-B327-8F2CDFF959F7}" srcOrd="0" destOrd="0" presId="urn:microsoft.com/office/officeart/2005/8/layout/cycle4"/>
    <dgm:cxn modelId="{19F0C04A-7D50-0D4F-AC3B-A300D4903A61}" srcId="{11691612-C11D-244F-A30B-21C8F8A26FDC}" destId="{8AC53BC4-E8A7-354A-8F56-568C2E0EA63E}" srcOrd="3" destOrd="0" parTransId="{B47EF7D6-FEA6-BF40-B212-53F8A4475CC6}" sibTransId="{D5A5597F-CD00-5B44-B5F4-DF93DA872FC5}"/>
    <dgm:cxn modelId="{807FA750-C0E8-3242-9ADE-A2410D9123AB}" type="presOf" srcId="{DB1AC8D6-9A4C-E44C-B3CE-58AED75D3BD3}" destId="{991D67FA-2A00-3A45-B555-612C50170EEC}" srcOrd="0" destOrd="0" presId="urn:microsoft.com/office/officeart/2005/8/layout/cycle4"/>
    <dgm:cxn modelId="{C8DD9F5F-A53B-4DD4-AF57-32965357D0FF}" srcId="{73944371-80DA-6F4B-84D8-F2FF2935D628}" destId="{87AFD345-DBB8-4E7F-8A4E-BA2E3B06C81A}" srcOrd="2" destOrd="0" parTransId="{533E1251-45E5-4427-BF1A-F72AF24E5BEC}" sibTransId="{BB2C8DEB-FFED-4A9E-8967-B643BE7FF547}"/>
    <dgm:cxn modelId="{16F8F86B-DA3E-D242-845C-2893C3E02736}" type="presOf" srcId="{129FBA18-BF97-3647-B0AA-51DDC66845D2}" destId="{1F05D636-747B-BF4A-AC39-BD52E2D44533}" srcOrd="1" destOrd="0" presId="urn:microsoft.com/office/officeart/2005/8/layout/cycle4"/>
    <dgm:cxn modelId="{4146A46C-FB19-4EDC-BFB8-B74BFA3865EF}" type="presOf" srcId="{06E4207D-1B69-4E27-9096-604AFF39CAE1}" destId="{C115E685-EAC6-9C48-BE5F-EA777C14347D}" srcOrd="1" destOrd="1" presId="urn:microsoft.com/office/officeart/2005/8/layout/cycle4"/>
    <dgm:cxn modelId="{0648276E-DB9F-244C-95C8-54AF07CB8383}" type="presOf" srcId="{731CED37-AC7A-D24E-9257-2F369C6624B9}" destId="{972EB53C-D70B-F74B-8B13-4F904411E1CE}" srcOrd="0" destOrd="0" presId="urn:microsoft.com/office/officeart/2005/8/layout/cycle4"/>
    <dgm:cxn modelId="{D6660873-BE58-1447-90C3-33E6A984BB72}" type="presOf" srcId="{11691612-C11D-244F-A30B-21C8F8A26FDC}" destId="{A0C363D5-7C35-804B-8513-C745F8D0B4DA}" srcOrd="0" destOrd="0" presId="urn:microsoft.com/office/officeart/2005/8/layout/cycle4"/>
    <dgm:cxn modelId="{E255A285-014C-344F-B58E-3FB704F1B5C3}" type="presOf" srcId="{F5A50797-4DBE-9B4D-B881-56F5E8FB7643}" destId="{9F532B31-39C3-9341-A0E8-BF947586BBF2}" srcOrd="0" destOrd="0" presId="urn:microsoft.com/office/officeart/2005/8/layout/cycle4"/>
    <dgm:cxn modelId="{FF8BBC88-8ED1-9D43-8985-AEC6431C4DBD}" srcId="{4B615ACB-C59C-794F-A132-B61FF2DF74D7}" destId="{F5A50797-4DBE-9B4D-B881-56F5E8FB7643}" srcOrd="0" destOrd="0" parTransId="{0A6AEB46-AE1B-AE44-9454-F5243193C5EE}" sibTransId="{02DF1330-4DAC-9143-8347-7FF6D2EE1887}"/>
    <dgm:cxn modelId="{9C504C89-5466-924E-B8B4-EE151725180E}" type="presOf" srcId="{73944371-80DA-6F4B-84D8-F2FF2935D628}" destId="{8D5B347E-A751-B240-9BAA-14C9D018AFCA}" srcOrd="0" destOrd="0" presId="urn:microsoft.com/office/officeart/2005/8/layout/cycle4"/>
    <dgm:cxn modelId="{A5BDAFB7-74D1-4F3E-8ABD-35286DE30764}" type="presOf" srcId="{87AFD345-DBB8-4E7F-8A4E-BA2E3B06C81A}" destId="{E4A076E0-8281-EB44-9E65-BB345B7D5CCF}" srcOrd="0" destOrd="2" presId="urn:microsoft.com/office/officeart/2005/8/layout/cycle4"/>
    <dgm:cxn modelId="{F8C85DC8-CB62-4845-9CE6-30D0671112B4}" type="presOf" srcId="{06E4207D-1B69-4E27-9096-604AFF39CAE1}" destId="{E4A076E0-8281-EB44-9E65-BB345B7D5CCF}" srcOrd="0" destOrd="1" presId="urn:microsoft.com/office/officeart/2005/8/layout/cycle4"/>
    <dgm:cxn modelId="{1B1E91D3-A0FA-1F4F-A24E-DB75D5DFD41A}" srcId="{8AC53BC4-E8A7-354A-8F56-568C2E0EA63E}" destId="{731CED37-AC7A-D24E-9257-2F369C6624B9}" srcOrd="0" destOrd="0" parTransId="{245AD84C-C874-D445-AE71-7F8FA69EB6B7}" sibTransId="{DE3F1491-F1B9-0D40-B909-9F46D0122932}"/>
    <dgm:cxn modelId="{46EB5CDB-601C-4047-97C2-8E08E94B58AC}" srcId="{73944371-80DA-6F4B-84D8-F2FF2935D628}" destId="{06E4207D-1B69-4E27-9096-604AFF39CAE1}" srcOrd="1" destOrd="0" parTransId="{469FEF42-7BB0-47CF-ACEF-CCD50FAE086B}" sibTransId="{90C85ED5-ED47-4512-B7F8-1A165FB97A25}"/>
    <dgm:cxn modelId="{9C0C18DD-ED54-3443-A901-219C8279E184}" srcId="{11691612-C11D-244F-A30B-21C8F8A26FDC}" destId="{4B615ACB-C59C-794F-A132-B61FF2DF74D7}" srcOrd="0" destOrd="0" parTransId="{2469C7E0-5A58-0841-8A5C-0176B894F546}" sibTransId="{FBF4329F-B427-2244-B87C-B214E3491F09}"/>
    <dgm:cxn modelId="{4A3F08E9-5EE9-4C76-9392-AB8A4005AFCD}" type="presOf" srcId="{87AFD345-DBB8-4E7F-8A4E-BA2E3B06C81A}" destId="{C115E685-EAC6-9C48-BE5F-EA777C14347D}" srcOrd="1" destOrd="2" presId="urn:microsoft.com/office/officeart/2005/8/layout/cycle4"/>
    <dgm:cxn modelId="{C3D0C0EF-4B8F-4FA4-9E89-1BBD3B240A9E}" type="presOf" srcId="{EE1DAA35-8B96-4D63-B22A-32342E6A4D83}" destId="{C28047A3-F1A1-334E-971A-5A23F88493E0}" srcOrd="1" destOrd="1" presId="urn:microsoft.com/office/officeart/2005/8/layout/cycle4"/>
    <dgm:cxn modelId="{D52C1AFA-3D66-A24A-AA83-EBC218A5F7AE}" type="presOf" srcId="{0FE42468-4B52-574E-A249-4654A86D93A8}" destId="{C115E685-EAC6-9C48-BE5F-EA777C14347D}" srcOrd="1" destOrd="0" presId="urn:microsoft.com/office/officeart/2005/8/layout/cycle4"/>
    <dgm:cxn modelId="{7A67C9FA-8116-0542-BCDA-10730014B76F}" type="presOf" srcId="{8AC53BC4-E8A7-354A-8F56-568C2E0EA63E}" destId="{17608E88-2065-AD41-8CDD-BDCB73706128}" srcOrd="0" destOrd="0" presId="urn:microsoft.com/office/officeart/2005/8/layout/cycle4"/>
    <dgm:cxn modelId="{D336E6B2-6245-104B-BC7E-DAD22568CBA3}" type="presParOf" srcId="{A0C363D5-7C35-804B-8513-C745F8D0B4DA}" destId="{63942125-B204-B942-B993-61849A786E22}" srcOrd="0" destOrd="0" presId="urn:microsoft.com/office/officeart/2005/8/layout/cycle4"/>
    <dgm:cxn modelId="{5ED4CFDF-4D7B-B942-AAA9-1B9842A0C7E5}" type="presParOf" srcId="{63942125-B204-B942-B993-61849A786E22}" destId="{BAA482D2-3BF9-1C49-91B9-D858D3B74132}" srcOrd="0" destOrd="0" presId="urn:microsoft.com/office/officeart/2005/8/layout/cycle4"/>
    <dgm:cxn modelId="{00F8BEBC-9299-E94C-86B9-C78286F86143}" type="presParOf" srcId="{BAA482D2-3BF9-1C49-91B9-D858D3B74132}" destId="{9F532B31-39C3-9341-A0E8-BF947586BBF2}" srcOrd="0" destOrd="0" presId="urn:microsoft.com/office/officeart/2005/8/layout/cycle4"/>
    <dgm:cxn modelId="{006802D4-1D01-B54C-9974-15BCF0CA0EDB}" type="presParOf" srcId="{BAA482D2-3BF9-1C49-91B9-D858D3B74132}" destId="{C28047A3-F1A1-334E-971A-5A23F88493E0}" srcOrd="1" destOrd="0" presId="urn:microsoft.com/office/officeart/2005/8/layout/cycle4"/>
    <dgm:cxn modelId="{0E4467CB-54EA-3247-ABB2-14B6879DCBED}" type="presParOf" srcId="{63942125-B204-B942-B993-61849A786E22}" destId="{79709D5A-A139-814E-961E-B5FA61570C69}" srcOrd="1" destOrd="0" presId="urn:microsoft.com/office/officeart/2005/8/layout/cycle4"/>
    <dgm:cxn modelId="{AB036CB1-2C76-6C43-AAC4-9F9A21198F68}" type="presParOf" srcId="{79709D5A-A139-814E-961E-B5FA61570C69}" destId="{E4A076E0-8281-EB44-9E65-BB345B7D5CCF}" srcOrd="0" destOrd="0" presId="urn:microsoft.com/office/officeart/2005/8/layout/cycle4"/>
    <dgm:cxn modelId="{0F04A912-7262-364D-B398-2136652700B9}" type="presParOf" srcId="{79709D5A-A139-814E-961E-B5FA61570C69}" destId="{C115E685-EAC6-9C48-BE5F-EA777C14347D}" srcOrd="1" destOrd="0" presId="urn:microsoft.com/office/officeart/2005/8/layout/cycle4"/>
    <dgm:cxn modelId="{C779AE50-8C39-DD43-9CA5-DCF5C79D3EEC}" type="presParOf" srcId="{63942125-B204-B942-B993-61849A786E22}" destId="{3AD5AF41-FA93-874A-AF67-FCA18D60342D}" srcOrd="2" destOrd="0" presId="urn:microsoft.com/office/officeart/2005/8/layout/cycle4"/>
    <dgm:cxn modelId="{899A09A6-DEAB-7140-89B7-4B2B89D724D6}" type="presParOf" srcId="{3AD5AF41-FA93-874A-AF67-FCA18D60342D}" destId="{81987B1B-EEFF-E84D-89BE-CECAB55F303E}" srcOrd="0" destOrd="0" presId="urn:microsoft.com/office/officeart/2005/8/layout/cycle4"/>
    <dgm:cxn modelId="{857DF683-7A52-D444-8093-1537303A59CF}" type="presParOf" srcId="{3AD5AF41-FA93-874A-AF67-FCA18D60342D}" destId="{1F05D636-747B-BF4A-AC39-BD52E2D44533}" srcOrd="1" destOrd="0" presId="urn:microsoft.com/office/officeart/2005/8/layout/cycle4"/>
    <dgm:cxn modelId="{65E0A3BB-7D0B-5F4F-B235-DACAE5244AE2}" type="presParOf" srcId="{63942125-B204-B942-B993-61849A786E22}" destId="{76ED5EA4-CB41-864B-AA9F-F2EE37FF400A}" srcOrd="3" destOrd="0" presId="urn:microsoft.com/office/officeart/2005/8/layout/cycle4"/>
    <dgm:cxn modelId="{D95B24FC-3B0D-CC45-BD72-E2C76F28024D}" type="presParOf" srcId="{76ED5EA4-CB41-864B-AA9F-F2EE37FF400A}" destId="{972EB53C-D70B-F74B-8B13-4F904411E1CE}" srcOrd="0" destOrd="0" presId="urn:microsoft.com/office/officeart/2005/8/layout/cycle4"/>
    <dgm:cxn modelId="{C36C60A7-F236-EA4F-A05E-E8E9D8707798}" type="presParOf" srcId="{76ED5EA4-CB41-864B-AA9F-F2EE37FF400A}" destId="{F3142EBB-DE58-1543-BA09-3B8DE8DB9FE8}" srcOrd="1" destOrd="0" presId="urn:microsoft.com/office/officeart/2005/8/layout/cycle4"/>
    <dgm:cxn modelId="{2B21572A-B207-154D-802A-DBAA13B413B2}" type="presParOf" srcId="{63942125-B204-B942-B993-61849A786E22}" destId="{FAF0C096-1163-9B44-973C-17DF44751594}" srcOrd="4" destOrd="0" presId="urn:microsoft.com/office/officeart/2005/8/layout/cycle4"/>
    <dgm:cxn modelId="{6E90ED89-2D1C-EF4A-8946-0BAC1123B494}" type="presParOf" srcId="{A0C363D5-7C35-804B-8513-C745F8D0B4DA}" destId="{5D697EA0-DFEA-0F4B-ACD5-BEC43D22DCBD}" srcOrd="1" destOrd="0" presId="urn:microsoft.com/office/officeart/2005/8/layout/cycle4"/>
    <dgm:cxn modelId="{82C5F0AD-CDA7-854A-8090-53830773EA0F}" type="presParOf" srcId="{5D697EA0-DFEA-0F4B-ACD5-BEC43D22DCBD}" destId="{964C90E3-7629-3641-B327-8F2CDFF959F7}" srcOrd="0" destOrd="0" presId="urn:microsoft.com/office/officeart/2005/8/layout/cycle4"/>
    <dgm:cxn modelId="{1232807D-EB9D-E947-BB03-1659B65802D1}" type="presParOf" srcId="{5D697EA0-DFEA-0F4B-ACD5-BEC43D22DCBD}" destId="{8D5B347E-A751-B240-9BAA-14C9D018AFCA}" srcOrd="1" destOrd="0" presId="urn:microsoft.com/office/officeart/2005/8/layout/cycle4"/>
    <dgm:cxn modelId="{5E8FD4A5-3C2B-E246-89A1-80B2C6DFB61A}" type="presParOf" srcId="{5D697EA0-DFEA-0F4B-ACD5-BEC43D22DCBD}" destId="{991D67FA-2A00-3A45-B555-612C50170EEC}" srcOrd="2" destOrd="0" presId="urn:microsoft.com/office/officeart/2005/8/layout/cycle4"/>
    <dgm:cxn modelId="{64DD7201-26E6-3043-BDA5-522E9D0EF684}" type="presParOf" srcId="{5D697EA0-DFEA-0F4B-ACD5-BEC43D22DCBD}" destId="{17608E88-2065-AD41-8CDD-BDCB73706128}" srcOrd="3" destOrd="0" presId="urn:microsoft.com/office/officeart/2005/8/layout/cycle4"/>
    <dgm:cxn modelId="{6846624D-4849-CD4E-B5CE-E244C3A7EFF9}" type="presParOf" srcId="{5D697EA0-DFEA-0F4B-ACD5-BEC43D22DCBD}" destId="{BD53E69C-7204-C347-8265-715EF3B4E2D2}" srcOrd="4" destOrd="0" presId="urn:microsoft.com/office/officeart/2005/8/layout/cycle4"/>
    <dgm:cxn modelId="{84A3CCFB-F848-0243-A82B-630F168015D0}" type="presParOf" srcId="{A0C363D5-7C35-804B-8513-C745F8D0B4DA}" destId="{686D89A9-FE03-B540-B0E2-447216DC1138}" srcOrd="2" destOrd="0" presId="urn:microsoft.com/office/officeart/2005/8/layout/cycle4"/>
    <dgm:cxn modelId="{78EBC762-7690-A041-AC98-E1D547186BB5}" type="presParOf" srcId="{A0C363D5-7C35-804B-8513-C745F8D0B4DA}" destId="{FC5BB414-7BA7-A84C-9B97-2A82D6A6DA8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F79CC-DE33-3B44-B6D1-EA896D726EF1}">
      <dsp:nvSpPr>
        <dsp:cNvPr id="0" name=""/>
        <dsp:cNvSpPr/>
      </dsp:nvSpPr>
      <dsp:spPr>
        <a:xfrm>
          <a:off x="2568640" y="665704"/>
          <a:ext cx="4445128" cy="4445128"/>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B76284-5557-504F-8162-3EF65ABA3444}">
      <dsp:nvSpPr>
        <dsp:cNvPr id="0" name=""/>
        <dsp:cNvSpPr/>
      </dsp:nvSpPr>
      <dsp:spPr>
        <a:xfrm>
          <a:off x="2568640" y="665704"/>
          <a:ext cx="4445128" cy="4445128"/>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C1DB9A-3D0A-E347-B09B-EA2684A6E00F}">
      <dsp:nvSpPr>
        <dsp:cNvPr id="0" name=""/>
        <dsp:cNvSpPr/>
      </dsp:nvSpPr>
      <dsp:spPr>
        <a:xfrm>
          <a:off x="2568640" y="665704"/>
          <a:ext cx="4445128" cy="4445128"/>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C2F0F-C6B3-1C44-A949-A4FDBDE2D20A}">
      <dsp:nvSpPr>
        <dsp:cNvPr id="0" name=""/>
        <dsp:cNvSpPr/>
      </dsp:nvSpPr>
      <dsp:spPr>
        <a:xfrm>
          <a:off x="2568640" y="665704"/>
          <a:ext cx="4445128" cy="4445128"/>
        </a:xfrm>
        <a:prstGeom prst="blockArc">
          <a:avLst>
            <a:gd name="adj1" fmla="val 16200000"/>
            <a:gd name="adj2" fmla="val 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F8AF8-C6DF-9E49-8B49-F3448E482567}">
      <dsp:nvSpPr>
        <dsp:cNvPr id="0" name=""/>
        <dsp:cNvSpPr/>
      </dsp:nvSpPr>
      <dsp:spPr>
        <a:xfrm>
          <a:off x="3768862" y="1865927"/>
          <a:ext cx="2044683" cy="204468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i="0" u="none" strike="noStrike" kern="1200" cap="none" dirty="0">
              <a:solidFill>
                <a:schemeClr val="accent2"/>
              </a:solidFill>
              <a:latin typeface="Calibri"/>
              <a:ea typeface="Calibri"/>
              <a:cs typeface="Calibri"/>
              <a:sym typeface="Calibri"/>
            </a:rPr>
            <a:t>Προσεγγίσεις για την αξιολόγηση της ευημερίας (1)</a:t>
          </a:r>
        </a:p>
      </dsp:txBody>
      <dsp:txXfrm>
        <a:off x="4068299" y="2165364"/>
        <a:ext cx="1445809" cy="1445809"/>
      </dsp:txXfrm>
    </dsp:sp>
    <dsp:sp modelId="{C9BCCC82-4DF9-564A-AB72-4C16C0E96DAA}">
      <dsp:nvSpPr>
        <dsp:cNvPr id="0" name=""/>
        <dsp:cNvSpPr/>
      </dsp:nvSpPr>
      <dsp:spPr>
        <a:xfrm>
          <a:off x="3849394" y="-190364"/>
          <a:ext cx="1883620" cy="18151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0" i="0" u="none" kern="1200" dirty="0" err="1">
              <a:latin typeface="Calibri" panose="020F0502020204030204" pitchFamily="34" charset="0"/>
              <a:cs typeface="Calibri" panose="020F0502020204030204" pitchFamily="34" charset="0"/>
            </a:rPr>
            <a:t>Ανατροφοδοτική</a:t>
          </a:r>
          <a:r>
            <a:rPr lang="el-GR" sz="1400" b="0" i="0" u="none" kern="1200" dirty="0">
              <a:latin typeface="Calibri" panose="020F0502020204030204" pitchFamily="34" charset="0"/>
              <a:cs typeface="Calibri" panose="020F0502020204030204" pitchFamily="34" charset="0"/>
            </a:rPr>
            <a:t> αξιολόγηση - συνεχής ανατροφοδότηση για τη βελτίωση της παράδοσης</a:t>
          </a:r>
          <a:endParaRPr lang="el-GR" sz="1400" kern="1200" dirty="0">
            <a:latin typeface="Calibri" panose="020F0502020204030204" pitchFamily="34" charset="0"/>
            <a:cs typeface="Calibri" panose="020F0502020204030204" pitchFamily="34" charset="0"/>
          </a:endParaRPr>
        </a:p>
      </dsp:txBody>
      <dsp:txXfrm>
        <a:off x="4125244" y="75464"/>
        <a:ext cx="1331920" cy="1283534"/>
      </dsp:txXfrm>
    </dsp:sp>
    <dsp:sp modelId="{850B1A32-B4AF-324D-A71D-006C33306198}">
      <dsp:nvSpPr>
        <dsp:cNvPr id="0" name=""/>
        <dsp:cNvSpPr/>
      </dsp:nvSpPr>
      <dsp:spPr>
        <a:xfrm>
          <a:off x="6020432" y="1980673"/>
          <a:ext cx="1883620" cy="18151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0" i="0" u="none" kern="1200" dirty="0">
              <a:latin typeface="Calibri" panose="020F0502020204030204" pitchFamily="34" charset="0"/>
              <a:cs typeface="Calibri" panose="020F0502020204030204" pitchFamily="34" charset="0"/>
            </a:rPr>
            <a:t>Συνολική αξιολόγηση - μέτρηση των συνολικών αποτελεσμάτων και του αντίκτυπου</a:t>
          </a:r>
          <a:endParaRPr lang="el-GR" sz="1400" kern="1200" dirty="0">
            <a:latin typeface="Calibri" panose="020F0502020204030204" pitchFamily="34" charset="0"/>
            <a:cs typeface="Calibri" panose="020F0502020204030204" pitchFamily="34" charset="0"/>
          </a:endParaRPr>
        </a:p>
      </dsp:txBody>
      <dsp:txXfrm>
        <a:off x="6296282" y="2246501"/>
        <a:ext cx="1331920" cy="1283534"/>
      </dsp:txXfrm>
    </dsp:sp>
    <dsp:sp modelId="{075DEE62-5A5D-A84B-B5C3-A0EA571DAAD4}">
      <dsp:nvSpPr>
        <dsp:cNvPr id="0" name=""/>
        <dsp:cNvSpPr/>
      </dsp:nvSpPr>
      <dsp:spPr>
        <a:xfrm>
          <a:off x="3849394" y="4151711"/>
          <a:ext cx="1883620" cy="18151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0" i="0" u="none" kern="1200" dirty="0">
              <a:latin typeface="Calibri" panose="020F0502020204030204" pitchFamily="34" charset="0"/>
              <a:cs typeface="Calibri" panose="020F0502020204030204" pitchFamily="34" charset="0"/>
            </a:rPr>
            <a:t>Αξιολόγηση διαδικασίας - πώς πραγματοποιήθηκε η εφαρμογή</a:t>
          </a:r>
          <a:endParaRPr lang="el-GR" sz="1400" kern="1200" dirty="0">
            <a:latin typeface="Calibri" panose="020F0502020204030204" pitchFamily="34" charset="0"/>
            <a:cs typeface="Calibri" panose="020F0502020204030204" pitchFamily="34" charset="0"/>
          </a:endParaRPr>
        </a:p>
      </dsp:txBody>
      <dsp:txXfrm>
        <a:off x="4125244" y="4417539"/>
        <a:ext cx="1331920" cy="1283534"/>
      </dsp:txXfrm>
    </dsp:sp>
    <dsp:sp modelId="{80769AF5-F1CF-B941-824A-7F909B8AE1F2}">
      <dsp:nvSpPr>
        <dsp:cNvPr id="0" name=""/>
        <dsp:cNvSpPr/>
      </dsp:nvSpPr>
      <dsp:spPr>
        <a:xfrm>
          <a:off x="1678356" y="1980673"/>
          <a:ext cx="1883620" cy="181519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0" i="0" u="none" kern="1200" dirty="0">
              <a:latin typeface="Calibri" panose="020F0502020204030204" pitchFamily="34" charset="0"/>
              <a:cs typeface="Calibri" panose="020F0502020204030204" pitchFamily="34" charset="0"/>
            </a:rPr>
            <a:t>Αναπτυξιακή αξιολόγηση – προσαρμοστική για καινοτομία</a:t>
          </a:r>
          <a:endParaRPr lang="el-GR" sz="1400" kern="1200" dirty="0">
            <a:latin typeface="Calibri" panose="020F0502020204030204" pitchFamily="34" charset="0"/>
            <a:cs typeface="Calibri" panose="020F0502020204030204" pitchFamily="34" charset="0"/>
          </a:endParaRPr>
        </a:p>
      </dsp:txBody>
      <dsp:txXfrm>
        <a:off x="1954206" y="2246501"/>
        <a:ext cx="1331920" cy="1283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87B1B-EEFF-E84D-89BE-CECAB55F303E}">
      <dsp:nvSpPr>
        <dsp:cNvPr id="0" name=""/>
        <dsp:cNvSpPr/>
      </dsp:nvSpPr>
      <dsp:spPr>
        <a:xfrm>
          <a:off x="6289662" y="3243273"/>
          <a:ext cx="5457099" cy="20566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0" rIns="57150" bIns="0" numCol="1" spcCol="1270" anchor="t" anchorCtr="1">
          <a:noAutofit/>
        </a:bodyPr>
        <a:lstStyle/>
        <a:p>
          <a:pPr marL="114300" lvl="1" indent="-114300" algn="ctr" defTabSz="644525">
            <a:lnSpc>
              <a:spcPct val="100000"/>
            </a:lnSpc>
            <a:spcBef>
              <a:spcPct val="0"/>
            </a:spcBef>
            <a:spcAft>
              <a:spcPct val="15000"/>
            </a:spcAft>
            <a:buNone/>
          </a:pPr>
          <a:r>
            <a:rPr lang="el-GR" sz="1450" b="0" i="0" u="none" kern="1200" dirty="0">
              <a:latin typeface="Calibri" panose="020F0502020204030204" pitchFamily="34" charset="0"/>
              <a:cs typeface="Calibri" panose="020F0502020204030204" pitchFamily="34" charset="0"/>
            </a:rPr>
            <a:t>Αυτή η ενότητα εξετάζει τη διαδικασία του σχολείου για τη συνεχή παρακολούθηση, συμπεριλαμβανομένων των προσαρμογών του σχεδίου δράσης με βάση τα ευρήματα και την ολοκλήρωση των δραστηριοτήτων μετά την αξιολόγηση. </a:t>
          </a:r>
          <a:endParaRPr lang="el-GR" sz="1450" kern="1200" dirty="0">
            <a:latin typeface="Calibri" panose="020F0502020204030204" pitchFamily="34" charset="0"/>
            <a:cs typeface="Calibri" panose="020F0502020204030204" pitchFamily="34" charset="0"/>
          </a:endParaRPr>
        </a:p>
      </dsp:txBody>
      <dsp:txXfrm>
        <a:off x="7971968" y="3802606"/>
        <a:ext cx="3729615" cy="1452113"/>
      </dsp:txXfrm>
    </dsp:sp>
    <dsp:sp modelId="{972EB53C-D70B-F74B-8B13-4F904411E1CE}">
      <dsp:nvSpPr>
        <dsp:cNvPr id="0" name=""/>
        <dsp:cNvSpPr/>
      </dsp:nvSpPr>
      <dsp:spPr>
        <a:xfrm>
          <a:off x="627588" y="3352507"/>
          <a:ext cx="5316275" cy="19212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0" rIns="0" bIns="57150" numCol="1" spcCol="1270" anchor="t" anchorCtr="1">
          <a:noAutofit/>
        </a:bodyPr>
        <a:lstStyle/>
        <a:p>
          <a:pPr marL="114300" lvl="1" indent="-114300" algn="ctr" defTabSz="644525">
            <a:lnSpc>
              <a:spcPct val="100000"/>
            </a:lnSpc>
            <a:spcBef>
              <a:spcPct val="0"/>
            </a:spcBef>
            <a:spcAft>
              <a:spcPct val="15000"/>
            </a:spcAft>
            <a:buNone/>
          </a:pPr>
          <a:r>
            <a:rPr lang="el-GR" sz="1450" b="0" i="0" u="none" kern="1200" dirty="0">
              <a:latin typeface="Calibri" panose="020F0502020204030204" pitchFamily="34" charset="0"/>
              <a:cs typeface="Calibri" panose="020F0502020204030204" pitchFamily="34" charset="0"/>
            </a:rPr>
            <a:t>Αυτή η ενότητα αξιολογεί την υλοποίηση δραστηριοτήτων ευημερίας για μαθητές και γονείς, συμπεριλαμβανομένης της συχνότητας και της εμβέλειας των μαθητικών δραστηριοτήτων και των εργαστηρίων για γονείς.</a:t>
          </a:r>
          <a:endParaRPr lang="el-GR" sz="1450" kern="1200" dirty="0">
            <a:latin typeface="Calibri" panose="020F0502020204030204" pitchFamily="34" charset="0"/>
            <a:cs typeface="Calibri" panose="020F0502020204030204" pitchFamily="34" charset="0"/>
          </a:endParaRPr>
        </a:p>
      </dsp:txBody>
      <dsp:txXfrm>
        <a:off x="669792" y="3875028"/>
        <a:ext cx="3636984" cy="1356544"/>
      </dsp:txXfrm>
    </dsp:sp>
    <dsp:sp modelId="{E4A076E0-8281-EB44-9E65-BB345B7D5CCF}">
      <dsp:nvSpPr>
        <dsp:cNvPr id="0" name=""/>
        <dsp:cNvSpPr/>
      </dsp:nvSpPr>
      <dsp:spPr>
        <a:xfrm>
          <a:off x="6239952" y="965214"/>
          <a:ext cx="5506808" cy="2067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1">
          <a:noAutofit/>
        </a:bodyPr>
        <a:lstStyle/>
        <a:p>
          <a:pPr marL="114300" lvl="1" indent="-114300" algn="ctr" defTabSz="622300">
            <a:lnSpc>
              <a:spcPct val="100000"/>
            </a:lnSpc>
            <a:spcBef>
              <a:spcPct val="0"/>
            </a:spcBef>
            <a:spcAft>
              <a:spcPct val="15000"/>
            </a:spcAft>
            <a:buNone/>
          </a:pPr>
          <a:r>
            <a:rPr lang="el-GR" sz="1400" b="0" i="0" u="none" kern="1200" dirty="0">
              <a:latin typeface="Calibri" panose="020F0502020204030204" pitchFamily="34" charset="0"/>
              <a:cs typeface="Calibri" panose="020F0502020204030204" pitchFamily="34" charset="0"/>
            </a:rPr>
            <a:t>Αυτό το μέρος επικεντρώνεται στην εκπαίδευση που παρέχεται στο προσωπικό, συμπεριλαμβανομένης της εκπαίδευσης για τους υπεύθυνους ευημερίας και της συμμετοχής σε μηνιαίες συνεδρίες</a:t>
          </a:r>
          <a:endParaRPr lang="el-GR" sz="1400" kern="1200" dirty="0">
            <a:latin typeface="Calibri" panose="020F0502020204030204" pitchFamily="34" charset="0"/>
            <a:cs typeface="Calibri" panose="020F0502020204030204" pitchFamily="34" charset="0"/>
          </a:endParaRPr>
        </a:p>
        <a:p>
          <a:pPr marL="114300" lvl="1" indent="-114300" algn="ctr" defTabSz="622300">
            <a:lnSpc>
              <a:spcPct val="100000"/>
            </a:lnSpc>
            <a:spcBef>
              <a:spcPct val="0"/>
            </a:spcBef>
            <a:spcAft>
              <a:spcPct val="15000"/>
            </a:spcAft>
            <a:buNone/>
          </a:pPr>
          <a:r>
            <a:rPr lang="el-GR" sz="1400" b="0" i="0" u="none" kern="1200" dirty="0">
              <a:latin typeface="Calibri" panose="020F0502020204030204" pitchFamily="34" charset="0"/>
              <a:cs typeface="Calibri" panose="020F0502020204030204" pitchFamily="34" charset="0"/>
            </a:rPr>
            <a:t>      εκπαίδευσης δασκάλων. Μετρά επίσης</a:t>
          </a:r>
          <a:endParaRPr lang="el-GR" sz="1400" kern="1200" dirty="0">
            <a:latin typeface="Calibri" panose="020F0502020204030204" pitchFamily="34" charset="0"/>
            <a:cs typeface="Calibri" panose="020F0502020204030204" pitchFamily="34" charset="0"/>
          </a:endParaRPr>
        </a:p>
        <a:p>
          <a:pPr marL="114300" lvl="1" indent="-114300" algn="ctr" defTabSz="622300">
            <a:lnSpc>
              <a:spcPct val="100000"/>
            </a:lnSpc>
            <a:spcBef>
              <a:spcPct val="0"/>
            </a:spcBef>
            <a:spcAft>
              <a:spcPct val="15000"/>
            </a:spcAft>
            <a:buNone/>
          </a:pPr>
          <a:r>
            <a:rPr lang="el-GR" sz="1400" b="0" i="0" u="none" kern="1200" dirty="0">
              <a:latin typeface="Calibri" panose="020F0502020204030204" pitchFamily="34" charset="0"/>
              <a:cs typeface="Calibri" panose="020F0502020204030204" pitchFamily="34" charset="0"/>
            </a:rPr>
            <a:t>      τη συχνότητα των συναντήσεων καθοδήγησης και το συνολικό επίπεδο εμπλοκής του προσωπικού.</a:t>
          </a:r>
          <a:endParaRPr lang="el-GR" sz="1400" kern="1200" dirty="0">
            <a:latin typeface="Calibri" panose="020F0502020204030204" pitchFamily="34" charset="0"/>
            <a:cs typeface="Calibri" panose="020F0502020204030204" pitchFamily="34" charset="0"/>
          </a:endParaRPr>
        </a:p>
      </dsp:txBody>
      <dsp:txXfrm>
        <a:off x="7937402" y="1010621"/>
        <a:ext cx="3763952" cy="1459506"/>
      </dsp:txXfrm>
    </dsp:sp>
    <dsp:sp modelId="{9F532B31-39C3-9341-A0E8-BF947586BBF2}">
      <dsp:nvSpPr>
        <dsp:cNvPr id="0" name=""/>
        <dsp:cNvSpPr/>
      </dsp:nvSpPr>
      <dsp:spPr>
        <a:xfrm>
          <a:off x="758150" y="1009384"/>
          <a:ext cx="5211814" cy="19212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1">
          <a:noAutofit/>
        </a:bodyPr>
        <a:lstStyle/>
        <a:p>
          <a:pPr marL="114300" lvl="1" indent="-114300" algn="ctr" defTabSz="644525">
            <a:lnSpc>
              <a:spcPct val="100000"/>
            </a:lnSpc>
            <a:spcBef>
              <a:spcPct val="0"/>
            </a:spcBef>
            <a:spcAft>
              <a:spcPct val="15000"/>
            </a:spcAft>
            <a:buNone/>
          </a:pPr>
          <a:r>
            <a:rPr lang="el-GR" sz="1450" b="0" i="0" u="none" kern="1200" dirty="0">
              <a:latin typeface="Calibri" panose="020F0502020204030204" pitchFamily="34" charset="0"/>
              <a:cs typeface="Calibri" panose="020F0502020204030204" pitchFamily="34" charset="0"/>
            </a:rPr>
            <a:t>Αυτή η ενότητα αξιολογεί τα θεμελιώδη στοιχεία του προγράμματος, όπως τη σύσταση μιας βασικής ομάδας, τον διορισμό ενός κύριου εκπαιδευτή και την ολοκλήρωση μιας αξιολόγησης αναγκών</a:t>
          </a:r>
          <a:endParaRPr lang="el-GR" sz="1450" kern="1200" dirty="0">
            <a:latin typeface="Calibri" panose="020F0502020204030204" pitchFamily="34" charset="0"/>
            <a:cs typeface="Calibri" panose="020F0502020204030204" pitchFamily="34" charset="0"/>
          </a:endParaRPr>
        </a:p>
        <a:p>
          <a:pPr marL="114300" lvl="1" indent="-114300" algn="ctr" defTabSz="644525">
            <a:lnSpc>
              <a:spcPct val="100000"/>
            </a:lnSpc>
            <a:spcBef>
              <a:spcPct val="0"/>
            </a:spcBef>
            <a:spcAft>
              <a:spcPct val="15000"/>
            </a:spcAft>
            <a:buNone/>
          </a:pPr>
          <a:r>
            <a:rPr lang="el-GR" sz="1450" b="0" i="0" u="none" kern="1200" dirty="0">
              <a:latin typeface="Calibri" panose="020F0502020204030204" pitchFamily="34" charset="0"/>
              <a:cs typeface="Calibri" panose="020F0502020204030204" pitchFamily="34" charset="0"/>
            </a:rPr>
            <a:t>και ενός σχεδίου δράσης.</a:t>
          </a:r>
          <a:endParaRPr lang="el-GR" sz="1450" kern="1200" dirty="0">
            <a:latin typeface="Calibri" panose="020F0502020204030204" pitchFamily="34" charset="0"/>
            <a:cs typeface="Calibri" panose="020F0502020204030204" pitchFamily="34" charset="0"/>
          </a:endParaRPr>
        </a:p>
      </dsp:txBody>
      <dsp:txXfrm>
        <a:off x="800354" y="1051588"/>
        <a:ext cx="3563861" cy="1356544"/>
      </dsp:txXfrm>
    </dsp:sp>
    <dsp:sp modelId="{964C90E3-7629-3641-B327-8F2CDFF959F7}">
      <dsp:nvSpPr>
        <dsp:cNvPr id="0" name=""/>
        <dsp:cNvSpPr/>
      </dsp:nvSpPr>
      <dsp:spPr>
        <a:xfrm>
          <a:off x="4085102" y="872954"/>
          <a:ext cx="2063136" cy="21350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u="none" kern="1200" dirty="0">
              <a:latin typeface="Calibri" panose="020F0502020204030204" pitchFamily="34" charset="0"/>
              <a:cs typeface="Calibri" panose="020F0502020204030204" pitchFamily="34" charset="0"/>
            </a:rPr>
            <a:t>Ενότητα 1: Ομάδες και προετοιμασία</a:t>
          </a:r>
          <a:endParaRPr lang="el-GR" sz="1600" kern="1200" dirty="0">
            <a:latin typeface="Calibri" panose="020F0502020204030204" pitchFamily="34" charset="0"/>
            <a:cs typeface="Calibri" panose="020F0502020204030204" pitchFamily="34" charset="0"/>
          </a:endParaRPr>
        </a:p>
      </dsp:txBody>
      <dsp:txXfrm>
        <a:off x="4689381" y="1498302"/>
        <a:ext cx="1458857" cy="1509722"/>
      </dsp:txXfrm>
    </dsp:sp>
    <dsp:sp modelId="{8D5B347E-A751-B240-9BAA-14C9D018AFCA}">
      <dsp:nvSpPr>
        <dsp:cNvPr id="0" name=""/>
        <dsp:cNvSpPr/>
      </dsp:nvSpPr>
      <dsp:spPr>
        <a:xfrm rot="5400000">
          <a:off x="6223095" y="908921"/>
          <a:ext cx="2135070" cy="206313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u="none" kern="1200" dirty="0">
              <a:latin typeface="Calibri" panose="020F0502020204030204" pitchFamily="34" charset="0"/>
              <a:cs typeface="Calibri" panose="020F0502020204030204" pitchFamily="34" charset="0"/>
            </a:rPr>
            <a:t>Ενότητα 2: Εκπαίδευση και καθοδήγηση προσωπικού</a:t>
          </a:r>
          <a:endParaRPr lang="el-GR" sz="1600" kern="1200" dirty="0">
            <a:latin typeface="Calibri" panose="020F0502020204030204" pitchFamily="34" charset="0"/>
            <a:cs typeface="Calibri" panose="020F0502020204030204" pitchFamily="34" charset="0"/>
          </a:endParaRPr>
        </a:p>
      </dsp:txBody>
      <dsp:txXfrm rot="-5400000">
        <a:off x="6259062" y="1498303"/>
        <a:ext cx="1458857" cy="1509722"/>
      </dsp:txXfrm>
    </dsp:sp>
    <dsp:sp modelId="{991D67FA-2A00-3A45-B555-612C50170EEC}">
      <dsp:nvSpPr>
        <dsp:cNvPr id="0" name=""/>
        <dsp:cNvSpPr/>
      </dsp:nvSpPr>
      <dsp:spPr>
        <a:xfrm rot="10800000">
          <a:off x="6259062" y="3075641"/>
          <a:ext cx="2063136" cy="213507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u="none" kern="1200" dirty="0">
              <a:latin typeface="Calibri" panose="020F0502020204030204" pitchFamily="34" charset="0"/>
              <a:cs typeface="Calibri" panose="020F0502020204030204" pitchFamily="34" charset="0"/>
            </a:rPr>
            <a:t>Ενότητα 4: Παρακολούθηση και αξιολόγηση</a:t>
          </a:r>
          <a:endParaRPr lang="el-GR" sz="1600" kern="1200" dirty="0">
            <a:latin typeface="Calibri" panose="020F0502020204030204" pitchFamily="34" charset="0"/>
            <a:cs typeface="Calibri" panose="020F0502020204030204" pitchFamily="34" charset="0"/>
          </a:endParaRPr>
        </a:p>
      </dsp:txBody>
      <dsp:txXfrm rot="10800000">
        <a:off x="6259062" y="3075641"/>
        <a:ext cx="1458857" cy="1509722"/>
      </dsp:txXfrm>
    </dsp:sp>
    <dsp:sp modelId="{17608E88-2065-AD41-8CDD-BDCB73706128}">
      <dsp:nvSpPr>
        <dsp:cNvPr id="0" name=""/>
        <dsp:cNvSpPr/>
      </dsp:nvSpPr>
      <dsp:spPr>
        <a:xfrm rot="16200000">
          <a:off x="4049135" y="3111608"/>
          <a:ext cx="2135070" cy="206313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u="none" kern="1200" dirty="0">
              <a:latin typeface="Calibri" panose="020F0502020204030204" pitchFamily="34" charset="0"/>
              <a:cs typeface="Calibri" panose="020F0502020204030204" pitchFamily="34" charset="0"/>
            </a:rPr>
            <a:t>Ενότητα 3: Δραστηριότητες μαθητών και γονέων</a:t>
          </a:r>
          <a:endParaRPr lang="el-GR" sz="1600" kern="1200" dirty="0">
            <a:latin typeface="Calibri" panose="020F0502020204030204" pitchFamily="34" charset="0"/>
            <a:cs typeface="Calibri" panose="020F0502020204030204" pitchFamily="34" charset="0"/>
          </a:endParaRPr>
        </a:p>
      </dsp:txBody>
      <dsp:txXfrm rot="5400000">
        <a:off x="4689381" y="3075642"/>
        <a:ext cx="1458857" cy="1509722"/>
      </dsp:txXfrm>
    </dsp:sp>
    <dsp:sp modelId="{686D89A9-FE03-B540-B0E2-447216DC1138}">
      <dsp:nvSpPr>
        <dsp:cNvPr id="0" name=""/>
        <dsp:cNvSpPr/>
      </dsp:nvSpPr>
      <dsp:spPr>
        <a:xfrm>
          <a:off x="5813967" y="2701589"/>
          <a:ext cx="712329" cy="64101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5BB414-7BA7-A84C-9B97-2A82D6A6DA87}">
      <dsp:nvSpPr>
        <dsp:cNvPr id="0" name=""/>
        <dsp:cNvSpPr/>
      </dsp:nvSpPr>
      <dsp:spPr>
        <a:xfrm rot="10800000">
          <a:off x="5833121" y="2701586"/>
          <a:ext cx="712329" cy="64101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A61D3B99-6644-A316-BA94-7697E55B8A05}"/>
            </a:ext>
          </a:extLst>
        </p:cNvPr>
        <p:cNvGrpSpPr/>
        <p:nvPr/>
      </p:nvGrpSpPr>
      <p:grpSpPr>
        <a:xfrm>
          <a:off x="0" y="0"/>
          <a:ext cx="0" cy="0"/>
          <a:chOff x="0" y="0"/>
          <a:chExt cx="0" cy="0"/>
        </a:xfrm>
      </p:grpSpPr>
      <p:sp>
        <p:nvSpPr>
          <p:cNvPr id="146" name="Google Shape;146;g37f9446a92a_0_155:notes">
            <a:extLst>
              <a:ext uri="{FF2B5EF4-FFF2-40B4-BE49-F238E27FC236}">
                <a16:creationId xmlns:a16="http://schemas.microsoft.com/office/drawing/2014/main" id="{56942A27-A9B4-68BB-AEC7-AA78DC0AF19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5 λεπτά</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εκπαιδευτής εξηγεί τις προσεγγίσεις αξιολόγησης της ευημερίας, συγκρίνοντάς τις με τη βοήθεια του πίνακα. Προσκαλεί τους συμμετέχοντες να μοιραστούν τις απόψεις/τις ιδέες τους και την προσωπική τους εμπειρία (εάν υπάρχει) σχετικά με τις έννοιες που παρουσιάστηκαν.</a:t>
            </a:r>
            <a:endParaRPr lang="en-US" sz="1200" b="0" i="0" u="none" strike="noStrike" cap="none" dirty="0">
              <a:solidFill>
                <a:schemeClr val="dk1"/>
              </a:solidFill>
              <a:effectLst/>
              <a:latin typeface="Calibri"/>
              <a:ea typeface="Calibri"/>
              <a:cs typeface="Calibri"/>
              <a:sym typeface="Calibri"/>
            </a:endParaRPr>
          </a:p>
        </p:txBody>
      </p:sp>
      <p:sp>
        <p:nvSpPr>
          <p:cNvPr id="147" name="Google Shape;147;g37f9446a92a_0_155:notes">
            <a:extLst>
              <a:ext uri="{FF2B5EF4-FFF2-40B4-BE49-F238E27FC236}">
                <a16:creationId xmlns:a16="http://schemas.microsoft.com/office/drawing/2014/main" id="{1C17DF24-50D7-CC19-C998-0A08BC1167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3020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f9446a92a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10 λεπτά</a:t>
            </a:r>
            <a:endParaRPr lang="en-US"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εκπαιδευτής οργανώνει τους συμμετέχοντες σε μικρές ομάδες για να απαντήσουν στην ερώτηση (5 λεπτά). Ενθαρρύνει τους συμμετέχοντες να προσδιορίσουν ποια εργαλεία χρησιμοποιούν ήδη και ποιες ελλείψεις υπάρχουν, και καλεί 2-3 ομάδες να μοιραστούν παραδείγματα ή ιδέες.</a:t>
            </a:r>
            <a:endParaRPr lang="en-US" sz="1200" b="0" i="0" u="none" strike="noStrike" cap="none" dirty="0">
              <a:solidFill>
                <a:schemeClr val="dk1"/>
              </a:solidFill>
              <a:effectLst/>
              <a:latin typeface="Calibri"/>
              <a:ea typeface="Calibri"/>
              <a:cs typeface="Calibri"/>
              <a:sym typeface="Calibri"/>
            </a:endParaRPr>
          </a:p>
        </p:txBody>
      </p:sp>
      <p:sp>
        <p:nvSpPr>
          <p:cNvPr id="140" name="Google Shape;140;g37f9446a92a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8000FC3E-ABB3-5E93-F4BD-28BB6D38C162}"/>
            </a:ext>
          </a:extLst>
        </p:cNvPr>
        <p:cNvGrpSpPr/>
        <p:nvPr/>
      </p:nvGrpSpPr>
      <p:grpSpPr>
        <a:xfrm>
          <a:off x="0" y="0"/>
          <a:ext cx="0" cy="0"/>
          <a:chOff x="0" y="0"/>
          <a:chExt cx="0" cy="0"/>
        </a:xfrm>
      </p:grpSpPr>
      <p:sp>
        <p:nvSpPr>
          <p:cNvPr id="146" name="Google Shape;146;g37f9446a92a_0_155:notes">
            <a:extLst>
              <a:ext uri="{FF2B5EF4-FFF2-40B4-BE49-F238E27FC236}">
                <a16:creationId xmlns:a16="http://schemas.microsoft.com/office/drawing/2014/main" id="{15C359AC-AD4A-2ED0-0947-C4FD9C0A460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5 λεπτά</a:t>
            </a:r>
            <a:endParaRPr lang="en-US"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Σκοπός εδώ είναι να παρουσιάσουμε εργαλεία και μετρήσεις για την αξιολόγηση των αποτελεσμάτων της ευημερίας.</a:t>
            </a:r>
            <a:endParaRPr lang="en-US" dirty="0"/>
          </a:p>
        </p:txBody>
      </p:sp>
      <p:sp>
        <p:nvSpPr>
          <p:cNvPr id="147" name="Google Shape;147;g37f9446a92a_0_155:notes">
            <a:extLst>
              <a:ext uri="{FF2B5EF4-FFF2-40B4-BE49-F238E27FC236}">
                <a16:creationId xmlns:a16="http://schemas.microsoft.com/office/drawing/2014/main" id="{7E69D0EC-2820-F5C2-AAF1-6DD3965E10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317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844206B8-FBD5-14B1-D989-B2BA03EE0FF0}"/>
            </a:ext>
          </a:extLst>
        </p:cNvPr>
        <p:cNvGrpSpPr/>
        <p:nvPr/>
      </p:nvGrpSpPr>
      <p:grpSpPr>
        <a:xfrm>
          <a:off x="0" y="0"/>
          <a:ext cx="0" cy="0"/>
          <a:chOff x="0" y="0"/>
          <a:chExt cx="0" cy="0"/>
        </a:xfrm>
      </p:grpSpPr>
      <p:sp>
        <p:nvSpPr>
          <p:cNvPr id="146" name="Google Shape;146;g37f9446a92a_0_155:notes">
            <a:extLst>
              <a:ext uri="{FF2B5EF4-FFF2-40B4-BE49-F238E27FC236}">
                <a16:creationId xmlns:a16="http://schemas.microsoft.com/office/drawing/2014/main" id="{BA0C7FBA-5285-E6F3-0139-EF77299CC9E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5 λεπτά</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Σκοπός εδώ είναι να παρουσιάσουμε εργαλεία και μετρήσεις για την αξιολόγηση των αποτελεσμάτων της ευημερίας.</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εκπαιδευτής τονίζει ότι αυτά τα εργαλεία παρέχονται ως παραδείγματα, για να βοηθήσουν τους συμμετέχοντες να εξοικειωθούν με τέτοια εργαλεία, αλλά οι εκπαιδευτικοί μπορούν να χρησιμοποιήσουν οποιαδήποτε άλλα εργαλεία, ανάλογα με τις ανάγκες και το πλαίσιο του σχολείου. Η χρήση ενός συνδυασμού εργαλείων για την αξιολόγηση/μέτρηση της ευημερίας στο σχολείο είναι πάντα αποτελεσματική.</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ΔΙΑΛΕΙΜΜΑ</a:t>
            </a:r>
            <a:endParaRPr lang="en-US" dirty="0"/>
          </a:p>
        </p:txBody>
      </p:sp>
      <p:sp>
        <p:nvSpPr>
          <p:cNvPr id="147" name="Google Shape;147;g37f9446a92a_0_155:notes">
            <a:extLst>
              <a:ext uri="{FF2B5EF4-FFF2-40B4-BE49-F238E27FC236}">
                <a16:creationId xmlns:a16="http://schemas.microsoft.com/office/drawing/2014/main" id="{01BEFD2F-1143-D3CB-1A28-19D4E4055D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451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7f9446a92a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5 λεπτά</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σκοπός εδώ είναι να διερευνηθούν μακροπρόθεσμες στρατηγικές για την ενσωμάτωση στα συστήματα της ευημερίας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εκπαιδευτής παρουσιάζει τα παραδείγματα βιώσιμων δομών από τη διαφάνεια και τονίζει την ευθυγράμμιση μεταξύ του προσωπικού, των μαθητών, των γονέων και του συστήματος της ευημερίας . Για το κομμάτι «Ανασκόπηση, επικοινωνία, εορτασμός», ο εκπαιδευτής τονίζει τη σημασία του εορτασμού της προόδου και της ανταλλαγής δεδομένων μέσω της αφήγησης ιστοριών.</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ΔΙΑΛΕΙΜΜΑ</a:t>
            </a:r>
            <a:endParaRPr lang="en-US" sz="1200" b="0" i="0" u="none" strike="noStrike" cap="none" dirty="0">
              <a:solidFill>
                <a:schemeClr val="dk1"/>
              </a:solidFill>
              <a:effectLst/>
              <a:latin typeface="Calibri"/>
              <a:ea typeface="Calibri"/>
              <a:cs typeface="Calibri"/>
              <a:sym typeface="Calibri"/>
            </a:endParaRPr>
          </a:p>
        </p:txBody>
      </p:sp>
      <p:sp>
        <p:nvSpPr>
          <p:cNvPr id="154" name="Google Shape;154;g37f9446a92a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820359B6-6192-3772-5051-0CA72E637345}"/>
            </a:ext>
          </a:extLst>
        </p:cNvPr>
        <p:cNvGrpSpPr/>
        <p:nvPr/>
      </p:nvGrpSpPr>
      <p:grpSpPr>
        <a:xfrm>
          <a:off x="0" y="0"/>
          <a:ext cx="0" cy="0"/>
          <a:chOff x="0" y="0"/>
          <a:chExt cx="0" cy="0"/>
        </a:xfrm>
      </p:grpSpPr>
      <p:sp>
        <p:nvSpPr>
          <p:cNvPr id="153" name="Google Shape;153;g37f9446a92a_0_161:notes">
            <a:extLst>
              <a:ext uri="{FF2B5EF4-FFF2-40B4-BE49-F238E27FC236}">
                <a16:creationId xmlns:a16="http://schemas.microsoft.com/office/drawing/2014/main" id="{55C49EBB-7BCC-8472-959D-57F9944802A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Κατά την παρουσίαση αυτού του περιεχομένου, θα καθοδηγήσετε τους συμμετέχοντες μέσω του καταλόγου πιστότητας. Τονίστε ότι η βαθμολογία πρέπει να βασίζεται σε αποδεικτικά στοιχεία και όχι μόνο στην αντίληψη. Ενθαρρύνετέ τους να τεκμηριώσουν τα αποδεικτικά στοιχεία για κάθε στοιχείο, ώστε να υποστηρίξουν τις βαθμολογίες τους.</a:t>
            </a:r>
            <a:endParaRPr lang="en-US" sz="1200" b="0" i="0" u="none" strike="noStrike" cap="none" dirty="0">
              <a:solidFill>
                <a:schemeClr val="dk1"/>
              </a:solidFill>
              <a:effectLst/>
              <a:latin typeface="Calibri"/>
              <a:ea typeface="Calibri"/>
              <a:cs typeface="Calibri"/>
              <a:sym typeface="Calibri"/>
            </a:endParaRPr>
          </a:p>
        </p:txBody>
      </p:sp>
      <p:sp>
        <p:nvSpPr>
          <p:cNvPr id="154" name="Google Shape;154;g37f9446a92a_0_161:notes">
            <a:extLst>
              <a:ext uri="{FF2B5EF4-FFF2-40B4-BE49-F238E27FC236}">
                <a16:creationId xmlns:a16="http://schemas.microsoft.com/office/drawing/2014/main" id="{7FD77450-221D-74C8-7826-5DEE56CE22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1271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AE44624A-C9D4-780F-3BBB-A0B548243C63}"/>
            </a:ext>
          </a:extLst>
        </p:cNvPr>
        <p:cNvGrpSpPr/>
        <p:nvPr/>
      </p:nvGrpSpPr>
      <p:grpSpPr>
        <a:xfrm>
          <a:off x="0" y="0"/>
          <a:ext cx="0" cy="0"/>
          <a:chOff x="0" y="0"/>
          <a:chExt cx="0" cy="0"/>
        </a:xfrm>
      </p:grpSpPr>
      <p:sp>
        <p:nvSpPr>
          <p:cNvPr id="153" name="Google Shape;153;g37f9446a92a_0_161:notes">
            <a:extLst>
              <a:ext uri="{FF2B5EF4-FFF2-40B4-BE49-F238E27FC236}">
                <a16:creationId xmlns:a16="http://schemas.microsoft.com/office/drawing/2014/main" id="{79D64ADC-D461-8272-86F2-199CB287C18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154" name="Google Shape;154;g37f9446a92a_0_161:notes">
            <a:extLst>
              <a:ext uri="{FF2B5EF4-FFF2-40B4-BE49-F238E27FC236}">
                <a16:creationId xmlns:a16="http://schemas.microsoft.com/office/drawing/2014/main" id="{577BDB0C-26FA-605C-B58B-6F861A67B0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541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90D99539-D740-790F-29B5-33EE5340DAE9}"/>
            </a:ext>
          </a:extLst>
        </p:cNvPr>
        <p:cNvGrpSpPr/>
        <p:nvPr/>
      </p:nvGrpSpPr>
      <p:grpSpPr>
        <a:xfrm>
          <a:off x="0" y="0"/>
          <a:ext cx="0" cy="0"/>
          <a:chOff x="0" y="0"/>
          <a:chExt cx="0" cy="0"/>
        </a:xfrm>
      </p:grpSpPr>
      <p:sp>
        <p:nvSpPr>
          <p:cNvPr id="153" name="Google Shape;153;g37f9446a92a_0_161:notes">
            <a:extLst>
              <a:ext uri="{FF2B5EF4-FFF2-40B4-BE49-F238E27FC236}">
                <a16:creationId xmlns:a16="http://schemas.microsoft.com/office/drawing/2014/main" id="{2F16B356-DC38-C811-75BB-1CD2E305951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Κατά την παρουσίαση αυτού του περιεχομένου, θα καθοδηγήσετε τους συμμετέχοντες μέσω του καταλόγου πιστότητας. Τονίστε ότι η βαθμολογία πρέπει να βασίζεται σε αποδεικτικά στοιχεία και όχι μόνο στην αντίληψη. Ενθαρρύνετέ τους να τεκμηριώσουν τα αποδεικτικά στοιχεία για κάθε δεδομένο, ώστε να υποστηρίξουν τις βαθμολογίες τους.</a:t>
            </a:r>
            <a:endParaRPr lang="en-US" sz="1200" b="0" i="0" u="none" strike="noStrike" cap="none" dirty="0">
              <a:solidFill>
                <a:schemeClr val="dk1"/>
              </a:solidFill>
              <a:effectLst/>
              <a:latin typeface="Calibri"/>
              <a:ea typeface="Calibri"/>
              <a:cs typeface="Calibri"/>
              <a:sym typeface="Calibri"/>
            </a:endParaRPr>
          </a:p>
        </p:txBody>
      </p:sp>
      <p:sp>
        <p:nvSpPr>
          <p:cNvPr id="154" name="Google Shape;154;g37f9446a92a_0_161:notes">
            <a:extLst>
              <a:ext uri="{FF2B5EF4-FFF2-40B4-BE49-F238E27FC236}">
                <a16:creationId xmlns:a16="http://schemas.microsoft.com/office/drawing/2014/main" id="{A49AC923-A7F8-15AF-D40B-BD7062795C1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492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23B8612F-2D16-9C22-C794-BDFDE0582481}"/>
            </a:ext>
          </a:extLst>
        </p:cNvPr>
        <p:cNvGrpSpPr/>
        <p:nvPr/>
      </p:nvGrpSpPr>
      <p:grpSpPr>
        <a:xfrm>
          <a:off x="0" y="0"/>
          <a:ext cx="0" cy="0"/>
          <a:chOff x="0" y="0"/>
          <a:chExt cx="0" cy="0"/>
        </a:xfrm>
      </p:grpSpPr>
      <p:sp>
        <p:nvSpPr>
          <p:cNvPr id="153" name="Google Shape;153;g37f9446a92a_0_161:notes">
            <a:extLst>
              <a:ext uri="{FF2B5EF4-FFF2-40B4-BE49-F238E27FC236}">
                <a16:creationId xmlns:a16="http://schemas.microsoft.com/office/drawing/2014/main" id="{FC1E7767-A0B5-81C4-2108-26AC7219165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sz="1200" b="1" i="0" u="none" strike="noStrike" cap="none" dirty="0">
                <a:solidFill>
                  <a:schemeClr val="dk1"/>
                </a:solidFill>
                <a:effectLst/>
                <a:latin typeface="Calibri"/>
                <a:ea typeface="Calibri"/>
                <a:cs typeface="Calibri"/>
                <a:sym typeface="Calibri"/>
              </a:rPr>
              <a:t>Θέματα συζήτησης (μετά τη δραστηριότητα):</a:t>
            </a:r>
          </a:p>
          <a:p>
            <a:r>
              <a:rPr lang="el-GR" sz="1200" b="0" i="0" u="none" strike="noStrike" cap="none" dirty="0">
                <a:solidFill>
                  <a:schemeClr val="dk1"/>
                </a:solidFill>
                <a:effectLst/>
                <a:latin typeface="Calibri"/>
                <a:ea typeface="Calibri"/>
                <a:cs typeface="Calibri"/>
                <a:sym typeface="Calibri"/>
              </a:rPr>
              <a:t>Σε ποιους τομείς η </a:t>
            </a:r>
            <a:r>
              <a:rPr lang="el-GR" sz="1200" b="0" i="0" u="none" strike="noStrike" cap="none" dirty="0" err="1">
                <a:solidFill>
                  <a:schemeClr val="dk1"/>
                </a:solidFill>
                <a:effectLst/>
                <a:latin typeface="Calibri"/>
                <a:ea typeface="Calibri"/>
                <a:cs typeface="Calibri"/>
                <a:sym typeface="Calibri"/>
              </a:rPr>
              <a:t>Harmony</a:t>
            </a:r>
            <a:r>
              <a:rPr lang="el-GR" sz="1200" b="0" i="0" u="none" strike="noStrike" cap="none" dirty="0">
                <a:solidFill>
                  <a:schemeClr val="dk1"/>
                </a:solidFill>
                <a:effectLst/>
                <a:latin typeface="Calibri"/>
                <a:ea typeface="Calibri"/>
                <a:cs typeface="Calibri"/>
                <a:sym typeface="Calibri"/>
              </a:rPr>
              <a:t> High έλαβε την υψηλότερη βαθμολογία και γιατί;</a:t>
            </a:r>
          </a:p>
          <a:p>
            <a:r>
              <a:rPr lang="el-GR" sz="1200" b="0" i="0" u="none" strike="noStrike" cap="none" dirty="0">
                <a:solidFill>
                  <a:schemeClr val="dk1"/>
                </a:solidFill>
                <a:effectLst/>
                <a:latin typeface="Calibri"/>
                <a:ea typeface="Calibri"/>
                <a:cs typeface="Calibri"/>
                <a:sym typeface="Calibri"/>
              </a:rPr>
              <a:t>Ποιοι τομείς χρειάζονται τη μεγαλύτερη βελτίωση;</a:t>
            </a:r>
          </a:p>
          <a:p>
            <a:r>
              <a:rPr lang="el-GR" sz="1200" b="0" i="0" u="none" strike="noStrike" cap="none" dirty="0">
                <a:solidFill>
                  <a:schemeClr val="dk1"/>
                </a:solidFill>
                <a:effectLst/>
                <a:latin typeface="Calibri"/>
                <a:ea typeface="Calibri"/>
                <a:cs typeface="Calibri"/>
                <a:sym typeface="Calibri"/>
              </a:rPr>
              <a:t>Με βάση τα ευρήματά σας, ποιες συγκεκριμένες προτάσεις θα κάνατε στην κεντρική ομάδα για να την βοηθήσετε να βελτιώσει την πιστότητά της;</a:t>
            </a:r>
          </a:p>
          <a:p>
            <a:r>
              <a:rPr lang="el-GR" sz="1200" b="0" i="0" u="none" strike="noStrike" cap="none" dirty="0">
                <a:solidFill>
                  <a:schemeClr val="dk1"/>
                </a:solidFill>
                <a:effectLst/>
                <a:latin typeface="Calibri"/>
                <a:ea typeface="Calibri"/>
                <a:cs typeface="Calibri"/>
                <a:sym typeface="Calibri"/>
              </a:rPr>
              <a:t>Πώς επηρεάζει η έλλειψη ορισμένων αποδεικτικών στοιχείων (π.χ. σχέδια μαθήματος, τεκμηριωμένες προσαρμογές του σχεδίου δράσης) την ικανότητά σας να βαθμολογήσετε με ακρίβεια την πιστότητα του σχολείου;</a:t>
            </a:r>
            <a:endParaRPr lang="en-US" sz="1200" b="0" i="0" u="none" strike="noStrike" cap="none" dirty="0">
              <a:solidFill>
                <a:schemeClr val="dk1"/>
              </a:solidFill>
              <a:effectLst/>
              <a:latin typeface="Calibri"/>
              <a:ea typeface="Calibri"/>
              <a:cs typeface="Calibri"/>
              <a:sym typeface="Calibri"/>
            </a:endParaRPr>
          </a:p>
        </p:txBody>
      </p:sp>
      <p:sp>
        <p:nvSpPr>
          <p:cNvPr id="154" name="Google Shape;154;g37f9446a92a_0_161:notes">
            <a:extLst>
              <a:ext uri="{FF2B5EF4-FFF2-40B4-BE49-F238E27FC236}">
                <a16:creationId xmlns:a16="http://schemas.microsoft.com/office/drawing/2014/main" id="{7C61B08E-52C0-CB75-E36D-A1C50E0638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7228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7f9446a92a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1-2 λεπτά</a:t>
            </a:r>
            <a:endParaRPr lang="en-US" sz="1200" b="1" i="0" u="none" strike="noStrike" cap="none" dirty="0">
              <a:solidFill>
                <a:schemeClr val="dk1"/>
              </a:solidFill>
              <a:effectLst/>
              <a:latin typeface="Calibri"/>
              <a:ea typeface="Calibri"/>
              <a:cs typeface="Calibri"/>
              <a:sym typeface="Calibri"/>
            </a:endParaRPr>
          </a:p>
        </p:txBody>
      </p:sp>
      <p:sp>
        <p:nvSpPr>
          <p:cNvPr id="162" name="Google Shape;162;g37f9446a92a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d7badc4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7d7badc4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4C3FB50B-94A1-838C-D71A-2569CF13CC46}"/>
            </a:ext>
          </a:extLst>
        </p:cNvPr>
        <p:cNvGrpSpPr/>
        <p:nvPr/>
      </p:nvGrpSpPr>
      <p:grpSpPr>
        <a:xfrm>
          <a:off x="0" y="0"/>
          <a:ext cx="0" cy="0"/>
          <a:chOff x="0" y="0"/>
          <a:chExt cx="0" cy="0"/>
        </a:xfrm>
      </p:grpSpPr>
      <p:sp>
        <p:nvSpPr>
          <p:cNvPr id="161" name="Google Shape;161;g37f9446a92a_0_168:notes">
            <a:extLst>
              <a:ext uri="{FF2B5EF4-FFF2-40B4-BE49-F238E27FC236}">
                <a16:creationId xmlns:a16="http://schemas.microsoft.com/office/drawing/2014/main" id="{97CB19AF-DE43-A469-2445-93D86DCCBA1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dirty="0"/>
              <a:t>Δεν έχει οριστεί χρόνος για αυτή την εργασία... παραμένει ανοιχτή, ανάλογα με την απόφαση των συμμετεχόντων (να σκεφτούν/αναλογιστούν στον ελεύθερο χρόνο τους).</a:t>
            </a:r>
            <a:endParaRPr dirty="0"/>
          </a:p>
        </p:txBody>
      </p:sp>
      <p:sp>
        <p:nvSpPr>
          <p:cNvPr id="162" name="Google Shape;162;g37f9446a92a_0_168:notes">
            <a:extLst>
              <a:ext uri="{FF2B5EF4-FFF2-40B4-BE49-F238E27FC236}">
                <a16:creationId xmlns:a16="http://schemas.microsoft.com/office/drawing/2014/main" id="{2FC317B1-6346-6241-FB15-C5EFD2C610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9857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f9446a92a_0_1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1 λεπτό</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εκπαιδευτής συνοψίζει και μοιράζεται τους αναφερόμενους πόρους. Ενθαρρύνει τους συμμετέχοντες να εξερευνήσουν τουλάχιστον ένα εργαλείο (π.χ. TFI, WEMWBS, PERMAH) και να το προσαρμόσουν στο δικό τους πλαίσιο.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εκπαιδευτής κλείνει τη συνεδρία ευχαριστώντας τους συμμετέχοντες και προσκαλώντας τους τελικά να δώσουν ανατροφοδότηση μετά τη συνεδρία ή να συμμετάσχουν σε ευκαιρίες </a:t>
            </a:r>
            <a:r>
              <a:rPr lang="el-GR" sz="1200" b="0" i="0" u="none" strike="noStrike" cap="none" dirty="0" err="1">
                <a:solidFill>
                  <a:schemeClr val="dk1"/>
                </a:solidFill>
                <a:effectLst/>
                <a:latin typeface="Calibri"/>
                <a:ea typeface="Calibri"/>
                <a:cs typeface="Calibri"/>
                <a:sym typeface="Calibri"/>
              </a:rPr>
              <a:t>αναστοχασμού</a:t>
            </a:r>
            <a:r>
              <a:rPr lang="el-GR" sz="1200" b="0" i="0" u="none" strike="noStrike" cap="none" dirty="0">
                <a:solidFill>
                  <a:schemeClr val="dk1"/>
                </a:solidFill>
                <a:effectLst/>
                <a:latin typeface="Calibri"/>
                <a:ea typeface="Calibri"/>
                <a:cs typeface="Calibri"/>
                <a:sym typeface="Calibri"/>
              </a:rPr>
              <a:t> (π.χ. Προγραμματίζοντας</a:t>
            </a:r>
            <a:r>
              <a:rPr lang="en-GB" sz="1200" b="0" i="0" u="none" strike="noStrike" cap="none" dirty="0">
                <a:solidFill>
                  <a:schemeClr val="dk1"/>
                </a:solidFill>
                <a:effectLst/>
                <a:latin typeface="Calibri"/>
                <a:ea typeface="Calibri"/>
                <a:cs typeface="Calibri"/>
                <a:sym typeface="Calibri"/>
              </a:rPr>
              <a:t> </a:t>
            </a:r>
            <a:r>
              <a:rPr lang="el-GR" sz="1200" b="0" i="0" u="none" strike="noStrike" cap="none" dirty="0">
                <a:solidFill>
                  <a:schemeClr val="dk1"/>
                </a:solidFill>
                <a:effectLst/>
                <a:latin typeface="Calibri"/>
                <a:ea typeface="Calibri"/>
                <a:cs typeface="Calibri"/>
                <a:sym typeface="Calibri"/>
              </a:rPr>
              <a:t>μια σύντομη συνάντηση </a:t>
            </a:r>
            <a:r>
              <a:rPr lang="el-GR" sz="1200" b="0" i="0" u="none" strike="noStrike" cap="none" dirty="0" err="1">
                <a:solidFill>
                  <a:schemeClr val="dk1"/>
                </a:solidFill>
                <a:effectLst/>
                <a:latin typeface="Calibri"/>
                <a:ea typeface="Calibri"/>
                <a:cs typeface="Calibri"/>
                <a:sym typeface="Calibri"/>
              </a:rPr>
              <a:t>αναστοχασμού</a:t>
            </a:r>
            <a:r>
              <a:rPr lang="el-GR" sz="1200" b="0" i="0" u="none" strike="noStrike" cap="none" dirty="0">
                <a:solidFill>
                  <a:schemeClr val="dk1"/>
                </a:solidFill>
                <a:effectLst/>
                <a:latin typeface="Calibri"/>
                <a:ea typeface="Calibri"/>
                <a:cs typeface="Calibri"/>
                <a:sym typeface="Calibri"/>
              </a:rPr>
              <a:t> ή προόδου σε 4-6 εβδομάδες για να ελέγξει την εφαρμογή).</a:t>
            </a:r>
            <a:endParaRPr lang="en-US" sz="1200" b="0" i="0" u="none" strike="noStrike" cap="none" dirty="0">
              <a:solidFill>
                <a:schemeClr val="dk1"/>
              </a:solidFill>
              <a:effectLst/>
              <a:latin typeface="Calibri"/>
              <a:ea typeface="Calibri"/>
              <a:cs typeface="Calibri"/>
              <a:sym typeface="Calibri"/>
            </a:endParaRPr>
          </a:p>
        </p:txBody>
      </p:sp>
      <p:sp>
        <p:nvSpPr>
          <p:cNvPr id="176" name="Google Shape;176;g37f9446a92a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f9446a92a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7f9446a92a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f9446a92a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37f9446a92a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f9446a9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f9446a92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1200" b="0" i="0" u="none" strike="noStrike" cap="none" dirty="0">
                <a:solidFill>
                  <a:schemeClr val="dk1"/>
                </a:solidFill>
                <a:effectLst/>
                <a:latin typeface="Calibri"/>
                <a:ea typeface="Calibri"/>
                <a:cs typeface="Calibri"/>
                <a:sym typeface="Calibri"/>
              </a:rPr>
              <a:t>Θα καλωσορίσετε τους </a:t>
            </a:r>
            <a:r>
              <a:rPr lang="el-GR" sz="1200" b="0" i="0" u="none" strike="noStrike" cap="none" dirty="0">
                <a:solidFill>
                  <a:srgbClr val="FF0000"/>
                </a:solidFill>
                <a:effectLst/>
                <a:latin typeface="Calibri"/>
                <a:ea typeface="Calibri"/>
                <a:cs typeface="Calibri"/>
                <a:sym typeface="Calibri"/>
              </a:rPr>
              <a:t>Κύριους Εκπαιδευτές </a:t>
            </a:r>
            <a:r>
              <a:rPr lang="el-GR" sz="1200" b="0" i="0" u="none" strike="noStrike" cap="none" dirty="0">
                <a:solidFill>
                  <a:schemeClr val="dk1"/>
                </a:solidFill>
                <a:effectLst/>
                <a:latin typeface="Calibri"/>
                <a:ea typeface="Calibri"/>
                <a:cs typeface="Calibri"/>
                <a:sym typeface="Calibri"/>
              </a:rPr>
              <a:t>και θα τους συγχαρείτε εν συντομία για την ολοκλήρωση των δύο πρώτων θεμελιωδών ημερών, υπενθυμίζοντάς τους ότι τώρα έχουν μια βαθιά κατανόηση των PERMA, WSA και SWPBS. Θα τονίσετε ότι η 3η ημέρα είναι ένα κρίσιμο σημείο καμπής: η μετάβαση από το «γιατί» και το «τι» (αρχές και πλαίσια) στο «πώς» — τις απτές δεξιότητες που απαιτούνται για την εφαρμογή στην πράξη. Θα διαμορφώσετε την ημέρα γύρω από το βασικό αποτέλεσμα: να φύγουν με τη δομή για ένα εξατομικευμένο, προσαρμοσμένο στις ανάγκες της ευημερίας σχέδιο δράσης και το πλαίσιο για την αξιολόγηση της επιτυχίας του.</a:t>
            </a:r>
            <a:endParaRPr dirty="0"/>
          </a:p>
        </p:txBody>
      </p:sp>
      <p:sp>
        <p:nvSpPr>
          <p:cNvPr id="113" name="Google Shape;113;g37f9446a92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f9446a92a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37f9446a92a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F7EA94A0-7DB7-7546-868A-AC2D399D6D0C}"/>
            </a:ext>
          </a:extLst>
        </p:cNvPr>
        <p:cNvGrpSpPr/>
        <p:nvPr/>
      </p:nvGrpSpPr>
      <p:grpSpPr>
        <a:xfrm>
          <a:off x="0" y="0"/>
          <a:ext cx="0" cy="0"/>
          <a:chOff x="0" y="0"/>
          <a:chExt cx="0" cy="0"/>
        </a:xfrm>
      </p:grpSpPr>
      <p:sp>
        <p:nvSpPr>
          <p:cNvPr id="111" name="Google Shape;111;g37f9446a92a_0_0:notes">
            <a:extLst>
              <a:ext uri="{FF2B5EF4-FFF2-40B4-BE49-F238E27FC236}">
                <a16:creationId xmlns:a16="http://schemas.microsoft.com/office/drawing/2014/main" id="{1AC81CC1-F041-33B9-C127-A29A48052D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f9446a92a_0_0:notes">
            <a:extLst>
              <a:ext uri="{FF2B5EF4-FFF2-40B4-BE49-F238E27FC236}">
                <a16:creationId xmlns:a16="http://schemas.microsoft.com/office/drawing/2014/main" id="{F763A627-1E7D-4808-A4E4-A24176127C5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37f9446a92a_0_0:notes">
            <a:extLst>
              <a:ext uri="{FF2B5EF4-FFF2-40B4-BE49-F238E27FC236}">
                <a16:creationId xmlns:a16="http://schemas.microsoft.com/office/drawing/2014/main" id="{3CF50138-0306-7E8B-EA31-C038E3CF825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64654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f9446a92a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5 λεπτά</a:t>
            </a:r>
          </a:p>
          <a:p>
            <a:r>
              <a:rPr lang="el-GR" sz="1200" b="0" i="0" u="none" strike="noStrike" cap="none" dirty="0">
                <a:solidFill>
                  <a:schemeClr val="dk1"/>
                </a:solidFill>
                <a:effectLst/>
                <a:latin typeface="Calibri"/>
                <a:ea typeface="Calibri"/>
                <a:cs typeface="Calibri"/>
                <a:sym typeface="Calibri"/>
              </a:rPr>
              <a:t>Ο εκπαιδευτής καλωσορίζει τους συμμετέχοντες και παρουσιάζει εν συντομία τον σκοπό της Ενότητας 3.3. </a:t>
            </a:r>
          </a:p>
          <a:p>
            <a:r>
              <a:rPr lang="el-GR" sz="1200" b="0" i="0" u="none" strike="noStrike" cap="none" dirty="0">
                <a:solidFill>
                  <a:schemeClr val="dk1"/>
                </a:solidFill>
                <a:effectLst/>
                <a:latin typeface="Calibri"/>
                <a:ea typeface="Calibri"/>
                <a:cs typeface="Calibri"/>
                <a:sym typeface="Calibri"/>
              </a:rPr>
              <a:t>Ο ρόλος της </a:t>
            </a:r>
            <a:r>
              <a:rPr lang="el-GR" sz="1200" b="0" i="0" u="none" strike="noStrike" cap="none" dirty="0" err="1">
                <a:solidFill>
                  <a:schemeClr val="dk1"/>
                </a:solidFill>
                <a:effectLst/>
                <a:latin typeface="Calibri"/>
                <a:ea typeface="Calibri"/>
                <a:cs typeface="Calibri"/>
                <a:sym typeface="Calibri"/>
              </a:rPr>
              <a:t>ενεργοποιητικής</a:t>
            </a:r>
            <a:r>
              <a:rPr lang="el-GR" sz="1200" b="0" i="0" u="none" strike="noStrike" cap="none" dirty="0">
                <a:solidFill>
                  <a:schemeClr val="dk1"/>
                </a:solidFill>
                <a:effectLst/>
                <a:latin typeface="Calibri"/>
                <a:ea typeface="Calibri"/>
                <a:cs typeface="Calibri"/>
                <a:sym typeface="Calibri"/>
              </a:rPr>
              <a:t> δραστηριότητας (σύντομη δραστηριότητα) είναι να «αγκιστρώσει» στους συμμετέχοντες την έννοια του «αντικτύπου».</a:t>
            </a:r>
          </a:p>
          <a:p>
            <a:r>
              <a:rPr lang="el-GR" sz="1200" b="0" i="0" u="none" strike="noStrike" cap="none" dirty="0">
                <a:solidFill>
                  <a:schemeClr val="dk1"/>
                </a:solidFill>
                <a:effectLst/>
                <a:latin typeface="Calibri"/>
                <a:ea typeface="Calibri"/>
                <a:cs typeface="Calibri"/>
                <a:sym typeface="Calibri"/>
              </a:rPr>
              <a:t>Ο εκπαιδευτής εξηγεί τη σύντομη δραστηριότητα.</a:t>
            </a:r>
          </a:p>
          <a:p>
            <a:r>
              <a:rPr lang="el-GR" sz="1200" b="0" i="0" u="none" strike="noStrike" cap="none" dirty="0">
                <a:solidFill>
                  <a:schemeClr val="dk1"/>
                </a:solidFill>
                <a:effectLst/>
                <a:latin typeface="Calibri"/>
                <a:ea typeface="Calibri"/>
                <a:cs typeface="Calibri"/>
                <a:sym typeface="Calibri"/>
              </a:rPr>
              <a:t>Αφού όλοι οι συμμετέχοντες μοιραστούν τις σκέψεις τους, ο εκπαιδευτής καταλήγει (και έτσι επιτυγχάνει τη σύνδεση με το θέμα της Ενότητας 3.3) λέγοντας:</a:t>
            </a:r>
          </a:p>
          <a:p>
            <a:r>
              <a:rPr lang="el-GR" sz="1200" b="0" i="0" u="none" strike="noStrike" cap="none" dirty="0">
                <a:solidFill>
                  <a:schemeClr val="dk1"/>
                </a:solidFill>
                <a:effectLst/>
                <a:latin typeface="Calibri"/>
                <a:ea typeface="Calibri"/>
                <a:cs typeface="Calibri"/>
                <a:sym typeface="Calibri"/>
              </a:rPr>
              <a:t>«Υπέροχα – μόλις περιγράψατε τον </a:t>
            </a:r>
            <a:r>
              <a:rPr lang="el-GR" sz="1200" b="1" i="1" u="none" strike="noStrike" cap="none" dirty="0">
                <a:solidFill>
                  <a:schemeClr val="dk1"/>
                </a:solidFill>
                <a:effectLst/>
                <a:latin typeface="Calibri"/>
                <a:ea typeface="Calibri"/>
                <a:cs typeface="Calibri"/>
                <a:sym typeface="Calibri"/>
              </a:rPr>
              <a:t>αντίκτυπο σε δράση</a:t>
            </a:r>
            <a:r>
              <a:rPr lang="el-GR" sz="1200" b="0" i="0" u="none" strike="noStrike" cap="none" dirty="0">
                <a:solidFill>
                  <a:schemeClr val="dk1"/>
                </a:solidFill>
                <a:effectLst/>
                <a:latin typeface="Calibri"/>
                <a:ea typeface="Calibri"/>
                <a:cs typeface="Calibri"/>
                <a:sym typeface="Calibri"/>
              </a:rPr>
              <a:t>! Κάθε ένα από αυτά τα σημάδια αντιπροσωπεύει κάτι που μπορεί να παρατηρηθεί, να παρακολουθηθεί και να γιορταστεί. Μετρώντας αυτού του είδους τις αλλαγές, δείχνουμε </a:t>
            </a:r>
          </a:p>
          <a:p>
            <a:r>
              <a:rPr lang="el-GR" sz="1200" b="0" i="0" u="none" strike="noStrike" cap="none" dirty="0">
                <a:solidFill>
                  <a:schemeClr val="dk1"/>
                </a:solidFill>
                <a:effectLst/>
                <a:latin typeface="Calibri"/>
                <a:ea typeface="Calibri"/>
                <a:cs typeface="Calibri"/>
                <a:sym typeface="Calibri"/>
              </a:rPr>
              <a:t>ότι οι προσπάθειές μας για την ευημερία έχουν πραγματικά αποτέλεσμα – και πώς τις διατηρούμε με την πάροδο του χρόνου. Τώρα, ας εξερευνήσουμε </a:t>
            </a:r>
            <a:r>
              <a:rPr lang="el-GR" sz="1200" b="1" i="0" u="none" strike="noStrike" cap="none" dirty="0">
                <a:solidFill>
                  <a:schemeClr val="dk1"/>
                </a:solidFill>
                <a:effectLst/>
                <a:latin typeface="Calibri"/>
                <a:ea typeface="Calibri"/>
                <a:cs typeface="Calibri"/>
                <a:sym typeface="Calibri"/>
              </a:rPr>
              <a:t>πώς μπορούμε να μετρήσουμε αυτόν τον αντίκτυπο και να διατηρήσουμε</a:t>
            </a:r>
          </a:p>
          <a:p>
            <a:r>
              <a:rPr lang="el-GR" sz="1200" b="1" i="0" u="none" strike="noStrike" cap="none" dirty="0">
                <a:solidFill>
                  <a:schemeClr val="dk1"/>
                </a:solidFill>
                <a:effectLst/>
                <a:latin typeface="Calibri"/>
                <a:ea typeface="Calibri"/>
                <a:cs typeface="Calibri"/>
                <a:sym typeface="Calibri"/>
              </a:rPr>
              <a:t>ζωντανή τη δυναμική της ευημερίας στα σχολεία μας</a:t>
            </a:r>
            <a:r>
              <a:rPr lang="el-GR"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p:txBody>
      </p:sp>
      <p:sp>
        <p:nvSpPr>
          <p:cNvPr id="127" name="Google Shape;127;g37f9446a92a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f9446a92a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10 λεπτά</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σκοπός εδώ είναι να διερευνήσουμε το </a:t>
            </a:r>
            <a:r>
              <a:rPr lang="el-GR" sz="1200" b="1" i="0" u="none" strike="noStrike" cap="none" dirty="0">
                <a:solidFill>
                  <a:schemeClr val="dk1"/>
                </a:solidFill>
                <a:effectLst/>
                <a:latin typeface="Calibri"/>
                <a:ea typeface="Calibri"/>
                <a:cs typeface="Calibri"/>
                <a:sym typeface="Calibri"/>
              </a:rPr>
              <a:t>γιατί</a:t>
            </a:r>
            <a:r>
              <a:rPr lang="el-GR" sz="1200" b="0" i="0" u="none" strike="noStrike" cap="none" dirty="0">
                <a:solidFill>
                  <a:schemeClr val="dk1"/>
                </a:solidFill>
                <a:effectLst/>
                <a:latin typeface="Calibri"/>
                <a:ea typeface="Calibri"/>
                <a:cs typeface="Calibri"/>
                <a:sym typeface="Calibri"/>
              </a:rPr>
              <a:t> πίσω από την αξιολόγηση του αντικτύπου στην ευημερία.</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εκπαιδευτής παρουσιάζει, από τη διαφάνεια, τους βασικούς λόγους για τη μέτρηση της ευημερίας και τονίζει το γεγονός ότι η μέτρηση της ευημερίας βοηθά τα σχολεία να κατανοήσουν την αποτελεσματικότητα των πρωτοβουλιών,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να ενημερώσουν τον προγραμματισμό και να διατηρήσουν τις βελτιώσεις.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Στη συνέχεια, ο εκπαιδευτής θέτει το ερώτημα: «</a:t>
            </a:r>
            <a:r>
              <a:rPr lang="el-GR" sz="1200" b="1" i="0" u="none" strike="noStrike" cap="none" dirty="0">
                <a:solidFill>
                  <a:schemeClr val="dk1"/>
                </a:solidFill>
                <a:effectLst/>
                <a:latin typeface="Calibri"/>
                <a:ea typeface="Calibri"/>
                <a:cs typeface="Calibri"/>
                <a:sym typeface="Calibri"/>
              </a:rPr>
              <a:t>Πώς φαίνεται η «επίδραση» της ευημερίας στην τάξη ή στο σχολείο σας;</a:t>
            </a:r>
            <a:r>
              <a:rPr lang="el-GR" sz="1200" b="0" i="0" u="none" strike="noStrike" cap="none" dirty="0">
                <a:solidFill>
                  <a:schemeClr val="dk1"/>
                </a:solidFill>
                <a:effectLst/>
                <a:latin typeface="Calibri"/>
                <a:ea typeface="Calibri"/>
                <a:cs typeface="Calibri"/>
                <a:sym typeface="Calibri"/>
              </a:rPr>
              <a:t>»</a:t>
            </a:r>
            <a:r>
              <a:rPr lang="el-GR" sz="1200" b="1" i="0" u="none" strike="noStrike" cap="none" dirty="0">
                <a:solidFill>
                  <a:schemeClr val="dk1"/>
                </a:solidFill>
                <a:effectLst/>
                <a:latin typeface="Calibri"/>
                <a:ea typeface="Calibri"/>
                <a:cs typeface="Calibri"/>
                <a:sym typeface="Calibri"/>
              </a:rPr>
              <a:t> </a:t>
            </a:r>
            <a:r>
              <a:rPr lang="el-GR" sz="1200" b="0" i="0" u="none" strike="noStrike" cap="none" dirty="0">
                <a:solidFill>
                  <a:schemeClr val="dk1"/>
                </a:solidFill>
                <a:effectLst/>
                <a:latin typeface="Calibri"/>
                <a:ea typeface="Calibri"/>
                <a:cs typeface="Calibri"/>
                <a:sym typeface="Calibri"/>
              </a:rPr>
              <a:t>και ζητά από τους συμμετέχοντες να συζητήσουν σε ζευγάρια για 5 λεπτά. Σημειώνει τις βασικές ιδέες τους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σε έναν πίνακα ή σε ένα </a:t>
            </a:r>
            <a:r>
              <a:rPr lang="el-GR" sz="1200" b="0" i="0" u="none" strike="noStrike" cap="none" dirty="0" err="1">
                <a:solidFill>
                  <a:schemeClr val="dk1"/>
                </a:solidFill>
                <a:effectLst/>
                <a:latin typeface="Calibri"/>
                <a:ea typeface="Calibri"/>
                <a:cs typeface="Calibri"/>
                <a:sym typeface="Calibri"/>
              </a:rPr>
              <a:t>flipchart</a:t>
            </a:r>
            <a:r>
              <a:rPr lang="el-GR" sz="1200" b="0" i="0" u="none" strike="noStrike" cap="none" dirty="0">
                <a:solidFill>
                  <a:schemeClr val="dk1"/>
                </a:solidFill>
                <a:effectLst/>
                <a:latin typeface="Calibri"/>
                <a:ea typeface="Calibri"/>
                <a:cs typeface="Calibri"/>
                <a:sym typeface="Calibri"/>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Έτσι, συνδέει τη συζήτηση με την ιδέα της </a:t>
            </a:r>
            <a:r>
              <a:rPr lang="el-GR" sz="1200" b="1" i="0" u="none" strike="noStrike" cap="none" dirty="0">
                <a:solidFill>
                  <a:schemeClr val="dk1"/>
                </a:solidFill>
                <a:effectLst/>
                <a:latin typeface="Calibri"/>
                <a:ea typeface="Calibri"/>
                <a:cs typeface="Calibri"/>
                <a:sym typeface="Calibri"/>
              </a:rPr>
              <a:t>χρήσης δομημένων μεθόδων αξιολόγησης</a:t>
            </a:r>
            <a:r>
              <a:rPr lang="el-GR" sz="1200" b="0" i="0" u="none" strike="noStrike" cap="none" dirty="0">
                <a:solidFill>
                  <a:schemeClr val="dk1"/>
                </a:solidFill>
                <a:effectLst/>
                <a:latin typeface="Calibri"/>
                <a:ea typeface="Calibri"/>
                <a:cs typeface="Calibri"/>
                <a:sym typeface="Calibri"/>
              </a:rPr>
              <a:t>, οι οποίες θα παρουσιαστούν.</a:t>
            </a:r>
            <a:endParaRPr lang="en-US" sz="1200" b="0" i="0" u="none" strike="noStrike" cap="none" dirty="0">
              <a:solidFill>
                <a:schemeClr val="dk1"/>
              </a:solidFill>
              <a:effectLst/>
              <a:latin typeface="Calibri"/>
              <a:ea typeface="Calibri"/>
              <a:cs typeface="Calibri"/>
              <a:sym typeface="Calibri"/>
            </a:endParaRPr>
          </a:p>
        </p:txBody>
      </p:sp>
      <p:sp>
        <p:nvSpPr>
          <p:cNvPr id="147" name="Google Shape;147;g37f9446a92a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f9446a92a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5 λεπτά</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εκπαιδευτής καλεί τους συμμετέχοντες να απαντήσουν στην ερώτηση και να γράψουν τις απαντήσεις τους στο φύλλο εργασίας, ακούει τις απόψεις των συμμετεχόντων, εκτιμά τις απόψεις τους ως ενδιαφέρουσες και πολύτιμες, τους ευχαριστεί που μοιράστηκαν τις ιδέες τους με την ομάδα και τονίζει ότι στη συνέχεια θα παρουσιάσει εργαλεία και μετρήσεις για την αξιολόγηση των προγραμμάτων ευημερίας WSA και θα εξηγήσει πώς μπορούν να τα χρησιμοποιήσουν.</a:t>
            </a:r>
            <a:endParaRPr dirty="0"/>
          </a:p>
        </p:txBody>
      </p:sp>
      <p:sp>
        <p:nvSpPr>
          <p:cNvPr id="140" name="Google Shape;140;g37f9446a92a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9F91E81D-3EFB-7948-CAFA-6B98054B100F}"/>
            </a:ext>
          </a:extLst>
        </p:cNvPr>
        <p:cNvGrpSpPr/>
        <p:nvPr/>
      </p:nvGrpSpPr>
      <p:grpSpPr>
        <a:xfrm>
          <a:off x="0" y="0"/>
          <a:ext cx="0" cy="0"/>
          <a:chOff x="0" y="0"/>
          <a:chExt cx="0" cy="0"/>
        </a:xfrm>
      </p:grpSpPr>
      <p:sp>
        <p:nvSpPr>
          <p:cNvPr id="146" name="Google Shape;146;g37f9446a92a_0_155:notes">
            <a:extLst>
              <a:ext uri="{FF2B5EF4-FFF2-40B4-BE49-F238E27FC236}">
                <a16:creationId xmlns:a16="http://schemas.microsoft.com/office/drawing/2014/main" id="{5B3C012D-4DF1-931E-A08C-0F9ED7453FA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ΣΥΝΟΛΙΚΟΣ χρόνος για αυτή τη διαφάνεια: </a:t>
            </a:r>
            <a:r>
              <a:rPr lang="el-GR" sz="1200" b="1" i="0" u="none" strike="noStrike" cap="none" dirty="0">
                <a:solidFill>
                  <a:schemeClr val="dk1"/>
                </a:solidFill>
                <a:effectLst/>
                <a:latin typeface="Calibri"/>
                <a:ea typeface="Calibri"/>
                <a:cs typeface="Calibri"/>
                <a:sym typeface="Calibri"/>
              </a:rPr>
              <a:t>2 λεπτά</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Σκοπός εδώ είναι να παρουσιάσουμε μεθόδους αξιολόγησης των αποτελεσμάτων της ευημερίας.</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0" u="none" strike="noStrike" cap="none" dirty="0">
                <a:solidFill>
                  <a:schemeClr val="dk1"/>
                </a:solidFill>
                <a:effectLst/>
                <a:latin typeface="Calibri"/>
                <a:ea typeface="Calibri"/>
                <a:cs typeface="Calibri"/>
                <a:sym typeface="Calibri"/>
              </a:rPr>
              <a:t>Ο εκπαιδευτής παρουσιάζει τις κύριες μεθόδους και δίνει έμφαση στη χρήση των δεδομένων </a:t>
            </a:r>
            <a:r>
              <a:rPr lang="el-GR" sz="1200" b="1" i="0" u="none" strike="noStrike" cap="none" dirty="0">
                <a:solidFill>
                  <a:schemeClr val="dk1"/>
                </a:solidFill>
                <a:effectLst/>
                <a:latin typeface="Calibri"/>
                <a:ea typeface="Calibri"/>
                <a:cs typeface="Calibri"/>
                <a:sym typeface="Calibri"/>
              </a:rPr>
              <a:t>για βελτίωση, </a:t>
            </a:r>
            <a:r>
              <a:rPr lang="el-GR" sz="1200" b="0" i="0" u="none" strike="noStrike" cap="none" dirty="0">
                <a:solidFill>
                  <a:schemeClr val="dk1"/>
                </a:solidFill>
                <a:effectLst/>
                <a:latin typeface="Calibri"/>
                <a:ea typeface="Calibri"/>
                <a:cs typeface="Calibri"/>
                <a:sym typeface="Calibri"/>
              </a:rPr>
              <a:t>όχι</a:t>
            </a:r>
            <a:r>
              <a:rPr lang="el-GR" sz="1200" b="1" i="0" u="none" strike="noStrike" cap="none" dirty="0">
                <a:solidFill>
                  <a:schemeClr val="dk1"/>
                </a:solidFill>
                <a:effectLst/>
                <a:latin typeface="Calibri"/>
                <a:ea typeface="Calibri"/>
                <a:cs typeface="Calibri"/>
                <a:sym typeface="Calibri"/>
              </a:rPr>
              <a:t> για απόδειξη</a:t>
            </a:r>
            <a:r>
              <a:rPr lang="el-GR"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p:txBody>
      </p:sp>
      <p:sp>
        <p:nvSpPr>
          <p:cNvPr id="147" name="Google Shape;147;g37f9446a92a_0_155:notes">
            <a:extLst>
              <a:ext uri="{FF2B5EF4-FFF2-40B4-BE49-F238E27FC236}">
                <a16:creationId xmlns:a16="http://schemas.microsoft.com/office/drawing/2014/main" id="{EC4B4B9F-CC0F-8C2B-FD99-F562BDFC295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236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9"/>
        <p:cNvGrpSpPr/>
        <p:nvPr/>
      </p:nvGrpSpPr>
      <p:grpSpPr>
        <a:xfrm>
          <a:off x="0" y="0"/>
          <a:ext cx="0" cy="0"/>
          <a:chOff x="0" y="0"/>
          <a:chExt cx="0" cy="0"/>
        </a:xfrm>
      </p:grpSpPr>
      <p:sp>
        <p:nvSpPr>
          <p:cNvPr id="80" name="Google Shape;80;g37f9446a92a_0_229"/>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g37f9446a92a_0_229"/>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7f9446a92a_0_229"/>
          <p:cNvSpPr/>
          <p:nvPr/>
        </p:nvSpPr>
        <p:spPr>
          <a:xfrm flipH="1">
            <a:off x="2172836" y="2774849"/>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3"/>
        <p:cNvGrpSpPr/>
        <p:nvPr/>
      </p:nvGrpSpPr>
      <p:grpSpPr>
        <a:xfrm>
          <a:off x="0" y="0"/>
          <a:ext cx="0" cy="0"/>
          <a:chOff x="0" y="0"/>
          <a:chExt cx="0" cy="0"/>
        </a:xfrm>
      </p:grpSpPr>
      <p:sp>
        <p:nvSpPr>
          <p:cNvPr id="84" name="Google Shape;84;g37f9446a92a_0_233"/>
          <p:cNvSpPr txBox="1"/>
          <p:nvPr/>
        </p:nvSpPr>
        <p:spPr>
          <a:xfrm>
            <a:off x="2172707" y="2960694"/>
            <a:ext cx="7832400" cy="1600200"/>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85" name="Google Shape;85;g37f9446a92a_0_233"/>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g37f9446a92a_0_233"/>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87" name="Google Shape;87;g37f9446a92a_0_233"/>
          <p:cNvSpPr/>
          <p:nvPr/>
        </p:nvSpPr>
        <p:spPr>
          <a:xfrm flipH="1">
            <a:off x="2172835" y="2913643"/>
            <a:ext cx="7839300" cy="45600"/>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37f9446a92a_0_238"/>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37f9446a92a_0_238"/>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37f9446a92a_0_238"/>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FFFFF"/>
              </a:buClr>
              <a:buSzPts val="2000"/>
              <a:buFont typeface="Calibri"/>
              <a:buNone/>
              <a:defRPr sz="2000" b="1">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p:nvPr/>
        </p:nvSpPr>
        <p:spPr>
          <a:xfrm flipH="1">
            <a:off x="2172708" y="2774849"/>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2"/>
              </a:buClr>
              <a:buSzPts val="2000"/>
              <a:buFont typeface="Open Sans"/>
              <a:buNone/>
            </a:pPr>
            <a:endParaRPr sz="2000" b="1" i="0" u="none" strike="noStrike" cap="none">
              <a:solidFill>
                <a:schemeClr val="accent2"/>
              </a:solidFill>
              <a:latin typeface="Open Sans"/>
              <a:ea typeface="Open Sans"/>
              <a:cs typeface="Open Sans"/>
              <a:sym typeface="Open Sans"/>
            </a:endParaRPr>
          </a:p>
        </p:txBody>
      </p:sp>
      <p:sp>
        <p:nvSpPr>
          <p:cNvPr id="31" name="Google Shape;31;p19"/>
          <p:cNvSpPr txBox="1">
            <a:spLocks noGrp="1"/>
          </p:cNvSpPr>
          <p:nvPr>
            <p:ph type="ctrTitle"/>
          </p:nvPr>
        </p:nvSpPr>
        <p:spPr>
          <a:xfrm>
            <a:off x="2187019" y="2959363"/>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Calibri"/>
              <a:buNone/>
              <a:defRPr sz="2000" b="1">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19"/>
          <p:cNvPicPr preferRelativeResize="0"/>
          <p:nvPr/>
        </p:nvPicPr>
        <p:blipFill rotWithShape="1">
          <a:blip r:embed="rId2">
            <a:alphaModFix/>
          </a:blip>
          <a:srcRect/>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2"/>
          <p:cNvSpPr/>
          <p:nvPr/>
        </p:nvSpPr>
        <p:spPr>
          <a:xfrm rot="-5400000" flipH="1">
            <a:off x="-507419" y="4140073"/>
            <a:ext cx="1331189" cy="316348"/>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7"/>
        <p:cNvGrpSpPr/>
        <p:nvPr/>
      </p:nvGrpSpPr>
      <p:grpSpPr>
        <a:xfrm>
          <a:off x="0" y="0"/>
          <a:ext cx="0" cy="0"/>
          <a:chOff x="0" y="0"/>
          <a:chExt cx="0" cy="0"/>
        </a:xfrm>
      </p:grpSpPr>
      <p:sp>
        <p:nvSpPr>
          <p:cNvPr id="48" name="Google Shape;48;g37f9446a92a_0_197"/>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37f9446a92a_0_197"/>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50"/>
        <p:cNvGrpSpPr/>
        <p:nvPr/>
      </p:nvGrpSpPr>
      <p:grpSpPr>
        <a:xfrm>
          <a:off x="0" y="0"/>
          <a:ext cx="0" cy="0"/>
          <a:chOff x="0" y="0"/>
          <a:chExt cx="0" cy="0"/>
        </a:xfrm>
      </p:grpSpPr>
      <p:sp>
        <p:nvSpPr>
          <p:cNvPr id="51" name="Google Shape;51;g37f9446a92a_0_200"/>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37f9446a92a_0_200"/>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37f9446a92a_0_20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9"/>
        <p:cNvGrpSpPr/>
        <p:nvPr/>
      </p:nvGrpSpPr>
      <p:grpSpPr>
        <a:xfrm>
          <a:off x="0" y="0"/>
          <a:ext cx="0" cy="0"/>
          <a:chOff x="0" y="0"/>
          <a:chExt cx="0" cy="0"/>
        </a:xfrm>
      </p:grpSpPr>
      <p:sp>
        <p:nvSpPr>
          <p:cNvPr id="60" name="Google Shape;60;g37f9446a92a_0_209"/>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37f9446a92a_0_209"/>
          <p:cNvSpPr txBox="1">
            <a:spLocks noGrp="1"/>
          </p:cNvSpPr>
          <p:nvPr>
            <p:ph type="body" idx="1"/>
          </p:nvPr>
        </p:nvSpPr>
        <p:spPr>
          <a:xfrm>
            <a:off x="97971"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g37f9446a92a_0_209"/>
          <p:cNvSpPr txBox="1">
            <a:spLocks noGrp="1"/>
          </p:cNvSpPr>
          <p:nvPr>
            <p:ph type="body" idx="2"/>
          </p:nvPr>
        </p:nvSpPr>
        <p:spPr>
          <a:xfrm>
            <a:off x="6131377" y="873580"/>
            <a:ext cx="5910900" cy="590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4"/>
        <p:cNvGrpSpPr/>
        <p:nvPr/>
      </p:nvGrpSpPr>
      <p:grpSpPr>
        <a:xfrm>
          <a:off x="0" y="0"/>
          <a:ext cx="0" cy="0"/>
          <a:chOff x="0" y="0"/>
          <a:chExt cx="0" cy="0"/>
        </a:xfrm>
      </p:grpSpPr>
      <p:sp>
        <p:nvSpPr>
          <p:cNvPr id="55" name="Google Shape;55;g37f9446a92a_0_20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7f9446a92a_0_204"/>
          <p:cNvSpPr txBox="1">
            <a:spLocks noGrp="1"/>
          </p:cNvSpPr>
          <p:nvPr>
            <p:ph type="body" idx="1"/>
          </p:nvPr>
        </p:nvSpPr>
        <p:spPr>
          <a:xfrm>
            <a:off x="97971"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g37f9446a92a_0_204"/>
          <p:cNvSpPr txBox="1">
            <a:spLocks noGrp="1"/>
          </p:cNvSpPr>
          <p:nvPr>
            <p:ph type="body" idx="2"/>
          </p:nvPr>
        </p:nvSpPr>
        <p:spPr>
          <a:xfrm>
            <a:off x="6131377" y="1462684"/>
            <a:ext cx="5910900" cy="5313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4"/>
              </a:buClr>
              <a:buSzPts val="1800"/>
              <a:buFont typeface="Arial"/>
              <a:buNone/>
              <a:defRPr sz="1800" b="0" i="0" u="none" strike="noStrike" cap="none">
                <a:solidFill>
                  <a:schemeClr val="accent4"/>
                </a:solidFill>
                <a:latin typeface="Calibri"/>
                <a:ea typeface="Calibri"/>
                <a:cs typeface="Calibri"/>
                <a:sym typeface="Calibri"/>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37f9446a92a_0_204"/>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lvl1pPr marL="457200" marR="0" lvl="0" indent="-228600" algn="just">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259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9"/>
        <p:cNvGrpSpPr/>
        <p:nvPr/>
      </p:nvGrpSpPr>
      <p:grpSpPr>
        <a:xfrm>
          <a:off x="0" y="0"/>
          <a:ext cx="0" cy="0"/>
          <a:chOff x="0" y="0"/>
          <a:chExt cx="0" cy="0"/>
        </a:xfrm>
      </p:grpSpPr>
      <p:sp>
        <p:nvSpPr>
          <p:cNvPr id="70" name="Google Shape;70;g37f9446a92a_0_219"/>
          <p:cNvSpPr/>
          <p:nvPr/>
        </p:nvSpPr>
        <p:spPr>
          <a:xfrm>
            <a:off x="0" y="0"/>
            <a:ext cx="12192000" cy="6019200"/>
          </a:xfrm>
          <a:prstGeom prst="rect">
            <a:avLst/>
          </a:prstGeom>
          <a:solidFill>
            <a:srgbClr val="F8E7E3">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g37f9446a92a_0_219"/>
          <p:cNvSpPr/>
          <p:nvPr/>
        </p:nvSpPr>
        <p:spPr>
          <a:xfrm>
            <a:off x="1" y="2184266"/>
            <a:ext cx="310800" cy="13311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g37f9446a92a_0_219"/>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Calibri"/>
              <a:buNone/>
              <a:defRPr sz="20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37f9446a92a_0_219"/>
          <p:cNvSpPr txBox="1">
            <a:spLocks noGrp="1"/>
          </p:cNvSpPr>
          <p:nvPr>
            <p:ph type="subTitle" idx="1"/>
          </p:nvPr>
        </p:nvSpPr>
        <p:spPr>
          <a:xfrm>
            <a:off x="401324" y="3651830"/>
            <a:ext cx="6893100" cy="129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1" i="1">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g37f9446a92a_0_219"/>
          <p:cNvSpPr/>
          <p:nvPr/>
        </p:nvSpPr>
        <p:spPr>
          <a:xfrm rot="-5400000" flipH="1">
            <a:off x="-507448" y="4140103"/>
            <a:ext cx="1331100" cy="3162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 name="Google Shape;75;g37f9446a92a_0_219"/>
          <p:cNvPicPr preferRelativeResize="0"/>
          <p:nvPr/>
        </p:nvPicPr>
        <p:blipFill rotWithShape="1">
          <a:blip r:embed="rId2">
            <a:alphaModFix/>
          </a:blip>
          <a:srcRect/>
          <a:stretch/>
        </p:blipFill>
        <p:spPr>
          <a:xfrm>
            <a:off x="310896" y="164293"/>
            <a:ext cx="1738194" cy="1738194"/>
          </a:xfrm>
          <a:prstGeom prst="rect">
            <a:avLst/>
          </a:prstGeom>
          <a:noFill/>
          <a:ln>
            <a:noFill/>
          </a:ln>
        </p:spPr>
      </p:pic>
      <p:pic>
        <p:nvPicPr>
          <p:cNvPr id="76" name="Google Shape;76;g37f9446a92a_0_219"/>
          <p:cNvPicPr preferRelativeResize="0"/>
          <p:nvPr/>
        </p:nvPicPr>
        <p:blipFill rotWithShape="1">
          <a:blip r:embed="rId3">
            <a:alphaModFix/>
          </a:blip>
          <a:srcRect/>
          <a:stretch/>
        </p:blipFill>
        <p:spPr>
          <a:xfrm>
            <a:off x="6467522" y="1099770"/>
            <a:ext cx="5375466" cy="4388048"/>
          </a:xfrm>
          <a:prstGeom prst="rect">
            <a:avLst/>
          </a:prstGeom>
          <a:noFill/>
          <a:ln>
            <a:noFill/>
          </a:ln>
        </p:spPr>
      </p:pic>
      <p:pic>
        <p:nvPicPr>
          <p:cNvPr id="77" name="Google Shape;77;g37f9446a92a_0_219"/>
          <p:cNvPicPr preferRelativeResize="0"/>
          <p:nvPr/>
        </p:nvPicPr>
        <p:blipFill rotWithShape="1">
          <a:blip r:embed="rId4">
            <a:alphaModFix/>
          </a:blip>
          <a:srcRect/>
          <a:stretch/>
        </p:blipFill>
        <p:spPr>
          <a:xfrm>
            <a:off x="310897" y="6212262"/>
            <a:ext cx="1886785" cy="401872"/>
          </a:xfrm>
          <a:prstGeom prst="rect">
            <a:avLst/>
          </a:prstGeom>
          <a:noFill/>
          <a:ln>
            <a:noFill/>
          </a:ln>
        </p:spPr>
      </p:pic>
      <p:sp>
        <p:nvSpPr>
          <p:cNvPr id="78" name="Google Shape;78;g37f9446a92a_0_219"/>
          <p:cNvSpPr txBox="1"/>
          <p:nvPr/>
        </p:nvSpPr>
        <p:spPr>
          <a:xfrm>
            <a:off x="2385759" y="6214024"/>
            <a:ext cx="9495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sz="9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8235"/>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6" name="Google Shape;46;g37f9446a92a_0_19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lvl1pPr marR="0" lvl="0" algn="l">
              <a:lnSpc>
                <a:spcPct val="90000"/>
              </a:lnSpc>
              <a:spcBef>
                <a:spcPts val="0"/>
              </a:spcBef>
              <a:spcAft>
                <a:spcPts val="0"/>
              </a:spcAft>
              <a:buClr>
                <a:srgbClr val="FFFFFF"/>
              </a:buClr>
              <a:buSzPts val="3800"/>
              <a:buFont typeface="Calibri"/>
              <a:buNone/>
              <a:defRPr sz="3800" b="0"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7"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48630"/>
          </a:srgbClr>
        </a:solidFill>
        <a:effectLst/>
      </p:bgPr>
    </p:bg>
    <p:spTree>
      <p:nvGrpSpPr>
        <p:cNvPr id="1" name="Shape 63"/>
        <p:cNvGrpSpPr/>
        <p:nvPr/>
      </p:nvGrpSpPr>
      <p:grpSpPr>
        <a:xfrm>
          <a:off x="0" y="0"/>
          <a:ext cx="0" cy="0"/>
          <a:chOff x="0" y="0"/>
          <a:chExt cx="0" cy="0"/>
        </a:xfrm>
      </p:grpSpPr>
      <p:sp>
        <p:nvSpPr>
          <p:cNvPr id="64" name="Google Shape;64;g37f9446a92a_0_213"/>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g37f9446a92a_0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g37f9446a92a_0_213"/>
          <p:cNvSpPr txBox="1">
            <a:spLocks noGrp="1"/>
          </p:cNvSpPr>
          <p:nvPr>
            <p:ph type="dt" idx="10"/>
          </p:nvPr>
        </p:nvSpPr>
        <p:spPr>
          <a:xfrm>
            <a:off x="838200" y="6356354"/>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g37f9446a92a_0_213"/>
          <p:cNvSpPr txBox="1">
            <a:spLocks noGrp="1"/>
          </p:cNvSpPr>
          <p:nvPr>
            <p:ph type="ftr" idx="11"/>
          </p:nvPr>
        </p:nvSpPr>
        <p:spPr>
          <a:xfrm>
            <a:off x="4038600" y="6356354"/>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959595"/>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g37f9446a92a_0_213"/>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5959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arwick.ac.uk/services/innovations/wemwbs" TargetMode="External"/><Relationship Id="rId3" Type="http://schemas.openxmlformats.org/officeDocument/2006/relationships/hyperlink" Target="https://casel.org/fundamentals-of-sel/what-is-the-casel-framework/" TargetMode="External"/><Relationship Id="rId7" Type="http://schemas.openxmlformats.org/officeDocument/2006/relationships/hyperlink" Target="https://pbiseurope.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prowproject.eu/" TargetMode="External"/><Relationship Id="rId5" Type="http://schemas.openxmlformats.org/officeDocument/2006/relationships/hyperlink" Target="https://www.pbis.org/" TargetMode="External"/><Relationship Id="rId4" Type="http://schemas.openxmlformats.org/officeDocument/2006/relationships/hyperlink" Target="https://permahsurvey.com/" TargetMode="External"/><Relationship Id="rId9" Type="http://schemas.openxmlformats.org/officeDocument/2006/relationships/hyperlink" Target="https://cdn.prod.website-files.com/5d3725188825e071f1670246/67ed7b2664fb092c2e54c886_TFI-3-Manual.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lvl="0"/>
            <a:r>
              <a:rPr lang="el-GR" sz="2400" dirty="0"/>
              <a:t>Ευημερεύοντα σχολεία</a:t>
            </a:r>
            <a:r>
              <a:rPr lang="el-GR" sz="2200" dirty="0"/>
              <a:t>- Μια συστημική, ολιστική προσέγγιση της ψυχικής υγείας και ευημερίας στα σχολεία</a:t>
            </a:r>
            <a:endParaRPr sz="2200" dirty="0"/>
          </a:p>
        </p:txBody>
      </p:sp>
      <p:sp>
        <p:nvSpPr>
          <p:cNvPr id="103" name="Google Shape;103;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fontScale="55000" lnSpcReduction="20000"/>
          </a:bodyPr>
          <a:lstStyle/>
          <a:p>
            <a:pPr marL="0" lvl="0" indent="0">
              <a:lnSpc>
                <a:spcPct val="140011"/>
              </a:lnSpc>
              <a:spcBef>
                <a:spcPts val="0"/>
              </a:spcBef>
              <a:buClr>
                <a:srgbClr val="000000"/>
              </a:buClr>
              <a:buSzPct val="100000"/>
            </a:pPr>
            <a:r>
              <a:rPr lang="el-GR" sz="3599" b="0" i="0" dirty="0">
                <a:solidFill>
                  <a:srgbClr val="545454"/>
                </a:solidFill>
              </a:rPr>
              <a:t>Διάρκεια </a:t>
            </a:r>
            <a:r>
              <a:rPr lang="en-GB" sz="3599" b="0" i="0" dirty="0" err="1">
                <a:solidFill>
                  <a:srgbClr val="545454"/>
                </a:solidFill>
              </a:rPr>
              <a:t>έ</a:t>
            </a:r>
            <a:r>
              <a:rPr lang="el-GR" sz="3599" b="0" i="0" dirty="0" err="1">
                <a:solidFill>
                  <a:srgbClr val="545454"/>
                </a:solidFill>
              </a:rPr>
              <a:t>ργου</a:t>
            </a:r>
            <a:r>
              <a:rPr lang="el-GR" sz="3599" b="0" i="0" dirty="0">
                <a:solidFill>
                  <a:srgbClr val="545454"/>
                </a:solidFill>
              </a:rPr>
              <a:t>: 36 μήνες (Μάρτιος 2025 - Φεβρουάριος 2028)</a:t>
            </a:r>
          </a:p>
          <a:p>
            <a:pPr marL="0" lvl="0" indent="0">
              <a:lnSpc>
                <a:spcPct val="140011"/>
              </a:lnSpc>
              <a:spcBef>
                <a:spcPts val="0"/>
              </a:spcBef>
              <a:buClr>
                <a:srgbClr val="000000"/>
              </a:buClr>
              <a:buSzPct val="100000"/>
            </a:pPr>
            <a:r>
              <a:rPr lang="el-GR" sz="3599" b="0" i="0" dirty="0">
                <a:solidFill>
                  <a:srgbClr val="545454"/>
                </a:solidFill>
              </a:rPr>
              <a:t>Αριθμός έργου: 101196057</a:t>
            </a:r>
          </a:p>
          <a:p>
            <a:pPr marL="0" lvl="0" indent="0">
              <a:lnSpc>
                <a:spcPct val="140011"/>
              </a:lnSpc>
              <a:spcBef>
                <a:spcPts val="0"/>
              </a:spcBef>
              <a:buClr>
                <a:srgbClr val="000000"/>
              </a:buClr>
              <a:buSzPct val="100000"/>
            </a:pPr>
            <a:r>
              <a:rPr lang="el-GR" sz="3599" b="0" i="0" dirty="0">
                <a:solidFill>
                  <a:srgbClr val="545454"/>
                </a:solidFill>
              </a:rPr>
              <a:t>Πρόσκληση: ERASMUS-EDU-2024-POL-EXP</a:t>
            </a:r>
            <a:endParaRPr lang="el-GR" sz="3600" dirty="0"/>
          </a:p>
          <a:p>
            <a:pPr marL="0" lvl="0" indent="0" algn="l" rtl="0">
              <a:lnSpc>
                <a:spcPct val="90000"/>
              </a:lnSpc>
              <a:spcBef>
                <a:spcPts val="0"/>
              </a:spcBef>
              <a:spcAft>
                <a:spcPts val="0"/>
              </a:spcAft>
              <a:buClr>
                <a:schemeClr val="accent1"/>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14077DD6-5ED9-137A-C1D2-C3B51DF49A6E}"/>
            </a:ext>
          </a:extLst>
        </p:cNvPr>
        <p:cNvGrpSpPr/>
        <p:nvPr/>
      </p:nvGrpSpPr>
      <p:grpSpPr>
        <a:xfrm>
          <a:off x="0" y="0"/>
          <a:ext cx="0" cy="0"/>
          <a:chOff x="0" y="0"/>
          <a:chExt cx="0" cy="0"/>
        </a:xfrm>
      </p:grpSpPr>
      <p:sp>
        <p:nvSpPr>
          <p:cNvPr id="149" name="Google Shape;149;g37f9446a92a_0_155">
            <a:extLst>
              <a:ext uri="{FF2B5EF4-FFF2-40B4-BE49-F238E27FC236}">
                <a16:creationId xmlns:a16="http://schemas.microsoft.com/office/drawing/2014/main" id="{E438E0DB-27BD-DAB6-EA53-BF36EBCA9A5A}"/>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50" name="Google Shape;150;g37f9446a92a_0_155">
            <a:extLst>
              <a:ext uri="{FF2B5EF4-FFF2-40B4-BE49-F238E27FC236}">
                <a16:creationId xmlns:a16="http://schemas.microsoft.com/office/drawing/2014/main" id="{35B8BF5B-CF74-A0AC-1DBB-14F5269F9A42}"/>
              </a:ext>
            </a:extLst>
          </p:cNvPr>
          <p:cNvSpPr txBox="1">
            <a:spLocks noGrp="1"/>
          </p:cNvSpPr>
          <p:nvPr>
            <p:ph type="body" idx="1"/>
          </p:nvPr>
        </p:nvSpPr>
        <p:spPr>
          <a:xfrm>
            <a:off x="97970" y="1240027"/>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dirty="0"/>
              <a:t>Προσεγγίσεις για την αξιολόγηση της ευημερίας </a:t>
            </a:r>
            <a:r>
              <a:rPr lang="en-US" dirty="0"/>
              <a:t>	(2)</a:t>
            </a:r>
          </a:p>
        </p:txBody>
      </p:sp>
      <p:graphicFrame>
        <p:nvGraphicFramePr>
          <p:cNvPr id="4" name="Table 3">
            <a:extLst>
              <a:ext uri="{FF2B5EF4-FFF2-40B4-BE49-F238E27FC236}">
                <a16:creationId xmlns:a16="http://schemas.microsoft.com/office/drawing/2014/main" id="{49088731-CFD6-E8A1-BDEC-54CFCBDB5BB8}"/>
              </a:ext>
            </a:extLst>
          </p:cNvPr>
          <p:cNvGraphicFramePr>
            <a:graphicFrameLocks noGrp="1"/>
          </p:cNvGraphicFramePr>
          <p:nvPr>
            <p:extLst>
              <p:ext uri="{D42A27DB-BD31-4B8C-83A1-F6EECF244321}">
                <p14:modId xmlns:p14="http://schemas.microsoft.com/office/powerpoint/2010/main" val="2793454722"/>
              </p:ext>
            </p:extLst>
          </p:nvPr>
        </p:nvGraphicFramePr>
        <p:xfrm>
          <a:off x="367936" y="1993606"/>
          <a:ext cx="11456128" cy="4454432"/>
        </p:xfrm>
        <a:graphic>
          <a:graphicData uri="http://schemas.openxmlformats.org/drawingml/2006/table">
            <a:tbl>
              <a:tblPr firstRow="1" firstCol="1" bandRow="1">
                <a:tableStyleId>{5C22544A-7EE6-4342-B048-85BDC9FD1C3A}</a:tableStyleId>
              </a:tblPr>
              <a:tblGrid>
                <a:gridCol w="2864032">
                  <a:extLst>
                    <a:ext uri="{9D8B030D-6E8A-4147-A177-3AD203B41FA5}">
                      <a16:colId xmlns:a16="http://schemas.microsoft.com/office/drawing/2014/main" val="3870477245"/>
                    </a:ext>
                  </a:extLst>
                </a:gridCol>
                <a:gridCol w="2864032">
                  <a:extLst>
                    <a:ext uri="{9D8B030D-6E8A-4147-A177-3AD203B41FA5}">
                      <a16:colId xmlns:a16="http://schemas.microsoft.com/office/drawing/2014/main" val="1413517275"/>
                    </a:ext>
                  </a:extLst>
                </a:gridCol>
                <a:gridCol w="2864032">
                  <a:extLst>
                    <a:ext uri="{9D8B030D-6E8A-4147-A177-3AD203B41FA5}">
                      <a16:colId xmlns:a16="http://schemas.microsoft.com/office/drawing/2014/main" val="3947086819"/>
                    </a:ext>
                  </a:extLst>
                </a:gridCol>
                <a:gridCol w="2864032">
                  <a:extLst>
                    <a:ext uri="{9D8B030D-6E8A-4147-A177-3AD203B41FA5}">
                      <a16:colId xmlns:a16="http://schemas.microsoft.com/office/drawing/2014/main" val="2537337499"/>
                    </a:ext>
                  </a:extLst>
                </a:gridCol>
              </a:tblGrid>
              <a:tr h="500632">
                <a:tc>
                  <a:txBody>
                    <a:bodyPr/>
                    <a:lstStyle/>
                    <a:p>
                      <a:pPr algn="ctr">
                        <a:lnSpc>
                          <a:spcPct val="115000"/>
                        </a:lnSpc>
                        <a:spcAft>
                          <a:spcPts val="800"/>
                        </a:spcAft>
                        <a:buNone/>
                      </a:pPr>
                      <a:r>
                        <a:rPr lang="el-GR"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Προσέγγιση</a:t>
                      </a:r>
                      <a:endParaRPr lang="en-US"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Περιγραφή</a:t>
                      </a:r>
                      <a:endParaRPr lang="en-US"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Καλύτερη χρήση</a:t>
                      </a:r>
                      <a:endParaRPr lang="en-US"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Παραδείγματα εργαλείων</a:t>
                      </a:r>
                      <a:endParaRPr lang="en-US" sz="1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617817069"/>
                  </a:ext>
                </a:extLst>
              </a:tr>
              <a:tr h="988450">
                <a:tc>
                  <a:txBody>
                    <a:bodyPr/>
                    <a:lstStyle/>
                    <a:p>
                      <a:pPr>
                        <a:lnSpc>
                          <a:spcPct val="115000"/>
                        </a:lnSpc>
                        <a:spcAft>
                          <a:spcPts val="800"/>
                        </a:spcAft>
                        <a:buNone/>
                      </a:pPr>
                      <a:r>
                        <a:rPr lang="el-GR" sz="1800" kern="100" dirty="0" err="1">
                          <a:effectLst/>
                          <a:latin typeface="Calibri" panose="020F0502020204030204" pitchFamily="34" charset="0"/>
                          <a:ea typeface="Calibri" panose="020F0502020204030204" pitchFamily="34" charset="0"/>
                          <a:cs typeface="Calibri" panose="020F0502020204030204" pitchFamily="34" charset="0"/>
                        </a:rPr>
                        <a:t>Ανατροφοδοτική</a:t>
                      </a:r>
                      <a:r>
                        <a:rPr lang="el-GR" sz="1800" kern="100" dirty="0">
                          <a:effectLst/>
                          <a:latin typeface="Calibri" panose="020F0502020204030204" pitchFamily="34" charset="0"/>
                          <a:ea typeface="Calibri" panose="020F0502020204030204" pitchFamily="34" charset="0"/>
                          <a:cs typeface="Calibri" panose="020F0502020204030204" pitchFamily="34" charset="0"/>
                        </a:rPr>
                        <a:t> αξιολόγηση</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Συνεχής αξιολόγηση κατά τη διάρκεια της υλοποίησης για τη βελτίωση της παροχής.</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Αρχικά στάδια ή μέση του προγράμματος</a:t>
                      </a:r>
                      <a:r>
                        <a:rPr lang="en-US" sz="1600" kern="100" dirty="0">
                          <a:effectLst/>
                          <a:latin typeface="Calibri" panose="020F0502020204030204" pitchFamily="34" charset="0"/>
                          <a:ea typeface="Calibri" panose="020F0502020204030204" pitchFamily="34" charset="0"/>
                          <a:cs typeface="Calibri" panose="020F0502020204030204" pitchFamily="34" charset="0"/>
                        </a:rPr>
                        <a:t>.</a:t>
                      </a: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Φόρμες ανατροφοδότησης προσωπικού, παρατηρήσεις στην τάξη, ομάδες εστίασης.</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802882619"/>
                  </a:ext>
                </a:extLst>
              </a:tr>
              <a:tr h="988450">
                <a:tc>
                  <a:txBody>
                    <a:bodyPr/>
                    <a:lstStyle/>
                    <a:p>
                      <a:pPr>
                        <a:lnSpc>
                          <a:spcPct val="115000"/>
                        </a:lnSpc>
                        <a:spcAft>
                          <a:spcPts val="800"/>
                        </a:spcAft>
                        <a:buNone/>
                      </a:pPr>
                      <a:r>
                        <a:rPr lang="el-GR" sz="1800" kern="100" dirty="0">
                          <a:effectLst/>
                          <a:latin typeface="Calibri" panose="020F0502020204030204" pitchFamily="34" charset="0"/>
                          <a:ea typeface="Calibri" panose="020F0502020204030204" pitchFamily="34" charset="0"/>
                          <a:cs typeface="Calibri" panose="020F0502020204030204" pitchFamily="34" charset="0"/>
                        </a:rPr>
                        <a:t>Συνολική αξιολόγηση</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Μετρά τα συνολικά αποτελέσματα και τον αντίκτυπο στο τέλος.</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Μετά την ολοκλήρωση ή ετησίως.</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Έρευνες, κάρτες αξιολόγησης ευημερίας, δεδομένα σχετικά με την παρουσία και την εμπλοκή.</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81016607"/>
                  </a:ext>
                </a:extLst>
              </a:tr>
              <a:tr h="988450">
                <a:tc>
                  <a:txBody>
                    <a:bodyPr/>
                    <a:lstStyle/>
                    <a:p>
                      <a:pPr>
                        <a:lnSpc>
                          <a:spcPct val="115000"/>
                        </a:lnSpc>
                        <a:spcAft>
                          <a:spcPts val="800"/>
                        </a:spcAft>
                        <a:buNone/>
                      </a:pPr>
                      <a:r>
                        <a:rPr lang="el-GR" sz="1800" kern="100" dirty="0">
                          <a:effectLst/>
                          <a:latin typeface="Calibri" panose="020F0502020204030204" pitchFamily="34" charset="0"/>
                          <a:ea typeface="Calibri" panose="020F0502020204030204" pitchFamily="34" charset="0"/>
                          <a:cs typeface="Calibri" panose="020F0502020204030204" pitchFamily="34" charset="0"/>
                        </a:rPr>
                        <a:t>Αξιολόγηση διαδικασίας</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Εξετάζει τον τρόπο εφαρμογής του προγράμματος WSA.</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Όταν εξερευνάτε την πιστότητα ή τα εμπόδια.</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Αρχεία καταγραφής παρέμβασης, συνεντεύξεις, λίστες ελέγχου πιστότητας.</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11459104"/>
                  </a:ext>
                </a:extLst>
              </a:tr>
              <a:tr h="988450">
                <a:tc>
                  <a:txBody>
                    <a:bodyPr/>
                    <a:lstStyle/>
                    <a:p>
                      <a:pPr>
                        <a:lnSpc>
                          <a:spcPct val="115000"/>
                        </a:lnSpc>
                        <a:spcAft>
                          <a:spcPts val="800"/>
                        </a:spcAft>
                        <a:buNone/>
                      </a:pPr>
                      <a:r>
                        <a:rPr lang="el-GR" sz="1800" kern="100" dirty="0">
                          <a:effectLst/>
                          <a:latin typeface="Calibri" panose="020F0502020204030204" pitchFamily="34" charset="0"/>
                          <a:ea typeface="Calibri" panose="020F0502020204030204" pitchFamily="34" charset="0"/>
                          <a:cs typeface="Calibri" panose="020F0502020204030204" pitchFamily="34" charset="0"/>
                        </a:rPr>
                        <a:t>Αναπτυξιακή αξιολόγηση</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Υποστηρίζει την καινοτομία και προσαρμόζεται καθώς εξελίσσεται το πρόγραμμα WSA.</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Σε δυναμικά ή πιλοτικά προγράμματα.</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15000"/>
                        </a:lnSpc>
                        <a:spcAft>
                          <a:spcPts val="800"/>
                        </a:spcAft>
                        <a:buNone/>
                      </a:pPr>
                      <a:r>
                        <a:rPr lang="el-GR" sz="1600" kern="100" dirty="0">
                          <a:effectLst/>
                          <a:latin typeface="Calibri" panose="020F0502020204030204" pitchFamily="34" charset="0"/>
                          <a:ea typeface="Calibri" panose="020F0502020204030204" pitchFamily="34" charset="0"/>
                          <a:cs typeface="Calibri" panose="020F0502020204030204" pitchFamily="34" charset="0"/>
                        </a:rPr>
                        <a:t>Τακτικές συναντήσεις στοχασμού, αφηγηματική έρευνα.</a:t>
                      </a:r>
                      <a:endParaRPr lang="en-US" sz="1600" kern="1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718965598"/>
                  </a:ext>
                </a:extLst>
              </a:tr>
            </a:tbl>
          </a:graphicData>
        </a:graphic>
      </p:graphicFrame>
    </p:spTree>
    <p:extLst>
      <p:ext uri="{BB962C8B-B14F-4D97-AF65-F5344CB8AC3E}">
        <p14:creationId xmlns:p14="http://schemas.microsoft.com/office/powerpoint/2010/main" val="287710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7f9446a92a_0_1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5" name="Google Shape;150;g37f9446a92a_0_155">
            <a:extLst>
              <a:ext uri="{FF2B5EF4-FFF2-40B4-BE49-F238E27FC236}">
                <a16:creationId xmlns:a16="http://schemas.microsoft.com/office/drawing/2014/main" id="{80312398-CDCB-5E81-EF67-8417B941ED87}"/>
              </a:ext>
            </a:extLst>
          </p:cNvPr>
          <p:cNvSpPr txBox="1">
            <a:spLocks noGrp="1"/>
          </p:cNvSpPr>
          <p:nvPr>
            <p:ph type="body" idx="1"/>
          </p:nvPr>
        </p:nvSpPr>
        <p:spPr>
          <a:xfrm>
            <a:off x="247500" y="91188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dirty="0"/>
              <a:t>Προσεγγίσεις για την αξιολόγηση της ευημερίας </a:t>
            </a:r>
            <a:r>
              <a:rPr lang="en-US" dirty="0"/>
              <a:t>	(3)</a:t>
            </a:r>
          </a:p>
        </p:txBody>
      </p:sp>
      <p:sp>
        <p:nvSpPr>
          <p:cNvPr id="8" name="Google Shape;150;g37f9446a92a_0_155">
            <a:extLst>
              <a:ext uri="{FF2B5EF4-FFF2-40B4-BE49-F238E27FC236}">
                <a16:creationId xmlns:a16="http://schemas.microsoft.com/office/drawing/2014/main" id="{5DAD7BB3-E0B9-2E82-CC9E-5465E5921BCE}"/>
              </a:ext>
            </a:extLst>
          </p:cNvPr>
          <p:cNvSpPr txBox="1">
            <a:spLocks/>
          </p:cNvSpPr>
          <p:nvPr/>
        </p:nvSpPr>
        <p:spPr>
          <a:xfrm>
            <a:off x="0" y="1577128"/>
            <a:ext cx="7380513" cy="21084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pPr>
            <a:r>
              <a:rPr lang="el-GR" i="1" dirty="0">
                <a:solidFill>
                  <a:srgbClr val="7030A0"/>
                </a:solidFill>
              </a:rPr>
              <a:t>Ποια προσέγγιση χρησιμοποιεί </a:t>
            </a:r>
            <a:r>
              <a:rPr lang="el-GR" i="1" dirty="0"/>
              <a:t>πιο συχνά </a:t>
            </a:r>
          </a:p>
          <a:p>
            <a:pPr marL="0" indent="0" algn="ctr">
              <a:spcBef>
                <a:spcPts val="0"/>
              </a:spcBef>
            </a:pPr>
            <a:r>
              <a:rPr lang="el-GR" i="1" dirty="0">
                <a:solidFill>
                  <a:srgbClr val="7030A0"/>
                </a:solidFill>
              </a:rPr>
              <a:t>το σχολείο σας και γιατί</a:t>
            </a:r>
            <a:r>
              <a:rPr lang="en-US" i="1" dirty="0">
                <a:solidFill>
                  <a:srgbClr val="7030A0"/>
                </a:solidFill>
              </a:rPr>
              <a:t>;</a:t>
            </a:r>
          </a:p>
          <a:p>
            <a:pPr marL="0" indent="0" algn="ctr">
              <a:spcBef>
                <a:spcPts val="0"/>
              </a:spcBef>
            </a:pPr>
            <a:endParaRPr lang="en-US" sz="1800" i="1" dirty="0">
              <a:solidFill>
                <a:srgbClr val="7030A0"/>
              </a:solidFill>
            </a:endParaRPr>
          </a:p>
          <a:p>
            <a:pPr marL="0" indent="0" algn="l">
              <a:spcBef>
                <a:spcPts val="0"/>
              </a:spcBef>
            </a:pPr>
            <a:r>
              <a:rPr lang="en-US" sz="1800" dirty="0">
                <a:solidFill>
                  <a:schemeClr val="tx1"/>
                </a:solidFill>
              </a:rPr>
              <a:t>	</a:t>
            </a:r>
            <a:r>
              <a:rPr lang="el-GR" sz="1800" dirty="0">
                <a:solidFill>
                  <a:schemeClr val="tx1"/>
                </a:solidFill>
              </a:rPr>
              <a:t>Διάρκεια:</a:t>
            </a:r>
            <a:r>
              <a:rPr lang="el-GR" sz="1800" dirty="0"/>
              <a:t> </a:t>
            </a:r>
            <a:r>
              <a:rPr lang="en-US" sz="1800" b="0" dirty="0">
                <a:solidFill>
                  <a:schemeClr val="tx1"/>
                </a:solidFill>
              </a:rPr>
              <a:t>5</a:t>
            </a:r>
            <a:r>
              <a:rPr lang="el-GR" sz="1800" b="0" dirty="0">
                <a:solidFill>
                  <a:schemeClr val="tx1"/>
                </a:solidFill>
              </a:rPr>
              <a:t> λεπτά</a:t>
            </a:r>
            <a:endParaRPr lang="en-US" sz="1800" b="0" dirty="0">
              <a:solidFill>
                <a:schemeClr val="tx1"/>
              </a:solidFill>
            </a:endParaRPr>
          </a:p>
          <a:p>
            <a:pPr marL="0" indent="0" algn="l">
              <a:spcBef>
                <a:spcPts val="0"/>
              </a:spcBef>
            </a:pPr>
            <a:endParaRPr lang="en-US" sz="1800" b="0" dirty="0">
              <a:solidFill>
                <a:schemeClr val="tx1"/>
              </a:solidFill>
            </a:endParaRPr>
          </a:p>
        </p:txBody>
      </p:sp>
      <p:pic>
        <p:nvPicPr>
          <p:cNvPr id="10" name="Picture 9">
            <a:extLst>
              <a:ext uri="{FF2B5EF4-FFF2-40B4-BE49-F238E27FC236}">
                <a16:creationId xmlns:a16="http://schemas.microsoft.com/office/drawing/2014/main" id="{05BAB3F8-D7E8-A04E-D371-767AF6D23A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7461" y="2743200"/>
            <a:ext cx="5625723" cy="37555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15EF32C7-B470-A6A5-15C6-2FB57EA8AD08}"/>
            </a:ext>
          </a:extLst>
        </p:cNvPr>
        <p:cNvGrpSpPr/>
        <p:nvPr/>
      </p:nvGrpSpPr>
      <p:grpSpPr>
        <a:xfrm>
          <a:off x="0" y="0"/>
          <a:ext cx="0" cy="0"/>
          <a:chOff x="0" y="0"/>
          <a:chExt cx="0" cy="0"/>
        </a:xfrm>
      </p:grpSpPr>
      <p:sp>
        <p:nvSpPr>
          <p:cNvPr id="149" name="Google Shape;149;g37f9446a92a_0_155">
            <a:extLst>
              <a:ext uri="{FF2B5EF4-FFF2-40B4-BE49-F238E27FC236}">
                <a16:creationId xmlns:a16="http://schemas.microsoft.com/office/drawing/2014/main" id="{2D2FC97D-E149-6DC0-B541-47402E7243E8}"/>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50" name="Google Shape;150;g37f9446a92a_0_155">
            <a:extLst>
              <a:ext uri="{FF2B5EF4-FFF2-40B4-BE49-F238E27FC236}">
                <a16:creationId xmlns:a16="http://schemas.microsoft.com/office/drawing/2014/main" id="{1079E08A-5721-EBC3-77E5-7BA8BDE4D230}"/>
              </a:ext>
            </a:extLst>
          </p:cNvPr>
          <p:cNvSpPr txBox="1">
            <a:spLocks noGrp="1"/>
          </p:cNvSpPr>
          <p:nvPr>
            <p:ph type="body" idx="1"/>
          </p:nvPr>
        </p:nvSpPr>
        <p:spPr>
          <a:xfrm>
            <a:off x="0" y="922839"/>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dirty="0"/>
              <a:t>Εργαλεία και δείκτες για την αξιολόγηση της ευημερίας στο σχολείο</a:t>
            </a:r>
            <a:r>
              <a:rPr lang="en-US" dirty="0"/>
              <a:t>	(1)	</a:t>
            </a:r>
          </a:p>
        </p:txBody>
      </p:sp>
      <p:sp>
        <p:nvSpPr>
          <p:cNvPr id="151" name="Google Shape;151;g37f9446a92a_0_155">
            <a:extLst>
              <a:ext uri="{FF2B5EF4-FFF2-40B4-BE49-F238E27FC236}">
                <a16:creationId xmlns:a16="http://schemas.microsoft.com/office/drawing/2014/main" id="{76C6211B-9FC4-DDB3-3A1A-8DDBC3D9E79C}"/>
              </a:ext>
            </a:extLst>
          </p:cNvPr>
          <p:cNvSpPr txBox="1">
            <a:spLocks noGrp="1"/>
          </p:cNvSpPr>
          <p:nvPr>
            <p:ph type="body" idx="2"/>
          </p:nvPr>
        </p:nvSpPr>
        <p:spPr>
          <a:xfrm>
            <a:off x="143691" y="1421691"/>
            <a:ext cx="10750731" cy="550800"/>
          </a:xfrm>
          <a:prstGeom prst="rect">
            <a:avLst/>
          </a:prstGeom>
          <a:noFill/>
          <a:ln>
            <a:noFill/>
          </a:ln>
        </p:spPr>
        <p:txBody>
          <a:bodyPr spcFirstLastPara="1" wrap="square" lIns="91425" tIns="45700" rIns="91425" bIns="45700" anchor="t" anchorCtr="0">
            <a:noAutofit/>
          </a:bodyPr>
          <a:lstStyle/>
          <a:p>
            <a:pPr marL="228600" indent="0" algn="ctr"/>
            <a:r>
              <a:rPr lang="en-US" sz="2000" b="1" dirty="0">
                <a:solidFill>
                  <a:schemeClr val="accent1"/>
                </a:solidFill>
              </a:rPr>
              <a:t>A. </a:t>
            </a:r>
            <a:r>
              <a:rPr lang="el-GR" sz="2000" b="1" dirty="0">
                <a:solidFill>
                  <a:schemeClr val="accent1"/>
                </a:solidFill>
              </a:rPr>
              <a:t>ΠΟΣΟΤΙΚΑ εργαλεία</a:t>
            </a:r>
            <a:endParaRPr lang="en-US" sz="2000" dirty="0">
              <a:solidFill>
                <a:schemeClr val="accent1"/>
              </a:solidFill>
            </a:endParaRPr>
          </a:p>
          <a:p>
            <a:pPr marL="0" lvl="0" indent="0" algn="l" rtl="0">
              <a:lnSpc>
                <a:spcPct val="90000"/>
              </a:lnSpc>
              <a:spcBef>
                <a:spcPts val="0"/>
              </a:spcBef>
              <a:spcAft>
                <a:spcPts val="0"/>
              </a:spcAft>
              <a:buClr>
                <a:schemeClr val="dk1"/>
              </a:buClr>
              <a:buSzPts val="1800"/>
              <a:buNone/>
            </a:pPr>
            <a:endParaRPr dirty="0"/>
          </a:p>
        </p:txBody>
      </p:sp>
      <p:sp>
        <p:nvSpPr>
          <p:cNvPr id="3" name="Google Shape;151;g37f9446a92a_0_155">
            <a:extLst>
              <a:ext uri="{FF2B5EF4-FFF2-40B4-BE49-F238E27FC236}">
                <a16:creationId xmlns:a16="http://schemas.microsoft.com/office/drawing/2014/main" id="{D92F1A28-7B18-CC39-1161-95C20BEF5CAB}"/>
              </a:ext>
            </a:extLst>
          </p:cNvPr>
          <p:cNvSpPr txBox="1">
            <a:spLocks/>
          </p:cNvSpPr>
          <p:nvPr/>
        </p:nvSpPr>
        <p:spPr>
          <a:xfrm>
            <a:off x="143691" y="1896291"/>
            <a:ext cx="9357092" cy="48800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46100" lvl="1" indent="0" algn="just">
              <a:buNone/>
            </a:pPr>
            <a:r>
              <a:rPr lang="el-GR" sz="1800" b="1" dirty="0">
                <a:solidFill>
                  <a:schemeClr val="accent2"/>
                </a:solidFill>
              </a:rPr>
              <a:t>Έρευνες και ερωτηματολόγια</a:t>
            </a:r>
            <a:endParaRPr lang="en-US" sz="1800" b="1" dirty="0">
              <a:solidFill>
                <a:schemeClr val="accent2"/>
              </a:solidFill>
            </a:endParaRPr>
          </a:p>
          <a:p>
            <a:pPr lvl="1" algn="just"/>
            <a:r>
              <a:rPr lang="el-GR" sz="1800" i="1" dirty="0"/>
              <a:t>Παραδείγματα περιλαμβάνουν την Έρευνα Ανθεκτικότητας Μαθητών και την Κλίμακα Ψυχικής Ευημερίας </a:t>
            </a:r>
            <a:r>
              <a:rPr lang="el-GR" sz="1800" i="1" dirty="0" err="1"/>
              <a:t>Warwick-Edinburgh</a:t>
            </a:r>
            <a:r>
              <a:rPr lang="el-GR" sz="1800" i="1" dirty="0"/>
              <a:t> (WEMWBS). Θα πρέπει να χρησιμοποιείτε σύντομα, επικυρωμένα εργαλεία με γλώσσα κατάλληλη για την ηλικία.</a:t>
            </a:r>
            <a:endParaRPr lang="en-US" sz="1800" i="1" dirty="0"/>
          </a:p>
          <a:p>
            <a:pPr marL="546100" lvl="1" indent="0" algn="just">
              <a:buNone/>
            </a:pPr>
            <a:r>
              <a:rPr lang="el-GR" sz="1800" b="1" dirty="0">
                <a:solidFill>
                  <a:schemeClr val="accent2"/>
                </a:solidFill>
              </a:rPr>
              <a:t>Μετρήσεις σχολικού κλίματος</a:t>
            </a:r>
            <a:endParaRPr lang="en-US" sz="1800" b="1" dirty="0">
              <a:solidFill>
                <a:schemeClr val="accent2"/>
              </a:solidFill>
            </a:endParaRPr>
          </a:p>
          <a:p>
            <a:pPr lvl="1" algn="just"/>
            <a:r>
              <a:rPr lang="el-GR" sz="1800" i="1" dirty="0"/>
              <a:t>Αυτό περιλαμβάνει δεδομένα όπως η φοίτηση, τα περιστατικά συμπεριφοράς και τα ποσοστά συμμετοχής των μαθητών. Μπορείτε επίσης να χρησιμοποιήσετε υπάρχοντα σχολικά δεδομένα για να μετρήσετε το αίσθημα του </a:t>
            </a:r>
            <a:r>
              <a:rPr lang="el-GR" sz="1800" i="1" dirty="0" err="1"/>
              <a:t>ανήκειν</a:t>
            </a:r>
            <a:r>
              <a:rPr lang="el-GR" sz="1800" i="1" dirty="0"/>
              <a:t> ή της ασφάλειας.</a:t>
            </a:r>
            <a:endParaRPr lang="en-US" sz="1800" i="1" dirty="0"/>
          </a:p>
          <a:p>
            <a:pPr marL="546100" lvl="1" indent="0" algn="just">
              <a:buNone/>
            </a:pPr>
            <a:r>
              <a:rPr lang="el-GR" sz="1800" b="1" dirty="0">
                <a:solidFill>
                  <a:schemeClr val="accent2"/>
                </a:solidFill>
              </a:rPr>
              <a:t>Ακαδημαϊκές συσχετίσεις</a:t>
            </a:r>
            <a:endParaRPr lang="en-US" sz="1800" b="1" dirty="0">
              <a:solidFill>
                <a:schemeClr val="accent2"/>
              </a:solidFill>
            </a:endParaRPr>
          </a:p>
          <a:p>
            <a:pPr lvl="1" algn="just"/>
            <a:r>
              <a:rPr lang="el-GR" sz="1800" i="1" dirty="0"/>
              <a:t>Αυτό αναζητά μια συσχέτιση μεταξύ των παρεμβάσεων ευημερίας και των ακαδημαϊκών αποτελεσμάτων, αλλά είναι σημαντικό να θυμόμαστε ότι η συσχέτιση δεν ισοδυναμεί με αιτιώδη συνάφεια.</a:t>
            </a:r>
            <a:endParaRPr lang="en-US" sz="1800" i="1" dirty="0"/>
          </a:p>
          <a:p>
            <a:pPr marL="546100" lvl="1" indent="0" algn="just">
              <a:buNone/>
            </a:pPr>
            <a:r>
              <a:rPr lang="el-GR" sz="1800" b="1" dirty="0">
                <a:solidFill>
                  <a:schemeClr val="accent2"/>
                </a:solidFill>
              </a:rPr>
              <a:t>Πίνακες ελέγχου και κάρτες βαθμολογίας</a:t>
            </a:r>
            <a:endParaRPr lang="en-US" sz="1800" b="1" dirty="0">
              <a:solidFill>
                <a:schemeClr val="accent2"/>
              </a:solidFill>
            </a:endParaRPr>
          </a:p>
          <a:p>
            <a:pPr lvl="1" algn="just"/>
            <a:r>
              <a:rPr lang="el-GR" sz="1800" i="1" dirty="0"/>
              <a:t>Αυτά συνδυάζουν δείκτες όπως η φοίτηση, τα αποτελέσματα ερευνών και η εναλλαγή προσωπικού.</a:t>
            </a:r>
          </a:p>
          <a:p>
            <a:pPr lvl="1" algn="just"/>
            <a:r>
              <a:rPr lang="el-GR" sz="1800" i="1" dirty="0"/>
              <a:t>Παραδείγματα κατηγοριών μετρήσεων: Συναισθηματική υγεία, κοινωνικές σχέσεις, συμμετοχή, περιβάλλον.</a:t>
            </a:r>
            <a:endParaRPr lang="en-US" sz="1800" b="1" dirty="0">
              <a:solidFill>
                <a:schemeClr val="accent2"/>
              </a:solidFill>
            </a:endParaRPr>
          </a:p>
        </p:txBody>
      </p:sp>
      <p:pic>
        <p:nvPicPr>
          <p:cNvPr id="2" name="Picture 1">
            <a:extLst>
              <a:ext uri="{FF2B5EF4-FFF2-40B4-BE49-F238E27FC236}">
                <a16:creationId xmlns:a16="http://schemas.microsoft.com/office/drawing/2014/main" id="{BFD5580A-E504-DF98-B915-E86481F542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4145" y="2946833"/>
            <a:ext cx="2386420" cy="1612550"/>
          </a:xfrm>
          <a:prstGeom prst="rect">
            <a:avLst/>
          </a:prstGeom>
          <a:noFill/>
          <a:ln>
            <a:noFill/>
          </a:ln>
        </p:spPr>
      </p:pic>
    </p:spTree>
    <p:extLst>
      <p:ext uri="{BB962C8B-B14F-4D97-AF65-F5344CB8AC3E}">
        <p14:creationId xmlns:p14="http://schemas.microsoft.com/office/powerpoint/2010/main" val="55075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32FA4E66-B574-1FF1-C50D-7F827A1E4DB7}"/>
            </a:ext>
          </a:extLst>
        </p:cNvPr>
        <p:cNvGrpSpPr/>
        <p:nvPr/>
      </p:nvGrpSpPr>
      <p:grpSpPr>
        <a:xfrm>
          <a:off x="0" y="0"/>
          <a:ext cx="0" cy="0"/>
          <a:chOff x="0" y="0"/>
          <a:chExt cx="0" cy="0"/>
        </a:xfrm>
      </p:grpSpPr>
      <p:sp>
        <p:nvSpPr>
          <p:cNvPr id="149" name="Google Shape;149;g37f9446a92a_0_155">
            <a:extLst>
              <a:ext uri="{FF2B5EF4-FFF2-40B4-BE49-F238E27FC236}">
                <a16:creationId xmlns:a16="http://schemas.microsoft.com/office/drawing/2014/main" id="{D7FF0460-94B8-9F95-41FC-2ACB71C81FBC}"/>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50" name="Google Shape;150;g37f9446a92a_0_155">
            <a:extLst>
              <a:ext uri="{FF2B5EF4-FFF2-40B4-BE49-F238E27FC236}">
                <a16:creationId xmlns:a16="http://schemas.microsoft.com/office/drawing/2014/main" id="{3B4A5391-94D8-0C1F-9BDB-356379EFC6EE}"/>
              </a:ext>
            </a:extLst>
          </p:cNvPr>
          <p:cNvSpPr txBox="1">
            <a:spLocks noGrp="1"/>
          </p:cNvSpPr>
          <p:nvPr>
            <p:ph type="body" idx="1"/>
          </p:nvPr>
        </p:nvSpPr>
        <p:spPr>
          <a:xfrm>
            <a:off x="123750" y="881018"/>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dirty="0"/>
              <a:t>Εργαλεία και δείκτες για την αξιολόγηση της ευημερίας στο σχολείο </a:t>
            </a:r>
            <a:r>
              <a:rPr lang="en-US" dirty="0"/>
              <a:t>(2)	</a:t>
            </a:r>
          </a:p>
        </p:txBody>
      </p:sp>
      <p:sp>
        <p:nvSpPr>
          <p:cNvPr id="151" name="Google Shape;151;g37f9446a92a_0_155">
            <a:extLst>
              <a:ext uri="{FF2B5EF4-FFF2-40B4-BE49-F238E27FC236}">
                <a16:creationId xmlns:a16="http://schemas.microsoft.com/office/drawing/2014/main" id="{ABC6C726-EFCE-A711-202B-EA558CE2A7F3}"/>
              </a:ext>
            </a:extLst>
          </p:cNvPr>
          <p:cNvSpPr txBox="1">
            <a:spLocks noGrp="1"/>
          </p:cNvSpPr>
          <p:nvPr>
            <p:ph type="body" idx="2"/>
          </p:nvPr>
        </p:nvSpPr>
        <p:spPr>
          <a:xfrm>
            <a:off x="4676503" y="1515394"/>
            <a:ext cx="6530735" cy="550800"/>
          </a:xfrm>
          <a:prstGeom prst="rect">
            <a:avLst/>
          </a:prstGeom>
          <a:noFill/>
          <a:ln>
            <a:noFill/>
          </a:ln>
        </p:spPr>
        <p:txBody>
          <a:bodyPr spcFirstLastPara="1" wrap="square" lIns="91425" tIns="45700" rIns="91425" bIns="45700" anchor="t" anchorCtr="0">
            <a:noAutofit/>
          </a:bodyPr>
          <a:lstStyle/>
          <a:p>
            <a:pPr marL="228600" indent="0" algn="ctr"/>
            <a:r>
              <a:rPr lang="en-US" sz="2000" b="1" dirty="0">
                <a:solidFill>
                  <a:schemeClr val="accent1"/>
                </a:solidFill>
              </a:rPr>
              <a:t>B. </a:t>
            </a:r>
            <a:r>
              <a:rPr lang="el-GR" sz="2000" b="1" dirty="0">
                <a:solidFill>
                  <a:schemeClr val="accent1"/>
                </a:solidFill>
              </a:rPr>
              <a:t>ΠΟΙΟΤΙΚΑ εργαλεία</a:t>
            </a:r>
            <a:endParaRPr dirty="0"/>
          </a:p>
        </p:txBody>
      </p:sp>
      <p:sp>
        <p:nvSpPr>
          <p:cNvPr id="3" name="Google Shape;151;g37f9446a92a_0_155">
            <a:extLst>
              <a:ext uri="{FF2B5EF4-FFF2-40B4-BE49-F238E27FC236}">
                <a16:creationId xmlns:a16="http://schemas.microsoft.com/office/drawing/2014/main" id="{7BEAC638-A01C-1A4B-A4C6-F5BDB9A3396E}"/>
              </a:ext>
            </a:extLst>
          </p:cNvPr>
          <p:cNvSpPr txBox="1">
            <a:spLocks/>
          </p:cNvSpPr>
          <p:nvPr/>
        </p:nvSpPr>
        <p:spPr>
          <a:xfrm>
            <a:off x="4676503" y="2149770"/>
            <a:ext cx="6966927" cy="46265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lgn="ctr"/>
            <a:r>
              <a:rPr lang="el-GR" b="1" dirty="0">
                <a:solidFill>
                  <a:schemeClr val="accent2"/>
                </a:solidFill>
              </a:rPr>
              <a:t>Ομάδες Εστίασης και Κύκλοι Ακρόασης</a:t>
            </a:r>
          </a:p>
          <a:p>
            <a:pPr lvl="0" algn="ctr"/>
            <a:r>
              <a:rPr lang="el-GR" dirty="0"/>
              <a:t>Συγκεντρώστε τις απόψεις των μαθητών/προσωπικού για να κατανοήσετε τις εμπειρίες που έχουν ζήσει. Κάντε ανοιχτές ερωτήσεις: «</a:t>
            </a:r>
            <a:r>
              <a:rPr lang="el-GR" i="1" dirty="0"/>
              <a:t>Τι σας βοηθά να αισθάνεστε ασφαλείς και υποστηριζόμενοι στο σχολείο;</a:t>
            </a:r>
            <a:r>
              <a:rPr lang="el-GR" dirty="0"/>
              <a:t>»</a:t>
            </a:r>
          </a:p>
          <a:p>
            <a:pPr lvl="0" algn="ctr"/>
            <a:r>
              <a:rPr lang="el-GR" b="1" dirty="0">
                <a:solidFill>
                  <a:schemeClr val="accent2"/>
                </a:solidFill>
              </a:rPr>
              <a:t>Ημερολόγια </a:t>
            </a:r>
            <a:r>
              <a:rPr lang="el-GR" b="1" dirty="0" err="1">
                <a:solidFill>
                  <a:schemeClr val="accent2"/>
                </a:solidFill>
              </a:rPr>
              <a:t>Αναστοχασμού</a:t>
            </a:r>
            <a:endParaRPr lang="el-GR" b="1" dirty="0">
              <a:solidFill>
                <a:schemeClr val="accent2"/>
              </a:solidFill>
            </a:endParaRPr>
          </a:p>
          <a:p>
            <a:pPr lvl="0" algn="ctr"/>
            <a:r>
              <a:rPr lang="el-GR" dirty="0"/>
              <a:t>Αυτά επιτρέπουν στους μαθητές ή τους εκπαιδευτικούς να καταγράφουν τις αλλαγές στην ευημερία ή τη νοοτροπία τους.</a:t>
            </a:r>
          </a:p>
          <a:p>
            <a:pPr lvl="0" algn="ctr"/>
            <a:r>
              <a:rPr lang="el-GR" b="1" dirty="0">
                <a:solidFill>
                  <a:schemeClr val="accent2"/>
                </a:solidFill>
              </a:rPr>
              <a:t>Παρατηρήσεις στην Τάξη και Περιηγήσεις Μάθησης</a:t>
            </a:r>
          </a:p>
          <a:p>
            <a:pPr lvl="0" algn="ctr"/>
            <a:r>
              <a:rPr lang="el-GR" dirty="0"/>
              <a:t>Αυτές χρησιμοποιούν πλαίσια όπως μια ρουμπρίκα για το κλίμα στην τάξη για να παρατηρήσουν και να αξιολογήσουν την ευημερία.</a:t>
            </a:r>
          </a:p>
          <a:p>
            <a:pPr lvl="0" algn="ctr"/>
            <a:r>
              <a:rPr lang="el-GR" b="1" dirty="0">
                <a:solidFill>
                  <a:schemeClr val="accent2"/>
                </a:solidFill>
              </a:rPr>
              <a:t>Αφήγηση Ιστοριών και Μελέτες Περιπτώσεων</a:t>
            </a:r>
          </a:p>
          <a:p>
            <a:pPr lvl="0" algn="ctr"/>
            <a:r>
              <a:rPr lang="el-GR" dirty="0"/>
              <a:t>Αυτά καταγράφουν αφηγήσεις αλλαγών για να συμπληρώσουν τα αριθμητικά δεδομένα.</a:t>
            </a:r>
            <a:endParaRPr lang="en-US" dirty="0"/>
          </a:p>
        </p:txBody>
      </p:sp>
      <p:pic>
        <p:nvPicPr>
          <p:cNvPr id="4" name="Εικόνα 3">
            <a:extLst>
              <a:ext uri="{FF2B5EF4-FFF2-40B4-BE49-F238E27FC236}">
                <a16:creationId xmlns:a16="http://schemas.microsoft.com/office/drawing/2014/main" id="{A48D6989-063B-0AD4-B1B3-3C7DF9684119}"/>
              </a:ext>
            </a:extLst>
          </p:cNvPr>
          <p:cNvPicPr>
            <a:picLocks noChangeAspect="1"/>
          </p:cNvPicPr>
          <p:nvPr/>
        </p:nvPicPr>
        <p:blipFill>
          <a:blip r:embed="rId3"/>
          <a:stretch>
            <a:fillRect/>
          </a:stretch>
        </p:blipFill>
        <p:spPr>
          <a:xfrm>
            <a:off x="217714" y="2664821"/>
            <a:ext cx="4299733" cy="2579840"/>
          </a:xfrm>
          <a:prstGeom prst="rect">
            <a:avLst/>
          </a:prstGeom>
        </p:spPr>
      </p:pic>
    </p:spTree>
    <p:extLst>
      <p:ext uri="{BB962C8B-B14F-4D97-AF65-F5344CB8AC3E}">
        <p14:creationId xmlns:p14="http://schemas.microsoft.com/office/powerpoint/2010/main" val="21154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7f9446a92a_0_16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59" name="Google Shape;159;g37f9446a92a_0_161"/>
          <p:cNvSpPr txBox="1">
            <a:spLocks noGrp="1"/>
          </p:cNvSpPr>
          <p:nvPr>
            <p:ph type="body" idx="3"/>
          </p:nvPr>
        </p:nvSpPr>
        <p:spPr>
          <a:xfrm>
            <a:off x="62400" y="85141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dirty="0"/>
              <a:t>Διατήρηση πρακτικών ευημερίας</a:t>
            </a:r>
            <a:endParaRPr lang="en-US" dirty="0"/>
          </a:p>
        </p:txBody>
      </p:sp>
      <p:sp>
        <p:nvSpPr>
          <p:cNvPr id="8" name="TextBox 7">
            <a:extLst>
              <a:ext uri="{FF2B5EF4-FFF2-40B4-BE49-F238E27FC236}">
                <a16:creationId xmlns:a16="http://schemas.microsoft.com/office/drawing/2014/main" id="{DFEA30B3-58B4-2B7C-06AE-00F664B5336D}"/>
              </a:ext>
            </a:extLst>
          </p:cNvPr>
          <p:cNvSpPr txBox="1"/>
          <p:nvPr/>
        </p:nvSpPr>
        <p:spPr>
          <a:xfrm>
            <a:off x="341333" y="1402215"/>
            <a:ext cx="8944181" cy="5355312"/>
          </a:xfrm>
          <a:prstGeom prst="rect">
            <a:avLst/>
          </a:prstGeom>
          <a:noFill/>
        </p:spPr>
        <p:txBody>
          <a:bodyPr wrap="square">
            <a:spAutoFit/>
          </a:bodyPr>
          <a:lstStyle/>
          <a:p>
            <a:pPr algn="l">
              <a:buNone/>
            </a:pPr>
            <a:r>
              <a:rPr lang="el-GR" sz="1800" dirty="0">
                <a:solidFill>
                  <a:schemeClr val="dk1"/>
                </a:solidFill>
                <a:latin typeface="Calibri"/>
                <a:cs typeface="Calibri"/>
                <a:sym typeface="Calibri"/>
              </a:rPr>
              <a:t>Για να διατηρήσετε τις πρακτικές ευημερίας με την πάροδο του χρόνου, θα πρέπει:</a:t>
            </a:r>
          </a:p>
          <a:p>
            <a:pPr algn="l">
              <a:buNone/>
            </a:pPr>
            <a:endParaRPr lang="el-GR" sz="1800" dirty="0">
              <a:solidFill>
                <a:schemeClr val="dk1"/>
              </a:solidFill>
              <a:latin typeface="Calibri"/>
              <a:cs typeface="Calibri"/>
              <a:sym typeface="Calibri"/>
            </a:endParaRPr>
          </a:p>
          <a:p>
            <a:pPr algn="l">
              <a:buNone/>
            </a:pPr>
            <a:r>
              <a:rPr lang="el-GR" sz="1800" b="1" dirty="0">
                <a:solidFill>
                  <a:schemeClr val="accent1"/>
                </a:solidFill>
                <a:latin typeface="Calibri"/>
                <a:cs typeface="Calibri"/>
                <a:sym typeface="Calibri"/>
              </a:rPr>
              <a:t>Να τις ενσωματώσετε στα σχολικά συστήματα (Ενότητα 3.1): </a:t>
            </a:r>
          </a:p>
          <a:p>
            <a:pPr marL="285750" indent="-285750" algn="l">
              <a:buFont typeface="Arial" panose="020B0604020202020204" pitchFamily="34" charset="0"/>
              <a:buChar char="•"/>
            </a:pPr>
            <a:r>
              <a:rPr lang="el-GR" sz="1800" dirty="0">
                <a:solidFill>
                  <a:schemeClr val="dk1"/>
                </a:solidFill>
                <a:latin typeface="Calibri"/>
                <a:cs typeface="Calibri"/>
                <a:sym typeface="Calibri"/>
              </a:rPr>
              <a:t>Ενσωματώστε δείκτες ευημερίας στα Σχέδια Βελτίωσης του Σχολείου και συνδέστε τα αποτελέσματα με το πρόγραμμα σπουδών, τις διδακτικές πρακτικές και την εξέλιξη του προσωπικού. Μπορείτε επίσης να δημιουργήσετε ομάδες ηγεσίας για την ευημερία.</a:t>
            </a:r>
          </a:p>
          <a:p>
            <a:pPr algn="l"/>
            <a:endParaRPr lang="el-GR" sz="1800" dirty="0">
              <a:solidFill>
                <a:schemeClr val="dk1"/>
              </a:solidFill>
              <a:latin typeface="Calibri"/>
              <a:cs typeface="Calibri"/>
              <a:sym typeface="Calibri"/>
            </a:endParaRPr>
          </a:p>
          <a:p>
            <a:pPr algn="l"/>
            <a:r>
              <a:rPr lang="el-GR" sz="1800" b="1" dirty="0">
                <a:solidFill>
                  <a:schemeClr val="accent1"/>
                </a:solidFill>
                <a:latin typeface="Calibri"/>
                <a:cs typeface="Calibri"/>
                <a:sym typeface="Calibri"/>
              </a:rPr>
              <a:t>Να αναπτύξετε ικανότητες (Ενότητα 3.2): </a:t>
            </a:r>
          </a:p>
          <a:p>
            <a:pPr marL="285750" indent="-285750" algn="l">
              <a:buFont typeface="Arial" panose="020B0604020202020204" pitchFamily="34" charset="0"/>
              <a:buChar char="•"/>
            </a:pPr>
            <a:r>
              <a:rPr lang="el-GR" sz="1800" dirty="0">
                <a:solidFill>
                  <a:schemeClr val="dk1"/>
                </a:solidFill>
                <a:latin typeface="Calibri"/>
                <a:cs typeface="Calibri"/>
                <a:sym typeface="Calibri"/>
              </a:rPr>
              <a:t>Εκπαιδεύστε το προσωπικό στην κατανόηση των δεδομένων και ενθαρρύνετε την καθοδήγηση από ομότιμους και την κοινή ευθύνη.</a:t>
            </a:r>
          </a:p>
          <a:p>
            <a:pPr algn="l"/>
            <a:endParaRPr lang="el-GR" sz="1800" b="1" dirty="0">
              <a:solidFill>
                <a:schemeClr val="dk1"/>
              </a:solidFill>
              <a:latin typeface="Calibri"/>
              <a:cs typeface="Calibri"/>
              <a:sym typeface="Calibri"/>
            </a:endParaRPr>
          </a:p>
          <a:p>
            <a:pPr algn="l"/>
            <a:r>
              <a:rPr lang="el-GR" sz="1800" b="1" dirty="0">
                <a:solidFill>
                  <a:schemeClr val="accent1"/>
                </a:solidFill>
                <a:latin typeface="Calibri"/>
                <a:cs typeface="Calibri"/>
                <a:sym typeface="Calibri"/>
              </a:rPr>
              <a:t>Να επικοινωνείτε και να γιορτάζετε (Ενότητα 3.2): </a:t>
            </a:r>
          </a:p>
          <a:p>
            <a:pPr marL="285750" indent="-285750" algn="l">
              <a:buFont typeface="Arial" panose="020B0604020202020204" pitchFamily="34" charset="0"/>
              <a:buChar char="•"/>
            </a:pPr>
            <a:r>
              <a:rPr lang="el-GR" sz="1800" dirty="0">
                <a:solidFill>
                  <a:schemeClr val="dk1"/>
                </a:solidFill>
                <a:latin typeface="Calibri"/>
                <a:cs typeface="Calibri"/>
                <a:sym typeface="Calibri"/>
              </a:rPr>
              <a:t>Να μοιράζεστε ιστορίες με αντίκτυπο στην κοινότητα και να γιορτάζετε ορατά τα ορόσημα.</a:t>
            </a:r>
          </a:p>
          <a:p>
            <a:pPr algn="l"/>
            <a:endParaRPr lang="el-GR" sz="1800" dirty="0">
              <a:solidFill>
                <a:schemeClr val="dk1"/>
              </a:solidFill>
              <a:latin typeface="Calibri"/>
              <a:cs typeface="Calibri"/>
              <a:sym typeface="Calibri"/>
            </a:endParaRPr>
          </a:p>
          <a:p>
            <a:pPr algn="l"/>
            <a:r>
              <a:rPr lang="el-GR" sz="1800" b="1" dirty="0">
                <a:solidFill>
                  <a:schemeClr val="accent1"/>
                </a:solidFill>
                <a:latin typeface="Calibri"/>
                <a:cs typeface="Calibri"/>
                <a:sym typeface="Calibri"/>
              </a:rPr>
              <a:t>Να αναθεωρείτε και να προσαρμόζετε (Ενότητα 3.3): </a:t>
            </a:r>
          </a:p>
          <a:p>
            <a:pPr marL="285750" indent="-285750">
              <a:buFont typeface="Arial" panose="020B0604020202020204" pitchFamily="34" charset="0"/>
              <a:buChar char="•"/>
            </a:pPr>
            <a:r>
              <a:rPr lang="el-GR" sz="1800" dirty="0">
                <a:solidFill>
                  <a:schemeClr val="dk1"/>
                </a:solidFill>
                <a:latin typeface="Calibri"/>
                <a:cs typeface="Calibri"/>
                <a:sym typeface="Calibri"/>
              </a:rPr>
              <a:t>Να χρησιμοποιείτε ετήσιους κύκλους αναθεώρησης για να επανεξετάζετε τα δεδομένα και να τα ευθυγραμμίζετε με πλαίσια βασισμένα σε αποδεικτικά στοιχεία, όπως το CASEL, το PERMA ή το Πλαίσιο Ευημερίας του </a:t>
            </a:r>
            <a:r>
              <a:rPr lang="en" sz="1800" dirty="0">
                <a:solidFill>
                  <a:schemeClr val="dk1"/>
                </a:solidFill>
                <a:latin typeface="Calibri"/>
                <a:cs typeface="Calibri"/>
                <a:sym typeface="Calibri"/>
              </a:rPr>
              <a:t>OECD</a:t>
            </a:r>
            <a:r>
              <a:rPr lang="el-GR" sz="1800" dirty="0">
                <a:solidFill>
                  <a:schemeClr val="dk1"/>
                </a:solidFill>
                <a:latin typeface="Calibri"/>
                <a:cs typeface="Calibri"/>
                <a:sym typeface="Calibri"/>
              </a:rPr>
              <a:t>.</a:t>
            </a:r>
            <a:endParaRPr lang="en" sz="1800" dirty="0">
              <a:solidFill>
                <a:schemeClr val="dk1"/>
              </a:solidFill>
              <a:latin typeface="Calibri"/>
              <a:cs typeface="Calibri"/>
              <a:sym typeface="Calibri"/>
            </a:endParaRPr>
          </a:p>
        </p:txBody>
      </p:sp>
      <p:pic>
        <p:nvPicPr>
          <p:cNvPr id="9" name="Εικόνα 8">
            <a:extLst>
              <a:ext uri="{FF2B5EF4-FFF2-40B4-BE49-F238E27FC236}">
                <a16:creationId xmlns:a16="http://schemas.microsoft.com/office/drawing/2014/main" id="{AEA5F9A4-5E10-85F0-18CE-10D7B811122A}"/>
              </a:ext>
            </a:extLst>
          </p:cNvPr>
          <p:cNvPicPr>
            <a:picLocks noChangeAspect="1"/>
          </p:cNvPicPr>
          <p:nvPr/>
        </p:nvPicPr>
        <p:blipFill>
          <a:blip r:embed="rId3"/>
          <a:stretch>
            <a:fillRect/>
          </a:stretch>
        </p:blipFill>
        <p:spPr>
          <a:xfrm>
            <a:off x="8537270" y="3183612"/>
            <a:ext cx="3505200" cy="24551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CFD932ED-71DD-0778-FC5D-4EC729304F93}"/>
            </a:ext>
          </a:extLst>
        </p:cNvPr>
        <p:cNvGrpSpPr/>
        <p:nvPr/>
      </p:nvGrpSpPr>
      <p:grpSpPr>
        <a:xfrm>
          <a:off x="0" y="0"/>
          <a:ext cx="0" cy="0"/>
          <a:chOff x="0" y="0"/>
          <a:chExt cx="0" cy="0"/>
        </a:xfrm>
      </p:grpSpPr>
      <p:sp>
        <p:nvSpPr>
          <p:cNvPr id="156" name="Google Shape;156;g37f9446a92a_0_161">
            <a:extLst>
              <a:ext uri="{FF2B5EF4-FFF2-40B4-BE49-F238E27FC236}">
                <a16:creationId xmlns:a16="http://schemas.microsoft.com/office/drawing/2014/main" id="{9266C287-D317-3222-0049-DC78891855F4}"/>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59" name="Google Shape;159;g37f9446a92a_0_161">
            <a:extLst>
              <a:ext uri="{FF2B5EF4-FFF2-40B4-BE49-F238E27FC236}">
                <a16:creationId xmlns:a16="http://schemas.microsoft.com/office/drawing/2014/main" id="{77312376-21F4-47FA-FB29-F59F7E55EA78}"/>
              </a:ext>
            </a:extLst>
          </p:cNvPr>
          <p:cNvSpPr txBox="1">
            <a:spLocks noGrp="1"/>
          </p:cNvSpPr>
          <p:nvPr>
            <p:ph type="body" idx="3"/>
          </p:nvPr>
        </p:nvSpPr>
        <p:spPr>
          <a:xfrm>
            <a:off x="62400" y="85141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sz="2000" b="0" dirty="0"/>
              <a:t>Ο Κατάλογος Πιστότητας στα </a:t>
            </a:r>
            <a:r>
              <a:rPr lang="el-GR" sz="2000" b="0" dirty="0" err="1"/>
              <a:t>Ευημερεύοντα</a:t>
            </a:r>
            <a:r>
              <a:rPr lang="el-GR" sz="2000" b="0" dirty="0"/>
              <a:t> Σχολεία- : Ένα εργαλείο για συνεχή βελτίωση – 30 λεπτά</a:t>
            </a:r>
            <a:endParaRPr lang="en-US" sz="2000" b="0" dirty="0"/>
          </a:p>
        </p:txBody>
      </p:sp>
      <p:sp>
        <p:nvSpPr>
          <p:cNvPr id="8" name="TextBox 7">
            <a:extLst>
              <a:ext uri="{FF2B5EF4-FFF2-40B4-BE49-F238E27FC236}">
                <a16:creationId xmlns:a16="http://schemas.microsoft.com/office/drawing/2014/main" id="{EA746E7D-0CB4-8907-33FA-92D2F014DBCD}"/>
              </a:ext>
            </a:extLst>
          </p:cNvPr>
          <p:cNvSpPr txBox="1"/>
          <p:nvPr/>
        </p:nvSpPr>
        <p:spPr>
          <a:xfrm>
            <a:off x="241125" y="1456188"/>
            <a:ext cx="11765775" cy="5109091"/>
          </a:xfrm>
          <a:prstGeom prst="rect">
            <a:avLst/>
          </a:prstGeom>
          <a:noFill/>
        </p:spPr>
        <p:txBody>
          <a:bodyPr wrap="square">
            <a:spAutoFit/>
          </a:bodyPr>
          <a:lstStyle/>
          <a:p>
            <a:r>
              <a:rPr lang="el-GR" sz="1800" dirty="0">
                <a:solidFill>
                  <a:schemeClr val="dk1"/>
                </a:solidFill>
                <a:latin typeface="Calibri"/>
                <a:cs typeface="Calibri"/>
                <a:sym typeface="Calibri"/>
              </a:rPr>
              <a:t>Ο Κατάλογος </a:t>
            </a:r>
            <a:r>
              <a:rPr lang="el-GR" sz="1800" dirty="0">
                <a:solidFill>
                  <a:schemeClr val="dk1"/>
                </a:solidFill>
                <a:latin typeface="Calibri"/>
                <a:cs typeface="Calibri"/>
              </a:rPr>
              <a:t>Πιστότητας στα </a:t>
            </a:r>
            <a:r>
              <a:rPr lang="el-GR" sz="1800" dirty="0" err="1">
                <a:solidFill>
                  <a:schemeClr val="dk1"/>
                </a:solidFill>
                <a:latin typeface="Calibri"/>
                <a:cs typeface="Calibri"/>
              </a:rPr>
              <a:t>Ευημερεύοντα</a:t>
            </a:r>
            <a:r>
              <a:rPr lang="el-GR" sz="1800" dirty="0">
                <a:solidFill>
                  <a:schemeClr val="dk1"/>
                </a:solidFill>
                <a:latin typeface="Calibri"/>
                <a:cs typeface="Calibri"/>
              </a:rPr>
              <a:t> Σχολεία </a:t>
            </a:r>
            <a:r>
              <a:rPr lang="el-GR" sz="1800" dirty="0">
                <a:solidFill>
                  <a:schemeClr val="dk1"/>
                </a:solidFill>
                <a:latin typeface="Calibri"/>
                <a:cs typeface="Calibri"/>
                <a:sym typeface="Calibri"/>
              </a:rPr>
              <a:t>είναι ένα εργαλείο που έχει σχεδιαστεί για να αξιολογεί τον βαθμό στον οποίο τα σχολεία εφαρμόζουν τα βασικά στοιχεία των πρωτοβουλιών τους για την ευημερία. Εστιάζει σε </a:t>
            </a:r>
            <a:r>
              <a:rPr lang="el-GR" sz="1800" dirty="0" err="1">
                <a:solidFill>
                  <a:schemeClr val="dk1"/>
                </a:solidFill>
                <a:latin typeface="Calibri"/>
                <a:cs typeface="Calibri"/>
                <a:sym typeface="Calibri"/>
              </a:rPr>
              <a:t>παρατηρήσιμες</a:t>
            </a:r>
            <a:r>
              <a:rPr lang="el-GR" sz="1800" dirty="0">
                <a:solidFill>
                  <a:schemeClr val="dk1"/>
                </a:solidFill>
                <a:latin typeface="Calibri"/>
                <a:cs typeface="Calibri"/>
                <a:sym typeface="Calibri"/>
              </a:rPr>
              <a:t>, μετρήσιμες πρακτικές για να βοηθήσει τα σχολεία να βελτιώνουν συνεχώς την εφαρμογή τους. Ο κατάλογος προορίζεται να χρησιμοποιείται τουλάχιστον μία ή δύο φορές το χρόνο για την παρακολούθηση της προόδου και την ενημέρωση της λήψης αποφάσεων. </a:t>
            </a:r>
          </a:p>
          <a:p>
            <a:pPr algn="l">
              <a:buNone/>
            </a:pPr>
            <a:endParaRPr lang="el-GR" sz="1800" dirty="0">
              <a:solidFill>
                <a:schemeClr val="dk1"/>
              </a:solidFill>
              <a:latin typeface="Calibri"/>
              <a:cs typeface="Calibri"/>
              <a:sym typeface="Calibri"/>
            </a:endParaRPr>
          </a:p>
          <a:p>
            <a:pPr algn="l">
              <a:buNone/>
            </a:pPr>
            <a:r>
              <a:rPr lang="el-GR" sz="1800" b="1" dirty="0">
                <a:solidFill>
                  <a:schemeClr val="accent1"/>
                </a:solidFill>
                <a:latin typeface="Calibri" panose="020F0502020204030204" pitchFamily="34" charset="0"/>
                <a:cs typeface="Calibri" panose="020F0502020204030204" pitchFamily="34" charset="0"/>
                <a:sym typeface="Calibri"/>
              </a:rPr>
              <a:t>Η μέθοδος βαθμολόγησης</a:t>
            </a:r>
          </a:p>
          <a:p>
            <a:r>
              <a:rPr lang="el-GR" sz="1800" dirty="0">
                <a:solidFill>
                  <a:schemeClr val="dk1"/>
                </a:solidFill>
                <a:latin typeface="Calibri"/>
                <a:cs typeface="Calibri"/>
                <a:sym typeface="Calibri"/>
              </a:rPr>
              <a:t>Ο κατάλογος χρησιμοποιεί μια </a:t>
            </a:r>
            <a:r>
              <a:rPr lang="el-GR" sz="1800" b="1" dirty="0">
                <a:solidFill>
                  <a:schemeClr val="dk1"/>
                </a:solidFill>
                <a:latin typeface="Calibri"/>
                <a:cs typeface="Calibri"/>
                <a:sym typeface="Calibri"/>
              </a:rPr>
              <a:t>κλίμακα 3 βαθμών </a:t>
            </a:r>
            <a:r>
              <a:rPr lang="el-GR" sz="1800" dirty="0">
                <a:solidFill>
                  <a:schemeClr val="dk1"/>
                </a:solidFill>
                <a:latin typeface="Calibri"/>
                <a:cs typeface="Calibri"/>
                <a:sym typeface="Calibri"/>
              </a:rPr>
              <a:t>για τη βαθμολόγηση κάθε στοιχείου:</a:t>
            </a:r>
          </a:p>
          <a:p>
            <a:pPr algn="l">
              <a:buNone/>
            </a:pPr>
            <a:r>
              <a:rPr lang="el-GR" sz="1800" b="1" dirty="0">
                <a:solidFill>
                  <a:schemeClr val="accent1"/>
                </a:solidFill>
                <a:latin typeface="Calibri" panose="020F0502020204030204" pitchFamily="34" charset="0"/>
                <a:cs typeface="Calibri" panose="020F0502020204030204" pitchFamily="34" charset="0"/>
                <a:sym typeface="Calibri"/>
              </a:rPr>
              <a:t>0 = Δεν έχει εφαρμοστεί</a:t>
            </a:r>
          </a:p>
          <a:p>
            <a:pPr algn="l">
              <a:buNone/>
            </a:pPr>
            <a:r>
              <a:rPr lang="el-GR" sz="1800" b="1" dirty="0">
                <a:solidFill>
                  <a:schemeClr val="accent1"/>
                </a:solidFill>
                <a:latin typeface="Calibri" panose="020F0502020204030204" pitchFamily="34" charset="0"/>
                <a:cs typeface="Calibri" panose="020F0502020204030204" pitchFamily="34" charset="0"/>
                <a:sym typeface="Calibri"/>
              </a:rPr>
              <a:t>1 = Έχει εφαρμοστεί εν μέρει </a:t>
            </a:r>
            <a:r>
              <a:rPr lang="el-GR" sz="1800" dirty="0">
                <a:solidFill>
                  <a:schemeClr val="accent1"/>
                </a:solidFill>
                <a:latin typeface="Calibri" panose="020F0502020204030204" pitchFamily="34" charset="0"/>
                <a:cs typeface="Calibri" panose="020F0502020204030204" pitchFamily="34" charset="0"/>
                <a:sym typeface="Calibri"/>
              </a:rPr>
              <a:t>(ορισμένα στοιχεία λείπουν, είναι ασυνεπή ή κάτω από την απαιτούμενη ποιότητα)</a:t>
            </a:r>
          </a:p>
          <a:p>
            <a:pPr algn="l">
              <a:buNone/>
            </a:pPr>
            <a:r>
              <a:rPr lang="el-GR" sz="1800" b="1" dirty="0">
                <a:solidFill>
                  <a:schemeClr val="accent1"/>
                </a:solidFill>
                <a:latin typeface="Calibri" panose="020F0502020204030204" pitchFamily="34" charset="0"/>
                <a:cs typeface="Calibri" panose="020F0502020204030204" pitchFamily="34" charset="0"/>
                <a:sym typeface="Calibri"/>
              </a:rPr>
              <a:t>2 = Έχει εφαρμοστεί πλήρως </a:t>
            </a:r>
            <a:r>
              <a:rPr lang="el-GR" sz="1800" dirty="0">
                <a:solidFill>
                  <a:schemeClr val="accent1"/>
                </a:solidFill>
                <a:latin typeface="Calibri" panose="020F0502020204030204" pitchFamily="34" charset="0"/>
                <a:cs typeface="Calibri" panose="020F0502020204030204" pitchFamily="34" charset="0"/>
                <a:sym typeface="Calibri"/>
              </a:rPr>
              <a:t>(πληροί ή υπερβαίνει τις απαιτήσεις με συνέπεια) </a:t>
            </a:r>
          </a:p>
          <a:p>
            <a:pPr algn="l">
              <a:buNone/>
            </a:pPr>
            <a:endParaRPr lang="el-GR" sz="1800" dirty="0">
              <a:solidFill>
                <a:schemeClr val="dk1"/>
              </a:solidFill>
              <a:latin typeface="Calibri"/>
              <a:cs typeface="Calibri"/>
              <a:sym typeface="Calibri"/>
            </a:endParaRPr>
          </a:p>
          <a:p>
            <a:pPr algn="l">
              <a:buNone/>
            </a:pPr>
            <a:r>
              <a:rPr lang="el-GR" sz="1800" dirty="0">
                <a:solidFill>
                  <a:schemeClr val="dk1"/>
                </a:solidFill>
                <a:latin typeface="Calibri"/>
                <a:cs typeface="Calibri"/>
                <a:sym typeface="Calibri"/>
              </a:rPr>
              <a:t>Τα στοιχεία για τη βαθμολόγηση προέρχονται από διάφορες πηγές, όπως σχέδια δράσης των σχολείων, αρχεία παρουσιών, σημειώσεις παρατήρησης και περιλήψεις ομάδων εστίασης. Η συνολική δυνατή βαθμολογία κυμαίνεται από 0 έως 30, η οποία καθορίζει το επίπεδο πιστότητας:</a:t>
            </a:r>
          </a:p>
          <a:p>
            <a:pPr algn="l">
              <a:buNone/>
            </a:pPr>
            <a:r>
              <a:rPr lang="el-GR" sz="1800" b="1" dirty="0">
                <a:solidFill>
                  <a:schemeClr val="accent1"/>
                </a:solidFill>
                <a:latin typeface="Calibri" panose="020F0502020204030204" pitchFamily="34" charset="0"/>
                <a:cs typeface="Calibri" panose="020F0502020204030204" pitchFamily="34" charset="0"/>
                <a:sym typeface="Calibri"/>
              </a:rPr>
              <a:t>Χαμηλή πιστότητα: </a:t>
            </a:r>
            <a:r>
              <a:rPr lang="el-GR" sz="1800" dirty="0">
                <a:solidFill>
                  <a:schemeClr val="accent1"/>
                </a:solidFill>
                <a:latin typeface="Calibri" panose="020F0502020204030204" pitchFamily="34" charset="0"/>
                <a:cs typeface="Calibri" panose="020F0502020204030204" pitchFamily="34" charset="0"/>
                <a:sym typeface="Calibri"/>
              </a:rPr>
              <a:t>0–14</a:t>
            </a:r>
          </a:p>
          <a:p>
            <a:pPr algn="l">
              <a:buNone/>
            </a:pPr>
            <a:r>
              <a:rPr lang="el-GR" sz="1800" b="1" dirty="0">
                <a:solidFill>
                  <a:schemeClr val="accent1"/>
                </a:solidFill>
                <a:latin typeface="Calibri" panose="020F0502020204030204" pitchFamily="34" charset="0"/>
                <a:cs typeface="Calibri" panose="020F0502020204030204" pitchFamily="34" charset="0"/>
                <a:sym typeface="Calibri"/>
              </a:rPr>
              <a:t>Μέτρια πιστότητα: </a:t>
            </a:r>
            <a:r>
              <a:rPr lang="el-GR" sz="1800" dirty="0">
                <a:solidFill>
                  <a:schemeClr val="accent1"/>
                </a:solidFill>
                <a:latin typeface="Calibri" panose="020F0502020204030204" pitchFamily="34" charset="0"/>
                <a:cs typeface="Calibri" panose="020F0502020204030204" pitchFamily="34" charset="0"/>
                <a:sym typeface="Calibri"/>
              </a:rPr>
              <a:t>15–23</a:t>
            </a:r>
          </a:p>
          <a:p>
            <a:pPr algn="l">
              <a:buNone/>
            </a:pPr>
            <a:r>
              <a:rPr lang="el-GR" sz="1800" b="1" dirty="0">
                <a:solidFill>
                  <a:schemeClr val="accent1"/>
                </a:solidFill>
                <a:latin typeface="Calibri" panose="020F0502020204030204" pitchFamily="34" charset="0"/>
                <a:cs typeface="Calibri" panose="020F0502020204030204" pitchFamily="34" charset="0"/>
                <a:sym typeface="Calibri"/>
              </a:rPr>
              <a:t>Υψηλή πιστότητα: </a:t>
            </a:r>
            <a:r>
              <a:rPr lang="el-GR" sz="1800" dirty="0">
                <a:solidFill>
                  <a:schemeClr val="accent1"/>
                </a:solidFill>
                <a:latin typeface="Calibri" panose="020F0502020204030204" pitchFamily="34" charset="0"/>
                <a:cs typeface="Calibri" panose="020F0502020204030204" pitchFamily="34" charset="0"/>
                <a:sym typeface="Calibri"/>
              </a:rPr>
              <a:t>24–30</a:t>
            </a:r>
            <a:r>
              <a:rPr lang="el-GR" sz="1800" dirty="0">
                <a:solidFill>
                  <a:schemeClr val="dk1"/>
                </a:solidFill>
                <a:latin typeface="Calibri"/>
                <a:cs typeface="Calibri"/>
                <a:sym typeface="Calibri"/>
              </a:rPr>
              <a:t> </a:t>
            </a:r>
          </a:p>
        </p:txBody>
      </p:sp>
    </p:spTree>
    <p:extLst>
      <p:ext uri="{BB962C8B-B14F-4D97-AF65-F5344CB8AC3E}">
        <p14:creationId xmlns:p14="http://schemas.microsoft.com/office/powerpoint/2010/main" val="111069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9645E9AD-130F-9B78-8C21-A392657D72AB}"/>
            </a:ext>
          </a:extLst>
        </p:cNvPr>
        <p:cNvGrpSpPr/>
        <p:nvPr/>
      </p:nvGrpSpPr>
      <p:grpSpPr>
        <a:xfrm>
          <a:off x="0" y="0"/>
          <a:ext cx="0" cy="0"/>
          <a:chOff x="0" y="0"/>
          <a:chExt cx="0" cy="0"/>
        </a:xfrm>
      </p:grpSpPr>
      <p:sp>
        <p:nvSpPr>
          <p:cNvPr id="156" name="Google Shape;156;g37f9446a92a_0_161">
            <a:extLst>
              <a:ext uri="{FF2B5EF4-FFF2-40B4-BE49-F238E27FC236}">
                <a16:creationId xmlns:a16="http://schemas.microsoft.com/office/drawing/2014/main" id="{188F044C-FB74-E194-DA30-34A7F8D52223}"/>
              </a:ext>
            </a:extLst>
          </p:cNvPr>
          <p:cNvSpPr txBox="1">
            <a:spLocks noGrp="1"/>
          </p:cNvSpPr>
          <p:nvPr>
            <p:ph type="title"/>
          </p:nvPr>
        </p:nvSpPr>
        <p:spPr>
          <a:xfrm>
            <a:off x="123750" y="2848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59" name="Google Shape;159;g37f9446a92a_0_161">
            <a:extLst>
              <a:ext uri="{FF2B5EF4-FFF2-40B4-BE49-F238E27FC236}">
                <a16:creationId xmlns:a16="http://schemas.microsoft.com/office/drawing/2014/main" id="{6F0D73FD-7542-DBF6-E757-89BE5C138F1E}"/>
              </a:ext>
            </a:extLst>
          </p:cNvPr>
          <p:cNvSpPr txBox="1">
            <a:spLocks noGrp="1"/>
          </p:cNvSpPr>
          <p:nvPr>
            <p:ph type="body" idx="3"/>
          </p:nvPr>
        </p:nvSpPr>
        <p:spPr>
          <a:xfrm>
            <a:off x="62400" y="851415"/>
            <a:ext cx="4868829"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dirty="0">
                <a:latin typeface="Calibri" panose="020F0502020204030204" pitchFamily="34" charset="0"/>
                <a:cs typeface="Calibri" panose="020F0502020204030204" pitchFamily="34" charset="0"/>
              </a:rPr>
              <a:t>Ενότητες και Στοιχεία Καταλόγου</a:t>
            </a:r>
            <a:endParaRPr lang="en-US" dirty="0"/>
          </a:p>
        </p:txBody>
      </p:sp>
      <p:graphicFrame>
        <p:nvGraphicFramePr>
          <p:cNvPr id="2" name="Διάγραμμα 1">
            <a:extLst>
              <a:ext uri="{FF2B5EF4-FFF2-40B4-BE49-F238E27FC236}">
                <a16:creationId xmlns:a16="http://schemas.microsoft.com/office/drawing/2014/main" id="{3D5DFF24-8265-6CC7-48AB-BC56DAEB606D}"/>
              </a:ext>
            </a:extLst>
          </p:cNvPr>
          <p:cNvGraphicFramePr/>
          <p:nvPr>
            <p:extLst>
              <p:ext uri="{D42A27DB-BD31-4B8C-83A1-F6EECF244321}">
                <p14:modId xmlns:p14="http://schemas.microsoft.com/office/powerpoint/2010/main" val="2558146881"/>
              </p:ext>
            </p:extLst>
          </p:nvPr>
        </p:nvGraphicFramePr>
        <p:xfrm>
          <a:off x="-211920" y="729495"/>
          <a:ext cx="12129599" cy="6006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225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933AEF72-A814-D51E-59EA-2F78E69EE740}"/>
            </a:ext>
          </a:extLst>
        </p:cNvPr>
        <p:cNvGrpSpPr/>
        <p:nvPr/>
      </p:nvGrpSpPr>
      <p:grpSpPr>
        <a:xfrm>
          <a:off x="0" y="0"/>
          <a:ext cx="0" cy="0"/>
          <a:chOff x="0" y="0"/>
          <a:chExt cx="0" cy="0"/>
        </a:xfrm>
      </p:grpSpPr>
      <p:sp>
        <p:nvSpPr>
          <p:cNvPr id="156" name="Google Shape;156;g37f9446a92a_0_161">
            <a:extLst>
              <a:ext uri="{FF2B5EF4-FFF2-40B4-BE49-F238E27FC236}">
                <a16:creationId xmlns:a16="http://schemas.microsoft.com/office/drawing/2014/main" id="{807CE59F-AF5A-A59F-72DA-2ED7D0C18DA7}"/>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59" name="Google Shape;159;g37f9446a92a_0_161">
            <a:extLst>
              <a:ext uri="{FF2B5EF4-FFF2-40B4-BE49-F238E27FC236}">
                <a16:creationId xmlns:a16="http://schemas.microsoft.com/office/drawing/2014/main" id="{68BAC3F8-4A32-7EC1-ED93-23CD42651205}"/>
              </a:ext>
            </a:extLst>
          </p:cNvPr>
          <p:cNvSpPr txBox="1">
            <a:spLocks noGrp="1"/>
          </p:cNvSpPr>
          <p:nvPr>
            <p:ph type="body" idx="3"/>
          </p:nvPr>
        </p:nvSpPr>
        <p:spPr>
          <a:xfrm>
            <a:off x="62400" y="85141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b="0" dirty="0"/>
              <a:t>Σενάριο πρακτικής χρήσης εργαλείου Πιστότητας: «Τα χαμένα κομμάτια»</a:t>
            </a:r>
            <a:endParaRPr lang="en-US" dirty="0"/>
          </a:p>
        </p:txBody>
      </p:sp>
      <p:sp>
        <p:nvSpPr>
          <p:cNvPr id="8" name="TextBox 7">
            <a:extLst>
              <a:ext uri="{FF2B5EF4-FFF2-40B4-BE49-F238E27FC236}">
                <a16:creationId xmlns:a16="http://schemas.microsoft.com/office/drawing/2014/main" id="{3363DFA1-2B9E-4332-53FC-09E78C12A078}"/>
              </a:ext>
            </a:extLst>
          </p:cNvPr>
          <p:cNvSpPr txBox="1"/>
          <p:nvPr/>
        </p:nvSpPr>
        <p:spPr>
          <a:xfrm>
            <a:off x="241125" y="1456188"/>
            <a:ext cx="11765775" cy="5355312"/>
          </a:xfrm>
          <a:prstGeom prst="rect">
            <a:avLst/>
          </a:prstGeom>
          <a:noFill/>
        </p:spPr>
        <p:txBody>
          <a:bodyPr wrap="square">
            <a:spAutoFit/>
          </a:bodyPr>
          <a:lstStyle/>
          <a:p>
            <a:r>
              <a:rPr lang="el-GR" sz="1800" dirty="0">
                <a:solidFill>
                  <a:schemeClr val="dk1"/>
                </a:solidFill>
                <a:latin typeface="Calibri"/>
                <a:cs typeface="Calibri"/>
                <a:sym typeface="Calibri"/>
              </a:rPr>
              <a:t>Σε αυτό το σενάριο, θα ενεργήσετε ως Κύριος Εκπαιδευτής που έχει διοριστεί σε ένα σχολείο, «</a:t>
            </a:r>
            <a:r>
              <a:rPr lang="el-GR" sz="1800" dirty="0" err="1">
                <a:solidFill>
                  <a:schemeClr val="dk1"/>
                </a:solidFill>
                <a:latin typeface="Calibri"/>
                <a:cs typeface="Calibri"/>
                <a:sym typeface="Calibri"/>
              </a:rPr>
              <a:t>Harmony</a:t>
            </a:r>
            <a:r>
              <a:rPr lang="el-GR" sz="1800" dirty="0">
                <a:solidFill>
                  <a:schemeClr val="dk1"/>
                </a:solidFill>
                <a:latin typeface="Calibri"/>
                <a:cs typeface="Calibri"/>
                <a:sym typeface="Calibri"/>
              </a:rPr>
              <a:t> High». Μόλις ολοκληρώσατε τον ενδιάμεσο έλεγχο με την κεντρική ομάδα του σχολείου και πρέπει να συμπληρώσετε τον Κατάλογο</a:t>
            </a:r>
            <a:r>
              <a:rPr lang="el-GR" sz="1800" dirty="0">
                <a:solidFill>
                  <a:schemeClr val="dk1"/>
                </a:solidFill>
                <a:latin typeface="Calibri"/>
                <a:cs typeface="Calibri"/>
              </a:rPr>
              <a:t> Πιστότητας των </a:t>
            </a:r>
            <a:r>
              <a:rPr lang="el-GR" sz="1800" dirty="0" err="1">
                <a:solidFill>
                  <a:schemeClr val="dk1"/>
                </a:solidFill>
                <a:latin typeface="Calibri"/>
                <a:cs typeface="Calibri"/>
              </a:rPr>
              <a:t>Ευημερευόντων</a:t>
            </a:r>
            <a:r>
              <a:rPr lang="el-GR" sz="1800" dirty="0">
                <a:solidFill>
                  <a:schemeClr val="dk1"/>
                </a:solidFill>
                <a:latin typeface="Calibri"/>
                <a:cs typeface="Calibri"/>
              </a:rPr>
              <a:t> Σχολείων</a:t>
            </a:r>
            <a:r>
              <a:rPr lang="el-GR" sz="1800" dirty="0">
                <a:solidFill>
                  <a:schemeClr val="dk1"/>
                </a:solidFill>
                <a:latin typeface="Calibri"/>
                <a:cs typeface="Calibri"/>
                <a:sym typeface="Calibri"/>
              </a:rPr>
              <a:t>. Ο στόχος σας είναι να εξετάσετε τις σημειώσεις που σας έχουν δοθεί και να βαθμολογήσετε την πιστότητα εφαρμογής του σχολείου.</a:t>
            </a:r>
          </a:p>
          <a:p>
            <a:endParaRPr lang="el-GR" sz="1800" dirty="0">
              <a:solidFill>
                <a:schemeClr val="dk1"/>
              </a:solidFill>
              <a:latin typeface="Calibri"/>
              <a:cs typeface="Calibri"/>
              <a:sym typeface="Calibri"/>
            </a:endParaRPr>
          </a:p>
          <a:p>
            <a:r>
              <a:rPr lang="el-GR" sz="1800" b="1" dirty="0">
                <a:solidFill>
                  <a:schemeClr val="dk1"/>
                </a:solidFill>
                <a:latin typeface="Calibri"/>
                <a:cs typeface="Calibri"/>
                <a:sym typeface="Calibri"/>
              </a:rPr>
              <a:t>Λεπτομέρειες σεναρίου:</a:t>
            </a:r>
          </a:p>
          <a:p>
            <a:r>
              <a:rPr lang="el-GR" sz="1800" dirty="0">
                <a:solidFill>
                  <a:schemeClr val="dk1"/>
                </a:solidFill>
                <a:latin typeface="Calibri"/>
                <a:cs typeface="Calibri"/>
                <a:sym typeface="Calibri"/>
              </a:rPr>
              <a:t>Σχολείο: </a:t>
            </a:r>
            <a:r>
              <a:rPr lang="el-GR" sz="1800" dirty="0" err="1">
                <a:solidFill>
                  <a:schemeClr val="dk1"/>
                </a:solidFill>
                <a:latin typeface="Calibri"/>
                <a:cs typeface="Calibri"/>
                <a:sym typeface="Calibri"/>
              </a:rPr>
              <a:t>Harmony</a:t>
            </a:r>
            <a:r>
              <a:rPr lang="el-GR" sz="1800" dirty="0">
                <a:solidFill>
                  <a:schemeClr val="dk1"/>
                </a:solidFill>
                <a:latin typeface="Calibri"/>
                <a:cs typeface="Calibri"/>
                <a:sym typeface="Calibri"/>
              </a:rPr>
              <a:t> High. Ομάδα: 5 μέλη, συμπεριλαμβανομένου του διευθυντή, ενός συμβούλου, ενός εκπαιδευτικού ειδικής αγωγής, ενός δασκάλου ιστορίας και ενός εκπροσώπου των γονέων. Ο εκπρόσωπος των γονέων προστέθηκε τον Νοέμβριο, ένα μήνα μετά τη σύσταση της αρχικής ομάδας.</a:t>
            </a:r>
          </a:p>
          <a:p>
            <a:endParaRPr lang="el-GR" sz="1800" dirty="0">
              <a:solidFill>
                <a:schemeClr val="dk1"/>
              </a:solidFill>
              <a:latin typeface="Calibri"/>
              <a:cs typeface="Calibri"/>
              <a:sym typeface="Calibri"/>
            </a:endParaRPr>
          </a:p>
          <a:p>
            <a:r>
              <a:rPr lang="el-GR" sz="1800" b="1" dirty="0">
                <a:solidFill>
                  <a:schemeClr val="tx1"/>
                </a:solidFill>
                <a:latin typeface="Calibri" panose="020F0502020204030204" pitchFamily="34" charset="0"/>
                <a:cs typeface="Calibri" panose="020F0502020204030204" pitchFamily="34" charset="0"/>
                <a:sym typeface="Calibri"/>
              </a:rPr>
              <a:t>Οδηγίες δραστηριότητας:</a:t>
            </a:r>
          </a:p>
          <a:p>
            <a:r>
              <a:rPr lang="el-GR" sz="1800" dirty="0">
                <a:solidFill>
                  <a:schemeClr val="dk1"/>
                </a:solidFill>
                <a:latin typeface="Calibri"/>
                <a:cs typeface="Calibri"/>
                <a:sym typeface="Calibri"/>
              </a:rPr>
              <a:t>Χρησιμοποιώντας τις σημειώσεις του σεναρίου που παρέχονται (επόμενη διαφάνεια), συμπληρώστε το φύλλο βαθμολόγησης του Καταλόγου</a:t>
            </a:r>
            <a:r>
              <a:rPr lang="el-GR" sz="1800" dirty="0">
                <a:solidFill>
                  <a:schemeClr val="dk1"/>
                </a:solidFill>
                <a:latin typeface="Calibri"/>
                <a:cs typeface="Calibri"/>
              </a:rPr>
              <a:t> Πιστότητας των </a:t>
            </a:r>
            <a:r>
              <a:rPr lang="el-GR" sz="1800" dirty="0" err="1">
                <a:solidFill>
                  <a:schemeClr val="dk1"/>
                </a:solidFill>
                <a:latin typeface="Calibri"/>
                <a:cs typeface="Calibri"/>
              </a:rPr>
              <a:t>Ευημερευόντων</a:t>
            </a:r>
            <a:r>
              <a:rPr lang="el-GR" sz="1800" dirty="0">
                <a:solidFill>
                  <a:schemeClr val="dk1"/>
                </a:solidFill>
                <a:latin typeface="Calibri"/>
                <a:cs typeface="Calibri"/>
              </a:rPr>
              <a:t> Σχολείων</a:t>
            </a:r>
            <a:r>
              <a:rPr lang="el-GR" sz="1800" dirty="0">
                <a:solidFill>
                  <a:schemeClr val="dk1"/>
                </a:solidFill>
                <a:latin typeface="Calibri"/>
                <a:cs typeface="Calibri"/>
                <a:sym typeface="Calibri"/>
              </a:rPr>
              <a:t>. </a:t>
            </a:r>
          </a:p>
          <a:p>
            <a:r>
              <a:rPr lang="el-GR" sz="1800" dirty="0">
                <a:solidFill>
                  <a:schemeClr val="dk1"/>
                </a:solidFill>
                <a:latin typeface="Calibri"/>
                <a:cs typeface="Calibri"/>
                <a:sym typeface="Calibri"/>
              </a:rPr>
              <a:t>Για κάθε στοιχείο, αποδώστε βαθμολογία 0, 1 ή 2 με βάση τα στοιχεία που παρέχονται στις σημειώσεις. </a:t>
            </a:r>
          </a:p>
          <a:p>
            <a:r>
              <a:rPr lang="el-GR" sz="1800" dirty="0">
                <a:solidFill>
                  <a:schemeClr val="dk1"/>
                </a:solidFill>
                <a:latin typeface="Calibri"/>
                <a:cs typeface="Calibri"/>
                <a:sym typeface="Calibri"/>
              </a:rPr>
              <a:t>Στη στήλη «Σημειώσεις Στοιχείων», σημειώστε εν συντομία τον λόγο για τον οποίο αποδώσατε τη συγκεκριμένη βαθμολογία, αναφερόμενοι στις λεπτομέρειες του σεναρίου.</a:t>
            </a:r>
          </a:p>
          <a:p>
            <a:r>
              <a:rPr lang="el-GR" sz="1800" dirty="0">
                <a:solidFill>
                  <a:schemeClr val="dk1"/>
                </a:solidFill>
                <a:latin typeface="Calibri"/>
                <a:cs typeface="Calibri"/>
                <a:sym typeface="Calibri"/>
              </a:rPr>
              <a:t>Αφού βαθμολογήσετε όλα τα στοιχεία, υπολογίστε τη συνολική βαθμολογία και προσδιορίστε το επίπεδο πιστότητας του σχολείου (χαμηλό, μέτριο ή υψηλό).</a:t>
            </a:r>
            <a:br>
              <a:rPr lang="en" sz="1800" dirty="0">
                <a:solidFill>
                  <a:schemeClr val="tx1"/>
                </a:solidFill>
                <a:latin typeface="Calibri" panose="020F0502020204030204" pitchFamily="34" charset="0"/>
                <a:cs typeface="Calibri" panose="020F0502020204030204" pitchFamily="34" charset="0"/>
              </a:rPr>
            </a:br>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263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FC6CBCA6-F1BC-7A2F-A95C-30FB6E4AA428}"/>
            </a:ext>
          </a:extLst>
        </p:cNvPr>
        <p:cNvGrpSpPr/>
        <p:nvPr/>
      </p:nvGrpSpPr>
      <p:grpSpPr>
        <a:xfrm>
          <a:off x="0" y="0"/>
          <a:ext cx="0" cy="0"/>
          <a:chOff x="0" y="0"/>
          <a:chExt cx="0" cy="0"/>
        </a:xfrm>
      </p:grpSpPr>
      <p:sp>
        <p:nvSpPr>
          <p:cNvPr id="156" name="Google Shape;156;g37f9446a92a_0_161">
            <a:extLst>
              <a:ext uri="{FF2B5EF4-FFF2-40B4-BE49-F238E27FC236}">
                <a16:creationId xmlns:a16="http://schemas.microsoft.com/office/drawing/2014/main" id="{8DB67EF0-3D7E-EB1B-B5B8-7B8992E3448A}"/>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59" name="Google Shape;159;g37f9446a92a_0_161">
            <a:extLst>
              <a:ext uri="{FF2B5EF4-FFF2-40B4-BE49-F238E27FC236}">
                <a16:creationId xmlns:a16="http://schemas.microsoft.com/office/drawing/2014/main" id="{24ED0E7F-E161-CCB1-D459-6291B0D08E59}"/>
              </a:ext>
            </a:extLst>
          </p:cNvPr>
          <p:cNvSpPr txBox="1">
            <a:spLocks noGrp="1"/>
          </p:cNvSpPr>
          <p:nvPr>
            <p:ph type="body" idx="3"/>
          </p:nvPr>
        </p:nvSpPr>
        <p:spPr>
          <a:xfrm>
            <a:off x="62400" y="851415"/>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b="0" dirty="0"/>
              <a:t>Σενάριο πρακτικής χρήσης εργαλείου Πιστότητας: «Τα χαμένα κομμάτια»</a:t>
            </a:r>
            <a:endParaRPr lang="en-US" dirty="0"/>
          </a:p>
        </p:txBody>
      </p:sp>
      <p:sp>
        <p:nvSpPr>
          <p:cNvPr id="8" name="TextBox 7">
            <a:extLst>
              <a:ext uri="{FF2B5EF4-FFF2-40B4-BE49-F238E27FC236}">
                <a16:creationId xmlns:a16="http://schemas.microsoft.com/office/drawing/2014/main" id="{AEC138FD-81D8-9E56-6F72-CAC4D20B2337}"/>
              </a:ext>
            </a:extLst>
          </p:cNvPr>
          <p:cNvSpPr txBox="1"/>
          <p:nvPr/>
        </p:nvSpPr>
        <p:spPr>
          <a:xfrm>
            <a:off x="241125" y="1273308"/>
            <a:ext cx="11765775" cy="5909310"/>
          </a:xfrm>
          <a:prstGeom prst="rect">
            <a:avLst/>
          </a:prstGeom>
          <a:noFill/>
        </p:spPr>
        <p:txBody>
          <a:bodyPr wrap="square">
            <a:spAutoFit/>
          </a:bodyPr>
          <a:lstStyle/>
          <a:p>
            <a:r>
              <a:rPr lang="el-GR" sz="1800" b="1" dirty="0">
                <a:solidFill>
                  <a:schemeClr val="dk1"/>
                </a:solidFill>
                <a:latin typeface="Calibri"/>
                <a:cs typeface="Calibri"/>
              </a:rPr>
              <a:t>Λεπτομέρειες σεναρίου:</a:t>
            </a:r>
          </a:p>
          <a:p>
            <a:r>
              <a:rPr lang="el-GR" sz="1800" b="1" dirty="0">
                <a:solidFill>
                  <a:schemeClr val="dk1"/>
                </a:solidFill>
                <a:latin typeface="Calibri"/>
                <a:cs typeface="Calibri"/>
              </a:rPr>
              <a:t>Σημειώσεις από τον ενδιάμεσο έλεγχο:</a:t>
            </a:r>
            <a:endParaRPr lang="el-GR" sz="18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Το σχέδιο δράσης του σχολείου δημιουργήθηκε μετά την αξιολόγηση των αναγκών και περιλαμβάνει ένα σαφές όραμα και προγραμματισμένες δραστηριότητες. Το σχέδιο οριστικοποιήθηκε και εγκρίθηκε από την κεντρική ομάδα τον Οκτώβριο.</a:t>
            </a: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Όλα τα μέλη της κεντρικής ομάδας ολοκλήρωσαν την 18ωρη εκπαίδευση για τους υπερασπιστές της ευημερίας (</a:t>
            </a:r>
            <a:r>
              <a:rPr lang="en-GB" sz="1800" dirty="0">
                <a:solidFill>
                  <a:schemeClr val="tx1"/>
                </a:solidFill>
                <a:latin typeface="Calibri" panose="020F0502020204030204" pitchFamily="34" charset="0"/>
                <a:cs typeface="Calibri" panose="020F0502020204030204" pitchFamily="34" charset="0"/>
              </a:rPr>
              <a:t>well-being champions</a:t>
            </a:r>
            <a:r>
              <a:rPr lang="el-GR" sz="1800" dirty="0">
                <a:solidFill>
                  <a:schemeClr val="tx1"/>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Ο κύριος εκπαιδευτής πραγματοποιεί τακτικές, τεκμηριωμένες συναντήσεις καθοδήγησης με την κεντρική ομάδα κάθε μήνα από την αρχή του σχολικού έτους.</a:t>
            </a: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Τα αρχεία παρουσιών δείχνουν ότι 8 από τους 10 εκπαιδευμένους εκπαιδευτικούς παρακολουθούν σταθερά τις μηνιαίες εκπαιδευτικές συνεδρίες διάρκειας 1 ώρας.</a:t>
            </a: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Οι δραστηριότητες των μαθητών με θέματα PERMA/SWPBS έχουν πραγματοποιηθεί όλους τους μήνες από την έναρξη του προγράμματος.</a:t>
            </a: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Ωστόσο, τα σχέδια του μαθήματος και οι εργασίες των μαθητών δεν ήταν διαθέσιμα για έλεγχο.</a:t>
            </a: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Μόνο ένα από τα δύο απαιτούμενα εργαστήρια για γονείς πραγματοποιήθηκε κατά τη διάρκεια του έτους.</a:t>
            </a: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Στο εργαστήριο που πραγματοποιήθηκε συμμετείχαν 12 γονείς.</a:t>
            </a: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Η βασική ομάδα πραγματοποίησε τακτικές συναντήσεις, αλλά τα πρακτικά των συνεδριάσεων του Νοεμβρίου και του Δεκεμβρίου δεν δείχνουν σαφώς τυχόν προσαρμογές στο σχέδιο δράσης.</a:t>
            </a:r>
          </a:p>
          <a:p>
            <a:pPr marL="285750" indent="-285750">
              <a:buFont typeface="Arial" panose="020B0604020202020204" pitchFamily="34" charset="0"/>
              <a:buChar char="•"/>
            </a:pPr>
            <a:r>
              <a:rPr lang="el-GR" sz="1800" dirty="0">
                <a:solidFill>
                  <a:schemeClr val="tx1"/>
                </a:solidFill>
                <a:latin typeface="Calibri" panose="020F0502020204030204" pitchFamily="34" charset="0"/>
                <a:cs typeface="Calibri" panose="020F0502020204030204" pitchFamily="34" charset="0"/>
              </a:rPr>
              <a:t>Διανεμήθηκαν ερωτηματολόγια </a:t>
            </a:r>
            <a:r>
              <a:rPr lang="el-GR" sz="1800" dirty="0" err="1">
                <a:solidFill>
                  <a:schemeClr val="tx1"/>
                </a:solidFill>
                <a:latin typeface="Calibri" panose="020F0502020204030204" pitchFamily="34" charset="0"/>
                <a:cs typeface="Calibri" panose="020F0502020204030204" pitchFamily="34" charset="0"/>
              </a:rPr>
              <a:t>μετα</a:t>
            </a:r>
            <a:r>
              <a:rPr lang="el-GR" sz="1800" dirty="0">
                <a:solidFill>
                  <a:schemeClr val="tx1"/>
                </a:solidFill>
                <a:latin typeface="Calibri" panose="020F0502020204030204" pitchFamily="34" charset="0"/>
                <a:cs typeface="Calibri" panose="020F0502020204030204" pitchFamily="34" charset="0"/>
              </a:rPr>
              <a:t>-αξιολόγησης για εκπαιδευτικούς και μαθητές, αλλά τα δεδομένα δεν έχουν ακόμη συλλεχθεί ή αναλυθεί.</a:t>
            </a:r>
            <a:endParaRPr lang="en" sz="1800" dirty="0">
              <a:solidFill>
                <a:schemeClr val="tx1"/>
              </a:solidFill>
              <a:latin typeface="Calibri" panose="020F0502020204030204" pitchFamily="34" charset="0"/>
              <a:cs typeface="Calibri" panose="020F0502020204030204" pitchFamily="34" charset="0"/>
            </a:endParaRPr>
          </a:p>
          <a:p>
            <a:endParaRPr lang="el-GR"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222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7f9446a92a_0_16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dirty="0"/>
              <a:t>Συμπέρασμα</a:t>
            </a:r>
            <a:endParaRPr dirty="0"/>
          </a:p>
        </p:txBody>
      </p:sp>
      <p:sp>
        <p:nvSpPr>
          <p:cNvPr id="166" name="Google Shape;166;g37f9446a92a_0_168"/>
          <p:cNvSpPr txBox="1">
            <a:spLocks noGrp="1"/>
          </p:cNvSpPr>
          <p:nvPr>
            <p:ph type="body" idx="2"/>
          </p:nvPr>
        </p:nvSpPr>
        <p:spPr>
          <a:xfrm>
            <a:off x="97971" y="920930"/>
            <a:ext cx="11944500" cy="5669281"/>
          </a:xfrm>
          <a:prstGeom prst="rect">
            <a:avLst/>
          </a:prstGeom>
          <a:noFill/>
          <a:ln>
            <a:noFill/>
          </a:ln>
        </p:spPr>
        <p:txBody>
          <a:bodyPr spcFirstLastPara="1" wrap="square" lIns="91425" tIns="45700" rIns="91425" bIns="45700" anchor="t" anchorCtr="0">
            <a:noAutofit/>
          </a:bodyPr>
          <a:lstStyle/>
          <a:p>
            <a:pPr marL="0" indent="0" algn="ctr">
              <a:lnSpc>
                <a:spcPct val="115000"/>
              </a:lnSpc>
              <a:spcBef>
                <a:spcPts val="1200"/>
              </a:spcBef>
            </a:pPr>
            <a:r>
              <a:rPr lang="el-GR" b="1" i="1" dirty="0">
                <a:solidFill>
                  <a:srgbClr val="F05A22"/>
                </a:solidFill>
              </a:rPr>
              <a:t>Η κατανόηση των συστημικών παραγόντων που υποστηρίζουν ή εμποδίζουν την ευημερία στα σχολεία είναι ζωτικής σημασίας, καθώς οι εκπαιδευτικοί διαδραματίζουν κρίσιμο ρόλο στη διαμόρφωση ενός θετικού και υποστηρικτικού περιβάλλοντος. Η συνεργατική μάθηση και ο επαγγελματικός διάλογος μεταξύ του προσωπικού είναι επίσης βασικά στοιχεία για την οικοδόμηση μιας συλλογικής ικανότητας για βιώσιμες πρωτοβουλίες ευημερίας.</a:t>
            </a:r>
          </a:p>
          <a:p>
            <a:pPr marL="0" indent="0" algn="ctr">
              <a:lnSpc>
                <a:spcPct val="115000"/>
              </a:lnSpc>
              <a:spcBef>
                <a:spcPts val="1200"/>
              </a:spcBef>
            </a:pPr>
            <a:endParaRPr lang="el-GR" b="1" i="1" dirty="0">
              <a:solidFill>
                <a:srgbClr val="F05A22"/>
              </a:solidFill>
            </a:endParaRPr>
          </a:p>
          <a:p>
            <a:pPr marL="0" indent="0">
              <a:lnSpc>
                <a:spcPct val="115000"/>
              </a:lnSpc>
              <a:spcBef>
                <a:spcPts val="1200"/>
              </a:spcBef>
            </a:pPr>
            <a:r>
              <a:rPr lang="el-GR" dirty="0"/>
              <a:t>Τα κύρια θέματα που καλύφθηκαν σε αυτή την εκπαίδευση ήταν:</a:t>
            </a:r>
          </a:p>
          <a:p>
            <a:pPr marL="285750" indent="-285750">
              <a:lnSpc>
                <a:spcPct val="115000"/>
              </a:lnSpc>
              <a:spcBef>
                <a:spcPts val="1200"/>
              </a:spcBef>
              <a:buFont typeface="Arial" panose="020B0604020202020204" pitchFamily="34" charset="0"/>
              <a:buChar char="•"/>
            </a:pPr>
            <a:r>
              <a:rPr lang="el-GR" dirty="0"/>
              <a:t>Ο αντίκτυπος της ευημερίας και οι λόγοι για τη μέτρησή της.</a:t>
            </a:r>
          </a:p>
          <a:p>
            <a:pPr marL="285750" indent="-285750">
              <a:lnSpc>
                <a:spcPct val="115000"/>
              </a:lnSpc>
              <a:spcBef>
                <a:spcPts val="1200"/>
              </a:spcBef>
              <a:buFont typeface="Arial" panose="020B0604020202020204" pitchFamily="34" charset="0"/>
              <a:buChar char="•"/>
            </a:pPr>
            <a:r>
              <a:rPr lang="el-GR" dirty="0"/>
              <a:t>Προσεγγίσεις, εργαλεία και μετρήσεις για την αξιολόγηση της ευημερίας στο σχολείο.</a:t>
            </a:r>
          </a:p>
          <a:p>
            <a:pPr marL="285750" indent="-285750">
              <a:lnSpc>
                <a:spcPct val="115000"/>
              </a:lnSpc>
              <a:spcBef>
                <a:spcPts val="1200"/>
              </a:spcBef>
              <a:buFont typeface="Arial" panose="020B0604020202020204" pitchFamily="34" charset="0"/>
              <a:buChar char="•"/>
            </a:pPr>
            <a:r>
              <a:rPr lang="el-GR" dirty="0"/>
              <a:t>Η ολοκλήρωση του Οργάνου Πιστότητας. </a:t>
            </a:r>
            <a:endParaRPr lang="en-US" dirty="0"/>
          </a:p>
          <a:p>
            <a:pPr marL="228600" indent="0"/>
            <a:endParaRPr lang="en" dirty="0"/>
          </a:p>
          <a:p>
            <a:pPr marL="228600" indent="0"/>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7d7badc4d7_0_0"/>
          <p:cNvSpPr txBox="1">
            <a:spLocks noGrp="1"/>
          </p:cNvSpPr>
          <p:nvPr>
            <p:ph type="ctrTitle"/>
          </p:nvPr>
        </p:nvSpPr>
        <p:spPr>
          <a:xfrm>
            <a:off x="374726" y="2184268"/>
            <a:ext cx="6914700" cy="1334100"/>
          </a:xfrm>
          <a:prstGeom prst="rect">
            <a:avLst/>
          </a:prstGeom>
          <a:noFill/>
          <a:ln>
            <a:noFill/>
          </a:ln>
        </p:spPr>
        <p:txBody>
          <a:bodyPr spcFirstLastPara="1" wrap="square" lIns="91425" tIns="45700" rIns="91425" bIns="45700" anchor="ctr" anchorCtr="0">
            <a:normAutofit/>
          </a:bodyPr>
          <a:lstStyle/>
          <a:p>
            <a:pPr lvl="0"/>
            <a:r>
              <a:rPr lang="el-GR" sz="2800" dirty="0">
                <a:latin typeface="Arial"/>
                <a:ea typeface="Arial"/>
                <a:cs typeface="Arial"/>
                <a:sym typeface="Arial"/>
              </a:rPr>
              <a:t>WP3</a:t>
            </a:r>
            <a:r>
              <a:rPr lang="en-US" sz="2800" dirty="0">
                <a:latin typeface="Arial"/>
                <a:ea typeface="Arial"/>
                <a:cs typeface="Arial"/>
                <a:sym typeface="Arial"/>
              </a:rPr>
              <a:t>:</a:t>
            </a:r>
            <a:r>
              <a:rPr lang="el-GR" sz="2800" dirty="0">
                <a:latin typeface="Arial"/>
                <a:ea typeface="Arial"/>
                <a:cs typeface="Arial"/>
                <a:sym typeface="Arial"/>
              </a:rPr>
              <a:t> Εκπαίδευση και Ανάπτυξη Ικανοτήτων </a:t>
            </a:r>
            <a:r>
              <a:rPr lang="en-US" sz="2500" dirty="0">
                <a:solidFill>
                  <a:srgbClr val="595959"/>
                </a:solidFill>
                <a:latin typeface="Arial"/>
                <a:ea typeface="Arial"/>
                <a:cs typeface="Arial"/>
                <a:sym typeface="Arial"/>
              </a:rPr>
              <a:t>(D3.1)</a:t>
            </a:r>
            <a:endParaRPr sz="2500" dirty="0">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2000"/>
              <a:buFont typeface="Calibri"/>
              <a:buNone/>
            </a:pPr>
            <a:endParaRPr sz="2200" dirty="0"/>
          </a:p>
        </p:txBody>
      </p:sp>
      <p:sp>
        <p:nvSpPr>
          <p:cNvPr id="109" name="Google Shape;109;g37d7badc4d7_0_0"/>
          <p:cNvSpPr txBox="1">
            <a:spLocks noGrp="1"/>
          </p:cNvSpPr>
          <p:nvPr>
            <p:ph type="subTitle" idx="1"/>
          </p:nvPr>
        </p:nvSpPr>
        <p:spPr>
          <a:xfrm>
            <a:off x="401324" y="3651829"/>
            <a:ext cx="6893100" cy="18195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l-GR" sz="3599" b="0" i="0" dirty="0">
                <a:solidFill>
                  <a:srgbClr val="545454"/>
                </a:solidFill>
              </a:rPr>
              <a:t>Πρόγραμμα Επιμόρφωσης Κύριων Εκπαιδευτών</a:t>
            </a:r>
          </a:p>
          <a:p>
            <a:pPr marL="0" lvl="0" indent="0">
              <a:spcBef>
                <a:spcPts val="0"/>
              </a:spcBef>
            </a:pPr>
            <a:r>
              <a:rPr lang="el-GR" sz="3599" b="0" i="0" dirty="0">
                <a:solidFill>
                  <a:srgbClr val="545454"/>
                </a:solidFill>
              </a:rPr>
              <a:t>(</a:t>
            </a:r>
            <a:r>
              <a:rPr lang="en-US" sz="3599" b="0" i="0" dirty="0">
                <a:solidFill>
                  <a:srgbClr val="545454"/>
                </a:solidFill>
              </a:rPr>
              <a:t>Master Trainer Course</a:t>
            </a:r>
            <a:r>
              <a:rPr lang="el-GR" sz="3599" b="0" i="0" dirty="0">
                <a:solidFill>
                  <a:srgbClr val="545454"/>
                </a:solidFill>
              </a:rPr>
              <a:t>) </a:t>
            </a:r>
            <a:r>
              <a:rPr lang="en-US" sz="3599" b="0" i="0" dirty="0">
                <a:solidFill>
                  <a:srgbClr val="545454"/>
                </a:solidFill>
              </a:rPr>
              <a:t>– </a:t>
            </a:r>
            <a:r>
              <a:rPr lang="el-GR" sz="3599" b="0" i="0" dirty="0">
                <a:solidFill>
                  <a:srgbClr val="545454"/>
                </a:solidFill>
              </a:rPr>
              <a:t>Ημέρα </a:t>
            </a:r>
            <a:r>
              <a:rPr lang="en-US" sz="3599" b="0" i="0" dirty="0">
                <a:solidFill>
                  <a:srgbClr val="545454"/>
                </a:solidFill>
              </a:rPr>
              <a:t>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212839A9-7755-7C5E-5FA5-62F16F635279}"/>
            </a:ext>
          </a:extLst>
        </p:cNvPr>
        <p:cNvGrpSpPr/>
        <p:nvPr/>
      </p:nvGrpSpPr>
      <p:grpSpPr>
        <a:xfrm>
          <a:off x="0" y="0"/>
          <a:ext cx="0" cy="0"/>
          <a:chOff x="0" y="0"/>
          <a:chExt cx="0" cy="0"/>
        </a:xfrm>
      </p:grpSpPr>
      <p:sp>
        <p:nvSpPr>
          <p:cNvPr id="164" name="Google Shape;164;g37f9446a92a_0_168">
            <a:extLst>
              <a:ext uri="{FF2B5EF4-FFF2-40B4-BE49-F238E27FC236}">
                <a16:creationId xmlns:a16="http://schemas.microsoft.com/office/drawing/2014/main" id="{71299AF6-FB86-7672-AEB0-119A61EB0C36}"/>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r>
              <a:rPr lang="el-GR" dirty="0"/>
              <a:t>Και μια τελευταία ερώτηση για σκέψη…</a:t>
            </a:r>
            <a:endParaRPr dirty="0"/>
          </a:p>
        </p:txBody>
      </p:sp>
      <p:sp>
        <p:nvSpPr>
          <p:cNvPr id="166" name="Google Shape;166;g37f9446a92a_0_168">
            <a:extLst>
              <a:ext uri="{FF2B5EF4-FFF2-40B4-BE49-F238E27FC236}">
                <a16:creationId xmlns:a16="http://schemas.microsoft.com/office/drawing/2014/main" id="{D096BB43-DE8B-DFBC-27F1-B7D26E9A0A34}"/>
              </a:ext>
            </a:extLst>
          </p:cNvPr>
          <p:cNvSpPr txBox="1">
            <a:spLocks noGrp="1"/>
          </p:cNvSpPr>
          <p:nvPr>
            <p:ph type="body" idx="2"/>
          </p:nvPr>
        </p:nvSpPr>
        <p:spPr>
          <a:xfrm>
            <a:off x="628106" y="3603706"/>
            <a:ext cx="9346475" cy="278674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pPr>
            <a:endParaRPr lang="en-US" i="1" dirty="0"/>
          </a:p>
          <a:p>
            <a:pPr marL="0" lvl="0" indent="0" algn="ctr">
              <a:lnSpc>
                <a:spcPct val="115000"/>
              </a:lnSpc>
              <a:spcBef>
                <a:spcPts val="1200"/>
              </a:spcBef>
            </a:pPr>
            <a:r>
              <a:rPr lang="el-GR" sz="2800" b="1" i="1" dirty="0"/>
              <a:t>Μετά την παρακολούθηση αυτής της συνεδρίας, ποια θα είναι η </a:t>
            </a:r>
            <a:r>
              <a:rPr lang="el-GR" sz="2800" b="1" i="1" dirty="0">
                <a:solidFill>
                  <a:schemeClr val="accent2"/>
                </a:solidFill>
              </a:rPr>
              <a:t>επόμενη ενέργεια </a:t>
            </a:r>
            <a:r>
              <a:rPr lang="el-GR" sz="2800" b="1" i="1" dirty="0"/>
              <a:t>που θα κάνετε στο πλαίσιο των καθηκόντων σας, για να </a:t>
            </a:r>
            <a:r>
              <a:rPr lang="el-GR" sz="2800" b="1" i="1" dirty="0">
                <a:solidFill>
                  <a:schemeClr val="accent1"/>
                </a:solidFill>
              </a:rPr>
              <a:t>διατηρήσετε την ευημερία </a:t>
            </a:r>
            <a:r>
              <a:rPr lang="el-GR" sz="2800" b="1" i="1" dirty="0"/>
              <a:t>στο σχολείο σας;</a:t>
            </a:r>
            <a:endParaRPr lang="en-US" sz="2800" i="1" dirty="0"/>
          </a:p>
        </p:txBody>
      </p:sp>
      <p:pic>
        <p:nvPicPr>
          <p:cNvPr id="2" name="Picture 1" descr="Thinking Photos Emoji Free PNG HQ ...">
            <a:extLst>
              <a:ext uri="{FF2B5EF4-FFF2-40B4-BE49-F238E27FC236}">
                <a16:creationId xmlns:a16="http://schemas.microsoft.com/office/drawing/2014/main" id="{9BC93F58-7BC4-F353-152A-6069CBB7DC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0657" y="797442"/>
            <a:ext cx="3483836" cy="3483836"/>
          </a:xfrm>
          <a:prstGeom prst="rect">
            <a:avLst/>
          </a:prstGeom>
          <a:noFill/>
          <a:ln>
            <a:noFill/>
          </a:ln>
        </p:spPr>
      </p:pic>
    </p:spTree>
    <p:extLst>
      <p:ext uri="{BB962C8B-B14F-4D97-AF65-F5344CB8AC3E}">
        <p14:creationId xmlns:p14="http://schemas.microsoft.com/office/powerpoint/2010/main" val="47549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7f9446a92a_0_18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dirty="0"/>
              <a:t>Βιβλιογραφία</a:t>
            </a:r>
            <a:endParaRPr dirty="0"/>
          </a:p>
        </p:txBody>
      </p:sp>
      <p:sp>
        <p:nvSpPr>
          <p:cNvPr id="180" name="Google Shape;180;g37f9446a92a_0_180"/>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571500" lvl="0" indent="-342900" algn="just">
              <a:buFont typeface="+mj-lt"/>
              <a:buAutoNum type="arabicPeriod"/>
            </a:pPr>
            <a:r>
              <a:rPr lang="en-US" dirty="0"/>
              <a:t>CASEL. (n.d.). </a:t>
            </a:r>
            <a:r>
              <a:rPr lang="en-US" i="1" dirty="0"/>
              <a:t>CASEL framework for SEL.</a:t>
            </a:r>
            <a:r>
              <a:rPr lang="en-US" dirty="0"/>
              <a:t> Collaborative for Academic, Social, and Emotional Learning. </a:t>
            </a:r>
            <a:r>
              <a:rPr lang="en-US" u="sng" dirty="0">
                <a:hlinkClick r:id="rId3"/>
              </a:rPr>
              <a:t>https://casel.org/fundamentals-of-sel/what-is-the-casel-framework/</a:t>
            </a:r>
            <a:endParaRPr lang="en-US" dirty="0"/>
          </a:p>
          <a:p>
            <a:pPr marL="571500" lvl="0" indent="-342900" algn="just">
              <a:buFont typeface="+mj-lt"/>
              <a:buAutoNum type="arabicPeriod"/>
            </a:pPr>
            <a:r>
              <a:rPr lang="en-US" dirty="0"/>
              <a:t>Geelong Grammar School. (n.d.). </a:t>
            </a:r>
            <a:r>
              <a:rPr lang="en-US" i="1" dirty="0"/>
              <a:t>PERMAH well-being survey.</a:t>
            </a:r>
            <a:r>
              <a:rPr lang="en-US" dirty="0"/>
              <a:t> </a:t>
            </a:r>
            <a:r>
              <a:rPr lang="en-US" u="sng" dirty="0">
                <a:hlinkClick r:id="rId4"/>
              </a:rPr>
              <a:t>https://permahsurvey.com/</a:t>
            </a:r>
            <a:endParaRPr lang="en-US" dirty="0"/>
          </a:p>
          <a:p>
            <a:pPr marL="571500" lvl="0" indent="-342900" algn="just">
              <a:buFont typeface="+mj-lt"/>
              <a:buAutoNum type="arabicPeriod"/>
            </a:pPr>
            <a:r>
              <a:rPr lang="en-US" dirty="0"/>
              <a:t>OECD. (2023). </a:t>
            </a:r>
            <a:r>
              <a:rPr lang="en-US" i="1" dirty="0"/>
              <a:t>OECD well-being framework for education: Students’ well-being and teachers’ well-being.</a:t>
            </a:r>
            <a:r>
              <a:rPr lang="en-US" dirty="0"/>
              <a:t> </a:t>
            </a:r>
            <a:r>
              <a:rPr lang="en-US" dirty="0" err="1"/>
              <a:t>Organisation</a:t>
            </a:r>
            <a:r>
              <a:rPr lang="en-US" dirty="0"/>
              <a:t> for Economic Co-operation and Development.</a:t>
            </a:r>
          </a:p>
          <a:p>
            <a:pPr marL="571500" lvl="0" indent="-342900" algn="just">
              <a:buFont typeface="+mj-lt"/>
              <a:buAutoNum type="arabicPeriod"/>
            </a:pPr>
            <a:r>
              <a:rPr lang="en-US" dirty="0"/>
              <a:t>Positive Behavioral Interventions and Supports (PBIS). (n.d.). </a:t>
            </a:r>
            <a:r>
              <a:rPr lang="en-US" i="1" dirty="0"/>
              <a:t>What is PBIS?</a:t>
            </a:r>
            <a:r>
              <a:rPr lang="en-US" dirty="0"/>
              <a:t> </a:t>
            </a:r>
            <a:r>
              <a:rPr lang="en-US" u="sng" dirty="0">
                <a:hlinkClick r:id="rId5"/>
              </a:rPr>
              <a:t>https://www.pbis.org/</a:t>
            </a:r>
            <a:endParaRPr lang="en-US" dirty="0"/>
          </a:p>
          <a:p>
            <a:pPr marL="571500" lvl="0" indent="-342900" algn="just">
              <a:buFont typeface="+mj-lt"/>
              <a:buAutoNum type="arabicPeriod"/>
            </a:pPr>
            <a:r>
              <a:rPr lang="en-US" dirty="0" err="1"/>
              <a:t>ProW</a:t>
            </a:r>
            <a:r>
              <a:rPr lang="en-US" dirty="0"/>
              <a:t> Project. (n.d.). </a:t>
            </a:r>
            <a:r>
              <a:rPr lang="en-US" i="1" dirty="0"/>
              <a:t>Promoting teachers’ well-being through positive behavior support in early childhood education (</a:t>
            </a:r>
            <a:r>
              <a:rPr lang="en-US" i="1" dirty="0" err="1"/>
              <a:t>ProW</a:t>
            </a:r>
            <a:r>
              <a:rPr lang="en-US" i="1" dirty="0"/>
              <a:t>).</a:t>
            </a:r>
            <a:r>
              <a:rPr lang="en-US" dirty="0"/>
              <a:t> </a:t>
            </a:r>
            <a:r>
              <a:rPr lang="en-US" u="sng" dirty="0">
                <a:hlinkClick r:id="rId6"/>
              </a:rPr>
              <a:t>https://prowproject.eu/</a:t>
            </a:r>
            <a:endParaRPr lang="en-US" dirty="0"/>
          </a:p>
          <a:p>
            <a:pPr marL="571500" lvl="0" indent="-342900" algn="just">
              <a:buFont typeface="+mj-lt"/>
              <a:buAutoNum type="arabicPeriod"/>
            </a:pPr>
            <a:r>
              <a:rPr lang="en-US" dirty="0"/>
              <a:t>SWPBS Project. (n.d.). </a:t>
            </a:r>
            <a:r>
              <a:rPr lang="en-US" i="1" dirty="0"/>
              <a:t>Building school-wide inclusive, positive and equitable learning environments through a systems-change approach (SWPBS).</a:t>
            </a:r>
            <a:r>
              <a:rPr lang="en-US" dirty="0"/>
              <a:t> </a:t>
            </a:r>
            <a:r>
              <a:rPr lang="en-US" u="sng" dirty="0">
                <a:hlinkClick r:id="rId7"/>
              </a:rPr>
              <a:t>https://pbiseurope.org/</a:t>
            </a:r>
            <a:endParaRPr lang="en-US" dirty="0"/>
          </a:p>
          <a:p>
            <a:pPr marL="571500" lvl="0" indent="-342900" algn="just">
              <a:buFont typeface="+mj-lt"/>
              <a:buAutoNum type="arabicPeriod"/>
            </a:pPr>
            <a:r>
              <a:rPr lang="en-US" dirty="0"/>
              <a:t>Warwick Medical School. (n.d.). </a:t>
            </a:r>
            <a:r>
              <a:rPr lang="en-US" i="1" dirty="0"/>
              <a:t>Warwick–Edinburgh Mental Well-being Scale (WEMWBS).</a:t>
            </a:r>
            <a:r>
              <a:rPr lang="en-US" dirty="0"/>
              <a:t> University of Warwick. </a:t>
            </a:r>
            <a:r>
              <a:rPr lang="en-US" u="sng" dirty="0">
                <a:hlinkClick r:id="rId8"/>
              </a:rPr>
              <a:t>https://warwick.ac.uk/services/innovations/wemwbs</a:t>
            </a:r>
            <a:endParaRPr lang="en-US" dirty="0"/>
          </a:p>
          <a:p>
            <a:pPr marL="571500" lvl="0" indent="-342900" algn="just">
              <a:buFont typeface="+mj-lt"/>
              <a:buAutoNum type="arabicPeriod"/>
            </a:pPr>
            <a:r>
              <a:rPr lang="en-US" dirty="0"/>
              <a:t>Wisconsin Center for Education Research. (n.d.). </a:t>
            </a:r>
            <a:r>
              <a:rPr lang="en-US" i="1" dirty="0"/>
              <a:t>School-wide PBIS tiered fidelity inventory (TFI) manual (Version 3.0).</a:t>
            </a:r>
            <a:r>
              <a:rPr lang="en-US" dirty="0"/>
              <a:t> </a:t>
            </a:r>
            <a:r>
              <a:rPr lang="en-US" u="sng" dirty="0">
                <a:hlinkClick r:id="rId9"/>
              </a:rPr>
              <a:t>TFI-Manual-3.0.pdf</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7f9446a92a_0_186"/>
          <p:cNvSpPr txBox="1">
            <a:spLocks noGrp="1"/>
          </p:cNvSpPr>
          <p:nvPr>
            <p:ph type="ctrTitle"/>
          </p:nvPr>
        </p:nvSpPr>
        <p:spPr>
          <a:xfrm>
            <a:off x="2179865" y="2774849"/>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Font typeface="Calibri"/>
              <a:buNone/>
            </a:pPr>
            <a:r>
              <a:rPr lang="el-GR" dirty="0"/>
              <a:t>Ευχαριστούμε για την προσοχή σας</a:t>
            </a:r>
            <a:r>
              <a:rPr lang="en-US" dirty="0"/>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7f9446a92a_0_190"/>
          <p:cNvSpPr txBox="1">
            <a:spLocks noGrp="1"/>
          </p:cNvSpPr>
          <p:nvPr>
            <p:ph type="ctrTitle"/>
          </p:nvPr>
        </p:nvSpPr>
        <p:spPr>
          <a:xfrm>
            <a:off x="2187019" y="2959363"/>
            <a:ext cx="78324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f9446a92a_0_0"/>
          <p:cNvSpPr txBox="1">
            <a:spLocks noGrp="1"/>
          </p:cNvSpPr>
          <p:nvPr>
            <p:ph type="title"/>
          </p:nvPr>
        </p:nvSpPr>
        <p:spPr>
          <a:xfrm>
            <a:off x="97970" y="81642"/>
            <a:ext cx="11944500" cy="773030"/>
          </a:xfrm>
          <a:prstGeom prst="rect">
            <a:avLst/>
          </a:prstGeom>
        </p:spPr>
        <p:txBody>
          <a:bodyPr spcFirstLastPara="1" wrap="square" lIns="54000" tIns="54000" rIns="54000" bIns="54000" anchor="ctr" anchorCtr="0">
            <a:noAutofit/>
          </a:bodyPr>
          <a:lstStyle/>
          <a:p>
            <a:pPr marL="0" lvl="0" indent="0" rtl="0">
              <a:spcBef>
                <a:spcPts val="0"/>
              </a:spcBef>
              <a:spcAft>
                <a:spcPts val="0"/>
              </a:spcAft>
              <a:buNone/>
            </a:pPr>
            <a:r>
              <a:rPr lang="el-GR" sz="2800" dirty="0"/>
              <a:t>Σχεδιασμός και διατήρηση προγραμμάτων ευημερίας για ολόκληρο το σχολείο</a:t>
            </a:r>
            <a:endParaRPr sz="2800" dirty="0"/>
          </a:p>
        </p:txBody>
      </p:sp>
      <p:sp>
        <p:nvSpPr>
          <p:cNvPr id="116" name="Google Shape;116;g37f9446a92a_0_0"/>
          <p:cNvSpPr txBox="1">
            <a:spLocks noGrp="1"/>
          </p:cNvSpPr>
          <p:nvPr>
            <p:ph type="body" idx="1"/>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r>
              <a:rPr lang="el-GR" dirty="0"/>
              <a:t>Εισαγωγή</a:t>
            </a:r>
            <a:endParaRPr dirty="0"/>
          </a:p>
        </p:txBody>
      </p:sp>
      <p:sp>
        <p:nvSpPr>
          <p:cNvPr id="117" name="Google Shape;117;g37f9446a92a_0_0"/>
          <p:cNvSpPr txBox="1">
            <a:spLocks noGrp="1"/>
          </p:cNvSpPr>
          <p:nvPr>
            <p:ph type="body" idx="2"/>
          </p:nvPr>
        </p:nvSpPr>
        <p:spPr>
          <a:xfrm>
            <a:off x="97971" y="1462685"/>
            <a:ext cx="11944500" cy="5289300"/>
          </a:xfrm>
          <a:prstGeom prst="rect">
            <a:avLst/>
          </a:prstGeom>
        </p:spPr>
        <p:txBody>
          <a:bodyPr spcFirstLastPara="1" wrap="square" lIns="91425" tIns="45700" rIns="91425" bIns="45700" anchor="t" anchorCtr="0">
            <a:noAutofit/>
          </a:bodyPr>
          <a:lstStyle/>
          <a:p>
            <a:pPr marL="0" lvl="0" indent="0" algn="just">
              <a:spcBef>
                <a:spcPts val="0"/>
              </a:spcBef>
            </a:pPr>
            <a:r>
              <a:rPr lang="el-GR" dirty="0"/>
              <a:t>Αυτή η μέρα σας μεταφέρει από τη θεωρία </a:t>
            </a:r>
            <a:r>
              <a:rPr lang="el-GR" b="1" dirty="0"/>
              <a:t>στην πράξη</a:t>
            </a:r>
            <a:r>
              <a:rPr lang="el-GR" dirty="0"/>
              <a:t>. Θα αποκτήσετε τις πρακτικές δεξιότητες για να</a:t>
            </a:r>
            <a:r>
              <a:rPr lang="el-GR" b="1" dirty="0"/>
              <a:t> σχεδιάσετε ένα εξατομικευμένο πρόγραμμα ευημερίας </a:t>
            </a:r>
            <a:r>
              <a:rPr lang="el-GR" dirty="0"/>
              <a:t>που θα είναι προσαρμοσμένο στις ανάγκες του σχολείου, εξασφαλίζοντας την </a:t>
            </a:r>
            <a:r>
              <a:rPr lang="el-GR" b="1" dirty="0"/>
              <a:t>ενσωμάτωσή</a:t>
            </a:r>
            <a:r>
              <a:rPr lang="el-GR" dirty="0"/>
              <a:t> του στην κουλτούρα, το πρόγραμμα σπουδών και την πολιτική του σχολείου. Τέλος, θα αποκτήσετε τα </a:t>
            </a:r>
            <a:r>
              <a:rPr lang="el-GR" b="1" dirty="0"/>
              <a:t>εργαλεία</a:t>
            </a:r>
            <a:r>
              <a:rPr lang="el-GR" dirty="0"/>
              <a:t> </a:t>
            </a:r>
            <a:r>
              <a:rPr lang="el-GR" b="1" dirty="0"/>
              <a:t>για τη μέτρηση του αντίκτυπου </a:t>
            </a:r>
            <a:r>
              <a:rPr lang="el-GR" dirty="0"/>
              <a:t>και το συνεχή </a:t>
            </a:r>
            <a:r>
              <a:rPr lang="el-GR" dirty="0" err="1"/>
              <a:t>αναστοχασμό</a:t>
            </a:r>
            <a:r>
              <a:rPr lang="el-GR" dirty="0"/>
              <a:t>, εξασφαλίζοντας τη </a:t>
            </a:r>
            <a:r>
              <a:rPr lang="el-GR" b="1" dirty="0"/>
              <a:t>βιωσιμότητα</a:t>
            </a:r>
            <a:r>
              <a:rPr lang="el-GR" dirty="0"/>
              <a:t> και τη μακροπρόθεσμη επιτυχία του προγράμματος.</a:t>
            </a:r>
            <a:endParaRPr dirty="0"/>
          </a:p>
        </p:txBody>
      </p:sp>
      <p:sp>
        <p:nvSpPr>
          <p:cNvPr id="3" name="TextBox 2">
            <a:extLst>
              <a:ext uri="{FF2B5EF4-FFF2-40B4-BE49-F238E27FC236}">
                <a16:creationId xmlns:a16="http://schemas.microsoft.com/office/drawing/2014/main" id="{DCE1E149-86F8-1A26-8481-539910F7AFC4}"/>
              </a:ext>
            </a:extLst>
          </p:cNvPr>
          <p:cNvSpPr txBox="1"/>
          <p:nvPr/>
        </p:nvSpPr>
        <p:spPr>
          <a:xfrm>
            <a:off x="149529" y="2977139"/>
            <a:ext cx="9747488" cy="3139321"/>
          </a:xfrm>
          <a:prstGeom prst="rect">
            <a:avLst/>
          </a:prstGeom>
          <a:noFill/>
        </p:spPr>
        <p:txBody>
          <a:bodyPr wrap="square">
            <a:spAutoFit/>
          </a:bodyPr>
          <a:lstStyle/>
          <a:p>
            <a:pPr>
              <a:buNone/>
            </a:pPr>
            <a:r>
              <a:rPr lang="el-GR" sz="1800" b="1" dirty="0">
                <a:solidFill>
                  <a:schemeClr val="accent1"/>
                </a:solidFill>
                <a:latin typeface="Calibri" panose="020F0502020204030204" pitchFamily="34" charset="0"/>
                <a:cs typeface="Calibri" panose="020F0502020204030204" pitchFamily="34" charset="0"/>
              </a:rPr>
              <a:t>Ανάλυση ενότητας:</a:t>
            </a:r>
          </a:p>
          <a:p>
            <a:pPr>
              <a:buNone/>
            </a:pPr>
            <a:endParaRPr lang="el-GR" sz="1800" b="1" dirty="0">
              <a:solidFill>
                <a:schemeClr val="accent1"/>
              </a:solidFill>
              <a:latin typeface="Calibri" panose="020F0502020204030204" pitchFamily="34" charset="0"/>
              <a:cs typeface="Calibri" panose="020F0502020204030204" pitchFamily="34" charset="0"/>
            </a:endParaRPr>
          </a:p>
          <a:p>
            <a:pPr algn="just">
              <a:buNone/>
            </a:pPr>
            <a:r>
              <a:rPr lang="el-GR" sz="1800" b="1" dirty="0">
                <a:solidFill>
                  <a:schemeClr val="tx1"/>
                </a:solidFill>
                <a:latin typeface="Calibri" panose="020F0502020204030204" pitchFamily="34" charset="0"/>
                <a:cs typeface="Calibri" panose="020F0502020204030204" pitchFamily="34" charset="0"/>
              </a:rPr>
              <a:t>Ενότητα 3.1 (Σχεδιασμός): </a:t>
            </a:r>
            <a:r>
              <a:rPr lang="el-GR" sz="1800" dirty="0">
                <a:solidFill>
                  <a:schemeClr val="tx1"/>
                </a:solidFill>
                <a:latin typeface="Calibri" panose="020F0502020204030204" pitchFamily="34" charset="0"/>
                <a:cs typeface="Calibri" panose="020F0502020204030204" pitchFamily="34" charset="0"/>
              </a:rPr>
              <a:t>Δημιουργήστε ένα πρόγραμμα που ανταποκρίνεται άμεσα στις ανάγκες του σχολείου σας χρησιμοποιώντας SMART στόχους και στρατηγικές PERMA.</a:t>
            </a:r>
          </a:p>
          <a:p>
            <a:pPr algn="just">
              <a:buNone/>
            </a:pPr>
            <a:endParaRPr lang="el-GR" sz="1800" b="1" dirty="0">
              <a:solidFill>
                <a:schemeClr val="accent1"/>
              </a:solidFill>
              <a:latin typeface="Calibri" panose="020F0502020204030204" pitchFamily="34" charset="0"/>
              <a:cs typeface="Calibri" panose="020F0502020204030204" pitchFamily="34" charset="0"/>
            </a:endParaRPr>
          </a:p>
          <a:p>
            <a:pPr algn="just">
              <a:buNone/>
            </a:pPr>
            <a:r>
              <a:rPr lang="el-GR" sz="1800" b="1" dirty="0">
                <a:solidFill>
                  <a:schemeClr val="tx1"/>
                </a:solidFill>
                <a:latin typeface="Calibri" panose="020F0502020204030204" pitchFamily="34" charset="0"/>
                <a:cs typeface="Calibri" panose="020F0502020204030204" pitchFamily="34" charset="0"/>
              </a:rPr>
              <a:t>Ενότητα 3.2 (Εφαρμογή): </a:t>
            </a:r>
            <a:r>
              <a:rPr lang="el-GR" sz="1800" dirty="0">
                <a:solidFill>
                  <a:schemeClr val="tx1"/>
                </a:solidFill>
                <a:latin typeface="Calibri" panose="020F0502020204030204" pitchFamily="34" charset="0"/>
                <a:cs typeface="Calibri" panose="020F0502020204030204" pitchFamily="34" charset="0"/>
              </a:rPr>
              <a:t>Πώς να ενσωματώσετε αυτό το πρόγραμμα στην καθημερινή σχολική ζωή, κουλτούρα και πολιτική, καθιστώντας το μια βιώσιμη πρακτική.</a:t>
            </a:r>
          </a:p>
          <a:p>
            <a:pPr algn="just">
              <a:buNone/>
            </a:pPr>
            <a:endParaRPr lang="el-GR" sz="1800" b="1" dirty="0">
              <a:solidFill>
                <a:schemeClr val="accent1"/>
              </a:solidFill>
              <a:latin typeface="Calibri" panose="020F0502020204030204" pitchFamily="34" charset="0"/>
              <a:cs typeface="Calibri" panose="020F0502020204030204" pitchFamily="34" charset="0"/>
            </a:endParaRPr>
          </a:p>
          <a:p>
            <a:pPr algn="just">
              <a:buNone/>
            </a:pPr>
            <a:r>
              <a:rPr lang="el-GR" sz="1800" b="1" dirty="0">
                <a:solidFill>
                  <a:schemeClr val="tx1"/>
                </a:solidFill>
                <a:latin typeface="Calibri" panose="020F0502020204030204" pitchFamily="34" charset="0"/>
                <a:cs typeface="Calibri" panose="020F0502020204030204" pitchFamily="34" charset="0"/>
              </a:rPr>
              <a:t>Ενότητα 3.3 (Μέτρηση και διατήρηση): </a:t>
            </a:r>
            <a:r>
              <a:rPr lang="el-GR" sz="1800" dirty="0">
                <a:solidFill>
                  <a:schemeClr val="tx1"/>
                </a:solidFill>
                <a:latin typeface="Calibri" panose="020F0502020204030204" pitchFamily="34" charset="0"/>
                <a:cs typeface="Calibri" panose="020F0502020204030204" pitchFamily="34" charset="0"/>
              </a:rPr>
              <a:t>Εργαλεία για τον έλεγχο της πιστότητας, τη μέτρηση του αντικτύπου και τη διασφάλιση της συνεχούς εξέλιξης του προγράμματος με βάση τα αποδεικτικά στοιχεία.</a:t>
            </a:r>
            <a:endParaRPr lang="en" sz="18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f9446a92a_0_13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Calibri"/>
              <a:buNone/>
            </a:pPr>
            <a:r>
              <a:rPr lang="el-GR" dirty="0"/>
              <a:t>Μαθησιακοί στόχοι</a:t>
            </a:r>
            <a:endParaRPr dirty="0"/>
          </a:p>
        </p:txBody>
      </p:sp>
      <p:sp>
        <p:nvSpPr>
          <p:cNvPr id="124" name="Google Shape;124;g37f9446a92a_0_132"/>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l-GR" dirty="0"/>
              <a:t>Μέχρι το τέλος αυτής της εκπαίδευσης, θα είστε σε θέση να:</a:t>
            </a:r>
            <a:endParaRPr dirty="0"/>
          </a:p>
          <a:p>
            <a:pPr marL="0" lvl="0" indent="0" algn="l" rtl="0">
              <a:lnSpc>
                <a:spcPct val="90000"/>
              </a:lnSpc>
              <a:spcBef>
                <a:spcPts val="0"/>
              </a:spcBef>
              <a:spcAft>
                <a:spcPts val="0"/>
              </a:spcAft>
              <a:buClr>
                <a:schemeClr val="dk1"/>
              </a:buClr>
              <a:buSzPts val="1800"/>
              <a:buNone/>
            </a:pPr>
            <a:endParaRPr dirty="0"/>
          </a:p>
          <a:p>
            <a:pPr marL="514350" indent="-285750">
              <a:buFont typeface="Arial" panose="020B0604020202020204" pitchFamily="34" charset="0"/>
              <a:buChar char="•"/>
            </a:pPr>
            <a:r>
              <a:rPr lang="el-GR" dirty="0">
                <a:solidFill>
                  <a:srgbClr val="7030A0"/>
                </a:solidFill>
              </a:rPr>
              <a:t>Κατανοήσετε τον σκοπό και τη σημασία της μέτρησης του αντικτύπου της ευημερίας στα σχολεία</a:t>
            </a:r>
            <a:r>
              <a:rPr lang="en" dirty="0">
                <a:solidFill>
                  <a:srgbClr val="7030A0"/>
                </a:solidFill>
              </a:rPr>
              <a:t>.</a:t>
            </a:r>
          </a:p>
          <a:p>
            <a:pPr marL="514350" indent="-285750">
              <a:buFont typeface="Arial" panose="020B0604020202020204" pitchFamily="34" charset="0"/>
              <a:buChar char="•"/>
            </a:pPr>
            <a:r>
              <a:rPr lang="el-GR" dirty="0">
                <a:solidFill>
                  <a:srgbClr val="7030A0"/>
                </a:solidFill>
              </a:rPr>
              <a:t>Προσδιορίσετε ποιοτικά και ποσοτικά εργαλεία για την αξιολόγηση των προγραμμάτων ευημερίας. </a:t>
            </a:r>
          </a:p>
          <a:p>
            <a:pPr marL="514350" indent="-285750">
              <a:buFont typeface="Arial" panose="020B0604020202020204" pitchFamily="34" charset="0"/>
              <a:buChar char="•"/>
            </a:pPr>
            <a:r>
              <a:rPr lang="el-GR" dirty="0">
                <a:solidFill>
                  <a:srgbClr val="7030A0"/>
                </a:solidFill>
              </a:rPr>
              <a:t>Εφαρμόστε εργαλεία πιστότητας για την </a:t>
            </a:r>
            <a:r>
              <a:rPr lang="el-GR" dirty="0" err="1">
                <a:solidFill>
                  <a:srgbClr val="7030A0"/>
                </a:solidFill>
              </a:rPr>
              <a:t>αναστοχαστική</a:t>
            </a:r>
            <a:r>
              <a:rPr lang="el-GR" dirty="0">
                <a:solidFill>
                  <a:srgbClr val="7030A0"/>
                </a:solidFill>
              </a:rPr>
              <a:t> ανάλυση της τάξης και του σχολείου.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a:extLst>
            <a:ext uri="{FF2B5EF4-FFF2-40B4-BE49-F238E27FC236}">
              <a16:creationId xmlns:a16="http://schemas.microsoft.com/office/drawing/2014/main" id="{1D5E3B31-1F35-1C99-72A8-8AAFE790F9A5}"/>
            </a:ext>
          </a:extLst>
        </p:cNvPr>
        <p:cNvGrpSpPr/>
        <p:nvPr/>
      </p:nvGrpSpPr>
      <p:grpSpPr>
        <a:xfrm>
          <a:off x="0" y="0"/>
          <a:ext cx="0" cy="0"/>
          <a:chOff x="0" y="0"/>
          <a:chExt cx="0" cy="0"/>
        </a:xfrm>
      </p:grpSpPr>
      <p:sp>
        <p:nvSpPr>
          <p:cNvPr id="115" name="Google Shape;115;g37f9446a92a_0_0">
            <a:extLst>
              <a:ext uri="{FF2B5EF4-FFF2-40B4-BE49-F238E27FC236}">
                <a16:creationId xmlns:a16="http://schemas.microsoft.com/office/drawing/2014/main" id="{7613655A-9936-ADC7-061D-71358099DCC4}"/>
              </a:ext>
            </a:extLst>
          </p:cNvPr>
          <p:cNvSpPr txBox="1">
            <a:spLocks noGrp="1"/>
          </p:cNvSpPr>
          <p:nvPr>
            <p:ph type="title"/>
          </p:nvPr>
        </p:nvSpPr>
        <p:spPr>
          <a:xfrm>
            <a:off x="97970" y="81642"/>
            <a:ext cx="11944500" cy="715800"/>
          </a:xfrm>
          <a:prstGeom prst="rect">
            <a:avLst/>
          </a:prstGeom>
        </p:spPr>
        <p:txBody>
          <a:bodyPr spcFirstLastPara="1" wrap="square" lIns="54000" tIns="54000" rIns="54000" bIns="54000" anchor="ctr" anchorCtr="0">
            <a:noAutofit/>
          </a:bodyPr>
          <a:lstStyle/>
          <a:p>
            <a:pPr marL="0" lvl="0" indent="0" algn="l" rtl="0">
              <a:spcBef>
                <a:spcPts val="0"/>
              </a:spcBef>
              <a:spcAft>
                <a:spcPts val="0"/>
              </a:spcAft>
              <a:buNone/>
            </a:pPr>
            <a:r>
              <a:rPr lang="el-GR" sz="2800" dirty="0"/>
              <a:t>Σχεδιασμός και Διατήρηση προγραμμάτων ευημερίας για ολόκληρο το σχολείο</a:t>
            </a:r>
            <a:endParaRPr sz="2800" dirty="0"/>
          </a:p>
        </p:txBody>
      </p:sp>
      <p:sp>
        <p:nvSpPr>
          <p:cNvPr id="116" name="Google Shape;116;g37f9446a92a_0_0">
            <a:extLst>
              <a:ext uri="{FF2B5EF4-FFF2-40B4-BE49-F238E27FC236}">
                <a16:creationId xmlns:a16="http://schemas.microsoft.com/office/drawing/2014/main" id="{00B0F29F-E926-1A07-377D-1C2CD0D0F815}"/>
              </a:ext>
            </a:extLst>
          </p:cNvPr>
          <p:cNvSpPr txBox="1">
            <a:spLocks noGrp="1"/>
          </p:cNvSpPr>
          <p:nvPr>
            <p:ph type="body" idx="1"/>
          </p:nvPr>
        </p:nvSpPr>
        <p:spPr>
          <a:xfrm>
            <a:off x="123750" y="3153600"/>
            <a:ext cx="11944500" cy="550800"/>
          </a:xfrm>
          <a:prstGeom prst="rect">
            <a:avLst/>
          </a:prstGeom>
        </p:spPr>
        <p:txBody>
          <a:bodyPr spcFirstLastPara="1" wrap="square" lIns="91425" tIns="45700" rIns="91425" bIns="45700" anchor="ctr" anchorCtr="0">
            <a:noAutofit/>
          </a:bodyPr>
          <a:lstStyle/>
          <a:p>
            <a:pPr marL="0" lvl="0" indent="0" algn="ctr"/>
            <a:r>
              <a:rPr lang="el-GR" sz="4000" dirty="0"/>
              <a:t>Ενότητα 3.3 Μέτρηση του αντικτύπου και </a:t>
            </a:r>
          </a:p>
          <a:p>
            <a:pPr marL="0" lvl="0" indent="0" algn="ctr"/>
            <a:r>
              <a:rPr lang="el-GR" sz="4000" dirty="0"/>
              <a:t>διατήρηση της ευημερίας</a:t>
            </a:r>
            <a:endParaRPr sz="4000" dirty="0"/>
          </a:p>
        </p:txBody>
      </p:sp>
    </p:spTree>
    <p:extLst>
      <p:ext uri="{BB962C8B-B14F-4D97-AF65-F5344CB8AC3E}">
        <p14:creationId xmlns:p14="http://schemas.microsoft.com/office/powerpoint/2010/main" val="354484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7f9446a92a_0_138"/>
          <p:cNvSpPr txBox="1">
            <a:spLocks noGrp="1"/>
          </p:cNvSpPr>
          <p:nvPr>
            <p:ph type="title"/>
          </p:nvPr>
        </p:nvSpPr>
        <p:spPr>
          <a:xfrm>
            <a:off x="97970" y="81642"/>
            <a:ext cx="12205790" cy="715800"/>
          </a:xfrm>
          <a:prstGeom prst="rect">
            <a:avLst/>
          </a:prstGeom>
          <a:noFill/>
          <a:ln>
            <a:noFill/>
          </a:ln>
        </p:spPr>
        <p:txBody>
          <a:bodyPr spcFirstLastPara="1" wrap="square" lIns="91425" tIns="54000" rIns="54000" bIns="54000" anchor="ctr" anchorCtr="0">
            <a:noAutofit/>
          </a:bodyPr>
          <a:lstStyle/>
          <a:p>
            <a:pPr marL="0" lvl="0" indent="0" algn="l" rtl="0">
              <a:lnSpc>
                <a:spcPct val="100000"/>
              </a:lnSpc>
              <a:spcBef>
                <a:spcPts val="0"/>
              </a:spcBef>
              <a:spcAft>
                <a:spcPts val="0"/>
              </a:spcAft>
              <a:buClr>
                <a:srgbClr val="000000"/>
              </a:buClr>
              <a:buSzPts val="2000"/>
              <a:buFont typeface="Arial"/>
              <a:buNone/>
            </a:pPr>
            <a:r>
              <a:rPr lang="el-GR" sz="3600" i="1" dirty="0"/>
              <a:t>«Μεταδώστε την επίδραση» – </a:t>
            </a:r>
            <a:r>
              <a:rPr lang="el-GR" sz="3500" dirty="0"/>
              <a:t>σύντομη ομαδική δραστηριότητα</a:t>
            </a:r>
            <a:endParaRPr sz="3500" dirty="0"/>
          </a:p>
        </p:txBody>
      </p:sp>
      <p:sp>
        <p:nvSpPr>
          <p:cNvPr id="130" name="Google Shape;130;g37f9446a92a_0_138"/>
          <p:cNvSpPr txBox="1">
            <a:spLocks noGrp="1"/>
          </p:cNvSpPr>
          <p:nvPr>
            <p:ph type="body" idx="1"/>
          </p:nvPr>
        </p:nvSpPr>
        <p:spPr>
          <a:xfrm>
            <a:off x="97970" y="906258"/>
            <a:ext cx="8268789" cy="5870100"/>
          </a:xfrm>
          <a:prstGeom prst="rect">
            <a:avLst/>
          </a:prstGeom>
          <a:noFill/>
          <a:ln>
            <a:noFill/>
          </a:ln>
        </p:spPr>
        <p:txBody>
          <a:bodyPr spcFirstLastPara="1" wrap="square" lIns="91425" tIns="45700" rIns="91425" bIns="45700" anchor="t" anchorCtr="0">
            <a:noAutofit/>
          </a:bodyPr>
          <a:lstStyle/>
          <a:p>
            <a:pPr marL="285750" lvl="0" indent="-285750" algn="just" rtl="0">
              <a:spcBef>
                <a:spcPts val="0"/>
              </a:spcBef>
              <a:spcAft>
                <a:spcPts val="0"/>
              </a:spcAft>
              <a:buFont typeface="Wingdings" panose="05000000000000000000" pitchFamily="2" charset="2"/>
              <a:buChar char="Ø"/>
            </a:pPr>
            <a:r>
              <a:rPr lang="el-GR" dirty="0"/>
              <a:t>Στις ενότητες 3.1 και 3.2 μάθατε πώς να σχεδιάζετε προγράμματα WAS, να τα εφαρμόζετε και να τα ενσωματώνετε στο σχολείο σας!</a:t>
            </a:r>
          </a:p>
          <a:p>
            <a:pPr marL="285750" lvl="0" indent="-285750" algn="just" rtl="0">
              <a:spcBef>
                <a:spcPts val="0"/>
              </a:spcBef>
              <a:spcAft>
                <a:spcPts val="0"/>
              </a:spcAft>
              <a:buFont typeface="Wingdings" panose="05000000000000000000" pitchFamily="2" charset="2"/>
              <a:buChar char="Ø"/>
            </a:pPr>
            <a:endParaRPr lang="el-GR" dirty="0"/>
          </a:p>
          <a:p>
            <a:pPr marL="285750" lvl="0" indent="-285750" algn="just" rtl="0">
              <a:spcBef>
                <a:spcPts val="0"/>
              </a:spcBef>
              <a:spcAft>
                <a:spcPts val="0"/>
              </a:spcAft>
              <a:buFont typeface="Wingdings" panose="05000000000000000000" pitchFamily="2" charset="2"/>
              <a:buChar char="Ø"/>
            </a:pPr>
            <a:r>
              <a:rPr lang="el-GR" dirty="0"/>
              <a:t>Τώρα ας αλλάξουμε γρήγορα εστίαση, από το σχεδιασμό του προγράμματος WSA στον </a:t>
            </a:r>
            <a:r>
              <a:rPr lang="el-GR" b="1" i="1" dirty="0" err="1">
                <a:solidFill>
                  <a:schemeClr val="accent2"/>
                </a:solidFill>
              </a:rPr>
              <a:t>αναστοχασμό</a:t>
            </a:r>
            <a:r>
              <a:rPr lang="el-GR" b="1" i="1" dirty="0">
                <a:solidFill>
                  <a:schemeClr val="accent2"/>
                </a:solidFill>
              </a:rPr>
              <a:t> και την αξιολόγηση</a:t>
            </a:r>
            <a:r>
              <a:rPr lang="el-GR" dirty="0"/>
              <a:t>...</a:t>
            </a:r>
          </a:p>
          <a:p>
            <a:pPr marL="285750" lvl="0" indent="-285750" algn="just" rtl="0">
              <a:spcBef>
                <a:spcPts val="0"/>
              </a:spcBef>
              <a:spcAft>
                <a:spcPts val="0"/>
              </a:spcAft>
              <a:buFont typeface="Wingdings" panose="05000000000000000000" pitchFamily="2" charset="2"/>
              <a:buChar char="Ø"/>
            </a:pPr>
            <a:endParaRPr lang="el-GR" dirty="0"/>
          </a:p>
          <a:p>
            <a:pPr marL="285750" lvl="0" indent="-285750" algn="just" rtl="0">
              <a:spcBef>
                <a:spcPts val="0"/>
              </a:spcBef>
              <a:spcAft>
                <a:spcPts val="0"/>
              </a:spcAft>
              <a:buFont typeface="Wingdings" panose="05000000000000000000" pitchFamily="2" charset="2"/>
              <a:buChar char="Ø"/>
            </a:pPr>
            <a:r>
              <a:rPr lang="el-GR" dirty="0"/>
              <a:t>Παρακαλώ, όλοι να σταθούν όρθιοι σε έναν κύκλο (ή να παραμείνουν καθιστοί, αν ο χώρος είναι περιορισμένος)!</a:t>
            </a:r>
          </a:p>
          <a:p>
            <a:pPr marL="285750" lvl="0" indent="-285750" algn="just" rtl="0">
              <a:spcBef>
                <a:spcPts val="0"/>
              </a:spcBef>
              <a:spcAft>
                <a:spcPts val="0"/>
              </a:spcAft>
              <a:buFont typeface="Wingdings" panose="05000000000000000000" pitchFamily="2" charset="2"/>
              <a:buChar char="Ø"/>
            </a:pPr>
            <a:endParaRPr lang="el-GR" dirty="0"/>
          </a:p>
          <a:p>
            <a:pPr marL="285750" lvl="0" indent="-285750" algn="just" rtl="0">
              <a:spcBef>
                <a:spcPts val="0"/>
              </a:spcBef>
              <a:spcAft>
                <a:spcPts val="0"/>
              </a:spcAft>
              <a:buFont typeface="Wingdings" panose="05000000000000000000" pitchFamily="2" charset="2"/>
              <a:buChar char="Ø"/>
            </a:pPr>
            <a:r>
              <a:rPr lang="el-GR" dirty="0"/>
              <a:t>Όταν πάρετε αυτό το αντικείμενο (π.χ. μια μικρή μπάλα, ένα μαρκαδόρο κ.λπ.), μοιραστείτε ένα μικρό </a:t>
            </a:r>
            <a:r>
              <a:rPr lang="el-GR" b="1" i="1" dirty="0">
                <a:solidFill>
                  <a:schemeClr val="accent1"/>
                </a:solidFill>
              </a:rPr>
              <a:t>σημάδι επίδρασης ή θετικής αλλαγής </a:t>
            </a:r>
            <a:r>
              <a:rPr lang="el-GR" dirty="0"/>
              <a:t>που ελπίζετε να δείτε από τις </a:t>
            </a:r>
            <a:r>
              <a:rPr lang="el-GR" dirty="0">
                <a:solidFill>
                  <a:schemeClr val="accent1"/>
                </a:solidFill>
              </a:rPr>
              <a:t>προσπάθειες WSA </a:t>
            </a:r>
            <a:r>
              <a:rPr lang="el-GR" dirty="0"/>
              <a:t>του σχολείου σας (μπορεί να είναι κάτι που έχετε παρατηρήσει στους μαθητές, τους εκπαιδευτικούς ή σε ολόκληρο το σχολικό περιβάλλον, π.χ. «</a:t>
            </a:r>
            <a:r>
              <a:rPr lang="el-GR" i="1" dirty="0"/>
              <a:t>Οι μαθητές μιλούν πιο ανοιχτά για τα συναισθήματά τους</a:t>
            </a:r>
            <a:r>
              <a:rPr lang="el-GR" dirty="0"/>
              <a:t>» ή «</a:t>
            </a:r>
            <a:r>
              <a:rPr lang="el-GR" i="1" dirty="0"/>
              <a:t>Οι δάσκαλοι συνεργάζονται περισσότερο</a:t>
            </a:r>
            <a:r>
              <a:rPr lang="el-GR" dirty="0"/>
              <a:t>» κ.λπ.)!</a:t>
            </a:r>
          </a:p>
          <a:p>
            <a:pPr marL="285750" lvl="0" indent="-285750" algn="just" rtl="0">
              <a:spcBef>
                <a:spcPts val="0"/>
              </a:spcBef>
              <a:spcAft>
                <a:spcPts val="0"/>
              </a:spcAft>
              <a:buFont typeface="Wingdings" panose="05000000000000000000" pitchFamily="2" charset="2"/>
              <a:buChar char="Ø"/>
            </a:pPr>
            <a:endParaRPr lang="el-GR" dirty="0"/>
          </a:p>
          <a:p>
            <a:pPr marL="285750" lvl="0" indent="-285750" algn="just" rtl="0">
              <a:spcBef>
                <a:spcPts val="0"/>
              </a:spcBef>
              <a:spcAft>
                <a:spcPts val="0"/>
              </a:spcAft>
              <a:buFont typeface="Wingdings" panose="05000000000000000000" pitchFamily="2" charset="2"/>
              <a:buChar char="Ø"/>
            </a:pPr>
            <a:r>
              <a:rPr lang="el-GR" dirty="0"/>
              <a:t>Περάστε το αντικείμενο σε κάποιον άλλο. Συνεχίστε γρήγορα μέχρι να μοιραστούν όλοι τη σκέψη τους ή να τελειώσει ο χρόνος! </a:t>
            </a:r>
          </a:p>
          <a:p>
            <a:pPr marL="0" lvl="0" indent="0" algn="just" rtl="0">
              <a:spcBef>
                <a:spcPts val="0"/>
              </a:spcBef>
              <a:spcAft>
                <a:spcPts val="0"/>
              </a:spcAft>
            </a:pPr>
            <a:endParaRPr lang="el-GR" dirty="0"/>
          </a:p>
          <a:p>
            <a:pPr marL="0" lvl="0" indent="0" algn="just" rtl="0">
              <a:spcBef>
                <a:spcPts val="0"/>
              </a:spcBef>
              <a:spcAft>
                <a:spcPts val="0"/>
              </a:spcAft>
            </a:pPr>
            <a:endParaRPr lang="el-GR" dirty="0"/>
          </a:p>
          <a:p>
            <a:pPr marL="0" lvl="0" indent="0" algn="just" rtl="0">
              <a:spcBef>
                <a:spcPts val="0"/>
              </a:spcBef>
              <a:spcAft>
                <a:spcPts val="0"/>
              </a:spcAft>
            </a:pPr>
            <a:r>
              <a:rPr lang="el-GR" b="1" dirty="0"/>
              <a:t>Διάρκεια:</a:t>
            </a:r>
            <a:r>
              <a:rPr lang="el-GR" dirty="0"/>
              <a:t> 5 λεπτά</a:t>
            </a:r>
            <a:endParaRPr lang="en-US" dirty="0"/>
          </a:p>
          <a:p>
            <a:pPr marL="0" lvl="0" indent="0" algn="just">
              <a:spcBef>
                <a:spcPts val="0"/>
              </a:spcBef>
            </a:pPr>
            <a:endParaRPr lang="en-US" dirty="0"/>
          </a:p>
          <a:p>
            <a:pPr marL="0" lvl="0" indent="0">
              <a:spcBef>
                <a:spcPts val="0"/>
              </a:spcBef>
            </a:pPr>
            <a:endParaRPr dirty="0"/>
          </a:p>
        </p:txBody>
      </p:sp>
      <p:pic>
        <p:nvPicPr>
          <p:cNvPr id="3" name="Picture 2" descr="Group of multicolored, stylized human figures seated around a round white table. Perfect for illustrating teamwork, diversity, collaboration, and communication in a modern setting. Around community conference group table illustrations">
            <a:extLst>
              <a:ext uri="{FF2B5EF4-FFF2-40B4-BE49-F238E27FC236}">
                <a16:creationId xmlns:a16="http://schemas.microsoft.com/office/drawing/2014/main" id="{B0FE2D87-3641-0F8E-EFC3-A7A76DD0DF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5766" y="1744435"/>
            <a:ext cx="3134541" cy="31345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7f9446a92a_0_1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50" name="Google Shape;150;g37f9446a92a_0_155"/>
          <p:cNvSpPr txBox="1">
            <a:spLocks noGrp="1"/>
          </p:cNvSpPr>
          <p:nvPr>
            <p:ph type="body" idx="1"/>
          </p:nvPr>
        </p:nvSpPr>
        <p:spPr>
          <a:xfrm>
            <a:off x="-65315" y="956383"/>
            <a:ext cx="11944500" cy="550800"/>
          </a:xfrm>
          <a:prstGeom prst="rect">
            <a:avLst/>
          </a:prstGeom>
          <a:noFill/>
          <a:ln>
            <a:noFill/>
          </a:ln>
        </p:spPr>
        <p:txBody>
          <a:bodyPr spcFirstLastPara="1" wrap="square" lIns="91425" tIns="45700" rIns="91425" bIns="45700" anchor="ctr" anchorCtr="0">
            <a:noAutofit/>
          </a:bodyPr>
          <a:lstStyle/>
          <a:p>
            <a:pPr marL="0" indent="0" algn="ctr">
              <a:spcBef>
                <a:spcPts val="0"/>
              </a:spcBef>
            </a:pPr>
            <a:r>
              <a:rPr lang="el-GR" dirty="0"/>
              <a:t>Γιατί να μετράμε την ευημερία;</a:t>
            </a:r>
            <a:endParaRPr lang="en-US" dirty="0"/>
          </a:p>
        </p:txBody>
      </p:sp>
      <p:sp>
        <p:nvSpPr>
          <p:cNvPr id="151" name="Google Shape;151;g37f9446a92a_0_155"/>
          <p:cNvSpPr txBox="1">
            <a:spLocks noGrp="1"/>
          </p:cNvSpPr>
          <p:nvPr>
            <p:ph type="body" idx="2"/>
          </p:nvPr>
        </p:nvSpPr>
        <p:spPr>
          <a:xfrm>
            <a:off x="5036496" y="1580251"/>
            <a:ext cx="7005974" cy="3324852"/>
          </a:xfrm>
          <a:prstGeom prst="rect">
            <a:avLst/>
          </a:prstGeom>
          <a:noFill/>
          <a:ln>
            <a:noFill/>
          </a:ln>
        </p:spPr>
        <p:txBody>
          <a:bodyPr spcFirstLastPara="1" wrap="square" lIns="91425" tIns="45700" rIns="91425" bIns="45700" anchor="t" anchorCtr="0">
            <a:noAutofit/>
          </a:bodyPr>
          <a:lstStyle/>
          <a:p>
            <a:pPr marL="514350" indent="-285750">
              <a:buFont typeface="Wingdings" panose="05000000000000000000" pitchFamily="2" charset="2"/>
              <a:buChar char="Ø"/>
            </a:pPr>
            <a:r>
              <a:rPr lang="el-GR" dirty="0"/>
              <a:t>Να </a:t>
            </a:r>
            <a:r>
              <a:rPr lang="el-GR" b="1" dirty="0"/>
              <a:t>κατανοήσουμε τι λειτουργεί </a:t>
            </a:r>
            <a:r>
              <a:rPr lang="el-GR" dirty="0"/>
              <a:t>και </a:t>
            </a:r>
            <a:r>
              <a:rPr lang="el-GR" b="1" dirty="0"/>
              <a:t>γιατί</a:t>
            </a:r>
            <a:r>
              <a:rPr lang="el-GR" dirty="0"/>
              <a:t>!</a:t>
            </a:r>
          </a:p>
          <a:p>
            <a:pPr marL="514350" indent="-285750">
              <a:buFont typeface="Wingdings" panose="05000000000000000000" pitchFamily="2" charset="2"/>
              <a:buChar char="Ø"/>
            </a:pPr>
            <a:endParaRPr lang="el-GR" dirty="0"/>
          </a:p>
          <a:p>
            <a:pPr marL="514350" indent="-285750">
              <a:buFont typeface="Wingdings" panose="05000000000000000000" pitchFamily="2" charset="2"/>
              <a:buChar char="Ø"/>
            </a:pPr>
            <a:r>
              <a:rPr lang="el-GR" dirty="0"/>
              <a:t>Να </a:t>
            </a:r>
            <a:r>
              <a:rPr lang="el-GR" b="1" i="1" dirty="0"/>
              <a:t>βελτιώσουμε τον σχεδιασμό </a:t>
            </a:r>
            <a:r>
              <a:rPr lang="el-GR" dirty="0"/>
              <a:t>και </a:t>
            </a:r>
            <a:r>
              <a:rPr lang="el-GR" b="1" i="1" dirty="0"/>
              <a:t>την υλοποίηση του προγράμματος WSA</a:t>
            </a:r>
            <a:r>
              <a:rPr lang="el-GR" dirty="0"/>
              <a:t>!</a:t>
            </a:r>
          </a:p>
          <a:p>
            <a:pPr marL="514350" indent="-285750">
              <a:buFont typeface="Wingdings" panose="05000000000000000000" pitchFamily="2" charset="2"/>
              <a:buChar char="Ø"/>
            </a:pPr>
            <a:endParaRPr lang="el-GR" dirty="0"/>
          </a:p>
          <a:p>
            <a:pPr marL="514350" indent="-285750">
              <a:buFont typeface="Wingdings" panose="05000000000000000000" pitchFamily="2" charset="2"/>
              <a:buChar char="Ø"/>
            </a:pPr>
            <a:r>
              <a:rPr lang="el-GR" dirty="0"/>
              <a:t>Να </a:t>
            </a:r>
            <a:r>
              <a:rPr lang="el-GR" b="1" i="1" dirty="0"/>
              <a:t>αποδείξουμε τον αντίκτυπο </a:t>
            </a:r>
            <a:r>
              <a:rPr lang="el-GR" dirty="0"/>
              <a:t>στους ενδιαφερόμενους (μαθητές, εκπαιδευτικούς, οικογένειες, ηγεσία και χρηματοδότες)!</a:t>
            </a:r>
          </a:p>
          <a:p>
            <a:pPr marL="514350" indent="-285750">
              <a:buFont typeface="Wingdings" panose="05000000000000000000" pitchFamily="2" charset="2"/>
              <a:buChar char="Ø"/>
            </a:pPr>
            <a:endParaRPr lang="el-GR" dirty="0"/>
          </a:p>
          <a:p>
            <a:pPr marL="514350" indent="-285750">
              <a:buFont typeface="Wingdings" panose="05000000000000000000" pitchFamily="2" charset="2"/>
              <a:buChar char="Ø"/>
            </a:pPr>
            <a:r>
              <a:rPr lang="el-GR" dirty="0"/>
              <a:t>Να </a:t>
            </a:r>
            <a:r>
              <a:rPr lang="el-GR" b="1" i="1" dirty="0"/>
              <a:t>διατηρήσουμε μια κουλτούρα ευημερίας </a:t>
            </a:r>
            <a:r>
              <a:rPr lang="el-GR" dirty="0"/>
              <a:t>μέσω της συνεχούς μάθησης και προσαρμογής!</a:t>
            </a:r>
            <a:endParaRPr lang="en-US" dirty="0"/>
          </a:p>
          <a:p>
            <a:pPr marL="0" lvl="0" indent="0" algn="l" rtl="0">
              <a:lnSpc>
                <a:spcPct val="90000"/>
              </a:lnSpc>
              <a:spcBef>
                <a:spcPts val="0"/>
              </a:spcBef>
              <a:spcAft>
                <a:spcPts val="0"/>
              </a:spcAft>
              <a:buClr>
                <a:schemeClr val="dk1"/>
              </a:buClr>
              <a:buSzPts val="1800"/>
              <a:buNone/>
            </a:pPr>
            <a:endParaRPr dirty="0"/>
          </a:p>
        </p:txBody>
      </p:sp>
      <p:sp>
        <p:nvSpPr>
          <p:cNvPr id="2" name="Google Shape;150;g37f9446a92a_0_155">
            <a:extLst>
              <a:ext uri="{FF2B5EF4-FFF2-40B4-BE49-F238E27FC236}">
                <a16:creationId xmlns:a16="http://schemas.microsoft.com/office/drawing/2014/main" id="{39E22E4C-71BB-3CBE-DFCD-8F282C2C23F8}"/>
              </a:ext>
            </a:extLst>
          </p:cNvPr>
          <p:cNvSpPr txBox="1">
            <a:spLocks/>
          </p:cNvSpPr>
          <p:nvPr/>
        </p:nvSpPr>
        <p:spPr>
          <a:xfrm>
            <a:off x="959863" y="5545449"/>
            <a:ext cx="10441641" cy="112462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just"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spcBef>
                <a:spcPts val="0"/>
              </a:spcBef>
            </a:pPr>
            <a:r>
              <a:rPr lang="el-GR" sz="2800" i="1" dirty="0">
                <a:solidFill>
                  <a:schemeClr val="accent1"/>
                </a:solidFill>
              </a:rPr>
              <a:t>Πώς εκφράζεται η «</a:t>
            </a:r>
            <a:r>
              <a:rPr lang="el-GR" sz="2800" i="1" dirty="0"/>
              <a:t>επίδραση</a:t>
            </a:r>
            <a:r>
              <a:rPr lang="el-GR" sz="2800" i="1" dirty="0">
                <a:solidFill>
                  <a:schemeClr val="accent1"/>
                </a:solidFill>
              </a:rPr>
              <a:t>» της ευημερίας στην τάξη ή στο σχολείο σας;</a:t>
            </a:r>
            <a:endParaRPr lang="en-US" sz="2800" i="1" dirty="0">
              <a:solidFill>
                <a:schemeClr val="accent1"/>
              </a:solidFill>
            </a:endParaRPr>
          </a:p>
          <a:p>
            <a:pPr marL="0" indent="0" algn="ctr">
              <a:spcBef>
                <a:spcPts val="0"/>
              </a:spcBef>
            </a:pPr>
            <a:endParaRPr lang="en-US" sz="2800" i="1" dirty="0">
              <a:solidFill>
                <a:schemeClr val="accent1"/>
              </a:solidFill>
            </a:endParaRPr>
          </a:p>
          <a:p>
            <a:pPr marL="0" indent="0" algn="l">
              <a:spcBef>
                <a:spcPts val="0"/>
              </a:spcBef>
            </a:pPr>
            <a:r>
              <a:rPr lang="el-GR" sz="1800" dirty="0">
                <a:solidFill>
                  <a:schemeClr val="tx1"/>
                </a:solidFill>
              </a:rPr>
              <a:t>Διάρκεια:</a:t>
            </a:r>
            <a:r>
              <a:rPr lang="el-GR" sz="1800" dirty="0"/>
              <a:t> </a:t>
            </a:r>
            <a:r>
              <a:rPr lang="el-GR" sz="1800" b="0" dirty="0">
                <a:solidFill>
                  <a:schemeClr val="tx1"/>
                </a:solidFill>
              </a:rPr>
              <a:t>5 λεπτά</a:t>
            </a:r>
            <a:endParaRPr lang="en-US" sz="1800" b="0" dirty="0">
              <a:solidFill>
                <a:schemeClr val="tx1"/>
              </a:solidFill>
            </a:endParaRPr>
          </a:p>
          <a:p>
            <a:pPr marL="0" indent="0" algn="l">
              <a:spcBef>
                <a:spcPts val="0"/>
              </a:spcBef>
            </a:pPr>
            <a:endParaRPr lang="en-US" sz="1800" b="0" dirty="0">
              <a:solidFill>
                <a:schemeClr val="tx1"/>
              </a:solidFill>
            </a:endParaRPr>
          </a:p>
        </p:txBody>
      </p:sp>
      <p:pic>
        <p:nvPicPr>
          <p:cNvPr id="4" name="Picture 3">
            <a:extLst>
              <a:ext uri="{FF2B5EF4-FFF2-40B4-BE49-F238E27FC236}">
                <a16:creationId xmlns:a16="http://schemas.microsoft.com/office/drawing/2014/main" id="{60C7C548-6E73-7424-2AC0-A3B0F23CC1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177" y="2147529"/>
            <a:ext cx="4077790" cy="29051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7f9446a92a_0_1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sp>
        <p:nvSpPr>
          <p:cNvPr id="144" name="Google Shape;144;g37f9446a92a_0_149"/>
          <p:cNvSpPr txBox="1">
            <a:spLocks noGrp="1"/>
          </p:cNvSpPr>
          <p:nvPr>
            <p:ph type="body" idx="2"/>
          </p:nvPr>
        </p:nvSpPr>
        <p:spPr>
          <a:xfrm>
            <a:off x="97971" y="1462685"/>
            <a:ext cx="11944500" cy="2514955"/>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800"/>
              <a:buFont typeface="Arial" panose="020B0604020202020204" pitchFamily="34" charset="0"/>
              <a:buChar char="•"/>
            </a:pPr>
            <a:r>
              <a:rPr lang="el-GR" dirty="0"/>
              <a:t>Στο σχολείο, η ευημερία είναι μια </a:t>
            </a:r>
            <a:r>
              <a:rPr lang="el-GR" b="1" i="1" dirty="0">
                <a:solidFill>
                  <a:schemeClr val="accent1"/>
                </a:solidFill>
              </a:rPr>
              <a:t>κοινή ευθύνη </a:t>
            </a:r>
            <a:r>
              <a:rPr lang="el-GR" dirty="0"/>
              <a:t>που αφορά όλα τα μέλη της κοινότητας - εκπαιδευτικούς, διευθυντές, προσωπικό, μαθητές και οικογένειες.</a:t>
            </a:r>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endParaRPr lang="el-GR" dirty="0"/>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r>
              <a:rPr lang="el-GR" dirty="0"/>
              <a:t>Όταν όλοι συμβάλλουν στη δημιουργία ενός υποστηρικτικού περιβάλλοντος, </a:t>
            </a:r>
            <a:r>
              <a:rPr lang="el-GR" b="1" i="1" dirty="0">
                <a:solidFill>
                  <a:schemeClr val="accent1"/>
                </a:solidFill>
              </a:rPr>
              <a:t>η ευημερία γίνεται μέρος της κουλτούρας</a:t>
            </a:r>
            <a:r>
              <a:rPr lang="el-GR" dirty="0"/>
              <a:t> και δεν προστίθεται ως επιπλέον καθήκον.</a:t>
            </a:r>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endParaRPr lang="el-GR" dirty="0"/>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r>
              <a:rPr lang="el-GR" dirty="0"/>
              <a:t>Αυτή η συλλογική προσπάθεια εξασφαλίζει ότι η φροντίδα, η σύνδεση και η ανάπτυξη </a:t>
            </a:r>
            <a:r>
              <a:rPr lang="el-GR" b="1" i="1" dirty="0">
                <a:solidFill>
                  <a:schemeClr val="accent1"/>
                </a:solidFill>
              </a:rPr>
              <a:t>διατηρούνται σε ολόκληρο το σχολείο</a:t>
            </a:r>
            <a:r>
              <a:rPr lang="el-GR" dirty="0"/>
              <a:t>.</a:t>
            </a:r>
            <a:endParaRPr lang="en-US" dirty="0"/>
          </a:p>
          <a:p>
            <a:pPr marL="0" lvl="0" indent="0" algn="l" rtl="0">
              <a:lnSpc>
                <a:spcPct val="90000"/>
              </a:lnSpc>
              <a:spcBef>
                <a:spcPts val="0"/>
              </a:spcBef>
              <a:spcAft>
                <a:spcPts val="0"/>
              </a:spcAft>
              <a:buClr>
                <a:schemeClr val="dk1"/>
              </a:buClr>
              <a:buSzPts val="1800"/>
            </a:pPr>
            <a:endParaRPr lang="en-US" dirty="0"/>
          </a:p>
          <a:p>
            <a:pPr marL="285750" lvl="0" indent="-285750" algn="l" rtl="0">
              <a:lnSpc>
                <a:spcPct val="90000"/>
              </a:lnSpc>
              <a:spcBef>
                <a:spcPts val="0"/>
              </a:spcBef>
              <a:spcAft>
                <a:spcPts val="0"/>
              </a:spcAft>
              <a:buClr>
                <a:schemeClr val="dk1"/>
              </a:buClr>
              <a:buSzPts val="18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7A351DFD-86DB-4809-637B-9F097AD6F456}"/>
              </a:ext>
            </a:extLst>
          </p:cNvPr>
          <p:cNvSpPr>
            <a:spLocks noGrp="1"/>
          </p:cNvSpPr>
          <p:nvPr>
            <p:ph type="body" idx="1"/>
          </p:nvPr>
        </p:nvSpPr>
        <p:spPr>
          <a:xfrm>
            <a:off x="3745005" y="3354521"/>
            <a:ext cx="7038384" cy="3242222"/>
          </a:xfrm>
        </p:spPr>
        <p:txBody>
          <a:bodyPr/>
          <a:lstStyle/>
          <a:p>
            <a:pPr algn="ctr"/>
            <a:endParaRPr lang="en-US" i="1" dirty="0"/>
          </a:p>
          <a:p>
            <a:pPr algn="ctr"/>
            <a:endParaRPr lang="en-US" i="1" dirty="0"/>
          </a:p>
          <a:p>
            <a:pPr algn="ctr"/>
            <a:r>
              <a:rPr lang="el-GR" i="1" dirty="0"/>
              <a:t>Τι σας έρχεται στο μυαλό όταν ακούτε την έκφραση </a:t>
            </a:r>
            <a:r>
              <a:rPr lang="el-GR" i="1" dirty="0">
                <a:solidFill>
                  <a:schemeClr val="accent1"/>
                </a:solidFill>
              </a:rPr>
              <a:t>«μέτρηση της ευημερίας»</a:t>
            </a:r>
            <a:r>
              <a:rPr lang="el-GR" i="1" dirty="0"/>
              <a:t> σε σχολικό πλαίσιο;</a:t>
            </a:r>
            <a:endParaRPr lang="en-US" i="1" dirty="0"/>
          </a:p>
          <a:p>
            <a:pPr algn="l"/>
            <a:endParaRPr lang="en-US" sz="1800" dirty="0">
              <a:solidFill>
                <a:schemeClr val="tx1"/>
              </a:solidFill>
            </a:endParaRPr>
          </a:p>
          <a:p>
            <a:pPr marL="0" indent="0" algn="l">
              <a:spcBef>
                <a:spcPts val="0"/>
              </a:spcBef>
            </a:pPr>
            <a:r>
              <a:rPr lang="el-GR" sz="1800" dirty="0">
                <a:solidFill>
                  <a:schemeClr val="tx1"/>
                </a:solidFill>
              </a:rPr>
              <a:t>     Διάρκεια:</a:t>
            </a:r>
            <a:r>
              <a:rPr lang="el-GR" sz="1800" dirty="0"/>
              <a:t> </a:t>
            </a:r>
            <a:r>
              <a:rPr lang="el-GR" sz="1800" b="0" dirty="0">
                <a:solidFill>
                  <a:schemeClr val="tx1"/>
                </a:solidFill>
              </a:rPr>
              <a:t>5 λεπτά</a:t>
            </a:r>
            <a:endParaRPr lang="en-US" sz="1800" b="0" dirty="0">
              <a:solidFill>
                <a:schemeClr val="tx1"/>
              </a:solidFill>
            </a:endParaRPr>
          </a:p>
          <a:p>
            <a:pPr algn="l"/>
            <a:endParaRPr lang="en-US" i="1" dirty="0"/>
          </a:p>
        </p:txBody>
      </p:sp>
      <p:pic>
        <p:nvPicPr>
          <p:cNvPr id="5" name="Εικόνα 4">
            <a:extLst>
              <a:ext uri="{FF2B5EF4-FFF2-40B4-BE49-F238E27FC236}">
                <a16:creationId xmlns:a16="http://schemas.microsoft.com/office/drawing/2014/main" id="{8C5E1EFC-70F4-BD6D-F7F2-B2B6B12FD16B}"/>
              </a:ext>
            </a:extLst>
          </p:cNvPr>
          <p:cNvPicPr>
            <a:picLocks noChangeAspect="1"/>
          </p:cNvPicPr>
          <p:nvPr/>
        </p:nvPicPr>
        <p:blipFill>
          <a:blip r:embed="rId3"/>
          <a:stretch>
            <a:fillRect/>
          </a:stretch>
        </p:blipFill>
        <p:spPr>
          <a:xfrm>
            <a:off x="365778" y="3608876"/>
            <a:ext cx="3594100" cy="2260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C8C5F3A9-31A4-30B7-BE3B-1FB3F7924825}"/>
            </a:ext>
          </a:extLst>
        </p:cNvPr>
        <p:cNvGrpSpPr/>
        <p:nvPr/>
      </p:nvGrpSpPr>
      <p:grpSpPr>
        <a:xfrm>
          <a:off x="0" y="0"/>
          <a:ext cx="0" cy="0"/>
          <a:chOff x="0" y="0"/>
          <a:chExt cx="0" cy="0"/>
        </a:xfrm>
      </p:grpSpPr>
      <p:sp>
        <p:nvSpPr>
          <p:cNvPr id="149" name="Google Shape;149;g37f9446a92a_0_155">
            <a:extLst>
              <a:ext uri="{FF2B5EF4-FFF2-40B4-BE49-F238E27FC236}">
                <a16:creationId xmlns:a16="http://schemas.microsoft.com/office/drawing/2014/main" id="{693B7C01-9C03-E564-A684-E91FE29CD387}"/>
              </a:ext>
            </a:extLst>
          </p:cNvPr>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lvl="0"/>
            <a:r>
              <a:rPr lang="el-GR" sz="3600" dirty="0"/>
              <a:t>Ενότητα 3.3: Μέτρηση Επιπτώσεων &amp; Διατήρηση Ευημερίας</a:t>
            </a:r>
            <a:endParaRPr sz="3600" dirty="0"/>
          </a:p>
        </p:txBody>
      </p:sp>
      <p:graphicFrame>
        <p:nvGraphicFramePr>
          <p:cNvPr id="5" name="Διάγραμμα 4">
            <a:extLst>
              <a:ext uri="{FF2B5EF4-FFF2-40B4-BE49-F238E27FC236}">
                <a16:creationId xmlns:a16="http://schemas.microsoft.com/office/drawing/2014/main" id="{7BB65354-16CF-ABBF-A635-3E3955339D42}"/>
              </a:ext>
            </a:extLst>
          </p:cNvPr>
          <p:cNvGraphicFramePr/>
          <p:nvPr>
            <p:extLst>
              <p:ext uri="{D42A27DB-BD31-4B8C-83A1-F6EECF244321}">
                <p14:modId xmlns:p14="http://schemas.microsoft.com/office/powerpoint/2010/main" val="3041762339"/>
              </p:ext>
            </p:extLst>
          </p:nvPr>
        </p:nvGraphicFramePr>
        <p:xfrm>
          <a:off x="1279015" y="999820"/>
          <a:ext cx="9582409" cy="5776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026180"/>
      </p:ext>
    </p:extLst>
  </p:cSld>
  <p:clrMapOvr>
    <a:masterClrMapping/>
  </p:clrMapOvr>
</p:sld>
</file>

<file path=ppt/theme/theme1.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3695</Words>
  <Application>Microsoft Macintosh PowerPoint</Application>
  <PresentationFormat>Widescreen</PresentationFormat>
  <Paragraphs>260</Paragraphs>
  <Slides>23</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Wingdings</vt:lpstr>
      <vt:lpstr>Open Sans</vt:lpstr>
      <vt:lpstr>Arial</vt:lpstr>
      <vt:lpstr>Calibri</vt:lpstr>
      <vt:lpstr>CARDET Course template - Cover page</vt:lpstr>
      <vt:lpstr>CARDET Course template</vt:lpstr>
      <vt:lpstr>CARDET Course template - Cover page</vt:lpstr>
      <vt:lpstr>Ευημερεύοντα σχολεία- Μια συστημική, ολιστική προσέγγιση της ψυχικής υγείας και ευημερίας στα σχολεία</vt:lpstr>
      <vt:lpstr>WP3: Εκπαίδευση και Ανάπτυξη Ικανοτήτων (D3.1) </vt:lpstr>
      <vt:lpstr>Σχεδιασμός και διατήρηση προγραμμάτων ευημερίας για ολόκληρο το σχολείο</vt:lpstr>
      <vt:lpstr>Μαθησιακοί στόχοι</vt:lpstr>
      <vt:lpstr>Σχεδιασμός και Διατήρηση προγραμμάτων ευημερίας για ολόκληρο το σχολείο</vt:lpstr>
      <vt:lpstr>«Μεταδώστε την επίδραση» – σύντομη ομαδική δραστηριότητα</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Ενότητα 3.3: Μέτρηση Επιπτώσεων &amp; Διατήρηση Ευημερίας</vt:lpstr>
      <vt:lpstr>Συμπέρασμα</vt:lpstr>
      <vt:lpstr>Και μια τελευταία ερώτηση για σκέψη…</vt:lpstr>
      <vt:lpstr>Βιβλιογραφία</vt:lpstr>
      <vt:lpstr>Ευχαριστούμε για την προσοχή σας!</vt:lpstr>
      <vt:lpstr>https://thrivingschools.eu/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2Fast4u</dc:creator>
  <cp:lastModifiedBy>Aglaia Lila Kossyvaki (Education)</cp:lastModifiedBy>
  <cp:revision>223</cp:revision>
  <dcterms:created xsi:type="dcterms:W3CDTF">2014-07-11T09:12:14Z</dcterms:created>
  <dcterms:modified xsi:type="dcterms:W3CDTF">2025-11-26T21:06:47Z</dcterms:modified>
</cp:coreProperties>
</file>