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8" r:id="rId34"/>
    <p:sldId id="287" r:id="rId35"/>
  </p:sldIdLst>
  <p:sldSz cx="12192000" cy="6858000"/>
  <p:notesSz cx="6858000" cy="9144000"/>
  <p:embeddedFontLst>
    <p:embeddedFont>
      <p:font typeface="Open Sans" panose="020B0606030504020204" pitchFamily="34" charset="0"/>
      <p:regular r:id="rId37"/>
      <p:bold r:id="rId38"/>
      <p:italic r:id="rId39"/>
      <p:boldItalic r:id="rId40"/>
    </p:embeddedFont>
    <p:embeddedFont>
      <p:font typeface="Proxima Nova" panose="0200050603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4quhoi6jmK+7orJCJZi1OAYld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p:restoredTop sz="54726"/>
  </p:normalViewPr>
  <p:slideViewPr>
    <p:cSldViewPr snapToGrid="0">
      <p:cViewPr varScale="1">
        <p:scale>
          <a:sx n="66" d="100"/>
          <a:sy n="66" d="100"/>
        </p:scale>
        <p:origin x="3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5f2f5408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85f2f5408a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l-GR" sz="1050" dirty="0">
                <a:solidFill>
                  <a:srgbClr val="4F4F50"/>
                </a:solidFill>
                <a:latin typeface="Proxima Nova"/>
                <a:ea typeface="Proxima Nova"/>
                <a:cs typeface="Proxima Nova"/>
                <a:sym typeface="Proxima Nova"/>
              </a:rPr>
              <a:t>Θα καθοδηγήσετε επίσης τους εκπαιδευτικούς ενθαρρύνοντάς τους να αναλογιστούν την συμπερίληψη και την εμβέλεια των τρεχουσών προσπαθειών τους για την ευημερία. Η ερώτηση: </a:t>
            </a:r>
            <a:r>
              <a:rPr lang="el-GR" sz="1050" i="1" dirty="0">
                <a:solidFill>
                  <a:srgbClr val="4F4F50"/>
                </a:solidFill>
                <a:latin typeface="Proxima Nova"/>
                <a:ea typeface="Proxima Nova"/>
                <a:cs typeface="Proxima Nova"/>
                <a:sym typeface="Proxima Nova"/>
              </a:rPr>
              <a:t>«Στο σχολείο σας, ποια ομάδα σχολικών εταίρων - εκπαιδευτικοί, μαθητές, γονείς ή ηγεσία - πιστεύετε ότι συμμετέχει πιο ενεργά στην προώθηση της ευημερίας; Ποια ομάδα θα μπορούσε να εμπλακεί περισσότερο;»</a:t>
            </a:r>
            <a:r>
              <a:rPr lang="el-GR" sz="1050" dirty="0">
                <a:solidFill>
                  <a:srgbClr val="4F4F50"/>
                </a:solidFill>
                <a:latin typeface="Proxima Nova"/>
                <a:ea typeface="Proxima Nova"/>
                <a:cs typeface="Proxima Nova"/>
                <a:sym typeface="Proxima Nova"/>
              </a:rPr>
              <a:t> βοηθά τους συμμετέχοντες να αξιολογήσουν πόσο καλά εφαρμόζεται η Ολοκληρωμένη Προσέγγιση του Σχολείου και πού μπορεί να υπάρχουν κενά στη συμμετοχή των ενδιαφερόμενων μερών. Χρησιμοποιήστε αυτή τη στιγμή για να τονίσετε τη σημασία της κοινής ευθύνης και της συνεργασίας όλων των μερών στη διατήρηση πρωτοβουλιών ευημερίας.</a:t>
            </a:r>
            <a:endParaRPr sz="1050" dirty="0">
              <a:solidFill>
                <a:srgbClr val="4F4F50"/>
              </a:solidFill>
              <a:latin typeface="Proxima Nova"/>
              <a:ea typeface="Proxima Nova"/>
              <a:cs typeface="Proxima Nova"/>
              <a:sym typeface="Proxima Nova"/>
            </a:endParaRPr>
          </a:p>
        </p:txBody>
      </p:sp>
      <p:sp>
        <p:nvSpPr>
          <p:cNvPr id="165" name="Google Shape;165;g385f2f5408a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5f2f5408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l-GR" dirty="0">
                <a:solidFill>
                  <a:srgbClr val="4F4F50"/>
                </a:solidFill>
                <a:latin typeface="Proxima Nova"/>
                <a:ea typeface="Proxima Nova"/>
                <a:cs typeface="Proxima Nova"/>
                <a:sym typeface="Proxima Nova"/>
              </a:rPr>
              <a:t>Θα καθοδηγήσετε τους εκπαιδευτικούς επανεξετάζοντας τις θεμελιώδεις έννοιες από τις Ημέρες 1 και 2. Χρησιμοποιήστε παραδείγματα από τα δικά τους σχολεία για να δείξετε πώς μπορούν να φανούν στην πράξη τα προγράμματα </a:t>
            </a:r>
            <a:r>
              <a:rPr lang="en-US" dirty="0">
                <a:solidFill>
                  <a:srgbClr val="4F4F50"/>
                </a:solidFill>
                <a:latin typeface="Proxima Nova"/>
                <a:ea typeface="Proxima Nova"/>
                <a:cs typeface="Proxima Nova"/>
                <a:sym typeface="Proxima Nova"/>
              </a:rPr>
              <a:t>PERMA, WSA </a:t>
            </a:r>
            <a:r>
              <a:rPr lang="el-GR" dirty="0">
                <a:solidFill>
                  <a:srgbClr val="4F4F50"/>
                </a:solidFill>
                <a:latin typeface="Proxima Nova"/>
                <a:ea typeface="Proxima Nova"/>
                <a:cs typeface="Proxima Nova"/>
                <a:sym typeface="Proxima Nova"/>
              </a:rPr>
              <a:t>και </a:t>
            </a:r>
            <a:r>
              <a:rPr lang="en-US" dirty="0">
                <a:solidFill>
                  <a:srgbClr val="4F4F50"/>
                </a:solidFill>
                <a:latin typeface="Proxima Nova"/>
                <a:ea typeface="Proxima Nova"/>
                <a:cs typeface="Proxima Nova"/>
                <a:sym typeface="Proxima Nova"/>
              </a:rPr>
              <a:t>SWPBS. </a:t>
            </a:r>
            <a:r>
              <a:rPr lang="el-GR" dirty="0">
                <a:solidFill>
                  <a:srgbClr val="4F4F50"/>
                </a:solidFill>
                <a:latin typeface="Proxima Nova"/>
                <a:ea typeface="Proxima Nova"/>
                <a:cs typeface="Proxima Nova"/>
                <a:sym typeface="Proxima Nova"/>
              </a:rPr>
              <a:t>Τονίστε ότι η ενσωμάτωση είναι η γέφυρα μεταξύ οράματος και πραγματικότητας - είναι το πώς η ευημερία ενσωματώνεται στο </a:t>
            </a:r>
            <a:r>
              <a:rPr lang="en-US" dirty="0">
                <a:solidFill>
                  <a:srgbClr val="4F4F50"/>
                </a:solidFill>
                <a:latin typeface="Proxima Nova"/>
                <a:ea typeface="Proxima Nova"/>
                <a:cs typeface="Proxima Nova"/>
                <a:sym typeface="Proxima Nova"/>
              </a:rPr>
              <a:t>DNA </a:t>
            </a:r>
            <a:r>
              <a:rPr lang="el-GR" dirty="0">
                <a:solidFill>
                  <a:srgbClr val="4F4F50"/>
                </a:solidFill>
                <a:latin typeface="Proxima Nova"/>
                <a:ea typeface="Proxima Nova"/>
                <a:cs typeface="Proxima Nova"/>
                <a:sym typeface="Proxima Nova"/>
              </a:rPr>
              <a:t>του σχολείου. Ενθαρρύνετε τους συμμετέχοντες να σκεφτούν πού υπάρχει ήδη η ευημερία και πού μπορεί να αναπτυχθεί.</a:t>
            </a:r>
            <a:endParaRPr dirty="0"/>
          </a:p>
        </p:txBody>
      </p:sp>
      <p:sp>
        <p:nvSpPr>
          <p:cNvPr id="173" name="Google Shape;173;g385f2f5408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5f2f5408a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85f2f5408a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l-GR" dirty="0">
                <a:solidFill>
                  <a:srgbClr val="595959"/>
                </a:solidFill>
              </a:rPr>
              <a:t>Θα καθοδηγήσετε τους εκπαιδευτικούς παροτρύνοντάς τους να σκεφτούν καθημερινές σχολικές πρακτικές —όπως οι μεταβάσεις από αίθουσα σε αίθουσα στους διαδρόμους, η πρωινή είσοδος ή οι συγκεντρώσεις— όπου οι αρχές του </a:t>
            </a:r>
            <a:r>
              <a:rPr lang="en-US" dirty="0">
                <a:solidFill>
                  <a:srgbClr val="595959"/>
                </a:solidFill>
              </a:rPr>
              <a:t>SWPBS </a:t>
            </a:r>
            <a:r>
              <a:rPr lang="el-GR" dirty="0">
                <a:solidFill>
                  <a:srgbClr val="595959"/>
                </a:solidFill>
              </a:rPr>
              <a:t>θα μπορούσαν να εφαρμοστούν πιο σκόπιμα. Ενθαρρύνετέ τους να σκεφτούν πώς μπορούν να ενσωματωθεί η καθολική υποστήριξη (Επίπεδο 1) για την προώθηση της συνέπειας, της σαφήνειας και της συμπερίληψης. Αυτή η ερώτηση θέτει το σκηνικό για τον εντοπισμό σημείων ένταξης στη δραστηριότητα του οπτικού οδικού χάρτη.</a:t>
            </a:r>
            <a:endParaRPr sz="1050" dirty="0">
              <a:solidFill>
                <a:srgbClr val="4F4F50"/>
              </a:solidFill>
              <a:latin typeface="Proxima Nova"/>
              <a:ea typeface="Proxima Nova"/>
              <a:cs typeface="Proxima Nova"/>
              <a:sym typeface="Proxima Nova"/>
            </a:endParaRPr>
          </a:p>
        </p:txBody>
      </p:sp>
      <p:sp>
        <p:nvSpPr>
          <p:cNvPr id="182" name="Google Shape;182;g385f2f5408a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5f2f5408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1100"/>
              </a:spcAft>
              <a:buNone/>
            </a:pPr>
            <a:r>
              <a:rPr lang="el-GR" dirty="0"/>
              <a:t>Θα καθοδηγήσετε τους εκπαιδευτικούς επανεξετάζοντας τις θεμελιώδεις έννοιες από τις Ημέρες 1 και 2. Χρησιμοποιήστε παραδείγματα από τα δικά τους σχολεία για να δείξετε πώς μπορούν να φανούν στην πράξη τα προγράμματα </a:t>
            </a:r>
            <a:r>
              <a:rPr lang="en-GB" dirty="0"/>
              <a:t>PERMA, WSA </a:t>
            </a:r>
            <a:r>
              <a:rPr lang="el-GR" dirty="0"/>
              <a:t>και </a:t>
            </a:r>
            <a:r>
              <a:rPr lang="en-GB" dirty="0"/>
              <a:t>SWPBS. </a:t>
            </a:r>
            <a:r>
              <a:rPr lang="el-GR" dirty="0"/>
              <a:t>Τονίστε ότι η ενσωμάτωση είναι η γέφυρα μεταξύ οράματος και πραγματικότητας - είναι το πώς η ευημερία ενσωματώνεται στο </a:t>
            </a:r>
            <a:r>
              <a:rPr lang="en-GB" dirty="0"/>
              <a:t>DNA </a:t>
            </a:r>
            <a:r>
              <a:rPr lang="el-GR" dirty="0"/>
              <a:t>του σχολείου. Ενθαρρύνετε τους συμμετέχοντες να σκεφτούν πού υπάρχει ήδη η ευημερία και πού μπορεί να αναπτυχθεί.</a:t>
            </a:r>
            <a:endParaRPr dirty="0"/>
          </a:p>
        </p:txBody>
      </p:sp>
      <p:sp>
        <p:nvSpPr>
          <p:cNvPr id="190" name="Google Shape;190;g385f2f5408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5f2f5408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85f2f5408a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l-GR" dirty="0"/>
              <a:t>Θα καθοδηγήσετε τους εκπαιδευτικούς ενθαρρύνοντάς τους να αναλογιστούν τις προσπάθειες του παρελθόντος και τη σημασία της ενσωμάτωσης της ευημερίας στα σχολικά συστήματα. Αυτή η ερώτηση βοηθά τους συμμετέχοντες να κατανοήσουν ότι η βιωσιμότητα εξαρτάται από την ενσωμάτωση - όχι μόνο από τον ενθουσιασμό. Χρησιμοποιήστε αυτή τη στιγμή για να επισημάνετε πώς οι </a:t>
            </a:r>
            <a:r>
              <a:rPr lang="el-GR" dirty="0" err="1"/>
              <a:t>ρουτίνες</a:t>
            </a:r>
            <a:r>
              <a:rPr lang="el-GR" dirty="0"/>
              <a:t>, το πρόγραμμα σπουδών και οι πρακτικές ηγεσίας μπορούν είτε να υποστηρίξουν είτε να υπονομεύσουν τις πρωτοβουλίες ευημερίας με την πάροδο του χρόνου.</a:t>
            </a:r>
            <a:endParaRPr sz="1050" dirty="0">
              <a:solidFill>
                <a:srgbClr val="4F4F50"/>
              </a:solidFill>
              <a:latin typeface="Proxima Nova"/>
              <a:ea typeface="Proxima Nova"/>
              <a:cs typeface="Proxima Nova"/>
              <a:sym typeface="Proxima Nova"/>
            </a:endParaRPr>
          </a:p>
        </p:txBody>
      </p:sp>
      <p:sp>
        <p:nvSpPr>
          <p:cNvPr id="198" name="Google Shape;198;g385f2f5408a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f9446a92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Θα καθοδηγήσετε τους εκπαιδευτικούς ενθαρρύνοντάς τους να αναλογιστούν τις προσπάθειες του παρελθόντος και τη σημασία της ενσωμάτωσης της ευημερίας στα σχολικά συστήματα. Αυτή η ερώτηση βοηθά τους συμμετέχοντες να κατανοήσουν ότι η βιωσιμότητα εξαρτάται από την ενσωμάτωση - όχι μόνο από τον ενθουσιασμό. Χρησιμοποιήστε αυτή τη στιγμή για να επισημάνετε πώς οι </a:t>
            </a:r>
            <a:r>
              <a:rPr lang="el-GR" dirty="0" err="1"/>
              <a:t>ρουτίνες</a:t>
            </a:r>
            <a:r>
              <a:rPr lang="el-GR" dirty="0"/>
              <a:t>, το πρόγραμμα σπουδών και οι πρακτικές ηγεσίας μπορούν είτε να υποστηρίξουν είτε να υπονομεύσουν τις πρωτοβουλίες ευημερίας με την πάροδο του χρόνου.</a:t>
            </a:r>
            <a:endParaRPr dirty="0"/>
          </a:p>
        </p:txBody>
      </p:sp>
      <p:sp>
        <p:nvSpPr>
          <p:cNvPr id="206" name="Google Shape;206;g37f9446a92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5f2f5408a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Θα καθοδηγήσετε τους εκπαιδευτικούς ενθαρρύνοντάς τους να αναλογιστούν τις προσπάθειες του παρελθόντος και τη σημασία της ενσωμάτωσης της ευημερίας στα σχολικά συστήματα. Αυτή η ερώτηση βοηθά τους συμμετέχοντες να κατανοήσουν ότι η βιωσιμότητα εξαρτάται από την ενσωμάτωση - όχι μόνο από τον ενθουσιασμό. Χρησιμοποιήστε αυτή τη στιγμή για να επισημάνετε πώς οι </a:t>
            </a:r>
            <a:r>
              <a:rPr lang="el-GR" dirty="0" err="1"/>
              <a:t>ρουτίνες</a:t>
            </a:r>
            <a:r>
              <a:rPr lang="el-GR" dirty="0"/>
              <a:t>, το πρόγραμμα σπουδών και οι πρακτικές ηγεσίας μπορούν είτε να υποστηρίξουν είτε να υπονομεύσουν τις πρωτοβουλίες ευημερίας με την πάροδο του χρόνου.</a:t>
            </a:r>
            <a:endParaRPr dirty="0"/>
          </a:p>
        </p:txBody>
      </p:sp>
      <p:sp>
        <p:nvSpPr>
          <p:cNvPr id="213" name="Google Shape;213;g385f2f5408a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85f2f5408a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Θα καθοδηγήσετε τους εκπαιδευτικούς ενθαρρύνοντάς τους να αναλογιστούν τις προσπάθειες του παρελθόντος και τη σημασία της ενσωμάτωσης της ευημερίας στα σχολικά συστήματα. Αυτή η ερώτηση βοηθά τους συμμετέχοντες να κατανοήσουν ότι η βιωσιμότητα εξαρτάται από την ενσωμάτωση - όχι μόνο από τον ενθουσιασμό. Χρησιμοποιήστε αυτή τη στιγμή για να επισημάνετε πώς οι </a:t>
            </a:r>
            <a:r>
              <a:rPr lang="el-GR" dirty="0" err="1"/>
              <a:t>ρουτίνες</a:t>
            </a:r>
            <a:r>
              <a:rPr lang="el-GR" dirty="0"/>
              <a:t>, το πρόγραμμα σπουδών και οι πρακτικές ηγεσίας μπορούν είτε να υποστηρίξουν είτε να υπονομεύσουν τις πρωτοβουλίες ευημερίας με την πάροδο του χρόνου.</a:t>
            </a:r>
            <a:endParaRPr dirty="0"/>
          </a:p>
        </p:txBody>
      </p:sp>
      <p:sp>
        <p:nvSpPr>
          <p:cNvPr id="220" name="Google Shape;220;g385f2f5408a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85f2f5408a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l-GR" sz="1050" dirty="0">
                <a:solidFill>
                  <a:srgbClr val="4F4F50"/>
                </a:solidFill>
                <a:latin typeface="Proxima Nova"/>
                <a:ea typeface="Proxima Nova"/>
                <a:cs typeface="Proxima Nova"/>
                <a:sym typeface="Proxima Nova"/>
              </a:rPr>
              <a:t>Θα καθοδηγήσετε τους εκπαιδευτικούς δείχνοντάς τους πώς η ευημερία μπορεί να ενσωματωθεί στον ιστό της σχολικής ζωής — όχι μόνο μέσω προγραμμάτων, αλλά και μέσω καθημερινών ενεργειών και αποφάσεων. Χρησιμοποιήστε παραδείγματα από διαφορετικά σχολικά πλαίσια για να δείξετε την ευελιξία. Ενθαρρύνετε τους συμμετέχοντες να σκεφτούν τι ήδη λειτουργεί και πού οι μικρές αλλαγές θα μπορούσαν να κάνουν μεγάλη διαφορά. Αυτό θέτει τα θεμέλια για τις δραστηριότητες οπτικού οδικού χάρτη και χρονοδιαγράμματος που ακολουθούν.</a:t>
            </a:r>
            <a:endParaRPr dirty="0"/>
          </a:p>
        </p:txBody>
      </p:sp>
      <p:sp>
        <p:nvSpPr>
          <p:cNvPr id="227" name="Google Shape;227;g385f2f5408a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85f2f5408a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l-GR" sz="1050" dirty="0">
                <a:solidFill>
                  <a:srgbClr val="4F4F50"/>
                </a:solidFill>
                <a:latin typeface="Proxima Nova"/>
                <a:ea typeface="Proxima Nova"/>
                <a:cs typeface="Proxima Nova"/>
                <a:sym typeface="Proxima Nova"/>
              </a:rPr>
              <a:t>Θα καθοδηγήσετε τους εκπαιδευτικούς δείχνοντάς τους πώς η ευημερία μπορεί να ενσωματωθεί στον ιστό της σχολικής ζωής — όχι μόνο μέσω προγραμμάτων, αλλά και μέσω καθημερινών ενεργειών και αποφάσεων. Χρησιμοποιήστε παραδείγματα από διαφορετικά σχολικά πλαίσια για να δείξετε την ευελιξία. Ενθαρρύνετε τους συμμετέχοντες να σκεφτούν τι ήδη λειτουργεί και πού οι μικρές αλλαγές θα μπορούσαν να κάνουν μεγάλη διαφορά. Αυτό θέτει τα θεμέλια για τις δραστηριότητες οπτικού οδικού χάρτη και χρονοδιαγράμματος που ακολουθούν.</a:t>
            </a:r>
            <a:endParaRPr dirty="0"/>
          </a:p>
        </p:txBody>
      </p:sp>
      <p:sp>
        <p:nvSpPr>
          <p:cNvPr id="234" name="Google Shape;234;g385f2f5408a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85f2f5408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42857"/>
              </a:lnSpc>
              <a:spcBef>
                <a:spcPts val="1100"/>
              </a:spcBef>
              <a:spcAft>
                <a:spcPts val="0"/>
              </a:spcAft>
              <a:buSzPts val="1100"/>
              <a:buFont typeface="+mj-lt"/>
              <a:buAutoNum type="arabicPeriod"/>
            </a:pPr>
            <a:r>
              <a:rPr lang="el-GR" sz="1050" b="1" dirty="0">
                <a:solidFill>
                  <a:srgbClr val="4F4F50"/>
                </a:solidFill>
                <a:latin typeface="Proxima Nova"/>
                <a:ea typeface="Proxima Nova"/>
                <a:cs typeface="Proxima Nova"/>
                <a:sym typeface="Proxima Nova"/>
              </a:rPr>
              <a:t>Εισαγωγή (5 λεπτά) </a:t>
            </a:r>
          </a:p>
          <a:p>
            <a:pPr marL="0" lvl="0" indent="0" algn="l" rtl="0">
              <a:lnSpc>
                <a:spcPct val="142857"/>
              </a:lnSpc>
              <a:spcBef>
                <a:spcPts val="1100"/>
              </a:spcBef>
              <a:spcAft>
                <a:spcPts val="0"/>
              </a:spcAft>
              <a:buSzPts val="1100"/>
              <a:buNone/>
            </a:pPr>
            <a:r>
              <a:rPr lang="el-GR" sz="1050" dirty="0">
                <a:solidFill>
                  <a:srgbClr val="4F4F50"/>
                </a:solidFill>
                <a:latin typeface="Proxima Nova"/>
                <a:ea typeface="Proxima Nova"/>
                <a:cs typeface="Proxima Nova"/>
                <a:sym typeface="Proxima Nova"/>
              </a:rPr>
              <a:t>Εξηγήστε σύντομα τον σκοπό της δραστηριότητας:</a:t>
            </a:r>
          </a:p>
          <a:p>
            <a:pPr marL="0" lvl="0" indent="0" algn="l" rtl="0">
              <a:lnSpc>
                <a:spcPct val="142857"/>
              </a:lnSpc>
              <a:spcBef>
                <a:spcPts val="1100"/>
              </a:spcBef>
              <a:spcAft>
                <a:spcPts val="0"/>
              </a:spcAft>
              <a:buSzPts val="1100"/>
              <a:buNone/>
            </a:pPr>
            <a:r>
              <a:rPr lang="el-GR" sz="1050" dirty="0">
                <a:solidFill>
                  <a:srgbClr val="4F4F50"/>
                </a:solidFill>
                <a:latin typeface="Proxima Nova"/>
                <a:ea typeface="Proxima Nova"/>
                <a:cs typeface="Proxima Nova"/>
                <a:sym typeface="Proxima Nova"/>
              </a:rPr>
              <a:t>«Θα χαρτογραφήσουμε τη σχολική σας χρονιά και θα εντοπίσουμε πού μπορούν να ενσωματωθούν πρακτικές ευημερίας. Σκεφτείτε το ως το στρατηγικό σας ημερολόγιο ευημερίας».</a:t>
            </a:r>
            <a:endParaRPr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241" name="Google Shape;241;g385f2f5408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85f2f5408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42857"/>
              </a:lnSpc>
              <a:spcBef>
                <a:spcPts val="1100"/>
              </a:spcBef>
              <a:spcAft>
                <a:spcPts val="0"/>
              </a:spcAft>
              <a:buSzPts val="1100"/>
              <a:buFont typeface="+mj-lt"/>
              <a:buAutoNum type="arabicPeriod"/>
            </a:pPr>
            <a:r>
              <a:rPr lang="el-GR" sz="1050" b="1" dirty="0">
                <a:solidFill>
                  <a:srgbClr val="4F4F50"/>
                </a:solidFill>
                <a:latin typeface="Proxima Nova"/>
                <a:ea typeface="Proxima Nova"/>
                <a:cs typeface="Proxima Nova"/>
                <a:sym typeface="Proxima Nova"/>
              </a:rPr>
              <a:t>Εισαγωγή (5 λεπτά) </a:t>
            </a:r>
          </a:p>
          <a:p>
            <a:pPr marL="0" lvl="0" indent="0" algn="l" rtl="0">
              <a:lnSpc>
                <a:spcPct val="142857"/>
              </a:lnSpc>
              <a:spcBef>
                <a:spcPts val="1100"/>
              </a:spcBef>
              <a:spcAft>
                <a:spcPts val="0"/>
              </a:spcAft>
              <a:buSzPts val="1100"/>
              <a:buNone/>
            </a:pPr>
            <a:r>
              <a:rPr lang="el-GR" sz="1050" dirty="0">
                <a:solidFill>
                  <a:srgbClr val="4F4F50"/>
                </a:solidFill>
                <a:latin typeface="Proxima Nova"/>
                <a:ea typeface="Proxima Nova"/>
                <a:cs typeface="Proxima Nova"/>
                <a:sym typeface="Proxima Nova"/>
              </a:rPr>
              <a:t>Εξηγήστε σύντομα τον σκοπό της δραστηριότητας:</a:t>
            </a:r>
          </a:p>
          <a:p>
            <a:pPr marL="0" lvl="0" indent="0" algn="l" rtl="0">
              <a:lnSpc>
                <a:spcPct val="142857"/>
              </a:lnSpc>
              <a:spcBef>
                <a:spcPts val="1100"/>
              </a:spcBef>
              <a:spcAft>
                <a:spcPts val="0"/>
              </a:spcAft>
              <a:buSzPts val="1100"/>
              <a:buNone/>
            </a:pPr>
            <a:r>
              <a:rPr lang="el-GR" sz="1050" dirty="0">
                <a:solidFill>
                  <a:srgbClr val="4F4F50"/>
                </a:solidFill>
                <a:latin typeface="Proxima Nova"/>
                <a:ea typeface="Proxima Nova"/>
                <a:cs typeface="Proxima Nova"/>
                <a:sym typeface="Proxima Nova"/>
              </a:rPr>
              <a:t>«Θα χαρτογραφήσουμε τη σχολική σας χρονιά και θα εντοπίσουμε πού μπορούν να ενσωματωθούν πρακτικές ευημερίας. Σκεφτείτε το ως το στρατηγικό σας ημερολόγιο ευημερίας».</a:t>
            </a:r>
          </a:p>
          <a:p>
            <a:pPr marL="0" lvl="0" indent="0" algn="l" rtl="0">
              <a:lnSpc>
                <a:spcPct val="100000"/>
              </a:lnSpc>
              <a:spcBef>
                <a:spcPts val="1100"/>
              </a:spcBef>
              <a:spcAft>
                <a:spcPts val="0"/>
              </a:spcAft>
              <a:buSzPts val="1400"/>
              <a:buNone/>
            </a:pPr>
            <a:endParaRPr lang="el-GR" sz="1050" dirty="0"/>
          </a:p>
        </p:txBody>
      </p:sp>
      <p:sp>
        <p:nvSpPr>
          <p:cNvPr id="249" name="Google Shape;249;g385f2f5408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5f2f5408a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85f2f5408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85f2f5408a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85f2f5408a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85f2f5408a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85f2f5408a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85f2f5408a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l-GR" sz="1050" dirty="0"/>
              <a:t>Προτροπή για αναστοχασμό:</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dirty="0"/>
              <a:t>«Ποια δυνατά σημεία μπορείτε να αξιοποιήσετε για να ξεπεράσετε αυτές τις προκλήσεις;»</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dirty="0"/>
              <a:t>«Πώς μπορείτε να κάνετε το χρονοδιάγραμμά σας ευέλικτο αλλά και εστιασμένο;»</a:t>
            </a:r>
            <a:endParaRPr dirty="0"/>
          </a:p>
        </p:txBody>
      </p:sp>
      <p:sp>
        <p:nvSpPr>
          <p:cNvPr id="278" name="Google Shape;278;g385f2f5408a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85f2f5408a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l-GR" sz="1050" dirty="0"/>
              <a:t>Αυτή η δραστηριότητα ενθαρρύνει τους συμμετέχοντες να μοιραστούν τα οπτικά τους σχέδια και τα χρονοδιαγράμματα και να συμμετάσχουν σε εποικοδομητική, βασισμένη στα δυνατά σημεία ανατροφοδότηση χρησιμοποιώντας αυτοκόλλητα σημειώματα ή ψηφιακά εργαλεία.</a:t>
            </a:r>
            <a:endParaRPr sz="1050" dirty="0"/>
          </a:p>
          <a:p>
            <a:pPr marL="0" lvl="0" indent="0" algn="l" rtl="0">
              <a:lnSpc>
                <a:spcPct val="100000"/>
              </a:lnSpc>
              <a:spcBef>
                <a:spcPts val="1100"/>
              </a:spcBef>
              <a:spcAft>
                <a:spcPts val="0"/>
              </a:spcAft>
              <a:buSzPts val="1400"/>
              <a:buNone/>
            </a:pPr>
            <a:endParaRPr sz="1050" dirty="0"/>
          </a:p>
        </p:txBody>
      </p:sp>
      <p:sp>
        <p:nvSpPr>
          <p:cNvPr id="285" name="Google Shape;285;g385f2f5408a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5f2f5408a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el-GR" sz="1050" dirty="0"/>
              <a:t>Αυτή η δραστηριότητα ενθαρρύνει τους συμμετέχοντες να μοιραστούν τα οπτικά τους σχέδια και τα χρονοδιαγράμματα και να συμμετάσχουν σε εποικοδομητική, βασισμένη στα δυνατά σημεία ανατροφοδότηση χρησιμοποιώντας αυτοκόλλητα σημειώματα ή ψηφιακά εργαλεία.</a:t>
            </a:r>
            <a:endParaRPr sz="1050" dirty="0"/>
          </a:p>
          <a:p>
            <a:pPr marL="0" lvl="0" indent="0" algn="l" rtl="0">
              <a:lnSpc>
                <a:spcPct val="100000"/>
              </a:lnSpc>
              <a:spcBef>
                <a:spcPts val="1100"/>
              </a:spcBef>
              <a:spcAft>
                <a:spcPts val="0"/>
              </a:spcAft>
              <a:buSzPts val="1400"/>
              <a:buNone/>
            </a:pPr>
            <a:endParaRPr sz="1050" dirty="0"/>
          </a:p>
        </p:txBody>
      </p:sp>
      <p:sp>
        <p:nvSpPr>
          <p:cNvPr id="292" name="Google Shape;292;g385f2f5408a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85f2f5408a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el-GR" sz="1050" b="1" dirty="0">
                <a:solidFill>
                  <a:srgbClr val="4F4F50"/>
                </a:solidFill>
                <a:latin typeface="Proxima Nova"/>
                <a:ea typeface="Proxima Nova"/>
                <a:cs typeface="Proxima Nova"/>
                <a:sym typeface="Proxima Nova"/>
              </a:rPr>
              <a:t>Διάρκεια:</a:t>
            </a:r>
            <a:r>
              <a:rPr lang="el-GR" sz="1050" b="0" dirty="0">
                <a:solidFill>
                  <a:srgbClr val="4F4F50"/>
                </a:solidFill>
                <a:latin typeface="Proxima Nova"/>
                <a:ea typeface="Proxima Nova"/>
                <a:cs typeface="Proxima Nova"/>
                <a:sym typeface="Proxima Nova"/>
              </a:rPr>
              <a:t> 10 λεπτά </a:t>
            </a:r>
          </a:p>
          <a:p>
            <a:pPr marL="0" lvl="0" indent="0" algn="l" rtl="0">
              <a:lnSpc>
                <a:spcPct val="142857"/>
              </a:lnSpc>
              <a:spcBef>
                <a:spcPts val="1100"/>
              </a:spcBef>
              <a:spcAft>
                <a:spcPts val="0"/>
              </a:spcAft>
              <a:buClr>
                <a:schemeClr val="dk1"/>
              </a:buClr>
              <a:buSzPts val="1100"/>
              <a:buFont typeface="Arial"/>
              <a:buNone/>
            </a:pPr>
            <a:r>
              <a:rPr lang="el-GR" sz="1050" b="1" dirty="0">
                <a:solidFill>
                  <a:srgbClr val="4F4F50"/>
                </a:solidFill>
                <a:latin typeface="Proxima Nova"/>
                <a:ea typeface="Proxima Nova"/>
                <a:cs typeface="Proxima Nova"/>
                <a:sym typeface="Proxima Nova"/>
              </a:rPr>
              <a:t>Σκοπός</a:t>
            </a:r>
            <a:r>
              <a:rPr lang="el-GR" sz="1050" b="0" dirty="0">
                <a:solidFill>
                  <a:srgbClr val="4F4F50"/>
                </a:solidFill>
                <a:latin typeface="Proxima Nova"/>
                <a:ea typeface="Proxima Nova"/>
                <a:cs typeface="Proxima Nova"/>
                <a:sym typeface="Proxima Nova"/>
              </a:rPr>
              <a:t>: Να εδραιωθεί η γνώση, να αναλογιστεί κανείς τα επόμενα βήματα και να εισαγάγει την Ενότητα 3.3 σχετικά με τη μέτρηση του αντίκτυπου και τη διατήρηση της αλλαγής.</a:t>
            </a:r>
          </a:p>
          <a:p>
            <a:pPr marL="0" lvl="0" indent="0" algn="l" rtl="0">
              <a:lnSpc>
                <a:spcPct val="142857"/>
              </a:lnSpc>
              <a:spcBef>
                <a:spcPts val="1100"/>
              </a:spcBef>
              <a:spcAft>
                <a:spcPts val="0"/>
              </a:spcAft>
              <a:buClr>
                <a:schemeClr val="dk1"/>
              </a:buClr>
              <a:buSzPts val="1100"/>
              <a:buFont typeface="Arial"/>
              <a:buNone/>
            </a:pPr>
            <a:r>
              <a:rPr lang="el-GR" sz="1050" b="1" dirty="0">
                <a:solidFill>
                  <a:srgbClr val="4F4F50"/>
                </a:solidFill>
                <a:latin typeface="Proxima Nova"/>
                <a:ea typeface="Proxima Nova"/>
                <a:cs typeface="Proxima Nova"/>
                <a:sym typeface="Proxima Nova"/>
              </a:rPr>
              <a:t>Στόχοι</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b="0" dirty="0">
                <a:solidFill>
                  <a:srgbClr val="4F4F50"/>
                </a:solidFill>
                <a:latin typeface="Proxima Nova"/>
                <a:ea typeface="Proxima Nova"/>
                <a:cs typeface="Proxima Nova"/>
                <a:sym typeface="Proxima Nova"/>
              </a:rPr>
              <a:t>Σκέψεις σχετικά με τα βασικά συμπεράσματα της εκπαίδευσης.</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b="0" dirty="0">
                <a:solidFill>
                  <a:srgbClr val="4F4F50"/>
                </a:solidFill>
                <a:latin typeface="Proxima Nova"/>
                <a:ea typeface="Proxima Nova"/>
                <a:cs typeface="Proxima Nova"/>
                <a:sym typeface="Proxima Nova"/>
              </a:rPr>
              <a:t>Προσδιορισμός ενός άμεσου βήματος δράσης.</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b="0" dirty="0">
                <a:solidFill>
                  <a:srgbClr val="4F4F50"/>
                </a:solidFill>
                <a:latin typeface="Proxima Nova"/>
                <a:ea typeface="Proxima Nova"/>
                <a:cs typeface="Proxima Nova"/>
                <a:sym typeface="Proxima Nova"/>
              </a:rPr>
              <a:t>Συνδεθείτε με την Ενότητα 3.3 για μελλοντικό σχεδιασμό και αξιολόγηση.</a:t>
            </a:r>
          </a:p>
          <a:p>
            <a:pPr marL="171450" lvl="0" indent="-171450" algn="l" rtl="0">
              <a:lnSpc>
                <a:spcPct val="142857"/>
              </a:lnSpc>
              <a:spcBef>
                <a:spcPts val="1100"/>
              </a:spcBef>
              <a:spcAft>
                <a:spcPts val="0"/>
              </a:spcAft>
              <a:buClr>
                <a:schemeClr val="dk1"/>
              </a:buClr>
              <a:buSzPts val="1100"/>
              <a:buFont typeface="Arial" panose="020B0604020202020204" pitchFamily="34" charset="0"/>
              <a:buChar char="•"/>
            </a:pPr>
            <a:r>
              <a:rPr lang="el-GR" sz="1050" b="0" dirty="0">
                <a:solidFill>
                  <a:srgbClr val="4F4F50"/>
                </a:solidFill>
                <a:latin typeface="Proxima Nova"/>
                <a:ea typeface="Proxima Nova"/>
                <a:cs typeface="Proxima Nova"/>
                <a:sym typeface="Proxima Nova"/>
              </a:rPr>
              <a:t>Ενθαρρύνετε τους συμμετέχοντες να εξερευνήσουν την Ενότητα 3.3 ως μέρος της διαδικασίας σχεδιασμού δράσης του σχολείου τους.</a:t>
            </a:r>
            <a:endParaRPr sz="1050" b="0" dirty="0"/>
          </a:p>
        </p:txBody>
      </p:sp>
      <p:sp>
        <p:nvSpPr>
          <p:cNvPr id="300" name="Google Shape;300;g385f2f5408a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8bed8e41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8bed8e41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7f9446a9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1400"/>
              <a:buNone/>
            </a:pPr>
            <a:r>
              <a:rPr lang="el-GR" dirty="0"/>
              <a:t>Θα καθοδηγήσετε τους εκπαιδευτικούς βοηθώντας τους να συνδέσουν τη θεωρία με την πράξη. Χρησιμοποιήστε παραδείγματα από προηγούμενες ενότητες (</a:t>
            </a:r>
            <a:r>
              <a:rPr lang="en-GB" dirty="0"/>
              <a:t>PERMA, WSA, SWPBS) </a:t>
            </a:r>
            <a:r>
              <a:rPr lang="el-GR" dirty="0"/>
              <a:t>για να δείξετε πώς η ευημερία μπορεί να ενσωματωθεί στις σχολικές </a:t>
            </a:r>
            <a:r>
              <a:rPr lang="el-GR" dirty="0" err="1"/>
              <a:t>ρουτίνες</a:t>
            </a:r>
            <a:r>
              <a:rPr lang="el-GR" dirty="0"/>
              <a:t>, όπως οι συνελεύσεις, οι συναντήσεις του προσωπικού και οι εκδηλώσεις γονέων. Ενθαρρύνετε τις ομάδες να σκεφτούν τα μοναδικά σχολικά τους πλαίσια. Υποστηρίξτε τις στον εντοπισμό ρεαλιστικών χρονοδιαγραμμάτων και στην πρόβλεψη προκλήσεων. Χρησιμοποιήστε την περιήγηση στη σχετική δραστηριότητα για να ενισχύσετε τη μάθηση από </a:t>
            </a:r>
            <a:r>
              <a:rPr lang="el-GR" dirty="0" err="1"/>
              <a:t>ομοτίμους</a:t>
            </a:r>
            <a:r>
              <a:rPr lang="el-GR" dirty="0"/>
              <a:t> και τη συλλογική ανάληψη ευθύνης.</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f9446a92a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7f9446a92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5f2f5408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385f2f5408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1925" lvl="0" indent="0" algn="l" rtl="0">
              <a:lnSpc>
                <a:spcPct val="142857"/>
              </a:lnSpc>
              <a:spcBef>
                <a:spcPts val="0"/>
              </a:spcBef>
              <a:spcAft>
                <a:spcPts val="0"/>
              </a:spcAft>
              <a:buClr>
                <a:srgbClr val="4F4F50"/>
              </a:buClr>
              <a:buSzPts val="1050"/>
              <a:buFont typeface="Proxima Nova"/>
              <a:buNone/>
            </a:pPr>
            <a:r>
              <a:rPr lang="el-GR" sz="1050">
                <a:solidFill>
                  <a:srgbClr val="4F4F50"/>
                </a:solidFill>
                <a:latin typeface="Proxima Nova"/>
                <a:sym typeface="Proxima Nova"/>
              </a:rPr>
              <a:t>Θα </a:t>
            </a:r>
            <a:r>
              <a:rPr lang="el-GR" sz="1050" dirty="0">
                <a:solidFill>
                  <a:srgbClr val="4F4F50"/>
                </a:solidFill>
                <a:latin typeface="Proxima Nova"/>
                <a:sym typeface="Proxima Nova"/>
              </a:rPr>
              <a:t>καθοδηγήσετε τους εκπαιδευτικούς ενθαρρύνοντάς τους να σκέφτονται πρακτικά και δημιουργικά. Αυτή η δραστηριότητα βοηθά τους συμμετέχοντες να συνδέσουν τη θεωρία με τη βιωμένη εμπειρία και θέτει τον τόνο για συνεργατικό σχεδιασμό. Υπογραμμίστε ότι η ενσωμάτωση δεν απαιτεί πάντα μεγάλες αλλαγές - μικρές, σκόπιμες ενέργειες μπορούν να έχουν διαρκή αντίκτυπο. Χρησιμοποιήστε αυτή τη στιγμή για να επισημάνετε την ποικιλομορφία των σχολικών πλαισίων και την αξία της </a:t>
            </a:r>
            <a:r>
              <a:rPr lang="el-GR" sz="1050" dirty="0" err="1">
                <a:solidFill>
                  <a:srgbClr val="4F4F50"/>
                </a:solidFill>
                <a:latin typeface="Proxima Nova"/>
                <a:sym typeface="Proxima Nova"/>
              </a:rPr>
              <a:t>αλληλοδιδαχής</a:t>
            </a:r>
            <a:r>
              <a:rPr lang="el-GR" sz="1050" dirty="0">
                <a:solidFill>
                  <a:srgbClr val="4F4F50"/>
                </a:solidFill>
                <a:latin typeface="Proxima Nova"/>
                <a:sym typeface="Proxima Nova"/>
              </a:rPr>
              <a:t>.</a:t>
            </a:r>
          </a:p>
          <a:p>
            <a:pPr marL="161925" lvl="0" indent="0" algn="l" rtl="0">
              <a:lnSpc>
                <a:spcPct val="142857"/>
              </a:lnSpc>
              <a:spcBef>
                <a:spcPts val="0"/>
              </a:spcBef>
              <a:spcAft>
                <a:spcPts val="0"/>
              </a:spcAft>
              <a:buClr>
                <a:srgbClr val="4F4F50"/>
              </a:buClr>
              <a:buSzPts val="1050"/>
              <a:buFont typeface="Proxima Nova"/>
              <a:buNone/>
            </a:pPr>
            <a:endParaRPr lang="el-GR" sz="1050" dirty="0">
              <a:solidFill>
                <a:srgbClr val="4F4F50"/>
              </a:solidFill>
              <a:latin typeface="Proxima Nova"/>
              <a:sym typeface="Proxima Nova"/>
            </a:endParaRPr>
          </a:p>
          <a:p>
            <a:pPr marL="161925" lvl="0" indent="0" algn="l" rtl="0">
              <a:lnSpc>
                <a:spcPct val="142857"/>
              </a:lnSpc>
              <a:spcBef>
                <a:spcPts val="0"/>
              </a:spcBef>
              <a:spcAft>
                <a:spcPts val="0"/>
              </a:spcAft>
              <a:buClr>
                <a:srgbClr val="4F4F50"/>
              </a:buClr>
              <a:buSzPts val="1050"/>
              <a:buFont typeface="Proxima Nova"/>
              <a:buNone/>
            </a:pPr>
            <a:r>
              <a:rPr lang="el-GR" sz="1050" b="1" dirty="0">
                <a:solidFill>
                  <a:srgbClr val="4F4F50"/>
                </a:solidFill>
                <a:latin typeface="Proxima Nova"/>
                <a:sym typeface="Proxima Nova"/>
              </a:rPr>
              <a:t>Διάρκεια</a:t>
            </a:r>
            <a:r>
              <a:rPr lang="el-GR" sz="1050" dirty="0">
                <a:solidFill>
                  <a:srgbClr val="4F4F50"/>
                </a:solidFill>
                <a:latin typeface="Proxima Nova"/>
                <a:sym typeface="Proxima Nova"/>
              </a:rPr>
              <a:t>: 10-15 λεπτά</a:t>
            </a:r>
          </a:p>
          <a:p>
            <a:pPr marL="161925" lvl="0" indent="0" algn="l" rtl="0">
              <a:lnSpc>
                <a:spcPct val="142857"/>
              </a:lnSpc>
              <a:spcBef>
                <a:spcPts val="0"/>
              </a:spcBef>
              <a:spcAft>
                <a:spcPts val="0"/>
              </a:spcAft>
              <a:buClr>
                <a:srgbClr val="4F4F50"/>
              </a:buClr>
              <a:buSzPts val="1050"/>
              <a:buFont typeface="Proxima Nova"/>
              <a:buNone/>
            </a:pPr>
            <a:r>
              <a:rPr lang="el-GR" sz="1050" b="1" dirty="0">
                <a:solidFill>
                  <a:srgbClr val="4F4F50"/>
                </a:solidFill>
                <a:latin typeface="Proxima Nova"/>
                <a:sym typeface="Proxima Nova"/>
              </a:rPr>
              <a:t>Μορφή</a:t>
            </a:r>
            <a:r>
              <a:rPr lang="el-GR" sz="1050" dirty="0">
                <a:solidFill>
                  <a:srgbClr val="4F4F50"/>
                </a:solidFill>
                <a:latin typeface="Proxima Nova"/>
                <a:sym typeface="Proxima Nova"/>
              </a:rPr>
              <a:t>: Μικρές ομάδες ή ζεύγη</a:t>
            </a:r>
          </a:p>
          <a:p>
            <a:pPr marL="161925" lvl="0" indent="0" algn="l" rtl="0">
              <a:lnSpc>
                <a:spcPct val="142857"/>
              </a:lnSpc>
              <a:spcBef>
                <a:spcPts val="0"/>
              </a:spcBef>
              <a:spcAft>
                <a:spcPts val="0"/>
              </a:spcAft>
              <a:buClr>
                <a:srgbClr val="4F4F50"/>
              </a:buClr>
              <a:buSzPts val="1050"/>
              <a:buFont typeface="Proxima Nova"/>
              <a:buNone/>
            </a:pPr>
            <a:r>
              <a:rPr lang="el-GR" sz="1050" b="1" dirty="0">
                <a:solidFill>
                  <a:srgbClr val="4F4F50"/>
                </a:solidFill>
                <a:latin typeface="Proxima Nova"/>
                <a:sym typeface="Proxima Nova"/>
              </a:rPr>
              <a:t>Σκοπός</a:t>
            </a:r>
            <a:r>
              <a:rPr lang="el-GR" sz="1050" dirty="0">
                <a:solidFill>
                  <a:srgbClr val="4F4F50"/>
                </a:solidFill>
                <a:latin typeface="Proxima Nova"/>
                <a:sym typeface="Proxima Nova"/>
              </a:rPr>
              <a:t>: Να ενεργοποιηθούν οι προηγούμενες γνώσεις, να ξεκινήσει η συζήτηση και να χτιστεί η ομαδική συνοχή εντοπίζοντας πραγματικά ή φανταστικά παραδείγματα ενσωμάτωσης της ευημερίας στη σχολική ζωή.</a:t>
            </a:r>
          </a:p>
          <a:p>
            <a:pPr marL="161925" lvl="0" indent="0" algn="l" rtl="0">
              <a:lnSpc>
                <a:spcPct val="142857"/>
              </a:lnSpc>
              <a:spcBef>
                <a:spcPts val="0"/>
              </a:spcBef>
              <a:spcAft>
                <a:spcPts val="0"/>
              </a:spcAft>
              <a:buClr>
                <a:srgbClr val="4F4F50"/>
              </a:buClr>
              <a:buSzPts val="1050"/>
              <a:buFont typeface="Proxima Nova"/>
              <a:buNone/>
            </a:pPr>
            <a:r>
              <a:rPr lang="el-GR" sz="1050" b="1" dirty="0">
                <a:solidFill>
                  <a:srgbClr val="4F4F50"/>
                </a:solidFill>
                <a:latin typeface="Proxima Nova"/>
                <a:sym typeface="Proxima Nova"/>
              </a:rPr>
              <a:t>Οδηγίες</a:t>
            </a:r>
            <a:r>
              <a:rPr lang="el-GR" sz="1050" dirty="0">
                <a:solidFill>
                  <a:srgbClr val="4F4F50"/>
                </a:solidFill>
                <a:latin typeface="Proxima Nova"/>
                <a:sym typeface="Proxima Nova"/>
              </a:rPr>
              <a:t>:</a:t>
            </a:r>
          </a:p>
          <a:p>
            <a:pPr marL="390525" lvl="0" indent="-228600" algn="l" rtl="0">
              <a:lnSpc>
                <a:spcPct val="142857"/>
              </a:lnSpc>
              <a:spcBef>
                <a:spcPts val="0"/>
              </a:spcBef>
              <a:spcAft>
                <a:spcPts val="0"/>
              </a:spcAft>
              <a:buClr>
                <a:srgbClr val="4F4F50"/>
              </a:buClr>
              <a:buSzPts val="1050"/>
              <a:buFont typeface="+mj-lt"/>
              <a:buAutoNum type="arabicPeriod"/>
            </a:pPr>
            <a:r>
              <a:rPr lang="el-GR" sz="1050" dirty="0">
                <a:solidFill>
                  <a:srgbClr val="4F4F50"/>
                </a:solidFill>
                <a:latin typeface="Proxima Nova"/>
                <a:sym typeface="Proxima Nova"/>
              </a:rPr>
              <a:t>Σχηματίστε </a:t>
            </a:r>
            <a:r>
              <a:rPr lang="el-GR" sz="1050" b="1" dirty="0">
                <a:solidFill>
                  <a:srgbClr val="4F4F50"/>
                </a:solidFill>
                <a:latin typeface="Proxima Nova"/>
                <a:sym typeface="Proxima Nova"/>
              </a:rPr>
              <a:t>ζεύγη ή μικρές ομάδες </a:t>
            </a:r>
            <a:r>
              <a:rPr lang="el-GR" sz="1050" dirty="0">
                <a:solidFill>
                  <a:srgbClr val="4F4F50"/>
                </a:solidFill>
                <a:latin typeface="Proxima Nova"/>
                <a:sym typeface="Proxima Nova"/>
              </a:rPr>
              <a:t>(3-4 ατόμων).</a:t>
            </a:r>
          </a:p>
          <a:p>
            <a:pPr marL="390525" lvl="0" indent="-228600" algn="l" rtl="0">
              <a:lnSpc>
                <a:spcPct val="142857"/>
              </a:lnSpc>
              <a:spcBef>
                <a:spcPts val="0"/>
              </a:spcBef>
              <a:spcAft>
                <a:spcPts val="0"/>
              </a:spcAft>
              <a:buClr>
                <a:srgbClr val="4F4F50"/>
              </a:buClr>
              <a:buSzPts val="1050"/>
              <a:buFont typeface="+mj-lt"/>
              <a:buAutoNum type="arabicPeriod"/>
            </a:pPr>
            <a:r>
              <a:rPr lang="el-GR" sz="1050" dirty="0">
                <a:solidFill>
                  <a:srgbClr val="4F4F50"/>
                </a:solidFill>
                <a:latin typeface="Proxima Nova"/>
                <a:sym typeface="Proxima Nova"/>
              </a:rPr>
              <a:t>Ζητήστε από κάθε ομάδα να </a:t>
            </a:r>
            <a:r>
              <a:rPr lang="el-GR" sz="1050" b="1" dirty="0">
                <a:solidFill>
                  <a:srgbClr val="4F4F50"/>
                </a:solidFill>
                <a:latin typeface="Proxima Nova"/>
                <a:sym typeface="Proxima Nova"/>
              </a:rPr>
              <a:t>θυμηθεί ή να φανταστεί </a:t>
            </a:r>
            <a:r>
              <a:rPr lang="el-GR" sz="1050" dirty="0">
                <a:solidFill>
                  <a:srgbClr val="4F4F50"/>
                </a:solidFill>
                <a:latin typeface="Proxima Nova"/>
                <a:sym typeface="Proxima Nova"/>
              </a:rPr>
              <a:t>2-3 παραδείγματα για το πώς η ευημερία είναι (ή θα μπορούσε να είναι) ενσωματωμένη σε:</a:t>
            </a:r>
          </a:p>
          <a:p>
            <a:pPr marL="790575" lvl="1" indent="-171450" algn="l" rtl="0">
              <a:lnSpc>
                <a:spcPct val="142857"/>
              </a:lnSpc>
              <a:spcBef>
                <a:spcPts val="0"/>
              </a:spcBef>
              <a:spcAft>
                <a:spcPts val="0"/>
              </a:spcAft>
              <a:buClr>
                <a:srgbClr val="4F4F50"/>
              </a:buClr>
              <a:buSzPts val="1050"/>
              <a:buFont typeface="Arial" panose="020B0604020202020204" pitchFamily="34" charset="0"/>
              <a:buChar char="•"/>
            </a:pPr>
            <a:r>
              <a:rPr lang="el-GR" sz="1050" dirty="0">
                <a:solidFill>
                  <a:srgbClr val="4F4F50"/>
                </a:solidFill>
                <a:latin typeface="Proxima Nova"/>
                <a:sym typeface="Proxima Nova"/>
              </a:rPr>
              <a:t>Σχολικές </a:t>
            </a:r>
            <a:r>
              <a:rPr lang="el-GR" sz="1050" dirty="0" err="1">
                <a:solidFill>
                  <a:srgbClr val="4F4F50"/>
                </a:solidFill>
                <a:latin typeface="Proxima Nova"/>
                <a:sym typeface="Proxima Nova"/>
              </a:rPr>
              <a:t>ρουτίνες</a:t>
            </a:r>
            <a:r>
              <a:rPr lang="el-GR" sz="1050" dirty="0">
                <a:solidFill>
                  <a:srgbClr val="4F4F50"/>
                </a:solidFill>
                <a:latin typeface="Proxima Nova"/>
                <a:sym typeface="Proxima Nova"/>
              </a:rPr>
              <a:t> (π.χ., πρωινές προσελεύσεις, συγκεντρώσεις)</a:t>
            </a:r>
          </a:p>
          <a:p>
            <a:pPr marL="790575" lvl="1" indent="-171450" algn="l" rtl="0">
              <a:lnSpc>
                <a:spcPct val="142857"/>
              </a:lnSpc>
              <a:spcBef>
                <a:spcPts val="0"/>
              </a:spcBef>
              <a:spcAft>
                <a:spcPts val="0"/>
              </a:spcAft>
              <a:buClr>
                <a:srgbClr val="4F4F50"/>
              </a:buClr>
              <a:buSzPts val="1050"/>
              <a:buFont typeface="Arial" panose="020B0604020202020204" pitchFamily="34" charset="0"/>
              <a:buChar char="•"/>
            </a:pPr>
            <a:r>
              <a:rPr lang="el-GR" sz="1050" dirty="0">
                <a:solidFill>
                  <a:srgbClr val="4F4F50"/>
                </a:solidFill>
                <a:latin typeface="Proxima Nova"/>
                <a:sym typeface="Proxima Nova"/>
              </a:rPr>
              <a:t>Πρόγραμμα σπουδών (π.χ., αναστοχαστική γραφή, ομαδικά έργα)</a:t>
            </a:r>
          </a:p>
          <a:p>
            <a:pPr marL="790575" lvl="1" indent="-171450" algn="l" rtl="0">
              <a:lnSpc>
                <a:spcPct val="142857"/>
              </a:lnSpc>
              <a:spcBef>
                <a:spcPts val="0"/>
              </a:spcBef>
              <a:spcAft>
                <a:spcPts val="0"/>
              </a:spcAft>
              <a:buClr>
                <a:srgbClr val="4F4F50"/>
              </a:buClr>
              <a:buSzPts val="1050"/>
              <a:buFont typeface="Arial" panose="020B0604020202020204" pitchFamily="34" charset="0"/>
              <a:buChar char="•"/>
            </a:pPr>
            <a:r>
              <a:rPr lang="el-GR" sz="1050" dirty="0">
                <a:solidFill>
                  <a:srgbClr val="4F4F50"/>
                </a:solidFill>
                <a:latin typeface="Proxima Nova"/>
                <a:sym typeface="Proxima Nova"/>
              </a:rPr>
              <a:t>Πολιτικές ή πρακτικές ηγεσίας (π.χ., συμπεριληπτική λήψη αποφάσεων, ημέρες ευεξίας του προσωπικού)</a:t>
            </a:r>
          </a:p>
          <a:p>
            <a:pPr marL="161925" lvl="0" indent="0" algn="l" rtl="0">
              <a:lnSpc>
                <a:spcPct val="142857"/>
              </a:lnSpc>
              <a:spcBef>
                <a:spcPts val="0"/>
              </a:spcBef>
              <a:spcAft>
                <a:spcPts val="0"/>
              </a:spcAft>
              <a:buClr>
                <a:srgbClr val="4F4F50"/>
              </a:buClr>
              <a:buSzPts val="1050"/>
              <a:buFont typeface="Proxima Nova"/>
              <a:buNone/>
            </a:pPr>
            <a:r>
              <a:rPr lang="el-GR" sz="1050" dirty="0">
                <a:solidFill>
                  <a:srgbClr val="4F4F50"/>
                </a:solidFill>
                <a:latin typeface="Proxima Nova"/>
                <a:sym typeface="Proxima Nova"/>
              </a:rPr>
              <a:t>Κάθε ομάδα γράφει τα παραδείγματά της σε αυτοκόλλητα σημειώματα ή σε έναν κοινόχρηστο ψηφιακό πίνακα. Οι ομάδες μοιράζονται σύντομα ένα παράδειγμα με όλη την τάξη.</a:t>
            </a:r>
          </a:p>
          <a:p>
            <a:pPr marL="161925" lvl="0" indent="0" algn="l" rtl="0">
              <a:lnSpc>
                <a:spcPct val="142857"/>
              </a:lnSpc>
              <a:spcBef>
                <a:spcPts val="0"/>
              </a:spcBef>
              <a:spcAft>
                <a:spcPts val="0"/>
              </a:spcAft>
              <a:buClr>
                <a:srgbClr val="4F4F50"/>
              </a:buClr>
              <a:buSzPts val="1050"/>
              <a:buFont typeface="Proxima Nova"/>
              <a:buNone/>
            </a:pPr>
            <a:r>
              <a:rPr lang="el-GR" sz="1050" dirty="0">
                <a:solidFill>
                  <a:srgbClr val="4F4F50"/>
                </a:solidFill>
                <a:latin typeface="Proxima Nova"/>
                <a:sym typeface="Proxima Nova"/>
              </a:rPr>
              <a:t>Ερώτηση Αναφοράς:</a:t>
            </a:r>
          </a:p>
          <a:p>
            <a:pPr marL="161925" lvl="0" indent="0" algn="l" rtl="0">
              <a:lnSpc>
                <a:spcPct val="142857"/>
              </a:lnSpc>
              <a:spcBef>
                <a:spcPts val="0"/>
              </a:spcBef>
              <a:spcAft>
                <a:spcPts val="0"/>
              </a:spcAft>
              <a:buClr>
                <a:srgbClr val="4F4F50"/>
              </a:buClr>
              <a:buSzPts val="1050"/>
              <a:buFont typeface="Proxima Nova"/>
              <a:buNone/>
            </a:pPr>
            <a:r>
              <a:rPr lang="el-GR" sz="1050" dirty="0">
                <a:solidFill>
                  <a:srgbClr val="4F4F50"/>
                </a:solidFill>
                <a:latin typeface="Proxima Nova"/>
                <a:sym typeface="Proxima Nova"/>
              </a:rPr>
              <a:t>«Τι έκανε αυτά τα παραδείγματα αποτελεσματικά ή αξιομνημόνευτα;»</a:t>
            </a:r>
          </a:p>
          <a:p>
            <a:pPr marL="161925" lvl="0" indent="0" algn="l" rtl="0">
              <a:lnSpc>
                <a:spcPct val="142857"/>
              </a:lnSpc>
              <a:spcBef>
                <a:spcPts val="0"/>
              </a:spcBef>
              <a:spcAft>
                <a:spcPts val="0"/>
              </a:spcAft>
              <a:buClr>
                <a:srgbClr val="4F4F50"/>
              </a:buClr>
              <a:buSzPts val="1050"/>
              <a:buFont typeface="Proxima Nova"/>
              <a:buNone/>
            </a:pPr>
            <a:r>
              <a:rPr lang="el-GR" sz="1050" dirty="0">
                <a:solidFill>
                  <a:srgbClr val="4F4F50"/>
                </a:solidFill>
                <a:latin typeface="Proxima Nova"/>
                <a:sym typeface="Proxima Nova"/>
              </a:rPr>
              <a:t>«Πώς αντικατοπτρίζουν τις αρχές της </a:t>
            </a:r>
            <a:r>
              <a:rPr lang="en-GB" sz="1050" dirty="0">
                <a:solidFill>
                  <a:srgbClr val="4F4F50"/>
                </a:solidFill>
                <a:latin typeface="Proxima Nova"/>
                <a:sym typeface="Proxima Nova"/>
              </a:rPr>
              <a:t>PERMA </a:t>
            </a:r>
            <a:r>
              <a:rPr lang="el-GR" sz="1050" dirty="0">
                <a:solidFill>
                  <a:srgbClr val="4F4F50"/>
                </a:solidFill>
                <a:latin typeface="Proxima Nova"/>
                <a:sym typeface="Proxima Nova"/>
              </a:rPr>
              <a:t>ή της </a:t>
            </a:r>
            <a:r>
              <a:rPr lang="en-GB" sz="1050" dirty="0">
                <a:solidFill>
                  <a:srgbClr val="4F4F50"/>
                </a:solidFill>
                <a:latin typeface="Proxima Nova"/>
                <a:sym typeface="Proxima Nova"/>
              </a:rPr>
              <a:t>WSA;»</a:t>
            </a:r>
            <a:endParaRPr lang="el-GR" sz="1050" dirty="0">
              <a:solidFill>
                <a:srgbClr val="4F4F50"/>
              </a:solidFill>
              <a:latin typeface="Proxima Nova"/>
              <a:sym typeface="Proxima Nova"/>
            </a:endParaRPr>
          </a:p>
        </p:txBody>
      </p:sp>
      <p:sp>
        <p:nvSpPr>
          <p:cNvPr id="134" name="Google Shape;134;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5f2f5408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l-GR" dirty="0"/>
              <a:t>Θα καθοδηγήσετε τους εκπαιδευτικούς επανεξετάζοντας τις θεμελιώδεις έννοιες από τις Ημέρες 1 και 2. Χρησιμοποιήστε παραδείγματα από τα δικά τους σχολεία για να δείξετε πώς μπορούν να φανούν στην πράξη τα προγράμματα </a:t>
            </a:r>
            <a:r>
              <a:rPr lang="en-US" dirty="0"/>
              <a:t>PERMA, WSA </a:t>
            </a:r>
            <a:r>
              <a:rPr lang="el-GR" dirty="0"/>
              <a:t>και </a:t>
            </a:r>
            <a:r>
              <a:rPr lang="en-US" dirty="0"/>
              <a:t>SWPBS. </a:t>
            </a:r>
            <a:r>
              <a:rPr lang="el-GR" dirty="0"/>
              <a:t>Τονίστε ότι η ενσωμάτωση είναι η γέφυρα μεταξύ οράματος και πραγματικότητας - είναι το πώς η ευημερία ενσωματώνεται στο </a:t>
            </a:r>
            <a:r>
              <a:rPr lang="en-US" dirty="0"/>
              <a:t>DNA </a:t>
            </a:r>
            <a:r>
              <a:rPr lang="el-GR" dirty="0"/>
              <a:t>του σχολείου. Ενθαρρύνετε τους συμμετέχοντες να σκεφτούν πού υπάρχει ήδη η ευημερία και πού μπορεί να αναπτυχθεί.</a:t>
            </a:r>
            <a:endParaRPr dirty="0"/>
          </a:p>
        </p:txBody>
      </p:sp>
      <p:sp>
        <p:nvSpPr>
          <p:cNvPr id="141" name="Google Shape;141;g385f2f5408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5f2f5408a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5f2f5408a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l-GR" dirty="0"/>
              <a:t>Θα καθοδηγήσετε τους εκπαιδευτικούς ενθαρρύνοντάς τους να αναλογιστούν τα δυνατά σημεία και τις ελλείψεις του σχολείου τους όσον αφορά την ευημερία. Η ερώτηση </a:t>
            </a:r>
            <a:r>
              <a:rPr lang="el-GR" i="1" dirty="0"/>
              <a:t>«Ποιο στοιχείο του μοντέλου </a:t>
            </a:r>
            <a:r>
              <a:rPr lang="en-GB" i="1" dirty="0"/>
              <a:t>PERMA </a:t>
            </a:r>
            <a:r>
              <a:rPr lang="el-GR" i="1" dirty="0"/>
              <a:t>πιστεύετε ότι είναι πιο φυσικό να υπάρχει στην καθημερινή ζωή του σχολείου σας - και ποιο πιστεύετε ότι χρειάζεται πιο σκόπιμη ενσωμάτωση;»</a:t>
            </a:r>
            <a:r>
              <a:rPr lang="el-GR" dirty="0"/>
              <a:t> βοηθά τους συμμετέχοντες να συνδέσουν το πλαίσιο </a:t>
            </a:r>
            <a:r>
              <a:rPr lang="en-GB" dirty="0"/>
              <a:t>PERMA </a:t>
            </a:r>
            <a:r>
              <a:rPr lang="el-GR" dirty="0"/>
              <a:t>με την εμπειρία που βιώνουν και θέτει το σκηνικό για τον εντοπισμό ευκαιριών ενσωμάτωσης.</a:t>
            </a:r>
          </a:p>
          <a:p>
            <a:pPr marL="0" lvl="0" indent="0" algn="l" rtl="0">
              <a:spcBef>
                <a:spcPts val="1100"/>
              </a:spcBef>
              <a:spcAft>
                <a:spcPts val="0"/>
              </a:spcAft>
              <a:buNone/>
            </a:pPr>
            <a:endParaRPr lang="el-GR" dirty="0"/>
          </a:p>
          <a:p>
            <a:pPr marL="0" lvl="0" indent="0" algn="l" rtl="0">
              <a:spcBef>
                <a:spcPts val="1100"/>
              </a:spcBef>
              <a:spcAft>
                <a:spcPts val="0"/>
              </a:spcAft>
              <a:buNone/>
            </a:pPr>
            <a:r>
              <a:rPr lang="el-GR" dirty="0"/>
              <a:t>Αφιερώστε λίγα λεπτά για ανταλλαγή απόψεων σε ζευγάρια ή για καταγραφή σε ημερολόγιο και, στη συνέχεια, προσκαλέστε μερικούς εθελοντές να μοιραστούν τις γνώσεις τους με την ομάδα.</a:t>
            </a:r>
            <a:endParaRPr dirty="0"/>
          </a:p>
        </p:txBody>
      </p:sp>
      <p:sp>
        <p:nvSpPr>
          <p:cNvPr id="149" name="Google Shape;149;g385f2f5408a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5f2f5408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l-GR" sz="1000" dirty="0"/>
              <a:t>Θα καθοδηγήσετε τους εκπαιδευτικούς επανεξετάζοντας τις θεμελιώδεις έννοιες από τις Ημέρες 1 και 2. Χρησιμοποιήστε παραδείγματα από τα δικά τους σχολεία για να δείξετε πώς μπορούν να φανούν στην πράξη τα προγράμματα </a:t>
            </a:r>
            <a:r>
              <a:rPr lang="en-US" sz="1000" dirty="0"/>
              <a:t>PERMA, WSA </a:t>
            </a:r>
            <a:r>
              <a:rPr lang="el-GR" sz="1000" dirty="0"/>
              <a:t>και </a:t>
            </a:r>
            <a:r>
              <a:rPr lang="en-US" sz="1000" dirty="0"/>
              <a:t>SWPBS. </a:t>
            </a:r>
            <a:r>
              <a:rPr lang="el-GR" sz="1000" dirty="0"/>
              <a:t>Τονίστε ότι η ενσωμάτωση είναι η γέφυρα μεταξύ οράματος και πραγματικότητας - είναι το πώς η ευημερία ενσωματώνεται στο </a:t>
            </a:r>
            <a:r>
              <a:rPr lang="en-US" sz="1000" dirty="0"/>
              <a:t>DNA </a:t>
            </a:r>
            <a:r>
              <a:rPr lang="el-GR" sz="1000" dirty="0"/>
              <a:t>του σχολείου. Ενθαρρύνετε τους συμμετέχοντες να σκεφτούν πού υπάρχει ήδη η ευημερία και πού μπορεί να αναπτυχθεί.</a:t>
            </a:r>
            <a:endParaRPr sz="1000" dirty="0">
              <a:solidFill>
                <a:srgbClr val="595959"/>
              </a:solidFill>
            </a:endParaRPr>
          </a:p>
        </p:txBody>
      </p:sp>
      <p:sp>
        <p:nvSpPr>
          <p:cNvPr id="157" name="Google Shape;157;g385f2f5408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6373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
        <p:cNvGrpSpPr/>
        <p:nvPr/>
      </p:nvGrpSpPr>
      <p:grpSpPr>
        <a:xfrm>
          <a:off x="0" y="0"/>
          <a:ext cx="0" cy="0"/>
          <a:chOff x="0" y="0"/>
          <a:chExt cx="0" cy="0"/>
        </a:xfrm>
      </p:grpSpPr>
      <p:sp>
        <p:nvSpPr>
          <p:cNvPr id="74" name="Google Shape;7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75" name="Google Shape;7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77" name="Google Shape;7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8"/>
        <p:cNvGrpSpPr/>
        <p:nvPr/>
      </p:nvGrpSpPr>
      <p:grpSpPr>
        <a:xfrm>
          <a:off x="0" y="0"/>
          <a:ext cx="0" cy="0"/>
          <a:chOff x="0" y="0"/>
          <a:chExt cx="0" cy="0"/>
        </a:xfrm>
      </p:grpSpPr>
      <p:sp>
        <p:nvSpPr>
          <p:cNvPr id="79" name="Google Shape;79;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85" name="Google Shape;85;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86" name="Google Shape;86;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87" name="Google Shape;87;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446a92a_0_20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446a92a_0_204"/>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446a92a_0_204"/>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446a92a_0_204"/>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09355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7843"/>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ink.springer.com/article/10.1007/s12310-022-09502-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doi.org/10.53841/bpsper.2023.47.2.2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80/15700763.2023.2183512"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r>
              <a:rPr lang="el-GR" dirty="0" err="1"/>
              <a:t>Ευημερεύοντα</a:t>
            </a:r>
            <a:r>
              <a:rPr lang="el-GR" dirty="0"/>
              <a:t> Σχολεία: Μια</a:t>
            </a:r>
            <a:r>
              <a:rPr lang="en-US" dirty="0"/>
              <a:t> </a:t>
            </a:r>
            <a:r>
              <a:rPr lang="el-GR" dirty="0"/>
              <a:t>Συστημική, Ολιστική Σχολική Προσέγγιση στην</a:t>
            </a:r>
            <a:r>
              <a:rPr lang="en-US" dirty="0"/>
              <a:t> </a:t>
            </a:r>
            <a:r>
              <a:rPr lang="el-GR" dirty="0"/>
              <a:t>Ψυχική Υγεία και Ευζωία</a:t>
            </a:r>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nSpc>
                <a:spcPct val="140011"/>
              </a:lnSpc>
              <a:spcBef>
                <a:spcPts val="0"/>
              </a:spcBef>
              <a:buClr>
                <a:srgbClr val="000000"/>
              </a:buClr>
              <a:buSzPct val="100000"/>
            </a:pPr>
            <a:r>
              <a:rPr lang="el-GR" sz="3599" b="0" i="0" dirty="0">
                <a:solidFill>
                  <a:srgbClr val="545454"/>
                </a:solidFill>
              </a:rPr>
              <a:t>Διάρκεια έργου: 36 μήνες (Μάρ2025 – Φεβ 2028)</a:t>
            </a:r>
          </a:p>
          <a:p>
            <a:pPr marL="0" lvl="0" indent="0">
              <a:lnSpc>
                <a:spcPct val="140011"/>
              </a:lnSpc>
              <a:spcBef>
                <a:spcPts val="0"/>
              </a:spcBef>
              <a:buClr>
                <a:srgbClr val="000000"/>
              </a:buClr>
              <a:buSzPct val="100000"/>
            </a:pPr>
            <a:r>
              <a:rPr lang="el-GR" sz="3599" b="0" i="0" dirty="0" err="1">
                <a:solidFill>
                  <a:srgbClr val="545454"/>
                </a:solidFill>
              </a:rPr>
              <a:t>Αρ</a:t>
            </a:r>
            <a:r>
              <a:rPr lang="el-GR" sz="3599" b="0" i="0" dirty="0">
                <a:solidFill>
                  <a:srgbClr val="545454"/>
                </a:solidFill>
              </a:rPr>
              <a:t>. Έργου: 101196057</a:t>
            </a:r>
          </a:p>
          <a:p>
            <a:pPr marL="0" lvl="0" indent="0">
              <a:lnSpc>
                <a:spcPct val="140011"/>
              </a:lnSpc>
              <a:spcBef>
                <a:spcPts val="0"/>
              </a:spcBef>
              <a:buClr>
                <a:srgbClr val="000000"/>
              </a:buClr>
              <a:buSzPct val="100000"/>
            </a:pPr>
            <a:r>
              <a:rPr lang="el-GR" sz="3599" b="0" i="0" dirty="0">
                <a:solidFill>
                  <a:srgbClr val="545454"/>
                </a:solidFill>
              </a:rPr>
              <a:t>Πρόσκληση: </a:t>
            </a:r>
            <a:r>
              <a:rPr lang="en-US" sz="3599" b="0" i="0" dirty="0">
                <a:solidFill>
                  <a:srgbClr val="545454"/>
                </a:solidFill>
              </a:rPr>
              <a:t>ERASMUS-EDU-2024-POL-EXP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85f2f5408a_0_63"/>
          <p:cNvSpPr txBox="1">
            <a:spLocks noGrp="1"/>
          </p:cNvSpPr>
          <p:nvPr>
            <p:ph type="body" idx="1"/>
          </p:nvPr>
        </p:nvSpPr>
        <p:spPr>
          <a:xfrm>
            <a:off x="97975" y="3012649"/>
            <a:ext cx="5997900" cy="1920857"/>
          </a:xfrm>
          <a:prstGeom prst="rect">
            <a:avLst/>
          </a:prstGeom>
        </p:spPr>
        <p:txBody>
          <a:bodyPr spcFirstLastPara="1" wrap="square" lIns="91425" tIns="45700" rIns="91425" bIns="45700" anchor="t" anchorCtr="0">
            <a:noAutofit/>
          </a:bodyPr>
          <a:lstStyle/>
          <a:p>
            <a:pPr marL="0" lvl="0" indent="0">
              <a:lnSpc>
                <a:spcPct val="142857"/>
              </a:lnSpc>
              <a:spcBef>
                <a:spcPts val="1100"/>
              </a:spcBef>
            </a:pPr>
            <a:r>
              <a:rPr lang="el-GR" i="1" dirty="0"/>
              <a:t>Στο σχολείο σας, ποια ομάδα σχολικών εταίρων — εκπαιδευτικοί, μαθητές, γονείς ή διεύθυνση— θεωρείτε ότι συμμετέχει πιο ενεργά στην προώθηση της ευημερίας; Ποια ομάδα θα μπορούσε να συμμετέχει περισσότερο;</a:t>
            </a:r>
            <a:endParaRPr i="1" dirty="0"/>
          </a:p>
          <a:p>
            <a:pPr marL="0" lvl="0" indent="0" algn="l" rtl="0">
              <a:spcBef>
                <a:spcPts val="1100"/>
              </a:spcBef>
              <a:spcAft>
                <a:spcPts val="0"/>
              </a:spcAft>
              <a:buNone/>
            </a:pPr>
            <a:endParaRPr dirty="0"/>
          </a:p>
        </p:txBody>
      </p:sp>
      <p:pic>
        <p:nvPicPr>
          <p:cNvPr id="168" name="Google Shape;168;g385f2f5408a_0_63"/>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69" name="Google Shape;169;g385f2f5408a_0_63"/>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100"/>
              </a:spcBef>
              <a:spcAft>
                <a:spcPts val="1100"/>
              </a:spcAft>
              <a:buNone/>
            </a:pPr>
            <a:r>
              <a:rPr lang="el-GR" sz="2400" b="1" dirty="0">
                <a:solidFill>
                  <a:schemeClr val="accent2"/>
                </a:solidFill>
              </a:rPr>
              <a:t>Προσέγγιση για όλη τη σχολική μονάδα</a:t>
            </a:r>
            <a:r>
              <a:rPr lang="en-US" sz="2400" b="1" dirty="0">
                <a:solidFill>
                  <a:schemeClr val="accent2"/>
                </a:solidFill>
              </a:rPr>
              <a:t> – </a:t>
            </a:r>
            <a:r>
              <a:rPr lang="el-GR" sz="2400" b="1" dirty="0">
                <a:solidFill>
                  <a:schemeClr val="accent2"/>
                </a:solidFill>
              </a:rPr>
              <a:t>αναστοχασμός 2 λεπτών</a:t>
            </a:r>
            <a:endParaRPr sz="2400" b="1" dirty="0">
              <a:solidFill>
                <a:schemeClr val="accent2"/>
              </a:solidFill>
            </a:endParaRPr>
          </a:p>
        </p:txBody>
      </p:sp>
      <p:sp>
        <p:nvSpPr>
          <p:cNvPr id="170" name="Google Shape;170;g385f2f5408a_0_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85f2f5408a_0_33"/>
          <p:cNvSpPr txBox="1">
            <a:spLocks noGrp="1"/>
          </p:cNvSpPr>
          <p:nvPr>
            <p:ph type="body" idx="1"/>
          </p:nvPr>
        </p:nvSpPr>
        <p:spPr>
          <a:xfrm>
            <a:off x="0" y="1513250"/>
            <a:ext cx="11944500" cy="2842512"/>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el-GR" b="1" dirty="0">
                <a:latin typeface="Proxima Nova"/>
                <a:ea typeface="Proxima Nova"/>
                <a:cs typeface="Proxima Nova"/>
                <a:sym typeface="Proxima Nova"/>
              </a:rPr>
              <a:t>Σχολικό Σύστημα Προώθησης Θετικών Συμπεριφορών </a:t>
            </a:r>
            <a:r>
              <a:rPr lang="en-US" b="1" dirty="0">
                <a:latin typeface="Proxima Nova"/>
                <a:ea typeface="Proxima Nova"/>
                <a:cs typeface="Proxima Nova"/>
                <a:sym typeface="Proxima Nova"/>
              </a:rPr>
              <a:t>(</a:t>
            </a:r>
            <a:r>
              <a:rPr lang="el-GR" b="1" dirty="0">
                <a:latin typeface="Proxima Nova"/>
                <a:ea typeface="Proxima Nova"/>
                <a:cs typeface="Proxima Nova"/>
                <a:sym typeface="Proxima Nova"/>
              </a:rPr>
              <a:t>ΣΣΠΘΣ</a:t>
            </a:r>
            <a:r>
              <a:rPr lang="en-US" b="1" dirty="0">
                <a:latin typeface="Proxima Nova"/>
                <a:ea typeface="Proxima Nova"/>
                <a:cs typeface="Proxima Nova"/>
                <a:sym typeface="Proxima Nova"/>
              </a:rPr>
              <a:t>– </a:t>
            </a:r>
            <a:r>
              <a:rPr lang="el-GR" b="1" dirty="0">
                <a:latin typeface="Proxima Nova"/>
                <a:ea typeface="Proxima Nova"/>
                <a:cs typeface="Proxima Nova"/>
                <a:sym typeface="Proxima Nova"/>
              </a:rPr>
              <a:t>Επίπεδο </a:t>
            </a:r>
            <a:r>
              <a:rPr lang="en-US" b="1" dirty="0">
                <a:latin typeface="Proxima Nova"/>
                <a:ea typeface="Proxima Nova"/>
                <a:cs typeface="Proxima Nova"/>
                <a:sym typeface="Proxima Nova"/>
              </a:rPr>
              <a:t>1)</a:t>
            </a:r>
            <a:endParaRPr b="1" dirty="0">
              <a:latin typeface="Proxima Nova"/>
              <a:ea typeface="Proxima Nova"/>
              <a:cs typeface="Proxima Nova"/>
              <a:sym typeface="Proxima Nova"/>
            </a:endParaRPr>
          </a:p>
          <a:p>
            <a:pPr lvl="0" indent="-342900">
              <a:lnSpc>
                <a:spcPct val="142857"/>
              </a:lnSpc>
              <a:spcBef>
                <a:spcPts val="1100"/>
              </a:spcBef>
              <a:buFont typeface="Proxima Nova"/>
              <a:buChar char="●"/>
            </a:pPr>
            <a:r>
              <a:rPr lang="el-GR" dirty="0">
                <a:latin typeface="Proxima Nova"/>
                <a:ea typeface="Proxima Nova"/>
                <a:cs typeface="Proxima Nova"/>
                <a:sym typeface="Proxima Nova"/>
              </a:rPr>
              <a:t>Ένα </a:t>
            </a:r>
            <a:r>
              <a:rPr lang="el-GR" b="1" dirty="0" err="1">
                <a:latin typeface="Proxima Nova"/>
                <a:ea typeface="Proxima Nova"/>
                <a:cs typeface="Proxima Nova"/>
                <a:sym typeface="Proxima Nova"/>
              </a:rPr>
              <a:t>προδραστικό</a:t>
            </a:r>
            <a:r>
              <a:rPr lang="el-GR" b="1" dirty="0">
                <a:latin typeface="Proxima Nova"/>
                <a:ea typeface="Proxima Nova"/>
                <a:cs typeface="Proxima Nova"/>
                <a:sym typeface="Proxima Nova"/>
              </a:rPr>
              <a:t>, προληπτικό πλαίσιο</a:t>
            </a:r>
            <a:r>
              <a:rPr lang="el-GR" dirty="0">
                <a:latin typeface="Proxima Nova"/>
                <a:ea typeface="Proxima Nova"/>
                <a:cs typeface="Proxima Nova"/>
                <a:sym typeface="Proxima Nova"/>
              </a:rPr>
              <a:t> για την προώθηση της θετικής συμπεριφοράς.</a:t>
            </a:r>
          </a:p>
          <a:p>
            <a:pPr lvl="0" indent="-342900">
              <a:lnSpc>
                <a:spcPct val="142857"/>
              </a:lnSpc>
              <a:spcBef>
                <a:spcPts val="1100"/>
              </a:spcBef>
              <a:buFont typeface="Proxima Nova"/>
              <a:buChar char="●"/>
            </a:pPr>
            <a:r>
              <a:rPr lang="el-GR" dirty="0">
                <a:latin typeface="Proxima Nova"/>
                <a:ea typeface="Proxima Nova"/>
                <a:cs typeface="Proxima Nova"/>
                <a:sym typeface="Proxima Nova"/>
              </a:rPr>
              <a:t>Δίνει έμφαση στις </a:t>
            </a:r>
            <a:r>
              <a:rPr lang="el-GR" b="1" dirty="0">
                <a:latin typeface="Proxima Nova"/>
                <a:ea typeface="Proxima Nova"/>
                <a:cs typeface="Proxima Nova"/>
                <a:sym typeface="Proxima Nova"/>
              </a:rPr>
              <a:t>σαφείς προσδοκίες, τη συνεπή ενίσχυση και τις συμπεριληπτικές πρακτικές</a:t>
            </a:r>
            <a:r>
              <a:rPr lang="el-GR" dirty="0">
                <a:latin typeface="Proxima Nova"/>
                <a:ea typeface="Proxima Nova"/>
                <a:cs typeface="Proxima Nova"/>
                <a:sym typeface="Proxima Nova"/>
              </a:rPr>
              <a:t>.</a:t>
            </a:r>
          </a:p>
          <a:p>
            <a:pPr lvl="0" indent="-342900">
              <a:lnSpc>
                <a:spcPct val="142857"/>
              </a:lnSpc>
              <a:spcBef>
                <a:spcPts val="1100"/>
              </a:spcBef>
              <a:buFont typeface="Proxima Nova"/>
              <a:buChar char="●"/>
            </a:pPr>
            <a:r>
              <a:rPr lang="el-GR" dirty="0">
                <a:latin typeface="Proxima Nova"/>
                <a:ea typeface="Proxima Nova"/>
                <a:cs typeface="Proxima Nova"/>
                <a:sym typeface="Proxima Nova"/>
              </a:rPr>
              <a:t>Το 1ο Επίπεδο εστιάζει </a:t>
            </a:r>
            <a:r>
              <a:rPr lang="el-GR" b="1" dirty="0">
                <a:latin typeface="Proxima Nova"/>
                <a:ea typeface="Proxima Nova"/>
                <a:cs typeface="Proxima Nova"/>
                <a:sym typeface="Proxima Nova"/>
              </a:rPr>
              <a:t>στην καθολική υποστήριξη </a:t>
            </a:r>
            <a:r>
              <a:rPr lang="el-GR" dirty="0">
                <a:latin typeface="Proxima Nova"/>
                <a:ea typeface="Proxima Nova"/>
                <a:cs typeface="Proxima Nova"/>
                <a:sym typeface="Proxima Nova"/>
              </a:rPr>
              <a:t>για </a:t>
            </a:r>
            <a:r>
              <a:rPr lang="el-GR" b="1" dirty="0">
                <a:latin typeface="Proxima Nova"/>
                <a:ea typeface="Proxima Nova"/>
                <a:cs typeface="Proxima Nova"/>
                <a:sym typeface="Proxima Nova"/>
              </a:rPr>
              <a:t>όλους τους μαθητές και το προσωπικό</a:t>
            </a:r>
            <a:r>
              <a:rPr lang="el-GR" dirty="0">
                <a:latin typeface="Proxima Nova"/>
                <a:ea typeface="Proxima Nova"/>
                <a:cs typeface="Proxima Nova"/>
                <a:sym typeface="Proxima Nova"/>
              </a:rPr>
              <a:t>.</a:t>
            </a:r>
          </a:p>
          <a:p>
            <a:pPr marL="457200" lvl="0" indent="-342900" algn="l" rtl="0">
              <a:lnSpc>
                <a:spcPct val="142857"/>
              </a:lnSpc>
              <a:spcBef>
                <a:spcPts val="1100"/>
              </a:spcBef>
              <a:spcAft>
                <a:spcPts val="0"/>
              </a:spcAft>
              <a:buSzPts val="1800"/>
              <a:buFont typeface="Proxima Nova"/>
              <a:buChar char="●"/>
            </a:pPr>
            <a:endParaRPr lang="en-US" dirty="0">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dirty="0">
              <a:latin typeface="Proxima Nova"/>
              <a:ea typeface="Proxima Nova"/>
              <a:cs typeface="Proxima Nova"/>
              <a:sym typeface="Proxima Nova"/>
            </a:endParaRPr>
          </a:p>
        </p:txBody>
      </p:sp>
      <p:sp>
        <p:nvSpPr>
          <p:cNvPr id="176" name="Google Shape;176;g385f2f5408a_0_33"/>
          <p:cNvSpPr txBox="1">
            <a:spLocks noGrp="1"/>
          </p:cNvSpPr>
          <p:nvPr>
            <p:ph type="body" idx="1"/>
          </p:nvPr>
        </p:nvSpPr>
        <p:spPr>
          <a:xfrm>
            <a:off x="0" y="797450"/>
            <a:ext cx="11944500" cy="715800"/>
          </a:xfrm>
          <a:prstGeom prst="rect">
            <a:avLst/>
          </a:prstGeom>
          <a:noFill/>
          <a:ln>
            <a:noFill/>
          </a:ln>
        </p:spPr>
        <p:txBody>
          <a:bodyPr spcFirstLastPara="1" wrap="square" lIns="91425" tIns="45700" rIns="91425" bIns="45700" anchor="ctr" anchorCtr="0">
            <a:noAutofit/>
          </a:bodyPr>
          <a:lstStyle/>
          <a:p>
            <a:pPr marL="0" lvl="0" indent="0">
              <a:spcBef>
                <a:spcPts val="1100"/>
              </a:spcBef>
              <a:spcAft>
                <a:spcPts val="1100"/>
              </a:spcAft>
            </a:pPr>
            <a:r>
              <a:rPr lang="el-GR" sz="2400" b="1" dirty="0">
                <a:solidFill>
                  <a:schemeClr val="accent2"/>
                </a:solidFill>
              </a:rPr>
              <a:t>Εισαγωγή &amp; Πλαισίωση: Σύνοψη του Σχολικού Συστήματος Προώθησης Θετικών Συμπεριφορών</a:t>
            </a:r>
            <a:endParaRPr dirty="0"/>
          </a:p>
        </p:txBody>
      </p:sp>
      <p:sp>
        <p:nvSpPr>
          <p:cNvPr id="177" name="Google Shape;177;g385f2f5408a_0_33"/>
          <p:cNvSpPr txBox="1"/>
          <p:nvPr/>
        </p:nvSpPr>
        <p:spPr>
          <a:xfrm>
            <a:off x="0" y="3391075"/>
            <a:ext cx="11944500" cy="14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85f2f5408a_0_3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85f2f5408a_0_70"/>
          <p:cNvSpPr txBox="1">
            <a:spLocks noGrp="1"/>
          </p:cNvSpPr>
          <p:nvPr>
            <p:ph type="body" idx="1"/>
          </p:nvPr>
        </p:nvSpPr>
        <p:spPr>
          <a:xfrm>
            <a:off x="97975" y="3012650"/>
            <a:ext cx="5997900" cy="2314262"/>
          </a:xfrm>
          <a:prstGeom prst="rect">
            <a:avLst/>
          </a:prstGeom>
        </p:spPr>
        <p:txBody>
          <a:bodyPr spcFirstLastPara="1" wrap="square" lIns="91425" tIns="45700" rIns="91425" bIns="45700" anchor="t" anchorCtr="0">
            <a:noAutofit/>
          </a:bodyPr>
          <a:lstStyle/>
          <a:p>
            <a:pPr marL="0" lvl="0" indent="0">
              <a:lnSpc>
                <a:spcPct val="142857"/>
              </a:lnSpc>
              <a:spcBef>
                <a:spcPts val="1100"/>
              </a:spcBef>
            </a:pPr>
            <a:r>
              <a:rPr lang="el-GR" i="1" dirty="0"/>
              <a:t>Ποια είναι μία σχολική ρουτίνα ή πρακτική σε επίπεδο ολόκληρης της σχολικής μονάδας όπου η θετική συμπεριφορά θα μπορούσε να ενισχυθεί πιο συνεπώς — και πώς θα μπορούσατε να ενσωματώσετε την υποστήριξη 1ου επιπέδου σε αυτήν;</a:t>
            </a:r>
            <a:endParaRPr i="1" dirty="0"/>
          </a:p>
          <a:p>
            <a:pPr marL="0" lvl="0" indent="0" algn="l" rtl="0">
              <a:lnSpc>
                <a:spcPct val="142857"/>
              </a:lnSpc>
              <a:spcBef>
                <a:spcPts val="1100"/>
              </a:spcBef>
              <a:spcAft>
                <a:spcPts val="0"/>
              </a:spcAft>
              <a:buNone/>
            </a:pPr>
            <a:endParaRPr i="1" dirty="0"/>
          </a:p>
          <a:p>
            <a:pPr marL="0" lvl="0" indent="0" algn="l" rtl="0">
              <a:spcBef>
                <a:spcPts val="1100"/>
              </a:spcBef>
              <a:spcAft>
                <a:spcPts val="0"/>
              </a:spcAft>
              <a:buNone/>
            </a:pPr>
            <a:endParaRPr dirty="0"/>
          </a:p>
        </p:txBody>
      </p:sp>
      <p:pic>
        <p:nvPicPr>
          <p:cNvPr id="185" name="Google Shape;185;g385f2f5408a_0_70"/>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86" name="Google Shape;186;g385f2f5408a_0_70"/>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nSpc>
                <a:spcPct val="100000"/>
              </a:lnSpc>
              <a:spcBef>
                <a:spcPts val="1100"/>
              </a:spcBef>
              <a:spcAft>
                <a:spcPts val="1100"/>
              </a:spcAft>
            </a:pPr>
            <a:r>
              <a:rPr lang="el-GR" sz="2400" b="1" dirty="0">
                <a:solidFill>
                  <a:schemeClr val="accent2"/>
                </a:solidFill>
              </a:rPr>
              <a:t>ΣΣΠΘΣ</a:t>
            </a:r>
            <a:r>
              <a:rPr lang="en-US" sz="2400" b="1" dirty="0">
                <a:solidFill>
                  <a:schemeClr val="accent2"/>
                </a:solidFill>
              </a:rPr>
              <a:t> - </a:t>
            </a:r>
            <a:r>
              <a:rPr lang="el-GR" sz="2400" b="1" dirty="0">
                <a:solidFill>
                  <a:schemeClr val="accent2"/>
                </a:solidFill>
              </a:rPr>
              <a:t>αναστοχασμός </a:t>
            </a:r>
            <a:r>
              <a:rPr lang="en-US" sz="2400" b="1" dirty="0">
                <a:solidFill>
                  <a:schemeClr val="accent2"/>
                </a:solidFill>
              </a:rPr>
              <a:t>2 </a:t>
            </a:r>
            <a:r>
              <a:rPr lang="el-GR" sz="2400" b="1" dirty="0">
                <a:solidFill>
                  <a:schemeClr val="accent2"/>
                </a:solidFill>
              </a:rPr>
              <a:t>λεπτών</a:t>
            </a:r>
            <a:endParaRPr sz="2400" b="1" dirty="0">
              <a:solidFill>
                <a:schemeClr val="accent2"/>
              </a:solidFill>
            </a:endParaRPr>
          </a:p>
        </p:txBody>
      </p:sp>
      <p:sp>
        <p:nvSpPr>
          <p:cNvPr id="187" name="Google Shape;187;g385f2f5408a_0_7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85f2f5408a_0_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el-GR" dirty="0"/>
              <a:t>Ενότητα</a:t>
            </a:r>
            <a:r>
              <a:rPr lang="en-US" dirty="0"/>
              <a:t> 3.2 – </a:t>
            </a:r>
            <a:r>
              <a:rPr lang="el-GR" dirty="0"/>
              <a:t>Υλοποίηση και Ενσωμάτωση</a:t>
            </a:r>
            <a:endParaRPr dirty="0"/>
          </a:p>
        </p:txBody>
      </p:sp>
      <p:sp>
        <p:nvSpPr>
          <p:cNvPr id="193" name="Google Shape;193;g385f2f5408a_0_39"/>
          <p:cNvSpPr txBox="1">
            <a:spLocks noGrp="1"/>
          </p:cNvSpPr>
          <p:nvPr>
            <p:ph type="body" idx="1"/>
          </p:nvPr>
        </p:nvSpPr>
        <p:spPr>
          <a:xfrm>
            <a:off x="0" y="1325451"/>
            <a:ext cx="11944500" cy="4820168"/>
          </a:xfrm>
          <a:prstGeom prst="rect">
            <a:avLst/>
          </a:prstGeom>
          <a:noFill/>
          <a:ln>
            <a:noFill/>
          </a:ln>
        </p:spPr>
        <p:txBody>
          <a:bodyPr spcFirstLastPara="1" wrap="square" lIns="91425" tIns="45700" rIns="91425" bIns="45700" anchor="t" anchorCtr="0">
            <a:noAutofit/>
          </a:bodyPr>
          <a:lstStyle/>
          <a:p>
            <a:pPr lvl="0" indent="-342900">
              <a:lnSpc>
                <a:spcPct val="142857"/>
              </a:lnSpc>
              <a:spcBef>
                <a:spcPts val="0"/>
              </a:spcBef>
              <a:buFont typeface="Proxima Nova"/>
              <a:buChar char="●"/>
            </a:pPr>
            <a:r>
              <a:rPr lang="el-GR" dirty="0">
                <a:latin typeface="Proxima Nova"/>
                <a:ea typeface="Proxima Nova"/>
                <a:cs typeface="Proxima Nova"/>
                <a:sym typeface="Proxima Nova"/>
              </a:rPr>
              <a:t>Η Ενσωμάτωση διασφαλίζει ότι η ευημερία </a:t>
            </a:r>
            <a:r>
              <a:rPr lang="el-GR" b="1" dirty="0">
                <a:latin typeface="Proxima Nova"/>
                <a:ea typeface="Proxima Nova"/>
                <a:cs typeface="Proxima Nova"/>
                <a:sym typeface="Proxima Nova"/>
              </a:rPr>
              <a:t>δεν αποτελεί μια προσθήκη</a:t>
            </a:r>
            <a:r>
              <a:rPr lang="el-GR" dirty="0">
                <a:latin typeface="Proxima Nova"/>
                <a:ea typeface="Proxima Nova"/>
                <a:cs typeface="Proxima Nova"/>
                <a:sym typeface="Proxima Nova"/>
              </a:rPr>
              <a:t>, αλλά έναν </a:t>
            </a:r>
            <a:r>
              <a:rPr lang="el-GR" b="1" dirty="0">
                <a:latin typeface="Proxima Nova"/>
                <a:ea typeface="Proxima Nova"/>
                <a:cs typeface="Proxima Nova"/>
                <a:sym typeface="Proxima Nova"/>
              </a:rPr>
              <a:t>βασικό πυρήνα της σχολικής ζωής.</a:t>
            </a:r>
          </a:p>
          <a:p>
            <a:pPr lvl="0" indent="-342900">
              <a:lnSpc>
                <a:spcPct val="142857"/>
              </a:lnSpc>
              <a:spcBef>
                <a:spcPts val="0"/>
              </a:spcBef>
              <a:buFont typeface="Proxima Nova"/>
              <a:buChar char="●"/>
            </a:pPr>
            <a:r>
              <a:rPr lang="el-GR" dirty="0">
                <a:latin typeface="Proxima Nova"/>
                <a:ea typeface="Proxima Nova"/>
                <a:cs typeface="Proxima Nova"/>
                <a:sym typeface="Proxima Nova"/>
              </a:rPr>
              <a:t>Η ενσωμάτωση της ευημερίας στις </a:t>
            </a:r>
            <a:r>
              <a:rPr lang="el-GR" dirty="0" err="1">
                <a:latin typeface="Proxima Nova"/>
                <a:ea typeface="Proxima Nova"/>
                <a:cs typeface="Proxima Nova"/>
                <a:sym typeface="Proxima Nova"/>
              </a:rPr>
              <a:t>ρουτίνες</a:t>
            </a:r>
            <a:r>
              <a:rPr lang="el-GR" dirty="0">
                <a:latin typeface="Proxima Nova"/>
                <a:ea typeface="Proxima Nova"/>
                <a:cs typeface="Proxima Nova"/>
                <a:sym typeface="Proxima Nova"/>
              </a:rPr>
              <a:t>, στο πρόγραμμα σπουδών και στις πολιτικές δημιουργεί </a:t>
            </a:r>
            <a:r>
              <a:rPr lang="el-GR" b="1" dirty="0">
                <a:latin typeface="Proxima Nova"/>
                <a:ea typeface="Proxima Nova"/>
                <a:cs typeface="Proxima Nova"/>
                <a:sym typeface="Proxima Nova"/>
              </a:rPr>
              <a:t>συνέπεια, ορατότητα και βιωσιμότητα</a:t>
            </a:r>
            <a:r>
              <a:rPr lang="el-GR" dirty="0">
                <a:latin typeface="Proxima Nova"/>
                <a:ea typeface="Proxima Nova"/>
                <a:cs typeface="Proxima Nova"/>
                <a:sym typeface="Proxima Nova"/>
              </a:rPr>
              <a:t>. </a:t>
            </a:r>
          </a:p>
          <a:p>
            <a:pPr lvl="0" indent="-342900">
              <a:lnSpc>
                <a:spcPct val="142857"/>
              </a:lnSpc>
              <a:spcBef>
                <a:spcPts val="0"/>
              </a:spcBef>
              <a:buFont typeface="Proxima Nova"/>
              <a:buChar char="●"/>
            </a:pPr>
            <a:r>
              <a:rPr lang="el-GR" dirty="0">
                <a:latin typeface="Proxima Nova"/>
                <a:ea typeface="Proxima Nova"/>
                <a:cs typeface="Proxima Nova"/>
                <a:sym typeface="Proxima Nova"/>
              </a:rPr>
              <a:t>Επιτρέπει στα σχολεία να </a:t>
            </a:r>
            <a:r>
              <a:rPr lang="el-GR" b="1" dirty="0">
                <a:latin typeface="Proxima Nova"/>
                <a:ea typeface="Proxima Nova"/>
                <a:cs typeface="Proxima Nova"/>
                <a:sym typeface="Proxima Nova"/>
              </a:rPr>
              <a:t>ανταποκρίνονται σε πραγματικές ανάγκες</a:t>
            </a:r>
            <a:r>
              <a:rPr lang="el-GR" dirty="0">
                <a:latin typeface="Proxima Nova"/>
                <a:ea typeface="Proxima Nova"/>
                <a:cs typeface="Proxima Nova"/>
                <a:sym typeface="Proxima Nova"/>
              </a:rPr>
              <a:t>, να ευθυγραμμίζονται με </a:t>
            </a:r>
            <a:r>
              <a:rPr lang="el-GR" b="1" dirty="0">
                <a:latin typeface="Proxima Nova"/>
                <a:ea typeface="Proxima Nova"/>
                <a:cs typeface="Proxima Nova"/>
                <a:sym typeface="Proxima Nova"/>
              </a:rPr>
              <a:t>μακροπρόθεσμους στόχους </a:t>
            </a:r>
            <a:r>
              <a:rPr lang="el-GR" dirty="0">
                <a:latin typeface="Proxima Nova"/>
                <a:ea typeface="Proxima Nova"/>
                <a:cs typeface="Proxima Nova"/>
                <a:sym typeface="Proxima Nova"/>
              </a:rPr>
              <a:t>και να καλλιεργούν ένα </a:t>
            </a:r>
            <a:r>
              <a:rPr lang="el-GR" b="1" dirty="0">
                <a:latin typeface="Proxima Nova"/>
                <a:ea typeface="Proxima Nova"/>
                <a:cs typeface="Proxima Nova"/>
                <a:sym typeface="Proxima Nova"/>
              </a:rPr>
              <a:t>ακμάζον περιβάλλον </a:t>
            </a:r>
            <a:r>
              <a:rPr lang="el-GR" dirty="0">
                <a:latin typeface="Proxima Nova"/>
                <a:ea typeface="Proxima Nova"/>
                <a:cs typeface="Proxima Nova"/>
                <a:sym typeface="Proxima Nova"/>
              </a:rPr>
              <a:t>τόσο για τους μαθητές όσο και για το προσωπικό.</a:t>
            </a:r>
          </a:p>
          <a:p>
            <a:pPr lvl="0" indent="-342900">
              <a:lnSpc>
                <a:spcPct val="142857"/>
              </a:lnSpc>
              <a:spcBef>
                <a:spcPts val="0"/>
              </a:spcBef>
              <a:buFont typeface="Proxima Nova"/>
              <a:buChar char="●"/>
            </a:pPr>
            <a:r>
              <a:rPr lang="el-GR" dirty="0">
                <a:latin typeface="Proxima Nova"/>
                <a:ea typeface="Proxima Nova"/>
                <a:cs typeface="Proxima Nova"/>
                <a:sym typeface="Proxima Nova"/>
              </a:rPr>
              <a:t>Τέλος, η ενσωμάτωση ενδυναμώνει τους εκπαιδευτικούς και τους ηγέτες να </a:t>
            </a:r>
            <a:r>
              <a:rPr lang="el-GR" b="1" dirty="0">
                <a:latin typeface="Proxima Nova"/>
                <a:ea typeface="Proxima Nova"/>
                <a:cs typeface="Proxima Nova"/>
                <a:sym typeface="Proxima Nova"/>
              </a:rPr>
              <a:t>αποτελούν πρότυπα ευημερίας</a:t>
            </a:r>
            <a:r>
              <a:rPr lang="el-GR" dirty="0">
                <a:latin typeface="Proxima Nova"/>
                <a:ea typeface="Proxima Nova"/>
                <a:cs typeface="Proxima Nova"/>
                <a:sym typeface="Proxima Nova"/>
              </a:rPr>
              <a:t>, καθιστώντας την μέρος της ταυτότητας και του καθημερινού ρυθμού του σχολείου.</a:t>
            </a:r>
            <a:endParaRPr dirty="0">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dirty="0">
              <a:latin typeface="Proxima Nova"/>
              <a:ea typeface="Proxima Nova"/>
              <a:cs typeface="Proxima Nova"/>
              <a:sym typeface="Proxima Nova"/>
            </a:endParaRPr>
          </a:p>
        </p:txBody>
      </p:sp>
      <p:sp>
        <p:nvSpPr>
          <p:cNvPr id="194" name="Google Shape;194;g385f2f5408a_0_39"/>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l-GR" sz="2400" b="1" dirty="0" err="1">
                <a:solidFill>
                  <a:schemeClr val="accent2"/>
                </a:solidFill>
              </a:rPr>
              <a:t>Γιατ</a:t>
            </a:r>
            <a:r>
              <a:rPr lang="en-US" sz="2400" b="1" dirty="0" err="1">
                <a:solidFill>
                  <a:schemeClr val="accent2"/>
                </a:solidFill>
              </a:rPr>
              <a:t>ί</a:t>
            </a:r>
            <a:r>
              <a:rPr lang="el-GR" sz="2400" b="1" dirty="0">
                <a:solidFill>
                  <a:schemeClr val="accent2"/>
                </a:solidFill>
              </a:rPr>
              <a:t> η ενσωμάτωση είναι σημαντική</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85f2f5408a_0_78"/>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pic>
        <p:nvPicPr>
          <p:cNvPr id="201" name="Google Shape;201;g385f2f5408a_0_78"/>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202" name="Google Shape;202;g385f2f5408a_0_78"/>
          <p:cNvSpPr txBox="1"/>
          <p:nvPr/>
        </p:nvSpPr>
        <p:spPr>
          <a:xfrm>
            <a:off x="97975" y="3429000"/>
            <a:ext cx="5990400" cy="1557000"/>
          </a:xfrm>
          <a:prstGeom prst="rect">
            <a:avLst/>
          </a:prstGeom>
          <a:noFill/>
          <a:ln>
            <a:noFill/>
          </a:ln>
        </p:spPr>
        <p:txBody>
          <a:bodyPr spcFirstLastPara="1" wrap="square" lIns="91425" tIns="91425" rIns="91425" bIns="91425" anchor="t" anchorCtr="0">
            <a:noAutofit/>
          </a:bodyPr>
          <a:lstStyle/>
          <a:p>
            <a:pPr lvl="0">
              <a:lnSpc>
                <a:spcPct val="115000"/>
              </a:lnSpc>
              <a:spcBef>
                <a:spcPts val="1400"/>
              </a:spcBef>
            </a:pPr>
            <a:r>
              <a:rPr lang="el-GR" sz="1800" i="1" dirty="0">
                <a:latin typeface="Calibri"/>
                <a:ea typeface="Calibri"/>
                <a:cs typeface="Calibri"/>
                <a:sym typeface="Calibri"/>
              </a:rPr>
              <a:t>Σκεφτείτε μια πρωτοβουλία ευημερίας που δοκίμασε το σχολείο σας. Τι την έκανε να εδραιωθεί — ή γιατί δεν ευδοκίμησε; Ποιος ήταν ο ρόλος της ενσωμάτωσης στην επιτυχία ή την αποτυχία της;</a:t>
            </a:r>
            <a:endParaRPr dirty="0"/>
          </a:p>
        </p:txBody>
      </p:sp>
      <p:sp>
        <p:nvSpPr>
          <p:cNvPr id="203" name="Google Shape;203;g385f2f5408a_0_78"/>
          <p:cNvSpPr txBox="1">
            <a:spLocks noGrp="1"/>
          </p:cNvSpPr>
          <p:nvPr>
            <p:ph type="body" idx="1"/>
          </p:nvPr>
        </p:nvSpPr>
        <p:spPr>
          <a:xfrm>
            <a:off x="0" y="903776"/>
            <a:ext cx="5471099" cy="808066"/>
          </a:xfrm>
          <a:prstGeom prst="rect">
            <a:avLst/>
          </a:prstGeom>
          <a:noFill/>
          <a:ln>
            <a:noFill/>
          </a:ln>
        </p:spPr>
        <p:txBody>
          <a:bodyPr spcFirstLastPara="1" wrap="square" lIns="91425" tIns="45700" rIns="91425" bIns="45700" anchor="ctr" anchorCtr="0">
            <a:noAutofit/>
          </a:bodyPr>
          <a:lstStyle/>
          <a:p>
            <a:pPr marL="0" lvl="0" indent="0">
              <a:spcBef>
                <a:spcPts val="1100"/>
              </a:spcBef>
              <a:spcAft>
                <a:spcPts val="1100"/>
              </a:spcAft>
            </a:pPr>
            <a:r>
              <a:rPr lang="el-GR" sz="2400" b="1" dirty="0">
                <a:solidFill>
                  <a:schemeClr val="accent2"/>
                </a:solidFill>
              </a:rPr>
              <a:t>Γιατί η ενσωμάτωση είναι σημαντική - αναστοχασμός </a:t>
            </a:r>
            <a:r>
              <a:rPr lang="en-US" sz="2400" b="1" dirty="0">
                <a:solidFill>
                  <a:schemeClr val="accent2"/>
                </a:solidFill>
              </a:rPr>
              <a:t>2 </a:t>
            </a:r>
            <a:r>
              <a:rPr lang="el-GR" sz="2400" b="1" dirty="0">
                <a:solidFill>
                  <a:schemeClr val="accent2"/>
                </a:solidFill>
              </a:rPr>
              <a:t>λεπτών</a:t>
            </a: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7f9446a92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09" name="Google Shape;209;g37f9446a92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l-GR" dirty="0"/>
              <a:t>Στρατηγικές Ενσωμάτωσης</a:t>
            </a:r>
            <a:endParaRPr dirty="0"/>
          </a:p>
        </p:txBody>
      </p:sp>
      <p:sp>
        <p:nvSpPr>
          <p:cNvPr id="210" name="Google Shape;210;g37f9446a92a_0_14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400"/>
              </a:spcBef>
              <a:spcAft>
                <a:spcPts val="0"/>
              </a:spcAft>
              <a:buNone/>
            </a:pPr>
            <a:r>
              <a:rPr lang="en-US" b="1" dirty="0"/>
              <a:t>1. </a:t>
            </a:r>
            <a:r>
              <a:rPr lang="el-GR" b="1" dirty="0"/>
              <a:t>Σχολικές </a:t>
            </a:r>
            <a:r>
              <a:rPr lang="el-GR" b="1" dirty="0" err="1"/>
              <a:t>ρουτίνες</a:t>
            </a:r>
            <a:r>
              <a:rPr lang="el-GR" b="1" dirty="0"/>
              <a:t> και τελετουργικά</a:t>
            </a:r>
            <a:endParaRPr b="1" dirty="0"/>
          </a:p>
          <a:p>
            <a:pPr lvl="0" indent="-342900">
              <a:lnSpc>
                <a:spcPct val="142857"/>
              </a:lnSpc>
              <a:spcBef>
                <a:spcPts val="1100"/>
              </a:spcBef>
              <a:buFont typeface="Proxima Nova"/>
              <a:buChar char="●"/>
            </a:pPr>
            <a:r>
              <a:rPr lang="el-GR" dirty="0"/>
              <a:t>Ενσωματώστε την ευημερία στις </a:t>
            </a:r>
            <a:r>
              <a:rPr lang="el-GR" b="1" dirty="0"/>
              <a:t>καθημερινές και εβδομαδιαίες </a:t>
            </a:r>
            <a:r>
              <a:rPr lang="el-GR" b="1" dirty="0" err="1"/>
              <a:t>ρουτίνες</a:t>
            </a:r>
            <a:r>
              <a:rPr lang="el-GR" dirty="0"/>
              <a:t>: πρωινός έλεγχος διάθεσης</a:t>
            </a:r>
            <a:r>
              <a:rPr lang="en-US" dirty="0"/>
              <a:t>, </a:t>
            </a:r>
            <a:r>
              <a:rPr lang="el-GR" dirty="0"/>
              <a:t>κύκλοι ευγνωμοσύνης, συγκεντρώσεις επιβράβευσης.</a:t>
            </a:r>
          </a:p>
          <a:p>
            <a:pPr lvl="0" indent="-342900">
              <a:lnSpc>
                <a:spcPct val="142857"/>
              </a:lnSpc>
              <a:spcBef>
                <a:spcPts val="1100"/>
              </a:spcBef>
              <a:buFont typeface="Proxima Nova"/>
              <a:buChar char="●"/>
            </a:pPr>
            <a:r>
              <a:rPr lang="el-GR" dirty="0"/>
              <a:t>Χρησιμοποιήστε τις </a:t>
            </a:r>
            <a:r>
              <a:rPr lang="el-GR" b="1" dirty="0"/>
              <a:t>μεταβάσεις </a:t>
            </a:r>
            <a:r>
              <a:rPr lang="el-GR" dirty="0"/>
              <a:t>(έναρξη/λήξη της ημέρας, αλλαγές μαθήματος) ως ευκαιρίες για </a:t>
            </a:r>
            <a:r>
              <a:rPr lang="el-GR" b="1" dirty="0"/>
              <a:t>θετική ενίσχυση και συναισθηματική ρύθμιση</a:t>
            </a:r>
            <a:r>
              <a:rPr lang="el-GR" dirty="0"/>
              <a:t>.</a:t>
            </a:r>
          </a:p>
          <a:p>
            <a:pPr lvl="0" indent="-342900">
              <a:lnSpc>
                <a:spcPct val="142857"/>
              </a:lnSpc>
              <a:spcBef>
                <a:spcPts val="1100"/>
              </a:spcBef>
              <a:buFont typeface="Proxima Nova"/>
              <a:buChar char="●"/>
            </a:pPr>
            <a:r>
              <a:rPr lang="el-GR" dirty="0"/>
              <a:t>Δημιουργήστε </a:t>
            </a:r>
            <a:r>
              <a:rPr lang="el-GR" b="1" dirty="0"/>
              <a:t>τελετουργικά αναγνώρισης</a:t>
            </a:r>
            <a:r>
              <a:rPr lang="el-GR" dirty="0"/>
              <a:t>: δημόσιες αναφορές σε μαθητές και προσωπικό, «στιγμές ευημερίας» στις συναντήσεις.</a:t>
            </a:r>
            <a:endParaRPr dirty="0"/>
          </a:p>
          <a:p>
            <a:pPr marL="0" lvl="0" indent="0">
              <a:spcBef>
                <a:spcPts val="1200"/>
              </a:spcBef>
            </a:pPr>
            <a:r>
              <a:rPr lang="el-GR" dirty="0"/>
              <a:t>Παράδειγμα: Ξεκινήστε κάθε εβδομάδα με έναν «</a:t>
            </a:r>
            <a:r>
              <a:rPr lang="el-GR" i="1" dirty="0"/>
              <a:t>Παλμό </a:t>
            </a:r>
            <a:r>
              <a:rPr lang="en-GB" i="1" dirty="0"/>
              <a:t>PERMA</a:t>
            </a:r>
            <a:r>
              <a:rPr lang="en-GB" dirty="0"/>
              <a:t>» </a:t>
            </a:r>
            <a:r>
              <a:rPr lang="el-GR" dirty="0"/>
              <a:t>όπου οι μαθητές </a:t>
            </a:r>
            <a:r>
              <a:rPr lang="el-GR" dirty="0" err="1"/>
              <a:t>αναστοχάζονται</a:t>
            </a:r>
            <a:r>
              <a:rPr lang="el-GR" dirty="0"/>
              <a:t> πάνω σε ένα στοιχείο του </a:t>
            </a:r>
            <a:r>
              <a:rPr lang="en-GB" dirty="0"/>
              <a:t>PERMA </a:t>
            </a:r>
            <a:r>
              <a:rPr lang="el-GR" dirty="0"/>
              <a:t>που εφάρμοσαν.</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85f2f5408a_0_1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16" name="Google Shape;216;g385f2f5408a_0_1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l-GR" dirty="0"/>
              <a:t>Στρατηγικές Ενσωμάτωσης</a:t>
            </a:r>
            <a:endParaRPr dirty="0"/>
          </a:p>
        </p:txBody>
      </p:sp>
      <p:sp>
        <p:nvSpPr>
          <p:cNvPr id="217" name="Google Shape;217;g385f2f5408a_0_11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400"/>
              </a:spcBef>
            </a:pPr>
            <a:r>
              <a:rPr lang="en-US" b="1" dirty="0"/>
              <a:t>2. </a:t>
            </a:r>
            <a:r>
              <a:rPr lang="el-GR" b="1" dirty="0"/>
              <a:t>Πρόγραμμα Σπουδών &amp; Διδακτικές Πρακτικές</a:t>
            </a:r>
            <a:endParaRPr sz="1250" b="1" dirty="0">
              <a:latin typeface="Proxima Nova"/>
              <a:ea typeface="Proxima Nova"/>
              <a:cs typeface="Proxima Nova"/>
              <a:sym typeface="Proxima Nova"/>
            </a:endParaRPr>
          </a:p>
          <a:p>
            <a:pPr lvl="0" indent="-342900">
              <a:lnSpc>
                <a:spcPct val="142857"/>
              </a:lnSpc>
              <a:spcBef>
                <a:spcPts val="1100"/>
              </a:spcBef>
              <a:buFont typeface="Proxima Nova"/>
              <a:buChar char="●"/>
            </a:pPr>
            <a:r>
              <a:rPr lang="el-GR" dirty="0"/>
              <a:t>Ενσωματώστε θέματα ευημερίας στο περιεχόμενο του μαθήματος: η λογοτεχνία, η ιστορία, οι επιστήμες και η τέχνη μπορούν όλα να εξερευνήσουν τα συναισθήματα, τις σχέσεις και το νόημα.</a:t>
            </a:r>
          </a:p>
          <a:p>
            <a:pPr lvl="0" indent="-342900">
              <a:lnSpc>
                <a:spcPct val="142857"/>
              </a:lnSpc>
              <a:spcBef>
                <a:spcPts val="1100"/>
              </a:spcBef>
              <a:buFont typeface="Proxima Nova"/>
              <a:buChar char="●"/>
            </a:pPr>
            <a:r>
              <a:rPr lang="el-GR" dirty="0"/>
              <a:t>Χρησιμοποιήστε τη μάθηση βάσει έργων για να προωθήσετε τη δέσμευση και το επίτευγμα.</a:t>
            </a:r>
          </a:p>
          <a:p>
            <a:pPr lvl="0" indent="-342900">
              <a:lnSpc>
                <a:spcPct val="142857"/>
              </a:lnSpc>
              <a:spcBef>
                <a:spcPts val="1100"/>
              </a:spcBef>
              <a:buFont typeface="Proxima Nova"/>
              <a:buChar char="●"/>
            </a:pPr>
            <a:r>
              <a:rPr lang="el-GR" dirty="0"/>
              <a:t>Ενθαρρύνετε τη φωνή και την επιλογή των μαθητών για την οικοδόμηση αυτονομίας και νοήματος.</a:t>
            </a:r>
          </a:p>
          <a:p>
            <a:pPr marL="114300" lvl="0" indent="0">
              <a:lnSpc>
                <a:spcPct val="142857"/>
              </a:lnSpc>
              <a:spcBef>
                <a:spcPts val="1100"/>
              </a:spcBef>
            </a:pPr>
            <a:r>
              <a:rPr lang="el-GR" i="1" dirty="0"/>
              <a:t>Παράδειγμα</a:t>
            </a:r>
            <a:r>
              <a:rPr lang="el-GR" dirty="0"/>
              <a:t>: Στις τάξεις γλώσσας, οι μαθητές γράφουν επιστολές ευγνωμοσύνης ή </a:t>
            </a:r>
            <a:r>
              <a:rPr lang="el-GR" dirty="0" err="1"/>
              <a:t>αναστοχάζονται</a:t>
            </a:r>
            <a:r>
              <a:rPr lang="el-GR" dirty="0"/>
              <a:t> πάνω στα προσωπικά τους δυνατά σημεία.</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85f2f5408a_0_1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23" name="Google Shape;223;g385f2f5408a_0_1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Στρατηγικές Ενσωμάτωσης</a:t>
            </a:r>
          </a:p>
        </p:txBody>
      </p:sp>
      <p:sp>
        <p:nvSpPr>
          <p:cNvPr id="224" name="Google Shape;224;g385f2f5408a_0_12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n-US" b="1" dirty="0"/>
              <a:t>3. </a:t>
            </a:r>
            <a:r>
              <a:rPr lang="el-GR" b="1" dirty="0"/>
              <a:t>Σχολικές Πολιτικές &amp; Ηγεσία</a:t>
            </a:r>
            <a:endParaRPr dirty="0"/>
          </a:p>
          <a:p>
            <a:pPr lvl="0" indent="-342900">
              <a:lnSpc>
                <a:spcPct val="142857"/>
              </a:lnSpc>
              <a:spcBef>
                <a:spcPts val="1100"/>
              </a:spcBef>
              <a:buFont typeface="Proxima Nova"/>
              <a:buChar char="●"/>
            </a:pPr>
            <a:r>
              <a:rPr lang="el-GR" dirty="0"/>
              <a:t>Ευθυγραμμίστε τις σχολικές πολιτικές με </a:t>
            </a:r>
            <a:r>
              <a:rPr lang="el-GR" b="1" dirty="0"/>
              <a:t>συμπεριληπτική, βασισμένη στα δυνατά σημεία γλώσσα</a:t>
            </a:r>
            <a:r>
              <a:rPr lang="el-GR" dirty="0"/>
              <a:t>.</a:t>
            </a:r>
          </a:p>
          <a:p>
            <a:pPr lvl="0" indent="-342900">
              <a:lnSpc>
                <a:spcPct val="142857"/>
              </a:lnSpc>
              <a:spcBef>
                <a:spcPts val="1100"/>
              </a:spcBef>
              <a:buFont typeface="Proxima Nova"/>
              <a:buChar char="●"/>
            </a:pPr>
            <a:r>
              <a:rPr lang="el-GR" dirty="0"/>
              <a:t>Διασφαλίστε ότι η ηγεσία αποτελεί </a:t>
            </a:r>
            <a:r>
              <a:rPr lang="el-GR" b="1" dirty="0"/>
              <a:t>πρότυπο πρακτικών ευημερίας</a:t>
            </a:r>
            <a:r>
              <a:rPr lang="el-GR" dirty="0"/>
              <a:t>: πολιτικές ανοιχτών ημερών, πρωτοβουλίες ευεξίας προσωπικού, διαφανής επικοινωνία.</a:t>
            </a:r>
          </a:p>
          <a:p>
            <a:pPr lvl="0" indent="-342900">
              <a:lnSpc>
                <a:spcPct val="142857"/>
              </a:lnSpc>
              <a:spcBef>
                <a:spcPts val="1100"/>
              </a:spcBef>
              <a:buFont typeface="Proxima Nova"/>
              <a:buChar char="●"/>
            </a:pPr>
            <a:r>
              <a:rPr lang="el-GR" dirty="0"/>
              <a:t>Ενσωματώστε τους στόχους ευημερίας στα </a:t>
            </a:r>
            <a:r>
              <a:rPr lang="el-GR" b="1" dirty="0"/>
              <a:t>σχέδια ανάπτυξης του σχολείου </a:t>
            </a:r>
            <a:r>
              <a:rPr lang="el-GR" dirty="0"/>
              <a:t>και στις αξιολογήσεις προσωπικού.</a:t>
            </a:r>
          </a:p>
          <a:p>
            <a:pPr marL="114300" lvl="0" indent="0">
              <a:lnSpc>
                <a:spcPct val="142857"/>
              </a:lnSpc>
              <a:spcBef>
                <a:spcPts val="1100"/>
              </a:spcBef>
            </a:pPr>
            <a:r>
              <a:rPr lang="el-GR" i="1" dirty="0"/>
              <a:t>Παράδειγμα</a:t>
            </a:r>
            <a:r>
              <a:rPr lang="el-GR" dirty="0"/>
              <a:t>: Συμπεριλάβετε δείκτες ευημερίας στα σχέδια βελτίωσης του σχολείου και στις ανασκοπήσεις απόδοσης του προσωπικού.</a:t>
            </a:r>
          </a:p>
          <a:p>
            <a:pPr marL="114300" lvl="0" indent="0">
              <a:lnSpc>
                <a:spcPct val="142857"/>
              </a:lnSpc>
              <a:spcBef>
                <a:spcPts val="1100"/>
              </a:spcBef>
            </a:pPr>
            <a:endParaRPr lang="el-GR" dirty="0"/>
          </a:p>
          <a:p>
            <a:pPr lvl="0" indent="-342900">
              <a:lnSpc>
                <a:spcPct val="142857"/>
              </a:lnSpc>
              <a:spcBef>
                <a:spcPts val="1100"/>
              </a:spcBef>
              <a:buFont typeface="Proxima Nova"/>
              <a:buChar char="●"/>
            </a:pP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85f2f5408a_0_1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30" name="Google Shape;230;g385f2f5408a_0_12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Στρατηγικές Ενσωμάτωσης</a:t>
            </a:r>
          </a:p>
        </p:txBody>
      </p:sp>
      <p:sp>
        <p:nvSpPr>
          <p:cNvPr id="231" name="Google Shape;231;g385f2f5408a_0_12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100"/>
              </a:spcBef>
            </a:pPr>
            <a:r>
              <a:rPr lang="en-US" b="1" dirty="0"/>
              <a:t>4. A</a:t>
            </a:r>
            <a:r>
              <a:rPr lang="el-GR" b="1" dirty="0" err="1"/>
              <a:t>νάπτυξη</a:t>
            </a:r>
            <a:r>
              <a:rPr lang="el-GR" b="1" dirty="0"/>
              <a:t> Προσωπικού &amp; Υποστήριξη από </a:t>
            </a:r>
            <a:r>
              <a:rPr lang="el-GR" b="1" dirty="0" err="1"/>
              <a:t>Ομοτίμους</a:t>
            </a:r>
            <a:endParaRPr dirty="0"/>
          </a:p>
          <a:p>
            <a:pPr lvl="0" indent="-342900">
              <a:lnSpc>
                <a:spcPct val="142857"/>
              </a:lnSpc>
              <a:spcBef>
                <a:spcPts val="1100"/>
              </a:spcBef>
              <a:buFont typeface="Proxima Nova"/>
              <a:buChar char="●"/>
            </a:pPr>
            <a:r>
              <a:rPr lang="el-GR" dirty="0"/>
              <a:t>Προσφέρετε τακτική </a:t>
            </a:r>
            <a:r>
              <a:rPr lang="el-GR" b="1" dirty="0"/>
              <a:t>Συνεχιζόμενη Επαγγελματική Ανάπτυξη με επίκεντρο την ευημερία </a:t>
            </a:r>
            <a:r>
              <a:rPr lang="el-GR" dirty="0"/>
              <a:t>(π.χ., διαχείριση άγχους, θετική επικοινωνία).</a:t>
            </a:r>
            <a:endParaRPr lang="en-US" dirty="0"/>
          </a:p>
          <a:p>
            <a:pPr lvl="0" indent="-342900">
              <a:lnSpc>
                <a:spcPct val="142857"/>
              </a:lnSpc>
              <a:spcBef>
                <a:spcPts val="1100"/>
              </a:spcBef>
              <a:buFont typeface="Proxima Nova"/>
              <a:buChar char="●"/>
            </a:pPr>
            <a:r>
              <a:rPr lang="el-GR" dirty="0"/>
              <a:t>Δημιουργήστε </a:t>
            </a:r>
            <a:r>
              <a:rPr lang="el-GR" b="1" dirty="0"/>
              <a:t>ομάδες καθοδήγησης ή συμβουλευτικής από </a:t>
            </a:r>
            <a:r>
              <a:rPr lang="el-GR" b="1" dirty="0" err="1"/>
              <a:t>ομοτίμους</a:t>
            </a:r>
            <a:r>
              <a:rPr lang="el-GR" b="1" dirty="0"/>
              <a:t> </a:t>
            </a:r>
            <a:r>
              <a:rPr lang="el-GR" dirty="0"/>
              <a:t>για το προσωπικό.</a:t>
            </a:r>
          </a:p>
          <a:p>
            <a:pPr lvl="0" indent="-342900">
              <a:lnSpc>
                <a:spcPct val="142857"/>
              </a:lnSpc>
              <a:spcBef>
                <a:spcPts val="1100"/>
              </a:spcBef>
              <a:buFont typeface="Proxima Nova"/>
              <a:buChar char="●"/>
            </a:pPr>
            <a:r>
              <a:rPr lang="el-GR" dirty="0"/>
              <a:t>Επιβραβεύστε τη συνεισφορά του προσωπικού και καλλιεργήστε μια κουλτούρα εκτίμησης.</a:t>
            </a:r>
          </a:p>
          <a:p>
            <a:pPr marL="114300" lvl="0" indent="0">
              <a:lnSpc>
                <a:spcPct val="142857"/>
              </a:lnSpc>
              <a:spcBef>
                <a:spcPts val="1100"/>
              </a:spcBef>
            </a:pPr>
            <a:r>
              <a:rPr lang="el-GR" i="1" dirty="0"/>
              <a:t>Παράδειγμα</a:t>
            </a:r>
            <a:r>
              <a:rPr lang="el-GR" dirty="0"/>
              <a:t>: Μηνιαίο «</a:t>
            </a:r>
            <a:r>
              <a:rPr lang="en-GB" dirty="0"/>
              <a:t>PERMA </a:t>
            </a:r>
            <a:r>
              <a:rPr lang="el-GR" dirty="0"/>
              <a:t>στο Προσκήνιο» για το προσωπικό, όπου ένα μέλος της ομάδας μοιράζεται μια πρακτική ευημερίας που πέτυχε.</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85f2f5408a_0_13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37" name="Google Shape;237;g385f2f5408a_0_136"/>
          <p:cNvSpPr txBox="1">
            <a:spLocks noGrp="1"/>
          </p:cNvSpPr>
          <p:nvPr>
            <p:ph type="body" idx="1"/>
          </p:nvPr>
        </p:nvSpPr>
        <p:spPr>
          <a:xfrm>
            <a:off x="97970" y="854671"/>
            <a:ext cx="11944500" cy="715799"/>
          </a:xfrm>
          <a:prstGeom prst="rect">
            <a:avLst/>
          </a:prstGeom>
          <a:noFill/>
          <a:ln>
            <a:noFill/>
          </a:ln>
        </p:spPr>
        <p:txBody>
          <a:bodyPr spcFirstLastPara="1" wrap="square" lIns="91425" tIns="45700" rIns="91425" bIns="45700" anchor="ctr" anchorCtr="0">
            <a:noAutofit/>
          </a:bodyPr>
          <a:lstStyle/>
          <a:p>
            <a:pPr marL="0" lvl="0" indent="0" algn="l">
              <a:spcBef>
                <a:spcPts val="0"/>
              </a:spcBef>
            </a:pPr>
            <a:r>
              <a:rPr lang="el-GR" dirty="0"/>
              <a:t>Οπτικός Οδικός Χάρτης – </a:t>
            </a:r>
            <a:br>
              <a:rPr lang="el-GR" dirty="0"/>
            </a:br>
            <a:r>
              <a:rPr lang="el-GR" dirty="0"/>
              <a:t>Χαρτογράφηση της ευημερίας κατά τη διάρκεια του Σχολικού Έτους</a:t>
            </a:r>
            <a:endParaRPr dirty="0"/>
          </a:p>
        </p:txBody>
      </p:sp>
      <p:sp>
        <p:nvSpPr>
          <p:cNvPr id="238" name="Google Shape;238;g385f2f5408a_0_136"/>
          <p:cNvSpPr txBox="1">
            <a:spLocks noGrp="1"/>
          </p:cNvSpPr>
          <p:nvPr>
            <p:ph type="body" idx="2"/>
          </p:nvPr>
        </p:nvSpPr>
        <p:spPr>
          <a:xfrm>
            <a:off x="97971" y="1570469"/>
            <a:ext cx="11944500" cy="5181515"/>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100"/>
              </a:spcBef>
            </a:pPr>
            <a:r>
              <a:rPr lang="el-GR" b="1" dirty="0"/>
              <a:t>Διάρκεια</a:t>
            </a:r>
            <a:r>
              <a:rPr lang="en-US" dirty="0"/>
              <a:t>: 40 </a:t>
            </a:r>
            <a:r>
              <a:rPr lang="el-GR" dirty="0"/>
              <a:t>λεπτά</a:t>
            </a:r>
            <a:br>
              <a:rPr lang="en-US" dirty="0"/>
            </a:br>
            <a:r>
              <a:rPr lang="el-GR" b="1" dirty="0"/>
              <a:t>Σκοπός: </a:t>
            </a:r>
            <a:r>
              <a:rPr lang="el-GR" dirty="0"/>
              <a:t>Να βοηθηθούν οι συμμετέχοντες να </a:t>
            </a:r>
            <a:r>
              <a:rPr lang="el-GR" dirty="0" err="1"/>
              <a:t>οπτικοποιήσουν</a:t>
            </a:r>
            <a:r>
              <a:rPr lang="el-GR" dirty="0"/>
              <a:t> το σχολικό τους ημερολόγιο και να εντοπίσουν ευκαιρίες για την ενσωμάτωση των αρχών </a:t>
            </a:r>
            <a:r>
              <a:rPr lang="en-US" b="1" dirty="0"/>
              <a:t>PERMA</a:t>
            </a:r>
            <a:r>
              <a:rPr lang="en-US" dirty="0"/>
              <a:t>, </a:t>
            </a:r>
            <a:r>
              <a:rPr lang="el-GR" dirty="0"/>
              <a:t>προσέγγιση για τη σχολική μονάδα</a:t>
            </a:r>
            <a:r>
              <a:rPr lang="en-US" dirty="0"/>
              <a:t> </a:t>
            </a:r>
            <a:r>
              <a:rPr lang="el-GR" dirty="0"/>
              <a:t>και ΣΣΠΘΣ</a:t>
            </a:r>
            <a:r>
              <a:rPr lang="en-US" dirty="0"/>
              <a:t>.</a:t>
            </a:r>
          </a:p>
          <a:p>
            <a:pPr marL="0" lvl="0" indent="0" algn="l" rtl="0">
              <a:lnSpc>
                <a:spcPct val="142857"/>
              </a:lnSpc>
              <a:spcBef>
                <a:spcPts val="1100"/>
              </a:spcBef>
              <a:spcAft>
                <a:spcPts val="0"/>
              </a:spcAft>
              <a:buNone/>
            </a:pPr>
            <a:r>
              <a:rPr lang="el-GR" b="1" dirty="0"/>
              <a:t>Μαθησιακοί στόχοι</a:t>
            </a:r>
            <a:endParaRPr b="1" dirty="0"/>
          </a:p>
          <a:p>
            <a:pPr lvl="0" indent="-342900">
              <a:lnSpc>
                <a:spcPct val="100000"/>
              </a:lnSpc>
              <a:spcBef>
                <a:spcPts val="1100"/>
              </a:spcBef>
              <a:buFont typeface="Calibri"/>
              <a:buChar char="●"/>
            </a:pPr>
            <a:r>
              <a:rPr lang="el-GR" dirty="0"/>
              <a:t>Αναγνώριση βασικών στιγμών κατά τη διάρκεια του σχολικού έτους όπου η ευημερία μπορεί να υποστηριχθεί σκόπιμα.</a:t>
            </a:r>
          </a:p>
          <a:p>
            <a:pPr lvl="0" indent="-342900">
              <a:lnSpc>
                <a:spcPct val="100000"/>
              </a:lnSpc>
              <a:spcBef>
                <a:spcPts val="1100"/>
              </a:spcBef>
              <a:buFont typeface="Calibri"/>
              <a:buChar char="●"/>
            </a:pPr>
            <a:r>
              <a:rPr lang="el-GR" dirty="0"/>
              <a:t>Συλλογικός σχεδιασμός σημείων ενσωμάτωσης για πρακτικές </a:t>
            </a:r>
            <a:r>
              <a:rPr lang="en-US" dirty="0"/>
              <a:t>PERMA </a:t>
            </a:r>
            <a:r>
              <a:rPr lang="el-GR" dirty="0"/>
              <a:t>και ΣΣΠΘΣ</a:t>
            </a:r>
            <a:r>
              <a:rPr lang="en-US" dirty="0"/>
              <a:t>.</a:t>
            </a:r>
          </a:p>
          <a:p>
            <a:pPr lvl="0" indent="-342900">
              <a:lnSpc>
                <a:spcPct val="100000"/>
              </a:lnSpc>
              <a:spcBef>
                <a:spcPts val="1100"/>
              </a:spcBef>
              <a:buFont typeface="Calibri"/>
              <a:buChar char="●"/>
            </a:pPr>
            <a:r>
              <a:rPr lang="el-GR" dirty="0"/>
              <a:t>Δημιουργία ενός οπτικού εργαλείου που καθοδηγεί τις δράσεις ευημερίας καθ' όλη τη διάρκεια του έτους.</a:t>
            </a:r>
          </a:p>
          <a:p>
            <a:pPr marL="114300" lvl="0" indent="0">
              <a:lnSpc>
                <a:spcPct val="142857"/>
              </a:lnSpc>
              <a:spcBef>
                <a:spcPts val="1100"/>
              </a:spcBef>
            </a:pPr>
            <a:r>
              <a:rPr lang="el-GR" b="1" dirty="0"/>
              <a:t>Απαιτούμενα υλικά</a:t>
            </a:r>
            <a:endParaRPr b="1" dirty="0"/>
          </a:p>
          <a:p>
            <a:pPr lvl="0" indent="-342900">
              <a:lnSpc>
                <a:spcPct val="100000"/>
              </a:lnSpc>
              <a:spcBef>
                <a:spcPts val="1100"/>
              </a:spcBef>
              <a:buFont typeface="Proxima Nova"/>
              <a:buChar char="●"/>
            </a:pPr>
            <a:r>
              <a:rPr lang="el-GR" dirty="0"/>
              <a:t>Ψηφιακό Πρότυπο Οδικού Χάρτη</a:t>
            </a:r>
          </a:p>
          <a:p>
            <a:pPr lvl="0" indent="-342900">
              <a:lnSpc>
                <a:spcPct val="100000"/>
              </a:lnSpc>
              <a:spcBef>
                <a:spcPts val="1100"/>
              </a:spcBef>
              <a:buFont typeface="Proxima Nova"/>
              <a:buChar char="●"/>
            </a:pPr>
            <a:r>
              <a:rPr lang="el-GR" dirty="0"/>
              <a:t>Εργαλεία ψηφιακής συνεργασίας (π.χ., </a:t>
            </a:r>
            <a:r>
              <a:rPr lang="en-US" dirty="0"/>
              <a:t>Google Docs)</a:t>
            </a:r>
          </a:p>
          <a:p>
            <a:pPr lvl="0" indent="-342900">
              <a:lnSpc>
                <a:spcPct val="100000"/>
              </a:lnSpc>
              <a:spcBef>
                <a:spcPts val="1100"/>
              </a:spcBef>
              <a:buFont typeface="Proxima Nova"/>
              <a:buChar char="●"/>
            </a:pPr>
            <a:r>
              <a:rPr lang="el-GR" dirty="0"/>
              <a:t>Σχολικό ημερολόγιο (ημερομηνίες τριμήνων, εκδηλώσεις, εξετάσεις, αργίες)</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n-US" sz="2500" dirty="0">
                <a:solidFill>
                  <a:srgbClr val="595959"/>
                </a:solidFill>
                <a:latin typeface="Arial"/>
                <a:ea typeface="Arial"/>
                <a:cs typeface="Arial"/>
                <a:sym typeface="Arial"/>
              </a:rPr>
              <a:t>WP 3: </a:t>
            </a:r>
            <a:r>
              <a:rPr lang="el-GR" sz="2500" dirty="0">
                <a:solidFill>
                  <a:srgbClr val="595959"/>
                </a:solidFill>
                <a:latin typeface="Arial"/>
                <a:ea typeface="Arial"/>
                <a:cs typeface="Arial"/>
                <a:sym typeface="Arial"/>
              </a:rPr>
              <a:t>Εκπαίδευση και Ανάπτυξη Ικανοτήτων (</a:t>
            </a:r>
            <a:r>
              <a:rPr lang="en-US" sz="2500" dirty="0">
                <a:solidFill>
                  <a:srgbClr val="595959"/>
                </a:solidFill>
                <a:latin typeface="Arial"/>
                <a:ea typeface="Arial"/>
                <a:cs typeface="Arial"/>
                <a:sym typeface="Arial"/>
              </a:rPr>
              <a:t>D3.1)</a:t>
            </a:r>
            <a:endParaRPr sz="2200" dirty="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sz="3599" b="0" i="0" dirty="0">
                <a:solidFill>
                  <a:srgbClr val="545454"/>
                </a:solidFill>
              </a:rPr>
              <a:t>Πρόγραμμα Εκπαίδευσης Εκπαιδευτών - Ημέρα 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85f2f5408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44" name="Google Shape;244;g385f2f5408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l">
              <a:spcBef>
                <a:spcPts val="0"/>
              </a:spcBef>
            </a:pPr>
            <a:r>
              <a:rPr lang="el-GR" dirty="0"/>
              <a:t>Οπτικός Οδικός Χάρτης – </a:t>
            </a:r>
            <a:br>
              <a:rPr lang="el-GR" dirty="0"/>
            </a:br>
            <a:r>
              <a:rPr lang="el-GR" dirty="0"/>
              <a:t>Χαρτογράφηση της ευημερίας κατά τη διάρκεια του Σχολικού Έτους</a:t>
            </a:r>
          </a:p>
        </p:txBody>
      </p:sp>
      <p:sp>
        <p:nvSpPr>
          <p:cNvPr id="245" name="Google Shape;245;g385f2f5408a_0_143"/>
          <p:cNvSpPr txBox="1">
            <a:spLocks noGrp="1"/>
          </p:cNvSpPr>
          <p:nvPr>
            <p:ph type="body" idx="2"/>
          </p:nvPr>
        </p:nvSpPr>
        <p:spPr>
          <a:xfrm>
            <a:off x="97973" y="1462675"/>
            <a:ext cx="63279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el-GR" b="1" dirty="0"/>
              <a:t>Εισαγωγή</a:t>
            </a:r>
            <a:r>
              <a:rPr lang="en-US" b="1" dirty="0"/>
              <a:t> (5 </a:t>
            </a:r>
            <a:r>
              <a:rPr lang="el-GR" b="1" dirty="0"/>
              <a:t>λεπτά</a:t>
            </a:r>
            <a:r>
              <a:rPr lang="en-US" b="1" dirty="0"/>
              <a:t>)</a:t>
            </a:r>
            <a:endParaRPr b="1" dirty="0"/>
          </a:p>
          <a:p>
            <a:pPr lvl="0" indent="-342900">
              <a:lnSpc>
                <a:spcPct val="142857"/>
              </a:lnSpc>
              <a:spcBef>
                <a:spcPts val="1100"/>
              </a:spcBef>
              <a:buFont typeface="Calibri"/>
              <a:buChar char="●"/>
            </a:pPr>
            <a:r>
              <a:rPr lang="el-GR" dirty="0"/>
              <a:t>Σκοπός της Δραστηριότητας: Να χαρτογραφήσετε το σχολικό σας έτος και να εντοπίσετε πού μπορούν να ενσωματωθούν οι πρακτικές ευημερίας. Σκεφτείτε το ως το στρατηγικό σας ημερολόγιο ευημερίας.</a:t>
            </a:r>
            <a:endParaRPr b="1" dirty="0"/>
          </a:p>
        </p:txBody>
      </p:sp>
      <p:pic>
        <p:nvPicPr>
          <p:cNvPr id="246" name="Google Shape;246;g385f2f5408a_0_143"/>
          <p:cNvPicPr preferRelativeResize="0"/>
          <p:nvPr/>
        </p:nvPicPr>
        <p:blipFill>
          <a:blip r:embed="rId3">
            <a:alphaModFix/>
          </a:blip>
          <a:stretch>
            <a:fillRect/>
          </a:stretch>
        </p:blipFill>
        <p:spPr>
          <a:xfrm>
            <a:off x="7739423" y="1405472"/>
            <a:ext cx="3861791" cy="5147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85f2f5408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52" name="Google Shape;252;g385f2f5408a_0_1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l">
              <a:spcBef>
                <a:spcPts val="0"/>
              </a:spcBef>
            </a:pPr>
            <a:r>
              <a:rPr lang="el-GR" dirty="0"/>
              <a:t>Οπτικός Οδικός Χάρτης – </a:t>
            </a:r>
            <a:br>
              <a:rPr lang="el-GR" dirty="0"/>
            </a:br>
            <a:r>
              <a:rPr lang="el-GR" dirty="0"/>
              <a:t>Χαρτογράφηση της ευημερίας κατά τη διάρκεια του Σχολικού Έτους</a:t>
            </a:r>
          </a:p>
        </p:txBody>
      </p:sp>
      <p:sp>
        <p:nvSpPr>
          <p:cNvPr id="253" name="Google Shape;253;g385f2f5408a_0_1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100"/>
              </a:spcBef>
            </a:pPr>
            <a:r>
              <a:rPr lang="el-GR" b="1" dirty="0"/>
              <a:t>Χαρτογράφηση Ομάδας (25 λεπτά)</a:t>
            </a:r>
            <a:br>
              <a:rPr lang="en-US" b="1" dirty="0"/>
            </a:br>
            <a:r>
              <a:rPr lang="el-GR" dirty="0"/>
              <a:t>Σε μικρές ομάδες: </a:t>
            </a:r>
            <a:endParaRPr dirty="0"/>
          </a:p>
          <a:p>
            <a:pPr lvl="1" indent="-342900">
              <a:lnSpc>
                <a:spcPct val="142857"/>
              </a:lnSpc>
              <a:spcBef>
                <a:spcPts val="1100"/>
              </a:spcBef>
              <a:buSzPts val="1800"/>
              <a:buFont typeface="Calibri"/>
              <a:buChar char="○"/>
            </a:pPr>
            <a:r>
              <a:rPr lang="el-GR" sz="1800" dirty="0"/>
              <a:t>Επανεξετάστε το σχολικό σας ημερολόγιο.</a:t>
            </a:r>
            <a:r>
              <a:rPr lang="en-US" sz="1800" dirty="0"/>
              <a:t>.</a:t>
            </a:r>
            <a:endParaRPr sz="1800" dirty="0"/>
          </a:p>
          <a:p>
            <a:pPr lvl="1" indent="-342900">
              <a:lnSpc>
                <a:spcPct val="142857"/>
              </a:lnSpc>
              <a:spcBef>
                <a:spcPts val="0"/>
              </a:spcBef>
              <a:buSzPts val="1800"/>
              <a:buFont typeface="Proxima Nova"/>
              <a:buChar char="○"/>
            </a:pPr>
            <a:r>
              <a:rPr lang="el-GR" sz="1800" dirty="0"/>
              <a:t>Χρησιμοποιήστε το Πρότυπο Οδικού Χάρτη για να σημειώσετε: </a:t>
            </a:r>
            <a:endParaRPr sz="1800" dirty="0"/>
          </a:p>
          <a:p>
            <a:pPr lvl="2" indent="-342900">
              <a:lnSpc>
                <a:spcPct val="142857"/>
              </a:lnSpc>
              <a:spcBef>
                <a:spcPts val="0"/>
              </a:spcBef>
              <a:buSzPts val="1800"/>
              <a:buFont typeface="Calibri"/>
              <a:buChar char="■"/>
            </a:pPr>
            <a:r>
              <a:rPr lang="el-GR" sz="1800" dirty="0"/>
              <a:t>Περιόδους υψηλού άγχους (π.χ., εξετάσεις, μεταβάσεις)</a:t>
            </a:r>
            <a:endParaRPr sz="1800" dirty="0"/>
          </a:p>
          <a:p>
            <a:pPr lvl="2" indent="-342900">
              <a:lnSpc>
                <a:spcPct val="142857"/>
              </a:lnSpc>
              <a:spcBef>
                <a:spcPts val="0"/>
              </a:spcBef>
              <a:buSzPts val="1800"/>
              <a:buFont typeface="Calibri"/>
              <a:buChar char="■"/>
            </a:pPr>
            <a:r>
              <a:rPr lang="el-GR" sz="1800" dirty="0"/>
              <a:t>Στιγμές εορτασμού (π.χ., σχολικές γιορτές, αργίες)</a:t>
            </a:r>
            <a:endParaRPr sz="1800" dirty="0"/>
          </a:p>
          <a:p>
            <a:pPr lvl="2" indent="-342900">
              <a:lnSpc>
                <a:spcPct val="142857"/>
              </a:lnSpc>
              <a:spcBef>
                <a:spcPts val="0"/>
              </a:spcBef>
              <a:buSzPts val="1800"/>
              <a:buFont typeface="Calibri"/>
              <a:buChar char="■"/>
            </a:pPr>
            <a:r>
              <a:rPr lang="el-GR" sz="1800" dirty="0"/>
              <a:t>Τακτικές </a:t>
            </a:r>
            <a:r>
              <a:rPr lang="el-GR" sz="1800" dirty="0" err="1"/>
              <a:t>ρουτίνες</a:t>
            </a:r>
            <a:r>
              <a:rPr lang="el-GR" sz="1800" dirty="0"/>
              <a:t> (π.χ., συγκεντρώσεις, συναντήσεις προσωπικού)</a:t>
            </a:r>
            <a:endParaRPr sz="1800" dirty="0"/>
          </a:p>
          <a:p>
            <a:pPr lvl="1" indent="-342900">
              <a:lnSpc>
                <a:spcPct val="142857"/>
              </a:lnSpc>
              <a:spcBef>
                <a:spcPts val="0"/>
              </a:spcBef>
              <a:buSzPts val="1800"/>
              <a:buFont typeface="Proxima Nova"/>
              <a:buChar char="○"/>
            </a:pPr>
            <a:r>
              <a:rPr lang="el-GR" sz="1800" dirty="0"/>
              <a:t>Εντοπίστε </a:t>
            </a:r>
            <a:r>
              <a:rPr lang="el-GR" sz="1800" b="1" dirty="0"/>
              <a:t>ευκαιρίες</a:t>
            </a:r>
            <a:r>
              <a:rPr lang="el-GR" sz="1800" dirty="0"/>
              <a:t> για την ενσωμάτωση στοιχείων </a:t>
            </a:r>
            <a:r>
              <a:rPr lang="en-US" sz="1800" dirty="0"/>
              <a:t>PERMA (</a:t>
            </a:r>
            <a:r>
              <a:rPr lang="el-GR" sz="1800" dirty="0"/>
              <a:t>π.χ., εβδομάδα ευγνωμοσύνης, εντοπισμός δυνατών σημείων, τελετουργικά θετικής ανατροφοδότησης).</a:t>
            </a:r>
            <a:endParaRPr sz="1800" dirty="0"/>
          </a:p>
          <a:p>
            <a:pPr lvl="1" indent="-342900">
              <a:lnSpc>
                <a:spcPct val="142857"/>
              </a:lnSpc>
              <a:spcBef>
                <a:spcPts val="0"/>
              </a:spcBef>
              <a:buSzPts val="1800"/>
              <a:buFont typeface="Proxima Nova"/>
              <a:buChar char="○"/>
            </a:pPr>
            <a:r>
              <a:rPr lang="el-GR" sz="1800" dirty="0"/>
              <a:t>Σημειώστε </a:t>
            </a:r>
            <a:r>
              <a:rPr lang="el-GR" sz="1800" b="1" dirty="0"/>
              <a:t>στρατηγικές ΣΣΠΘΣ</a:t>
            </a:r>
            <a:r>
              <a:rPr lang="en-US" sz="1800" dirty="0"/>
              <a:t> (</a:t>
            </a:r>
            <a:r>
              <a:rPr lang="el-GR" sz="1800" dirty="0"/>
              <a:t>π.χ., ανανέωση προσδοκιών συμπεριφοράς, καθοδήγηση από </a:t>
            </a:r>
            <a:r>
              <a:rPr lang="el-GR" sz="1800" dirty="0" err="1"/>
              <a:t>ομοτίμους</a:t>
            </a:r>
            <a:r>
              <a:rPr lang="el-GR" sz="1800" dirty="0"/>
              <a:t>).</a:t>
            </a:r>
            <a:endParaRPr sz="1800"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85f2f5408a_0_1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59" name="Google Shape;259;g385f2f5408a_0_155"/>
          <p:cNvSpPr txBox="1">
            <a:spLocks noGrp="1"/>
          </p:cNvSpPr>
          <p:nvPr>
            <p:ph type="body" idx="1"/>
          </p:nvPr>
        </p:nvSpPr>
        <p:spPr>
          <a:xfrm>
            <a:off x="97970" y="854671"/>
            <a:ext cx="11944500" cy="715799"/>
          </a:xfrm>
          <a:prstGeom prst="rect">
            <a:avLst/>
          </a:prstGeom>
          <a:noFill/>
          <a:ln>
            <a:noFill/>
          </a:ln>
        </p:spPr>
        <p:txBody>
          <a:bodyPr spcFirstLastPara="1" wrap="square" lIns="91425" tIns="45700" rIns="91425" bIns="45700" anchor="ctr" anchorCtr="0">
            <a:noAutofit/>
          </a:bodyPr>
          <a:lstStyle/>
          <a:p>
            <a:pPr marL="0" lvl="0" indent="0" algn="l">
              <a:spcBef>
                <a:spcPts val="0"/>
              </a:spcBef>
            </a:pPr>
            <a:r>
              <a:rPr lang="el-GR" dirty="0"/>
              <a:t>Οπτικός Οδικός Χάρτης – </a:t>
            </a:r>
            <a:br>
              <a:rPr lang="el-GR" dirty="0"/>
            </a:br>
            <a:r>
              <a:rPr lang="el-GR" dirty="0"/>
              <a:t>Χαρτογράφηση της ευημερίας κατά τη διάρκεια του Σχολικού Έτους</a:t>
            </a:r>
          </a:p>
        </p:txBody>
      </p:sp>
      <p:sp>
        <p:nvSpPr>
          <p:cNvPr id="260" name="Google Shape;260;g385f2f5408a_0_155"/>
          <p:cNvSpPr txBox="1">
            <a:spLocks noGrp="1"/>
          </p:cNvSpPr>
          <p:nvPr>
            <p:ph type="body" idx="2"/>
          </p:nvPr>
        </p:nvSpPr>
        <p:spPr>
          <a:xfrm>
            <a:off x="97973" y="1462675"/>
            <a:ext cx="5997900" cy="5289300"/>
          </a:xfrm>
          <a:prstGeom prst="rect">
            <a:avLst/>
          </a:prstGeom>
          <a:noFill/>
          <a:ln>
            <a:noFill/>
          </a:ln>
        </p:spPr>
        <p:txBody>
          <a:bodyPr spcFirstLastPara="1" wrap="square" lIns="91425" tIns="45700" rIns="91425" bIns="45700" anchor="t" anchorCtr="0">
            <a:noAutofit/>
          </a:bodyPr>
          <a:lstStyle/>
          <a:p>
            <a:pPr lvl="0" indent="-342900">
              <a:lnSpc>
                <a:spcPct val="142857"/>
              </a:lnSpc>
              <a:spcBef>
                <a:spcPts val="1100"/>
              </a:spcBef>
              <a:buFont typeface="Proxima Nova"/>
              <a:buChar char="●"/>
            </a:pPr>
            <a:r>
              <a:rPr lang="el-GR" b="1" dirty="0"/>
              <a:t>Διαμοιρασμός &amp; Αναστοχασμός (10 λεπτά)</a:t>
            </a:r>
            <a:br>
              <a:rPr lang="en-US" b="1" dirty="0"/>
            </a:br>
            <a:r>
              <a:rPr lang="el-GR" dirty="0"/>
              <a:t>Κάθε ομάδα παρουσιάζει εν συντομία τον οδικό της χάρτη. </a:t>
            </a:r>
            <a:r>
              <a:rPr lang="el-GR" dirty="0" err="1"/>
              <a:t>Αναστοχαστείτε</a:t>
            </a:r>
            <a:r>
              <a:rPr lang="el-GR" dirty="0"/>
              <a:t> με ερωτήσεις όπως:</a:t>
            </a:r>
          </a:p>
          <a:p>
            <a:pPr lvl="1" indent="-342900">
              <a:lnSpc>
                <a:spcPct val="142857"/>
              </a:lnSpc>
              <a:spcBef>
                <a:spcPts val="1100"/>
              </a:spcBef>
              <a:buFont typeface="Proxima Nova"/>
              <a:buChar char="●"/>
            </a:pPr>
            <a:r>
              <a:rPr lang="el-GR" sz="1800" dirty="0"/>
              <a:t>«Ποιες στιγμές είναι οι πιο κρίσιμες για την ευημερία;»</a:t>
            </a:r>
          </a:p>
          <a:p>
            <a:pPr lvl="1" indent="-342900">
              <a:lnSpc>
                <a:spcPct val="142857"/>
              </a:lnSpc>
              <a:spcBef>
                <a:spcPts val="1100"/>
              </a:spcBef>
              <a:buFont typeface="Proxima Nova"/>
              <a:buChar char="●"/>
            </a:pPr>
            <a:r>
              <a:rPr lang="el-GR" sz="1800" dirty="0"/>
              <a:t>«Πώς μπορούμε να κάνουμε αυτές τις πρακτικές βιώσιμες;»</a:t>
            </a:r>
            <a:endParaRPr sz="1800" dirty="0"/>
          </a:p>
          <a:p>
            <a:pPr marL="0" lvl="0" indent="0" algn="l" rtl="0">
              <a:lnSpc>
                <a:spcPct val="90000"/>
              </a:lnSpc>
              <a:spcBef>
                <a:spcPts val="1200"/>
              </a:spcBef>
              <a:spcAft>
                <a:spcPts val="0"/>
              </a:spcAft>
              <a:buClr>
                <a:schemeClr val="dk1"/>
              </a:buClr>
              <a:buSzPts val="1800"/>
              <a:buNone/>
            </a:pPr>
            <a:endParaRPr b="1" dirty="0"/>
          </a:p>
        </p:txBody>
      </p:sp>
      <p:pic>
        <p:nvPicPr>
          <p:cNvPr id="261" name="Google Shape;261;g385f2f5408a_0_155"/>
          <p:cNvPicPr preferRelativeResize="0"/>
          <p:nvPr/>
        </p:nvPicPr>
        <p:blipFill>
          <a:blip r:embed="rId3">
            <a:alphaModFix/>
          </a:blip>
          <a:stretch>
            <a:fillRect/>
          </a:stretch>
        </p:blipFill>
        <p:spPr>
          <a:xfrm>
            <a:off x="6591323" y="2138422"/>
            <a:ext cx="4371975" cy="340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85f2f5408a_0_1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67" name="Google Shape;267;g385f2f5408a_0_16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Χρονοδιάγραμμα &amp; Εμπόδια – Σχεδιασμός για τη Βιώσιμη Ευημερία</a:t>
            </a:r>
            <a:endParaRPr dirty="0"/>
          </a:p>
        </p:txBody>
      </p:sp>
      <p:sp>
        <p:nvSpPr>
          <p:cNvPr id="268" name="Google Shape;268;g385f2f5408a_0_16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r>
              <a:rPr lang="el-GR" b="1" dirty="0"/>
              <a:t>Διάρκεια: </a:t>
            </a:r>
            <a:r>
              <a:rPr lang="el-GR" dirty="0"/>
              <a:t>30 λεπτά</a:t>
            </a:r>
          </a:p>
          <a:p>
            <a:pPr marL="514350" indent="-285750">
              <a:buFont typeface="Arial" panose="020B0604020202020204" pitchFamily="34" charset="0"/>
              <a:buChar char="•"/>
            </a:pPr>
            <a:r>
              <a:rPr lang="el-GR" b="1" dirty="0"/>
              <a:t>Σκοπός:</a:t>
            </a:r>
            <a:r>
              <a:rPr lang="el-GR" dirty="0"/>
              <a:t> Να υποστηριχθούν τα σχολεία στην ανάπτυξη </a:t>
            </a:r>
            <a:r>
              <a:rPr lang="el-GR" b="1" dirty="0"/>
              <a:t>εφαρμόσιμων σχεδίων ευημερίας</a:t>
            </a:r>
            <a:r>
              <a:rPr lang="el-GR" dirty="0"/>
              <a:t> και στην </a:t>
            </a:r>
            <a:r>
              <a:rPr lang="el-GR" b="1" dirty="0" err="1"/>
              <a:t>προδραστική</a:t>
            </a:r>
            <a:r>
              <a:rPr lang="el-GR" b="1" dirty="0"/>
              <a:t> αντιμετώπιση</a:t>
            </a:r>
            <a:r>
              <a:rPr lang="el-GR" dirty="0"/>
              <a:t> των προκλήσεων.</a:t>
            </a:r>
          </a:p>
          <a:p>
            <a:r>
              <a:rPr lang="el-GR" b="1" dirty="0"/>
              <a:t>Μαθησιακοί Στόχοι</a:t>
            </a:r>
          </a:p>
          <a:p>
            <a:pPr marL="514350" indent="-285750">
              <a:buFont typeface="Arial" panose="020B0604020202020204" pitchFamily="34" charset="0"/>
              <a:buChar char="•"/>
            </a:pPr>
            <a:r>
              <a:rPr lang="el-GR" b="1" dirty="0"/>
              <a:t>Ανάπτυξη</a:t>
            </a:r>
            <a:r>
              <a:rPr lang="el-GR" dirty="0"/>
              <a:t> ενός ρεαλιστικού </a:t>
            </a:r>
            <a:r>
              <a:rPr lang="el-GR" b="1" dirty="0"/>
              <a:t>χρονοδιαγράμματος</a:t>
            </a:r>
            <a:r>
              <a:rPr lang="el-GR" dirty="0"/>
              <a:t> για την υλοποίηση των πρωτοβουλιών </a:t>
            </a:r>
            <a:r>
              <a:rPr lang="el-GR" b="1" dirty="0"/>
              <a:t>ευημερίας</a:t>
            </a:r>
            <a:r>
              <a:rPr lang="el-GR" dirty="0"/>
              <a:t>.</a:t>
            </a:r>
          </a:p>
          <a:p>
            <a:pPr marL="514350" indent="-285750">
              <a:buFont typeface="Arial" panose="020B0604020202020204" pitchFamily="34" charset="0"/>
              <a:buChar char="•"/>
            </a:pPr>
            <a:r>
              <a:rPr lang="el-GR" b="1" dirty="0"/>
              <a:t>Εντοπισμός</a:t>
            </a:r>
            <a:r>
              <a:rPr lang="el-GR" dirty="0"/>
              <a:t> πιθανών εμποδίων και </a:t>
            </a:r>
            <a:r>
              <a:rPr lang="el-GR" b="1" dirty="0"/>
              <a:t>συν-δημιουργία</a:t>
            </a:r>
            <a:r>
              <a:rPr lang="el-GR" dirty="0"/>
              <a:t> λύσεων.</a:t>
            </a:r>
          </a:p>
          <a:p>
            <a:pPr marL="514350" indent="-285750">
              <a:buFont typeface="Arial" panose="020B0604020202020204" pitchFamily="34" charset="0"/>
              <a:buChar char="•"/>
            </a:pPr>
            <a:r>
              <a:rPr lang="el-GR" b="1" dirty="0"/>
              <a:t>Χρήση γλώσσας βασισμένης στα δυνατά σημεία</a:t>
            </a:r>
            <a:r>
              <a:rPr lang="el-GR" dirty="0"/>
              <a:t> για την καλλιέργεια μιας </a:t>
            </a:r>
            <a:r>
              <a:rPr lang="el-GR" b="1" dirty="0" err="1"/>
              <a:t>προδραστικής</a:t>
            </a:r>
            <a:r>
              <a:rPr lang="el-GR" b="1" dirty="0"/>
              <a:t> νοοτροπίας</a:t>
            </a:r>
            <a:r>
              <a:rPr lang="el-GR" dirty="0"/>
              <a:t>.</a:t>
            </a:r>
          </a:p>
          <a:p>
            <a:br>
              <a:rPr lang="el-GR" dirty="0"/>
            </a:br>
            <a:endParaRPr lang="el-G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85f2f5408a_0_17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74" name="Google Shape;274;g385f2f5408a_0_17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Χρονοδιάγραμμα &amp; Εμπόδια – Σχεδιασμός για τη Βιώσιμη Ευημερία</a:t>
            </a:r>
          </a:p>
        </p:txBody>
      </p:sp>
      <p:sp>
        <p:nvSpPr>
          <p:cNvPr id="275" name="Google Shape;275;g385f2f5408a_0_171"/>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n-US" b="1" dirty="0"/>
              <a:t>1. </a:t>
            </a:r>
            <a:r>
              <a:rPr lang="el-GR" b="1" dirty="0"/>
              <a:t>Εισαγωγή (5 λεπτά)</a:t>
            </a:r>
            <a:endParaRPr b="1" dirty="0"/>
          </a:p>
          <a:p>
            <a:pPr marL="0" lvl="0" indent="0">
              <a:lnSpc>
                <a:spcPct val="142857"/>
              </a:lnSpc>
              <a:spcBef>
                <a:spcPts val="1100"/>
              </a:spcBef>
            </a:pPr>
            <a:r>
              <a:rPr lang="el-GR" b="1" dirty="0"/>
              <a:t>Σκοπός της δραστηριότητας</a:t>
            </a:r>
            <a:r>
              <a:rPr lang="en-US" b="1" dirty="0"/>
              <a:t>: </a:t>
            </a:r>
            <a:r>
              <a:rPr lang="el-GR" dirty="0"/>
              <a:t>Τώρα που χαρτογραφήσατε το σχολικό σας έτος, ας μετατρέψουμε αυτές τις ιδέες σε δράση. Θα δημιουργήσετε ένα χρονοδιάγραμμα για την υλοποίηση των πρακτικών ευημερίας και θα εντοπίσετε τυχόν εμπόδια που μπορεί να αντιμετωπίσετε — μαζί με τις λύσεις.</a:t>
            </a:r>
            <a:endParaRPr dirty="0"/>
          </a:p>
          <a:p>
            <a:pPr marL="0" lvl="0" indent="0">
              <a:lnSpc>
                <a:spcPct val="142857"/>
              </a:lnSpc>
              <a:spcBef>
                <a:spcPts val="1200"/>
              </a:spcBef>
            </a:pPr>
            <a:r>
              <a:rPr lang="en-US" b="1" dirty="0"/>
              <a:t>2. </a:t>
            </a:r>
            <a:r>
              <a:rPr lang="el-GR" b="1" dirty="0"/>
              <a:t>Δημιουργία Χρονοδιαγράμματος</a:t>
            </a:r>
            <a:r>
              <a:rPr lang="en-US" b="1" dirty="0"/>
              <a:t>(10 min)</a:t>
            </a:r>
            <a:endParaRPr b="1" dirty="0"/>
          </a:p>
          <a:p>
            <a:pPr marL="0" lvl="0" indent="0">
              <a:lnSpc>
                <a:spcPct val="142857"/>
              </a:lnSpc>
              <a:spcBef>
                <a:spcPts val="1100"/>
              </a:spcBef>
            </a:pPr>
            <a:r>
              <a:rPr lang="el-GR" dirty="0"/>
              <a:t>Χρησιμοποιήστε το Πρότυπο Χρονοδιαγράμματος Υλοποίησης για να:</a:t>
            </a:r>
            <a:endParaRPr dirty="0"/>
          </a:p>
          <a:p>
            <a:pPr lvl="0" indent="-342900">
              <a:lnSpc>
                <a:spcPct val="142857"/>
              </a:lnSpc>
              <a:spcBef>
                <a:spcPts val="1100"/>
              </a:spcBef>
              <a:buFont typeface="Calibri"/>
              <a:buChar char="●"/>
            </a:pPr>
            <a:r>
              <a:rPr lang="el-GR" dirty="0"/>
              <a:t>Επιλέξετε 3–5 βασικές δράσεις ευημερίας από τον Οπτικό σας Οδικό Χάρτη.</a:t>
            </a:r>
          </a:p>
          <a:p>
            <a:pPr lvl="0" indent="-342900">
              <a:lnSpc>
                <a:spcPct val="142857"/>
              </a:lnSpc>
              <a:spcBef>
                <a:spcPts val="1100"/>
              </a:spcBef>
              <a:buFont typeface="Calibri"/>
              <a:buChar char="●"/>
            </a:pPr>
            <a:r>
              <a:rPr lang="el-GR" dirty="0"/>
              <a:t>Αναθέσετε χρονικά πλαίσια, υπεύθυνα άτομα και απαιτούμενους πόρους.</a:t>
            </a:r>
          </a:p>
          <a:p>
            <a:pPr lvl="0" indent="-342900">
              <a:lnSpc>
                <a:spcPct val="142857"/>
              </a:lnSpc>
              <a:spcBef>
                <a:spcPts val="1100"/>
              </a:spcBef>
              <a:buFont typeface="Calibri"/>
              <a:buChar char="●"/>
            </a:pPr>
            <a:r>
              <a:rPr lang="el-GR" dirty="0"/>
              <a:t>Διασφαλίσετε την ευθυγράμμιση με το σχολικό ημερολόγιο και τη διαθέσιμη ικανότητα.</a:t>
            </a: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85f2f5408a_0_1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81" name="Google Shape;281;g385f2f5408a_0_1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Χρονοδιάγραμμα &amp; Εμπόδια – Σχεδιασμός για τη Βιώσιμη Ευημερία</a:t>
            </a:r>
          </a:p>
        </p:txBody>
      </p:sp>
      <p:sp>
        <p:nvSpPr>
          <p:cNvPr id="282" name="Google Shape;282;g385f2f5408a_0_177"/>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n-US" b="1" dirty="0"/>
              <a:t>3. </a:t>
            </a:r>
            <a:r>
              <a:rPr lang="el-GR" b="1" dirty="0"/>
              <a:t>Χαρτογράφηση Εμποδίων–Λύσεων (10 λεπτά)</a:t>
            </a:r>
            <a:endParaRPr b="1" dirty="0"/>
          </a:p>
          <a:p>
            <a:pPr marL="0" lvl="0" indent="0">
              <a:lnSpc>
                <a:spcPct val="142857"/>
              </a:lnSpc>
              <a:spcBef>
                <a:spcPts val="1100"/>
              </a:spcBef>
            </a:pPr>
            <a:r>
              <a:rPr lang="el-GR" dirty="0"/>
              <a:t>Χρησιμοποιήστε το Πρότυπο Χαρτογράφησης Εμποδίων–Λύσεων για να: </a:t>
            </a:r>
            <a:endParaRPr dirty="0"/>
          </a:p>
          <a:p>
            <a:pPr lvl="0" indent="-342900">
              <a:lnSpc>
                <a:spcPct val="142857"/>
              </a:lnSpc>
              <a:spcBef>
                <a:spcPts val="1100"/>
              </a:spcBef>
              <a:buFont typeface="Calibri"/>
              <a:buChar char="●"/>
            </a:pPr>
            <a:r>
              <a:rPr lang="el-GR" dirty="0"/>
              <a:t>Εντοπίσετε πιθανά εμπόδια (π.χ., περιορισμοί χρόνου, αντίσταση προσωπικού, έλλειψη πόρων).</a:t>
            </a:r>
            <a:endParaRPr dirty="0"/>
          </a:p>
          <a:p>
            <a:pPr lvl="0" indent="-342900">
              <a:lnSpc>
                <a:spcPct val="142857"/>
              </a:lnSpc>
              <a:spcBef>
                <a:spcPts val="0"/>
              </a:spcBef>
              <a:buFont typeface="Calibri"/>
              <a:buChar char="●"/>
            </a:pPr>
            <a:r>
              <a:rPr lang="el-GR" dirty="0"/>
              <a:t>Κάνετε καταιγισμό ιδεών για λύσεις χρησιμοποιώντας γλώσσα βασισμένη στα δυνατά σημεία (π.χ., "Μπορούμε να αξιοποιήσουμε την ισχυρή κουλτούρα καθοδήγησης από </a:t>
            </a:r>
            <a:r>
              <a:rPr lang="el-GR" dirty="0" err="1"/>
              <a:t>ομοτίμους</a:t>
            </a:r>
            <a:r>
              <a:rPr lang="el-GR" dirty="0"/>
              <a:t>...")</a:t>
            </a:r>
            <a:r>
              <a:rPr lang="en-US" dirty="0"/>
              <a:t>.</a:t>
            </a:r>
            <a:endParaRPr dirty="0"/>
          </a:p>
          <a:p>
            <a:pPr lvl="0" indent="-342900">
              <a:lnSpc>
                <a:spcPct val="142857"/>
              </a:lnSpc>
              <a:spcBef>
                <a:spcPts val="0"/>
              </a:spcBef>
              <a:buFont typeface="Calibri"/>
              <a:buChar char="●"/>
            </a:pPr>
            <a:r>
              <a:rPr lang="el-GR" dirty="0"/>
              <a:t>Ενθαρρύνετε την πλαισίωση των προκλήσεων ως ευκαιρίες για ανάπτυξη.</a:t>
            </a:r>
            <a:endParaRPr dirty="0"/>
          </a:p>
          <a:p>
            <a:pPr marL="0" lvl="0" indent="0">
              <a:lnSpc>
                <a:spcPct val="142857"/>
              </a:lnSpc>
              <a:spcBef>
                <a:spcPts val="1200"/>
              </a:spcBef>
            </a:pPr>
            <a:r>
              <a:rPr lang="en-US" b="1" dirty="0"/>
              <a:t>4. </a:t>
            </a:r>
            <a:r>
              <a:rPr lang="el-GR" b="1" dirty="0"/>
              <a:t>Κοινή Χρήση &amp; Αναστοχασμός (5 λεπτά)</a:t>
            </a:r>
            <a:endParaRPr b="1" dirty="0"/>
          </a:p>
          <a:p>
            <a:pPr marL="0" lvl="0" indent="0">
              <a:lnSpc>
                <a:spcPct val="142857"/>
              </a:lnSpc>
              <a:spcBef>
                <a:spcPts val="1100"/>
              </a:spcBef>
              <a:spcAft>
                <a:spcPts val="1100"/>
              </a:spcAft>
            </a:pPr>
            <a:r>
              <a:rPr lang="el-GR" dirty="0"/>
              <a:t>Μοιραστείτε ένα εμπόδιο και μια λύση.</a:t>
            </a:r>
            <a:br>
              <a:rPr lang="en-US" dirty="0"/>
            </a:b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85f2f5408a_0_18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88" name="Google Shape;288;g385f2f5408a_0_18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Περιήγηση </a:t>
            </a:r>
            <a:r>
              <a:rPr lang="en-US" dirty="0"/>
              <a:t>&amp; </a:t>
            </a:r>
            <a:r>
              <a:rPr lang="el-GR" dirty="0"/>
              <a:t>Ανατροφοδότηση από </a:t>
            </a:r>
            <a:r>
              <a:rPr lang="el-GR" dirty="0" err="1"/>
              <a:t>Ομοτίμους</a:t>
            </a:r>
            <a:endParaRPr dirty="0"/>
          </a:p>
        </p:txBody>
      </p:sp>
      <p:sp>
        <p:nvSpPr>
          <p:cNvPr id="289" name="Google Shape;289;g385f2f5408a_0_18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100"/>
              </a:spcBef>
            </a:pPr>
            <a:r>
              <a:rPr lang="el-GR" b="1" dirty="0"/>
              <a:t>Διάρκεια: </a:t>
            </a:r>
            <a:r>
              <a:rPr lang="el-GR" dirty="0"/>
              <a:t>30 λεπτά</a:t>
            </a:r>
            <a:br>
              <a:rPr lang="en-US" dirty="0"/>
            </a:br>
            <a:r>
              <a:rPr lang="el-GR" b="1" dirty="0"/>
              <a:t>Σκοπός</a:t>
            </a:r>
            <a:r>
              <a:rPr lang="en-US" dirty="0"/>
              <a:t>: </a:t>
            </a:r>
            <a:r>
              <a:rPr lang="el-GR" dirty="0"/>
              <a:t>Να ενθαρρυνθεί η μάθηση μεταξύ </a:t>
            </a:r>
            <a:r>
              <a:rPr lang="el-GR" dirty="0" err="1"/>
              <a:t>ομοτίμων</a:t>
            </a:r>
            <a:r>
              <a:rPr lang="el-GR" dirty="0"/>
              <a:t>, ο αναστοχασμός και η συλλογική βελτίωση των σχεδίων υλοποίησης της ευημερίας.</a:t>
            </a:r>
            <a:endParaRPr dirty="0"/>
          </a:p>
          <a:p>
            <a:pPr marL="0" lvl="0" indent="0" algn="l" rtl="0">
              <a:lnSpc>
                <a:spcPct val="142857"/>
              </a:lnSpc>
              <a:spcBef>
                <a:spcPts val="1400"/>
              </a:spcBef>
              <a:spcAft>
                <a:spcPts val="0"/>
              </a:spcAft>
              <a:buNone/>
            </a:pPr>
            <a:r>
              <a:rPr lang="el-GR" b="1" dirty="0"/>
              <a:t>Μαθησιακοί Στόχοι</a:t>
            </a:r>
            <a:endParaRPr b="1" dirty="0"/>
          </a:p>
          <a:p>
            <a:pPr lvl="0" indent="-342900">
              <a:lnSpc>
                <a:spcPct val="142857"/>
              </a:lnSpc>
              <a:spcBef>
                <a:spcPts val="1100"/>
              </a:spcBef>
              <a:buFont typeface="Calibri"/>
              <a:buChar char="●"/>
            </a:pPr>
            <a:r>
              <a:rPr lang="el-GR" dirty="0"/>
              <a:t>Κοινή χρήση οπτικών σχεδίων ευημερίας και χρονοδιαγραμμάτων με τους </a:t>
            </a:r>
            <a:r>
              <a:rPr lang="el-GR" dirty="0" err="1"/>
              <a:t>ομοτίμους</a:t>
            </a:r>
            <a:r>
              <a:rPr lang="el-GR" dirty="0"/>
              <a:t>.</a:t>
            </a:r>
          </a:p>
          <a:p>
            <a:pPr lvl="0" indent="-342900">
              <a:lnSpc>
                <a:spcPct val="142857"/>
              </a:lnSpc>
              <a:spcBef>
                <a:spcPts val="1100"/>
              </a:spcBef>
              <a:buFont typeface="Calibri"/>
              <a:buChar char="●"/>
            </a:pPr>
            <a:r>
              <a:rPr lang="el-GR" dirty="0"/>
              <a:t>Λήψη εποικοδομητικής ανατροφοδότησης, βασισμένης στα δυνατά σημεία.</a:t>
            </a:r>
          </a:p>
          <a:p>
            <a:pPr lvl="0" indent="-342900">
              <a:lnSpc>
                <a:spcPct val="142857"/>
              </a:lnSpc>
              <a:spcBef>
                <a:spcPts val="1100"/>
              </a:spcBef>
              <a:buFont typeface="Calibri"/>
              <a:buChar char="●"/>
            </a:pPr>
            <a:r>
              <a:rPr lang="el-GR" dirty="0"/>
              <a:t>Αναστοχασμός πάνω σε βελτιώσεις και προσαρμογές με βάση τη συμβολή των </a:t>
            </a:r>
            <a:r>
              <a:rPr lang="el-GR" dirty="0" err="1"/>
              <a:t>ομοτίμων</a:t>
            </a:r>
            <a:r>
              <a:rPr lang="el-GR" dirty="0"/>
              <a:t>.</a:t>
            </a:r>
            <a:endParaRPr dirty="0"/>
          </a:p>
          <a:p>
            <a:pPr marL="0" lvl="0" indent="0">
              <a:lnSpc>
                <a:spcPct val="142857"/>
              </a:lnSpc>
              <a:spcBef>
                <a:spcPts val="1400"/>
              </a:spcBef>
            </a:pPr>
            <a:r>
              <a:rPr lang="el-GR" b="1" dirty="0"/>
              <a:t>Απαιτούμενα Υλικά</a:t>
            </a:r>
            <a:endParaRPr b="1" dirty="0"/>
          </a:p>
          <a:p>
            <a:pPr lvl="0" indent="-342900">
              <a:lnSpc>
                <a:spcPct val="142857"/>
              </a:lnSpc>
              <a:spcBef>
                <a:spcPts val="1100"/>
              </a:spcBef>
              <a:buFont typeface="Calibri"/>
              <a:buChar char="●"/>
            </a:pPr>
            <a:r>
              <a:rPr lang="el-GR" dirty="0"/>
              <a:t>Χρονοδιαγράμματα Υλοποίησης, Χάρτες Εμποδίων–Λύσεων</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85f2f5408a_0_19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295" name="Google Shape;295;g385f2f5408a_0_19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Περιήγηση &amp; Ανατροφοδότηση από </a:t>
            </a:r>
            <a:r>
              <a:rPr lang="el-GR" dirty="0" err="1"/>
              <a:t>Ομοτίμους</a:t>
            </a:r>
            <a:r>
              <a:rPr lang="en-US" dirty="0"/>
              <a:t> </a:t>
            </a:r>
            <a:r>
              <a:rPr lang="el-GR" dirty="0"/>
              <a:t>- Οδηγίες</a:t>
            </a:r>
          </a:p>
        </p:txBody>
      </p:sp>
      <p:sp>
        <p:nvSpPr>
          <p:cNvPr id="296" name="Google Shape;296;g385f2f5408a_0_197"/>
          <p:cNvSpPr txBox="1">
            <a:spLocks noGrp="1"/>
          </p:cNvSpPr>
          <p:nvPr>
            <p:ph type="body" idx="2"/>
          </p:nvPr>
        </p:nvSpPr>
        <p:spPr>
          <a:xfrm>
            <a:off x="97976" y="1462675"/>
            <a:ext cx="5998024"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n-US" b="1" dirty="0"/>
              <a:t>1. </a:t>
            </a:r>
            <a:r>
              <a:rPr lang="el-GR" b="1" dirty="0"/>
              <a:t>Προετοιμασία (5 λεπτά)</a:t>
            </a:r>
            <a:endParaRPr b="1" dirty="0"/>
          </a:p>
          <a:p>
            <a:pPr lvl="0" indent="-342900">
              <a:lnSpc>
                <a:spcPct val="100000"/>
              </a:lnSpc>
              <a:spcBef>
                <a:spcPts val="1100"/>
              </a:spcBef>
              <a:buFont typeface="Calibri"/>
              <a:buChar char="●"/>
            </a:pPr>
            <a:r>
              <a:rPr lang="en-US" b="1" dirty="0"/>
              <a:t>2. </a:t>
            </a:r>
            <a:r>
              <a:rPr lang="el-GR" b="1" dirty="0"/>
              <a:t>Περιήγηση</a:t>
            </a:r>
            <a:r>
              <a:rPr lang="en-US" b="1" dirty="0"/>
              <a:t> (15 min)</a:t>
            </a:r>
            <a:r>
              <a:rPr lang="el-GR" dirty="0"/>
              <a:t> Προβάλετε τα οπτικά σχέδια κάθε ομάδας σε έναν κοινό ψηφιακό χώρο.</a:t>
            </a:r>
          </a:p>
          <a:p>
            <a:pPr lvl="0" indent="-342900">
              <a:lnSpc>
                <a:spcPct val="100000"/>
              </a:lnSpc>
              <a:spcBef>
                <a:spcPts val="1100"/>
              </a:spcBef>
              <a:buFont typeface="Calibri"/>
              <a:buChar char="●"/>
            </a:pPr>
            <a:r>
              <a:rPr lang="el-GR" dirty="0"/>
              <a:t>Αναθέστε σε κάθε ομάδα έναν «σταθμό» ή διαφάνεια/σελίδα.</a:t>
            </a:r>
          </a:p>
          <a:p>
            <a:pPr lvl="0" indent="-342900">
              <a:lnSpc>
                <a:spcPct val="100000"/>
              </a:lnSpc>
              <a:spcBef>
                <a:spcPts val="1100"/>
              </a:spcBef>
              <a:buFont typeface="Calibri"/>
              <a:buChar char="●"/>
            </a:pPr>
            <a:r>
              <a:rPr lang="el-GR" dirty="0"/>
              <a:t>Οι συμμετέχοντες εναλλάσσονται σε κάθε σταθμό.</a:t>
            </a:r>
            <a:endParaRPr dirty="0"/>
          </a:p>
          <a:p>
            <a:pPr lvl="0" indent="-342900">
              <a:lnSpc>
                <a:spcPct val="100000"/>
              </a:lnSpc>
              <a:spcBef>
                <a:spcPts val="0"/>
              </a:spcBef>
              <a:buFont typeface="Proxima Nova"/>
              <a:buChar char="●"/>
            </a:pPr>
            <a:r>
              <a:rPr lang="el-GR" dirty="0"/>
              <a:t>Εξετάζουν τα σχέδια και αφήνουν </a:t>
            </a:r>
            <a:r>
              <a:rPr lang="el-GR" b="1" dirty="0"/>
              <a:t>εποικοδομητική ανατροφοδότηση </a:t>
            </a:r>
            <a:r>
              <a:rPr lang="el-GR" dirty="0"/>
              <a:t>χρησιμοποιώντας:</a:t>
            </a:r>
            <a:endParaRPr dirty="0"/>
          </a:p>
          <a:p>
            <a:pPr lvl="1" indent="-342900">
              <a:lnSpc>
                <a:spcPct val="100000"/>
              </a:lnSpc>
              <a:spcBef>
                <a:spcPts val="0"/>
              </a:spcBef>
              <a:buSzPts val="1800"/>
              <a:buFont typeface="Calibri"/>
              <a:buChar char="○"/>
            </a:pPr>
            <a:r>
              <a:rPr lang="el-GR" sz="1800" dirty="0"/>
              <a:t>Το Πρότυπο </a:t>
            </a:r>
            <a:r>
              <a:rPr lang="en-US" sz="1800" dirty="0"/>
              <a:t>Word </a:t>
            </a:r>
            <a:r>
              <a:rPr lang="el-GR" sz="1800" dirty="0"/>
              <a:t>Περιήγησης &amp; Ανατροφοδότησης από </a:t>
            </a:r>
            <a:r>
              <a:rPr lang="el-GR" sz="1800" dirty="0" err="1"/>
              <a:t>Ομοτίμους</a:t>
            </a:r>
            <a:r>
              <a:rPr lang="el-GR" sz="1800" dirty="0"/>
              <a:t>.</a:t>
            </a:r>
            <a:endParaRPr sz="1800" dirty="0"/>
          </a:p>
          <a:p>
            <a:pPr lvl="0" indent="-342900">
              <a:lnSpc>
                <a:spcPct val="142857"/>
              </a:lnSpc>
              <a:spcBef>
                <a:spcPts val="0"/>
              </a:spcBef>
              <a:buFont typeface="Proxima Nova"/>
              <a:buChar char="●"/>
            </a:pPr>
            <a:r>
              <a:rPr lang="el-GR" dirty="0"/>
              <a:t>Ενθαρρύνετε τη χρήση γλώσσας </a:t>
            </a:r>
            <a:r>
              <a:rPr lang="el-GR" b="1" dirty="0"/>
              <a:t>βασισμένης στα δυνατά σημεία:</a:t>
            </a:r>
            <a:endParaRPr dirty="0"/>
          </a:p>
          <a:p>
            <a:pPr lvl="1" indent="-342900">
              <a:lnSpc>
                <a:spcPct val="100000"/>
              </a:lnSpc>
              <a:spcBef>
                <a:spcPts val="0"/>
              </a:spcBef>
              <a:buSzPts val="1800"/>
              <a:buFont typeface="Calibri"/>
              <a:buChar char="○"/>
            </a:pPr>
            <a:r>
              <a:rPr lang="el-GR" sz="1800" dirty="0"/>
              <a:t>Ένα δυνατό σημείο που βλέπω είναι…</a:t>
            </a:r>
          </a:p>
          <a:p>
            <a:pPr lvl="1" indent="-342900">
              <a:lnSpc>
                <a:spcPct val="100000"/>
              </a:lnSpc>
              <a:spcBef>
                <a:spcPts val="0"/>
              </a:spcBef>
              <a:buSzPts val="1800"/>
              <a:buFont typeface="Calibri"/>
              <a:buChar char="○"/>
            </a:pPr>
            <a:r>
              <a:rPr lang="el-GR" sz="1800" dirty="0"/>
              <a:t>Μία ερώτηση που έχω είναι…</a:t>
            </a:r>
            <a:endParaRPr sz="1800" dirty="0"/>
          </a:p>
          <a:p>
            <a:pPr lvl="1" indent="-342900">
              <a:lnSpc>
                <a:spcPct val="100000"/>
              </a:lnSpc>
              <a:spcBef>
                <a:spcPts val="0"/>
              </a:spcBef>
              <a:buSzPts val="1800"/>
              <a:buFont typeface="Calibri"/>
              <a:buChar char="○"/>
            </a:pPr>
            <a:r>
              <a:rPr lang="el-GR" sz="1800" dirty="0"/>
              <a:t>Μία πρόταση για να αξιοποιηθεί αυτό είναι…</a:t>
            </a:r>
            <a:endParaRPr b="1" dirty="0"/>
          </a:p>
        </p:txBody>
      </p:sp>
      <p:sp>
        <p:nvSpPr>
          <p:cNvPr id="297" name="Google Shape;297;g385f2f5408a_0_197"/>
          <p:cNvSpPr txBox="1">
            <a:spLocks noGrp="1"/>
          </p:cNvSpPr>
          <p:nvPr>
            <p:ph type="body" idx="2"/>
          </p:nvPr>
        </p:nvSpPr>
        <p:spPr>
          <a:xfrm>
            <a:off x="6096001" y="1462675"/>
            <a:ext cx="58644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n-US" b="1" dirty="0"/>
              <a:t>3. </a:t>
            </a:r>
            <a:r>
              <a:rPr lang="el-GR" b="1" dirty="0"/>
              <a:t>Αναστοχασμός &amp; Συζήτηση (10 λεπτά)</a:t>
            </a:r>
            <a:endParaRPr b="1" dirty="0"/>
          </a:p>
          <a:p>
            <a:pPr lvl="0" indent="-342900">
              <a:lnSpc>
                <a:spcPct val="142857"/>
              </a:lnSpc>
              <a:spcBef>
                <a:spcPts val="1100"/>
              </a:spcBef>
              <a:buFont typeface="Calibri"/>
              <a:buChar char="●"/>
            </a:pPr>
            <a:r>
              <a:rPr lang="el-GR" dirty="0"/>
              <a:t>Οι ομάδες επιστρέφουν στα δικά τους σχέδια και εξετάζουν την ανατροφοδότηση.</a:t>
            </a:r>
            <a:endParaRP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85f2f5408a_0_1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303" name="Google Shape;303;g385f2f5408a_0_1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Ολοκλήρωση &amp; Αναστοχασμός – Από την Κατανόηση στη Δράση</a:t>
            </a:r>
            <a:endParaRPr dirty="0"/>
          </a:p>
        </p:txBody>
      </p:sp>
      <p:sp>
        <p:nvSpPr>
          <p:cNvPr id="304" name="Google Shape;304;g385f2f5408a_0_189"/>
          <p:cNvSpPr txBox="1">
            <a:spLocks noGrp="1"/>
          </p:cNvSpPr>
          <p:nvPr>
            <p:ph type="body" idx="2"/>
          </p:nvPr>
        </p:nvSpPr>
        <p:spPr>
          <a:xfrm>
            <a:off x="97976" y="1462675"/>
            <a:ext cx="5864400" cy="5289300"/>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n-US" b="1" dirty="0"/>
              <a:t>1. </a:t>
            </a:r>
            <a:r>
              <a:rPr lang="el-GR" b="1" dirty="0"/>
              <a:t>Γρήγορη Σύνοψη (2 λεπτά)</a:t>
            </a:r>
            <a:endParaRPr b="1" dirty="0"/>
          </a:p>
          <a:p>
            <a:pPr lvl="0" indent="-342900">
              <a:lnSpc>
                <a:spcPct val="142857"/>
              </a:lnSpc>
              <a:spcBef>
                <a:spcPts val="1100"/>
              </a:spcBef>
              <a:buFont typeface="Calibri"/>
              <a:buChar char="●"/>
            </a:pPr>
            <a:r>
              <a:rPr lang="el-GR" dirty="0"/>
              <a:t>Σύνοψη της εκπαιδευτικής διαδρομής: </a:t>
            </a:r>
            <a:endParaRPr dirty="0"/>
          </a:p>
          <a:p>
            <a:pPr marL="914400" lvl="1" indent="-342900" algn="l" rtl="0">
              <a:lnSpc>
                <a:spcPct val="142857"/>
              </a:lnSpc>
              <a:spcBef>
                <a:spcPts val="0"/>
              </a:spcBef>
              <a:spcAft>
                <a:spcPts val="0"/>
              </a:spcAft>
              <a:buSzPts val="1800"/>
              <a:buFont typeface="Calibri"/>
              <a:buChar char="○"/>
            </a:pPr>
            <a:r>
              <a:rPr lang="en-US" sz="1800" dirty="0"/>
              <a:t>PERMA, Ό</a:t>
            </a:r>
            <a:r>
              <a:rPr lang="el-GR" sz="1800" dirty="0" err="1"/>
              <a:t>λη</a:t>
            </a:r>
            <a:r>
              <a:rPr lang="el-GR" sz="1800" dirty="0"/>
              <a:t> η σχολική μονάδα</a:t>
            </a:r>
            <a:r>
              <a:rPr lang="en-US" sz="1800" dirty="0"/>
              <a:t>, </a:t>
            </a:r>
            <a:r>
              <a:rPr lang="el-GR" sz="1800" dirty="0"/>
              <a:t>ΣΣΠΘΣ</a:t>
            </a:r>
            <a:endParaRPr sz="1800" dirty="0"/>
          </a:p>
          <a:p>
            <a:pPr lvl="1" indent="-342900">
              <a:lnSpc>
                <a:spcPct val="142857"/>
              </a:lnSpc>
              <a:spcBef>
                <a:spcPts val="0"/>
              </a:spcBef>
              <a:buSzPts val="1800"/>
              <a:buFont typeface="Calibri"/>
              <a:buChar char="○"/>
            </a:pPr>
            <a:r>
              <a:rPr lang="el-GR" sz="1800" dirty="0"/>
              <a:t>Οπτικός σχεδιασμός, χρονοδιαγράμματα, χαρτογράφηση εμποδίων</a:t>
            </a:r>
            <a:endParaRPr sz="1800" dirty="0"/>
          </a:p>
          <a:p>
            <a:pPr lvl="1" indent="-342900">
              <a:lnSpc>
                <a:spcPct val="142857"/>
              </a:lnSpc>
              <a:spcBef>
                <a:spcPts val="0"/>
              </a:spcBef>
              <a:buSzPts val="1800"/>
              <a:buFont typeface="Calibri"/>
              <a:buChar char="○"/>
            </a:pPr>
            <a:r>
              <a:rPr lang="el-GR" sz="1800" dirty="0"/>
              <a:t>Ανατροφοδότηση από </a:t>
            </a:r>
            <a:r>
              <a:rPr lang="el-GR" sz="1800" dirty="0" err="1"/>
              <a:t>ομοτίμους</a:t>
            </a:r>
            <a:r>
              <a:rPr lang="el-GR" sz="1800" dirty="0"/>
              <a:t> και συνεργασία</a:t>
            </a:r>
            <a:endParaRPr sz="1800" dirty="0"/>
          </a:p>
          <a:p>
            <a:pPr marL="0" lvl="0" indent="0">
              <a:lnSpc>
                <a:spcPct val="142857"/>
              </a:lnSpc>
              <a:spcBef>
                <a:spcPts val="1200"/>
              </a:spcBef>
            </a:pPr>
            <a:r>
              <a:rPr lang="en-US" b="1" dirty="0"/>
              <a:t>2. </a:t>
            </a:r>
            <a:r>
              <a:rPr lang="el-GR" b="1" dirty="0"/>
              <a:t>Ερώτημα Αναστοχασμού (4 λεπτά)</a:t>
            </a:r>
            <a:endParaRPr b="1" dirty="0"/>
          </a:p>
          <a:p>
            <a:pPr marL="0" lvl="0" indent="0">
              <a:lnSpc>
                <a:spcPct val="142857"/>
              </a:lnSpc>
              <a:spcBef>
                <a:spcPts val="1100"/>
              </a:spcBef>
            </a:pPr>
            <a:r>
              <a:rPr lang="el-GR" dirty="0"/>
              <a:t>Παροχή μιας σύντομης δραστηριότητας αναστοχασμού: </a:t>
            </a:r>
            <a:endParaRPr dirty="0"/>
          </a:p>
          <a:p>
            <a:pPr marL="0" lvl="0" indent="-342900">
              <a:lnSpc>
                <a:spcPct val="100000"/>
              </a:lnSpc>
              <a:spcBef>
                <a:spcPts val="500"/>
              </a:spcBef>
              <a:buFont typeface="Calibri"/>
              <a:buChar char="●"/>
            </a:pPr>
            <a:r>
              <a:rPr lang="el-GR" dirty="0"/>
              <a:t>«Η επίγνωση που παίρνω μαζί μου είναι…»</a:t>
            </a:r>
          </a:p>
          <a:p>
            <a:pPr marL="0" lvl="0" indent="-342900">
              <a:lnSpc>
                <a:spcPct val="100000"/>
              </a:lnSpc>
              <a:spcBef>
                <a:spcPts val="500"/>
              </a:spcBef>
              <a:buFont typeface="Calibri"/>
              <a:buChar char="●"/>
            </a:pPr>
            <a:r>
              <a:rPr lang="el-GR" dirty="0"/>
              <a:t>«Μία δράση που θα αναλάβω τον επόμενο μήνα είναι…»</a:t>
            </a:r>
          </a:p>
          <a:p>
            <a:pPr marL="0" lvl="0" indent="-342900">
              <a:lnSpc>
                <a:spcPct val="100000"/>
              </a:lnSpc>
              <a:spcBef>
                <a:spcPts val="500"/>
              </a:spcBef>
              <a:buFont typeface="Calibri"/>
              <a:buChar char="●"/>
            </a:pPr>
            <a:r>
              <a:rPr lang="el-GR" dirty="0"/>
              <a:t>«Ένα δυνατό σημείο που θα χρησιμοποιήσω για να υποστηρίξω αυτή τη δράση είναι…»</a:t>
            </a:r>
            <a:endParaRPr dirty="0"/>
          </a:p>
          <a:p>
            <a:pPr marL="0" lvl="0" indent="0" algn="l" rtl="0">
              <a:lnSpc>
                <a:spcPct val="115000"/>
              </a:lnSpc>
              <a:spcBef>
                <a:spcPts val="1200"/>
              </a:spcBef>
              <a:spcAft>
                <a:spcPts val="1200"/>
              </a:spcAft>
              <a:buNone/>
            </a:pPr>
            <a:endParaRPr b="1" dirty="0"/>
          </a:p>
        </p:txBody>
      </p:sp>
      <p:sp>
        <p:nvSpPr>
          <p:cNvPr id="305" name="Google Shape;305;g385f2f5408a_0_189"/>
          <p:cNvSpPr txBox="1"/>
          <p:nvPr/>
        </p:nvSpPr>
        <p:spPr>
          <a:xfrm>
            <a:off x="6229650" y="1459750"/>
            <a:ext cx="5715600" cy="5283900"/>
          </a:xfrm>
          <a:prstGeom prst="rect">
            <a:avLst/>
          </a:prstGeom>
          <a:noFill/>
          <a:ln>
            <a:noFill/>
          </a:ln>
        </p:spPr>
        <p:txBody>
          <a:bodyPr spcFirstLastPara="1" wrap="square" lIns="91425" tIns="91425" rIns="91425" bIns="91425" anchor="t" anchorCtr="0">
            <a:noAutofit/>
          </a:bodyPr>
          <a:lstStyle/>
          <a:p>
            <a:pPr lvl="0">
              <a:lnSpc>
                <a:spcPct val="142857"/>
              </a:lnSpc>
              <a:spcBef>
                <a:spcPts val="1200"/>
              </a:spcBef>
            </a:pPr>
            <a:r>
              <a:rPr lang="en-US" sz="1800" b="1" dirty="0">
                <a:solidFill>
                  <a:schemeClr val="dk1"/>
                </a:solidFill>
                <a:latin typeface="Calibri"/>
                <a:ea typeface="Calibri"/>
                <a:cs typeface="Calibri"/>
                <a:sym typeface="Calibri"/>
              </a:rPr>
              <a:t>3. </a:t>
            </a:r>
            <a:r>
              <a:rPr lang="el-GR" sz="1800" b="1" dirty="0">
                <a:solidFill>
                  <a:schemeClr val="dk1"/>
                </a:solidFill>
                <a:latin typeface="Calibri"/>
                <a:ea typeface="Calibri"/>
                <a:cs typeface="Calibri"/>
                <a:sym typeface="Calibri"/>
              </a:rPr>
              <a:t>Επόμενα Βήματα &amp; Σύνδεση με την Ενότητα 3.3 (4 λεπτά)</a:t>
            </a:r>
            <a:endParaRPr sz="1800" b="1" dirty="0">
              <a:solidFill>
                <a:schemeClr val="dk1"/>
              </a:solidFill>
              <a:latin typeface="Calibri"/>
              <a:ea typeface="Calibri"/>
              <a:cs typeface="Calibri"/>
              <a:sym typeface="Calibri"/>
            </a:endParaRPr>
          </a:p>
          <a:p>
            <a:pPr marL="457200" lvl="0" indent="-342900">
              <a:lnSpc>
                <a:spcPct val="142857"/>
              </a:lnSpc>
              <a:spcBef>
                <a:spcPts val="1100"/>
              </a:spcBef>
              <a:buClr>
                <a:schemeClr val="dk1"/>
              </a:buClr>
              <a:buSzPts val="1800"/>
              <a:buFont typeface="Proxima Nova"/>
              <a:buChar char="●"/>
            </a:pPr>
            <a:r>
              <a:rPr lang="el-GR" sz="1800" dirty="0">
                <a:solidFill>
                  <a:schemeClr val="dk1"/>
                </a:solidFill>
                <a:latin typeface="Calibri"/>
                <a:ea typeface="Calibri"/>
                <a:cs typeface="Calibri"/>
                <a:sym typeface="Calibri"/>
              </a:rPr>
              <a:t>Σύντομη εισαγωγή στην </a:t>
            </a:r>
            <a:r>
              <a:rPr lang="el-GR" sz="1800" b="1" dirty="0">
                <a:solidFill>
                  <a:schemeClr val="dk1"/>
                </a:solidFill>
                <a:latin typeface="Calibri"/>
                <a:ea typeface="Calibri"/>
                <a:cs typeface="Calibri"/>
                <a:sym typeface="Calibri"/>
              </a:rPr>
              <a:t>Ενότητα 3.3: Μέτρηση Αντίκτυπου &amp; Διατήρηση της Αλλαγής</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914400" lvl="1" indent="-342900">
              <a:buClr>
                <a:schemeClr val="dk1"/>
              </a:buClr>
              <a:buSzPts val="1800"/>
              <a:buFont typeface="Calibri"/>
              <a:buChar char="○"/>
            </a:pPr>
            <a:r>
              <a:rPr lang="el-GR" sz="1800" dirty="0">
                <a:solidFill>
                  <a:schemeClr val="dk1"/>
                </a:solidFill>
                <a:latin typeface="Calibri"/>
                <a:ea typeface="Calibri"/>
                <a:cs typeface="Calibri"/>
                <a:sym typeface="Calibri"/>
              </a:rPr>
              <a:t>Σημασία της παρακολούθησης της προόδου.</a:t>
            </a:r>
          </a:p>
          <a:p>
            <a:pPr marL="914400" lvl="1" indent="-342900">
              <a:buClr>
                <a:schemeClr val="dk1"/>
              </a:buClr>
              <a:buSzPts val="1800"/>
              <a:buFont typeface="Calibri"/>
              <a:buChar char="○"/>
            </a:pPr>
            <a:r>
              <a:rPr lang="el-GR" sz="1800" dirty="0">
                <a:solidFill>
                  <a:schemeClr val="dk1"/>
                </a:solidFill>
                <a:latin typeface="Calibri"/>
                <a:ea typeface="Calibri"/>
                <a:cs typeface="Calibri"/>
                <a:sym typeface="Calibri"/>
              </a:rPr>
              <a:t>Εργαλεία για την παρακολούθηση και την αξιολόγηση.</a:t>
            </a:r>
          </a:p>
          <a:p>
            <a:pPr marL="914400" lvl="1" indent="-342900">
              <a:buClr>
                <a:schemeClr val="dk1"/>
              </a:buClr>
              <a:buSzPts val="1800"/>
              <a:buFont typeface="Calibri"/>
              <a:buChar char="○"/>
            </a:pPr>
            <a:r>
              <a:rPr lang="el-GR" sz="1800" dirty="0">
                <a:solidFill>
                  <a:schemeClr val="dk1"/>
                </a:solidFill>
                <a:latin typeface="Calibri"/>
                <a:ea typeface="Calibri"/>
                <a:cs typeface="Calibri"/>
                <a:sym typeface="Calibri"/>
              </a:rPr>
              <a:t>Στρατηγικές για μακροπρόθεσμη βιωσιμότητα των πρωτοβουλιών ευημερίας.</a:t>
            </a:r>
            <a:endParaRPr sz="1800" dirty="0">
              <a:solidFill>
                <a:schemeClr val="dk1"/>
              </a:solidFill>
              <a:latin typeface="Calibri"/>
              <a:ea typeface="Calibri"/>
              <a:cs typeface="Calibri"/>
              <a:sym typeface="Calibri"/>
            </a:endParaRPr>
          </a:p>
          <a:p>
            <a:pPr lvl="0">
              <a:lnSpc>
                <a:spcPct val="142857"/>
              </a:lnSpc>
              <a:spcBef>
                <a:spcPts val="1100"/>
              </a:spcBef>
            </a:pPr>
            <a:r>
              <a:rPr lang="el-GR" sz="1800" dirty="0">
                <a:solidFill>
                  <a:schemeClr val="dk1"/>
                </a:solidFill>
                <a:latin typeface="Calibri"/>
                <a:ea typeface="Calibri"/>
                <a:cs typeface="Calibri"/>
                <a:sym typeface="Calibri"/>
              </a:rPr>
              <a:t>Χρησιμοποιήστε το Έντυπο Αναστοχασμού 10 λεπτών για τον αναστοχασμό σας!</a:t>
            </a:r>
            <a:endParaRPr sz="1800" dirty="0">
              <a:solidFill>
                <a:schemeClr val="dk1"/>
              </a:solidFill>
              <a:latin typeface="Calibri"/>
              <a:ea typeface="Calibri"/>
              <a:cs typeface="Calibri"/>
              <a:sym typeface="Calibri"/>
            </a:endParaRPr>
          </a:p>
          <a:p>
            <a:pPr marL="0" lvl="0" indent="0" algn="l" rtl="0">
              <a:spcBef>
                <a:spcPts val="1100"/>
              </a:spcBef>
              <a:spcAft>
                <a:spcPts val="0"/>
              </a:spcAft>
              <a:buNone/>
            </a:pPr>
            <a:endParaRPr sz="18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8bed8e41ba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311" name="Google Shape;311;g38bed8e41b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l-GR" dirty="0"/>
              <a:t>Αναφορές</a:t>
            </a:r>
            <a:endParaRPr dirty="0"/>
          </a:p>
        </p:txBody>
      </p:sp>
      <p:sp>
        <p:nvSpPr>
          <p:cNvPr id="312" name="Google Shape;312;g38bed8e41b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1B1C1D"/>
                </a:solidFill>
              </a:rPr>
              <a:t>Billson, S. (2022). Leadership for mental wellbeing in the secondary school: Implementing whole school strategies. Speechmark.</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Butler, N., Quigg, Z., Bates, R., et al. (2022). The contributing role of family, school, and peer supportive relationships in protecting the mental wellbeing of children and adolescents. </a:t>
            </a:r>
            <a:r>
              <a:rPr lang="en-US" i="1">
                <a:solidFill>
                  <a:srgbClr val="1B1C1D"/>
                </a:solidFill>
              </a:rPr>
              <a:t>School Mental Health</a:t>
            </a:r>
            <a:r>
              <a:rPr lang="en-US">
                <a:solidFill>
                  <a:srgbClr val="1B1C1D"/>
                </a:solidFill>
              </a:rPr>
              <a:t>, </a:t>
            </a:r>
            <a:r>
              <a:rPr lang="en-US" i="1">
                <a:solidFill>
                  <a:srgbClr val="1B1C1D"/>
                </a:solidFill>
              </a:rPr>
              <a:t>14</a:t>
            </a:r>
            <a:r>
              <a:rPr lang="en-US">
                <a:solidFill>
                  <a:srgbClr val="1B1C1D"/>
                </a:solidFill>
              </a:rPr>
              <a:t>, 776–788.</a:t>
            </a:r>
            <a:r>
              <a:rPr lang="en-US">
                <a:solidFill>
                  <a:srgbClr val="1B1C1D"/>
                </a:solidFill>
                <a:uFill>
                  <a:noFill/>
                </a:uFill>
                <a:hlinkClick r:id="rId3">
                  <a:extLst>
                    <a:ext uri="{A12FA001-AC4F-418D-AE19-62706E023703}">
                      <ahyp:hlinkClr xmlns:ahyp="http://schemas.microsoft.com/office/drawing/2018/hyperlinkcolor" val="tx"/>
                    </a:ext>
                  </a:extLst>
                </a:hlinkClick>
              </a:rPr>
              <a:t> </a:t>
            </a:r>
            <a:r>
              <a:rPr lang="en-US" u="sng">
                <a:solidFill>
                  <a:srgbClr val="0B57D0"/>
                </a:solidFill>
                <a:hlinkClick r:id="rId3">
                  <a:extLst>
                    <a:ext uri="{A12FA001-AC4F-418D-AE19-62706E023703}">
                      <ahyp:hlinkClr xmlns:ahyp="http://schemas.microsoft.com/office/drawing/2018/hyperlinkcolor" val="tx"/>
                    </a:ext>
                  </a:extLst>
                </a:hlinkClick>
              </a:rPr>
              <a:t>https://link.springer.com/article/10.1007/s12310-022-09502-9</a:t>
            </a:r>
            <a:endParaRPr u="sng">
              <a:solidFill>
                <a:srgbClr val="0B57D0"/>
              </a:solidFill>
            </a:endParaRPr>
          </a:p>
          <a:p>
            <a:pPr marL="0" lvl="0" indent="0" algn="l" rtl="0">
              <a:lnSpc>
                <a:spcPct val="115000"/>
              </a:lnSpc>
              <a:spcBef>
                <a:spcPts val="1200"/>
              </a:spcBef>
              <a:spcAft>
                <a:spcPts val="0"/>
              </a:spcAft>
              <a:buNone/>
            </a:pPr>
            <a:r>
              <a:rPr lang="en-US">
                <a:solidFill>
                  <a:srgbClr val="1B1C1D"/>
                </a:solidFill>
              </a:rPr>
              <a:t>Cowley, A. (2021). The wellbeing curriculum: Embedding children’s wellbeing in primary schools. Bloomsbury.</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Evans, K., Hoyle, T., Roberts, F., &amp; Yusuf, B. (2024). The big book of whole school wellbeing. SAGE Publications.</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Hennessey, A., MacQuarrie, S., Pert, K., Bagnall, C., &amp; Squires, G. (2023). Embedding a whole school culture for supporting teacher and pupil wellbeing: A Well Schools case study. </a:t>
            </a:r>
            <a:r>
              <a:rPr lang="en-US" i="1">
                <a:solidFill>
                  <a:srgbClr val="1B1C1D"/>
                </a:solidFill>
              </a:rPr>
              <a:t>Psychology of Education Review</a:t>
            </a:r>
            <a:r>
              <a:rPr lang="en-US">
                <a:solidFill>
                  <a:srgbClr val="1B1C1D"/>
                </a:solidFill>
              </a:rPr>
              <a:t>, </a:t>
            </a:r>
            <a:r>
              <a:rPr lang="en-US" i="1">
                <a:solidFill>
                  <a:srgbClr val="1B1C1D"/>
                </a:solidFill>
              </a:rPr>
              <a:t>47</a:t>
            </a:r>
            <a:r>
              <a:rPr lang="en-US">
                <a:solidFill>
                  <a:srgbClr val="1B1C1D"/>
                </a:solidFill>
              </a:rPr>
              <a:t>(2), 22–28.</a:t>
            </a:r>
            <a:r>
              <a:rPr lang="en-US">
                <a:solidFill>
                  <a:srgbClr val="1B1C1D"/>
                </a:solidFill>
                <a:uFill>
                  <a:noFill/>
                </a:uFill>
                <a:hlinkClick r:id="rId4">
                  <a:extLst>
                    <a:ext uri="{A12FA001-AC4F-418D-AE19-62706E023703}">
                      <ahyp:hlinkClr xmlns:ahyp="http://schemas.microsoft.com/office/drawing/2018/hyperlinkcolor" val="tx"/>
                    </a:ext>
                  </a:extLst>
                </a:hlinkClick>
              </a:rPr>
              <a:t> </a:t>
            </a:r>
            <a:r>
              <a:rPr lang="en-US" u="sng">
                <a:solidFill>
                  <a:srgbClr val="0B57D0"/>
                </a:solidFill>
                <a:hlinkClick r:id="rId4">
                  <a:extLst>
                    <a:ext uri="{A12FA001-AC4F-418D-AE19-62706E023703}">
                      <ahyp:hlinkClr xmlns:ahyp="http://schemas.microsoft.com/office/drawing/2018/hyperlinkcolor" val="tx"/>
                    </a:ext>
                  </a:extLst>
                </a:hlinkClick>
              </a:rPr>
              <a:t>http://doi.org/10.53841/bpsper.2023.47.2.22</a:t>
            </a:r>
            <a:endParaRPr u="sng">
              <a:solidFill>
                <a:srgbClr val="0B57D0"/>
              </a:solidFill>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g37f9446a92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l-GR" dirty="0"/>
              <a:t>Ενότητα</a:t>
            </a:r>
            <a:r>
              <a:rPr lang="en-US" dirty="0"/>
              <a:t> 3.2 – </a:t>
            </a:r>
            <a:r>
              <a:rPr lang="el-GR" dirty="0"/>
              <a:t>Υλοποίηση</a:t>
            </a:r>
            <a:r>
              <a:rPr lang="en-US" dirty="0"/>
              <a:t> &amp; </a:t>
            </a:r>
            <a:r>
              <a:rPr lang="el-GR" dirty="0"/>
              <a:t>Ενσωμάτωση </a:t>
            </a:r>
            <a:r>
              <a:rPr lang="en-US" dirty="0"/>
              <a:t>- </a:t>
            </a:r>
            <a:r>
              <a:rPr lang="el-GR" dirty="0"/>
              <a:t>Εισαγωγή</a:t>
            </a:r>
            <a:endParaRPr dirty="0"/>
          </a:p>
        </p:txBody>
      </p:sp>
      <p:sp>
        <p:nvSpPr>
          <p:cNvPr id="117" name="Google Shape;117;g37f9446a92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l-GR" b="1" dirty="0"/>
              <a:t>Συνολικός Σκοπός της Εκπαίδευσης</a:t>
            </a:r>
            <a:r>
              <a:rPr lang="en-US" b="1" dirty="0"/>
              <a:t>  </a:t>
            </a:r>
            <a:endParaRPr b="1" dirty="0"/>
          </a:p>
          <a:p>
            <a:pPr marL="0" lvl="0" indent="0" algn="l" rtl="0">
              <a:lnSpc>
                <a:spcPct val="90000"/>
              </a:lnSpc>
              <a:spcBef>
                <a:spcPts val="0"/>
              </a:spcBef>
              <a:spcAft>
                <a:spcPts val="0"/>
              </a:spcAft>
              <a:buSzPts val="1800"/>
              <a:buNone/>
            </a:pPr>
            <a:endParaRPr dirty="0"/>
          </a:p>
          <a:p>
            <a:pPr marL="0" lvl="0" indent="0">
              <a:spcBef>
                <a:spcPts val="0"/>
              </a:spcBef>
            </a:pPr>
            <a:r>
              <a:rPr lang="el-GR" dirty="0"/>
              <a:t>Η Ενότητα 3.2 σάς εφοδιάζει για να σχεδιάζετε και να διατηρείτε προγράμματα ευημερίας σε επίπεδο ολόκληρης της σχολικής μονάδας.</a:t>
            </a:r>
          </a:p>
          <a:p>
            <a:pPr marL="0" lvl="0" indent="0">
              <a:spcBef>
                <a:spcPts val="0"/>
              </a:spcBef>
            </a:pPr>
            <a:endParaRPr dirty="0"/>
          </a:p>
          <a:p>
            <a:pPr marL="0" lvl="0" indent="0">
              <a:spcBef>
                <a:spcPts val="0"/>
              </a:spcBef>
            </a:pPr>
            <a:r>
              <a:rPr lang="el-GR" dirty="0"/>
              <a:t>Βασιζόμενοι σε όσα μάθατε στην προηγούμενη ενότητα, η παρούσα εστιάζει στην ενσωμάτωση της ευημερίας:</a:t>
            </a:r>
          </a:p>
          <a:p>
            <a:pPr marL="0" lvl="0" indent="0">
              <a:spcBef>
                <a:spcPts val="0"/>
              </a:spcBef>
            </a:pPr>
            <a:endParaRPr lang="el-GR" dirty="0"/>
          </a:p>
          <a:p>
            <a:pPr marL="285750" lvl="0" indent="-285750">
              <a:spcBef>
                <a:spcPts val="0"/>
              </a:spcBef>
              <a:buFont typeface="Arial" panose="020B0604020202020204" pitchFamily="34" charset="0"/>
              <a:buChar char="•"/>
            </a:pPr>
            <a:r>
              <a:rPr lang="el-GR" b="1" dirty="0"/>
              <a:t>στη σχολική κουλτούρα,</a:t>
            </a:r>
          </a:p>
          <a:p>
            <a:pPr marL="285750" lvl="0" indent="-285750">
              <a:spcBef>
                <a:spcPts val="0"/>
              </a:spcBef>
              <a:buFont typeface="Arial" panose="020B0604020202020204" pitchFamily="34" charset="0"/>
              <a:buChar char="•"/>
            </a:pPr>
            <a:r>
              <a:rPr lang="el-GR" b="1" dirty="0"/>
              <a:t>στο πρόγραμμα σπουδών, και</a:t>
            </a:r>
          </a:p>
          <a:p>
            <a:pPr marL="285750" lvl="0" indent="-285750">
              <a:spcBef>
                <a:spcPts val="0"/>
              </a:spcBef>
              <a:buFont typeface="Arial" panose="020B0604020202020204" pitchFamily="34" charset="0"/>
              <a:buChar char="•"/>
            </a:pPr>
            <a:r>
              <a:rPr lang="el-GR" b="1" dirty="0"/>
              <a:t>στην πολιτική του σχολείου.</a:t>
            </a:r>
            <a:endParaRPr b="1" dirty="0"/>
          </a:p>
          <a:p>
            <a:pPr marL="0" lvl="0" indent="0" algn="l" rtl="0">
              <a:lnSpc>
                <a:spcPct val="90000"/>
              </a:lnSpc>
              <a:spcBef>
                <a:spcPts val="1000"/>
              </a:spcBef>
              <a:spcAft>
                <a:spcPts val="0"/>
              </a:spcAft>
              <a:buSzPts val="1800"/>
              <a:buNone/>
            </a:pPr>
            <a:endParaRPr dirty="0"/>
          </a:p>
        </p:txBody>
      </p:sp>
      <p:sp>
        <p:nvSpPr>
          <p:cNvPr id="4" name="Google Shape;115;g37f9446a92a_0_0">
            <a:extLst>
              <a:ext uri="{FF2B5EF4-FFF2-40B4-BE49-F238E27FC236}">
                <a16:creationId xmlns:a16="http://schemas.microsoft.com/office/drawing/2014/main" id="{BDC835AA-541B-4A29-24CF-ABCE72AA315F}"/>
              </a:ext>
            </a:extLst>
          </p:cNvPr>
          <p:cNvSpPr txBox="1">
            <a:spLocks noGrp="1"/>
          </p:cNvSpPr>
          <p:nvPr>
            <p:ph type="title"/>
          </p:nvPr>
        </p:nvSpPr>
        <p:spPr>
          <a:xfrm>
            <a:off x="0" y="106015"/>
            <a:ext cx="11944500" cy="550800"/>
          </a:xfrm>
          <a:prstGeom prst="rect">
            <a:avLst/>
          </a:prstGeom>
        </p:spPr>
        <p:txBody>
          <a:bodyPr spcFirstLastPara="1" wrap="square" lIns="54000" tIns="54000" rIns="54000" bIns="54000" anchor="ctr" anchorCtr="0">
            <a:noAutofit/>
          </a:bodyPr>
          <a:lstStyle/>
          <a:p>
            <a:pPr lvl="0"/>
            <a:r>
              <a:rPr lang="el-GR" sz="3200" dirty="0"/>
              <a:t>Σχεδιασμός &amp; Διατήρηση Προγραμμάτων Ευημερίας σε Όλο το Σχολείο</a:t>
            </a:r>
            <a:endParaRP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a:t>Unit 3.2 – Implementation &amp; Integration</a:t>
            </a:r>
            <a:endParaRPr/>
          </a:p>
        </p:txBody>
      </p:sp>
      <p:sp>
        <p:nvSpPr>
          <p:cNvPr id="318" name="Google Shape;318;g37f9446a92a_0_18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l-GR" dirty="0"/>
              <a:t>Αναφορές</a:t>
            </a:r>
            <a:endParaRPr dirty="0"/>
          </a:p>
        </p:txBody>
      </p:sp>
      <p:sp>
        <p:nvSpPr>
          <p:cNvPr id="319" name="Google Shape;319;g37f9446a92a_0_18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1B1C1D"/>
                </a:solidFill>
              </a:rPr>
              <a:t>McNeven, S., Main, K., &amp; McKay, L. (2023). Wellbeing and school improvement: A scoping review. </a:t>
            </a:r>
            <a:r>
              <a:rPr lang="en-US" i="1">
                <a:solidFill>
                  <a:srgbClr val="1B1C1D"/>
                </a:solidFill>
              </a:rPr>
              <a:t>Leadership and Policy in Schools</a:t>
            </a:r>
            <a:r>
              <a:rPr lang="en-US">
                <a:solidFill>
                  <a:srgbClr val="1B1C1D"/>
                </a:solidFill>
              </a:rPr>
              <a:t>, </a:t>
            </a:r>
            <a:r>
              <a:rPr lang="en-US" i="1">
                <a:solidFill>
                  <a:srgbClr val="1B1C1D"/>
                </a:solidFill>
              </a:rPr>
              <a:t>23</a:t>
            </a:r>
            <a:r>
              <a:rPr lang="en-US">
                <a:solidFill>
                  <a:srgbClr val="1B1C1D"/>
                </a:solidFill>
              </a:rPr>
              <a:t>(3), 588–606.</a:t>
            </a:r>
            <a:r>
              <a:rPr lang="en-US">
                <a:solidFill>
                  <a:srgbClr val="1B1C1D"/>
                </a:solidFill>
                <a:uFill>
                  <a:noFill/>
                </a:uFill>
                <a:hlinkClick r:id="rId3">
                  <a:extLst>
                    <a:ext uri="{A12FA001-AC4F-418D-AE19-62706E023703}">
                      <ahyp:hlinkClr xmlns:ahyp="http://schemas.microsoft.com/office/drawing/2018/hyperlinkcolor" val="tx"/>
                    </a:ext>
                  </a:extLst>
                </a:hlinkClick>
              </a:rPr>
              <a:t> </a:t>
            </a:r>
            <a:r>
              <a:rPr lang="en-US" u="sng">
                <a:solidFill>
                  <a:srgbClr val="0B57D0"/>
                </a:solidFill>
                <a:hlinkClick r:id="rId3">
                  <a:extLst>
                    <a:ext uri="{A12FA001-AC4F-418D-AE19-62706E023703}">
                      <ahyp:hlinkClr xmlns:ahyp="http://schemas.microsoft.com/office/drawing/2018/hyperlinkcolor" val="tx"/>
                    </a:ext>
                  </a:extLst>
                </a:hlinkClick>
              </a:rPr>
              <a:t>https://doi.org/10.1080/15700763.2023.2183512</a:t>
            </a:r>
            <a:endParaRPr u="sng">
              <a:solidFill>
                <a:srgbClr val="0B57D0"/>
              </a:solidFill>
            </a:endParaRPr>
          </a:p>
          <a:p>
            <a:pPr marL="0" lvl="0" indent="0" algn="l" rtl="0">
              <a:lnSpc>
                <a:spcPct val="115000"/>
              </a:lnSpc>
              <a:spcBef>
                <a:spcPts val="1200"/>
              </a:spcBef>
              <a:spcAft>
                <a:spcPts val="0"/>
              </a:spcAft>
              <a:buNone/>
            </a:pPr>
            <a:r>
              <a:rPr lang="en-US">
                <a:solidFill>
                  <a:srgbClr val="1B1C1D"/>
                </a:solidFill>
              </a:rPr>
              <a:t>White, M. A. (2024). Integrating wellbeing and learning in schools: Evidence-informed approaches for leaders and teachers. Routledge.</a:t>
            </a:r>
            <a:endParaRPr>
              <a:solidFill>
                <a:srgbClr val="1B1C1D"/>
              </a:solidFill>
            </a:endParaRPr>
          </a:p>
          <a:p>
            <a:pPr marL="0" lvl="0" indent="0" algn="l" rtl="0">
              <a:lnSpc>
                <a:spcPct val="115000"/>
              </a:lnSpc>
              <a:spcBef>
                <a:spcPts val="1200"/>
              </a:spcBef>
              <a:spcAft>
                <a:spcPts val="0"/>
              </a:spcAft>
              <a:buNone/>
            </a:pPr>
            <a:r>
              <a:rPr lang="en-US">
                <a:solidFill>
                  <a:srgbClr val="1B1C1D"/>
                </a:solidFill>
              </a:rPr>
              <a:t>White, M. A., &amp; McCallum, F. (2022). Transforming teaching: Wellbeing and professional practice. Springer.</a:t>
            </a:r>
            <a:endParaRPr>
              <a:solidFill>
                <a:srgbClr val="1B1C1D"/>
              </a:solidFill>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l-GR" dirty="0"/>
              <a:t>Ευχαριστούμε για την προσοχή σας!</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f9446a92a_0_13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Ενότητα</a:t>
            </a:r>
            <a:r>
              <a:rPr lang="en-US" dirty="0"/>
              <a:t> 3.2 – </a:t>
            </a:r>
            <a:r>
              <a:rPr lang="el-GR" dirty="0"/>
              <a:t>Υλοποίηση και Ενσωμάτωση</a:t>
            </a:r>
            <a:endParaRPr dirty="0"/>
          </a:p>
        </p:txBody>
      </p:sp>
      <p:sp>
        <p:nvSpPr>
          <p:cNvPr id="123" name="Google Shape;123;g37f9446a92a_0_13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Clr>
                <a:srgbClr val="000000"/>
              </a:buClr>
              <a:buSzPts val="2400"/>
              <a:buFont typeface="Arial"/>
              <a:buNone/>
            </a:pPr>
            <a:r>
              <a:rPr lang="el-GR" dirty="0" err="1"/>
              <a:t>Στ</a:t>
            </a:r>
            <a:r>
              <a:rPr lang="en-US" dirty="0"/>
              <a:t>ό</a:t>
            </a:r>
            <a:r>
              <a:rPr lang="el-GR" dirty="0" err="1"/>
              <a:t>χοι</a:t>
            </a:r>
            <a:r>
              <a:rPr lang="el-GR" dirty="0"/>
              <a:t> μάθησης</a:t>
            </a:r>
            <a:endParaRPr dirty="0"/>
          </a:p>
        </p:txBody>
      </p:sp>
      <p:sp>
        <p:nvSpPr>
          <p:cNvPr id="124" name="Google Shape;124;g37f9446a92a_0_13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r>
              <a:rPr lang="el-GR" dirty="0"/>
              <a:t>Ολοκληρώνοντας την παρούσα ενότητα θα είστε σε θέση να:</a:t>
            </a:r>
          </a:p>
          <a:p>
            <a:pPr marL="514350" indent="-285750">
              <a:buFont typeface="Arial" panose="020B0604020202020204" pitchFamily="34" charset="0"/>
              <a:buChar char="•"/>
            </a:pPr>
            <a:r>
              <a:rPr lang="el-GR" dirty="0"/>
              <a:t>Αναπτύξετε ένα χρονοδιάγραμμα υλοποίησης.</a:t>
            </a:r>
          </a:p>
          <a:p>
            <a:pPr marL="514350" indent="-285750">
              <a:buFont typeface="Arial" panose="020B0604020202020204" pitchFamily="34" charset="0"/>
              <a:buChar char="•"/>
            </a:pPr>
            <a:r>
              <a:rPr lang="el-GR" dirty="0"/>
              <a:t>Προβλέψετε τα εμπόδια και να σχεδιάσετε λύσεις.</a:t>
            </a:r>
          </a:p>
          <a:p>
            <a:pPr marL="514350" indent="-285750">
              <a:buFont typeface="Arial" panose="020B0604020202020204" pitchFamily="34" charset="0"/>
              <a:buChar char="•"/>
            </a:pPr>
            <a:r>
              <a:rPr lang="el-GR" dirty="0"/>
              <a:t>Διασφαλίσετε την ευθυγράμμιση με τους μακροπρόθεσμους στόχους.</a:t>
            </a:r>
          </a:p>
          <a:p>
            <a:pPr marL="114300" lvl="0" indent="0" algn="l" rtl="0">
              <a:spcBef>
                <a:spcPts val="0"/>
              </a:spcBef>
              <a:spcAft>
                <a:spcPts val="0"/>
              </a:spcAft>
              <a:buSzPts val="1800"/>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85f2f5408a_0_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130" name="Google Shape;130;g385f2f5408a_0_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buClr>
                <a:srgbClr val="000000"/>
              </a:buClr>
            </a:pPr>
            <a:r>
              <a:rPr lang="el-GR" dirty="0"/>
              <a:t>Βιωματικές Δραστηριότητες</a:t>
            </a:r>
            <a:endParaRPr dirty="0"/>
          </a:p>
        </p:txBody>
      </p:sp>
      <p:sp>
        <p:nvSpPr>
          <p:cNvPr id="131" name="Google Shape;131;g385f2f5408a_0_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lvl="0" indent="-295275">
              <a:lnSpc>
                <a:spcPct val="142857"/>
              </a:lnSpc>
              <a:spcBef>
                <a:spcPts val="1100"/>
              </a:spcBef>
              <a:buSzPts val="1050"/>
              <a:buFont typeface="Proxima Nova"/>
              <a:buChar char="●"/>
            </a:pPr>
            <a:r>
              <a:rPr lang="el-GR" dirty="0"/>
              <a:t>Δημιουργία οπτικού οδικού χάρτη των σχολικών </a:t>
            </a:r>
            <a:r>
              <a:rPr lang="el-GR" dirty="0" err="1"/>
              <a:t>ρουτινών</a:t>
            </a:r>
            <a:r>
              <a:rPr lang="el-GR" dirty="0"/>
              <a:t> και τελετουργικών για τον εντοπισμό σημείων ενσωμάτωσης πρακτικών ευημερίας.</a:t>
            </a:r>
          </a:p>
          <a:p>
            <a:pPr lvl="0" indent="-295275">
              <a:lnSpc>
                <a:spcPct val="142857"/>
              </a:lnSpc>
              <a:spcBef>
                <a:spcPts val="1100"/>
              </a:spcBef>
              <a:buSzPts val="1050"/>
              <a:buFont typeface="Proxima Nova"/>
              <a:buChar char="●"/>
            </a:pPr>
            <a:r>
              <a:rPr lang="el-GR" dirty="0"/>
              <a:t>Σύνταξη ενός χρονοδιαγράμματος υλοποίησης 6–12 μηνών με ορόσημα και αρμοδιότητες.</a:t>
            </a:r>
          </a:p>
          <a:p>
            <a:pPr lvl="0" indent="-295275">
              <a:lnSpc>
                <a:spcPct val="142857"/>
              </a:lnSpc>
              <a:spcBef>
                <a:spcPts val="1100"/>
              </a:spcBef>
              <a:buSzPts val="1050"/>
              <a:buFont typeface="Proxima Nova"/>
              <a:buChar char="●"/>
            </a:pPr>
            <a:r>
              <a:rPr lang="el-GR" dirty="0"/>
              <a:t>Χαρτογράφηση εμποδίων–λύσεων: Εντοπισμός πιθανών προκλήσεων και </a:t>
            </a:r>
            <a:r>
              <a:rPr lang="el-GR" dirty="0" err="1"/>
              <a:t>συνδιαμόρφωση</a:t>
            </a:r>
            <a:r>
              <a:rPr lang="el-GR" dirty="0"/>
              <a:t> στρατηγικών για την υπέρβασή τους.</a:t>
            </a:r>
          </a:p>
          <a:p>
            <a:pPr lvl="0" indent="-295275">
              <a:lnSpc>
                <a:spcPct val="142857"/>
              </a:lnSpc>
              <a:spcBef>
                <a:spcPts val="1100"/>
              </a:spcBef>
              <a:buSzPts val="1050"/>
              <a:buFont typeface="Proxima Nova"/>
              <a:buChar char="●"/>
            </a:pPr>
            <a:r>
              <a:rPr lang="el-GR" dirty="0"/>
              <a:t>Περιήγηση </a:t>
            </a:r>
            <a:r>
              <a:rPr lang="en-US" dirty="0"/>
              <a:t>&amp; </a:t>
            </a:r>
            <a:r>
              <a:rPr lang="el-GR" dirty="0"/>
              <a:t>ανατροφοδότηση από ομότιμους: Κοινή χρήση και βελτίωση των σχεδίων μέσω συνεργασίας.</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7f9446a92a_0_138"/>
          <p:cNvSpPr txBox="1">
            <a:spLocks noGrp="1"/>
          </p:cNvSpPr>
          <p:nvPr>
            <p:ph type="body" idx="1"/>
          </p:nvPr>
        </p:nvSpPr>
        <p:spPr>
          <a:xfrm>
            <a:off x="0" y="1424762"/>
            <a:ext cx="11944500" cy="5007604"/>
          </a:xfrm>
          <a:prstGeom prst="rect">
            <a:avLst/>
          </a:prstGeom>
          <a:noFill/>
          <a:ln>
            <a:noFill/>
          </a:ln>
        </p:spPr>
        <p:txBody>
          <a:bodyPr spcFirstLastPara="1" wrap="square" lIns="91425" tIns="45700" rIns="91425" bIns="45700" anchor="t" anchorCtr="0">
            <a:noAutofit/>
          </a:bodyPr>
          <a:lstStyle/>
          <a:p>
            <a:r>
              <a:rPr lang="el-GR" b="1" dirty="0"/>
              <a:t>Διάρκεια: </a:t>
            </a:r>
            <a:r>
              <a:rPr lang="el-GR" dirty="0"/>
              <a:t>10 λεπτά</a:t>
            </a:r>
          </a:p>
          <a:p>
            <a:r>
              <a:rPr lang="el-GR" b="1" dirty="0"/>
              <a:t>Μορφή: </a:t>
            </a:r>
            <a:r>
              <a:rPr lang="el-GR" dirty="0"/>
              <a:t>Μικρές ομάδες ή ζεύγη</a:t>
            </a:r>
          </a:p>
          <a:p>
            <a:r>
              <a:rPr lang="el-GR" b="1" dirty="0"/>
              <a:t>Σκοπός:</a:t>
            </a:r>
            <a:r>
              <a:rPr lang="el-GR" dirty="0"/>
              <a:t> Να ενεργοποιηθεί η προηγούμενη γνώση, να </a:t>
            </a:r>
            <a:r>
              <a:rPr lang="el-GR" dirty="0" err="1"/>
              <a:t>πυροδοτηθεί</a:t>
            </a:r>
            <a:r>
              <a:rPr lang="el-GR" dirty="0"/>
              <a:t> η συζήτηση και να </a:t>
            </a:r>
            <a:r>
              <a:rPr lang="el-GR" dirty="0" err="1"/>
              <a:t>οικοδομηθεί</a:t>
            </a:r>
            <a:r>
              <a:rPr lang="el-GR" dirty="0"/>
              <a:t> η συνοχή της ομάδας μέσω του εντοπισμού πραγματικών ή φανταστικών παραδειγμάτων ενσωμάτωσης της </a:t>
            </a:r>
            <a:r>
              <a:rPr lang="el-GR" b="1" dirty="0"/>
              <a:t>ευημερίας</a:t>
            </a:r>
            <a:r>
              <a:rPr lang="el-GR" dirty="0"/>
              <a:t> στη σχολική ζωή.</a:t>
            </a:r>
          </a:p>
          <a:p>
            <a:pPr marL="0" lvl="0" indent="0" algn="l" rtl="0">
              <a:lnSpc>
                <a:spcPct val="142857"/>
              </a:lnSpc>
              <a:spcBef>
                <a:spcPts val="1100"/>
              </a:spcBef>
              <a:spcAft>
                <a:spcPts val="0"/>
              </a:spcAft>
              <a:buNone/>
            </a:pPr>
            <a:r>
              <a:rPr lang="el-GR" b="1" dirty="0"/>
              <a:t>Οδηγίες</a:t>
            </a:r>
            <a:r>
              <a:rPr lang="en-US" b="1" dirty="0"/>
              <a:t>:</a:t>
            </a:r>
            <a:endParaRPr b="1" dirty="0"/>
          </a:p>
          <a:p>
            <a:pPr lvl="0" indent="-342900">
              <a:lnSpc>
                <a:spcPct val="142857"/>
              </a:lnSpc>
              <a:spcBef>
                <a:spcPts val="1100"/>
              </a:spcBef>
              <a:buFont typeface="Proxima Nova"/>
              <a:buAutoNum type="arabicPeriod"/>
            </a:pPr>
            <a:r>
              <a:rPr lang="el-GR" b="1" dirty="0"/>
              <a:t>Δημιουργήστε ζεύγη ή μικρές ομάδες</a:t>
            </a:r>
            <a:r>
              <a:rPr lang="en-US" dirty="0"/>
              <a:t> (3–4 people).</a:t>
            </a:r>
            <a:endParaRPr dirty="0"/>
          </a:p>
          <a:p>
            <a:pPr lvl="0" indent="-342900">
              <a:lnSpc>
                <a:spcPct val="142857"/>
              </a:lnSpc>
              <a:spcBef>
                <a:spcPts val="0"/>
              </a:spcBef>
              <a:buFont typeface="Proxima Nova"/>
              <a:buAutoNum type="arabicPeriod"/>
            </a:pPr>
            <a:r>
              <a:rPr lang="el-GR" dirty="0"/>
              <a:t>Κάθε ομάδα: </a:t>
            </a:r>
            <a:r>
              <a:rPr lang="el-GR" b="1" dirty="0"/>
              <a:t>Θυμηθείτε ή φανταστείτε </a:t>
            </a:r>
            <a:r>
              <a:rPr lang="el-GR" dirty="0"/>
              <a:t>2–3 παραδείγματα για το πώς η ευημερία είναι (ή θα μπορούσε να είναι) ενσωματωμένη σε:</a:t>
            </a:r>
          </a:p>
          <a:p>
            <a:pPr lvl="1" indent="-342900">
              <a:lnSpc>
                <a:spcPct val="142857"/>
              </a:lnSpc>
              <a:spcBef>
                <a:spcPts val="0"/>
              </a:spcBef>
            </a:pPr>
            <a:r>
              <a:rPr lang="el-GR" sz="1800" dirty="0"/>
              <a:t>Σχολικές </a:t>
            </a:r>
            <a:r>
              <a:rPr lang="el-GR" sz="1800" dirty="0" err="1"/>
              <a:t>ρουτίνες</a:t>
            </a:r>
            <a:r>
              <a:rPr lang="el-GR" sz="1800" dirty="0"/>
              <a:t> (π.χ., πρωινός έλεγχος διάθεσης, συγκεντρώσεις)</a:t>
            </a:r>
          </a:p>
          <a:p>
            <a:pPr lvl="1" indent="-342900">
              <a:lnSpc>
                <a:spcPct val="142857"/>
              </a:lnSpc>
              <a:spcBef>
                <a:spcPts val="0"/>
              </a:spcBef>
            </a:pPr>
            <a:r>
              <a:rPr lang="el-GR" sz="1800" dirty="0"/>
              <a:t>Πρόγραμμα σπουδών (π.χ., αναστοχαστική γραφή, ομαδικά έργα)</a:t>
            </a:r>
          </a:p>
          <a:p>
            <a:pPr lvl="1" indent="-342900">
              <a:lnSpc>
                <a:spcPct val="142857"/>
              </a:lnSpc>
              <a:spcBef>
                <a:spcPts val="0"/>
              </a:spcBef>
            </a:pPr>
            <a:r>
              <a:rPr lang="el-GR" sz="1800" dirty="0"/>
              <a:t>Σχολικές πολιτικές ή πρακτικές ηγεσίας (π.χ., συμπεριληπτική λήψη αποφάσεων, ημέρες ευεξίας προσωπικού)</a:t>
            </a:r>
          </a:p>
          <a:p>
            <a:pPr marL="571500" lvl="1" indent="0">
              <a:lnSpc>
                <a:spcPct val="142857"/>
              </a:lnSpc>
              <a:spcBef>
                <a:spcPts val="0"/>
              </a:spcBef>
              <a:buNone/>
            </a:pPr>
            <a:r>
              <a:rPr lang="el-GR" sz="1800" dirty="0"/>
              <a:t>Κάθε ομάδα καταγράφει τα παραδείγματά της σε αυτοκόλλητα χαρτάκια ή σε έναν κοινό ψηφιακό πίνακα. </a:t>
            </a:r>
          </a:p>
          <a:p>
            <a:pPr marL="571500" lvl="1" indent="0">
              <a:lnSpc>
                <a:spcPct val="142857"/>
              </a:lnSpc>
              <a:spcBef>
                <a:spcPts val="0"/>
              </a:spcBef>
              <a:buNone/>
            </a:pPr>
            <a:r>
              <a:rPr lang="el-GR" sz="1800" dirty="0"/>
              <a:t>Οι ομάδες μοιράζονται εν συντομία ένα παράδειγμα με όλο το ακροατήριο.</a:t>
            </a:r>
            <a:endParaRPr sz="1800" b="1" dirty="0">
              <a:solidFill>
                <a:schemeClr val="accent2"/>
              </a:solidFill>
            </a:endParaRPr>
          </a:p>
          <a:p>
            <a:pPr marL="0" marR="0" lvl="0" indent="0" algn="just" rtl="0">
              <a:lnSpc>
                <a:spcPct val="90000"/>
              </a:lnSpc>
              <a:spcBef>
                <a:spcPts val="1000"/>
              </a:spcBef>
              <a:spcAft>
                <a:spcPts val="0"/>
              </a:spcAft>
              <a:buClr>
                <a:srgbClr val="000000"/>
              </a:buClr>
              <a:buSzPts val="2400"/>
              <a:buFont typeface="Arial"/>
              <a:buNone/>
            </a:pPr>
            <a:endParaRPr sz="2400" b="1" dirty="0">
              <a:solidFill>
                <a:schemeClr val="accent2"/>
              </a:solidFill>
            </a:endParaRPr>
          </a:p>
        </p:txBody>
      </p:sp>
      <p:sp>
        <p:nvSpPr>
          <p:cNvPr id="137" name="Google Shape;137;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138" name="Google Shape;138;g37f9446a92a_0_138"/>
          <p:cNvSpPr txBox="1">
            <a:spLocks noGrp="1"/>
          </p:cNvSpPr>
          <p:nvPr>
            <p:ph type="body" idx="1"/>
          </p:nvPr>
        </p:nvSpPr>
        <p:spPr>
          <a:xfrm>
            <a:off x="0" y="797449"/>
            <a:ext cx="11944500" cy="818699"/>
          </a:xfrm>
          <a:prstGeom prst="rect">
            <a:avLst/>
          </a:prstGeom>
          <a:noFill/>
          <a:ln>
            <a:noFill/>
          </a:ln>
        </p:spPr>
        <p:txBody>
          <a:bodyPr spcFirstLastPara="1" wrap="square" lIns="91425" tIns="45700" rIns="91425" bIns="45700" anchor="ctr" anchorCtr="0">
            <a:noAutofit/>
          </a:bodyPr>
          <a:lstStyle/>
          <a:p>
            <a:pPr marL="0" lvl="0" indent="0" algn="just">
              <a:buSzPts val="2400"/>
            </a:pPr>
            <a:r>
              <a:rPr lang="el-GR" sz="2400" b="1" dirty="0">
                <a:solidFill>
                  <a:schemeClr val="accent2"/>
                </a:solidFill>
              </a:rPr>
              <a:t>Δραστηριότητα Γνωριμίας / Ενεργοποίησης: «Ευημερία σε Δράση – Εντοπίστε την Ενσωμάτωση!»</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85f2f5408a_0_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
        <p:nvSpPr>
          <p:cNvPr id="144" name="Google Shape;144;g385f2f5408a_0_20"/>
          <p:cNvSpPr txBox="1">
            <a:spLocks noGrp="1"/>
          </p:cNvSpPr>
          <p:nvPr>
            <p:ph type="body" idx="1"/>
          </p:nvPr>
        </p:nvSpPr>
        <p:spPr>
          <a:xfrm>
            <a:off x="0" y="1325450"/>
            <a:ext cx="11944500" cy="3544261"/>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l-GR" b="1" dirty="0">
                <a:latin typeface="Proxima Nova"/>
                <a:ea typeface="Proxima Nova"/>
                <a:cs typeface="Proxima Nova"/>
                <a:sym typeface="Proxima Nova"/>
              </a:rPr>
              <a:t>Μοντέλο </a:t>
            </a:r>
            <a:r>
              <a:rPr lang="en-US" b="1" dirty="0">
                <a:latin typeface="Proxima Nova"/>
                <a:ea typeface="Proxima Nova"/>
                <a:cs typeface="Proxima Nova"/>
                <a:sym typeface="Proxima Nova"/>
              </a:rPr>
              <a:t>PERMA (</a:t>
            </a:r>
            <a:r>
              <a:rPr lang="el-GR" b="1" dirty="0">
                <a:latin typeface="Proxima Nova"/>
                <a:ea typeface="Proxima Nova"/>
                <a:cs typeface="Proxima Nova"/>
                <a:sym typeface="Proxima Nova"/>
              </a:rPr>
              <a:t>Θετική Ψυχολογία)</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Θετικό Συναίσθημα: Καλλιέργεια της χαράς, της ευγνωμοσύνης και της αισιοδοξίας.</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Δέσμευση: Προώθηση της ροής και της βαθιάς συμμετοχής στη μάθηση.</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Σχέσεις: Οικοδόμηση ισχυρών, υποστηρικτικών συνδέσεων.</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Νόημα: Βοήθεια προς τους μαθητές και το προσωπικό για την εύρεση σκοπού στη σχολική ζωή.</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Επίτευγμα: Επιβράβευση της προόδου, της προσπάθειας και της επιτυχίας.</a:t>
            </a:r>
            <a:endParaRPr dirty="0">
              <a:latin typeface="Proxima Nova"/>
              <a:ea typeface="Proxima Nova"/>
              <a:cs typeface="Proxima Nova"/>
              <a:sym typeface="Proxima Nova"/>
            </a:endParaRPr>
          </a:p>
          <a:p>
            <a:pPr marL="0" lvl="0" indent="0" algn="l" rtl="0">
              <a:lnSpc>
                <a:spcPct val="142857"/>
              </a:lnSpc>
              <a:spcBef>
                <a:spcPts val="1100"/>
              </a:spcBef>
              <a:spcAft>
                <a:spcPts val="0"/>
              </a:spcAft>
              <a:buNone/>
            </a:pPr>
            <a:endParaRPr i="1" dirty="0">
              <a:latin typeface="Proxima Nova"/>
              <a:ea typeface="Proxima Nova"/>
              <a:cs typeface="Proxima Nova"/>
              <a:sym typeface="Proxima Nova"/>
            </a:endParaRPr>
          </a:p>
          <a:p>
            <a:pPr marL="0" lvl="0" indent="0" algn="just" rtl="0">
              <a:spcBef>
                <a:spcPts val="1100"/>
              </a:spcBef>
              <a:spcAft>
                <a:spcPts val="0"/>
              </a:spcAft>
              <a:buSzPts val="2400"/>
              <a:buNone/>
            </a:pPr>
            <a:endParaRPr sz="2400" b="1" dirty="0">
              <a:solidFill>
                <a:schemeClr val="accent2"/>
              </a:solidFill>
            </a:endParaRPr>
          </a:p>
          <a:p>
            <a:pPr marL="0" marR="0" lvl="0" indent="0" algn="just" rtl="0">
              <a:lnSpc>
                <a:spcPct val="90000"/>
              </a:lnSpc>
              <a:spcBef>
                <a:spcPts val="1000"/>
              </a:spcBef>
              <a:spcAft>
                <a:spcPts val="0"/>
              </a:spcAft>
              <a:buSzPts val="2400"/>
              <a:buNone/>
            </a:pPr>
            <a:endParaRPr sz="2400" b="1" dirty="0">
              <a:solidFill>
                <a:schemeClr val="accent2"/>
              </a:solidFill>
            </a:endParaRPr>
          </a:p>
        </p:txBody>
      </p:sp>
      <p:sp>
        <p:nvSpPr>
          <p:cNvPr id="145" name="Google Shape;145;g385f2f5408a_0_20"/>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spcBef>
                <a:spcPts val="1100"/>
              </a:spcBef>
              <a:spcAft>
                <a:spcPts val="1100"/>
              </a:spcAft>
            </a:pPr>
            <a:r>
              <a:rPr lang="el-GR" sz="2400" b="1" dirty="0">
                <a:solidFill>
                  <a:schemeClr val="accent2"/>
                </a:solidFill>
              </a:rPr>
              <a:t>Εισαγωγή &amp; Πλαισίωση: Σύνοψη του </a:t>
            </a:r>
            <a:r>
              <a:rPr lang="en-US" sz="2400" b="1" dirty="0">
                <a:solidFill>
                  <a:schemeClr val="accent2"/>
                </a:solidFill>
              </a:rPr>
              <a:t>PERMA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85f2f5408a_0_55"/>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nSpc>
                <a:spcPct val="142857"/>
              </a:lnSpc>
              <a:spcBef>
                <a:spcPts val="1100"/>
              </a:spcBef>
            </a:pPr>
            <a:r>
              <a:rPr lang="el-GR" i="1" dirty="0"/>
              <a:t>Ποιο στοιχείο του μοντέλου </a:t>
            </a:r>
            <a:r>
              <a:rPr lang="en-US" i="1" dirty="0"/>
              <a:t>PERMA </a:t>
            </a:r>
            <a:r>
              <a:rPr lang="el-GR" i="1" dirty="0"/>
              <a:t>θεωρείτε ότι είναι το πιο φυσικά παρόν στην καθημερινή ζωή του σχολείου σας — και ποιο πιστεύετε ότι χρειάζεται πιο σκόπιμη ενσωμάτωση;</a:t>
            </a:r>
            <a:endParaRPr dirty="0"/>
          </a:p>
        </p:txBody>
      </p:sp>
      <p:pic>
        <p:nvPicPr>
          <p:cNvPr id="152" name="Google Shape;152;g385f2f5408a_0_55"/>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53" name="Google Shape;153;g385f2f5408a_0_55"/>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en-US" sz="2400" b="1" dirty="0">
                <a:solidFill>
                  <a:schemeClr val="accent2"/>
                </a:solidFill>
              </a:rPr>
              <a:t>PERMA – </a:t>
            </a:r>
            <a:r>
              <a:rPr lang="el-GR" sz="2400" b="1" dirty="0">
                <a:solidFill>
                  <a:schemeClr val="accent2"/>
                </a:solidFill>
              </a:rPr>
              <a:t>αναστοχασμός </a:t>
            </a:r>
            <a:r>
              <a:rPr lang="en-US" sz="2400" b="1" dirty="0">
                <a:solidFill>
                  <a:schemeClr val="accent2"/>
                </a:solidFill>
              </a:rPr>
              <a:t>2 </a:t>
            </a:r>
            <a:r>
              <a:rPr lang="el-GR" sz="2400" b="1" dirty="0">
                <a:solidFill>
                  <a:schemeClr val="accent2"/>
                </a:solidFill>
              </a:rPr>
              <a:t>λεπτών</a:t>
            </a:r>
            <a:endParaRPr dirty="0"/>
          </a:p>
        </p:txBody>
      </p:sp>
      <p:sp>
        <p:nvSpPr>
          <p:cNvPr id="154" name="Google Shape;154;g385f2f5408a_0_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85f2f5408a_0_27"/>
          <p:cNvSpPr txBox="1">
            <a:spLocks noGrp="1"/>
          </p:cNvSpPr>
          <p:nvPr>
            <p:ph type="body" idx="1"/>
          </p:nvPr>
        </p:nvSpPr>
        <p:spPr>
          <a:xfrm>
            <a:off x="0" y="1325450"/>
            <a:ext cx="11944500" cy="3810075"/>
          </a:xfrm>
          <a:prstGeom prst="rect">
            <a:avLst/>
          </a:prstGeom>
          <a:noFill/>
          <a:ln>
            <a:noFill/>
          </a:ln>
        </p:spPr>
        <p:txBody>
          <a:bodyPr spcFirstLastPara="1" wrap="square" lIns="91425" tIns="45700" rIns="91425" bIns="45700" anchor="t" anchorCtr="0">
            <a:noAutofit/>
          </a:bodyPr>
          <a:lstStyle/>
          <a:p>
            <a:pPr marL="0" lvl="0" indent="0">
              <a:lnSpc>
                <a:spcPct val="142857"/>
              </a:lnSpc>
              <a:spcBef>
                <a:spcPts val="1200"/>
              </a:spcBef>
            </a:pPr>
            <a:r>
              <a:rPr lang="el-GR" b="1" dirty="0">
                <a:latin typeface="Proxima Nova"/>
                <a:ea typeface="Proxima Nova"/>
                <a:cs typeface="Proxima Nova"/>
                <a:sym typeface="Proxima Nova"/>
              </a:rPr>
              <a:t>Προσέγγιση σε Επίπεδο Ολόκληρης της Σχολικής Μονάδας</a:t>
            </a:r>
          </a:p>
          <a:p>
            <a:pPr marL="0" lvl="0" indent="0">
              <a:lnSpc>
                <a:spcPct val="142857"/>
              </a:lnSpc>
              <a:spcBef>
                <a:spcPts val="1200"/>
              </a:spcBef>
            </a:pPr>
            <a:r>
              <a:rPr lang="el-GR" dirty="0">
                <a:latin typeface="Proxima Nova"/>
                <a:ea typeface="Proxima Nova"/>
                <a:cs typeface="Proxima Nova"/>
                <a:sym typeface="Proxima Nova"/>
              </a:rPr>
              <a:t>Ένα στρατηγικό πλαίσιο που περιλαμβάνει όλους τους ενδιαφερόμενους φορείς (εκπαιδευτικούς, μαθητές, γονείς, ηγεσία).</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Εστιάζει στη σχολική κουλτούρα, την πολιτική, το πρόγραμμα σπουδών και τις συνεργασίες με την κοινότητα.</a:t>
            </a:r>
          </a:p>
          <a:p>
            <a:pPr marL="285750" lvl="0" indent="-285750">
              <a:lnSpc>
                <a:spcPct val="142857"/>
              </a:lnSpc>
              <a:spcBef>
                <a:spcPts val="1200"/>
              </a:spcBef>
              <a:buFont typeface="Arial" panose="020B0604020202020204" pitchFamily="34" charset="0"/>
              <a:buChar char="•"/>
            </a:pPr>
            <a:r>
              <a:rPr lang="el-GR" dirty="0">
                <a:latin typeface="Proxima Nova"/>
                <a:ea typeface="Proxima Nova"/>
                <a:cs typeface="Proxima Nova"/>
                <a:sym typeface="Proxima Nova"/>
              </a:rPr>
              <a:t>Προωθεί την κοινή ευθύνη για την ευημερία σε ολόκληρο το σχολικό οικοσύστημα.</a:t>
            </a:r>
            <a:endParaRPr dirty="0">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dirty="0">
              <a:latin typeface="Proxima Nova"/>
              <a:ea typeface="Proxima Nova"/>
              <a:cs typeface="Proxima Nova"/>
              <a:sym typeface="Proxima Nova"/>
            </a:endParaRPr>
          </a:p>
        </p:txBody>
      </p:sp>
      <p:sp>
        <p:nvSpPr>
          <p:cNvPr id="160" name="Google Shape;160;g385f2f5408a_0_27"/>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indent="0">
              <a:spcBef>
                <a:spcPts val="1100"/>
              </a:spcBef>
              <a:spcAft>
                <a:spcPts val="1100"/>
              </a:spcAft>
            </a:pPr>
            <a:r>
              <a:rPr lang="el-GR" sz="2400" b="1" dirty="0">
                <a:solidFill>
                  <a:schemeClr val="accent2"/>
                </a:solidFill>
              </a:rPr>
              <a:t>Εισαγωγή &amp; Πλαισίωση: Σύνοψη της προσέγγισης για όλη τη σχολική μονάδα</a:t>
            </a:r>
            <a:endParaRPr dirty="0"/>
          </a:p>
        </p:txBody>
      </p:sp>
      <p:sp>
        <p:nvSpPr>
          <p:cNvPr id="161" name="Google Shape;161;g385f2f5408a_0_2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dirty="0"/>
              <a:t>Ενότητα</a:t>
            </a:r>
            <a:r>
              <a:rPr lang="en-US" dirty="0"/>
              <a:t> 3.2 – </a:t>
            </a:r>
            <a:r>
              <a:rPr lang="el-GR" dirty="0"/>
              <a:t>Υλοποίηση και Ενσωμάτωση</a:t>
            </a:r>
            <a:endParaRPr dirty="0"/>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4300</Words>
  <Application>Microsoft Macintosh PowerPoint</Application>
  <PresentationFormat>Widescreen</PresentationFormat>
  <Paragraphs>276</Paragraphs>
  <Slides>32</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Open Sans</vt:lpstr>
      <vt:lpstr>Calibri</vt:lpstr>
      <vt:lpstr>Proxima Nova</vt:lpstr>
      <vt:lpstr>CARDET Course template - Cover page</vt:lpstr>
      <vt:lpstr>CARDET Course template</vt:lpstr>
      <vt:lpstr>CARDET Course template - Cover page</vt:lpstr>
      <vt:lpstr>Ευημερεύοντα Σχολεία: Μια Συστημική, Ολιστική Σχολική Προσέγγιση στην Ψυχική Υγεία και Ευζωία</vt:lpstr>
      <vt:lpstr>WP 3: Εκπαίδευση και Ανάπτυξη Ικανοτήτων (D3.1)</vt:lpstr>
      <vt:lpstr>Σχεδιασμός &amp; Διατήρηση Προγραμμάτων Ευημερίας σε Όλο το Σχολείο</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Ενότητα 3.2 – Υλοποίηση και Ενσωμάτωση</vt:lpstr>
      <vt:lpstr>Unit 3.2 – Implementation &amp; Integration</vt:lpstr>
      <vt:lpstr>Ευχαριστούμε για την προσοχή σας!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Θεόδωρος Γούτας</cp:lastModifiedBy>
  <cp:revision>35</cp:revision>
  <cp:lastPrinted>2025-11-21T18:24:57Z</cp:lastPrinted>
  <dcterms:created xsi:type="dcterms:W3CDTF">2014-07-11T09:12:14Z</dcterms:created>
  <dcterms:modified xsi:type="dcterms:W3CDTF">2025-11-23T16:08:55Z</dcterms:modified>
</cp:coreProperties>
</file>